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7"/>
  </p:notesMasterIdLst>
  <p:sldIdLst>
    <p:sldId id="1538" r:id="rId2"/>
    <p:sldId id="1545" r:id="rId3"/>
    <p:sldId id="1564" r:id="rId4"/>
    <p:sldId id="1546" r:id="rId5"/>
    <p:sldId id="1548" r:id="rId6"/>
    <p:sldId id="1549" r:id="rId7"/>
    <p:sldId id="1550" r:id="rId8"/>
    <p:sldId id="1551" r:id="rId9"/>
    <p:sldId id="1552" r:id="rId10"/>
    <p:sldId id="1553" r:id="rId11"/>
    <p:sldId id="1554" r:id="rId12"/>
    <p:sldId id="1556" r:id="rId13"/>
    <p:sldId id="1557" r:id="rId14"/>
    <p:sldId id="1559" r:id="rId15"/>
    <p:sldId id="1560" r:id="rId16"/>
    <p:sldId id="1561" r:id="rId17"/>
    <p:sldId id="1555" r:id="rId18"/>
    <p:sldId id="647" r:id="rId19"/>
    <p:sldId id="648" r:id="rId20"/>
    <p:sldId id="1531" r:id="rId21"/>
    <p:sldId id="649" r:id="rId22"/>
    <p:sldId id="1539" r:id="rId23"/>
    <p:sldId id="650" r:id="rId24"/>
    <p:sldId id="1541" r:id="rId25"/>
    <p:sldId id="1542" r:id="rId26"/>
    <p:sldId id="1543" r:id="rId27"/>
    <p:sldId id="651" r:id="rId28"/>
    <p:sldId id="1537" r:id="rId29"/>
    <p:sldId id="652" r:id="rId30"/>
    <p:sldId id="653" r:id="rId31"/>
    <p:sldId id="1562" r:id="rId32"/>
    <p:sldId id="654" r:id="rId33"/>
    <p:sldId id="655" r:id="rId34"/>
    <p:sldId id="657" r:id="rId35"/>
    <p:sldId id="735"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13"/>
    <p:restoredTop sz="94803"/>
  </p:normalViewPr>
  <p:slideViewPr>
    <p:cSldViewPr snapToGrid="0" snapToObjects="1" showGuides="1">
      <p:cViewPr varScale="1">
        <p:scale>
          <a:sx n="113" d="100"/>
          <a:sy n="113" d="100"/>
        </p:scale>
        <p:origin x="1192"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49926-832A-0146-A58C-0A7B8706D706}" type="datetimeFigureOut">
              <a:rPr lang="en-US" smtClean="0"/>
              <a:t>2/13/20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8ABCF-8DBE-0B44-8881-1104B3E50F18}" type="slidenum">
              <a:rPr lang="en-US" smtClean="0"/>
              <a:t>‹#›</a:t>
            </a:fld>
            <a:endParaRPr lang="en-US"/>
          </a:p>
        </p:txBody>
      </p:sp>
    </p:spTree>
    <p:extLst>
      <p:ext uri="{BB962C8B-B14F-4D97-AF65-F5344CB8AC3E}">
        <p14:creationId xmlns:p14="http://schemas.microsoft.com/office/powerpoint/2010/main" val="1339582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FE07155D-55DA-EC48-814A-01FB897505D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The University of Adelaide, School of Computer Science</a:t>
            </a:r>
          </a:p>
        </p:txBody>
      </p:sp>
      <p:sp>
        <p:nvSpPr>
          <p:cNvPr id="235523" name="Rectangle 3">
            <a:extLst>
              <a:ext uri="{FF2B5EF4-FFF2-40B4-BE49-F238E27FC236}">
                <a16:creationId xmlns:a16="http://schemas.microsoft.com/office/drawing/2014/main" id="{6FC4D34A-7603-8847-BBD9-4613DDD8866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4E952B66-A8AB-A44B-9458-62090EC12911}" type="datetime3">
              <a:rPr lang="en-US" altLang="en-US" sz="1300" smtClean="0">
                <a:latin typeface="Times New Roman" panose="02020603050405020304" pitchFamily="18" charset="0"/>
              </a:rPr>
              <a:pPr/>
              <a:t>13 February 2020</a:t>
            </a:fld>
            <a:endParaRPr lang="en-US" altLang="en-US" sz="1300">
              <a:latin typeface="Times New Roman" panose="02020603050405020304" pitchFamily="18" charset="0"/>
            </a:endParaRPr>
          </a:p>
        </p:txBody>
      </p:sp>
      <p:sp>
        <p:nvSpPr>
          <p:cNvPr id="235524" name="Rectangle 6">
            <a:extLst>
              <a:ext uri="{FF2B5EF4-FFF2-40B4-BE49-F238E27FC236}">
                <a16:creationId xmlns:a16="http://schemas.microsoft.com/office/drawing/2014/main" id="{FF850CD1-079B-804F-BC29-73E6F2B588C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Chapter 2 — Instructions: Language of the Computer</a:t>
            </a:r>
          </a:p>
        </p:txBody>
      </p:sp>
      <p:sp>
        <p:nvSpPr>
          <p:cNvPr id="235525" name="Rectangle 7">
            <a:extLst>
              <a:ext uri="{FF2B5EF4-FFF2-40B4-BE49-F238E27FC236}">
                <a16:creationId xmlns:a16="http://schemas.microsoft.com/office/drawing/2014/main" id="{751E29B4-3A3D-AE46-8DFB-B2B21A0D8C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45FD0794-39A0-BD47-A64D-46D729D85D7A}" type="slidenum">
              <a:rPr lang="en-US" altLang="en-US" sz="1300">
                <a:latin typeface="Times New Roman" panose="02020603050405020304" pitchFamily="18" charset="0"/>
              </a:rPr>
              <a:pPr/>
              <a:t>18</a:t>
            </a:fld>
            <a:endParaRPr lang="en-US" altLang="en-US" sz="1300">
              <a:latin typeface="Times New Roman" panose="02020603050405020304" pitchFamily="18" charset="0"/>
            </a:endParaRPr>
          </a:p>
        </p:txBody>
      </p:sp>
      <p:sp>
        <p:nvSpPr>
          <p:cNvPr id="235526" name="Rectangle 2">
            <a:extLst>
              <a:ext uri="{FF2B5EF4-FFF2-40B4-BE49-F238E27FC236}">
                <a16:creationId xmlns:a16="http://schemas.microsoft.com/office/drawing/2014/main" id="{71E42B14-A33A-894B-ACA6-A4F8AB7B2289}"/>
              </a:ext>
            </a:extLst>
          </p:cNvPr>
          <p:cNvSpPr>
            <a:spLocks noGrp="1" noRot="1" noChangeAspect="1" noChangeArrowheads="1" noTextEdit="1"/>
          </p:cNvSpPr>
          <p:nvPr>
            <p:ph type="sldImg"/>
          </p:nvPr>
        </p:nvSpPr>
        <p:spPr>
          <a:ln/>
        </p:spPr>
      </p:sp>
      <p:sp>
        <p:nvSpPr>
          <p:cNvPr id="235527" name="Rectangle 3">
            <a:extLst>
              <a:ext uri="{FF2B5EF4-FFF2-40B4-BE49-F238E27FC236}">
                <a16:creationId xmlns:a16="http://schemas.microsoft.com/office/drawing/2014/main" id="{54D3C468-8496-7F4E-8475-F426720B3E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1009819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a:extLst>
              <a:ext uri="{FF2B5EF4-FFF2-40B4-BE49-F238E27FC236}">
                <a16:creationId xmlns:a16="http://schemas.microsoft.com/office/drawing/2014/main" id="{BC55DA02-59F9-294A-80D7-17281F9637C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The University of Adelaide, School of Computer Science</a:t>
            </a:r>
          </a:p>
        </p:txBody>
      </p:sp>
      <p:sp>
        <p:nvSpPr>
          <p:cNvPr id="242691" name="Rectangle 3">
            <a:extLst>
              <a:ext uri="{FF2B5EF4-FFF2-40B4-BE49-F238E27FC236}">
                <a16:creationId xmlns:a16="http://schemas.microsoft.com/office/drawing/2014/main" id="{6F022B61-C272-974F-B7E1-36E14DC7967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B5E7059D-35D9-634E-A7BA-D867F538FB54}" type="datetime3">
              <a:rPr lang="en-US" altLang="en-US" sz="1300" smtClean="0">
                <a:latin typeface="Times New Roman" panose="02020603050405020304" pitchFamily="18" charset="0"/>
              </a:rPr>
              <a:pPr/>
              <a:t>13 February 2020</a:t>
            </a:fld>
            <a:endParaRPr lang="en-US" altLang="en-US" sz="1300">
              <a:latin typeface="Times New Roman" panose="02020603050405020304" pitchFamily="18" charset="0"/>
            </a:endParaRPr>
          </a:p>
        </p:txBody>
      </p:sp>
      <p:sp>
        <p:nvSpPr>
          <p:cNvPr id="242692" name="Rectangle 6">
            <a:extLst>
              <a:ext uri="{FF2B5EF4-FFF2-40B4-BE49-F238E27FC236}">
                <a16:creationId xmlns:a16="http://schemas.microsoft.com/office/drawing/2014/main" id="{185DF036-8306-944F-B808-D516A33877E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Chapter 2 — Instructions: Language of the Computer</a:t>
            </a:r>
          </a:p>
        </p:txBody>
      </p:sp>
      <p:sp>
        <p:nvSpPr>
          <p:cNvPr id="242693" name="Rectangle 7">
            <a:extLst>
              <a:ext uri="{FF2B5EF4-FFF2-40B4-BE49-F238E27FC236}">
                <a16:creationId xmlns:a16="http://schemas.microsoft.com/office/drawing/2014/main" id="{456669E4-D8CE-EB48-A636-68C5EE4A65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7888A35D-FDFE-D143-8668-90AAD54B475B}" type="slidenum">
              <a:rPr lang="en-US" altLang="en-US" sz="1300">
                <a:latin typeface="Times New Roman" panose="02020603050405020304" pitchFamily="18" charset="0"/>
              </a:rPr>
              <a:pPr/>
              <a:t>32</a:t>
            </a:fld>
            <a:endParaRPr lang="en-US" altLang="en-US" sz="1300">
              <a:latin typeface="Times New Roman" panose="02020603050405020304" pitchFamily="18" charset="0"/>
            </a:endParaRPr>
          </a:p>
        </p:txBody>
      </p:sp>
      <p:sp>
        <p:nvSpPr>
          <p:cNvPr id="242694" name="Rectangle 2">
            <a:extLst>
              <a:ext uri="{FF2B5EF4-FFF2-40B4-BE49-F238E27FC236}">
                <a16:creationId xmlns:a16="http://schemas.microsoft.com/office/drawing/2014/main" id="{05E58DC7-792F-8045-9C61-E6E1456AE4BB}"/>
              </a:ext>
            </a:extLst>
          </p:cNvPr>
          <p:cNvSpPr>
            <a:spLocks noGrp="1" noRot="1" noChangeAspect="1" noChangeArrowheads="1" noTextEdit="1"/>
          </p:cNvSpPr>
          <p:nvPr>
            <p:ph type="sldImg"/>
          </p:nvPr>
        </p:nvSpPr>
        <p:spPr>
          <a:ln/>
        </p:spPr>
      </p:sp>
      <p:sp>
        <p:nvSpPr>
          <p:cNvPr id="242695" name="Rectangle 3">
            <a:extLst>
              <a:ext uri="{FF2B5EF4-FFF2-40B4-BE49-F238E27FC236}">
                <a16:creationId xmlns:a16="http://schemas.microsoft.com/office/drawing/2014/main" id="{780F04A7-DC45-1049-B944-928EEA2E64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3136509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a:extLst>
              <a:ext uri="{FF2B5EF4-FFF2-40B4-BE49-F238E27FC236}">
                <a16:creationId xmlns:a16="http://schemas.microsoft.com/office/drawing/2014/main" id="{D5835203-98FC-244E-94EB-7B9FF252749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The University of Adelaide, School of Computer Science</a:t>
            </a:r>
          </a:p>
        </p:txBody>
      </p:sp>
      <p:sp>
        <p:nvSpPr>
          <p:cNvPr id="243715" name="Rectangle 3">
            <a:extLst>
              <a:ext uri="{FF2B5EF4-FFF2-40B4-BE49-F238E27FC236}">
                <a16:creationId xmlns:a16="http://schemas.microsoft.com/office/drawing/2014/main" id="{9D3A232C-0311-AF42-8803-B87237013AE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9F4D9B45-23EC-464C-8E78-7AF0DEF106F7}" type="datetime3">
              <a:rPr lang="en-US" altLang="en-US" sz="1300" smtClean="0">
                <a:latin typeface="Times New Roman" panose="02020603050405020304" pitchFamily="18" charset="0"/>
              </a:rPr>
              <a:pPr/>
              <a:t>13 February 2020</a:t>
            </a:fld>
            <a:endParaRPr lang="en-US" altLang="en-US" sz="1300">
              <a:latin typeface="Times New Roman" panose="02020603050405020304" pitchFamily="18" charset="0"/>
            </a:endParaRPr>
          </a:p>
        </p:txBody>
      </p:sp>
      <p:sp>
        <p:nvSpPr>
          <p:cNvPr id="243716" name="Rectangle 6">
            <a:extLst>
              <a:ext uri="{FF2B5EF4-FFF2-40B4-BE49-F238E27FC236}">
                <a16:creationId xmlns:a16="http://schemas.microsoft.com/office/drawing/2014/main" id="{DD9E7F79-BDED-BB4D-BCBC-0ABEE86373F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Chapter 2 — Instructions: Language of the Computer</a:t>
            </a:r>
          </a:p>
        </p:txBody>
      </p:sp>
      <p:sp>
        <p:nvSpPr>
          <p:cNvPr id="243717" name="Rectangle 7">
            <a:extLst>
              <a:ext uri="{FF2B5EF4-FFF2-40B4-BE49-F238E27FC236}">
                <a16:creationId xmlns:a16="http://schemas.microsoft.com/office/drawing/2014/main" id="{EBC78D3A-9AD5-3742-A066-4B3A4E4437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FB766EED-189E-2D46-974F-345E2F6860B4}" type="slidenum">
              <a:rPr lang="en-US" altLang="en-US" sz="1300">
                <a:latin typeface="Times New Roman" panose="02020603050405020304" pitchFamily="18" charset="0"/>
              </a:rPr>
              <a:pPr/>
              <a:t>33</a:t>
            </a:fld>
            <a:endParaRPr lang="en-US" altLang="en-US" sz="1300">
              <a:latin typeface="Times New Roman" panose="02020603050405020304" pitchFamily="18" charset="0"/>
            </a:endParaRPr>
          </a:p>
        </p:txBody>
      </p:sp>
      <p:sp>
        <p:nvSpPr>
          <p:cNvPr id="243718" name="Rectangle 2">
            <a:extLst>
              <a:ext uri="{FF2B5EF4-FFF2-40B4-BE49-F238E27FC236}">
                <a16:creationId xmlns:a16="http://schemas.microsoft.com/office/drawing/2014/main" id="{DCE55313-EBFE-0A48-816D-B26A222E64AD}"/>
              </a:ext>
            </a:extLst>
          </p:cNvPr>
          <p:cNvSpPr>
            <a:spLocks noGrp="1" noRot="1" noChangeAspect="1" noChangeArrowheads="1" noTextEdit="1"/>
          </p:cNvSpPr>
          <p:nvPr>
            <p:ph type="sldImg"/>
          </p:nvPr>
        </p:nvSpPr>
        <p:spPr>
          <a:ln/>
        </p:spPr>
      </p:sp>
      <p:sp>
        <p:nvSpPr>
          <p:cNvPr id="243719" name="Rectangle 3">
            <a:extLst>
              <a:ext uri="{FF2B5EF4-FFF2-40B4-BE49-F238E27FC236}">
                <a16:creationId xmlns:a16="http://schemas.microsoft.com/office/drawing/2014/main" id="{7EB62614-D886-9F4E-834F-710A9B32BA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2901211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D7230ABA-7A4B-2C43-9C3C-D27A7FE43C2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The University of Adelaide, School of Computer Science</a:t>
            </a:r>
          </a:p>
        </p:txBody>
      </p:sp>
      <p:sp>
        <p:nvSpPr>
          <p:cNvPr id="244739" name="Rectangle 3">
            <a:extLst>
              <a:ext uri="{FF2B5EF4-FFF2-40B4-BE49-F238E27FC236}">
                <a16:creationId xmlns:a16="http://schemas.microsoft.com/office/drawing/2014/main" id="{AE5679FB-1587-C042-A05C-6A9FAEAC68D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4CE550A6-7A42-1147-B3DA-6186EEB712ED}" type="datetime3">
              <a:rPr lang="en-US" altLang="en-US" sz="1300" smtClean="0">
                <a:latin typeface="Times New Roman" panose="02020603050405020304" pitchFamily="18" charset="0"/>
              </a:rPr>
              <a:pPr/>
              <a:t>13 February 2020</a:t>
            </a:fld>
            <a:endParaRPr lang="en-US" altLang="en-US" sz="1300">
              <a:latin typeface="Times New Roman" panose="02020603050405020304" pitchFamily="18" charset="0"/>
            </a:endParaRPr>
          </a:p>
        </p:txBody>
      </p:sp>
      <p:sp>
        <p:nvSpPr>
          <p:cNvPr id="244740" name="Rectangle 6">
            <a:extLst>
              <a:ext uri="{FF2B5EF4-FFF2-40B4-BE49-F238E27FC236}">
                <a16:creationId xmlns:a16="http://schemas.microsoft.com/office/drawing/2014/main" id="{7EBE9F54-9775-874E-BE78-2ECB8D5A22A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Chapter 2 — Instructions: Language of the Computer</a:t>
            </a:r>
          </a:p>
        </p:txBody>
      </p:sp>
      <p:sp>
        <p:nvSpPr>
          <p:cNvPr id="244741" name="Rectangle 7">
            <a:extLst>
              <a:ext uri="{FF2B5EF4-FFF2-40B4-BE49-F238E27FC236}">
                <a16:creationId xmlns:a16="http://schemas.microsoft.com/office/drawing/2014/main" id="{573F0CD5-97DA-AF4C-BE63-BD7A50D5B0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1059B983-25C5-D243-9BE2-86A6B36334E6}" type="slidenum">
              <a:rPr lang="en-US" altLang="en-US" sz="1300">
                <a:latin typeface="Times New Roman" panose="02020603050405020304" pitchFamily="18" charset="0"/>
              </a:rPr>
              <a:pPr/>
              <a:t>34</a:t>
            </a:fld>
            <a:endParaRPr lang="en-US" altLang="en-US" sz="1300">
              <a:latin typeface="Times New Roman" panose="02020603050405020304" pitchFamily="18" charset="0"/>
            </a:endParaRPr>
          </a:p>
        </p:txBody>
      </p:sp>
      <p:sp>
        <p:nvSpPr>
          <p:cNvPr id="244742" name="Rectangle 2">
            <a:extLst>
              <a:ext uri="{FF2B5EF4-FFF2-40B4-BE49-F238E27FC236}">
                <a16:creationId xmlns:a16="http://schemas.microsoft.com/office/drawing/2014/main" id="{9FCE7250-F36D-EF47-9DA3-ADF8A240E1D2}"/>
              </a:ext>
            </a:extLst>
          </p:cNvPr>
          <p:cNvSpPr>
            <a:spLocks noGrp="1" noRot="1" noChangeAspect="1" noChangeArrowheads="1" noTextEdit="1"/>
          </p:cNvSpPr>
          <p:nvPr>
            <p:ph type="sldImg"/>
          </p:nvPr>
        </p:nvSpPr>
        <p:spPr>
          <a:ln/>
        </p:spPr>
      </p:sp>
      <p:sp>
        <p:nvSpPr>
          <p:cNvPr id="244743" name="Rectangle 3">
            <a:extLst>
              <a:ext uri="{FF2B5EF4-FFF2-40B4-BE49-F238E27FC236}">
                <a16:creationId xmlns:a16="http://schemas.microsoft.com/office/drawing/2014/main" id="{D03CE890-35F2-084C-B178-49A4378938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2883628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14FE1CCD-D0D3-9048-937C-C2C627A9372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The University of Adelaide, School of Computer Science</a:t>
            </a:r>
          </a:p>
        </p:txBody>
      </p:sp>
      <p:sp>
        <p:nvSpPr>
          <p:cNvPr id="236547" name="Rectangle 3">
            <a:extLst>
              <a:ext uri="{FF2B5EF4-FFF2-40B4-BE49-F238E27FC236}">
                <a16:creationId xmlns:a16="http://schemas.microsoft.com/office/drawing/2014/main" id="{ACCD220A-401E-4540-837B-C895A11BBE7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1C8DC0CB-986E-FB47-8C2C-41C4C6B2183C}" type="datetime3">
              <a:rPr lang="en-US" altLang="en-US" sz="1300" smtClean="0">
                <a:latin typeface="Times New Roman" panose="02020603050405020304" pitchFamily="18" charset="0"/>
              </a:rPr>
              <a:pPr/>
              <a:t>13 February 2020</a:t>
            </a:fld>
            <a:endParaRPr lang="en-US" altLang="en-US" sz="1300">
              <a:latin typeface="Times New Roman" panose="02020603050405020304" pitchFamily="18" charset="0"/>
            </a:endParaRPr>
          </a:p>
        </p:txBody>
      </p:sp>
      <p:sp>
        <p:nvSpPr>
          <p:cNvPr id="236548" name="Rectangle 6">
            <a:extLst>
              <a:ext uri="{FF2B5EF4-FFF2-40B4-BE49-F238E27FC236}">
                <a16:creationId xmlns:a16="http://schemas.microsoft.com/office/drawing/2014/main" id="{D36B8977-7849-D541-8856-972FDCC06F6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Chapter 2 — Instructions: Language of the Computer</a:t>
            </a:r>
          </a:p>
        </p:txBody>
      </p:sp>
      <p:sp>
        <p:nvSpPr>
          <p:cNvPr id="236549" name="Rectangle 7">
            <a:extLst>
              <a:ext uri="{FF2B5EF4-FFF2-40B4-BE49-F238E27FC236}">
                <a16:creationId xmlns:a16="http://schemas.microsoft.com/office/drawing/2014/main" id="{27C09816-1F97-7A44-8F85-9836EF503B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E25E3544-B014-C34A-883B-D6DBEFC66DAA}" type="slidenum">
              <a:rPr lang="en-US" altLang="en-US" sz="1300">
                <a:latin typeface="Times New Roman" panose="02020603050405020304" pitchFamily="18" charset="0"/>
              </a:rPr>
              <a:pPr/>
              <a:t>19</a:t>
            </a:fld>
            <a:endParaRPr lang="en-US" altLang="en-US" sz="1300">
              <a:latin typeface="Times New Roman" panose="02020603050405020304" pitchFamily="18" charset="0"/>
            </a:endParaRPr>
          </a:p>
        </p:txBody>
      </p:sp>
      <p:sp>
        <p:nvSpPr>
          <p:cNvPr id="236550" name="Rectangle 2">
            <a:extLst>
              <a:ext uri="{FF2B5EF4-FFF2-40B4-BE49-F238E27FC236}">
                <a16:creationId xmlns:a16="http://schemas.microsoft.com/office/drawing/2014/main" id="{DFB23E52-8F2D-AF4E-AB66-0FA359BB4F28}"/>
              </a:ext>
            </a:extLst>
          </p:cNvPr>
          <p:cNvSpPr>
            <a:spLocks noGrp="1" noRot="1" noChangeAspect="1" noChangeArrowheads="1" noTextEdit="1"/>
          </p:cNvSpPr>
          <p:nvPr>
            <p:ph type="sldImg"/>
          </p:nvPr>
        </p:nvSpPr>
        <p:spPr>
          <a:ln/>
        </p:spPr>
      </p:sp>
      <p:sp>
        <p:nvSpPr>
          <p:cNvPr id="236551" name="Rectangle 3">
            <a:extLst>
              <a:ext uri="{FF2B5EF4-FFF2-40B4-BE49-F238E27FC236}">
                <a16:creationId xmlns:a16="http://schemas.microsoft.com/office/drawing/2014/main" id="{E6E0F22A-26FE-6D45-8D7F-EB721C6481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3250267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a:extLst>
              <a:ext uri="{FF2B5EF4-FFF2-40B4-BE49-F238E27FC236}">
                <a16:creationId xmlns:a16="http://schemas.microsoft.com/office/drawing/2014/main" id="{37074AF4-F0AD-4F40-845B-9F8BD160DEE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The University of Adelaide, School of Computer Science</a:t>
            </a:r>
          </a:p>
        </p:txBody>
      </p:sp>
      <p:sp>
        <p:nvSpPr>
          <p:cNvPr id="237571" name="Rectangle 3">
            <a:extLst>
              <a:ext uri="{FF2B5EF4-FFF2-40B4-BE49-F238E27FC236}">
                <a16:creationId xmlns:a16="http://schemas.microsoft.com/office/drawing/2014/main" id="{261FE240-3EAB-9948-883F-8B9074C0689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9BCCC121-DE43-8644-AA60-6B4BE189FF4B}" type="datetime3">
              <a:rPr lang="en-US" altLang="en-US" sz="1300" smtClean="0">
                <a:latin typeface="Times New Roman" panose="02020603050405020304" pitchFamily="18" charset="0"/>
              </a:rPr>
              <a:pPr/>
              <a:t>13 February 2020</a:t>
            </a:fld>
            <a:endParaRPr lang="en-US" altLang="en-US" sz="1300">
              <a:latin typeface="Times New Roman" panose="02020603050405020304" pitchFamily="18" charset="0"/>
            </a:endParaRPr>
          </a:p>
        </p:txBody>
      </p:sp>
      <p:sp>
        <p:nvSpPr>
          <p:cNvPr id="237572" name="Rectangle 6">
            <a:extLst>
              <a:ext uri="{FF2B5EF4-FFF2-40B4-BE49-F238E27FC236}">
                <a16:creationId xmlns:a16="http://schemas.microsoft.com/office/drawing/2014/main" id="{42806D1A-31AC-A14F-A0BC-B191B6B3FC6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Chapter 2 — Instructions: Language of the Computer</a:t>
            </a:r>
          </a:p>
        </p:txBody>
      </p:sp>
      <p:sp>
        <p:nvSpPr>
          <p:cNvPr id="237573" name="Rectangle 7">
            <a:extLst>
              <a:ext uri="{FF2B5EF4-FFF2-40B4-BE49-F238E27FC236}">
                <a16:creationId xmlns:a16="http://schemas.microsoft.com/office/drawing/2014/main" id="{C61BAFA1-179F-2444-9FC4-609A94FA43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BDD7A7DC-73D4-504B-A085-8A0DA21C7EE2}" type="slidenum">
              <a:rPr lang="en-US" altLang="en-US" sz="1300">
                <a:latin typeface="Times New Roman" panose="02020603050405020304" pitchFamily="18" charset="0"/>
              </a:rPr>
              <a:pPr/>
              <a:t>21</a:t>
            </a:fld>
            <a:endParaRPr lang="en-US" altLang="en-US" sz="1300">
              <a:latin typeface="Times New Roman" panose="02020603050405020304" pitchFamily="18" charset="0"/>
            </a:endParaRPr>
          </a:p>
        </p:txBody>
      </p:sp>
      <p:sp>
        <p:nvSpPr>
          <p:cNvPr id="237574" name="Rectangle 2">
            <a:extLst>
              <a:ext uri="{FF2B5EF4-FFF2-40B4-BE49-F238E27FC236}">
                <a16:creationId xmlns:a16="http://schemas.microsoft.com/office/drawing/2014/main" id="{CBC68E6D-657A-4C43-8E43-32C484B09BBF}"/>
              </a:ext>
            </a:extLst>
          </p:cNvPr>
          <p:cNvSpPr>
            <a:spLocks noGrp="1" noRot="1" noChangeAspect="1" noChangeArrowheads="1" noTextEdit="1"/>
          </p:cNvSpPr>
          <p:nvPr>
            <p:ph type="sldImg"/>
          </p:nvPr>
        </p:nvSpPr>
        <p:spPr>
          <a:ln/>
        </p:spPr>
      </p:sp>
      <p:sp>
        <p:nvSpPr>
          <p:cNvPr id="237575" name="Rectangle 3">
            <a:extLst>
              <a:ext uri="{FF2B5EF4-FFF2-40B4-BE49-F238E27FC236}">
                <a16:creationId xmlns:a16="http://schemas.microsoft.com/office/drawing/2014/main" id="{FDB1611E-DF3C-3946-BA43-7F8DC3B099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529064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2A7EC9B6-F50D-2848-B872-315564150B6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The University of Adelaide, School of Computer Science</a:t>
            </a:r>
          </a:p>
        </p:txBody>
      </p:sp>
      <p:sp>
        <p:nvSpPr>
          <p:cNvPr id="238595" name="Rectangle 3">
            <a:extLst>
              <a:ext uri="{FF2B5EF4-FFF2-40B4-BE49-F238E27FC236}">
                <a16:creationId xmlns:a16="http://schemas.microsoft.com/office/drawing/2014/main" id="{CEBF08A2-C4DA-874C-AC44-C22CDBC5913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7C7C8C58-CD54-BD47-86AA-0D75FAA984E9}" type="datetime3">
              <a:rPr lang="en-US" altLang="en-US" sz="1300" smtClean="0">
                <a:latin typeface="Times New Roman" panose="02020603050405020304" pitchFamily="18" charset="0"/>
              </a:rPr>
              <a:pPr/>
              <a:t>13 February 2020</a:t>
            </a:fld>
            <a:endParaRPr lang="en-US" altLang="en-US" sz="1300">
              <a:latin typeface="Times New Roman" panose="02020603050405020304" pitchFamily="18" charset="0"/>
            </a:endParaRPr>
          </a:p>
        </p:txBody>
      </p:sp>
      <p:sp>
        <p:nvSpPr>
          <p:cNvPr id="238596" name="Rectangle 6">
            <a:extLst>
              <a:ext uri="{FF2B5EF4-FFF2-40B4-BE49-F238E27FC236}">
                <a16:creationId xmlns:a16="http://schemas.microsoft.com/office/drawing/2014/main" id="{08F41B4E-E6EA-8449-804E-66F8DE946E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Chapter 2 — Instructions: Language of the Computer</a:t>
            </a:r>
          </a:p>
        </p:txBody>
      </p:sp>
      <p:sp>
        <p:nvSpPr>
          <p:cNvPr id="238597" name="Rectangle 7">
            <a:extLst>
              <a:ext uri="{FF2B5EF4-FFF2-40B4-BE49-F238E27FC236}">
                <a16:creationId xmlns:a16="http://schemas.microsoft.com/office/drawing/2014/main" id="{D0B041CD-8DA3-4C47-BDC3-0746F19899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D8B58540-AC35-BA42-B042-7E694424BA3C}" type="slidenum">
              <a:rPr lang="en-US" altLang="en-US" sz="1300">
                <a:latin typeface="Times New Roman" panose="02020603050405020304" pitchFamily="18" charset="0"/>
              </a:rPr>
              <a:pPr/>
              <a:t>23</a:t>
            </a:fld>
            <a:endParaRPr lang="en-US" altLang="en-US" sz="1300">
              <a:latin typeface="Times New Roman" panose="02020603050405020304" pitchFamily="18" charset="0"/>
            </a:endParaRPr>
          </a:p>
        </p:txBody>
      </p:sp>
      <p:sp>
        <p:nvSpPr>
          <p:cNvPr id="238598" name="Rectangle 2">
            <a:extLst>
              <a:ext uri="{FF2B5EF4-FFF2-40B4-BE49-F238E27FC236}">
                <a16:creationId xmlns:a16="http://schemas.microsoft.com/office/drawing/2014/main" id="{F97AC2AC-ECC9-7043-A0AA-E97A84F9B765}"/>
              </a:ext>
            </a:extLst>
          </p:cNvPr>
          <p:cNvSpPr>
            <a:spLocks noGrp="1" noRot="1" noChangeAspect="1" noChangeArrowheads="1" noTextEdit="1"/>
          </p:cNvSpPr>
          <p:nvPr>
            <p:ph type="sldImg"/>
          </p:nvPr>
        </p:nvSpPr>
        <p:spPr>
          <a:ln/>
        </p:spPr>
      </p:sp>
      <p:sp>
        <p:nvSpPr>
          <p:cNvPr id="238599" name="Rectangle 3">
            <a:extLst>
              <a:ext uri="{FF2B5EF4-FFF2-40B4-BE49-F238E27FC236}">
                <a16:creationId xmlns:a16="http://schemas.microsoft.com/office/drawing/2014/main" id="{AC527E6A-A703-7942-A62F-21D0580636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261605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2A7EC9B6-F50D-2848-B872-315564150B6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The University of Adelaide, School of Computer Science</a:t>
            </a:r>
          </a:p>
        </p:txBody>
      </p:sp>
      <p:sp>
        <p:nvSpPr>
          <p:cNvPr id="238595" name="Rectangle 3">
            <a:extLst>
              <a:ext uri="{FF2B5EF4-FFF2-40B4-BE49-F238E27FC236}">
                <a16:creationId xmlns:a16="http://schemas.microsoft.com/office/drawing/2014/main" id="{CEBF08A2-C4DA-874C-AC44-C22CDBC5913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7C7C8C58-CD54-BD47-86AA-0D75FAA984E9}" type="datetime3">
              <a:rPr lang="en-US" altLang="en-US" sz="1300" smtClean="0">
                <a:latin typeface="Times New Roman" panose="02020603050405020304" pitchFamily="18" charset="0"/>
              </a:rPr>
              <a:pPr/>
              <a:t>13 February 2020</a:t>
            </a:fld>
            <a:endParaRPr lang="en-US" altLang="en-US" sz="1300">
              <a:latin typeface="Times New Roman" panose="02020603050405020304" pitchFamily="18" charset="0"/>
            </a:endParaRPr>
          </a:p>
        </p:txBody>
      </p:sp>
      <p:sp>
        <p:nvSpPr>
          <p:cNvPr id="238596" name="Rectangle 6">
            <a:extLst>
              <a:ext uri="{FF2B5EF4-FFF2-40B4-BE49-F238E27FC236}">
                <a16:creationId xmlns:a16="http://schemas.microsoft.com/office/drawing/2014/main" id="{08F41B4E-E6EA-8449-804E-66F8DE946E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Chapter 2 — Instructions: Language of the Computer</a:t>
            </a:r>
          </a:p>
        </p:txBody>
      </p:sp>
      <p:sp>
        <p:nvSpPr>
          <p:cNvPr id="238597" name="Rectangle 7">
            <a:extLst>
              <a:ext uri="{FF2B5EF4-FFF2-40B4-BE49-F238E27FC236}">
                <a16:creationId xmlns:a16="http://schemas.microsoft.com/office/drawing/2014/main" id="{D0B041CD-8DA3-4C47-BDC3-0746F19899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D8B58540-AC35-BA42-B042-7E694424BA3C}" type="slidenum">
              <a:rPr lang="en-US" altLang="en-US" sz="1300">
                <a:latin typeface="Times New Roman" panose="02020603050405020304" pitchFamily="18" charset="0"/>
              </a:rPr>
              <a:pPr/>
              <a:t>24</a:t>
            </a:fld>
            <a:endParaRPr lang="en-US" altLang="en-US" sz="1300">
              <a:latin typeface="Times New Roman" panose="02020603050405020304" pitchFamily="18" charset="0"/>
            </a:endParaRPr>
          </a:p>
        </p:txBody>
      </p:sp>
      <p:sp>
        <p:nvSpPr>
          <p:cNvPr id="238598" name="Rectangle 2">
            <a:extLst>
              <a:ext uri="{FF2B5EF4-FFF2-40B4-BE49-F238E27FC236}">
                <a16:creationId xmlns:a16="http://schemas.microsoft.com/office/drawing/2014/main" id="{F97AC2AC-ECC9-7043-A0AA-E97A84F9B765}"/>
              </a:ext>
            </a:extLst>
          </p:cNvPr>
          <p:cNvSpPr>
            <a:spLocks noGrp="1" noRot="1" noChangeAspect="1" noChangeArrowheads="1" noTextEdit="1"/>
          </p:cNvSpPr>
          <p:nvPr>
            <p:ph type="sldImg"/>
          </p:nvPr>
        </p:nvSpPr>
        <p:spPr>
          <a:ln/>
        </p:spPr>
      </p:sp>
      <p:sp>
        <p:nvSpPr>
          <p:cNvPr id="238599" name="Rectangle 3">
            <a:extLst>
              <a:ext uri="{FF2B5EF4-FFF2-40B4-BE49-F238E27FC236}">
                <a16:creationId xmlns:a16="http://schemas.microsoft.com/office/drawing/2014/main" id="{AC527E6A-A703-7942-A62F-21D0580636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3297990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E0237EA6-2FFC-6C47-9C50-37534071F7F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The University of Adelaide, School of Computer Science</a:t>
            </a:r>
          </a:p>
        </p:txBody>
      </p:sp>
      <p:sp>
        <p:nvSpPr>
          <p:cNvPr id="239619" name="Rectangle 3">
            <a:extLst>
              <a:ext uri="{FF2B5EF4-FFF2-40B4-BE49-F238E27FC236}">
                <a16:creationId xmlns:a16="http://schemas.microsoft.com/office/drawing/2014/main" id="{FABA9332-0EAD-044A-8F6A-6AD5B3D8B54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E754BCFB-3759-6943-B051-DC5A7D8E980F}" type="datetime3">
              <a:rPr lang="en-US" altLang="en-US" sz="1300" smtClean="0">
                <a:latin typeface="Times New Roman" panose="02020603050405020304" pitchFamily="18" charset="0"/>
              </a:rPr>
              <a:pPr/>
              <a:t>13 February 2020</a:t>
            </a:fld>
            <a:endParaRPr lang="en-US" altLang="en-US" sz="1300">
              <a:latin typeface="Times New Roman" panose="02020603050405020304" pitchFamily="18" charset="0"/>
            </a:endParaRPr>
          </a:p>
        </p:txBody>
      </p:sp>
      <p:sp>
        <p:nvSpPr>
          <p:cNvPr id="239620" name="Rectangle 6">
            <a:extLst>
              <a:ext uri="{FF2B5EF4-FFF2-40B4-BE49-F238E27FC236}">
                <a16:creationId xmlns:a16="http://schemas.microsoft.com/office/drawing/2014/main" id="{29A51D22-5D9F-054A-9E77-19674A466D9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Chapter 2 — Instructions: Language of the Computer</a:t>
            </a:r>
          </a:p>
        </p:txBody>
      </p:sp>
      <p:sp>
        <p:nvSpPr>
          <p:cNvPr id="239621" name="Rectangle 7">
            <a:extLst>
              <a:ext uri="{FF2B5EF4-FFF2-40B4-BE49-F238E27FC236}">
                <a16:creationId xmlns:a16="http://schemas.microsoft.com/office/drawing/2014/main" id="{3A2F743F-3B39-9F49-AD9F-BC0C154384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5ABB4579-EB9E-3741-9DE8-72A3B9AEF073}" type="slidenum">
              <a:rPr lang="en-US" altLang="en-US" sz="1300">
                <a:latin typeface="Times New Roman" panose="02020603050405020304" pitchFamily="18" charset="0"/>
              </a:rPr>
              <a:pPr/>
              <a:t>27</a:t>
            </a:fld>
            <a:endParaRPr lang="en-US" altLang="en-US" sz="1300">
              <a:latin typeface="Times New Roman" panose="02020603050405020304" pitchFamily="18" charset="0"/>
            </a:endParaRPr>
          </a:p>
        </p:txBody>
      </p:sp>
      <p:sp>
        <p:nvSpPr>
          <p:cNvPr id="239622" name="Rectangle 2">
            <a:extLst>
              <a:ext uri="{FF2B5EF4-FFF2-40B4-BE49-F238E27FC236}">
                <a16:creationId xmlns:a16="http://schemas.microsoft.com/office/drawing/2014/main" id="{97DF01D3-03B8-1443-BE73-8D7FAFC1D982}"/>
              </a:ext>
            </a:extLst>
          </p:cNvPr>
          <p:cNvSpPr>
            <a:spLocks noGrp="1" noRot="1" noChangeAspect="1" noChangeArrowheads="1" noTextEdit="1"/>
          </p:cNvSpPr>
          <p:nvPr>
            <p:ph type="sldImg"/>
          </p:nvPr>
        </p:nvSpPr>
        <p:spPr>
          <a:ln/>
        </p:spPr>
      </p:sp>
      <p:sp>
        <p:nvSpPr>
          <p:cNvPr id="239623" name="Rectangle 3">
            <a:extLst>
              <a:ext uri="{FF2B5EF4-FFF2-40B4-BE49-F238E27FC236}">
                <a16:creationId xmlns:a16="http://schemas.microsoft.com/office/drawing/2014/main" id="{2F47AEA5-0EA3-1047-AAC9-204486F2BB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2911028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a:extLst>
              <a:ext uri="{FF2B5EF4-FFF2-40B4-BE49-F238E27FC236}">
                <a16:creationId xmlns:a16="http://schemas.microsoft.com/office/drawing/2014/main" id="{39C072E7-1EE3-DA4B-BC93-5A52F366B02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The University of Adelaide, School of Computer Science</a:t>
            </a:r>
          </a:p>
        </p:txBody>
      </p:sp>
      <p:sp>
        <p:nvSpPr>
          <p:cNvPr id="240643" name="Rectangle 3">
            <a:extLst>
              <a:ext uri="{FF2B5EF4-FFF2-40B4-BE49-F238E27FC236}">
                <a16:creationId xmlns:a16="http://schemas.microsoft.com/office/drawing/2014/main" id="{35167A0D-252B-A243-8FBA-DC42363EAB9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67075A9C-6217-7B4E-B10E-E5FD147D288D}" type="datetime3">
              <a:rPr lang="en-US" altLang="en-US" sz="1300" smtClean="0">
                <a:latin typeface="Times New Roman" panose="02020603050405020304" pitchFamily="18" charset="0"/>
              </a:rPr>
              <a:pPr/>
              <a:t>13 February 2020</a:t>
            </a:fld>
            <a:endParaRPr lang="en-US" altLang="en-US" sz="1300">
              <a:latin typeface="Times New Roman" panose="02020603050405020304" pitchFamily="18" charset="0"/>
            </a:endParaRPr>
          </a:p>
        </p:txBody>
      </p:sp>
      <p:sp>
        <p:nvSpPr>
          <p:cNvPr id="240644" name="Rectangle 6">
            <a:extLst>
              <a:ext uri="{FF2B5EF4-FFF2-40B4-BE49-F238E27FC236}">
                <a16:creationId xmlns:a16="http://schemas.microsoft.com/office/drawing/2014/main" id="{C6F2BDB2-ECCA-5B49-BA48-883B9F3AA9C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Chapter 2 — Instructions: Language of the Computer</a:t>
            </a:r>
          </a:p>
        </p:txBody>
      </p:sp>
      <p:sp>
        <p:nvSpPr>
          <p:cNvPr id="240645" name="Rectangle 7">
            <a:extLst>
              <a:ext uri="{FF2B5EF4-FFF2-40B4-BE49-F238E27FC236}">
                <a16:creationId xmlns:a16="http://schemas.microsoft.com/office/drawing/2014/main" id="{31FF51B8-09EE-8943-9B48-22D3D7E4E9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C9BD4A46-742B-9440-A4C0-910519D2CD26}" type="slidenum">
              <a:rPr lang="en-US" altLang="en-US" sz="1300">
                <a:latin typeface="Times New Roman" panose="02020603050405020304" pitchFamily="18" charset="0"/>
              </a:rPr>
              <a:pPr/>
              <a:t>29</a:t>
            </a:fld>
            <a:endParaRPr lang="en-US" altLang="en-US" sz="1300">
              <a:latin typeface="Times New Roman" panose="02020603050405020304" pitchFamily="18" charset="0"/>
            </a:endParaRPr>
          </a:p>
        </p:txBody>
      </p:sp>
      <p:sp>
        <p:nvSpPr>
          <p:cNvPr id="240646" name="Rectangle 2">
            <a:extLst>
              <a:ext uri="{FF2B5EF4-FFF2-40B4-BE49-F238E27FC236}">
                <a16:creationId xmlns:a16="http://schemas.microsoft.com/office/drawing/2014/main" id="{4D23BE69-5FC7-854E-A1AB-BEB4DA82526F}"/>
              </a:ext>
            </a:extLst>
          </p:cNvPr>
          <p:cNvSpPr>
            <a:spLocks noGrp="1" noRot="1" noChangeAspect="1" noChangeArrowheads="1" noTextEdit="1"/>
          </p:cNvSpPr>
          <p:nvPr>
            <p:ph type="sldImg"/>
          </p:nvPr>
        </p:nvSpPr>
        <p:spPr>
          <a:ln/>
        </p:spPr>
      </p:sp>
      <p:sp>
        <p:nvSpPr>
          <p:cNvPr id="240647" name="Rectangle 3">
            <a:extLst>
              <a:ext uri="{FF2B5EF4-FFF2-40B4-BE49-F238E27FC236}">
                <a16:creationId xmlns:a16="http://schemas.microsoft.com/office/drawing/2014/main" id="{2711BA77-1CC6-9643-9C24-5966C9B914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2749371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a:extLst>
              <a:ext uri="{FF2B5EF4-FFF2-40B4-BE49-F238E27FC236}">
                <a16:creationId xmlns:a16="http://schemas.microsoft.com/office/drawing/2014/main" id="{01DE1222-77CF-B744-A83A-B13E27F44B8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The University of Adelaide, School of Computer Science</a:t>
            </a:r>
          </a:p>
        </p:txBody>
      </p:sp>
      <p:sp>
        <p:nvSpPr>
          <p:cNvPr id="241667" name="Rectangle 3">
            <a:extLst>
              <a:ext uri="{FF2B5EF4-FFF2-40B4-BE49-F238E27FC236}">
                <a16:creationId xmlns:a16="http://schemas.microsoft.com/office/drawing/2014/main" id="{37536FBF-4CCA-924A-8CCB-E15CE7EBC8F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44FD174F-7CE7-124E-8113-C95D2BE7D50B}" type="datetime3">
              <a:rPr lang="en-US" altLang="en-US" sz="1300" smtClean="0">
                <a:latin typeface="Times New Roman" panose="02020603050405020304" pitchFamily="18" charset="0"/>
              </a:rPr>
              <a:pPr/>
              <a:t>13 February 2020</a:t>
            </a:fld>
            <a:endParaRPr lang="en-US" altLang="en-US" sz="1300">
              <a:latin typeface="Times New Roman" panose="02020603050405020304" pitchFamily="18" charset="0"/>
            </a:endParaRPr>
          </a:p>
        </p:txBody>
      </p:sp>
      <p:sp>
        <p:nvSpPr>
          <p:cNvPr id="241668" name="Rectangle 6">
            <a:extLst>
              <a:ext uri="{FF2B5EF4-FFF2-40B4-BE49-F238E27FC236}">
                <a16:creationId xmlns:a16="http://schemas.microsoft.com/office/drawing/2014/main" id="{55110AF0-F47D-3B41-8533-D4D4BA5C7ED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Chapter 2 — Instructions: Language of the Computer</a:t>
            </a:r>
          </a:p>
        </p:txBody>
      </p:sp>
      <p:sp>
        <p:nvSpPr>
          <p:cNvPr id="241669" name="Rectangle 7">
            <a:extLst>
              <a:ext uri="{FF2B5EF4-FFF2-40B4-BE49-F238E27FC236}">
                <a16:creationId xmlns:a16="http://schemas.microsoft.com/office/drawing/2014/main" id="{578541D5-0F19-0D41-89A1-57A4C79AF6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4098A2A9-D6C4-8C4A-993E-997544815035}" type="slidenum">
              <a:rPr lang="en-US" altLang="en-US" sz="1300">
                <a:latin typeface="Times New Roman" panose="02020603050405020304" pitchFamily="18" charset="0"/>
              </a:rPr>
              <a:pPr/>
              <a:t>30</a:t>
            </a:fld>
            <a:endParaRPr lang="en-US" altLang="en-US" sz="1300">
              <a:latin typeface="Times New Roman" panose="02020603050405020304" pitchFamily="18" charset="0"/>
            </a:endParaRPr>
          </a:p>
        </p:txBody>
      </p:sp>
      <p:sp>
        <p:nvSpPr>
          <p:cNvPr id="241670" name="Rectangle 2">
            <a:extLst>
              <a:ext uri="{FF2B5EF4-FFF2-40B4-BE49-F238E27FC236}">
                <a16:creationId xmlns:a16="http://schemas.microsoft.com/office/drawing/2014/main" id="{E9775A2B-3052-754B-8E1B-E33CB653C500}"/>
              </a:ext>
            </a:extLst>
          </p:cNvPr>
          <p:cNvSpPr>
            <a:spLocks noGrp="1" noRot="1" noChangeAspect="1" noChangeArrowheads="1" noTextEdit="1"/>
          </p:cNvSpPr>
          <p:nvPr>
            <p:ph type="sldImg"/>
          </p:nvPr>
        </p:nvSpPr>
        <p:spPr>
          <a:ln/>
        </p:spPr>
      </p:sp>
      <p:sp>
        <p:nvSpPr>
          <p:cNvPr id="241671" name="Rectangle 3">
            <a:extLst>
              <a:ext uri="{FF2B5EF4-FFF2-40B4-BE49-F238E27FC236}">
                <a16:creationId xmlns:a16="http://schemas.microsoft.com/office/drawing/2014/main" id="{FBFFABA3-0005-7B4B-B337-1B58426F4F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1713564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a:extLst>
              <a:ext uri="{FF2B5EF4-FFF2-40B4-BE49-F238E27FC236}">
                <a16:creationId xmlns:a16="http://schemas.microsoft.com/office/drawing/2014/main" id="{39C072E7-1EE3-DA4B-BC93-5A52F366B02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The University of Adelaide, School of Computer Science</a:t>
            </a:r>
          </a:p>
        </p:txBody>
      </p:sp>
      <p:sp>
        <p:nvSpPr>
          <p:cNvPr id="240643" name="Rectangle 3">
            <a:extLst>
              <a:ext uri="{FF2B5EF4-FFF2-40B4-BE49-F238E27FC236}">
                <a16:creationId xmlns:a16="http://schemas.microsoft.com/office/drawing/2014/main" id="{35167A0D-252B-A243-8FBA-DC42363EAB9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67075A9C-6217-7B4E-B10E-E5FD147D288D}" type="datetime3">
              <a:rPr lang="en-US" altLang="en-US" sz="1300" smtClean="0">
                <a:latin typeface="Times New Roman" panose="02020603050405020304" pitchFamily="18" charset="0"/>
              </a:rPr>
              <a:pPr/>
              <a:t>13 February 2020</a:t>
            </a:fld>
            <a:endParaRPr lang="en-US" altLang="en-US" sz="1300">
              <a:latin typeface="Times New Roman" panose="02020603050405020304" pitchFamily="18" charset="0"/>
            </a:endParaRPr>
          </a:p>
        </p:txBody>
      </p:sp>
      <p:sp>
        <p:nvSpPr>
          <p:cNvPr id="240644" name="Rectangle 6">
            <a:extLst>
              <a:ext uri="{FF2B5EF4-FFF2-40B4-BE49-F238E27FC236}">
                <a16:creationId xmlns:a16="http://schemas.microsoft.com/office/drawing/2014/main" id="{C6F2BDB2-ECCA-5B49-BA48-883B9F3AA9C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Chapter 2 — Instructions: Language of the Computer</a:t>
            </a:r>
          </a:p>
        </p:txBody>
      </p:sp>
      <p:sp>
        <p:nvSpPr>
          <p:cNvPr id="240645" name="Rectangle 7">
            <a:extLst>
              <a:ext uri="{FF2B5EF4-FFF2-40B4-BE49-F238E27FC236}">
                <a16:creationId xmlns:a16="http://schemas.microsoft.com/office/drawing/2014/main" id="{31FF51B8-09EE-8943-9B48-22D3D7E4E9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C9BD4A46-742B-9440-A4C0-910519D2CD26}" type="slidenum">
              <a:rPr lang="en-US" altLang="en-US" sz="1300">
                <a:latin typeface="Times New Roman" panose="02020603050405020304" pitchFamily="18" charset="0"/>
              </a:rPr>
              <a:pPr/>
              <a:t>31</a:t>
            </a:fld>
            <a:endParaRPr lang="en-US" altLang="en-US" sz="1300">
              <a:latin typeface="Times New Roman" panose="02020603050405020304" pitchFamily="18" charset="0"/>
            </a:endParaRPr>
          </a:p>
        </p:txBody>
      </p:sp>
      <p:sp>
        <p:nvSpPr>
          <p:cNvPr id="240646" name="Rectangle 2">
            <a:extLst>
              <a:ext uri="{FF2B5EF4-FFF2-40B4-BE49-F238E27FC236}">
                <a16:creationId xmlns:a16="http://schemas.microsoft.com/office/drawing/2014/main" id="{4D23BE69-5FC7-854E-A1AB-BEB4DA82526F}"/>
              </a:ext>
            </a:extLst>
          </p:cNvPr>
          <p:cNvSpPr>
            <a:spLocks noGrp="1" noRot="1" noChangeAspect="1" noChangeArrowheads="1" noTextEdit="1"/>
          </p:cNvSpPr>
          <p:nvPr>
            <p:ph type="sldImg"/>
          </p:nvPr>
        </p:nvSpPr>
        <p:spPr>
          <a:ln/>
        </p:spPr>
      </p:sp>
      <p:sp>
        <p:nvSpPr>
          <p:cNvPr id="240647" name="Rectangle 3">
            <a:extLst>
              <a:ext uri="{FF2B5EF4-FFF2-40B4-BE49-F238E27FC236}">
                <a16:creationId xmlns:a16="http://schemas.microsoft.com/office/drawing/2014/main" id="{2711BA77-1CC6-9643-9C24-5966C9B914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1130986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5EE309-4415-F04B-B6C1-168876F832F4}" type="datetimeFigureOut">
              <a:rPr lang="en-US" smtClean="0"/>
              <a:t>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3659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5EE309-4415-F04B-B6C1-168876F832F4}" type="datetimeFigureOut">
              <a:rPr lang="en-US" smtClean="0"/>
              <a:t>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883324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5EE309-4415-F04B-B6C1-168876F832F4}" type="datetimeFigureOut">
              <a:rPr lang="en-US" smtClean="0"/>
              <a:t>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507613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5EE309-4415-F04B-B6C1-168876F832F4}" type="datetimeFigureOut">
              <a:rPr lang="en-US" smtClean="0"/>
              <a:t>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44901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EE309-4415-F04B-B6C1-168876F832F4}" type="datetimeFigureOut">
              <a:rPr lang="en-US" smtClean="0"/>
              <a:t>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4265318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5EE309-4415-F04B-B6C1-168876F832F4}" type="datetimeFigureOut">
              <a:rPr lang="en-US" smtClean="0"/>
              <a:t>2/13/20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1727721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5EE309-4415-F04B-B6C1-168876F832F4}" type="datetimeFigureOut">
              <a:rPr lang="en-US" smtClean="0"/>
              <a:t>2/13/20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49254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5EE309-4415-F04B-B6C1-168876F832F4}" type="datetimeFigureOut">
              <a:rPr lang="en-US" smtClean="0"/>
              <a:t>2/13/20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52482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5EE309-4415-F04B-B6C1-168876F832F4}" type="datetimeFigureOut">
              <a:rPr lang="en-US" smtClean="0"/>
              <a:t>2/13/20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81294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5EE309-4415-F04B-B6C1-168876F832F4}" type="datetimeFigureOut">
              <a:rPr lang="en-US" smtClean="0"/>
              <a:t>2/13/20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3445216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5EE309-4415-F04B-B6C1-168876F832F4}" type="datetimeFigureOut">
              <a:rPr lang="en-US" smtClean="0"/>
              <a:t>2/13/20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3273576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EE309-4415-F04B-B6C1-168876F832F4}" type="datetimeFigureOut">
              <a:rPr lang="en-US" smtClean="0"/>
              <a:t>2/13/20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6694A-6497-CF41-B174-7A7CB1955C70}" type="slidenum">
              <a:rPr lang="en-US" smtClean="0"/>
              <a:t>‹#›</a:t>
            </a:fld>
            <a:endParaRPr lang="en-US"/>
          </a:p>
        </p:txBody>
      </p:sp>
    </p:spTree>
    <p:extLst>
      <p:ext uri="{BB962C8B-B14F-4D97-AF65-F5344CB8AC3E}">
        <p14:creationId xmlns:p14="http://schemas.microsoft.com/office/powerpoint/2010/main" val="25352840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7.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D0CD34-7FAA-0C4C-A315-236BB1AE0399}"/>
              </a:ext>
            </a:extLst>
          </p:cNvPr>
          <p:cNvPicPr>
            <a:picLocks noChangeAspect="1"/>
          </p:cNvPicPr>
          <p:nvPr/>
        </p:nvPicPr>
        <p:blipFill>
          <a:blip r:embed="rId2">
            <a:alphaModFix amt="35000"/>
          </a:blip>
          <a:stretch>
            <a:fillRect/>
          </a:stretch>
        </p:blipFill>
        <p:spPr>
          <a:xfrm>
            <a:off x="0" y="6350"/>
            <a:ext cx="9144000" cy="6845300"/>
          </a:xfrm>
          <a:prstGeom prst="rect">
            <a:avLst/>
          </a:prstGeom>
        </p:spPr>
      </p:pic>
      <p:sp>
        <p:nvSpPr>
          <p:cNvPr id="3" name="TextBox 2">
            <a:extLst>
              <a:ext uri="{FF2B5EF4-FFF2-40B4-BE49-F238E27FC236}">
                <a16:creationId xmlns:a16="http://schemas.microsoft.com/office/drawing/2014/main" id="{12E095B7-B1F9-D046-AF40-71502BEBADCA}"/>
              </a:ext>
            </a:extLst>
          </p:cNvPr>
          <p:cNvSpPr txBox="1"/>
          <p:nvPr/>
        </p:nvSpPr>
        <p:spPr>
          <a:xfrm>
            <a:off x="0" y="1407873"/>
            <a:ext cx="9144000" cy="646331"/>
          </a:xfrm>
          <a:prstGeom prst="rect">
            <a:avLst/>
          </a:prstGeom>
          <a:solidFill>
            <a:schemeClr val="accent1">
              <a:lumMod val="5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Lucida Bright" panose="02040602050505020304" pitchFamily="18" charset="77"/>
                <a:ea typeface="+mn-ea"/>
                <a:cs typeface="Centaur" panose="020F0502020204030204" pitchFamily="34" charset="0"/>
              </a:rPr>
              <a:t>Computer Networks</a:t>
            </a:r>
          </a:p>
        </p:txBody>
      </p:sp>
      <p:sp>
        <p:nvSpPr>
          <p:cNvPr id="4" name="TextBox 3">
            <a:extLst>
              <a:ext uri="{FF2B5EF4-FFF2-40B4-BE49-F238E27FC236}">
                <a16:creationId xmlns:a16="http://schemas.microsoft.com/office/drawing/2014/main" id="{E5311BC1-2EAB-1C4D-87F4-B65AD00845F5}"/>
              </a:ext>
            </a:extLst>
          </p:cNvPr>
          <p:cNvSpPr txBox="1"/>
          <p:nvPr/>
        </p:nvSpPr>
        <p:spPr>
          <a:xfrm>
            <a:off x="-2" y="4437132"/>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41100"/>
                </a:solidFill>
                <a:effectLst/>
                <a:uLnTx/>
                <a:uFillTx/>
                <a:latin typeface="Lucida Bright" panose="02040602050505020304" pitchFamily="18" charset="77"/>
                <a:ea typeface="+mn-ea"/>
                <a:cs typeface="Centaur" panose="020F0502020204030204" pitchFamily="34" charset="0"/>
              </a:rPr>
              <a:t>Nirupam Roy</a:t>
            </a:r>
          </a:p>
        </p:txBody>
      </p:sp>
      <p:sp>
        <p:nvSpPr>
          <p:cNvPr id="5" name="TextBox 4">
            <a:extLst>
              <a:ext uri="{FF2B5EF4-FFF2-40B4-BE49-F238E27FC236}">
                <a16:creationId xmlns:a16="http://schemas.microsoft.com/office/drawing/2014/main" id="{523D7871-DEB4-E44C-A18B-02BCF3599896}"/>
              </a:ext>
            </a:extLst>
          </p:cNvPr>
          <p:cNvSpPr txBox="1"/>
          <p:nvPr/>
        </p:nvSpPr>
        <p:spPr>
          <a:xfrm>
            <a:off x="0" y="4842195"/>
            <a:ext cx="9143998" cy="707886"/>
          </a:xfrm>
          <a:prstGeom prst="rect">
            <a:avLst/>
          </a:prstGeom>
          <a:noFill/>
        </p:spPr>
        <p:txBody>
          <a:bodyPr wrap="square" rtlCol="0">
            <a:spAutoFit/>
          </a:bodyPr>
          <a:lstStyle/>
          <a:p>
            <a:pPr algn="ctr"/>
            <a:r>
              <a:rPr lang="en-US" sz="2000" b="1" dirty="0">
                <a:latin typeface="Lucida Bright" panose="02040602050505020304" pitchFamily="18" charset="77"/>
              </a:rPr>
              <a:t>Tu-Th 2:00-3:15pm</a:t>
            </a:r>
          </a:p>
          <a:p>
            <a:pPr algn="ctr"/>
            <a:r>
              <a:rPr lang="en-US" sz="2000" b="1" dirty="0">
                <a:latin typeface="Lucida Bright" panose="02040602050505020304" pitchFamily="18" charset="77"/>
              </a:rPr>
              <a:t>CSI 1115</a:t>
            </a:r>
          </a:p>
        </p:txBody>
      </p:sp>
      <p:pic>
        <p:nvPicPr>
          <p:cNvPr id="6" name="Picture 5">
            <a:extLst>
              <a:ext uri="{FF2B5EF4-FFF2-40B4-BE49-F238E27FC236}">
                <a16:creationId xmlns:a16="http://schemas.microsoft.com/office/drawing/2014/main" id="{455828CB-7E52-7C42-828B-61F7340111E1}"/>
              </a:ext>
            </a:extLst>
          </p:cNvPr>
          <p:cNvPicPr>
            <a:picLocks noChangeAspect="1"/>
          </p:cNvPicPr>
          <p:nvPr/>
        </p:nvPicPr>
        <p:blipFill>
          <a:blip r:embed="rId3"/>
          <a:stretch>
            <a:fillRect/>
          </a:stretch>
        </p:blipFill>
        <p:spPr>
          <a:xfrm>
            <a:off x="3602357" y="2536117"/>
            <a:ext cx="1809092" cy="628389"/>
          </a:xfrm>
          <a:prstGeom prst="rect">
            <a:avLst/>
          </a:prstGeom>
        </p:spPr>
      </p:pic>
      <p:sp>
        <p:nvSpPr>
          <p:cNvPr id="7" name="TextBox 6">
            <a:extLst>
              <a:ext uri="{FF2B5EF4-FFF2-40B4-BE49-F238E27FC236}">
                <a16:creationId xmlns:a16="http://schemas.microsoft.com/office/drawing/2014/main" id="{039ED042-611A-CF40-9F91-D455EAE148F0}"/>
              </a:ext>
            </a:extLst>
          </p:cNvPr>
          <p:cNvSpPr txBox="1"/>
          <p:nvPr/>
        </p:nvSpPr>
        <p:spPr>
          <a:xfrm>
            <a:off x="2737220" y="2067466"/>
            <a:ext cx="3887603" cy="461665"/>
          </a:xfrm>
          <a:prstGeom prst="rect">
            <a:avLst/>
          </a:prstGeom>
          <a:noFill/>
        </p:spPr>
        <p:txBody>
          <a:bodyPr wrap="none" rtlCol="0">
            <a:spAutoFit/>
          </a:bodyPr>
          <a:lstStyle/>
          <a:p>
            <a:r>
              <a:rPr lang="en-US" sz="2400" b="1" dirty="0">
                <a:solidFill>
                  <a:schemeClr val="accent1">
                    <a:lumMod val="75000"/>
                  </a:schemeClr>
                </a:solidFill>
                <a:latin typeface="Lucida Bright" panose="02040602050505020304" pitchFamily="18" charset="77"/>
              </a:rPr>
              <a:t>CMSC 417 : Spring 2020</a:t>
            </a:r>
          </a:p>
        </p:txBody>
      </p:sp>
      <p:sp>
        <p:nvSpPr>
          <p:cNvPr id="8" name="TextBox 7">
            <a:extLst>
              <a:ext uri="{FF2B5EF4-FFF2-40B4-BE49-F238E27FC236}">
                <a16:creationId xmlns:a16="http://schemas.microsoft.com/office/drawing/2014/main" id="{30B1F8B8-E72B-354F-8A70-396813EDC3E9}"/>
              </a:ext>
            </a:extLst>
          </p:cNvPr>
          <p:cNvSpPr txBox="1"/>
          <p:nvPr/>
        </p:nvSpPr>
        <p:spPr>
          <a:xfrm>
            <a:off x="0" y="3403670"/>
            <a:ext cx="9144000" cy="830997"/>
          </a:xfrm>
          <a:prstGeom prst="rect">
            <a:avLst/>
          </a:prstGeom>
          <a:noFill/>
        </p:spPr>
        <p:txBody>
          <a:bodyPr wrap="square" rtlCol="0">
            <a:spAutoFit/>
          </a:bodyPr>
          <a:lstStyle/>
          <a:p>
            <a:pPr algn="ctr"/>
            <a:r>
              <a:rPr lang="en-US" sz="2400" b="1" dirty="0">
                <a:solidFill>
                  <a:schemeClr val="accent1">
                    <a:lumMod val="75000"/>
                  </a:schemeClr>
                </a:solidFill>
                <a:latin typeface="Lucida Bright" panose="02040602050505020304" pitchFamily="18" charset="77"/>
              </a:rPr>
              <a:t>Topic: Internetworking</a:t>
            </a:r>
          </a:p>
          <a:p>
            <a:pPr algn="ctr"/>
            <a:r>
              <a:rPr lang="en-US" sz="2400" b="1" dirty="0">
                <a:solidFill>
                  <a:schemeClr val="accent1">
                    <a:lumMod val="75000"/>
                  </a:schemeClr>
                </a:solidFill>
                <a:latin typeface="Lucida Bright" panose="02040602050505020304" pitchFamily="18" charset="77"/>
              </a:rPr>
              <a:t>(Textbook chapter 3)</a:t>
            </a:r>
          </a:p>
        </p:txBody>
      </p:sp>
    </p:spTree>
    <p:extLst>
      <p:ext uri="{BB962C8B-B14F-4D97-AF65-F5344CB8AC3E}">
        <p14:creationId xmlns:p14="http://schemas.microsoft.com/office/powerpoint/2010/main" val="1227412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a:extLst>
              <a:ext uri="{FF2B5EF4-FFF2-40B4-BE49-F238E27FC236}">
                <a16:creationId xmlns:a16="http://schemas.microsoft.com/office/drawing/2014/main" id="{6798547B-7DEE-814A-8263-40282F401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155" y="2715923"/>
            <a:ext cx="3326315" cy="184525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4140723F-FE82-454A-B7D9-F00F2572C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4802" y="2335688"/>
            <a:ext cx="1949207" cy="859073"/>
          </a:xfrm>
          <a:prstGeom prst="rect">
            <a:avLst/>
          </a:prstGeom>
          <a:noFill/>
          <a:extLst>
            <a:ext uri="{909E8E84-426E-40DD-AFC4-6F175D3DCCD1}">
              <a14:hiddenFill xmlns:a14="http://schemas.microsoft.com/office/drawing/2010/main">
                <a:solidFill>
                  <a:srgbClr val="FFFFFF"/>
                </a:solidFill>
              </a14:hiddenFill>
            </a:ext>
          </a:extLst>
        </p:spPr>
      </p:pic>
      <p:pic>
        <p:nvPicPr>
          <p:cNvPr id="66565" name="Picture 5">
            <a:extLst>
              <a:ext uri="{FF2B5EF4-FFF2-40B4-BE49-F238E27FC236}">
                <a16:creationId xmlns:a16="http://schemas.microsoft.com/office/drawing/2014/main" id="{B61A87D3-92DE-5742-9960-93D8F3CB43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7478" y="234358"/>
            <a:ext cx="1807016" cy="9597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E0C78272-331B-FC4B-B7B2-CF99840F2A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0801" y="1264722"/>
            <a:ext cx="1641126" cy="10071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759C3B8C-9D2A-5E49-B89D-4AB43B816C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6558" y="1535032"/>
            <a:ext cx="1028244" cy="3160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
            <a:extLst>
              <a:ext uri="{FF2B5EF4-FFF2-40B4-BE49-F238E27FC236}">
                <a16:creationId xmlns:a16="http://schemas.microsoft.com/office/drawing/2014/main" id="{8FEA7634-7B5A-8F4E-838B-6AB4FC6212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980" y="505907"/>
            <a:ext cx="1201086" cy="3285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9A0BBEEE-CCA1-0840-8638-69E6A063ADF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8543" y="2242980"/>
            <a:ext cx="1498935" cy="31400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C91E2CB-DA55-A442-814D-1340D0626986}"/>
              </a:ext>
            </a:extLst>
          </p:cNvPr>
          <p:cNvSpPr txBox="1"/>
          <p:nvPr/>
        </p:nvSpPr>
        <p:spPr>
          <a:xfrm>
            <a:off x="56105" y="172920"/>
            <a:ext cx="2801395" cy="830997"/>
          </a:xfrm>
          <a:prstGeom prst="rect">
            <a:avLst/>
          </a:prstGeom>
          <a:noFill/>
        </p:spPr>
        <p:txBody>
          <a:bodyPr wrap="square" rtlCol="0">
            <a:spAutoFit/>
          </a:bodyPr>
          <a:lstStyle/>
          <a:p>
            <a:r>
              <a:rPr lang="en-US" sz="2400" dirty="0"/>
              <a:t>Let’s take a look at the node Y only.</a:t>
            </a:r>
          </a:p>
        </p:txBody>
      </p:sp>
      <p:grpSp>
        <p:nvGrpSpPr>
          <p:cNvPr id="17" name="Group 16">
            <a:extLst>
              <a:ext uri="{FF2B5EF4-FFF2-40B4-BE49-F238E27FC236}">
                <a16:creationId xmlns:a16="http://schemas.microsoft.com/office/drawing/2014/main" id="{7D25E28C-69FF-7D46-A83A-CA0C4AB7E800}"/>
              </a:ext>
            </a:extLst>
          </p:cNvPr>
          <p:cNvGrpSpPr/>
          <p:nvPr/>
        </p:nvGrpSpPr>
        <p:grpSpPr>
          <a:xfrm>
            <a:off x="4932274" y="2029992"/>
            <a:ext cx="4281053" cy="1477328"/>
            <a:chOff x="489984" y="4849352"/>
            <a:chExt cx="4281053" cy="1477328"/>
          </a:xfrm>
        </p:grpSpPr>
        <p:sp>
          <p:nvSpPr>
            <p:cNvPr id="18" name="Rectangle 17">
              <a:extLst>
                <a:ext uri="{FF2B5EF4-FFF2-40B4-BE49-F238E27FC236}">
                  <a16:creationId xmlns:a16="http://schemas.microsoft.com/office/drawing/2014/main" id="{D772899E-41B3-E745-B8A6-F7E574FBE274}"/>
                </a:ext>
              </a:extLst>
            </p:cNvPr>
            <p:cNvSpPr/>
            <p:nvPr/>
          </p:nvSpPr>
          <p:spPr>
            <a:xfrm>
              <a:off x="489984" y="5076900"/>
              <a:ext cx="1935624" cy="50532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EEBCDEF-531F-374A-BD2A-FE6214616036}"/>
                </a:ext>
              </a:extLst>
            </p:cNvPr>
            <p:cNvSpPr txBox="1"/>
            <p:nvPr/>
          </p:nvSpPr>
          <p:spPr>
            <a:xfrm>
              <a:off x="2524543" y="4849352"/>
              <a:ext cx="2246494" cy="1477328"/>
            </a:xfrm>
            <a:prstGeom prst="rect">
              <a:avLst/>
            </a:prstGeom>
            <a:noFill/>
          </p:spPr>
          <p:txBody>
            <a:bodyPr wrap="square" rtlCol="0">
              <a:spAutoFit/>
            </a:bodyPr>
            <a:lstStyle/>
            <a:p>
              <a:r>
                <a:rPr lang="en-US" dirty="0"/>
                <a:t>An (false) alternate route to X,</a:t>
              </a:r>
            </a:p>
            <a:p>
              <a:r>
                <a:rPr lang="en-US" dirty="0"/>
                <a:t>with higher cost (5+1)</a:t>
              </a:r>
            </a:p>
            <a:p>
              <a:r>
                <a:rPr lang="en-US" dirty="0"/>
                <a:t>So, (fortunately) no update.</a:t>
              </a:r>
            </a:p>
          </p:txBody>
        </p:sp>
      </p:grpSp>
      <p:pic>
        <p:nvPicPr>
          <p:cNvPr id="20" name="Picture 3">
            <a:extLst>
              <a:ext uri="{FF2B5EF4-FFF2-40B4-BE49-F238E27FC236}">
                <a16:creationId xmlns:a16="http://schemas.microsoft.com/office/drawing/2014/main" id="{7C57CE40-29FC-0B4C-A0E0-D185D6B1B10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462" y="3515091"/>
            <a:ext cx="1641126" cy="100718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19AFC0B2-9011-8E4A-A63D-3A233B9A55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1597" y="4080268"/>
            <a:ext cx="1949207" cy="859073"/>
          </a:xfrm>
          <a:prstGeom prst="rect">
            <a:avLst/>
          </a:prstGeom>
          <a:noFill/>
          <a:extLst>
            <a:ext uri="{909E8E84-426E-40DD-AFC4-6F175D3DCCD1}">
              <a14:hiddenFill xmlns:a14="http://schemas.microsoft.com/office/drawing/2010/main">
                <a:solidFill>
                  <a:srgbClr val="FFFFFF"/>
                </a:solidFill>
              </a14:hiddenFill>
            </a:ext>
          </a:extLst>
        </p:spPr>
      </p:pic>
      <p:pic>
        <p:nvPicPr>
          <p:cNvPr id="73729" name="Picture 3">
            <a:extLst>
              <a:ext uri="{FF2B5EF4-FFF2-40B4-BE49-F238E27FC236}">
                <a16:creationId xmlns:a16="http://schemas.microsoft.com/office/drawing/2014/main" id="{D2D13C33-1004-5D4A-B19C-C43A459EF8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3213100" cy="67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8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a:extLst>
              <a:ext uri="{FF2B5EF4-FFF2-40B4-BE49-F238E27FC236}">
                <a16:creationId xmlns:a16="http://schemas.microsoft.com/office/drawing/2014/main" id="{6798547B-7DEE-814A-8263-40282F401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155" y="2715923"/>
            <a:ext cx="3326315" cy="1845255"/>
          </a:xfrm>
          <a:prstGeom prst="rect">
            <a:avLst/>
          </a:prstGeom>
          <a:noFill/>
          <a:extLst>
            <a:ext uri="{909E8E84-426E-40DD-AFC4-6F175D3DCCD1}">
              <a14:hiddenFill xmlns:a14="http://schemas.microsoft.com/office/drawing/2010/main">
                <a:solidFill>
                  <a:srgbClr val="FFFFFF"/>
                </a:solidFill>
              </a14:hiddenFill>
            </a:ext>
          </a:extLst>
        </p:spPr>
      </p:pic>
      <p:pic>
        <p:nvPicPr>
          <p:cNvPr id="66565" name="Picture 5">
            <a:extLst>
              <a:ext uri="{FF2B5EF4-FFF2-40B4-BE49-F238E27FC236}">
                <a16:creationId xmlns:a16="http://schemas.microsoft.com/office/drawing/2014/main" id="{B61A87D3-92DE-5742-9960-93D8F3CB4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0328" y="1690382"/>
            <a:ext cx="1807016" cy="95979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C91E2CB-DA55-A442-814D-1340D0626986}"/>
              </a:ext>
            </a:extLst>
          </p:cNvPr>
          <p:cNvSpPr txBox="1"/>
          <p:nvPr/>
        </p:nvSpPr>
        <p:spPr>
          <a:xfrm>
            <a:off x="2382487" y="5529539"/>
            <a:ext cx="4102100" cy="830997"/>
          </a:xfrm>
          <a:prstGeom prst="rect">
            <a:avLst/>
          </a:prstGeom>
          <a:noFill/>
        </p:spPr>
        <p:txBody>
          <a:bodyPr wrap="square" rtlCol="0">
            <a:spAutoFit/>
          </a:bodyPr>
          <a:lstStyle/>
          <a:p>
            <a:r>
              <a:rPr lang="en-US" sz="2400" dirty="0"/>
              <a:t>No update at any node. The routing algorithm converges.</a:t>
            </a:r>
          </a:p>
        </p:txBody>
      </p:sp>
      <p:pic>
        <p:nvPicPr>
          <p:cNvPr id="16" name="Picture 3">
            <a:extLst>
              <a:ext uri="{FF2B5EF4-FFF2-40B4-BE49-F238E27FC236}">
                <a16:creationId xmlns:a16="http://schemas.microsoft.com/office/drawing/2014/main" id="{E43CA750-69BC-FD41-9734-51E7D5A529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462" y="3515091"/>
            <a:ext cx="1641126" cy="100718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711D87AC-61DF-8A46-8FD3-46CFE8BF2B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1597" y="4080268"/>
            <a:ext cx="1949207" cy="859073"/>
          </a:xfrm>
          <a:prstGeom prst="rect">
            <a:avLst/>
          </a:prstGeom>
          <a:noFill/>
          <a:extLst>
            <a:ext uri="{909E8E84-426E-40DD-AFC4-6F175D3DCCD1}">
              <a14:hiddenFill xmlns:a14="http://schemas.microsoft.com/office/drawing/2010/main">
                <a:solidFill>
                  <a:srgbClr val="FFFFFF"/>
                </a:solidFill>
              </a14:hiddenFill>
            </a:ext>
          </a:extLst>
        </p:spPr>
      </p:pic>
      <p:pic>
        <p:nvPicPr>
          <p:cNvPr id="74753" name="Picture 3">
            <a:extLst>
              <a:ext uri="{FF2B5EF4-FFF2-40B4-BE49-F238E27FC236}">
                <a16:creationId xmlns:a16="http://schemas.microsoft.com/office/drawing/2014/main" id="{A123F5A8-7D56-6345-98B7-821BA16199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213100" cy="67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009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a:extLst>
              <a:ext uri="{FF2B5EF4-FFF2-40B4-BE49-F238E27FC236}">
                <a16:creationId xmlns:a16="http://schemas.microsoft.com/office/drawing/2014/main" id="{6798547B-7DEE-814A-8263-40282F401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155" y="2715923"/>
            <a:ext cx="3326315" cy="1845255"/>
          </a:xfrm>
          <a:prstGeom prst="rect">
            <a:avLst/>
          </a:prstGeom>
          <a:noFill/>
          <a:extLst>
            <a:ext uri="{909E8E84-426E-40DD-AFC4-6F175D3DCCD1}">
              <a14:hiddenFill xmlns:a14="http://schemas.microsoft.com/office/drawing/2010/main">
                <a:solidFill>
                  <a:srgbClr val="FFFFFF"/>
                </a:solidFill>
              </a14:hiddenFill>
            </a:ext>
          </a:extLst>
        </p:spPr>
      </p:pic>
      <p:pic>
        <p:nvPicPr>
          <p:cNvPr id="66565" name="Picture 5">
            <a:extLst>
              <a:ext uri="{FF2B5EF4-FFF2-40B4-BE49-F238E27FC236}">
                <a16:creationId xmlns:a16="http://schemas.microsoft.com/office/drawing/2014/main" id="{B61A87D3-92DE-5742-9960-93D8F3CB4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0328" y="1690382"/>
            <a:ext cx="1807016" cy="95979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87C9861F-9AFF-6B44-B67A-C7F998EE2339}"/>
              </a:ext>
            </a:extLst>
          </p:cNvPr>
          <p:cNvSpPr txBox="1">
            <a:spLocks noChangeArrowheads="1"/>
          </p:cNvSpPr>
          <p:nvPr/>
        </p:nvSpPr>
        <p:spPr>
          <a:xfrm>
            <a:off x="533400" y="152400"/>
            <a:ext cx="8453438" cy="1008063"/>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Distance vector: link cost increases (recap)</a:t>
            </a:r>
            <a:endParaRPr lang="en-US" sz="4800" dirty="0"/>
          </a:p>
        </p:txBody>
      </p:sp>
      <p:pic>
        <p:nvPicPr>
          <p:cNvPr id="75778" name="Picture 2">
            <a:extLst>
              <a:ext uri="{FF2B5EF4-FFF2-40B4-BE49-F238E27FC236}">
                <a16:creationId xmlns:a16="http://schemas.microsoft.com/office/drawing/2014/main" id="{2FA18130-29BB-E545-ADD0-5F0012CBA9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2714" y="2961419"/>
            <a:ext cx="592277" cy="6584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71E1C877-1E58-D940-8C0F-DA15BE9CEA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462" y="3515091"/>
            <a:ext cx="1641126" cy="10071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021D1785-630B-BC4A-897E-1EF6D1A257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1597" y="4080268"/>
            <a:ext cx="1949207" cy="859073"/>
          </a:xfrm>
          <a:prstGeom prst="rect">
            <a:avLst/>
          </a:prstGeom>
          <a:noFill/>
          <a:extLst>
            <a:ext uri="{909E8E84-426E-40DD-AFC4-6F175D3DCCD1}">
              <a14:hiddenFill xmlns:a14="http://schemas.microsoft.com/office/drawing/2010/main">
                <a:solidFill>
                  <a:srgbClr val="FFFFFF"/>
                </a:solidFill>
              </a14:hiddenFill>
            </a:ext>
          </a:extLst>
        </p:spPr>
      </p:pic>
      <p:pic>
        <p:nvPicPr>
          <p:cNvPr id="75777" name="Picture 3">
            <a:extLst>
              <a:ext uri="{FF2B5EF4-FFF2-40B4-BE49-F238E27FC236}">
                <a16:creationId xmlns:a16="http://schemas.microsoft.com/office/drawing/2014/main" id="{3E609A23-775D-064F-B573-EE52B3ED54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213100" cy="67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91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a:extLst>
              <a:ext uri="{FF2B5EF4-FFF2-40B4-BE49-F238E27FC236}">
                <a16:creationId xmlns:a16="http://schemas.microsoft.com/office/drawing/2014/main" id="{6798547B-7DEE-814A-8263-40282F401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155" y="2715923"/>
            <a:ext cx="3326315" cy="1845255"/>
          </a:xfrm>
          <a:prstGeom prst="rect">
            <a:avLst/>
          </a:prstGeom>
          <a:noFill/>
          <a:extLst>
            <a:ext uri="{909E8E84-426E-40DD-AFC4-6F175D3DCCD1}">
              <a14:hiddenFill xmlns:a14="http://schemas.microsoft.com/office/drawing/2010/main">
                <a:solidFill>
                  <a:srgbClr val="FFFFFF"/>
                </a:solidFill>
              </a14:hiddenFill>
            </a:ext>
          </a:extLst>
        </p:spPr>
      </p:pic>
      <p:pic>
        <p:nvPicPr>
          <p:cNvPr id="66565" name="Picture 5">
            <a:extLst>
              <a:ext uri="{FF2B5EF4-FFF2-40B4-BE49-F238E27FC236}">
                <a16:creationId xmlns:a16="http://schemas.microsoft.com/office/drawing/2014/main" id="{B61A87D3-92DE-5742-9960-93D8F3CB4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0328" y="1690382"/>
            <a:ext cx="1807016" cy="959793"/>
          </a:xfrm>
          <a:prstGeom prst="rect">
            <a:avLst/>
          </a:prstGeom>
          <a:noFill/>
          <a:extLst>
            <a:ext uri="{909E8E84-426E-40DD-AFC4-6F175D3DCCD1}">
              <a14:hiddenFill xmlns:a14="http://schemas.microsoft.com/office/drawing/2010/main">
                <a:solidFill>
                  <a:srgbClr val="FFFFFF"/>
                </a:solidFill>
              </a14:hiddenFill>
            </a:ext>
          </a:extLst>
        </p:spPr>
      </p:pic>
      <p:pic>
        <p:nvPicPr>
          <p:cNvPr id="75778" name="Picture 2">
            <a:extLst>
              <a:ext uri="{FF2B5EF4-FFF2-40B4-BE49-F238E27FC236}">
                <a16:creationId xmlns:a16="http://schemas.microsoft.com/office/drawing/2014/main" id="{2FA18130-29BB-E545-ADD0-5F0012CBA9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2714" y="2961419"/>
            <a:ext cx="592277" cy="65849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DE9737E-7F79-E046-929C-3F0FA584AA4D}"/>
              </a:ext>
            </a:extLst>
          </p:cNvPr>
          <p:cNvSpPr txBox="1"/>
          <p:nvPr/>
        </p:nvSpPr>
        <p:spPr>
          <a:xfrm>
            <a:off x="5753836" y="2799545"/>
            <a:ext cx="4102100" cy="461665"/>
          </a:xfrm>
          <a:prstGeom prst="rect">
            <a:avLst/>
          </a:prstGeom>
          <a:noFill/>
        </p:spPr>
        <p:txBody>
          <a:bodyPr wrap="square" rtlCol="0">
            <a:spAutoFit/>
          </a:bodyPr>
          <a:lstStyle/>
          <a:p>
            <a:r>
              <a:rPr lang="en-US" sz="2400" dirty="0"/>
              <a:t>Y updates its table.</a:t>
            </a:r>
          </a:p>
        </p:txBody>
      </p:sp>
      <p:pic>
        <p:nvPicPr>
          <p:cNvPr id="76804" name="Picture 4">
            <a:extLst>
              <a:ext uri="{FF2B5EF4-FFF2-40B4-BE49-F238E27FC236}">
                <a16:creationId xmlns:a16="http://schemas.microsoft.com/office/drawing/2014/main" id="{1554EE35-FBB6-3142-BE89-052A9B3FE0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9977" y="1633455"/>
            <a:ext cx="1987718" cy="10557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a:extLst>
              <a:ext uri="{FF2B5EF4-FFF2-40B4-BE49-F238E27FC236}">
                <a16:creationId xmlns:a16="http://schemas.microsoft.com/office/drawing/2014/main" id="{84F3C49E-01B4-3B4F-85DB-C32608F23C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462" y="3515091"/>
            <a:ext cx="1641126" cy="10071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AE4F59BF-DB9A-514A-8945-342BBA59A8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1597" y="4080268"/>
            <a:ext cx="1949207" cy="85907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a:extLst>
              <a:ext uri="{FF2B5EF4-FFF2-40B4-BE49-F238E27FC236}">
                <a16:creationId xmlns:a16="http://schemas.microsoft.com/office/drawing/2014/main" id="{16D7D4E9-BCB9-9041-B461-A78217BCA86F}"/>
              </a:ext>
            </a:extLst>
          </p:cNvPr>
          <p:cNvSpPr txBox="1">
            <a:spLocks noChangeArrowheads="1"/>
          </p:cNvSpPr>
          <p:nvPr/>
        </p:nvSpPr>
        <p:spPr>
          <a:xfrm>
            <a:off x="533400" y="152400"/>
            <a:ext cx="8453438" cy="1008063"/>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Distance vector: link cost increases (recap)</a:t>
            </a:r>
            <a:endParaRPr lang="en-US" sz="4800" dirty="0"/>
          </a:p>
        </p:txBody>
      </p:sp>
      <p:pic>
        <p:nvPicPr>
          <p:cNvPr id="76801" name="Picture 3">
            <a:extLst>
              <a:ext uri="{FF2B5EF4-FFF2-40B4-BE49-F238E27FC236}">
                <a16:creationId xmlns:a16="http://schemas.microsoft.com/office/drawing/2014/main" id="{DC5B3465-0A92-0C49-88B9-835B686FAC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3213100" cy="67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8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a:extLst>
              <a:ext uri="{FF2B5EF4-FFF2-40B4-BE49-F238E27FC236}">
                <a16:creationId xmlns:a16="http://schemas.microsoft.com/office/drawing/2014/main" id="{6798547B-7DEE-814A-8263-40282F401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155" y="2715923"/>
            <a:ext cx="3326315" cy="1845255"/>
          </a:xfrm>
          <a:prstGeom prst="rect">
            <a:avLst/>
          </a:prstGeom>
          <a:noFill/>
          <a:extLst>
            <a:ext uri="{909E8E84-426E-40DD-AFC4-6F175D3DCCD1}">
              <a14:hiddenFill xmlns:a14="http://schemas.microsoft.com/office/drawing/2010/main">
                <a:solidFill>
                  <a:srgbClr val="FFFFFF"/>
                </a:solidFill>
              </a14:hiddenFill>
            </a:ext>
          </a:extLst>
        </p:spPr>
      </p:pic>
      <p:pic>
        <p:nvPicPr>
          <p:cNvPr id="66565" name="Picture 5">
            <a:extLst>
              <a:ext uri="{FF2B5EF4-FFF2-40B4-BE49-F238E27FC236}">
                <a16:creationId xmlns:a16="http://schemas.microsoft.com/office/drawing/2014/main" id="{B61A87D3-92DE-5742-9960-93D8F3CB4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0328" y="1690382"/>
            <a:ext cx="1807016" cy="959793"/>
          </a:xfrm>
          <a:prstGeom prst="rect">
            <a:avLst/>
          </a:prstGeom>
          <a:noFill/>
          <a:extLst>
            <a:ext uri="{909E8E84-426E-40DD-AFC4-6F175D3DCCD1}">
              <a14:hiddenFill xmlns:a14="http://schemas.microsoft.com/office/drawing/2010/main">
                <a:solidFill>
                  <a:srgbClr val="FFFFFF"/>
                </a:solidFill>
              </a14:hiddenFill>
            </a:ext>
          </a:extLst>
        </p:spPr>
      </p:pic>
      <p:pic>
        <p:nvPicPr>
          <p:cNvPr id="75778" name="Picture 2">
            <a:extLst>
              <a:ext uri="{FF2B5EF4-FFF2-40B4-BE49-F238E27FC236}">
                <a16:creationId xmlns:a16="http://schemas.microsoft.com/office/drawing/2014/main" id="{2FA18130-29BB-E545-ADD0-5F0012CBA9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2714" y="2961419"/>
            <a:ext cx="592277" cy="65849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DE9737E-7F79-E046-929C-3F0FA584AA4D}"/>
              </a:ext>
            </a:extLst>
          </p:cNvPr>
          <p:cNvSpPr txBox="1"/>
          <p:nvPr/>
        </p:nvSpPr>
        <p:spPr>
          <a:xfrm>
            <a:off x="5753836" y="2799545"/>
            <a:ext cx="4102100" cy="461665"/>
          </a:xfrm>
          <a:prstGeom prst="rect">
            <a:avLst/>
          </a:prstGeom>
          <a:noFill/>
        </p:spPr>
        <p:txBody>
          <a:bodyPr wrap="square" rtlCol="0">
            <a:spAutoFit/>
          </a:bodyPr>
          <a:lstStyle/>
          <a:p>
            <a:r>
              <a:rPr lang="en-US" sz="2400" dirty="0"/>
              <a:t>Y updates its table.</a:t>
            </a:r>
          </a:p>
        </p:txBody>
      </p:sp>
      <p:sp>
        <p:nvSpPr>
          <p:cNvPr id="10" name="TextBox 9">
            <a:extLst>
              <a:ext uri="{FF2B5EF4-FFF2-40B4-BE49-F238E27FC236}">
                <a16:creationId xmlns:a16="http://schemas.microsoft.com/office/drawing/2014/main" id="{9C7244F8-78A6-D64B-9019-B60E385CBE24}"/>
              </a:ext>
            </a:extLst>
          </p:cNvPr>
          <p:cNvSpPr txBox="1"/>
          <p:nvPr/>
        </p:nvSpPr>
        <p:spPr>
          <a:xfrm>
            <a:off x="2069089" y="4977591"/>
            <a:ext cx="4102100" cy="830997"/>
          </a:xfrm>
          <a:prstGeom prst="rect">
            <a:avLst/>
          </a:prstGeom>
          <a:noFill/>
        </p:spPr>
        <p:txBody>
          <a:bodyPr wrap="square" rtlCol="0">
            <a:spAutoFit/>
          </a:bodyPr>
          <a:lstStyle/>
          <a:p>
            <a:r>
              <a:rPr lang="en-US" sz="2400" dirty="0"/>
              <a:t>But imagine if Z advertises its old information to Y</a:t>
            </a:r>
          </a:p>
        </p:txBody>
      </p:sp>
      <p:pic>
        <p:nvPicPr>
          <p:cNvPr id="11" name="Picture 4">
            <a:extLst>
              <a:ext uri="{FF2B5EF4-FFF2-40B4-BE49-F238E27FC236}">
                <a16:creationId xmlns:a16="http://schemas.microsoft.com/office/drawing/2014/main" id="{79CFB5DB-41C7-BD40-B0C9-CC70F6B79F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9977" y="1633455"/>
            <a:ext cx="1987718" cy="1055772"/>
          </a:xfrm>
          <a:prstGeom prst="rect">
            <a:avLst/>
          </a:prstGeom>
          <a:noFill/>
          <a:extLst>
            <a:ext uri="{909E8E84-426E-40DD-AFC4-6F175D3DCCD1}">
              <a14:hiddenFill xmlns:a14="http://schemas.microsoft.com/office/drawing/2010/main">
                <a:solidFill>
                  <a:srgbClr val="FFFFFF"/>
                </a:solidFill>
              </a14:hiddenFill>
            </a:ext>
          </a:extLst>
        </p:spPr>
      </p:pic>
      <p:pic>
        <p:nvPicPr>
          <p:cNvPr id="78850" name="Picture 2">
            <a:extLst>
              <a:ext uri="{FF2B5EF4-FFF2-40B4-BE49-F238E27FC236}">
                <a16:creationId xmlns:a16="http://schemas.microsoft.com/office/drawing/2014/main" id="{64233355-8806-B341-B9AA-DDA9ACDABF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1597" y="4080268"/>
            <a:ext cx="1949207" cy="85907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a:extLst>
              <a:ext uri="{FF2B5EF4-FFF2-40B4-BE49-F238E27FC236}">
                <a16:creationId xmlns:a16="http://schemas.microsoft.com/office/drawing/2014/main" id="{5096116D-2AFB-FF49-9E89-2D73D17973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462" y="3515091"/>
            <a:ext cx="1641126" cy="100718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a:extLst>
              <a:ext uri="{FF2B5EF4-FFF2-40B4-BE49-F238E27FC236}">
                <a16:creationId xmlns:a16="http://schemas.microsoft.com/office/drawing/2014/main" id="{477B35D3-DC0A-CF4B-A767-7AD19BDE21F2}"/>
              </a:ext>
            </a:extLst>
          </p:cNvPr>
          <p:cNvSpPr txBox="1">
            <a:spLocks noChangeArrowheads="1"/>
          </p:cNvSpPr>
          <p:nvPr/>
        </p:nvSpPr>
        <p:spPr>
          <a:xfrm>
            <a:off x="533400" y="152400"/>
            <a:ext cx="8453438" cy="1008063"/>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Distance vector: link cost increases (recap)</a:t>
            </a:r>
            <a:endParaRPr lang="en-US" sz="4800" dirty="0"/>
          </a:p>
        </p:txBody>
      </p:sp>
      <p:pic>
        <p:nvPicPr>
          <p:cNvPr id="78849" name="Picture 3">
            <a:extLst>
              <a:ext uri="{FF2B5EF4-FFF2-40B4-BE49-F238E27FC236}">
                <a16:creationId xmlns:a16="http://schemas.microsoft.com/office/drawing/2014/main" id="{8EA98ED4-AD88-334C-AE5C-5593B7C6E3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3213100" cy="67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50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DFC99D6E-D962-DE40-8262-1806505241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948" y="807292"/>
            <a:ext cx="1949207" cy="859073"/>
          </a:xfrm>
          <a:prstGeom prst="rect">
            <a:avLst/>
          </a:prstGeom>
          <a:noFill/>
          <a:extLst>
            <a:ext uri="{909E8E84-426E-40DD-AFC4-6F175D3DCCD1}">
              <a14:hiddenFill xmlns:a14="http://schemas.microsoft.com/office/drawing/2010/main">
                <a:solidFill>
                  <a:srgbClr val="FFFFFF"/>
                </a:solidFill>
              </a14:hiddenFill>
            </a:ext>
          </a:extLst>
        </p:spPr>
      </p:pic>
      <p:pic>
        <p:nvPicPr>
          <p:cNvPr id="66563" name="Picture 3">
            <a:extLst>
              <a:ext uri="{FF2B5EF4-FFF2-40B4-BE49-F238E27FC236}">
                <a16:creationId xmlns:a16="http://schemas.microsoft.com/office/drawing/2014/main" id="{6798547B-7DEE-814A-8263-40282F401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2155" y="2715923"/>
            <a:ext cx="3326315" cy="1845255"/>
          </a:xfrm>
          <a:prstGeom prst="rect">
            <a:avLst/>
          </a:prstGeom>
          <a:noFill/>
          <a:extLst>
            <a:ext uri="{909E8E84-426E-40DD-AFC4-6F175D3DCCD1}">
              <a14:hiddenFill xmlns:a14="http://schemas.microsoft.com/office/drawing/2010/main">
                <a:solidFill>
                  <a:srgbClr val="FFFFFF"/>
                </a:solidFill>
              </a14:hiddenFill>
            </a:ext>
          </a:extLst>
        </p:spPr>
      </p:pic>
      <p:pic>
        <p:nvPicPr>
          <p:cNvPr id="66565" name="Picture 5">
            <a:extLst>
              <a:ext uri="{FF2B5EF4-FFF2-40B4-BE49-F238E27FC236}">
                <a16:creationId xmlns:a16="http://schemas.microsoft.com/office/drawing/2014/main" id="{B61A87D3-92DE-5742-9960-93D8F3CB43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0328" y="1690382"/>
            <a:ext cx="1807016" cy="959793"/>
          </a:xfrm>
          <a:prstGeom prst="rect">
            <a:avLst/>
          </a:prstGeom>
          <a:noFill/>
          <a:extLst>
            <a:ext uri="{909E8E84-426E-40DD-AFC4-6F175D3DCCD1}">
              <a14:hiddenFill xmlns:a14="http://schemas.microsoft.com/office/drawing/2010/main">
                <a:solidFill>
                  <a:srgbClr val="FFFFFF"/>
                </a:solidFill>
              </a14:hiddenFill>
            </a:ext>
          </a:extLst>
        </p:spPr>
      </p:pic>
      <p:pic>
        <p:nvPicPr>
          <p:cNvPr id="75778" name="Picture 2">
            <a:extLst>
              <a:ext uri="{FF2B5EF4-FFF2-40B4-BE49-F238E27FC236}">
                <a16:creationId xmlns:a16="http://schemas.microsoft.com/office/drawing/2014/main" id="{2FA18130-29BB-E545-ADD0-5F0012CBA9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2714" y="2961419"/>
            <a:ext cx="592277" cy="65849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C7244F8-78A6-D64B-9019-B60E385CBE24}"/>
              </a:ext>
            </a:extLst>
          </p:cNvPr>
          <p:cNvSpPr txBox="1"/>
          <p:nvPr/>
        </p:nvSpPr>
        <p:spPr>
          <a:xfrm>
            <a:off x="2069089" y="4977591"/>
            <a:ext cx="4102100" cy="1200329"/>
          </a:xfrm>
          <a:prstGeom prst="rect">
            <a:avLst/>
          </a:prstGeom>
          <a:noFill/>
        </p:spPr>
        <p:txBody>
          <a:bodyPr wrap="square" rtlCol="0">
            <a:spAutoFit/>
          </a:bodyPr>
          <a:lstStyle/>
          <a:p>
            <a:r>
              <a:rPr lang="en-US" sz="2400" dirty="0"/>
              <a:t>But imagine if Z advertises its old information to Y, before reading Y’s message.</a:t>
            </a:r>
          </a:p>
        </p:txBody>
      </p:sp>
      <p:grpSp>
        <p:nvGrpSpPr>
          <p:cNvPr id="12" name="Group 11">
            <a:extLst>
              <a:ext uri="{FF2B5EF4-FFF2-40B4-BE49-F238E27FC236}">
                <a16:creationId xmlns:a16="http://schemas.microsoft.com/office/drawing/2014/main" id="{A7EB90CE-3E25-6F49-8AB9-6AB6B0ED820C}"/>
              </a:ext>
            </a:extLst>
          </p:cNvPr>
          <p:cNvGrpSpPr/>
          <p:nvPr/>
        </p:nvGrpSpPr>
        <p:grpSpPr>
          <a:xfrm>
            <a:off x="4862947" y="737201"/>
            <a:ext cx="4281053" cy="1478385"/>
            <a:chOff x="489984" y="4991172"/>
            <a:chExt cx="4281053" cy="1478385"/>
          </a:xfrm>
        </p:grpSpPr>
        <p:sp>
          <p:nvSpPr>
            <p:cNvPr id="13" name="Rectangle 12">
              <a:extLst>
                <a:ext uri="{FF2B5EF4-FFF2-40B4-BE49-F238E27FC236}">
                  <a16:creationId xmlns:a16="http://schemas.microsoft.com/office/drawing/2014/main" id="{0D0F794D-1996-7646-B8F3-15AE3A8DD47C}"/>
                </a:ext>
              </a:extLst>
            </p:cNvPr>
            <p:cNvSpPr/>
            <p:nvPr/>
          </p:nvSpPr>
          <p:spPr>
            <a:xfrm>
              <a:off x="489984" y="4991172"/>
              <a:ext cx="1935624" cy="50532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38CEC70-ECEC-7241-A482-1E28D6F61E5D}"/>
                </a:ext>
              </a:extLst>
            </p:cNvPr>
            <p:cNvSpPr txBox="1"/>
            <p:nvPr/>
          </p:nvSpPr>
          <p:spPr>
            <a:xfrm>
              <a:off x="2524543" y="4992229"/>
              <a:ext cx="2246494" cy="1477328"/>
            </a:xfrm>
            <a:prstGeom prst="rect">
              <a:avLst/>
            </a:prstGeom>
            <a:noFill/>
          </p:spPr>
          <p:txBody>
            <a:bodyPr wrap="square" rtlCol="0">
              <a:spAutoFit/>
            </a:bodyPr>
            <a:lstStyle/>
            <a:p>
              <a:r>
                <a:rPr lang="en-US" dirty="0"/>
                <a:t>An (false) alternate route to X,</a:t>
              </a:r>
            </a:p>
            <a:p>
              <a:r>
                <a:rPr lang="en-US" dirty="0"/>
                <a:t>with lower cost (5+1)</a:t>
              </a:r>
            </a:p>
            <a:p>
              <a:r>
                <a:rPr lang="en-US" dirty="0"/>
                <a:t>So, (unfortunately) it will update.</a:t>
              </a:r>
            </a:p>
          </p:txBody>
        </p:sp>
      </p:grpSp>
      <p:pic>
        <p:nvPicPr>
          <p:cNvPr id="16" name="Picture 3">
            <a:extLst>
              <a:ext uri="{FF2B5EF4-FFF2-40B4-BE49-F238E27FC236}">
                <a16:creationId xmlns:a16="http://schemas.microsoft.com/office/drawing/2014/main" id="{448DBA37-B253-2B4A-BF26-1A704930F8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462" y="3515091"/>
            <a:ext cx="1641126" cy="10071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B35AFB45-64D8-0248-B559-B538867DD7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1597" y="4080268"/>
            <a:ext cx="1949207" cy="85907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
            <a:extLst>
              <a:ext uri="{FF2B5EF4-FFF2-40B4-BE49-F238E27FC236}">
                <a16:creationId xmlns:a16="http://schemas.microsoft.com/office/drawing/2014/main" id="{4EAEC5C3-EBD9-5D40-AE8E-E9A76A2341B2}"/>
              </a:ext>
            </a:extLst>
          </p:cNvPr>
          <p:cNvSpPr txBox="1">
            <a:spLocks noChangeArrowheads="1"/>
          </p:cNvSpPr>
          <p:nvPr/>
        </p:nvSpPr>
        <p:spPr>
          <a:xfrm>
            <a:off x="533400" y="152400"/>
            <a:ext cx="8453438" cy="1008063"/>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Distance vector: link cost increases (recap)</a:t>
            </a:r>
            <a:endParaRPr lang="en-US" sz="4800" dirty="0"/>
          </a:p>
        </p:txBody>
      </p:sp>
      <p:pic>
        <p:nvPicPr>
          <p:cNvPr id="19" name="Picture 4">
            <a:extLst>
              <a:ext uri="{FF2B5EF4-FFF2-40B4-BE49-F238E27FC236}">
                <a16:creationId xmlns:a16="http://schemas.microsoft.com/office/drawing/2014/main" id="{FD8C29B8-E387-2E4B-9C1B-343862C7C6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9977" y="1633455"/>
            <a:ext cx="1987718" cy="10557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
            <a:extLst>
              <a:ext uri="{FF2B5EF4-FFF2-40B4-BE49-F238E27FC236}">
                <a16:creationId xmlns:a16="http://schemas.microsoft.com/office/drawing/2014/main" id="{9C195CE8-840A-D84F-A070-0C6D1884D2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7871" y="1931886"/>
            <a:ext cx="1201086" cy="32854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extLst>
              <a:ext uri="{FF2B5EF4-FFF2-40B4-BE49-F238E27FC236}">
                <a16:creationId xmlns:a16="http://schemas.microsoft.com/office/drawing/2014/main" id="{FEFCEF6A-0E2A-794E-9208-26DD73FEF0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13100" y="997154"/>
            <a:ext cx="1498935" cy="314005"/>
          </a:xfrm>
          <a:prstGeom prst="rect">
            <a:avLst/>
          </a:prstGeom>
          <a:noFill/>
          <a:extLst>
            <a:ext uri="{909E8E84-426E-40DD-AFC4-6F175D3DCCD1}">
              <a14:hiddenFill xmlns:a14="http://schemas.microsoft.com/office/drawing/2010/main">
                <a:solidFill>
                  <a:srgbClr val="FFFFFF"/>
                </a:solidFill>
              </a14:hiddenFill>
            </a:ext>
          </a:extLst>
        </p:spPr>
      </p:pic>
      <p:pic>
        <p:nvPicPr>
          <p:cNvPr id="79873" name="Picture 3">
            <a:extLst>
              <a:ext uri="{FF2B5EF4-FFF2-40B4-BE49-F238E27FC236}">
                <a16:creationId xmlns:a16="http://schemas.microsoft.com/office/drawing/2014/main" id="{04133AEB-DCF8-DC4D-B3C7-895B7CA2FE7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3213100" cy="67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16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a:extLst>
              <a:ext uri="{FF2B5EF4-FFF2-40B4-BE49-F238E27FC236}">
                <a16:creationId xmlns:a16="http://schemas.microsoft.com/office/drawing/2014/main" id="{6798547B-7DEE-814A-8263-40282F401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155" y="2715923"/>
            <a:ext cx="3326315" cy="1845255"/>
          </a:xfrm>
          <a:prstGeom prst="rect">
            <a:avLst/>
          </a:prstGeom>
          <a:noFill/>
          <a:extLst>
            <a:ext uri="{909E8E84-426E-40DD-AFC4-6F175D3DCCD1}">
              <a14:hiddenFill xmlns:a14="http://schemas.microsoft.com/office/drawing/2010/main">
                <a:solidFill>
                  <a:srgbClr val="FFFFFF"/>
                </a:solidFill>
              </a14:hiddenFill>
            </a:ext>
          </a:extLst>
        </p:spPr>
      </p:pic>
      <p:pic>
        <p:nvPicPr>
          <p:cNvPr id="75778" name="Picture 2">
            <a:extLst>
              <a:ext uri="{FF2B5EF4-FFF2-40B4-BE49-F238E27FC236}">
                <a16:creationId xmlns:a16="http://schemas.microsoft.com/office/drawing/2014/main" id="{2FA18130-29BB-E545-ADD0-5F0012CBA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714" y="2961419"/>
            <a:ext cx="592277" cy="6584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a:extLst>
              <a:ext uri="{FF2B5EF4-FFF2-40B4-BE49-F238E27FC236}">
                <a16:creationId xmlns:a16="http://schemas.microsoft.com/office/drawing/2014/main" id="{ADB9C001-F40D-E44E-A9F5-D09C5A0C0E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462" y="3515091"/>
            <a:ext cx="1641126" cy="10071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37F01674-C3D6-8B4B-970C-FD52461F2F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1597" y="4080268"/>
            <a:ext cx="1949207" cy="85907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2">
            <a:extLst>
              <a:ext uri="{FF2B5EF4-FFF2-40B4-BE49-F238E27FC236}">
                <a16:creationId xmlns:a16="http://schemas.microsoft.com/office/drawing/2014/main" id="{6909F485-D8A4-D740-8195-978BE330A112}"/>
              </a:ext>
            </a:extLst>
          </p:cNvPr>
          <p:cNvSpPr txBox="1">
            <a:spLocks noChangeArrowheads="1"/>
          </p:cNvSpPr>
          <p:nvPr/>
        </p:nvSpPr>
        <p:spPr>
          <a:xfrm>
            <a:off x="533400" y="152400"/>
            <a:ext cx="8453438" cy="1008063"/>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Distance vector: link cost increases (recap)</a:t>
            </a:r>
            <a:endParaRPr lang="en-US" sz="4800" dirty="0"/>
          </a:p>
        </p:txBody>
      </p:sp>
      <p:pic>
        <p:nvPicPr>
          <p:cNvPr id="80899" name="Picture 3">
            <a:extLst>
              <a:ext uri="{FF2B5EF4-FFF2-40B4-BE49-F238E27FC236}">
                <a16:creationId xmlns:a16="http://schemas.microsoft.com/office/drawing/2014/main" id="{510C8BC5-A8C5-8143-AE10-8B80ACC26C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9731" y="1818437"/>
            <a:ext cx="1807016" cy="101903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41A43122-560A-BE4B-9EFA-D4ACDCD38BB0}"/>
              </a:ext>
            </a:extLst>
          </p:cNvPr>
          <p:cNvSpPr txBox="1"/>
          <p:nvPr/>
        </p:nvSpPr>
        <p:spPr>
          <a:xfrm>
            <a:off x="5753836" y="2799545"/>
            <a:ext cx="4102100" cy="461665"/>
          </a:xfrm>
          <a:prstGeom prst="rect">
            <a:avLst/>
          </a:prstGeom>
          <a:noFill/>
        </p:spPr>
        <p:txBody>
          <a:bodyPr wrap="square" rtlCol="0">
            <a:spAutoFit/>
          </a:bodyPr>
          <a:lstStyle/>
          <a:p>
            <a:r>
              <a:rPr lang="en-US" sz="2400" dirty="0"/>
              <a:t>Y updates its table.</a:t>
            </a:r>
          </a:p>
        </p:txBody>
      </p:sp>
      <p:pic>
        <p:nvPicPr>
          <p:cNvPr id="80897" name="Picture 3">
            <a:extLst>
              <a:ext uri="{FF2B5EF4-FFF2-40B4-BE49-F238E27FC236}">
                <a16:creationId xmlns:a16="http://schemas.microsoft.com/office/drawing/2014/main" id="{21380DD6-B726-E64C-BCB5-DBA8B365EC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213100" cy="67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479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520DEA-0968-9D49-9194-00121B64F787}"/>
              </a:ext>
            </a:extLst>
          </p:cNvPr>
          <p:cNvPicPr>
            <a:picLocks noChangeAspect="1"/>
          </p:cNvPicPr>
          <p:nvPr/>
        </p:nvPicPr>
        <p:blipFill>
          <a:blip r:embed="rId2"/>
          <a:stretch>
            <a:fillRect/>
          </a:stretch>
        </p:blipFill>
        <p:spPr>
          <a:xfrm>
            <a:off x="1130300" y="1136650"/>
            <a:ext cx="6883400" cy="4584700"/>
          </a:xfrm>
          <a:prstGeom prst="rect">
            <a:avLst/>
          </a:prstGeom>
        </p:spPr>
      </p:pic>
      <p:sp>
        <p:nvSpPr>
          <p:cNvPr id="4" name="Rectangle 2">
            <a:extLst>
              <a:ext uri="{FF2B5EF4-FFF2-40B4-BE49-F238E27FC236}">
                <a16:creationId xmlns:a16="http://schemas.microsoft.com/office/drawing/2014/main" id="{DB1B0750-7526-924C-B313-288DD13E50E9}"/>
              </a:ext>
            </a:extLst>
          </p:cNvPr>
          <p:cNvSpPr txBox="1">
            <a:spLocks noChangeArrowheads="1"/>
          </p:cNvSpPr>
          <p:nvPr/>
        </p:nvSpPr>
        <p:spPr>
          <a:xfrm>
            <a:off x="1130300" y="5849937"/>
            <a:ext cx="7772400" cy="10080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“Count to infinity” problem</a:t>
            </a:r>
            <a:endParaRPr lang="en-US" sz="4800" dirty="0"/>
          </a:p>
        </p:txBody>
      </p:sp>
      <p:sp>
        <p:nvSpPr>
          <p:cNvPr id="5" name="Rectangle 2">
            <a:extLst>
              <a:ext uri="{FF2B5EF4-FFF2-40B4-BE49-F238E27FC236}">
                <a16:creationId xmlns:a16="http://schemas.microsoft.com/office/drawing/2014/main" id="{3FE4A63C-9C5D-8F42-B498-70C02BBBCD5A}"/>
              </a:ext>
            </a:extLst>
          </p:cNvPr>
          <p:cNvSpPr txBox="1">
            <a:spLocks noChangeArrowheads="1"/>
          </p:cNvSpPr>
          <p:nvPr/>
        </p:nvSpPr>
        <p:spPr>
          <a:xfrm>
            <a:off x="533400" y="152400"/>
            <a:ext cx="8453438" cy="1008063"/>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Distance vector: link cost increases (recap)</a:t>
            </a:r>
            <a:endParaRPr lang="en-US" sz="4800" dirty="0"/>
          </a:p>
        </p:txBody>
      </p:sp>
    </p:spTree>
    <p:extLst>
      <p:ext uri="{BB962C8B-B14F-4D97-AF65-F5344CB8AC3E}">
        <p14:creationId xmlns:p14="http://schemas.microsoft.com/office/powerpoint/2010/main" val="3986031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8D2B097F-3369-E24A-9648-D2E4C86904FB}"/>
              </a:ext>
            </a:extLst>
          </p:cNvPr>
          <p:cNvSpPr>
            <a:spLocks noGrp="1" noChangeArrowheads="1"/>
          </p:cNvSpPr>
          <p:nvPr>
            <p:ph type="title"/>
          </p:nvPr>
        </p:nvSpPr>
        <p:spPr>
          <a:xfrm>
            <a:off x="611188" y="171450"/>
            <a:ext cx="8281987" cy="646113"/>
          </a:xfrm>
        </p:spPr>
        <p:txBody>
          <a:bodyPr/>
          <a:lstStyle/>
          <a:p>
            <a:pPr eaLnBrk="1" hangingPunct="1"/>
            <a:r>
              <a:rPr lang="en-US" altLang="en-US" sz="3600"/>
              <a:t>Count-to-infinity Problem</a:t>
            </a:r>
            <a:endParaRPr lang="en-AU" altLang="en-US" sz="3600"/>
          </a:p>
        </p:txBody>
      </p:sp>
      <p:sp>
        <p:nvSpPr>
          <p:cNvPr id="113667" name="Rectangle 3">
            <a:extLst>
              <a:ext uri="{FF2B5EF4-FFF2-40B4-BE49-F238E27FC236}">
                <a16:creationId xmlns:a16="http://schemas.microsoft.com/office/drawing/2014/main" id="{A760D8D9-9B0B-7040-9BB6-BCB9A3B509EC}"/>
              </a:ext>
            </a:extLst>
          </p:cNvPr>
          <p:cNvSpPr>
            <a:spLocks noGrp="1" noChangeArrowheads="1"/>
          </p:cNvSpPr>
          <p:nvPr>
            <p:ph type="body" idx="1"/>
          </p:nvPr>
        </p:nvSpPr>
        <p:spPr>
          <a:xfrm>
            <a:off x="305594" y="1007476"/>
            <a:ext cx="8532812" cy="5679073"/>
          </a:xfrm>
        </p:spPr>
        <p:txBody>
          <a:bodyPr/>
          <a:lstStyle/>
          <a:p>
            <a:pPr>
              <a:lnSpc>
                <a:spcPct val="90000"/>
              </a:lnSpc>
            </a:pPr>
            <a:r>
              <a:rPr lang="en-US" altLang="en-US" dirty="0"/>
              <a:t>Use some relatively small number as an approximation of infinity</a:t>
            </a:r>
          </a:p>
          <a:p>
            <a:pPr>
              <a:lnSpc>
                <a:spcPct val="90000"/>
              </a:lnSpc>
            </a:pPr>
            <a:r>
              <a:rPr lang="en-US" altLang="en-US" dirty="0"/>
              <a:t>For example, the maximum number of hops to get across a certain network is never going to be more than 16</a:t>
            </a:r>
          </a:p>
          <a:p>
            <a:pPr>
              <a:lnSpc>
                <a:spcPct val="90000"/>
              </a:lnSpc>
            </a:pPr>
            <a:endParaRPr lang="en-US" altLang="en-US" sz="2000" dirty="0"/>
          </a:p>
          <a:p>
            <a:pPr>
              <a:lnSpc>
                <a:spcPct val="90000"/>
              </a:lnSpc>
            </a:pPr>
            <a:r>
              <a:rPr lang="en-US" altLang="en-US" dirty="0"/>
              <a:t>One technique to improve the time to stabilize routing is called</a:t>
            </a:r>
          </a:p>
          <a:p>
            <a:pPr marL="0" indent="0">
              <a:lnSpc>
                <a:spcPct val="90000"/>
              </a:lnSpc>
              <a:buNone/>
            </a:pPr>
            <a:r>
              <a:rPr lang="en-US" altLang="en-US" sz="2000" i="1" dirty="0"/>
              <a:t>      </a:t>
            </a:r>
            <a:r>
              <a:rPr lang="en-US" altLang="en-US" i="1" dirty="0">
                <a:solidFill>
                  <a:srgbClr val="FF0000"/>
                </a:solidFill>
              </a:rPr>
              <a:t>split horizon</a:t>
            </a:r>
          </a:p>
          <a:p>
            <a:pPr lvl="1">
              <a:lnSpc>
                <a:spcPct val="90000"/>
              </a:lnSpc>
            </a:pPr>
            <a:r>
              <a:rPr lang="en-US" altLang="en-US" sz="2000" dirty="0"/>
              <a:t>When a node sends a routing update to its neighbors, it does not send those routes it learned from each neighbor back to that neighbor</a:t>
            </a:r>
          </a:p>
          <a:p>
            <a:pPr lvl="1">
              <a:lnSpc>
                <a:spcPct val="90000"/>
              </a:lnSpc>
            </a:pPr>
            <a:r>
              <a:rPr lang="en-US" altLang="en-US" sz="2000" dirty="0"/>
              <a:t>For example, if B has the route (E, 2, A) in its table, then it knows it must have learned this route from A, and so whenever B sends a routing update to A, it does not include the route (E, 2) in that update</a:t>
            </a:r>
          </a:p>
          <a:p>
            <a:pPr lvl="1">
              <a:buSzPct val="100000"/>
              <a:buFontTx/>
              <a:buChar char="•"/>
            </a:pPr>
            <a:endParaRPr lang="en-US" altLang="en-US"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spTree>
    <p:extLst>
      <p:ext uri="{BB962C8B-B14F-4D97-AF65-F5344CB8AC3E}">
        <p14:creationId xmlns:p14="http://schemas.microsoft.com/office/powerpoint/2010/main" val="211279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66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66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366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36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CD363815-5EB9-F34E-92D1-8C7A6794BC67}"/>
              </a:ext>
            </a:extLst>
          </p:cNvPr>
          <p:cNvSpPr>
            <a:spLocks noGrp="1" noChangeArrowheads="1"/>
          </p:cNvSpPr>
          <p:nvPr>
            <p:ph type="title"/>
          </p:nvPr>
        </p:nvSpPr>
        <p:spPr>
          <a:xfrm>
            <a:off x="611188" y="171450"/>
            <a:ext cx="8281987" cy="646113"/>
          </a:xfrm>
        </p:spPr>
        <p:txBody>
          <a:bodyPr/>
          <a:lstStyle/>
          <a:p>
            <a:pPr eaLnBrk="1" hangingPunct="1"/>
            <a:r>
              <a:rPr lang="en-US" altLang="en-US" sz="3600"/>
              <a:t>Count-to-infinity Problem</a:t>
            </a:r>
            <a:endParaRPr lang="en-AU" altLang="en-US" sz="3600"/>
          </a:p>
        </p:txBody>
      </p:sp>
      <p:sp>
        <p:nvSpPr>
          <p:cNvPr id="114691" name="Rectangle 3">
            <a:extLst>
              <a:ext uri="{FF2B5EF4-FFF2-40B4-BE49-F238E27FC236}">
                <a16:creationId xmlns:a16="http://schemas.microsoft.com/office/drawing/2014/main" id="{E7344934-801A-DF40-ADC3-51E290BD7B9F}"/>
              </a:ext>
            </a:extLst>
          </p:cNvPr>
          <p:cNvSpPr>
            <a:spLocks noGrp="1" noChangeArrowheads="1"/>
          </p:cNvSpPr>
          <p:nvPr>
            <p:ph type="body" idx="1"/>
          </p:nvPr>
        </p:nvSpPr>
        <p:spPr/>
        <p:txBody>
          <a:bodyPr/>
          <a:lstStyle/>
          <a:p>
            <a:r>
              <a:rPr lang="en-US" altLang="en-US" dirty="0"/>
              <a:t>In a stronger version of split horizon, called</a:t>
            </a:r>
            <a:r>
              <a:rPr lang="en-US" altLang="en-US" dirty="0">
                <a:solidFill>
                  <a:srgbClr val="FF0000"/>
                </a:solidFill>
              </a:rPr>
              <a:t> </a:t>
            </a:r>
            <a:r>
              <a:rPr lang="en-US" altLang="en-US" i="1" dirty="0">
                <a:solidFill>
                  <a:srgbClr val="FF0000"/>
                </a:solidFill>
              </a:rPr>
              <a:t>split horizon with poison reverse</a:t>
            </a:r>
          </a:p>
          <a:p>
            <a:pPr lvl="1"/>
            <a:r>
              <a:rPr lang="en-US" altLang="en-US" sz="2800" dirty="0"/>
              <a:t>B actually sends that back route to A, but it puts negative information in the route to ensure that A will not eventually use B to get to E</a:t>
            </a:r>
          </a:p>
          <a:p>
            <a:pPr lvl="1"/>
            <a:r>
              <a:rPr lang="en-US" altLang="en-US" sz="2800" dirty="0"/>
              <a:t>For example, B sends the route (E, ∞) to A</a:t>
            </a:r>
            <a:endParaRPr lang="en-US" altLang="en-US" sz="2800" dirty="0">
              <a:cs typeface="Times New Roman" panose="02020603050405020304" pitchFamily="18" charset="0"/>
            </a:endParaRPr>
          </a:p>
          <a:p>
            <a:pPr lvl="1">
              <a:buSzPct val="100000"/>
              <a:buFontTx/>
              <a:buChar char="•"/>
            </a:pPr>
            <a:endParaRPr lang="en-US" altLang="en-US"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spTree>
    <p:extLst>
      <p:ext uri="{BB962C8B-B14F-4D97-AF65-F5344CB8AC3E}">
        <p14:creationId xmlns:p14="http://schemas.microsoft.com/office/powerpoint/2010/main" val="1835766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7">
            <a:extLst>
              <a:ext uri="{FF2B5EF4-FFF2-40B4-BE49-F238E27FC236}">
                <a16:creationId xmlns:a16="http://schemas.microsoft.com/office/drawing/2014/main" id="{2B774214-4C23-2040-B25F-302938175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064136">
            <a:off x="637322" y="3690631"/>
            <a:ext cx="2152062" cy="1313309"/>
          </a:xfrm>
          <a:prstGeom prst="rect">
            <a:avLst/>
          </a:prstGeom>
          <a:noFill/>
          <a:extLst>
            <a:ext uri="{909E8E84-426E-40DD-AFC4-6F175D3DCCD1}">
              <a14:hiddenFill xmlns:a14="http://schemas.microsoft.com/office/drawing/2010/main">
                <a:solidFill>
                  <a:srgbClr val="FFFFFF"/>
                </a:solidFill>
              </a14:hiddenFill>
            </a:ext>
          </a:extLst>
        </p:spPr>
      </p:pic>
      <p:pic>
        <p:nvPicPr>
          <p:cNvPr id="66563" name="Picture 3">
            <a:extLst>
              <a:ext uri="{FF2B5EF4-FFF2-40B4-BE49-F238E27FC236}">
                <a16:creationId xmlns:a16="http://schemas.microsoft.com/office/drawing/2014/main" id="{6798547B-7DEE-814A-8263-40282F401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2155" y="2715923"/>
            <a:ext cx="3326315" cy="184525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D1A566C1-9FCD-3E4A-B1C4-753EFB892E01}"/>
              </a:ext>
            </a:extLst>
          </p:cNvPr>
          <p:cNvGrpSpPr/>
          <p:nvPr/>
        </p:nvGrpSpPr>
        <p:grpSpPr>
          <a:xfrm>
            <a:off x="241011" y="960373"/>
            <a:ext cx="2945102" cy="890700"/>
            <a:chOff x="241011" y="960373"/>
            <a:chExt cx="2945102" cy="890700"/>
          </a:xfrm>
        </p:grpSpPr>
        <p:pic>
          <p:nvPicPr>
            <p:cNvPr id="3" name="Picture 2">
              <a:extLst>
                <a:ext uri="{FF2B5EF4-FFF2-40B4-BE49-F238E27FC236}">
                  <a16:creationId xmlns:a16="http://schemas.microsoft.com/office/drawing/2014/main" id="{4165F70D-F9A8-1246-8339-53DE208422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011" y="1329705"/>
              <a:ext cx="2784583" cy="521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F9BC40E-2004-DD49-ACAA-145A068D8703}"/>
                </a:ext>
              </a:extLst>
            </p:cNvPr>
            <p:cNvSpPr txBox="1"/>
            <p:nvPr/>
          </p:nvSpPr>
          <p:spPr>
            <a:xfrm>
              <a:off x="342900" y="960373"/>
              <a:ext cx="2843213" cy="369332"/>
            </a:xfrm>
            <a:prstGeom prst="rect">
              <a:avLst/>
            </a:prstGeom>
            <a:noFill/>
          </p:spPr>
          <p:txBody>
            <a:bodyPr wrap="square" rtlCol="0">
              <a:spAutoFit/>
            </a:bodyPr>
            <a:lstStyle/>
            <a:p>
              <a:r>
                <a:rPr lang="en-US" dirty="0"/>
                <a:t>Routing table entries:</a:t>
              </a:r>
            </a:p>
          </p:txBody>
        </p:sp>
      </p:grpSp>
      <p:sp>
        <p:nvSpPr>
          <p:cNvPr id="5" name="TextBox 4">
            <a:extLst>
              <a:ext uri="{FF2B5EF4-FFF2-40B4-BE49-F238E27FC236}">
                <a16:creationId xmlns:a16="http://schemas.microsoft.com/office/drawing/2014/main" id="{6DEC8CDD-E6BE-114D-A044-D16196FD3982}"/>
              </a:ext>
            </a:extLst>
          </p:cNvPr>
          <p:cNvSpPr txBox="1"/>
          <p:nvPr/>
        </p:nvSpPr>
        <p:spPr>
          <a:xfrm>
            <a:off x="0" y="0"/>
            <a:ext cx="9144000" cy="523220"/>
          </a:xfrm>
          <a:prstGeom prst="rect">
            <a:avLst/>
          </a:prstGeom>
          <a:noFill/>
        </p:spPr>
        <p:txBody>
          <a:bodyPr wrap="square" rtlCol="0">
            <a:spAutoFit/>
          </a:bodyPr>
          <a:lstStyle/>
          <a:p>
            <a:r>
              <a:rPr lang="en-US" sz="2800" dirty="0"/>
              <a:t>Distance vector routing: Revisited</a:t>
            </a:r>
          </a:p>
        </p:txBody>
      </p:sp>
      <p:pic>
        <p:nvPicPr>
          <p:cNvPr id="66567" name="Picture 7">
            <a:extLst>
              <a:ext uri="{FF2B5EF4-FFF2-40B4-BE49-F238E27FC236}">
                <a16:creationId xmlns:a16="http://schemas.microsoft.com/office/drawing/2014/main" id="{07BCFA9D-BF76-4F4F-8C1E-93C25BF78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8470" y="3429000"/>
            <a:ext cx="2152062" cy="13133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a:extLst>
              <a:ext uri="{FF2B5EF4-FFF2-40B4-BE49-F238E27FC236}">
                <a16:creationId xmlns:a16="http://schemas.microsoft.com/office/drawing/2014/main" id="{C307D27A-1162-E244-A445-5D68936C7B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709912">
            <a:off x="4086225" y="1133233"/>
            <a:ext cx="2152062" cy="1313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13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5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B272AB-71C4-AC47-A5AF-5030CA8B1564}"/>
              </a:ext>
            </a:extLst>
          </p:cNvPr>
          <p:cNvSpPr txBox="1">
            <a:spLocks noChangeArrowheads="1"/>
          </p:cNvSpPr>
          <p:nvPr/>
        </p:nvSpPr>
        <p:spPr>
          <a:xfrm>
            <a:off x="533400" y="152400"/>
            <a:ext cx="7772400" cy="10080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Distance vector: Poisoned reverse</a:t>
            </a:r>
            <a:endParaRPr lang="en-US" sz="4800" dirty="0"/>
          </a:p>
        </p:txBody>
      </p:sp>
      <p:sp>
        <p:nvSpPr>
          <p:cNvPr id="2" name="TextBox 1">
            <a:extLst>
              <a:ext uri="{FF2B5EF4-FFF2-40B4-BE49-F238E27FC236}">
                <a16:creationId xmlns:a16="http://schemas.microsoft.com/office/drawing/2014/main" id="{A2631A55-EF3C-A14F-814D-0FF0B2433268}"/>
              </a:ext>
            </a:extLst>
          </p:cNvPr>
          <p:cNvSpPr txBox="1"/>
          <p:nvPr/>
        </p:nvSpPr>
        <p:spPr>
          <a:xfrm>
            <a:off x="0" y="2438400"/>
            <a:ext cx="9144000" cy="461665"/>
          </a:xfrm>
          <a:prstGeom prst="rect">
            <a:avLst/>
          </a:prstGeom>
          <a:solidFill>
            <a:schemeClr val="accent5">
              <a:lumMod val="75000"/>
            </a:schemeClr>
          </a:solidFill>
        </p:spPr>
        <p:txBody>
          <a:bodyPr wrap="square" rtlCol="0">
            <a:spAutoFit/>
          </a:bodyPr>
          <a:lstStyle/>
          <a:p>
            <a:pPr algn="ctr"/>
            <a:r>
              <a:rPr lang="en-US" sz="2400" dirty="0">
                <a:solidFill>
                  <a:schemeClr val="bg1"/>
                </a:solidFill>
              </a:rPr>
              <a:t>Does poison reverse solve the general count-to-infinity problem?</a:t>
            </a:r>
          </a:p>
        </p:txBody>
      </p:sp>
      <p:sp>
        <p:nvSpPr>
          <p:cNvPr id="5" name="TextBox 4">
            <a:extLst>
              <a:ext uri="{FF2B5EF4-FFF2-40B4-BE49-F238E27FC236}">
                <a16:creationId xmlns:a16="http://schemas.microsoft.com/office/drawing/2014/main" id="{2D2F0586-8A8B-3E4A-B8CE-470F31C0962A}"/>
              </a:ext>
            </a:extLst>
          </p:cNvPr>
          <p:cNvSpPr txBox="1"/>
          <p:nvPr/>
        </p:nvSpPr>
        <p:spPr>
          <a:xfrm>
            <a:off x="533400" y="3254672"/>
            <a:ext cx="8305800" cy="1569660"/>
          </a:xfrm>
          <a:prstGeom prst="rect">
            <a:avLst/>
          </a:prstGeom>
          <a:solidFill>
            <a:schemeClr val="accent5">
              <a:lumMod val="75000"/>
            </a:schemeClr>
          </a:solidFill>
        </p:spPr>
        <p:txBody>
          <a:bodyPr wrap="square" rtlCol="0">
            <a:spAutoFit/>
          </a:bodyPr>
          <a:lstStyle>
            <a:defPPr>
              <a:defRPr lang="en-US"/>
            </a:defPPr>
            <a:lvl1pPr algn="ctr">
              <a:defRPr sz="2400">
                <a:solidFill>
                  <a:schemeClr val="bg1"/>
                </a:solidFill>
              </a:defRPr>
            </a:lvl1pPr>
          </a:lstStyle>
          <a:p>
            <a:pPr algn="l"/>
            <a:r>
              <a:rPr lang="en-US" dirty="0"/>
              <a:t>It does not.  It may be possible that loops involving three or more nodes (rather than simply two immediately neighboring nodes, as we shown in last example) will not be detected by the poison reverse technique.</a:t>
            </a:r>
          </a:p>
        </p:txBody>
      </p:sp>
    </p:spTree>
    <p:extLst>
      <p:ext uri="{BB962C8B-B14F-4D97-AF65-F5344CB8AC3E}">
        <p14:creationId xmlns:p14="http://schemas.microsoft.com/office/powerpoint/2010/main" val="269392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243926E3-D6B5-7C4E-BA62-598F344E15B1}"/>
              </a:ext>
            </a:extLst>
          </p:cNvPr>
          <p:cNvSpPr>
            <a:spLocks noGrp="1" noChangeArrowheads="1"/>
          </p:cNvSpPr>
          <p:nvPr>
            <p:ph type="title"/>
          </p:nvPr>
        </p:nvSpPr>
        <p:spPr>
          <a:xfrm>
            <a:off x="611188" y="171450"/>
            <a:ext cx="8281987" cy="646113"/>
          </a:xfrm>
        </p:spPr>
        <p:txBody>
          <a:bodyPr>
            <a:normAutofit fontScale="90000"/>
          </a:bodyPr>
          <a:lstStyle/>
          <a:p>
            <a:pPr eaLnBrk="1" hangingPunct="1"/>
            <a:r>
              <a:rPr lang="en-US" altLang="en-US" sz="3600" dirty="0"/>
              <a:t>DV Implementation: Routing Information Protocol (RIP)</a:t>
            </a:r>
            <a:endParaRPr lang="en-AU" altLang="en-US" sz="3600" dirty="0"/>
          </a:p>
        </p:txBody>
      </p:sp>
      <p:sp>
        <p:nvSpPr>
          <p:cNvPr id="115715" name="Rectangle 3">
            <a:extLst>
              <a:ext uri="{FF2B5EF4-FFF2-40B4-BE49-F238E27FC236}">
                <a16:creationId xmlns:a16="http://schemas.microsoft.com/office/drawing/2014/main" id="{31B6464C-354D-B448-A42E-86BC92D56689}"/>
              </a:ext>
            </a:extLst>
          </p:cNvPr>
          <p:cNvSpPr>
            <a:spLocks noGrp="1" noChangeArrowheads="1"/>
          </p:cNvSpPr>
          <p:nvPr>
            <p:ph type="body" idx="1"/>
          </p:nvPr>
        </p:nvSpPr>
        <p:spPr/>
        <p:txBody>
          <a:bodyPr/>
          <a:lstStyle/>
          <a:p>
            <a:pPr lvl="1">
              <a:buSzPct val="100000"/>
              <a:buFontTx/>
              <a:buChar char="•"/>
            </a:pPr>
            <a:endParaRPr lang="en-US" altLang="en-US"/>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r>
              <a:rPr lang="en-US" altLang="en-US" sz="2000"/>
              <a:t>Example Network</a:t>
            </a:r>
          </a:p>
          <a:p>
            <a:pPr lvl="1" eaLnBrk="1" hangingPunct="1">
              <a:lnSpc>
                <a:spcPct val="90000"/>
              </a:lnSpc>
              <a:buFont typeface="Wingdings" pitchFamily="2" charset="2"/>
              <a:buNone/>
            </a:pPr>
            <a:r>
              <a:rPr lang="en-US" altLang="en-US" sz="2000"/>
              <a:t>running RIP				RIPv2 Packet Format</a:t>
            </a:r>
          </a:p>
        </p:txBody>
      </p:sp>
      <p:pic>
        <p:nvPicPr>
          <p:cNvPr id="115716" name="Picture 5" descr="f03-30-9780123850591 copy">
            <a:extLst>
              <a:ext uri="{FF2B5EF4-FFF2-40B4-BE49-F238E27FC236}">
                <a16:creationId xmlns:a16="http://schemas.microsoft.com/office/drawing/2014/main" id="{B460B2B8-7256-794B-8180-1829CC8EC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773238"/>
            <a:ext cx="2879725"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7" name="Picture 5" descr="f03-31-9780123850591 copy">
            <a:extLst>
              <a:ext uri="{FF2B5EF4-FFF2-40B4-BE49-F238E27FC236}">
                <a16:creationId xmlns:a16="http://schemas.microsoft.com/office/drawing/2014/main" id="{F2E8644A-592E-6446-A00A-90BC15077F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908050"/>
            <a:ext cx="30353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1027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077DB2-E1C9-AA46-94D9-5507448ECF44}"/>
              </a:ext>
            </a:extLst>
          </p:cNvPr>
          <p:cNvSpPr txBox="1"/>
          <p:nvPr/>
        </p:nvSpPr>
        <p:spPr>
          <a:xfrm>
            <a:off x="0" y="2844225"/>
            <a:ext cx="9144000" cy="584775"/>
          </a:xfrm>
          <a:prstGeom prst="rect">
            <a:avLst/>
          </a:prstGeom>
          <a:solidFill>
            <a:schemeClr val="tx1">
              <a:lumMod val="65000"/>
              <a:lumOff val="35000"/>
            </a:schemeClr>
          </a:solidFill>
        </p:spPr>
        <p:txBody>
          <a:bodyPr wrap="square" rtlCol="0">
            <a:spAutoFit/>
          </a:bodyPr>
          <a:lstStyle/>
          <a:p>
            <a:pPr algn="ctr"/>
            <a:r>
              <a:rPr lang="en-US" sz="3200" dirty="0">
                <a:solidFill>
                  <a:schemeClr val="bg1"/>
                </a:solidFill>
              </a:rPr>
              <a:t>Link State Routing</a:t>
            </a:r>
          </a:p>
        </p:txBody>
      </p:sp>
    </p:spTree>
    <p:extLst>
      <p:ext uri="{BB962C8B-B14F-4D97-AF65-F5344CB8AC3E}">
        <p14:creationId xmlns:p14="http://schemas.microsoft.com/office/powerpoint/2010/main" val="4020977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97B23A59-9513-B94C-BFF6-567D7DDACAA6}"/>
              </a:ext>
            </a:extLst>
          </p:cNvPr>
          <p:cNvSpPr>
            <a:spLocks noGrp="1" noChangeArrowheads="1"/>
          </p:cNvSpPr>
          <p:nvPr>
            <p:ph type="title"/>
          </p:nvPr>
        </p:nvSpPr>
        <p:spPr>
          <a:xfrm>
            <a:off x="611188" y="171450"/>
            <a:ext cx="8281987" cy="646113"/>
          </a:xfrm>
        </p:spPr>
        <p:txBody>
          <a:bodyPr/>
          <a:lstStyle/>
          <a:p>
            <a:pPr eaLnBrk="1" hangingPunct="1"/>
            <a:r>
              <a:rPr lang="en-US" altLang="en-US" sz="3600"/>
              <a:t>Link State Routing</a:t>
            </a:r>
            <a:endParaRPr lang="en-AU" altLang="en-US" sz="3600"/>
          </a:p>
        </p:txBody>
      </p:sp>
      <p:sp>
        <p:nvSpPr>
          <p:cNvPr id="116739" name="Rectangle 3">
            <a:extLst>
              <a:ext uri="{FF2B5EF4-FFF2-40B4-BE49-F238E27FC236}">
                <a16:creationId xmlns:a16="http://schemas.microsoft.com/office/drawing/2014/main" id="{59F96828-3DFC-2448-A3A6-750E582D18BA}"/>
              </a:ext>
            </a:extLst>
          </p:cNvPr>
          <p:cNvSpPr>
            <a:spLocks noGrp="1" noChangeArrowheads="1"/>
          </p:cNvSpPr>
          <p:nvPr>
            <p:ph type="body" idx="1"/>
          </p:nvPr>
        </p:nvSpPr>
        <p:spPr>
          <a:xfrm>
            <a:off x="406401" y="1007478"/>
            <a:ext cx="8504236" cy="1367422"/>
          </a:xfrm>
        </p:spPr>
        <p:txBody>
          <a:bodyPr>
            <a:normAutofit/>
          </a:bodyPr>
          <a:lstStyle/>
          <a:p>
            <a:pPr>
              <a:lnSpc>
                <a:spcPct val="80000"/>
              </a:lnSpc>
              <a:buFontTx/>
              <a:buNone/>
            </a:pPr>
            <a:r>
              <a:rPr lang="en-US" altLang="en-US" dirty="0"/>
              <a:t>Strategy:</a:t>
            </a:r>
          </a:p>
          <a:p>
            <a:pPr>
              <a:lnSpc>
                <a:spcPct val="80000"/>
              </a:lnSpc>
              <a:buFontTx/>
              <a:buNone/>
            </a:pPr>
            <a:r>
              <a:rPr lang="en-US" altLang="en-US" dirty="0">
                <a:solidFill>
                  <a:srgbClr val="C00000"/>
                </a:solidFill>
              </a:rPr>
              <a:t>	Send to all nodes (not just neighbors) information about neighbors (not entire routing table).</a:t>
            </a:r>
          </a:p>
          <a:p>
            <a:pPr marL="457200" lvl="1" indent="0">
              <a:buSzPct val="100000"/>
              <a:buNone/>
            </a:pPr>
            <a:endParaRPr lang="en-US" altLang="en-US"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pic>
        <p:nvPicPr>
          <p:cNvPr id="59394" name="Picture 2">
            <a:extLst>
              <a:ext uri="{FF2B5EF4-FFF2-40B4-BE49-F238E27FC236}">
                <a16:creationId xmlns:a16="http://schemas.microsoft.com/office/drawing/2014/main" id="{579C18D7-AB89-E349-8D98-DF93B11800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501" y="3397719"/>
            <a:ext cx="2512049" cy="2452803"/>
          </a:xfrm>
          <a:prstGeom prst="rect">
            <a:avLst/>
          </a:prstGeom>
          <a:noFill/>
          <a:extLst>
            <a:ext uri="{909E8E84-426E-40DD-AFC4-6F175D3DCCD1}">
              <a14:hiddenFill xmlns:a14="http://schemas.microsoft.com/office/drawing/2010/main">
                <a:solidFill>
                  <a:srgbClr val="FFFFFF"/>
                </a:solidFill>
              </a14:hiddenFill>
            </a:ext>
          </a:extLst>
        </p:spPr>
      </p:pic>
      <p:pic>
        <p:nvPicPr>
          <p:cNvPr id="59395" name="Picture 3">
            <a:extLst>
              <a:ext uri="{FF2B5EF4-FFF2-40B4-BE49-F238E27FC236}">
                <a16:creationId xmlns:a16="http://schemas.microsoft.com/office/drawing/2014/main" id="{89BC250A-4F93-7746-97B1-8747DDDC75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963" y="3214056"/>
            <a:ext cx="6724470" cy="2636466"/>
          </a:xfrm>
          <a:prstGeom prst="rect">
            <a:avLst/>
          </a:prstGeom>
          <a:noFill/>
          <a:extLst>
            <a:ext uri="{909E8E84-426E-40DD-AFC4-6F175D3DCCD1}">
              <a14:hiddenFill xmlns:a14="http://schemas.microsoft.com/office/drawing/2010/main">
                <a:solidFill>
                  <a:srgbClr val="FFFFFF"/>
                </a:solidFill>
              </a14:hiddenFill>
            </a:ext>
          </a:extLst>
        </p:spPr>
      </p:pic>
      <p:pic>
        <p:nvPicPr>
          <p:cNvPr id="59396" name="Picture 4">
            <a:extLst>
              <a:ext uri="{FF2B5EF4-FFF2-40B4-BE49-F238E27FC236}">
                <a16:creationId xmlns:a16="http://schemas.microsoft.com/office/drawing/2014/main" id="{2FCDC787-932D-084B-B76C-10BA9CFEE0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8519" y="4737859"/>
            <a:ext cx="1963456" cy="21201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4BFA423-C07B-214A-AF7D-5999E6DF5381}"/>
              </a:ext>
            </a:extLst>
          </p:cNvPr>
          <p:cNvSpPr txBox="1"/>
          <p:nvPr/>
        </p:nvSpPr>
        <p:spPr>
          <a:xfrm>
            <a:off x="6621975" y="5116890"/>
            <a:ext cx="2522025" cy="1569660"/>
          </a:xfrm>
          <a:prstGeom prst="rect">
            <a:avLst/>
          </a:prstGeom>
          <a:noFill/>
        </p:spPr>
        <p:txBody>
          <a:bodyPr wrap="square" rtlCol="0">
            <a:spAutoFit/>
          </a:bodyPr>
          <a:lstStyle/>
          <a:p>
            <a:r>
              <a:rPr lang="en-US" altLang="en-US" sz="2400" dirty="0"/>
              <a:t>All nodes will know the link-state information of all other nodes</a:t>
            </a:r>
          </a:p>
        </p:txBody>
      </p:sp>
    </p:spTree>
    <p:extLst>
      <p:ext uri="{BB962C8B-B14F-4D97-AF65-F5344CB8AC3E}">
        <p14:creationId xmlns:p14="http://schemas.microsoft.com/office/powerpoint/2010/main" val="254660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97B23A59-9513-B94C-BFF6-567D7DDACAA6}"/>
              </a:ext>
            </a:extLst>
          </p:cNvPr>
          <p:cNvSpPr>
            <a:spLocks noGrp="1" noChangeArrowheads="1"/>
          </p:cNvSpPr>
          <p:nvPr>
            <p:ph type="title"/>
          </p:nvPr>
        </p:nvSpPr>
        <p:spPr>
          <a:xfrm>
            <a:off x="611188" y="171450"/>
            <a:ext cx="8281987" cy="646113"/>
          </a:xfrm>
        </p:spPr>
        <p:txBody>
          <a:bodyPr/>
          <a:lstStyle/>
          <a:p>
            <a:pPr eaLnBrk="1" hangingPunct="1"/>
            <a:r>
              <a:rPr lang="en-US" altLang="en-US" sz="3600" dirty="0"/>
              <a:t>Link State Routing</a:t>
            </a:r>
            <a:endParaRPr lang="en-AU" altLang="en-US" sz="3600" dirty="0"/>
          </a:p>
        </p:txBody>
      </p:sp>
      <p:sp>
        <p:nvSpPr>
          <p:cNvPr id="116739" name="Rectangle 3">
            <a:extLst>
              <a:ext uri="{FF2B5EF4-FFF2-40B4-BE49-F238E27FC236}">
                <a16:creationId xmlns:a16="http://schemas.microsoft.com/office/drawing/2014/main" id="{59F96828-3DFC-2448-A3A6-750E582D18BA}"/>
              </a:ext>
            </a:extLst>
          </p:cNvPr>
          <p:cNvSpPr>
            <a:spLocks noGrp="1" noChangeArrowheads="1"/>
          </p:cNvSpPr>
          <p:nvPr>
            <p:ph type="body" idx="1"/>
          </p:nvPr>
        </p:nvSpPr>
        <p:spPr>
          <a:xfrm>
            <a:off x="406401" y="1007478"/>
            <a:ext cx="8504236" cy="1367422"/>
          </a:xfrm>
        </p:spPr>
        <p:txBody>
          <a:bodyPr>
            <a:normAutofit/>
          </a:bodyPr>
          <a:lstStyle/>
          <a:p>
            <a:pPr>
              <a:lnSpc>
                <a:spcPct val="80000"/>
              </a:lnSpc>
              <a:buFontTx/>
              <a:buNone/>
            </a:pPr>
            <a:r>
              <a:rPr lang="en-US" altLang="en-US" dirty="0"/>
              <a:t>Strategy:</a:t>
            </a:r>
          </a:p>
          <a:p>
            <a:pPr>
              <a:lnSpc>
                <a:spcPct val="80000"/>
              </a:lnSpc>
              <a:buFontTx/>
              <a:buNone/>
            </a:pPr>
            <a:r>
              <a:rPr lang="en-US" altLang="en-US" dirty="0">
                <a:solidFill>
                  <a:srgbClr val="C00000"/>
                </a:solidFill>
              </a:rPr>
              <a:t>	Send to all nodes (not just neighbors) information about neighbors (not entire routing table).</a:t>
            </a:r>
          </a:p>
          <a:p>
            <a:pPr marL="457200" lvl="1" indent="0">
              <a:buSzPct val="100000"/>
              <a:buNone/>
            </a:pPr>
            <a:endParaRPr lang="en-US" altLang="en-US"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pic>
        <p:nvPicPr>
          <p:cNvPr id="59396" name="Picture 4">
            <a:extLst>
              <a:ext uri="{FF2B5EF4-FFF2-40B4-BE49-F238E27FC236}">
                <a16:creationId xmlns:a16="http://schemas.microsoft.com/office/drawing/2014/main" id="{2FCDC787-932D-084B-B76C-10BA9CFEE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6532" y="1980915"/>
            <a:ext cx="1341067" cy="14480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0A48C62-E72C-4743-BD29-B1D969CAAD19}"/>
              </a:ext>
            </a:extLst>
          </p:cNvPr>
          <p:cNvSpPr txBox="1"/>
          <p:nvPr/>
        </p:nvSpPr>
        <p:spPr>
          <a:xfrm>
            <a:off x="406401" y="3000375"/>
            <a:ext cx="7607211" cy="3194721"/>
          </a:xfrm>
          <a:prstGeom prst="rect">
            <a:avLst/>
          </a:prstGeom>
          <a:noFill/>
        </p:spPr>
        <p:txBody>
          <a:bodyPr wrap="none" rtlCol="0">
            <a:spAutoFit/>
          </a:bodyPr>
          <a:lstStyle/>
          <a:p>
            <a:pPr>
              <a:lnSpc>
                <a:spcPct val="85000"/>
              </a:lnSpc>
            </a:pPr>
            <a:r>
              <a:rPr lang="en-US" altLang="en-US" sz="2400" b="1" dirty="0">
                <a:solidFill>
                  <a:schemeClr val="accent1">
                    <a:lumMod val="75000"/>
                  </a:schemeClr>
                </a:solidFill>
              </a:rPr>
              <a:t>Link State Packet (LSP):</a:t>
            </a:r>
          </a:p>
          <a:p>
            <a:pPr marL="914400" lvl="1" indent="-457200">
              <a:lnSpc>
                <a:spcPct val="85000"/>
              </a:lnSpc>
              <a:buAutoNum type="arabicParenBoth"/>
            </a:pPr>
            <a:r>
              <a:rPr lang="en-US" altLang="en-US" sz="2400" dirty="0"/>
              <a:t>The ID of the node that created the LSP</a:t>
            </a:r>
          </a:p>
          <a:p>
            <a:pPr lvl="1">
              <a:lnSpc>
                <a:spcPct val="85000"/>
              </a:lnSpc>
            </a:pPr>
            <a:r>
              <a:rPr lang="en-US" altLang="en-US" sz="2400" dirty="0"/>
              <a:t>(2) Costs of links to each directly connected neighbor</a:t>
            </a:r>
          </a:p>
          <a:p>
            <a:pPr lvl="1">
              <a:lnSpc>
                <a:spcPct val="85000"/>
              </a:lnSpc>
            </a:pPr>
            <a:r>
              <a:rPr lang="en-US" altLang="en-US" sz="2400" dirty="0"/>
              <a:t>(3) A sequence number (SEQNO)</a:t>
            </a:r>
          </a:p>
          <a:p>
            <a:pPr lvl="1">
              <a:lnSpc>
                <a:spcPct val="85000"/>
              </a:lnSpc>
            </a:pPr>
            <a:r>
              <a:rPr lang="en-US" altLang="en-US" sz="2400" dirty="0">
                <a:solidFill>
                  <a:schemeClr val="accent6">
                    <a:lumMod val="75000"/>
                  </a:schemeClr>
                </a:solidFill>
              </a:rPr>
              <a:t>      [To distinguish a newer LSP from the old ones]</a:t>
            </a:r>
          </a:p>
          <a:p>
            <a:pPr lvl="1">
              <a:lnSpc>
                <a:spcPct val="85000"/>
              </a:lnSpc>
            </a:pPr>
            <a:r>
              <a:rPr lang="en-US" altLang="en-US" sz="2400" dirty="0">
                <a:solidFill>
                  <a:schemeClr val="accent6">
                    <a:lumMod val="75000"/>
                  </a:schemeClr>
                </a:solidFill>
              </a:rPr>
              <a:t>      [Smaller number == older LSP]</a:t>
            </a:r>
          </a:p>
          <a:p>
            <a:pPr lvl="1">
              <a:lnSpc>
                <a:spcPct val="85000"/>
              </a:lnSpc>
            </a:pPr>
            <a:r>
              <a:rPr lang="en-US" altLang="en-US" sz="2400" dirty="0"/>
              <a:t>(4) A Time-To-Live (TTL) for this packet</a:t>
            </a:r>
          </a:p>
          <a:p>
            <a:pPr lvl="1">
              <a:lnSpc>
                <a:spcPct val="85000"/>
              </a:lnSpc>
            </a:pPr>
            <a:r>
              <a:rPr lang="en-US" altLang="en-US" sz="2400" dirty="0"/>
              <a:t>      </a:t>
            </a:r>
            <a:r>
              <a:rPr lang="en-US" altLang="en-US" sz="2400" dirty="0">
                <a:solidFill>
                  <a:schemeClr val="accent6">
                    <a:lumMod val="75000"/>
                  </a:schemeClr>
                </a:solidFill>
              </a:rPr>
              <a:t>[To make sure old information is eventually removed</a:t>
            </a:r>
          </a:p>
          <a:p>
            <a:pPr lvl="1">
              <a:lnSpc>
                <a:spcPct val="85000"/>
              </a:lnSpc>
            </a:pPr>
            <a:r>
              <a:rPr lang="en-US" altLang="en-US" sz="2400" dirty="0">
                <a:solidFill>
                  <a:schemeClr val="accent6">
                    <a:lumMod val="75000"/>
                  </a:schemeClr>
                </a:solidFill>
              </a:rPr>
              <a:t>	from the network]</a:t>
            </a:r>
            <a:endParaRPr lang="en-US" altLang="en-US" sz="2400" dirty="0"/>
          </a:p>
          <a:p>
            <a:endParaRPr lang="en-US" dirty="0"/>
          </a:p>
        </p:txBody>
      </p:sp>
    </p:spTree>
    <p:extLst>
      <p:ext uri="{BB962C8B-B14F-4D97-AF65-F5344CB8AC3E}">
        <p14:creationId xmlns:p14="http://schemas.microsoft.com/office/powerpoint/2010/main" val="319729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90063B6-3486-9E41-9C47-58EA750969A8}"/>
              </a:ext>
            </a:extLst>
          </p:cNvPr>
          <p:cNvSpPr txBox="1">
            <a:spLocks noChangeArrowheads="1"/>
          </p:cNvSpPr>
          <p:nvPr/>
        </p:nvSpPr>
        <p:spPr>
          <a:xfrm>
            <a:off x="611188" y="17145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a:t>Link State Routing</a:t>
            </a:r>
            <a:endParaRPr lang="en-AU" altLang="en-US" sz="3600" dirty="0"/>
          </a:p>
        </p:txBody>
      </p:sp>
      <p:sp>
        <p:nvSpPr>
          <p:cNvPr id="3" name="Rectangle 2">
            <a:extLst>
              <a:ext uri="{FF2B5EF4-FFF2-40B4-BE49-F238E27FC236}">
                <a16:creationId xmlns:a16="http://schemas.microsoft.com/office/drawing/2014/main" id="{D3D6A1C6-A84B-6548-AAB0-9283F38D5E89}"/>
              </a:ext>
            </a:extLst>
          </p:cNvPr>
          <p:cNvSpPr txBox="1">
            <a:spLocks noChangeArrowheads="1"/>
          </p:cNvSpPr>
          <p:nvPr/>
        </p:nvSpPr>
        <p:spPr>
          <a:xfrm>
            <a:off x="1516856" y="1524000"/>
            <a:ext cx="6110287" cy="1204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dirty="0">
                <a:latin typeface="+mn-lt"/>
              </a:rPr>
              <a:t>(1) Reliable flooding</a:t>
            </a:r>
          </a:p>
          <a:p>
            <a:r>
              <a:rPr lang="en-US" altLang="en-US" sz="2800" dirty="0">
                <a:solidFill>
                  <a:schemeClr val="accent6">
                    <a:lumMod val="75000"/>
                  </a:schemeClr>
                </a:solidFill>
                <a:latin typeface="+mn-lt"/>
              </a:rPr>
              <a:t>[Makes sure all nodes in the network get a copy of LSP from all other nodes]</a:t>
            </a:r>
            <a:endParaRPr lang="en-AU" altLang="en-US" sz="2800" dirty="0">
              <a:solidFill>
                <a:schemeClr val="accent6">
                  <a:lumMod val="75000"/>
                </a:schemeClr>
              </a:solidFill>
              <a:latin typeface="+mn-lt"/>
            </a:endParaRPr>
          </a:p>
        </p:txBody>
      </p:sp>
      <p:sp>
        <p:nvSpPr>
          <p:cNvPr id="4" name="Rectangle 2">
            <a:extLst>
              <a:ext uri="{FF2B5EF4-FFF2-40B4-BE49-F238E27FC236}">
                <a16:creationId xmlns:a16="http://schemas.microsoft.com/office/drawing/2014/main" id="{E70B5384-77CE-4246-A28D-03B4AAEB1294}"/>
              </a:ext>
            </a:extLst>
          </p:cNvPr>
          <p:cNvSpPr txBox="1">
            <a:spLocks noChangeArrowheads="1"/>
          </p:cNvSpPr>
          <p:nvPr/>
        </p:nvSpPr>
        <p:spPr>
          <a:xfrm>
            <a:off x="1516856" y="3424238"/>
            <a:ext cx="6884194" cy="1204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dirty="0">
                <a:latin typeface="+mn-lt"/>
              </a:rPr>
              <a:t>(2) Route calculation</a:t>
            </a:r>
          </a:p>
          <a:p>
            <a:r>
              <a:rPr lang="en-US" altLang="en-US" sz="2800" dirty="0">
                <a:latin typeface="+mn-lt"/>
              </a:rPr>
              <a:t>      (Dijkstra’s shortest path algorithm)</a:t>
            </a:r>
          </a:p>
          <a:p>
            <a:r>
              <a:rPr lang="en-US" altLang="en-US" sz="2800" dirty="0">
                <a:solidFill>
                  <a:schemeClr val="accent6">
                    <a:lumMod val="75000"/>
                  </a:schemeClr>
                </a:solidFill>
                <a:latin typeface="+mn-lt"/>
              </a:rPr>
              <a:t>[Calculates the shortest path from each node to all other nodes and the corresponding next-hop]</a:t>
            </a:r>
            <a:endParaRPr lang="en-AU" altLang="en-US" sz="2800" dirty="0">
              <a:solidFill>
                <a:schemeClr val="accent6">
                  <a:lumMod val="75000"/>
                </a:schemeClr>
              </a:solidFill>
              <a:latin typeface="+mn-lt"/>
            </a:endParaRPr>
          </a:p>
        </p:txBody>
      </p:sp>
    </p:spTree>
    <p:extLst>
      <p:ext uri="{BB962C8B-B14F-4D97-AF65-F5344CB8AC3E}">
        <p14:creationId xmlns:p14="http://schemas.microsoft.com/office/powerpoint/2010/main" val="73301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5F01F78-DB3C-4344-A7C8-88CADD5EACE5}"/>
              </a:ext>
            </a:extLst>
          </p:cNvPr>
          <p:cNvSpPr txBox="1">
            <a:spLocks noChangeArrowheads="1"/>
          </p:cNvSpPr>
          <p:nvPr/>
        </p:nvSpPr>
        <p:spPr>
          <a:xfrm>
            <a:off x="611188" y="17145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t>Link State Routing: </a:t>
            </a:r>
            <a:r>
              <a:rPr lang="en-US" altLang="en-US" sz="3600" b="1" dirty="0">
                <a:solidFill>
                  <a:srgbClr val="C00000"/>
                </a:solidFill>
              </a:rPr>
              <a:t>Reliable flooding</a:t>
            </a:r>
            <a:endParaRPr lang="en-AU" altLang="en-US" sz="3600" b="1" dirty="0">
              <a:solidFill>
                <a:srgbClr val="C00000"/>
              </a:solidFill>
            </a:endParaRPr>
          </a:p>
        </p:txBody>
      </p:sp>
      <p:sp>
        <p:nvSpPr>
          <p:cNvPr id="3" name="Rectangle 3">
            <a:extLst>
              <a:ext uri="{FF2B5EF4-FFF2-40B4-BE49-F238E27FC236}">
                <a16:creationId xmlns:a16="http://schemas.microsoft.com/office/drawing/2014/main" id="{22ED70B4-BC8D-6840-8115-E66C6824E69B}"/>
              </a:ext>
            </a:extLst>
          </p:cNvPr>
          <p:cNvSpPr txBox="1">
            <a:spLocks noChangeArrowheads="1"/>
          </p:cNvSpPr>
          <p:nvPr/>
        </p:nvSpPr>
        <p:spPr>
          <a:xfrm>
            <a:off x="406401" y="1007478"/>
            <a:ext cx="8504236" cy="512060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85000"/>
              </a:lnSpc>
            </a:pPr>
            <a:r>
              <a:rPr lang="en-US" altLang="en-US" sz="2800" dirty="0"/>
              <a:t>Store most recent LSP from each node</a:t>
            </a:r>
          </a:p>
          <a:p>
            <a:pPr lvl="1">
              <a:lnSpc>
                <a:spcPct val="85000"/>
              </a:lnSpc>
            </a:pPr>
            <a:r>
              <a:rPr lang="en-US" altLang="en-US" sz="2800" dirty="0"/>
              <a:t>Forward LSP to all nodes but one that sent it</a:t>
            </a:r>
          </a:p>
          <a:p>
            <a:pPr lvl="1">
              <a:lnSpc>
                <a:spcPct val="85000"/>
              </a:lnSpc>
            </a:pPr>
            <a:r>
              <a:rPr lang="en-US" altLang="en-US" sz="2800" dirty="0"/>
              <a:t>Generate new LSP periodically; increment SEQNO</a:t>
            </a:r>
          </a:p>
          <a:p>
            <a:pPr lvl="1">
              <a:lnSpc>
                <a:spcPct val="85000"/>
              </a:lnSpc>
            </a:pPr>
            <a:r>
              <a:rPr lang="en-US" altLang="en-US" sz="2800" dirty="0"/>
              <a:t>Start SEQNO at 0 when reboot</a:t>
            </a:r>
          </a:p>
          <a:p>
            <a:pPr lvl="1">
              <a:lnSpc>
                <a:spcPct val="85000"/>
              </a:lnSpc>
            </a:pPr>
            <a:r>
              <a:rPr lang="en-US" altLang="en-US" sz="2800" dirty="0"/>
              <a:t>Decrement TTL before flooding it to neighbors.</a:t>
            </a:r>
          </a:p>
          <a:p>
            <a:pPr marL="457200" lvl="1" indent="0">
              <a:lnSpc>
                <a:spcPct val="85000"/>
              </a:lnSpc>
              <a:buNone/>
            </a:pPr>
            <a:r>
              <a:rPr lang="en-US" altLang="en-US" sz="2800" dirty="0"/>
              <a:t>   Also age the stored LSP (decrement TTL)</a:t>
            </a:r>
          </a:p>
          <a:p>
            <a:pPr marL="457200" lvl="1" indent="0">
              <a:lnSpc>
                <a:spcPct val="85000"/>
              </a:lnSpc>
              <a:buNone/>
            </a:pPr>
            <a:r>
              <a:rPr lang="en-US" altLang="en-US" sz="2800" dirty="0"/>
              <a:t>   Discard when TTL=0.</a:t>
            </a:r>
          </a:p>
          <a:p>
            <a:pPr lvl="1">
              <a:buSzPct val="100000"/>
              <a:buFontTx/>
              <a:buChar char="•"/>
            </a:pPr>
            <a:endParaRPr lang="en-US" altLang="en-US"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p:txBody>
      </p:sp>
      <p:sp>
        <p:nvSpPr>
          <p:cNvPr id="4" name="Rectangle 2">
            <a:extLst>
              <a:ext uri="{FF2B5EF4-FFF2-40B4-BE49-F238E27FC236}">
                <a16:creationId xmlns:a16="http://schemas.microsoft.com/office/drawing/2014/main" id="{6289714E-D900-4243-A398-B99B1D062688}"/>
              </a:ext>
            </a:extLst>
          </p:cNvPr>
          <p:cNvSpPr txBox="1">
            <a:spLocks noChangeArrowheads="1"/>
          </p:cNvSpPr>
          <p:nvPr/>
        </p:nvSpPr>
        <p:spPr>
          <a:xfrm>
            <a:off x="959644" y="4752975"/>
            <a:ext cx="6110287" cy="1204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dirty="0">
                <a:latin typeface="+mn-lt"/>
              </a:rPr>
              <a:t>Goals:</a:t>
            </a:r>
          </a:p>
          <a:p>
            <a:pPr marL="514350" indent="-514350">
              <a:buAutoNum type="arabicParenR"/>
            </a:pPr>
            <a:r>
              <a:rPr lang="en-US" altLang="en-US" sz="2800" dirty="0">
                <a:latin typeface="+mn-lt"/>
              </a:rPr>
              <a:t>Flood in minimum time</a:t>
            </a:r>
          </a:p>
          <a:p>
            <a:pPr marL="514350" indent="-514350">
              <a:buAutoNum type="arabicParenR"/>
            </a:pPr>
            <a:r>
              <a:rPr lang="en-US" altLang="en-US" sz="2800" dirty="0">
                <a:latin typeface="+mn-lt"/>
              </a:rPr>
              <a:t>Minimize total routing traffic</a:t>
            </a:r>
          </a:p>
        </p:txBody>
      </p:sp>
    </p:spTree>
    <p:extLst>
      <p:ext uri="{BB962C8B-B14F-4D97-AF65-F5344CB8AC3E}">
        <p14:creationId xmlns:p14="http://schemas.microsoft.com/office/powerpoint/2010/main" val="174133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48457A88-AC6F-4A4D-8415-A97A198D936C}"/>
              </a:ext>
            </a:extLst>
          </p:cNvPr>
          <p:cNvSpPr>
            <a:spLocks noGrp="1" noChangeArrowheads="1"/>
          </p:cNvSpPr>
          <p:nvPr>
            <p:ph type="title"/>
          </p:nvPr>
        </p:nvSpPr>
        <p:spPr>
          <a:xfrm>
            <a:off x="611188" y="171450"/>
            <a:ext cx="8281987" cy="646113"/>
          </a:xfrm>
        </p:spPr>
        <p:txBody>
          <a:bodyPr/>
          <a:lstStyle/>
          <a:p>
            <a:pPr eaLnBrk="1" hangingPunct="1"/>
            <a:r>
              <a:rPr lang="en-US" altLang="en-US" sz="3600" dirty="0"/>
              <a:t>Link State </a:t>
            </a:r>
            <a:endParaRPr lang="en-AU" altLang="en-US" sz="3600" dirty="0"/>
          </a:p>
        </p:txBody>
      </p:sp>
      <p:sp>
        <p:nvSpPr>
          <p:cNvPr id="117763" name="Rectangle 3">
            <a:extLst>
              <a:ext uri="{FF2B5EF4-FFF2-40B4-BE49-F238E27FC236}">
                <a16:creationId xmlns:a16="http://schemas.microsoft.com/office/drawing/2014/main" id="{9E9E1660-F554-D745-84A8-934A99CF16E7}"/>
              </a:ext>
            </a:extLst>
          </p:cNvPr>
          <p:cNvSpPr>
            <a:spLocks noGrp="1" noChangeArrowheads="1"/>
          </p:cNvSpPr>
          <p:nvPr>
            <p:ph type="body" idx="1"/>
          </p:nvPr>
        </p:nvSpPr>
        <p:spPr>
          <a:xfrm>
            <a:off x="808831" y="1108869"/>
            <a:ext cx="7886700" cy="4351338"/>
          </a:xfrm>
        </p:spPr>
        <p:txBody>
          <a:bodyPr>
            <a:normAutofit fontScale="77500" lnSpcReduction="20000"/>
          </a:bodyPr>
          <a:lstStyle/>
          <a:p>
            <a:pPr>
              <a:lnSpc>
                <a:spcPct val="80000"/>
              </a:lnSpc>
              <a:buFontTx/>
              <a:buNone/>
            </a:pPr>
            <a:r>
              <a:rPr lang="en-US" altLang="en-US" sz="2400" dirty="0"/>
              <a:t>Reliable Flooding</a:t>
            </a:r>
          </a:p>
          <a:p>
            <a:pPr>
              <a:lnSpc>
                <a:spcPct val="80000"/>
              </a:lnSpc>
              <a:buFontTx/>
              <a:buNone/>
            </a:pPr>
            <a:endParaRPr lang="en-US" altLang="en-US" sz="2400" dirty="0"/>
          </a:p>
          <a:p>
            <a:pPr>
              <a:lnSpc>
                <a:spcPct val="80000"/>
              </a:lnSpc>
              <a:buFontTx/>
              <a:buNone/>
            </a:pPr>
            <a:endParaRPr lang="en-US" altLang="en-US" sz="2400" dirty="0"/>
          </a:p>
          <a:p>
            <a:pPr>
              <a:lnSpc>
                <a:spcPct val="80000"/>
              </a:lnSpc>
              <a:buFontTx/>
              <a:buNone/>
            </a:pPr>
            <a:endParaRPr lang="en-US" altLang="en-US" sz="2400" dirty="0"/>
          </a:p>
          <a:p>
            <a:pPr>
              <a:lnSpc>
                <a:spcPct val="80000"/>
              </a:lnSpc>
              <a:buFontTx/>
              <a:buNone/>
            </a:pPr>
            <a:endParaRPr lang="en-US" altLang="en-US" sz="2400" dirty="0"/>
          </a:p>
          <a:p>
            <a:pPr>
              <a:lnSpc>
                <a:spcPct val="80000"/>
              </a:lnSpc>
              <a:buFontTx/>
              <a:buNone/>
            </a:pPr>
            <a:endParaRPr lang="en-US" altLang="en-US" sz="2400" dirty="0"/>
          </a:p>
          <a:p>
            <a:pPr>
              <a:lnSpc>
                <a:spcPct val="80000"/>
              </a:lnSpc>
              <a:buFontTx/>
              <a:buNone/>
            </a:pPr>
            <a:endParaRPr lang="en-US" altLang="en-US" sz="2400" dirty="0"/>
          </a:p>
          <a:p>
            <a:pPr>
              <a:lnSpc>
                <a:spcPct val="80000"/>
              </a:lnSpc>
              <a:buFontTx/>
              <a:buNone/>
            </a:pPr>
            <a:endParaRPr lang="en-US" altLang="en-US" sz="2400" dirty="0"/>
          </a:p>
          <a:p>
            <a:pPr>
              <a:lnSpc>
                <a:spcPct val="80000"/>
              </a:lnSpc>
              <a:buFontTx/>
              <a:buNone/>
            </a:pPr>
            <a:endParaRPr lang="en-US" altLang="en-US" sz="2400" dirty="0"/>
          </a:p>
          <a:p>
            <a:pPr>
              <a:lnSpc>
                <a:spcPct val="80000"/>
              </a:lnSpc>
              <a:buFontTx/>
              <a:buNone/>
            </a:pPr>
            <a:endParaRPr lang="en-US" altLang="en-US" sz="2400" dirty="0"/>
          </a:p>
          <a:p>
            <a:pPr>
              <a:lnSpc>
                <a:spcPct val="80000"/>
              </a:lnSpc>
              <a:buFontTx/>
              <a:buNone/>
            </a:pPr>
            <a:endParaRPr lang="en-US" altLang="en-US" sz="2400" dirty="0"/>
          </a:p>
          <a:p>
            <a:pPr>
              <a:lnSpc>
                <a:spcPct val="80000"/>
              </a:lnSpc>
              <a:buFontTx/>
              <a:buNone/>
            </a:pPr>
            <a:endParaRPr lang="en-US" altLang="en-US" sz="2400" dirty="0"/>
          </a:p>
          <a:p>
            <a:pPr>
              <a:lnSpc>
                <a:spcPct val="80000"/>
              </a:lnSpc>
              <a:buFontTx/>
              <a:buNone/>
            </a:pPr>
            <a:endParaRPr lang="en-US" altLang="en-US" sz="2400" dirty="0"/>
          </a:p>
          <a:p>
            <a:pPr>
              <a:lnSpc>
                <a:spcPct val="80000"/>
              </a:lnSpc>
              <a:buFont typeface="Wingdings" pitchFamily="2" charset="2"/>
              <a:buNone/>
            </a:pPr>
            <a:r>
              <a:rPr lang="en-US" altLang="en-US" sz="2000" dirty="0"/>
              <a:t>Flooding of link-state packets. (a) LSP arrives at node X; (b) X floods LSP to A and C; (c) A and C flood LSP to B (but not X); (d) flooding is complete</a:t>
            </a:r>
          </a:p>
          <a:p>
            <a:pPr>
              <a:lnSpc>
                <a:spcPct val="80000"/>
              </a:lnSpc>
              <a:buFontTx/>
              <a:buNone/>
            </a:pPr>
            <a:endParaRPr lang="en-US" altLang="en-US" sz="2000" dirty="0"/>
          </a:p>
          <a:p>
            <a:pPr lvl="1">
              <a:buSzPct val="100000"/>
              <a:buFontTx/>
              <a:buChar char="•"/>
            </a:pPr>
            <a:endParaRPr lang="en-US" altLang="en-US"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pic>
        <p:nvPicPr>
          <p:cNvPr id="117764" name="Picture 5" descr="f03-32-9780123850591 copy">
            <a:extLst>
              <a:ext uri="{FF2B5EF4-FFF2-40B4-BE49-F238E27FC236}">
                <a16:creationId xmlns:a16="http://schemas.microsoft.com/office/drawing/2014/main" id="{743F701D-51C6-CC47-82A0-BCC57E217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700213"/>
            <a:ext cx="575786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E36A89C7-EE3D-0F47-BCAD-990CDA7D0EC8}"/>
              </a:ext>
            </a:extLst>
          </p:cNvPr>
          <p:cNvGrpSpPr/>
          <p:nvPr/>
        </p:nvGrpSpPr>
        <p:grpSpPr>
          <a:xfrm>
            <a:off x="3357563" y="817563"/>
            <a:ext cx="4860192" cy="3640137"/>
            <a:chOff x="2489848" y="3801256"/>
            <a:chExt cx="4860192" cy="3640137"/>
          </a:xfrm>
        </p:grpSpPr>
        <p:sp>
          <p:nvSpPr>
            <p:cNvPr id="6" name="TextBox 5">
              <a:extLst>
                <a:ext uri="{FF2B5EF4-FFF2-40B4-BE49-F238E27FC236}">
                  <a16:creationId xmlns:a16="http://schemas.microsoft.com/office/drawing/2014/main" id="{DD7BF9AA-BF8B-3040-B86B-0BADA8B306F9}"/>
                </a:ext>
              </a:extLst>
            </p:cNvPr>
            <p:cNvSpPr txBox="1"/>
            <p:nvPr/>
          </p:nvSpPr>
          <p:spPr>
            <a:xfrm>
              <a:off x="3473860" y="3801256"/>
              <a:ext cx="3876180" cy="1815882"/>
            </a:xfrm>
            <a:prstGeom prst="rect">
              <a:avLst/>
            </a:prstGeom>
            <a:solidFill>
              <a:srgbClr val="C00000"/>
            </a:solidFill>
          </p:spPr>
          <p:txBody>
            <a:bodyPr wrap="square" rtlCol="0">
              <a:spAutoFit/>
            </a:bodyPr>
            <a:lstStyle/>
            <a:p>
              <a:pPr algn="ctr"/>
              <a:r>
                <a:rPr lang="en-US" sz="2800" dirty="0">
                  <a:solidFill>
                    <a:schemeClr val="bg1"/>
                  </a:solidFill>
                </a:rPr>
                <a:t>Gets two identical copies of LSP.</a:t>
              </a:r>
            </a:p>
            <a:p>
              <a:pPr algn="ctr"/>
              <a:r>
                <a:rPr lang="en-US" sz="2800" dirty="0">
                  <a:solidFill>
                    <a:schemeClr val="bg1"/>
                  </a:solidFill>
                </a:rPr>
                <a:t>Accepts the one arrived first</a:t>
              </a:r>
            </a:p>
          </p:txBody>
        </p:sp>
        <p:sp>
          <p:nvSpPr>
            <p:cNvPr id="7" name="Freeform 6">
              <a:extLst>
                <a:ext uri="{FF2B5EF4-FFF2-40B4-BE49-F238E27FC236}">
                  <a16:creationId xmlns:a16="http://schemas.microsoft.com/office/drawing/2014/main" id="{B140917A-1D00-9B40-8FB9-D39C922E35C4}"/>
                </a:ext>
              </a:extLst>
            </p:cNvPr>
            <p:cNvSpPr/>
            <p:nvPr/>
          </p:nvSpPr>
          <p:spPr>
            <a:xfrm>
              <a:off x="2489848" y="4138863"/>
              <a:ext cx="991289" cy="3302530"/>
            </a:xfrm>
            <a:custGeom>
              <a:avLst/>
              <a:gdLst>
                <a:gd name="connsiteX0" fmla="*/ 930442 w 930442"/>
                <a:gd name="connsiteY0" fmla="*/ 0 h 385011"/>
                <a:gd name="connsiteX1" fmla="*/ 401052 w 930442"/>
                <a:gd name="connsiteY1" fmla="*/ 112295 h 385011"/>
                <a:gd name="connsiteX2" fmla="*/ 0 w 930442"/>
                <a:gd name="connsiteY2" fmla="*/ 385011 h 385011"/>
              </a:gdLst>
              <a:ahLst/>
              <a:cxnLst>
                <a:cxn ang="0">
                  <a:pos x="connsiteX0" y="connsiteY0"/>
                </a:cxn>
                <a:cxn ang="0">
                  <a:pos x="connsiteX1" y="connsiteY1"/>
                </a:cxn>
                <a:cxn ang="0">
                  <a:pos x="connsiteX2" y="connsiteY2"/>
                </a:cxn>
              </a:cxnLst>
              <a:rect l="l" t="t" r="r" b="b"/>
              <a:pathLst>
                <a:path w="930442" h="385011">
                  <a:moveTo>
                    <a:pt x="930442" y="0"/>
                  </a:moveTo>
                  <a:cubicBezTo>
                    <a:pt x="743284" y="24063"/>
                    <a:pt x="556126" y="48127"/>
                    <a:pt x="401052" y="112295"/>
                  </a:cubicBezTo>
                  <a:cubicBezTo>
                    <a:pt x="245978" y="176463"/>
                    <a:pt x="122989" y="280737"/>
                    <a:pt x="0" y="385011"/>
                  </a:cubicBezTo>
                </a:path>
              </a:pathLst>
            </a:custGeom>
            <a:noFill/>
            <a:ln w="38100">
              <a:solidFill>
                <a:srgbClr val="C0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8345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FC2C12E9-C33D-7047-A053-711FDA43F7FA}"/>
              </a:ext>
            </a:extLst>
          </p:cNvPr>
          <p:cNvSpPr/>
          <p:nvPr/>
        </p:nvSpPr>
        <p:spPr>
          <a:xfrm>
            <a:off x="2693800" y="815995"/>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61" name="Oval 60">
            <a:extLst>
              <a:ext uri="{FF2B5EF4-FFF2-40B4-BE49-F238E27FC236}">
                <a16:creationId xmlns:a16="http://schemas.microsoft.com/office/drawing/2014/main" id="{D4BBE3D8-ADC3-6946-952B-85A7C3AB5659}"/>
              </a:ext>
            </a:extLst>
          </p:cNvPr>
          <p:cNvSpPr/>
          <p:nvPr/>
        </p:nvSpPr>
        <p:spPr>
          <a:xfrm>
            <a:off x="3561522" y="29870"/>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a:t>
            </a:r>
          </a:p>
        </p:txBody>
      </p:sp>
      <p:sp>
        <p:nvSpPr>
          <p:cNvPr id="62" name="Oval 61">
            <a:extLst>
              <a:ext uri="{FF2B5EF4-FFF2-40B4-BE49-F238E27FC236}">
                <a16:creationId xmlns:a16="http://schemas.microsoft.com/office/drawing/2014/main" id="{2518436E-3ED7-1F41-A770-57A2882B3561}"/>
              </a:ext>
            </a:extLst>
          </p:cNvPr>
          <p:cNvSpPr/>
          <p:nvPr/>
        </p:nvSpPr>
        <p:spPr>
          <a:xfrm>
            <a:off x="5307831" y="2987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a:t>
            </a:r>
          </a:p>
        </p:txBody>
      </p:sp>
      <p:sp>
        <p:nvSpPr>
          <p:cNvPr id="63" name="Oval 62">
            <a:extLst>
              <a:ext uri="{FF2B5EF4-FFF2-40B4-BE49-F238E27FC236}">
                <a16:creationId xmlns:a16="http://schemas.microsoft.com/office/drawing/2014/main" id="{78B96A0F-904F-954D-8DB8-3EAFE1A49B20}"/>
              </a:ext>
            </a:extLst>
          </p:cNvPr>
          <p:cNvSpPr/>
          <p:nvPr/>
        </p:nvSpPr>
        <p:spPr>
          <a:xfrm>
            <a:off x="3561522" y="160212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a:t>
            </a:r>
          </a:p>
        </p:txBody>
      </p:sp>
      <p:sp>
        <p:nvSpPr>
          <p:cNvPr id="64" name="Oval 63">
            <a:extLst>
              <a:ext uri="{FF2B5EF4-FFF2-40B4-BE49-F238E27FC236}">
                <a16:creationId xmlns:a16="http://schemas.microsoft.com/office/drawing/2014/main" id="{0B8CF6C7-9BB6-F940-B4DD-55DACAFAED5F}"/>
              </a:ext>
            </a:extLst>
          </p:cNvPr>
          <p:cNvSpPr/>
          <p:nvPr/>
        </p:nvSpPr>
        <p:spPr>
          <a:xfrm>
            <a:off x="5310721" y="160212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a:t>
            </a:r>
          </a:p>
        </p:txBody>
      </p:sp>
      <p:cxnSp>
        <p:nvCxnSpPr>
          <p:cNvPr id="65" name="Straight Connector 64">
            <a:extLst>
              <a:ext uri="{FF2B5EF4-FFF2-40B4-BE49-F238E27FC236}">
                <a16:creationId xmlns:a16="http://schemas.microsoft.com/office/drawing/2014/main" id="{6ED0F183-4945-2A4F-BC62-69286E5C374E}"/>
              </a:ext>
            </a:extLst>
          </p:cNvPr>
          <p:cNvCxnSpPr>
            <a:stCxn id="61" idx="6"/>
            <a:endCxn id="62" idx="2"/>
          </p:cNvCxnSpPr>
          <p:nvPr/>
        </p:nvCxnSpPr>
        <p:spPr>
          <a:xfrm>
            <a:off x="4203207" y="350713"/>
            <a:ext cx="1104624"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27BE314-5BC6-A740-95CE-564D4A825A91}"/>
              </a:ext>
            </a:extLst>
          </p:cNvPr>
          <p:cNvCxnSpPr>
            <a:cxnSpLocks/>
            <a:stCxn id="64" idx="0"/>
            <a:endCxn id="62" idx="4"/>
          </p:cNvCxnSpPr>
          <p:nvPr/>
        </p:nvCxnSpPr>
        <p:spPr>
          <a:xfrm flipH="1" flipV="1">
            <a:off x="5628674" y="671556"/>
            <a:ext cx="2890" cy="93056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AEE20BB-A958-4F4D-B22F-E041D497D20A}"/>
              </a:ext>
            </a:extLst>
          </p:cNvPr>
          <p:cNvCxnSpPr>
            <a:cxnSpLocks/>
            <a:stCxn id="64" idx="2"/>
            <a:endCxn id="63" idx="6"/>
          </p:cNvCxnSpPr>
          <p:nvPr/>
        </p:nvCxnSpPr>
        <p:spPr>
          <a:xfrm flipH="1">
            <a:off x="4203207" y="1922964"/>
            <a:ext cx="110751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05C0810-FAD8-1940-BEF5-C573E4535F0D}"/>
              </a:ext>
            </a:extLst>
          </p:cNvPr>
          <p:cNvCxnSpPr>
            <a:cxnSpLocks/>
            <a:stCxn id="63" idx="1"/>
            <a:endCxn id="60" idx="5"/>
          </p:cNvCxnSpPr>
          <p:nvPr/>
        </p:nvCxnSpPr>
        <p:spPr>
          <a:xfrm flipH="1" flipV="1">
            <a:off x="3241512" y="1363707"/>
            <a:ext cx="413983" cy="33238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C78094A-14AA-BF4E-923A-6C9B889AFB95}"/>
              </a:ext>
            </a:extLst>
          </p:cNvPr>
          <p:cNvCxnSpPr>
            <a:cxnSpLocks/>
            <a:stCxn id="60" idx="7"/>
            <a:endCxn id="61" idx="3"/>
          </p:cNvCxnSpPr>
          <p:nvPr/>
        </p:nvCxnSpPr>
        <p:spPr>
          <a:xfrm flipV="1">
            <a:off x="3241512" y="577582"/>
            <a:ext cx="413983" cy="33238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75983EC-FF3F-F647-A66E-6AC4FC511C8B}"/>
              </a:ext>
            </a:extLst>
          </p:cNvPr>
          <p:cNvCxnSpPr>
            <a:cxnSpLocks/>
            <a:stCxn id="63" idx="0"/>
            <a:endCxn id="61" idx="4"/>
          </p:cNvCxnSpPr>
          <p:nvPr/>
        </p:nvCxnSpPr>
        <p:spPr>
          <a:xfrm flipV="1">
            <a:off x="3882365" y="671555"/>
            <a:ext cx="0" cy="93056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59A24D2-39FA-6D40-B6DA-F0CE6C1AED45}"/>
              </a:ext>
            </a:extLst>
          </p:cNvPr>
          <p:cNvCxnSpPr>
            <a:cxnSpLocks/>
            <a:stCxn id="63" idx="7"/>
            <a:endCxn id="62" idx="3"/>
          </p:cNvCxnSpPr>
          <p:nvPr/>
        </p:nvCxnSpPr>
        <p:spPr>
          <a:xfrm flipV="1">
            <a:off x="4109234" y="577583"/>
            <a:ext cx="1292570" cy="111851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91F7838-F6BF-1241-A95D-C17055A4A2BA}"/>
              </a:ext>
            </a:extLst>
          </p:cNvPr>
          <p:cNvSpPr txBox="1"/>
          <p:nvPr/>
        </p:nvSpPr>
        <p:spPr>
          <a:xfrm>
            <a:off x="3118397" y="1454249"/>
            <a:ext cx="414022" cy="461665"/>
          </a:xfrm>
          <a:prstGeom prst="rect">
            <a:avLst/>
          </a:prstGeom>
          <a:noFill/>
        </p:spPr>
        <p:txBody>
          <a:bodyPr wrap="square" rtlCol="0">
            <a:spAutoFit/>
          </a:bodyPr>
          <a:lstStyle/>
          <a:p>
            <a:r>
              <a:rPr lang="en-US" sz="2400" dirty="0">
                <a:solidFill>
                  <a:srgbClr val="FF0000"/>
                </a:solidFill>
              </a:rPr>
              <a:t>7</a:t>
            </a:r>
          </a:p>
        </p:txBody>
      </p:sp>
      <p:sp>
        <p:nvSpPr>
          <p:cNvPr id="73" name="TextBox 72">
            <a:extLst>
              <a:ext uri="{FF2B5EF4-FFF2-40B4-BE49-F238E27FC236}">
                <a16:creationId xmlns:a16="http://schemas.microsoft.com/office/drawing/2014/main" id="{4C250C94-FD3A-894B-B23D-F9B51947A9CE}"/>
              </a:ext>
            </a:extLst>
          </p:cNvPr>
          <p:cNvSpPr txBox="1"/>
          <p:nvPr/>
        </p:nvSpPr>
        <p:spPr>
          <a:xfrm>
            <a:off x="3910925" y="881020"/>
            <a:ext cx="532074" cy="461665"/>
          </a:xfrm>
          <a:prstGeom prst="rect">
            <a:avLst/>
          </a:prstGeom>
          <a:noFill/>
        </p:spPr>
        <p:txBody>
          <a:bodyPr wrap="square" rtlCol="0">
            <a:spAutoFit/>
          </a:bodyPr>
          <a:lstStyle/>
          <a:p>
            <a:r>
              <a:rPr lang="en-US" sz="2400" dirty="0">
                <a:solidFill>
                  <a:srgbClr val="FF0000"/>
                </a:solidFill>
              </a:rPr>
              <a:t>11</a:t>
            </a:r>
          </a:p>
        </p:txBody>
      </p:sp>
      <p:sp>
        <p:nvSpPr>
          <p:cNvPr id="74" name="TextBox 73">
            <a:extLst>
              <a:ext uri="{FF2B5EF4-FFF2-40B4-BE49-F238E27FC236}">
                <a16:creationId xmlns:a16="http://schemas.microsoft.com/office/drawing/2014/main" id="{9EDE2BCE-954A-E648-8CF0-4A3563297202}"/>
              </a:ext>
            </a:extLst>
          </p:cNvPr>
          <p:cNvSpPr txBox="1"/>
          <p:nvPr/>
        </p:nvSpPr>
        <p:spPr>
          <a:xfrm>
            <a:off x="4484050" y="313493"/>
            <a:ext cx="532074" cy="461665"/>
          </a:xfrm>
          <a:prstGeom prst="rect">
            <a:avLst/>
          </a:prstGeom>
          <a:noFill/>
        </p:spPr>
        <p:txBody>
          <a:bodyPr wrap="square" rtlCol="0">
            <a:spAutoFit/>
          </a:bodyPr>
          <a:lstStyle/>
          <a:p>
            <a:r>
              <a:rPr lang="en-US" sz="2400" dirty="0">
                <a:solidFill>
                  <a:srgbClr val="FF0000"/>
                </a:solidFill>
              </a:rPr>
              <a:t>4</a:t>
            </a:r>
          </a:p>
        </p:txBody>
      </p:sp>
      <p:sp>
        <p:nvSpPr>
          <p:cNvPr id="75" name="TextBox 74">
            <a:extLst>
              <a:ext uri="{FF2B5EF4-FFF2-40B4-BE49-F238E27FC236}">
                <a16:creationId xmlns:a16="http://schemas.microsoft.com/office/drawing/2014/main" id="{3009F3DB-83D6-1244-B7E6-0DB4B5370284}"/>
              </a:ext>
            </a:extLst>
          </p:cNvPr>
          <p:cNvSpPr txBox="1"/>
          <p:nvPr/>
        </p:nvSpPr>
        <p:spPr>
          <a:xfrm>
            <a:off x="4733891" y="1013026"/>
            <a:ext cx="532074" cy="461665"/>
          </a:xfrm>
          <a:prstGeom prst="rect">
            <a:avLst/>
          </a:prstGeom>
          <a:noFill/>
        </p:spPr>
        <p:txBody>
          <a:bodyPr wrap="square" rtlCol="0">
            <a:spAutoFit/>
          </a:bodyPr>
          <a:lstStyle/>
          <a:p>
            <a:r>
              <a:rPr lang="en-US" sz="2400" dirty="0">
                <a:solidFill>
                  <a:srgbClr val="FF0000"/>
                </a:solidFill>
              </a:rPr>
              <a:t>15</a:t>
            </a:r>
          </a:p>
        </p:txBody>
      </p:sp>
      <p:sp>
        <p:nvSpPr>
          <p:cNvPr id="76" name="TextBox 75">
            <a:extLst>
              <a:ext uri="{FF2B5EF4-FFF2-40B4-BE49-F238E27FC236}">
                <a16:creationId xmlns:a16="http://schemas.microsoft.com/office/drawing/2014/main" id="{1635D32F-21D7-464A-B3A6-22692855DAFE}"/>
              </a:ext>
            </a:extLst>
          </p:cNvPr>
          <p:cNvSpPr txBox="1"/>
          <p:nvPr/>
        </p:nvSpPr>
        <p:spPr>
          <a:xfrm>
            <a:off x="4733891" y="1541543"/>
            <a:ext cx="532074" cy="461665"/>
          </a:xfrm>
          <a:prstGeom prst="rect">
            <a:avLst/>
          </a:prstGeom>
          <a:noFill/>
        </p:spPr>
        <p:txBody>
          <a:bodyPr wrap="square" rtlCol="0">
            <a:spAutoFit/>
          </a:bodyPr>
          <a:lstStyle/>
          <a:p>
            <a:r>
              <a:rPr lang="en-US" sz="2400" dirty="0">
                <a:solidFill>
                  <a:srgbClr val="FF0000"/>
                </a:solidFill>
              </a:rPr>
              <a:t>5</a:t>
            </a:r>
          </a:p>
        </p:txBody>
      </p:sp>
      <p:sp>
        <p:nvSpPr>
          <p:cNvPr id="77" name="TextBox 76">
            <a:extLst>
              <a:ext uri="{FF2B5EF4-FFF2-40B4-BE49-F238E27FC236}">
                <a16:creationId xmlns:a16="http://schemas.microsoft.com/office/drawing/2014/main" id="{5F4E0ECD-FF0E-AE49-A5CA-7BE25043382A}"/>
              </a:ext>
            </a:extLst>
          </p:cNvPr>
          <p:cNvSpPr txBox="1"/>
          <p:nvPr/>
        </p:nvSpPr>
        <p:spPr>
          <a:xfrm>
            <a:off x="5628672" y="926437"/>
            <a:ext cx="532074" cy="461665"/>
          </a:xfrm>
          <a:prstGeom prst="rect">
            <a:avLst/>
          </a:prstGeom>
          <a:noFill/>
        </p:spPr>
        <p:txBody>
          <a:bodyPr wrap="square" rtlCol="0">
            <a:spAutoFit/>
          </a:bodyPr>
          <a:lstStyle/>
          <a:p>
            <a:r>
              <a:rPr lang="en-US" sz="2400" dirty="0">
                <a:solidFill>
                  <a:srgbClr val="FF0000"/>
                </a:solidFill>
              </a:rPr>
              <a:t>13</a:t>
            </a:r>
          </a:p>
        </p:txBody>
      </p:sp>
      <p:sp>
        <p:nvSpPr>
          <p:cNvPr id="78" name="TextBox 77">
            <a:extLst>
              <a:ext uri="{FF2B5EF4-FFF2-40B4-BE49-F238E27FC236}">
                <a16:creationId xmlns:a16="http://schemas.microsoft.com/office/drawing/2014/main" id="{6E1849B3-49D7-FE47-988D-AD047AC86265}"/>
              </a:ext>
            </a:extLst>
          </p:cNvPr>
          <p:cNvSpPr txBox="1"/>
          <p:nvPr/>
        </p:nvSpPr>
        <p:spPr>
          <a:xfrm>
            <a:off x="3016360" y="309059"/>
            <a:ext cx="532074" cy="461665"/>
          </a:xfrm>
          <a:prstGeom prst="rect">
            <a:avLst/>
          </a:prstGeom>
          <a:noFill/>
        </p:spPr>
        <p:txBody>
          <a:bodyPr wrap="square" rtlCol="0">
            <a:spAutoFit/>
          </a:bodyPr>
          <a:lstStyle/>
          <a:p>
            <a:r>
              <a:rPr lang="en-US" sz="2400" dirty="0">
                <a:solidFill>
                  <a:srgbClr val="FF0000"/>
                </a:solidFill>
              </a:rPr>
              <a:t>19</a:t>
            </a:r>
          </a:p>
        </p:txBody>
      </p:sp>
      <p:grpSp>
        <p:nvGrpSpPr>
          <p:cNvPr id="2" name="Group 1">
            <a:extLst>
              <a:ext uri="{FF2B5EF4-FFF2-40B4-BE49-F238E27FC236}">
                <a16:creationId xmlns:a16="http://schemas.microsoft.com/office/drawing/2014/main" id="{4AE222D6-2BA7-994C-B5A5-563D884DFB44}"/>
              </a:ext>
            </a:extLst>
          </p:cNvPr>
          <p:cNvGrpSpPr/>
          <p:nvPr/>
        </p:nvGrpSpPr>
        <p:grpSpPr>
          <a:xfrm>
            <a:off x="69632" y="2403162"/>
            <a:ext cx="9042006" cy="4453830"/>
            <a:chOff x="69632" y="2403162"/>
            <a:chExt cx="9042006" cy="4453830"/>
          </a:xfrm>
        </p:grpSpPr>
        <p:grpSp>
          <p:nvGrpSpPr>
            <p:cNvPr id="80" name="Group 79">
              <a:extLst>
                <a:ext uri="{FF2B5EF4-FFF2-40B4-BE49-F238E27FC236}">
                  <a16:creationId xmlns:a16="http://schemas.microsoft.com/office/drawing/2014/main" id="{362E1BD9-19DA-AC48-BD3E-CBCC8A289BDC}"/>
                </a:ext>
              </a:extLst>
            </p:cNvPr>
            <p:cNvGrpSpPr/>
            <p:nvPr/>
          </p:nvGrpSpPr>
          <p:grpSpPr>
            <a:xfrm>
              <a:off x="3121105" y="3269716"/>
              <a:ext cx="1840282" cy="1666223"/>
              <a:chOff x="1972776" y="1393814"/>
              <a:chExt cx="1840282" cy="1666223"/>
            </a:xfrm>
          </p:grpSpPr>
          <p:sp>
            <p:nvSpPr>
              <p:cNvPr id="5" name="Oval 4">
                <a:extLst>
                  <a:ext uri="{FF2B5EF4-FFF2-40B4-BE49-F238E27FC236}">
                    <a16:creationId xmlns:a16="http://schemas.microsoft.com/office/drawing/2014/main" id="{E945AEE2-A438-3E40-B765-54F026E5FA37}"/>
                  </a:ext>
                </a:extLst>
              </p:cNvPr>
              <p:cNvSpPr/>
              <p:nvPr/>
            </p:nvSpPr>
            <p:spPr>
              <a:xfrm>
                <a:off x="1972776" y="2418352"/>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a:t>
                </a:r>
              </a:p>
            </p:txBody>
          </p:sp>
          <p:cxnSp>
            <p:nvCxnSpPr>
              <p:cNvPr id="9" name="Straight Connector 8">
                <a:extLst>
                  <a:ext uri="{FF2B5EF4-FFF2-40B4-BE49-F238E27FC236}">
                    <a16:creationId xmlns:a16="http://schemas.microsoft.com/office/drawing/2014/main" id="{5D84B1AB-EED4-0A40-BB71-F5538667BC80}"/>
                  </a:ext>
                </a:extLst>
              </p:cNvPr>
              <p:cNvCxnSpPr>
                <a:cxnSpLocks/>
                <a:endCxn id="5" idx="6"/>
              </p:cNvCxnSpPr>
              <p:nvPr/>
            </p:nvCxnSpPr>
            <p:spPr>
              <a:xfrm flipH="1">
                <a:off x="2614461" y="2739195"/>
                <a:ext cx="110751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BFA852C-BAD3-1B44-B1DE-D53EB5104DDF}"/>
                  </a:ext>
                </a:extLst>
              </p:cNvPr>
              <p:cNvCxnSpPr>
                <a:cxnSpLocks/>
                <a:stCxn id="5" idx="0"/>
              </p:cNvCxnSpPr>
              <p:nvPr/>
            </p:nvCxnSpPr>
            <p:spPr>
              <a:xfrm flipV="1">
                <a:off x="2293619" y="1487786"/>
                <a:ext cx="0" cy="93056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2FC77B-CC10-3D41-A35D-E3D8BA405D40}"/>
                  </a:ext>
                </a:extLst>
              </p:cNvPr>
              <p:cNvCxnSpPr>
                <a:cxnSpLocks/>
                <a:stCxn id="5" idx="7"/>
              </p:cNvCxnSpPr>
              <p:nvPr/>
            </p:nvCxnSpPr>
            <p:spPr>
              <a:xfrm flipV="1">
                <a:off x="2520488" y="1393814"/>
                <a:ext cx="1292570" cy="111851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C6BCEDF-30E4-0047-8715-058857B8F103}"/>
                  </a:ext>
                </a:extLst>
              </p:cNvPr>
              <p:cNvSpPr txBox="1"/>
              <p:nvPr/>
            </p:nvSpPr>
            <p:spPr>
              <a:xfrm>
                <a:off x="2322179" y="1697251"/>
                <a:ext cx="532074" cy="461665"/>
              </a:xfrm>
              <a:prstGeom prst="rect">
                <a:avLst/>
              </a:prstGeom>
              <a:noFill/>
            </p:spPr>
            <p:txBody>
              <a:bodyPr wrap="square" rtlCol="0">
                <a:spAutoFit/>
              </a:bodyPr>
              <a:lstStyle/>
              <a:p>
                <a:r>
                  <a:rPr lang="en-US" sz="2400" dirty="0">
                    <a:solidFill>
                      <a:srgbClr val="FF0000"/>
                    </a:solidFill>
                  </a:rPr>
                  <a:t>11</a:t>
                </a:r>
              </a:p>
            </p:txBody>
          </p:sp>
          <p:sp>
            <p:nvSpPr>
              <p:cNvPr id="17" name="TextBox 16">
                <a:extLst>
                  <a:ext uri="{FF2B5EF4-FFF2-40B4-BE49-F238E27FC236}">
                    <a16:creationId xmlns:a16="http://schemas.microsoft.com/office/drawing/2014/main" id="{F6469D79-FC6F-3F4B-BC59-66E450AFAD09}"/>
                  </a:ext>
                </a:extLst>
              </p:cNvPr>
              <p:cNvSpPr txBox="1"/>
              <p:nvPr/>
            </p:nvSpPr>
            <p:spPr>
              <a:xfrm>
                <a:off x="3145145" y="1829257"/>
                <a:ext cx="532074" cy="461665"/>
              </a:xfrm>
              <a:prstGeom prst="rect">
                <a:avLst/>
              </a:prstGeom>
              <a:noFill/>
            </p:spPr>
            <p:txBody>
              <a:bodyPr wrap="square" rtlCol="0">
                <a:spAutoFit/>
              </a:bodyPr>
              <a:lstStyle/>
              <a:p>
                <a:r>
                  <a:rPr lang="en-US" sz="2400" dirty="0">
                    <a:solidFill>
                      <a:srgbClr val="FF0000"/>
                    </a:solidFill>
                  </a:rPr>
                  <a:t>15</a:t>
                </a:r>
              </a:p>
            </p:txBody>
          </p:sp>
          <p:sp>
            <p:nvSpPr>
              <p:cNvPr id="18" name="TextBox 17">
                <a:extLst>
                  <a:ext uri="{FF2B5EF4-FFF2-40B4-BE49-F238E27FC236}">
                    <a16:creationId xmlns:a16="http://schemas.microsoft.com/office/drawing/2014/main" id="{3E02DCD8-8468-1644-A892-053C394A1469}"/>
                  </a:ext>
                </a:extLst>
              </p:cNvPr>
              <p:cNvSpPr txBox="1"/>
              <p:nvPr/>
            </p:nvSpPr>
            <p:spPr>
              <a:xfrm>
                <a:off x="3145145" y="2357774"/>
                <a:ext cx="532074" cy="461665"/>
              </a:xfrm>
              <a:prstGeom prst="rect">
                <a:avLst/>
              </a:prstGeom>
              <a:noFill/>
            </p:spPr>
            <p:txBody>
              <a:bodyPr wrap="square" rtlCol="0">
                <a:spAutoFit/>
              </a:bodyPr>
              <a:lstStyle/>
              <a:p>
                <a:r>
                  <a:rPr lang="en-US" sz="2400" dirty="0">
                    <a:solidFill>
                      <a:srgbClr val="FF0000"/>
                    </a:solidFill>
                  </a:rPr>
                  <a:t>5</a:t>
                </a:r>
              </a:p>
            </p:txBody>
          </p:sp>
        </p:grpSp>
        <p:grpSp>
          <p:nvGrpSpPr>
            <p:cNvPr id="31" name="Group 30">
              <a:extLst>
                <a:ext uri="{FF2B5EF4-FFF2-40B4-BE49-F238E27FC236}">
                  <a16:creationId xmlns:a16="http://schemas.microsoft.com/office/drawing/2014/main" id="{A120ABDE-A768-F641-829A-E93C08518E9F}"/>
                </a:ext>
              </a:extLst>
            </p:cNvPr>
            <p:cNvGrpSpPr/>
            <p:nvPr/>
          </p:nvGrpSpPr>
          <p:grpSpPr>
            <a:xfrm>
              <a:off x="69632" y="3121211"/>
              <a:ext cx="961695" cy="1606855"/>
              <a:chOff x="1257454" y="1277690"/>
              <a:chExt cx="961695" cy="1606855"/>
            </a:xfrm>
          </p:grpSpPr>
          <p:sp>
            <p:nvSpPr>
              <p:cNvPr id="26" name="Oval 25">
                <a:extLst>
                  <a:ext uri="{FF2B5EF4-FFF2-40B4-BE49-F238E27FC236}">
                    <a16:creationId xmlns:a16="http://schemas.microsoft.com/office/drawing/2014/main" id="{FFEB30C0-F86F-3C42-BEF7-0F98B83A6BA2}"/>
                  </a:ext>
                </a:extLst>
              </p:cNvPr>
              <p:cNvSpPr/>
              <p:nvPr/>
            </p:nvSpPr>
            <p:spPr>
              <a:xfrm>
                <a:off x="1257454" y="1784626"/>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cxnSp>
            <p:nvCxnSpPr>
              <p:cNvPr id="27" name="Straight Connector 26">
                <a:extLst>
                  <a:ext uri="{FF2B5EF4-FFF2-40B4-BE49-F238E27FC236}">
                    <a16:creationId xmlns:a16="http://schemas.microsoft.com/office/drawing/2014/main" id="{1458F14F-8905-C44C-8D1B-B4B63BA8589F}"/>
                  </a:ext>
                </a:extLst>
              </p:cNvPr>
              <p:cNvCxnSpPr>
                <a:cxnSpLocks/>
                <a:endCxn id="26" idx="5"/>
              </p:cNvCxnSpPr>
              <p:nvPr/>
            </p:nvCxnSpPr>
            <p:spPr>
              <a:xfrm flipH="1" flipV="1">
                <a:off x="1805166" y="2332338"/>
                <a:ext cx="413983" cy="33238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FD9CF66-7046-9644-8AEB-30DDFCB6C680}"/>
                  </a:ext>
                </a:extLst>
              </p:cNvPr>
              <p:cNvCxnSpPr>
                <a:cxnSpLocks/>
                <a:stCxn id="26" idx="7"/>
              </p:cNvCxnSpPr>
              <p:nvPr/>
            </p:nvCxnSpPr>
            <p:spPr>
              <a:xfrm flipV="1">
                <a:off x="1805166" y="1546213"/>
                <a:ext cx="413983" cy="332386"/>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3A7C4B8-B9CC-2F41-A9AE-4575DD7B52A4}"/>
                  </a:ext>
                </a:extLst>
              </p:cNvPr>
              <p:cNvSpPr txBox="1"/>
              <p:nvPr/>
            </p:nvSpPr>
            <p:spPr>
              <a:xfrm>
                <a:off x="1682051" y="2422880"/>
                <a:ext cx="414022" cy="461665"/>
              </a:xfrm>
              <a:prstGeom prst="rect">
                <a:avLst/>
              </a:prstGeom>
              <a:noFill/>
            </p:spPr>
            <p:txBody>
              <a:bodyPr wrap="square" rtlCol="0">
                <a:spAutoFit/>
              </a:bodyPr>
              <a:lstStyle/>
              <a:p>
                <a:r>
                  <a:rPr lang="en-US" sz="2400" dirty="0">
                    <a:solidFill>
                      <a:srgbClr val="FF0000"/>
                    </a:solidFill>
                  </a:rPr>
                  <a:t>7</a:t>
                </a:r>
              </a:p>
            </p:txBody>
          </p:sp>
          <p:sp>
            <p:nvSpPr>
              <p:cNvPr id="30" name="TextBox 29">
                <a:extLst>
                  <a:ext uri="{FF2B5EF4-FFF2-40B4-BE49-F238E27FC236}">
                    <a16:creationId xmlns:a16="http://schemas.microsoft.com/office/drawing/2014/main" id="{060B4266-9722-F545-A689-05B7DA4B8E58}"/>
                  </a:ext>
                </a:extLst>
              </p:cNvPr>
              <p:cNvSpPr txBox="1"/>
              <p:nvPr/>
            </p:nvSpPr>
            <p:spPr>
              <a:xfrm>
                <a:off x="1580014" y="1277690"/>
                <a:ext cx="532074" cy="461665"/>
              </a:xfrm>
              <a:prstGeom prst="rect">
                <a:avLst/>
              </a:prstGeom>
              <a:noFill/>
            </p:spPr>
            <p:txBody>
              <a:bodyPr wrap="square" rtlCol="0">
                <a:spAutoFit/>
              </a:bodyPr>
              <a:lstStyle/>
              <a:p>
                <a:r>
                  <a:rPr lang="en-US" sz="2400" dirty="0">
                    <a:solidFill>
                      <a:srgbClr val="FF0000"/>
                    </a:solidFill>
                  </a:rPr>
                  <a:t>19</a:t>
                </a:r>
              </a:p>
            </p:txBody>
          </p:sp>
        </p:grpSp>
        <p:grpSp>
          <p:nvGrpSpPr>
            <p:cNvPr id="37" name="Group 36">
              <a:extLst>
                <a:ext uri="{FF2B5EF4-FFF2-40B4-BE49-F238E27FC236}">
                  <a16:creationId xmlns:a16="http://schemas.microsoft.com/office/drawing/2014/main" id="{7D614CD9-ECCA-1B4E-8C3B-F370F84CC6B6}"/>
                </a:ext>
              </a:extLst>
            </p:cNvPr>
            <p:cNvGrpSpPr/>
            <p:nvPr/>
          </p:nvGrpSpPr>
          <p:grpSpPr>
            <a:xfrm>
              <a:off x="305629" y="5491253"/>
              <a:ext cx="2291471" cy="880098"/>
              <a:chOff x="1580014" y="998501"/>
              <a:chExt cx="2291471" cy="880098"/>
            </a:xfrm>
          </p:grpSpPr>
          <p:sp>
            <p:nvSpPr>
              <p:cNvPr id="32" name="Oval 31">
                <a:extLst>
                  <a:ext uri="{FF2B5EF4-FFF2-40B4-BE49-F238E27FC236}">
                    <a16:creationId xmlns:a16="http://schemas.microsoft.com/office/drawing/2014/main" id="{AA370B10-B051-494A-8D1F-9A111246C3A4}"/>
                  </a:ext>
                </a:extLst>
              </p:cNvPr>
              <p:cNvSpPr/>
              <p:nvPr/>
            </p:nvSpPr>
            <p:spPr>
              <a:xfrm>
                <a:off x="2125176" y="99850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a:t>
                </a:r>
              </a:p>
            </p:txBody>
          </p:sp>
          <p:cxnSp>
            <p:nvCxnSpPr>
              <p:cNvPr id="33" name="Straight Connector 32">
                <a:extLst>
                  <a:ext uri="{FF2B5EF4-FFF2-40B4-BE49-F238E27FC236}">
                    <a16:creationId xmlns:a16="http://schemas.microsoft.com/office/drawing/2014/main" id="{B24CC6DA-73B7-C942-949D-851070D21408}"/>
                  </a:ext>
                </a:extLst>
              </p:cNvPr>
              <p:cNvCxnSpPr>
                <a:stCxn id="32" idx="6"/>
              </p:cNvCxnSpPr>
              <p:nvPr/>
            </p:nvCxnSpPr>
            <p:spPr>
              <a:xfrm>
                <a:off x="2766861" y="1319344"/>
                <a:ext cx="1104624"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2E27B95-BD24-F346-9BEC-9BD58C01BA0C}"/>
                  </a:ext>
                </a:extLst>
              </p:cNvPr>
              <p:cNvCxnSpPr>
                <a:cxnSpLocks/>
                <a:endCxn id="32" idx="3"/>
              </p:cNvCxnSpPr>
              <p:nvPr/>
            </p:nvCxnSpPr>
            <p:spPr>
              <a:xfrm flipV="1">
                <a:off x="1805166" y="1546213"/>
                <a:ext cx="413983" cy="332386"/>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7195EE5-7DEA-F448-801D-2A9A7594C2D2}"/>
                  </a:ext>
                </a:extLst>
              </p:cNvPr>
              <p:cNvSpPr txBox="1"/>
              <p:nvPr/>
            </p:nvSpPr>
            <p:spPr>
              <a:xfrm>
                <a:off x="3047704" y="1282124"/>
                <a:ext cx="532074" cy="461665"/>
              </a:xfrm>
              <a:prstGeom prst="rect">
                <a:avLst/>
              </a:prstGeom>
              <a:noFill/>
            </p:spPr>
            <p:txBody>
              <a:bodyPr wrap="square" rtlCol="0">
                <a:spAutoFit/>
              </a:bodyPr>
              <a:lstStyle/>
              <a:p>
                <a:r>
                  <a:rPr lang="en-US" sz="2400" dirty="0">
                    <a:solidFill>
                      <a:srgbClr val="FF0000"/>
                    </a:solidFill>
                  </a:rPr>
                  <a:t>4</a:t>
                </a:r>
              </a:p>
            </p:txBody>
          </p:sp>
          <p:sp>
            <p:nvSpPr>
              <p:cNvPr id="36" name="TextBox 35">
                <a:extLst>
                  <a:ext uri="{FF2B5EF4-FFF2-40B4-BE49-F238E27FC236}">
                    <a16:creationId xmlns:a16="http://schemas.microsoft.com/office/drawing/2014/main" id="{7A03D8F8-54C3-2741-873D-7D8AFAB4EB4E}"/>
                  </a:ext>
                </a:extLst>
              </p:cNvPr>
              <p:cNvSpPr txBox="1"/>
              <p:nvPr/>
            </p:nvSpPr>
            <p:spPr>
              <a:xfrm>
                <a:off x="1580014" y="1277690"/>
                <a:ext cx="532074" cy="461665"/>
              </a:xfrm>
              <a:prstGeom prst="rect">
                <a:avLst/>
              </a:prstGeom>
              <a:noFill/>
            </p:spPr>
            <p:txBody>
              <a:bodyPr wrap="square" rtlCol="0">
                <a:spAutoFit/>
              </a:bodyPr>
              <a:lstStyle/>
              <a:p>
                <a:r>
                  <a:rPr lang="en-US" sz="2400" dirty="0">
                    <a:solidFill>
                      <a:srgbClr val="FF0000"/>
                    </a:solidFill>
                  </a:rPr>
                  <a:t>19</a:t>
                </a:r>
              </a:p>
            </p:txBody>
          </p:sp>
        </p:grpSp>
        <p:grpSp>
          <p:nvGrpSpPr>
            <p:cNvPr id="44" name="Group 43">
              <a:extLst>
                <a:ext uri="{FF2B5EF4-FFF2-40B4-BE49-F238E27FC236}">
                  <a16:creationId xmlns:a16="http://schemas.microsoft.com/office/drawing/2014/main" id="{9A96DB04-32D7-DF4F-B777-DB4D0BE42A51}"/>
                </a:ext>
              </a:extLst>
            </p:cNvPr>
            <p:cNvGrpSpPr/>
            <p:nvPr/>
          </p:nvGrpSpPr>
          <p:grpSpPr>
            <a:xfrm>
              <a:off x="7154099" y="3686122"/>
              <a:ext cx="1957539" cy="1572250"/>
              <a:chOff x="2766861" y="998502"/>
              <a:chExt cx="1957539" cy="1572250"/>
            </a:xfrm>
          </p:grpSpPr>
          <p:sp>
            <p:nvSpPr>
              <p:cNvPr id="38" name="Oval 37">
                <a:extLst>
                  <a:ext uri="{FF2B5EF4-FFF2-40B4-BE49-F238E27FC236}">
                    <a16:creationId xmlns:a16="http://schemas.microsoft.com/office/drawing/2014/main" id="{06DF2034-7EF8-EE46-9836-B938BE3AA7B5}"/>
                  </a:ext>
                </a:extLst>
              </p:cNvPr>
              <p:cNvSpPr/>
              <p:nvPr/>
            </p:nvSpPr>
            <p:spPr>
              <a:xfrm>
                <a:off x="3871485" y="998502"/>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a:t>
                </a:r>
              </a:p>
            </p:txBody>
          </p:sp>
          <p:cxnSp>
            <p:nvCxnSpPr>
              <p:cNvPr id="40" name="Straight Connector 39">
                <a:extLst>
                  <a:ext uri="{FF2B5EF4-FFF2-40B4-BE49-F238E27FC236}">
                    <a16:creationId xmlns:a16="http://schemas.microsoft.com/office/drawing/2014/main" id="{1078397D-DF0C-9347-8E79-8F23238E62E4}"/>
                  </a:ext>
                </a:extLst>
              </p:cNvPr>
              <p:cNvCxnSpPr>
                <a:endCxn id="38" idx="2"/>
              </p:cNvCxnSpPr>
              <p:nvPr/>
            </p:nvCxnSpPr>
            <p:spPr>
              <a:xfrm>
                <a:off x="2766861" y="1319344"/>
                <a:ext cx="1104624"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C2BA6B6-4DE3-004B-ADA2-0762EE82D807}"/>
                  </a:ext>
                </a:extLst>
              </p:cNvPr>
              <p:cNvCxnSpPr>
                <a:cxnSpLocks/>
                <a:endCxn id="38" idx="4"/>
              </p:cNvCxnSpPr>
              <p:nvPr/>
            </p:nvCxnSpPr>
            <p:spPr>
              <a:xfrm flipH="1" flipV="1">
                <a:off x="4192328" y="1640187"/>
                <a:ext cx="2890" cy="93056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984DF83-7C07-5C40-855B-4EA4C488D2DB}"/>
                  </a:ext>
                </a:extLst>
              </p:cNvPr>
              <p:cNvSpPr txBox="1"/>
              <p:nvPr/>
            </p:nvSpPr>
            <p:spPr>
              <a:xfrm>
                <a:off x="3047704" y="1282124"/>
                <a:ext cx="532074" cy="461665"/>
              </a:xfrm>
              <a:prstGeom prst="rect">
                <a:avLst/>
              </a:prstGeom>
              <a:noFill/>
            </p:spPr>
            <p:txBody>
              <a:bodyPr wrap="square" rtlCol="0">
                <a:spAutoFit/>
              </a:bodyPr>
              <a:lstStyle/>
              <a:p>
                <a:r>
                  <a:rPr lang="en-US" sz="2400" dirty="0">
                    <a:solidFill>
                      <a:srgbClr val="FF0000"/>
                    </a:solidFill>
                  </a:rPr>
                  <a:t>4</a:t>
                </a:r>
              </a:p>
            </p:txBody>
          </p:sp>
          <p:sp>
            <p:nvSpPr>
              <p:cNvPr id="43" name="TextBox 42">
                <a:extLst>
                  <a:ext uri="{FF2B5EF4-FFF2-40B4-BE49-F238E27FC236}">
                    <a16:creationId xmlns:a16="http://schemas.microsoft.com/office/drawing/2014/main" id="{F67386B0-666D-9C46-9762-531D413DABA6}"/>
                  </a:ext>
                </a:extLst>
              </p:cNvPr>
              <p:cNvSpPr txBox="1"/>
              <p:nvPr/>
            </p:nvSpPr>
            <p:spPr>
              <a:xfrm>
                <a:off x="4192326" y="1895068"/>
                <a:ext cx="532074" cy="461665"/>
              </a:xfrm>
              <a:prstGeom prst="rect">
                <a:avLst/>
              </a:prstGeom>
              <a:noFill/>
            </p:spPr>
            <p:txBody>
              <a:bodyPr wrap="square" rtlCol="0">
                <a:spAutoFit/>
              </a:bodyPr>
              <a:lstStyle/>
              <a:p>
                <a:r>
                  <a:rPr lang="en-US" sz="2400" dirty="0">
                    <a:solidFill>
                      <a:srgbClr val="FF0000"/>
                    </a:solidFill>
                  </a:rPr>
                  <a:t>13</a:t>
                </a:r>
              </a:p>
            </p:txBody>
          </p:sp>
        </p:grpSp>
        <p:grpSp>
          <p:nvGrpSpPr>
            <p:cNvPr id="59" name="Group 58">
              <a:extLst>
                <a:ext uri="{FF2B5EF4-FFF2-40B4-BE49-F238E27FC236}">
                  <a16:creationId xmlns:a16="http://schemas.microsoft.com/office/drawing/2014/main" id="{344AAA62-97BC-1144-9243-71DFE3CED479}"/>
                </a:ext>
              </a:extLst>
            </p:cNvPr>
            <p:cNvGrpSpPr/>
            <p:nvPr/>
          </p:nvGrpSpPr>
          <p:grpSpPr>
            <a:xfrm>
              <a:off x="4673149" y="5284742"/>
              <a:ext cx="1957541" cy="1572250"/>
              <a:chOff x="2766861" y="1640187"/>
              <a:chExt cx="1957541" cy="1572250"/>
            </a:xfrm>
          </p:grpSpPr>
          <p:sp>
            <p:nvSpPr>
              <p:cNvPr id="54" name="Oval 53">
                <a:extLst>
                  <a:ext uri="{FF2B5EF4-FFF2-40B4-BE49-F238E27FC236}">
                    <a16:creationId xmlns:a16="http://schemas.microsoft.com/office/drawing/2014/main" id="{D633E1FE-37B2-E847-9B9C-73731A550891}"/>
                  </a:ext>
                </a:extLst>
              </p:cNvPr>
              <p:cNvSpPr/>
              <p:nvPr/>
            </p:nvSpPr>
            <p:spPr>
              <a:xfrm>
                <a:off x="3874375" y="2570752"/>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a:t>
                </a:r>
              </a:p>
            </p:txBody>
          </p:sp>
          <p:cxnSp>
            <p:nvCxnSpPr>
              <p:cNvPr id="55" name="Straight Connector 54">
                <a:extLst>
                  <a:ext uri="{FF2B5EF4-FFF2-40B4-BE49-F238E27FC236}">
                    <a16:creationId xmlns:a16="http://schemas.microsoft.com/office/drawing/2014/main" id="{9AB543F7-A223-D847-9989-2D6AB08F40AE}"/>
                  </a:ext>
                </a:extLst>
              </p:cNvPr>
              <p:cNvCxnSpPr>
                <a:cxnSpLocks/>
                <a:stCxn id="54" idx="0"/>
              </p:cNvCxnSpPr>
              <p:nvPr/>
            </p:nvCxnSpPr>
            <p:spPr>
              <a:xfrm flipH="1" flipV="1">
                <a:off x="4192328" y="1640187"/>
                <a:ext cx="2890" cy="93056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F10019-F80C-2941-8633-187E1529D344}"/>
                  </a:ext>
                </a:extLst>
              </p:cNvPr>
              <p:cNvCxnSpPr>
                <a:cxnSpLocks/>
                <a:stCxn id="54" idx="2"/>
              </p:cNvCxnSpPr>
              <p:nvPr/>
            </p:nvCxnSpPr>
            <p:spPr>
              <a:xfrm flipH="1">
                <a:off x="2766861" y="2891595"/>
                <a:ext cx="1107514"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C45C9F8-F32D-F44D-BDE5-29351902432B}"/>
                  </a:ext>
                </a:extLst>
              </p:cNvPr>
              <p:cNvSpPr txBox="1"/>
              <p:nvPr/>
            </p:nvSpPr>
            <p:spPr>
              <a:xfrm>
                <a:off x="3297545" y="2510174"/>
                <a:ext cx="532074" cy="461665"/>
              </a:xfrm>
              <a:prstGeom prst="rect">
                <a:avLst/>
              </a:prstGeom>
              <a:noFill/>
            </p:spPr>
            <p:txBody>
              <a:bodyPr wrap="square" rtlCol="0">
                <a:spAutoFit/>
              </a:bodyPr>
              <a:lstStyle/>
              <a:p>
                <a:r>
                  <a:rPr lang="en-US" sz="2400" dirty="0">
                    <a:solidFill>
                      <a:srgbClr val="FF0000"/>
                    </a:solidFill>
                  </a:rPr>
                  <a:t>5</a:t>
                </a:r>
              </a:p>
            </p:txBody>
          </p:sp>
          <p:sp>
            <p:nvSpPr>
              <p:cNvPr id="58" name="TextBox 57">
                <a:extLst>
                  <a:ext uri="{FF2B5EF4-FFF2-40B4-BE49-F238E27FC236}">
                    <a16:creationId xmlns:a16="http://schemas.microsoft.com/office/drawing/2014/main" id="{60D6E32D-E8D6-9240-A427-F7A2987E573B}"/>
                  </a:ext>
                </a:extLst>
              </p:cNvPr>
              <p:cNvSpPr txBox="1"/>
              <p:nvPr/>
            </p:nvSpPr>
            <p:spPr>
              <a:xfrm>
                <a:off x="4192328" y="2138743"/>
                <a:ext cx="532074" cy="461665"/>
              </a:xfrm>
              <a:prstGeom prst="rect">
                <a:avLst/>
              </a:prstGeom>
              <a:noFill/>
            </p:spPr>
            <p:txBody>
              <a:bodyPr wrap="square" rtlCol="0">
                <a:spAutoFit/>
              </a:bodyPr>
              <a:lstStyle/>
              <a:p>
                <a:r>
                  <a:rPr lang="en-US" sz="2400" dirty="0">
                    <a:solidFill>
                      <a:srgbClr val="FF0000"/>
                    </a:solidFill>
                  </a:rPr>
                  <a:t>13</a:t>
                </a:r>
              </a:p>
            </p:txBody>
          </p:sp>
        </p:grpSp>
        <p:sp>
          <p:nvSpPr>
            <p:cNvPr id="81" name="TextBox 80">
              <a:extLst>
                <a:ext uri="{FF2B5EF4-FFF2-40B4-BE49-F238E27FC236}">
                  <a16:creationId xmlns:a16="http://schemas.microsoft.com/office/drawing/2014/main" id="{20CF8CFC-ABD4-7349-AEDE-1F8F4633B4B5}"/>
                </a:ext>
              </a:extLst>
            </p:cNvPr>
            <p:cNvSpPr txBox="1"/>
            <p:nvPr/>
          </p:nvSpPr>
          <p:spPr>
            <a:xfrm>
              <a:off x="105957" y="2403162"/>
              <a:ext cx="8900408" cy="461665"/>
            </a:xfrm>
            <a:prstGeom prst="rect">
              <a:avLst/>
            </a:prstGeom>
            <a:noFill/>
          </p:spPr>
          <p:txBody>
            <a:bodyPr wrap="square" rtlCol="0">
              <a:spAutoFit/>
            </a:bodyPr>
            <a:lstStyle/>
            <a:p>
              <a:r>
                <a:rPr lang="en-US" sz="2400" dirty="0"/>
                <a:t>After flooding every node will have the following information:</a:t>
              </a:r>
            </a:p>
          </p:txBody>
        </p:sp>
        <p:sp>
          <p:nvSpPr>
            <p:cNvPr id="83" name="Oval 82">
              <a:extLst>
                <a:ext uri="{FF2B5EF4-FFF2-40B4-BE49-F238E27FC236}">
                  <a16:creationId xmlns:a16="http://schemas.microsoft.com/office/drawing/2014/main" id="{748A140F-D3ED-D648-934B-31C577FD2C12}"/>
                </a:ext>
              </a:extLst>
            </p:cNvPr>
            <p:cNvSpPr/>
            <p:nvPr/>
          </p:nvSpPr>
          <p:spPr>
            <a:xfrm>
              <a:off x="924441" y="2955429"/>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a:t>
              </a:r>
            </a:p>
          </p:txBody>
        </p:sp>
        <p:sp>
          <p:nvSpPr>
            <p:cNvPr id="84" name="Oval 83">
              <a:extLst>
                <a:ext uri="{FF2B5EF4-FFF2-40B4-BE49-F238E27FC236}">
                  <a16:creationId xmlns:a16="http://schemas.microsoft.com/office/drawing/2014/main" id="{7741E3C8-05C6-C14C-9852-2CEA516C596F}"/>
                </a:ext>
              </a:extLst>
            </p:cNvPr>
            <p:cNvSpPr/>
            <p:nvPr/>
          </p:nvSpPr>
          <p:spPr>
            <a:xfrm>
              <a:off x="939341" y="4339353"/>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a:t>
              </a:r>
            </a:p>
          </p:txBody>
        </p:sp>
        <p:sp>
          <p:nvSpPr>
            <p:cNvPr id="85" name="Oval 84">
              <a:extLst>
                <a:ext uri="{FF2B5EF4-FFF2-40B4-BE49-F238E27FC236}">
                  <a16:creationId xmlns:a16="http://schemas.microsoft.com/office/drawing/2014/main" id="{86744C7E-9283-8848-96D3-36A95D6D22B1}"/>
                </a:ext>
              </a:extLst>
            </p:cNvPr>
            <p:cNvSpPr/>
            <p:nvPr/>
          </p:nvSpPr>
          <p:spPr>
            <a:xfrm>
              <a:off x="117820" y="6205158"/>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86" name="Oval 85">
              <a:extLst>
                <a:ext uri="{FF2B5EF4-FFF2-40B4-BE49-F238E27FC236}">
                  <a16:creationId xmlns:a16="http://schemas.microsoft.com/office/drawing/2014/main" id="{F90F9642-2EC7-8B41-9D5A-53690AA5427B}"/>
                </a:ext>
              </a:extLst>
            </p:cNvPr>
            <p:cNvSpPr/>
            <p:nvPr/>
          </p:nvSpPr>
          <p:spPr>
            <a:xfrm>
              <a:off x="2190634" y="5461570"/>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a:t>
              </a:r>
            </a:p>
          </p:txBody>
        </p:sp>
        <p:sp>
          <p:nvSpPr>
            <p:cNvPr id="87" name="Oval 86">
              <a:extLst>
                <a:ext uri="{FF2B5EF4-FFF2-40B4-BE49-F238E27FC236}">
                  <a16:creationId xmlns:a16="http://schemas.microsoft.com/office/drawing/2014/main" id="{7A5019D6-9E3E-8649-AB49-6FA89A5397C2}"/>
                </a:ext>
              </a:extLst>
            </p:cNvPr>
            <p:cNvSpPr/>
            <p:nvPr/>
          </p:nvSpPr>
          <p:spPr>
            <a:xfrm>
              <a:off x="3121105" y="3038290"/>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a:t>
              </a:r>
            </a:p>
          </p:txBody>
        </p:sp>
        <p:sp>
          <p:nvSpPr>
            <p:cNvPr id="88" name="Oval 87">
              <a:extLst>
                <a:ext uri="{FF2B5EF4-FFF2-40B4-BE49-F238E27FC236}">
                  <a16:creationId xmlns:a16="http://schemas.microsoft.com/office/drawing/2014/main" id="{55C1A434-120D-8548-93C6-C3767D88C0CE}"/>
                </a:ext>
              </a:extLst>
            </p:cNvPr>
            <p:cNvSpPr/>
            <p:nvPr/>
          </p:nvSpPr>
          <p:spPr>
            <a:xfrm>
              <a:off x="4518011" y="3050087"/>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a:t>
              </a:r>
            </a:p>
          </p:txBody>
        </p:sp>
        <p:sp>
          <p:nvSpPr>
            <p:cNvPr id="89" name="Oval 88">
              <a:extLst>
                <a:ext uri="{FF2B5EF4-FFF2-40B4-BE49-F238E27FC236}">
                  <a16:creationId xmlns:a16="http://schemas.microsoft.com/office/drawing/2014/main" id="{19657AE9-B0E9-5544-A52A-5994A81A5A8B}"/>
                </a:ext>
              </a:extLst>
            </p:cNvPr>
            <p:cNvSpPr/>
            <p:nvPr/>
          </p:nvSpPr>
          <p:spPr>
            <a:xfrm>
              <a:off x="4662923" y="4238012"/>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a:t>
              </a:r>
            </a:p>
          </p:txBody>
        </p:sp>
        <p:sp>
          <p:nvSpPr>
            <p:cNvPr id="90" name="Oval 89">
              <a:extLst>
                <a:ext uri="{FF2B5EF4-FFF2-40B4-BE49-F238E27FC236}">
                  <a16:creationId xmlns:a16="http://schemas.microsoft.com/office/drawing/2014/main" id="{9E25A9FE-CA04-6C47-84C4-D24C84944EE6}"/>
                </a:ext>
              </a:extLst>
            </p:cNvPr>
            <p:cNvSpPr/>
            <p:nvPr/>
          </p:nvSpPr>
          <p:spPr>
            <a:xfrm>
              <a:off x="6876330" y="3686121"/>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a:t>
              </a:r>
            </a:p>
          </p:txBody>
        </p:sp>
        <p:sp>
          <p:nvSpPr>
            <p:cNvPr id="91" name="Oval 90">
              <a:extLst>
                <a:ext uri="{FF2B5EF4-FFF2-40B4-BE49-F238E27FC236}">
                  <a16:creationId xmlns:a16="http://schemas.microsoft.com/office/drawing/2014/main" id="{930CECDD-C3C0-D24F-B4B2-CEA507FC65C7}"/>
                </a:ext>
              </a:extLst>
            </p:cNvPr>
            <p:cNvSpPr/>
            <p:nvPr/>
          </p:nvSpPr>
          <p:spPr>
            <a:xfrm>
              <a:off x="8311090" y="5019077"/>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a:t>
              </a:r>
            </a:p>
          </p:txBody>
        </p:sp>
        <p:sp>
          <p:nvSpPr>
            <p:cNvPr id="92" name="Oval 91">
              <a:extLst>
                <a:ext uri="{FF2B5EF4-FFF2-40B4-BE49-F238E27FC236}">
                  <a16:creationId xmlns:a16="http://schemas.microsoft.com/office/drawing/2014/main" id="{2ECA7CB5-459F-8D41-9D18-BA3CC831BC69}"/>
                </a:ext>
              </a:extLst>
            </p:cNvPr>
            <p:cNvSpPr/>
            <p:nvPr/>
          </p:nvSpPr>
          <p:spPr>
            <a:xfrm>
              <a:off x="5759162" y="5194885"/>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a:t>
              </a:r>
            </a:p>
          </p:txBody>
        </p:sp>
        <p:sp>
          <p:nvSpPr>
            <p:cNvPr id="93" name="Oval 92">
              <a:extLst>
                <a:ext uri="{FF2B5EF4-FFF2-40B4-BE49-F238E27FC236}">
                  <a16:creationId xmlns:a16="http://schemas.microsoft.com/office/drawing/2014/main" id="{8EAB74F6-5A52-1647-BE3A-8A6590047C9E}"/>
                </a:ext>
              </a:extLst>
            </p:cNvPr>
            <p:cNvSpPr/>
            <p:nvPr/>
          </p:nvSpPr>
          <p:spPr>
            <a:xfrm>
              <a:off x="4470028" y="6154729"/>
              <a:ext cx="641685" cy="641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a:t>
              </a:r>
            </a:p>
          </p:txBody>
        </p:sp>
      </p:grpSp>
      <p:sp>
        <p:nvSpPr>
          <p:cNvPr id="79" name="TextBox 78">
            <a:extLst>
              <a:ext uri="{FF2B5EF4-FFF2-40B4-BE49-F238E27FC236}">
                <a16:creationId xmlns:a16="http://schemas.microsoft.com/office/drawing/2014/main" id="{FEDD0EAA-DE3A-2248-ABD1-726C211DDBCD}"/>
              </a:ext>
            </a:extLst>
          </p:cNvPr>
          <p:cNvSpPr txBox="1"/>
          <p:nvPr/>
        </p:nvSpPr>
        <p:spPr>
          <a:xfrm>
            <a:off x="33846" y="-1451"/>
            <a:ext cx="8900408" cy="461665"/>
          </a:xfrm>
          <a:prstGeom prst="rect">
            <a:avLst/>
          </a:prstGeom>
          <a:noFill/>
        </p:spPr>
        <p:txBody>
          <a:bodyPr wrap="square" rtlCol="0">
            <a:spAutoFit/>
          </a:bodyPr>
          <a:lstStyle/>
          <a:p>
            <a:r>
              <a:rPr lang="en-US" sz="2400" dirty="0"/>
              <a:t>Consider this network:</a:t>
            </a:r>
          </a:p>
        </p:txBody>
      </p:sp>
      <p:sp>
        <p:nvSpPr>
          <p:cNvPr id="94" name="TextBox 93">
            <a:extLst>
              <a:ext uri="{FF2B5EF4-FFF2-40B4-BE49-F238E27FC236}">
                <a16:creationId xmlns:a16="http://schemas.microsoft.com/office/drawing/2014/main" id="{94303323-8676-044D-9065-DF7FD65F59A9}"/>
              </a:ext>
            </a:extLst>
          </p:cNvPr>
          <p:cNvSpPr txBox="1"/>
          <p:nvPr/>
        </p:nvSpPr>
        <p:spPr>
          <a:xfrm>
            <a:off x="7224" y="2681805"/>
            <a:ext cx="9144000" cy="1536601"/>
          </a:xfrm>
          <a:prstGeom prst="rect">
            <a:avLst/>
          </a:prstGeom>
          <a:solidFill>
            <a:srgbClr val="C00000"/>
          </a:solidFill>
        </p:spPr>
        <p:txBody>
          <a:bodyPr wrap="square" rtlCol="0">
            <a:spAutoFit/>
          </a:bodyPr>
          <a:lstStyle/>
          <a:p>
            <a:pPr algn="ctr"/>
            <a:endParaRPr lang="en-US" sz="2800" dirty="0">
              <a:solidFill>
                <a:schemeClr val="bg1"/>
              </a:solidFill>
            </a:endParaRPr>
          </a:p>
          <a:p>
            <a:pPr algn="ctr"/>
            <a:r>
              <a:rPr lang="en-US" sz="2800" dirty="0">
                <a:solidFill>
                  <a:schemeClr val="bg1"/>
                </a:solidFill>
              </a:rPr>
              <a:t>Each node has complete knowledge of the network topology</a:t>
            </a:r>
          </a:p>
        </p:txBody>
      </p:sp>
    </p:spTree>
    <p:extLst>
      <p:ext uri="{BB962C8B-B14F-4D97-AF65-F5344CB8AC3E}">
        <p14:creationId xmlns:p14="http://schemas.microsoft.com/office/powerpoint/2010/main" val="283298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1214A5A8-C734-8946-8624-1C87CE4E0FEA}"/>
              </a:ext>
            </a:extLst>
          </p:cNvPr>
          <p:cNvSpPr>
            <a:spLocks noGrp="1" noChangeArrowheads="1"/>
          </p:cNvSpPr>
          <p:nvPr>
            <p:ph type="title"/>
          </p:nvPr>
        </p:nvSpPr>
        <p:spPr>
          <a:xfrm>
            <a:off x="611188" y="171450"/>
            <a:ext cx="8281987" cy="646113"/>
          </a:xfrm>
        </p:spPr>
        <p:txBody>
          <a:bodyPr/>
          <a:lstStyle/>
          <a:p>
            <a:pPr eaLnBrk="1" hangingPunct="1"/>
            <a:r>
              <a:rPr lang="en-US" altLang="en-US" sz="3600"/>
              <a:t>Shortest Path Routing</a:t>
            </a:r>
            <a:endParaRPr lang="en-AU" altLang="en-US" sz="3600"/>
          </a:p>
        </p:txBody>
      </p:sp>
      <p:sp>
        <p:nvSpPr>
          <p:cNvPr id="118787" name="Rectangle 3">
            <a:extLst>
              <a:ext uri="{FF2B5EF4-FFF2-40B4-BE49-F238E27FC236}">
                <a16:creationId xmlns:a16="http://schemas.microsoft.com/office/drawing/2014/main" id="{41A0FF67-5C65-9F44-AEB0-67640681462F}"/>
              </a:ext>
            </a:extLst>
          </p:cNvPr>
          <p:cNvSpPr>
            <a:spLocks noGrp="1" noChangeArrowheads="1"/>
          </p:cNvSpPr>
          <p:nvPr>
            <p:ph type="body" idx="1"/>
          </p:nvPr>
        </p:nvSpPr>
        <p:spPr>
          <a:xfrm>
            <a:off x="468312" y="817563"/>
            <a:ext cx="8064499" cy="6040437"/>
          </a:xfrm>
        </p:spPr>
        <p:txBody>
          <a:bodyPr/>
          <a:lstStyle/>
          <a:p>
            <a:pPr>
              <a:lnSpc>
                <a:spcPct val="80000"/>
              </a:lnSpc>
            </a:pPr>
            <a:r>
              <a:rPr lang="en-US" altLang="en-US" sz="2400" dirty="0"/>
              <a:t>Dijkstra’s Algorithm - Assume non-negative link weights</a:t>
            </a:r>
          </a:p>
          <a:p>
            <a:pPr lvl="1">
              <a:lnSpc>
                <a:spcPct val="80000"/>
              </a:lnSpc>
            </a:pPr>
            <a:r>
              <a:rPr lang="en-US" altLang="en-US" sz="2000" dirty="0"/>
              <a:t>N: set of nodes in the graph</a:t>
            </a:r>
          </a:p>
          <a:p>
            <a:pPr lvl="1">
              <a:lnSpc>
                <a:spcPct val="80000"/>
              </a:lnSpc>
            </a:pPr>
            <a:r>
              <a:rPr lang="en-US" altLang="en-US" sz="2000" dirty="0"/>
              <a:t>l((</a:t>
            </a:r>
            <a:r>
              <a:rPr lang="en-US" altLang="en-US" sz="2000" dirty="0" err="1"/>
              <a:t>i</a:t>
            </a:r>
            <a:r>
              <a:rPr lang="en-US" altLang="en-US" sz="2000" dirty="0"/>
              <a:t>, j): the non-negative cost associated with the edge between nodes </a:t>
            </a:r>
            <a:r>
              <a:rPr lang="en-US" altLang="en-US" sz="2000" dirty="0" err="1"/>
              <a:t>i</a:t>
            </a:r>
            <a:r>
              <a:rPr lang="en-US" altLang="en-US" sz="2000" dirty="0"/>
              <a:t>, j </a:t>
            </a:r>
            <a:r>
              <a:rPr lang="en-US" altLang="en-US" sz="2000" dirty="0">
                <a:sym typeface="Symbol" pitchFamily="2" charset="2"/>
              </a:rPr>
              <a:t>N and l(</a:t>
            </a:r>
            <a:r>
              <a:rPr lang="en-US" altLang="en-US" sz="2000" dirty="0" err="1">
                <a:sym typeface="Symbol" pitchFamily="2" charset="2"/>
              </a:rPr>
              <a:t>i</a:t>
            </a:r>
            <a:r>
              <a:rPr lang="en-US" altLang="en-US" sz="2000" dirty="0">
                <a:sym typeface="Symbol" pitchFamily="2" charset="2"/>
              </a:rPr>
              <a:t>, j) =  if no edge connects </a:t>
            </a:r>
            <a:r>
              <a:rPr lang="en-US" altLang="en-US" sz="2000" dirty="0" err="1">
                <a:sym typeface="Symbol" pitchFamily="2" charset="2"/>
              </a:rPr>
              <a:t>i</a:t>
            </a:r>
            <a:r>
              <a:rPr lang="en-US" altLang="en-US" sz="2000" dirty="0">
                <a:sym typeface="Symbol" pitchFamily="2" charset="2"/>
              </a:rPr>
              <a:t> and j</a:t>
            </a:r>
          </a:p>
          <a:p>
            <a:pPr lvl="1">
              <a:lnSpc>
                <a:spcPct val="80000"/>
              </a:lnSpc>
            </a:pPr>
            <a:r>
              <a:rPr lang="en-US" altLang="en-US" sz="2000" dirty="0"/>
              <a:t>Let s </a:t>
            </a:r>
            <a:r>
              <a:rPr lang="en-US" altLang="en-US" sz="2000" dirty="0">
                <a:sym typeface="Symbol" pitchFamily="2" charset="2"/>
              </a:rPr>
              <a:t>N be the starting node which executes the algorithm to find shortest paths to all other nodes in N</a:t>
            </a:r>
          </a:p>
          <a:p>
            <a:pPr lvl="1">
              <a:lnSpc>
                <a:spcPct val="80000"/>
              </a:lnSpc>
            </a:pPr>
            <a:r>
              <a:rPr lang="en-US" altLang="en-US" sz="2000" dirty="0"/>
              <a:t>Two variables used by the algorithm</a:t>
            </a:r>
          </a:p>
          <a:p>
            <a:pPr lvl="2">
              <a:lnSpc>
                <a:spcPct val="80000"/>
              </a:lnSpc>
            </a:pPr>
            <a:r>
              <a:rPr lang="en-US" altLang="en-US" sz="1800" dirty="0"/>
              <a:t>M: set of nodes incorporated so far by the algorithm</a:t>
            </a:r>
          </a:p>
          <a:p>
            <a:pPr lvl="2">
              <a:lnSpc>
                <a:spcPct val="80000"/>
              </a:lnSpc>
            </a:pPr>
            <a:r>
              <a:rPr lang="en-US" altLang="en-US" sz="1800" dirty="0"/>
              <a:t>C(n) : the cost of the path from s to each node n</a:t>
            </a:r>
          </a:p>
          <a:p>
            <a:pPr lvl="2">
              <a:lnSpc>
                <a:spcPct val="80000"/>
              </a:lnSpc>
            </a:pPr>
            <a:r>
              <a:rPr lang="en-US" altLang="en-US" sz="1800" dirty="0"/>
              <a:t>The algorithm</a:t>
            </a:r>
          </a:p>
          <a:p>
            <a:pPr lvl="3">
              <a:lnSpc>
                <a:spcPct val="80000"/>
              </a:lnSpc>
              <a:buFontTx/>
              <a:buNone/>
            </a:pPr>
            <a:r>
              <a:rPr lang="en-US" altLang="en-US" sz="1800" dirty="0"/>
              <a:t>	</a:t>
            </a:r>
            <a:r>
              <a:rPr lang="en-US" altLang="en-US" sz="1800" dirty="0">
                <a:latin typeface="Courier New" panose="02070309020205020404" pitchFamily="49" charset="0"/>
              </a:rPr>
              <a:t>M = {s}</a:t>
            </a:r>
          </a:p>
          <a:p>
            <a:pPr lvl="3">
              <a:lnSpc>
                <a:spcPct val="80000"/>
              </a:lnSpc>
              <a:buFontTx/>
              <a:buNone/>
            </a:pPr>
            <a:r>
              <a:rPr lang="en-US" altLang="en-US" sz="1800" dirty="0">
                <a:latin typeface="Courier New" panose="02070309020205020404" pitchFamily="49" charset="0"/>
              </a:rPr>
              <a:t>	For each n in N – {s}</a:t>
            </a:r>
          </a:p>
          <a:p>
            <a:pPr lvl="4">
              <a:lnSpc>
                <a:spcPct val="80000"/>
              </a:lnSpc>
              <a:buFontTx/>
              <a:buNone/>
            </a:pPr>
            <a:r>
              <a:rPr lang="en-US" altLang="en-US" sz="1800" dirty="0">
                <a:latin typeface="Courier New" panose="02070309020205020404" pitchFamily="49" charset="0"/>
              </a:rPr>
              <a:t>	C(n) = l(s, n)</a:t>
            </a:r>
          </a:p>
          <a:p>
            <a:pPr lvl="3">
              <a:lnSpc>
                <a:spcPct val="80000"/>
              </a:lnSpc>
              <a:buFontTx/>
              <a:buNone/>
            </a:pPr>
            <a:r>
              <a:rPr lang="en-US" altLang="en-US" sz="1800" dirty="0">
                <a:latin typeface="Courier New" panose="02070309020205020404" pitchFamily="49" charset="0"/>
              </a:rPr>
              <a:t>	while ( N </a:t>
            </a:r>
            <a:r>
              <a:rPr lang="en-US" altLang="en-US" sz="1800" dirty="0">
                <a:latin typeface="Courier New" panose="02070309020205020404" pitchFamily="49" charset="0"/>
                <a:sym typeface="Symbol" pitchFamily="2" charset="2"/>
              </a:rPr>
              <a:t> M)</a:t>
            </a:r>
          </a:p>
          <a:p>
            <a:pPr lvl="4">
              <a:lnSpc>
                <a:spcPct val="80000"/>
              </a:lnSpc>
              <a:buFontTx/>
              <a:buNone/>
            </a:pPr>
            <a:r>
              <a:rPr lang="en-US" altLang="en-US" sz="1800" dirty="0">
                <a:latin typeface="Courier New" panose="02070309020205020404" pitchFamily="49" charset="0"/>
                <a:sym typeface="Symbol" pitchFamily="2" charset="2"/>
              </a:rPr>
              <a:t>M = M  {w} such that C(w) is the minimum  </a:t>
            </a:r>
          </a:p>
          <a:p>
            <a:pPr lvl="4">
              <a:lnSpc>
                <a:spcPct val="80000"/>
              </a:lnSpc>
              <a:buFontTx/>
              <a:buNone/>
            </a:pPr>
            <a:r>
              <a:rPr lang="en-US" altLang="en-US" sz="1800" dirty="0">
                <a:latin typeface="Courier New" panose="02070309020205020404" pitchFamily="49" charset="0"/>
                <a:sym typeface="Symbol" pitchFamily="2" charset="2"/>
              </a:rPr>
              <a:t>                       for all w in (N-M)</a:t>
            </a:r>
          </a:p>
          <a:p>
            <a:pPr lvl="4">
              <a:lnSpc>
                <a:spcPct val="80000"/>
              </a:lnSpc>
              <a:buFontTx/>
              <a:buNone/>
            </a:pPr>
            <a:r>
              <a:rPr lang="en-US" altLang="en-US" sz="1800" dirty="0">
                <a:latin typeface="Courier New" panose="02070309020205020404" pitchFamily="49" charset="0"/>
                <a:sym typeface="Symbol" pitchFamily="2" charset="2"/>
              </a:rPr>
              <a:t>For each n in (N-M)</a:t>
            </a:r>
          </a:p>
          <a:p>
            <a:pPr lvl="4">
              <a:lnSpc>
                <a:spcPct val="80000"/>
              </a:lnSpc>
              <a:buFontTx/>
              <a:buNone/>
            </a:pPr>
            <a:r>
              <a:rPr lang="en-US" altLang="en-US" sz="1800" dirty="0">
                <a:latin typeface="Courier New" panose="02070309020205020404" pitchFamily="49" charset="0"/>
                <a:sym typeface="Symbol" pitchFamily="2" charset="2"/>
              </a:rPr>
              <a:t>        C(n) = MIN (C(n), C(w) + l(w, n))</a:t>
            </a:r>
          </a:p>
          <a:p>
            <a:pPr lvl="1">
              <a:buSzPct val="100000"/>
              <a:buFontTx/>
              <a:buChar char="•"/>
            </a:pPr>
            <a:endParaRPr lang="en-US" altLang="en-US"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spTree>
    <p:extLst>
      <p:ext uri="{BB962C8B-B14F-4D97-AF65-F5344CB8AC3E}">
        <p14:creationId xmlns:p14="http://schemas.microsoft.com/office/powerpoint/2010/main" val="395336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7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7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87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878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878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878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8787">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8787">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8787">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8787">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8787">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8787">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8787">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8787">
                                            <p:txEl>
                                              <p:pRg st="14" end="1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878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a:extLst>
              <a:ext uri="{FF2B5EF4-FFF2-40B4-BE49-F238E27FC236}">
                <a16:creationId xmlns:a16="http://schemas.microsoft.com/office/drawing/2014/main" id="{6798547B-7DEE-814A-8263-40282F401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155" y="2715923"/>
            <a:ext cx="3326315" cy="1845255"/>
          </a:xfrm>
          <a:prstGeom prst="rect">
            <a:avLst/>
          </a:prstGeom>
          <a:noFill/>
          <a:extLst>
            <a:ext uri="{909E8E84-426E-40DD-AFC4-6F175D3DCCD1}">
              <a14:hiddenFill xmlns:a14="http://schemas.microsoft.com/office/drawing/2010/main">
                <a:solidFill>
                  <a:srgbClr val="FFFFFF"/>
                </a:solidFill>
              </a14:hiddenFill>
            </a:ext>
          </a:extLst>
        </p:spPr>
      </p:pic>
      <p:pic>
        <p:nvPicPr>
          <p:cNvPr id="66564" name="Picture 4">
            <a:extLst>
              <a:ext uri="{FF2B5EF4-FFF2-40B4-BE49-F238E27FC236}">
                <a16:creationId xmlns:a16="http://schemas.microsoft.com/office/drawing/2014/main" id="{86246AB8-8175-454F-924C-BED844A79C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739" y="3553990"/>
            <a:ext cx="1641126" cy="1007188"/>
          </a:xfrm>
          <a:prstGeom prst="rect">
            <a:avLst/>
          </a:prstGeom>
          <a:noFill/>
          <a:extLst>
            <a:ext uri="{909E8E84-426E-40DD-AFC4-6F175D3DCCD1}">
              <a14:hiddenFill xmlns:a14="http://schemas.microsoft.com/office/drawing/2010/main">
                <a:solidFill>
                  <a:srgbClr val="FFFFFF"/>
                </a:solidFill>
              </a14:hiddenFill>
            </a:ext>
          </a:extLst>
        </p:spPr>
      </p:pic>
      <p:pic>
        <p:nvPicPr>
          <p:cNvPr id="66565" name="Picture 5">
            <a:extLst>
              <a:ext uri="{FF2B5EF4-FFF2-40B4-BE49-F238E27FC236}">
                <a16:creationId xmlns:a16="http://schemas.microsoft.com/office/drawing/2014/main" id="{B61A87D3-92DE-5742-9960-93D8F3CB43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1454" y="1590389"/>
            <a:ext cx="1807016" cy="959793"/>
          </a:xfrm>
          <a:prstGeom prst="rect">
            <a:avLst/>
          </a:prstGeom>
          <a:noFill/>
          <a:extLst>
            <a:ext uri="{909E8E84-426E-40DD-AFC4-6F175D3DCCD1}">
              <a14:hiddenFill xmlns:a14="http://schemas.microsoft.com/office/drawing/2010/main">
                <a:solidFill>
                  <a:srgbClr val="FFFFFF"/>
                </a:solidFill>
              </a14:hiddenFill>
            </a:ext>
          </a:extLst>
        </p:spPr>
      </p:pic>
      <p:pic>
        <p:nvPicPr>
          <p:cNvPr id="66566" name="Picture 6">
            <a:extLst>
              <a:ext uri="{FF2B5EF4-FFF2-40B4-BE49-F238E27FC236}">
                <a16:creationId xmlns:a16="http://schemas.microsoft.com/office/drawing/2014/main" id="{FA619C7A-DA38-1F4A-9F55-B3A734C3AF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3759" y="4143490"/>
            <a:ext cx="1949207" cy="83537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D1A566C1-9FCD-3E4A-B1C4-753EFB892E01}"/>
              </a:ext>
            </a:extLst>
          </p:cNvPr>
          <p:cNvGrpSpPr/>
          <p:nvPr/>
        </p:nvGrpSpPr>
        <p:grpSpPr>
          <a:xfrm>
            <a:off x="241011" y="960373"/>
            <a:ext cx="2945102" cy="890700"/>
            <a:chOff x="241011" y="960373"/>
            <a:chExt cx="2945102" cy="890700"/>
          </a:xfrm>
        </p:grpSpPr>
        <p:pic>
          <p:nvPicPr>
            <p:cNvPr id="3" name="Picture 2">
              <a:extLst>
                <a:ext uri="{FF2B5EF4-FFF2-40B4-BE49-F238E27FC236}">
                  <a16:creationId xmlns:a16="http://schemas.microsoft.com/office/drawing/2014/main" id="{4165F70D-F9A8-1246-8339-53DE208422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011" y="1329705"/>
              <a:ext cx="2784583" cy="521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F9BC40E-2004-DD49-ACAA-145A068D8703}"/>
                </a:ext>
              </a:extLst>
            </p:cNvPr>
            <p:cNvSpPr txBox="1"/>
            <p:nvPr/>
          </p:nvSpPr>
          <p:spPr>
            <a:xfrm>
              <a:off x="342900" y="960373"/>
              <a:ext cx="2843213" cy="369332"/>
            </a:xfrm>
            <a:prstGeom prst="rect">
              <a:avLst/>
            </a:prstGeom>
            <a:noFill/>
          </p:spPr>
          <p:txBody>
            <a:bodyPr wrap="square" rtlCol="0">
              <a:spAutoFit/>
            </a:bodyPr>
            <a:lstStyle/>
            <a:p>
              <a:r>
                <a:rPr lang="en-US" dirty="0"/>
                <a:t>Routing table entries:</a:t>
              </a:r>
            </a:p>
          </p:txBody>
        </p:sp>
      </p:grpSp>
      <p:sp>
        <p:nvSpPr>
          <p:cNvPr id="5" name="TextBox 4">
            <a:extLst>
              <a:ext uri="{FF2B5EF4-FFF2-40B4-BE49-F238E27FC236}">
                <a16:creationId xmlns:a16="http://schemas.microsoft.com/office/drawing/2014/main" id="{6DEC8CDD-E6BE-114D-A044-D16196FD3982}"/>
              </a:ext>
            </a:extLst>
          </p:cNvPr>
          <p:cNvSpPr txBox="1"/>
          <p:nvPr/>
        </p:nvSpPr>
        <p:spPr>
          <a:xfrm>
            <a:off x="0" y="0"/>
            <a:ext cx="9144000" cy="523220"/>
          </a:xfrm>
          <a:prstGeom prst="rect">
            <a:avLst/>
          </a:prstGeom>
          <a:noFill/>
        </p:spPr>
        <p:txBody>
          <a:bodyPr wrap="square" rtlCol="0">
            <a:spAutoFit/>
          </a:bodyPr>
          <a:lstStyle/>
          <a:p>
            <a:r>
              <a:rPr lang="en-US" sz="2800" dirty="0"/>
              <a:t>Distance vector routing: Revisited</a:t>
            </a:r>
          </a:p>
        </p:txBody>
      </p:sp>
    </p:spTree>
    <p:extLst>
      <p:ext uri="{BB962C8B-B14F-4D97-AF65-F5344CB8AC3E}">
        <p14:creationId xmlns:p14="http://schemas.microsoft.com/office/powerpoint/2010/main" val="2708316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F2B2AE7C-20F4-B54B-8929-ABBF5B35C871}"/>
              </a:ext>
            </a:extLst>
          </p:cNvPr>
          <p:cNvSpPr>
            <a:spLocks noGrp="1" noChangeArrowheads="1"/>
          </p:cNvSpPr>
          <p:nvPr>
            <p:ph type="title"/>
          </p:nvPr>
        </p:nvSpPr>
        <p:spPr>
          <a:xfrm>
            <a:off x="611188" y="171450"/>
            <a:ext cx="8281987" cy="646113"/>
          </a:xfrm>
        </p:spPr>
        <p:txBody>
          <a:bodyPr/>
          <a:lstStyle/>
          <a:p>
            <a:pPr eaLnBrk="1" hangingPunct="1"/>
            <a:r>
              <a:rPr lang="en-US" altLang="en-US" sz="3600"/>
              <a:t>Shortest Path Routing</a:t>
            </a:r>
            <a:endParaRPr lang="en-AU" altLang="en-US" sz="3600"/>
          </a:p>
        </p:txBody>
      </p:sp>
      <p:sp>
        <p:nvSpPr>
          <p:cNvPr id="119811" name="Rectangle 3">
            <a:extLst>
              <a:ext uri="{FF2B5EF4-FFF2-40B4-BE49-F238E27FC236}">
                <a16:creationId xmlns:a16="http://schemas.microsoft.com/office/drawing/2014/main" id="{5A44ED9F-1E2C-3444-AC2A-2F3B9DA79B64}"/>
              </a:ext>
            </a:extLst>
          </p:cNvPr>
          <p:cNvSpPr>
            <a:spLocks noGrp="1" noChangeArrowheads="1"/>
          </p:cNvSpPr>
          <p:nvPr>
            <p:ph type="body" idx="1"/>
          </p:nvPr>
        </p:nvSpPr>
        <p:spPr/>
        <p:txBody>
          <a:bodyPr/>
          <a:lstStyle/>
          <a:p>
            <a:r>
              <a:rPr lang="en-US" altLang="en-US" sz="2400"/>
              <a:t>In practice, each switch computes its routing table directly from the LSP’s it has collected using a realization of Dijkstra’s algorithm called the </a:t>
            </a:r>
            <a:r>
              <a:rPr lang="en-US" altLang="en-US" sz="2400" i="1"/>
              <a:t>forward search algorithm</a:t>
            </a:r>
          </a:p>
          <a:p>
            <a:r>
              <a:rPr lang="en-US" altLang="en-US" sz="2400"/>
              <a:t>Specifically each switch maintains two lists, known as </a:t>
            </a:r>
            <a:r>
              <a:rPr lang="en-US" altLang="en-US" sz="2400" b="1"/>
              <a:t>Tentative</a:t>
            </a:r>
            <a:r>
              <a:rPr lang="en-US" altLang="en-US" sz="2400"/>
              <a:t> and </a:t>
            </a:r>
            <a:r>
              <a:rPr lang="en-US" altLang="en-US" sz="2400" b="1"/>
              <a:t>Confirmed</a:t>
            </a:r>
          </a:p>
          <a:p>
            <a:r>
              <a:rPr lang="en-US" altLang="en-US" sz="2400"/>
              <a:t>Each of these lists contains a set of entries of the form (Destination, Cost, NextHop)</a:t>
            </a:r>
          </a:p>
          <a:p>
            <a:pPr lvl="1">
              <a:buSzPct val="100000"/>
              <a:buFontTx/>
              <a:buChar char="•"/>
            </a:pPr>
            <a:endParaRPr lang="en-US" altLang="en-US"/>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p:txBody>
      </p:sp>
    </p:spTree>
    <p:extLst>
      <p:ext uri="{BB962C8B-B14F-4D97-AF65-F5344CB8AC3E}">
        <p14:creationId xmlns:p14="http://schemas.microsoft.com/office/powerpoint/2010/main" val="227580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1214A5A8-C734-8946-8624-1C87CE4E0FEA}"/>
              </a:ext>
            </a:extLst>
          </p:cNvPr>
          <p:cNvSpPr>
            <a:spLocks noGrp="1" noChangeArrowheads="1"/>
          </p:cNvSpPr>
          <p:nvPr>
            <p:ph type="title"/>
          </p:nvPr>
        </p:nvSpPr>
        <p:spPr>
          <a:xfrm>
            <a:off x="611188" y="171450"/>
            <a:ext cx="8281987" cy="646113"/>
          </a:xfrm>
        </p:spPr>
        <p:txBody>
          <a:bodyPr/>
          <a:lstStyle/>
          <a:p>
            <a:pPr eaLnBrk="1" hangingPunct="1"/>
            <a:r>
              <a:rPr lang="en-US" altLang="en-US" sz="3600"/>
              <a:t>Shortest Path Routing</a:t>
            </a:r>
            <a:endParaRPr lang="en-AU" altLang="en-US" sz="3600"/>
          </a:p>
        </p:txBody>
      </p:sp>
      <p:sp>
        <p:nvSpPr>
          <p:cNvPr id="118787" name="Rectangle 3">
            <a:extLst>
              <a:ext uri="{FF2B5EF4-FFF2-40B4-BE49-F238E27FC236}">
                <a16:creationId xmlns:a16="http://schemas.microsoft.com/office/drawing/2014/main" id="{41A0FF67-5C65-9F44-AEB0-67640681462F}"/>
              </a:ext>
            </a:extLst>
          </p:cNvPr>
          <p:cNvSpPr>
            <a:spLocks noGrp="1" noChangeArrowheads="1"/>
          </p:cNvSpPr>
          <p:nvPr>
            <p:ph type="body" idx="1"/>
          </p:nvPr>
        </p:nvSpPr>
        <p:spPr>
          <a:xfrm>
            <a:off x="468312" y="817563"/>
            <a:ext cx="8064499" cy="6040437"/>
          </a:xfrm>
        </p:spPr>
        <p:txBody>
          <a:bodyPr/>
          <a:lstStyle/>
          <a:p>
            <a:pPr>
              <a:lnSpc>
                <a:spcPct val="80000"/>
              </a:lnSpc>
            </a:pPr>
            <a:r>
              <a:rPr lang="en-US" altLang="en-US" sz="2400" dirty="0"/>
              <a:t>Dijkstra’s Algorithm</a:t>
            </a:r>
            <a:r>
              <a:rPr lang="en-US" altLang="en-US" sz="1800" dirty="0"/>
              <a:t>	</a:t>
            </a:r>
          </a:p>
          <a:p>
            <a:pPr>
              <a:lnSpc>
                <a:spcPct val="80000"/>
              </a:lnSpc>
            </a:pPr>
            <a:endParaRPr lang="en-US" altLang="en-US" sz="1800" dirty="0">
              <a:latin typeface="Courier New" panose="02070309020205020404" pitchFamily="49" charset="0"/>
            </a:endParaRPr>
          </a:p>
          <a:p>
            <a:pPr>
              <a:lnSpc>
                <a:spcPct val="80000"/>
              </a:lnSpc>
            </a:pPr>
            <a:r>
              <a:rPr lang="en-US" altLang="en-US" sz="1800" dirty="0">
                <a:latin typeface="Courier New" panose="02070309020205020404" pitchFamily="49" charset="0"/>
              </a:rPr>
              <a:t>          M = {s}</a:t>
            </a:r>
          </a:p>
          <a:p>
            <a:pPr lvl="3">
              <a:lnSpc>
                <a:spcPct val="80000"/>
              </a:lnSpc>
              <a:buFontTx/>
              <a:buNone/>
            </a:pPr>
            <a:r>
              <a:rPr lang="en-US" altLang="en-US" sz="1800" dirty="0">
                <a:latin typeface="Courier New" panose="02070309020205020404" pitchFamily="49" charset="0"/>
              </a:rPr>
              <a:t>	For each n in N – {s}</a:t>
            </a:r>
          </a:p>
          <a:p>
            <a:pPr lvl="4">
              <a:lnSpc>
                <a:spcPct val="80000"/>
              </a:lnSpc>
              <a:buFontTx/>
              <a:buNone/>
            </a:pPr>
            <a:r>
              <a:rPr lang="en-US" altLang="en-US" sz="1800" dirty="0">
                <a:latin typeface="Courier New" panose="02070309020205020404" pitchFamily="49" charset="0"/>
              </a:rPr>
              <a:t>	C(n) = l(s, n)</a:t>
            </a:r>
          </a:p>
          <a:p>
            <a:pPr lvl="3">
              <a:lnSpc>
                <a:spcPct val="80000"/>
              </a:lnSpc>
              <a:buFontTx/>
              <a:buNone/>
            </a:pPr>
            <a:r>
              <a:rPr lang="en-US" altLang="en-US" sz="1800" dirty="0">
                <a:latin typeface="Courier New" panose="02070309020205020404" pitchFamily="49" charset="0"/>
              </a:rPr>
              <a:t>	while ( N </a:t>
            </a:r>
            <a:r>
              <a:rPr lang="en-US" altLang="en-US" sz="1800" dirty="0">
                <a:latin typeface="Courier New" panose="02070309020205020404" pitchFamily="49" charset="0"/>
                <a:sym typeface="Symbol" pitchFamily="2" charset="2"/>
              </a:rPr>
              <a:t> M)</a:t>
            </a:r>
          </a:p>
          <a:p>
            <a:pPr lvl="4">
              <a:lnSpc>
                <a:spcPct val="80000"/>
              </a:lnSpc>
              <a:buFontTx/>
              <a:buNone/>
            </a:pPr>
            <a:r>
              <a:rPr lang="en-US" altLang="en-US" sz="1800" dirty="0">
                <a:latin typeface="Courier New" panose="02070309020205020404" pitchFamily="49" charset="0"/>
                <a:sym typeface="Symbol" pitchFamily="2" charset="2"/>
              </a:rPr>
              <a:t>M = M  {w} such that C(w) is the minimum  </a:t>
            </a:r>
          </a:p>
          <a:p>
            <a:pPr lvl="4">
              <a:lnSpc>
                <a:spcPct val="80000"/>
              </a:lnSpc>
              <a:buFontTx/>
              <a:buNone/>
            </a:pPr>
            <a:r>
              <a:rPr lang="en-US" altLang="en-US" sz="1800" dirty="0">
                <a:latin typeface="Courier New" panose="02070309020205020404" pitchFamily="49" charset="0"/>
                <a:sym typeface="Symbol" pitchFamily="2" charset="2"/>
              </a:rPr>
              <a:t>                       for all w in (N-M)</a:t>
            </a:r>
          </a:p>
          <a:p>
            <a:pPr lvl="4">
              <a:lnSpc>
                <a:spcPct val="80000"/>
              </a:lnSpc>
              <a:buFontTx/>
              <a:buNone/>
            </a:pPr>
            <a:r>
              <a:rPr lang="en-US" altLang="en-US" sz="1800" dirty="0">
                <a:latin typeface="Courier New" panose="02070309020205020404" pitchFamily="49" charset="0"/>
                <a:sym typeface="Symbol" pitchFamily="2" charset="2"/>
              </a:rPr>
              <a:t>For each n in (N-M)</a:t>
            </a:r>
          </a:p>
          <a:p>
            <a:pPr lvl="4">
              <a:lnSpc>
                <a:spcPct val="80000"/>
              </a:lnSpc>
              <a:buFontTx/>
              <a:buNone/>
            </a:pPr>
            <a:r>
              <a:rPr lang="en-US" altLang="en-US" sz="1800" dirty="0">
                <a:latin typeface="Courier New" panose="02070309020205020404" pitchFamily="49" charset="0"/>
                <a:sym typeface="Symbol" pitchFamily="2" charset="2"/>
              </a:rPr>
              <a:t>        C(n) = MIN (C(n), C(w) + l(w, n))</a:t>
            </a:r>
          </a:p>
          <a:p>
            <a:pPr lvl="1">
              <a:buSzPct val="100000"/>
              <a:buFontTx/>
              <a:buChar char="•"/>
            </a:pPr>
            <a:endParaRPr lang="en-US" altLang="en-US"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grpSp>
        <p:nvGrpSpPr>
          <p:cNvPr id="6" name="Group 5">
            <a:extLst>
              <a:ext uri="{FF2B5EF4-FFF2-40B4-BE49-F238E27FC236}">
                <a16:creationId xmlns:a16="http://schemas.microsoft.com/office/drawing/2014/main" id="{1D2698D0-1732-A64C-93BC-8ABFFEB4BE57}"/>
              </a:ext>
            </a:extLst>
          </p:cNvPr>
          <p:cNvGrpSpPr/>
          <p:nvPr/>
        </p:nvGrpSpPr>
        <p:grpSpPr>
          <a:xfrm>
            <a:off x="2013829" y="1042988"/>
            <a:ext cx="4286959" cy="865549"/>
            <a:chOff x="2013829" y="1042988"/>
            <a:chExt cx="4286959" cy="865549"/>
          </a:xfrm>
        </p:grpSpPr>
        <p:sp>
          <p:nvSpPr>
            <p:cNvPr id="2" name="Oval 1">
              <a:extLst>
                <a:ext uri="{FF2B5EF4-FFF2-40B4-BE49-F238E27FC236}">
                  <a16:creationId xmlns:a16="http://schemas.microsoft.com/office/drawing/2014/main" id="{C88C04CB-4FEF-354A-AC5B-3B9607078012}"/>
                </a:ext>
              </a:extLst>
            </p:cNvPr>
            <p:cNvSpPr/>
            <p:nvPr/>
          </p:nvSpPr>
          <p:spPr>
            <a:xfrm>
              <a:off x="2013829" y="1518878"/>
              <a:ext cx="401467" cy="38965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26E84BE-B9E2-664E-8624-92623B69FC1B}"/>
                </a:ext>
              </a:extLst>
            </p:cNvPr>
            <p:cNvSpPr txBox="1"/>
            <p:nvPr/>
          </p:nvSpPr>
          <p:spPr>
            <a:xfrm>
              <a:off x="3843338" y="1042988"/>
              <a:ext cx="2457450" cy="369332"/>
            </a:xfrm>
            <a:prstGeom prst="rect">
              <a:avLst/>
            </a:prstGeom>
            <a:solidFill>
              <a:srgbClr val="FF0000"/>
            </a:solidFill>
          </p:spPr>
          <p:txBody>
            <a:bodyPr wrap="square" rtlCol="0">
              <a:spAutoFit/>
            </a:bodyPr>
            <a:lstStyle/>
            <a:p>
              <a:pPr algn="ctr"/>
              <a:r>
                <a:rPr lang="en-US" dirty="0">
                  <a:solidFill>
                    <a:schemeClr val="bg1"/>
                  </a:solidFill>
                </a:rPr>
                <a:t>Confirmed list</a:t>
              </a:r>
            </a:p>
          </p:txBody>
        </p:sp>
        <p:cxnSp>
          <p:nvCxnSpPr>
            <p:cNvPr id="5" name="Straight Arrow Connector 4">
              <a:extLst>
                <a:ext uri="{FF2B5EF4-FFF2-40B4-BE49-F238E27FC236}">
                  <a16:creationId xmlns:a16="http://schemas.microsoft.com/office/drawing/2014/main" id="{90034492-9097-494B-BF62-511322ACBFE8}"/>
                </a:ext>
              </a:extLst>
            </p:cNvPr>
            <p:cNvCxnSpPr>
              <a:stCxn id="3" idx="1"/>
              <a:endCxn id="2" idx="7"/>
            </p:cNvCxnSpPr>
            <p:nvPr/>
          </p:nvCxnSpPr>
          <p:spPr>
            <a:xfrm flipH="1">
              <a:off x="2356503" y="1227654"/>
              <a:ext cx="1486835" cy="348288"/>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66E19BC5-30D3-AB42-A2A5-4266DE38BF22}"/>
              </a:ext>
            </a:extLst>
          </p:cNvPr>
          <p:cNvGrpSpPr/>
          <p:nvPr/>
        </p:nvGrpSpPr>
        <p:grpSpPr>
          <a:xfrm>
            <a:off x="4281925" y="3207807"/>
            <a:ext cx="3736536" cy="1479440"/>
            <a:chOff x="2049902" y="1575942"/>
            <a:chExt cx="3736536" cy="1479440"/>
          </a:xfrm>
        </p:grpSpPr>
        <p:sp>
          <p:nvSpPr>
            <p:cNvPr id="10" name="Oval 9">
              <a:extLst>
                <a:ext uri="{FF2B5EF4-FFF2-40B4-BE49-F238E27FC236}">
                  <a16:creationId xmlns:a16="http://schemas.microsoft.com/office/drawing/2014/main" id="{2B0A8EB7-61FE-694B-ACDB-87E454CC9D81}"/>
                </a:ext>
              </a:extLst>
            </p:cNvPr>
            <p:cNvSpPr/>
            <p:nvPr/>
          </p:nvSpPr>
          <p:spPr>
            <a:xfrm>
              <a:off x="2049902" y="1575942"/>
              <a:ext cx="940511" cy="38965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37009E6-AD65-444F-B840-1CBBC67AE172}"/>
                </a:ext>
              </a:extLst>
            </p:cNvPr>
            <p:cNvSpPr txBox="1"/>
            <p:nvPr/>
          </p:nvSpPr>
          <p:spPr>
            <a:xfrm>
              <a:off x="3328988" y="2686050"/>
              <a:ext cx="2457450" cy="369332"/>
            </a:xfrm>
            <a:prstGeom prst="rect">
              <a:avLst/>
            </a:prstGeom>
            <a:solidFill>
              <a:srgbClr val="FF0000"/>
            </a:solidFill>
          </p:spPr>
          <p:txBody>
            <a:bodyPr wrap="square" rtlCol="0">
              <a:spAutoFit/>
            </a:bodyPr>
            <a:lstStyle/>
            <a:p>
              <a:pPr algn="ctr"/>
              <a:r>
                <a:rPr lang="en-US" dirty="0">
                  <a:solidFill>
                    <a:schemeClr val="bg1"/>
                  </a:solidFill>
                </a:rPr>
                <a:t>Tentative list</a:t>
              </a:r>
            </a:p>
          </p:txBody>
        </p:sp>
        <p:cxnSp>
          <p:nvCxnSpPr>
            <p:cNvPr id="12" name="Straight Arrow Connector 11">
              <a:extLst>
                <a:ext uri="{FF2B5EF4-FFF2-40B4-BE49-F238E27FC236}">
                  <a16:creationId xmlns:a16="http://schemas.microsoft.com/office/drawing/2014/main" id="{FADD59DC-A0F2-FC4B-B959-689947CD581D}"/>
                </a:ext>
              </a:extLst>
            </p:cNvPr>
            <p:cNvCxnSpPr>
              <a:cxnSpLocks/>
              <a:stCxn id="11" idx="1"/>
              <a:endCxn id="10" idx="5"/>
            </p:cNvCxnSpPr>
            <p:nvPr/>
          </p:nvCxnSpPr>
          <p:spPr>
            <a:xfrm flipH="1" flipV="1">
              <a:off x="2852678" y="1908537"/>
              <a:ext cx="476310" cy="962179"/>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618E4A3B-D12B-1C49-A08E-194E4EF6BA31}"/>
              </a:ext>
            </a:extLst>
          </p:cNvPr>
          <p:cNvGrpSpPr/>
          <p:nvPr/>
        </p:nvGrpSpPr>
        <p:grpSpPr>
          <a:xfrm>
            <a:off x="3454589" y="2094523"/>
            <a:ext cx="4295084" cy="984416"/>
            <a:chOff x="2049903" y="981185"/>
            <a:chExt cx="4295084" cy="984416"/>
          </a:xfrm>
        </p:grpSpPr>
        <p:sp>
          <p:nvSpPr>
            <p:cNvPr id="18" name="Oval 17">
              <a:extLst>
                <a:ext uri="{FF2B5EF4-FFF2-40B4-BE49-F238E27FC236}">
                  <a16:creationId xmlns:a16="http://schemas.microsoft.com/office/drawing/2014/main" id="{0306D45C-5233-4F47-80FA-8F270FB4B5DD}"/>
                </a:ext>
              </a:extLst>
            </p:cNvPr>
            <p:cNvSpPr/>
            <p:nvPr/>
          </p:nvSpPr>
          <p:spPr>
            <a:xfrm>
              <a:off x="2049903" y="1575942"/>
              <a:ext cx="503050" cy="38965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7D7B574-5890-3743-BF4D-9734FFBD9496}"/>
                </a:ext>
              </a:extLst>
            </p:cNvPr>
            <p:cNvSpPr txBox="1"/>
            <p:nvPr/>
          </p:nvSpPr>
          <p:spPr>
            <a:xfrm>
              <a:off x="3887537" y="981185"/>
              <a:ext cx="2457450" cy="646331"/>
            </a:xfrm>
            <a:prstGeom prst="rect">
              <a:avLst/>
            </a:prstGeom>
            <a:solidFill>
              <a:srgbClr val="FF0000"/>
            </a:solidFill>
          </p:spPr>
          <p:txBody>
            <a:bodyPr wrap="square" rtlCol="0">
              <a:spAutoFit/>
            </a:bodyPr>
            <a:lstStyle/>
            <a:p>
              <a:pPr algn="ctr"/>
              <a:r>
                <a:rPr lang="en-US" dirty="0">
                  <a:solidFill>
                    <a:schemeClr val="bg1"/>
                  </a:solidFill>
                </a:rPr>
                <a:t>Newly added member to the confirmed list</a:t>
              </a:r>
            </a:p>
          </p:txBody>
        </p:sp>
        <p:cxnSp>
          <p:nvCxnSpPr>
            <p:cNvPr id="20" name="Straight Arrow Connector 19">
              <a:extLst>
                <a:ext uri="{FF2B5EF4-FFF2-40B4-BE49-F238E27FC236}">
                  <a16:creationId xmlns:a16="http://schemas.microsoft.com/office/drawing/2014/main" id="{D654E2E6-CF57-B44F-9D91-96D123CC5DF2}"/>
                </a:ext>
              </a:extLst>
            </p:cNvPr>
            <p:cNvCxnSpPr>
              <a:cxnSpLocks/>
              <a:stCxn id="19" idx="1"/>
            </p:cNvCxnSpPr>
            <p:nvPr/>
          </p:nvCxnSpPr>
          <p:spPr>
            <a:xfrm flipH="1">
              <a:off x="2552953" y="1304351"/>
              <a:ext cx="1334584" cy="355921"/>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181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0F32E098-D492-6043-81AE-5A2DBD7983A7}"/>
              </a:ext>
            </a:extLst>
          </p:cNvPr>
          <p:cNvSpPr>
            <a:spLocks noGrp="1" noChangeArrowheads="1"/>
          </p:cNvSpPr>
          <p:nvPr>
            <p:ph type="title"/>
          </p:nvPr>
        </p:nvSpPr>
        <p:spPr>
          <a:xfrm>
            <a:off x="611188" y="171450"/>
            <a:ext cx="8281987" cy="646113"/>
          </a:xfrm>
        </p:spPr>
        <p:txBody>
          <a:bodyPr/>
          <a:lstStyle/>
          <a:p>
            <a:pPr eaLnBrk="1" hangingPunct="1"/>
            <a:r>
              <a:rPr lang="en-US" altLang="en-US" sz="3600"/>
              <a:t>Shortest Path Routing</a:t>
            </a:r>
            <a:endParaRPr lang="en-AU" altLang="en-US" sz="3600"/>
          </a:p>
        </p:txBody>
      </p:sp>
      <p:sp>
        <p:nvSpPr>
          <p:cNvPr id="120835" name="Rectangle 3">
            <a:extLst>
              <a:ext uri="{FF2B5EF4-FFF2-40B4-BE49-F238E27FC236}">
                <a16:creationId xmlns:a16="http://schemas.microsoft.com/office/drawing/2014/main" id="{2F0B82C7-9652-4E49-A8AA-F45D4ABE7D27}"/>
              </a:ext>
            </a:extLst>
          </p:cNvPr>
          <p:cNvSpPr>
            <a:spLocks noGrp="1" noChangeArrowheads="1"/>
          </p:cNvSpPr>
          <p:nvPr>
            <p:ph type="body" idx="1"/>
          </p:nvPr>
        </p:nvSpPr>
        <p:spPr/>
        <p:txBody>
          <a:bodyPr>
            <a:normAutofit lnSpcReduction="10000"/>
          </a:bodyPr>
          <a:lstStyle/>
          <a:p>
            <a:pPr>
              <a:lnSpc>
                <a:spcPct val="90000"/>
              </a:lnSpc>
            </a:pPr>
            <a:r>
              <a:rPr lang="en-US" altLang="en-US" sz="2400"/>
              <a:t>The algorithm</a:t>
            </a:r>
          </a:p>
          <a:p>
            <a:pPr lvl="1">
              <a:lnSpc>
                <a:spcPct val="90000"/>
              </a:lnSpc>
            </a:pPr>
            <a:r>
              <a:rPr lang="en-US" altLang="en-US" sz="1800"/>
              <a:t>Initialize the </a:t>
            </a:r>
            <a:r>
              <a:rPr lang="en-US" altLang="en-US" sz="1800" b="1"/>
              <a:t>Confirmed</a:t>
            </a:r>
            <a:r>
              <a:rPr lang="en-US" altLang="en-US" sz="1800"/>
              <a:t> list with an entry for myself; this entry has a cost of 0</a:t>
            </a:r>
          </a:p>
          <a:p>
            <a:pPr lvl="1">
              <a:lnSpc>
                <a:spcPct val="90000"/>
              </a:lnSpc>
            </a:pPr>
            <a:r>
              <a:rPr lang="en-US" altLang="en-US" sz="1800"/>
              <a:t>For the node just added to the </a:t>
            </a:r>
            <a:r>
              <a:rPr lang="en-US" altLang="en-US" sz="1800" b="1"/>
              <a:t>Confirmed</a:t>
            </a:r>
            <a:r>
              <a:rPr lang="en-US" altLang="en-US" sz="1800"/>
              <a:t> list in the previous step, call it node </a:t>
            </a:r>
            <a:r>
              <a:rPr lang="en-US" altLang="en-US" sz="1800" b="1"/>
              <a:t>Next</a:t>
            </a:r>
            <a:r>
              <a:rPr lang="en-US" altLang="en-US" sz="1800"/>
              <a:t>, select its LSP</a:t>
            </a:r>
          </a:p>
          <a:p>
            <a:pPr lvl="1">
              <a:lnSpc>
                <a:spcPct val="90000"/>
              </a:lnSpc>
            </a:pPr>
            <a:r>
              <a:rPr lang="en-US" altLang="en-US" sz="1800"/>
              <a:t>For each neighbor (Neighbor) of </a:t>
            </a:r>
            <a:r>
              <a:rPr lang="en-US" altLang="en-US" sz="1800" b="1"/>
              <a:t>Next</a:t>
            </a:r>
            <a:r>
              <a:rPr lang="en-US" altLang="en-US" sz="1800"/>
              <a:t>, calculate the cost (Cost) to reach this Neighbor as the sum of the cost from myself to Next and from Next to Neighbor</a:t>
            </a:r>
          </a:p>
          <a:p>
            <a:pPr lvl="2">
              <a:lnSpc>
                <a:spcPct val="90000"/>
              </a:lnSpc>
            </a:pPr>
            <a:r>
              <a:rPr lang="en-US" altLang="en-US" sz="1600"/>
              <a:t>If Neighbor is currently on neither the </a:t>
            </a:r>
            <a:r>
              <a:rPr lang="en-US" altLang="en-US" sz="1600" b="1"/>
              <a:t>Confirmed</a:t>
            </a:r>
            <a:r>
              <a:rPr lang="en-US" altLang="en-US" sz="1600"/>
              <a:t> nor the </a:t>
            </a:r>
            <a:r>
              <a:rPr lang="en-US" altLang="en-US" sz="1600" b="1"/>
              <a:t>Tentative</a:t>
            </a:r>
            <a:r>
              <a:rPr lang="en-US" altLang="en-US" sz="1600"/>
              <a:t> list, then add (Neighbor, Cost, Nexthop) to the </a:t>
            </a:r>
            <a:r>
              <a:rPr lang="en-US" altLang="en-US" sz="1600" b="1"/>
              <a:t>Tentative</a:t>
            </a:r>
            <a:r>
              <a:rPr lang="en-US" altLang="en-US" sz="1600"/>
              <a:t> list, where Nexthop is the direction I go to reach Next</a:t>
            </a:r>
          </a:p>
          <a:p>
            <a:pPr lvl="2">
              <a:lnSpc>
                <a:spcPct val="90000"/>
              </a:lnSpc>
            </a:pPr>
            <a:r>
              <a:rPr lang="en-US" altLang="en-US" sz="1600"/>
              <a:t>If Neighbor is currently on the </a:t>
            </a:r>
            <a:r>
              <a:rPr lang="en-US" altLang="en-US" sz="1600" b="1"/>
              <a:t>Tentative</a:t>
            </a:r>
            <a:r>
              <a:rPr lang="en-US" altLang="en-US" sz="1600"/>
              <a:t> list, and the Cost is less than the currently listed cost for the Neighbor, then replace the current entry with (Neighbor, Cost, Nexthop) where Nexthop is the direction I go to reach Next</a:t>
            </a:r>
          </a:p>
          <a:p>
            <a:pPr lvl="1">
              <a:lnSpc>
                <a:spcPct val="90000"/>
              </a:lnSpc>
            </a:pPr>
            <a:r>
              <a:rPr lang="en-US" altLang="en-US" sz="1800"/>
              <a:t>If the </a:t>
            </a:r>
            <a:r>
              <a:rPr lang="en-US" altLang="en-US" sz="1800" b="1"/>
              <a:t>Tentative</a:t>
            </a:r>
            <a:r>
              <a:rPr lang="en-US" altLang="en-US" sz="1800"/>
              <a:t> list is empty, stop. Otherwise, pick the entry from the </a:t>
            </a:r>
            <a:r>
              <a:rPr lang="en-US" altLang="en-US" sz="1800" b="1"/>
              <a:t>Tentative</a:t>
            </a:r>
            <a:r>
              <a:rPr lang="en-US" altLang="en-US" sz="1800"/>
              <a:t> list with the lowest cost, move it to the </a:t>
            </a:r>
            <a:r>
              <a:rPr lang="en-US" altLang="en-US" sz="1800" b="1"/>
              <a:t>Confirmed</a:t>
            </a:r>
            <a:r>
              <a:rPr lang="en-US" altLang="en-US" sz="1800"/>
              <a:t> list, and return to Step 2.</a:t>
            </a:r>
          </a:p>
          <a:p>
            <a:pPr lvl="1">
              <a:buSzPct val="100000"/>
              <a:buFontTx/>
              <a:buChar char="•"/>
            </a:pPr>
            <a:endParaRPr lang="en-US" altLang="en-US"/>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p:txBody>
      </p:sp>
    </p:spTree>
    <p:extLst>
      <p:ext uri="{BB962C8B-B14F-4D97-AF65-F5344CB8AC3E}">
        <p14:creationId xmlns:p14="http://schemas.microsoft.com/office/powerpoint/2010/main" val="3377474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5842FF5E-95F1-5E43-9AF6-78765871B474}"/>
              </a:ext>
            </a:extLst>
          </p:cNvPr>
          <p:cNvSpPr>
            <a:spLocks noGrp="1" noChangeArrowheads="1"/>
          </p:cNvSpPr>
          <p:nvPr>
            <p:ph type="title"/>
          </p:nvPr>
        </p:nvSpPr>
        <p:spPr>
          <a:xfrm>
            <a:off x="611188" y="171450"/>
            <a:ext cx="8281987" cy="646113"/>
          </a:xfrm>
        </p:spPr>
        <p:txBody>
          <a:bodyPr/>
          <a:lstStyle/>
          <a:p>
            <a:pPr eaLnBrk="1" hangingPunct="1"/>
            <a:r>
              <a:rPr lang="en-US" altLang="en-US" sz="3600"/>
              <a:t>Shortest Path Routing</a:t>
            </a:r>
            <a:endParaRPr lang="en-AU" altLang="en-US" sz="3600"/>
          </a:p>
        </p:txBody>
      </p:sp>
      <p:pic>
        <p:nvPicPr>
          <p:cNvPr id="121859" name="Picture 5" descr="f03-33-9780123850591 copy">
            <a:extLst>
              <a:ext uri="{FF2B5EF4-FFF2-40B4-BE49-F238E27FC236}">
                <a16:creationId xmlns:a16="http://schemas.microsoft.com/office/drawing/2014/main" id="{EEC38612-257D-2846-9B11-6681C35C5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242" y="826556"/>
            <a:ext cx="3398028" cy="178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0" name="Picture 33">
            <a:extLst>
              <a:ext uri="{FF2B5EF4-FFF2-40B4-BE49-F238E27FC236}">
                <a16:creationId xmlns:a16="http://schemas.microsoft.com/office/drawing/2014/main" id="{107B62E5-0FFE-4E42-AF72-6D9A27207A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816" y="2726055"/>
            <a:ext cx="7110730" cy="3960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Oval 4">
            <a:extLst>
              <a:ext uri="{FF2B5EF4-FFF2-40B4-BE49-F238E27FC236}">
                <a16:creationId xmlns:a16="http://schemas.microsoft.com/office/drawing/2014/main" id="{D619DF9B-6CC2-AD40-8D5F-3A61089D78E7}"/>
              </a:ext>
            </a:extLst>
          </p:cNvPr>
          <p:cNvSpPr/>
          <p:nvPr/>
        </p:nvSpPr>
        <p:spPr>
          <a:xfrm>
            <a:off x="4322141" y="2196379"/>
            <a:ext cx="401467" cy="389659"/>
          </a:xfrm>
          <a:prstGeom prst="ellipse">
            <a:avLst/>
          </a:prstGeom>
          <a:noFill/>
          <a:ln w="1143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55CC745-1CDA-E444-8F6D-9FF64AD1B6AF}"/>
              </a:ext>
            </a:extLst>
          </p:cNvPr>
          <p:cNvSpPr/>
          <p:nvPr/>
        </p:nvSpPr>
        <p:spPr>
          <a:xfrm>
            <a:off x="1139664" y="3014663"/>
            <a:ext cx="7110730" cy="50006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33C7FBF-B206-A740-AD52-CE9501047DF0}"/>
              </a:ext>
            </a:extLst>
          </p:cNvPr>
          <p:cNvSpPr/>
          <p:nvPr/>
        </p:nvSpPr>
        <p:spPr>
          <a:xfrm>
            <a:off x="1196816" y="3532188"/>
            <a:ext cx="7110730" cy="5683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067C65-DB31-E94C-A411-54045E85C9C2}"/>
              </a:ext>
            </a:extLst>
          </p:cNvPr>
          <p:cNvSpPr/>
          <p:nvPr/>
        </p:nvSpPr>
        <p:spPr>
          <a:xfrm>
            <a:off x="1196816" y="4114799"/>
            <a:ext cx="7110730" cy="67151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DAEBCA2-FA0F-2B4F-BE71-EA8C723A4CB1}"/>
              </a:ext>
            </a:extLst>
          </p:cNvPr>
          <p:cNvSpPr/>
          <p:nvPr/>
        </p:nvSpPr>
        <p:spPr>
          <a:xfrm>
            <a:off x="1196816" y="4729162"/>
            <a:ext cx="7110730" cy="50006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6298FA9-D52C-FE47-A0DA-181464ED2D29}"/>
              </a:ext>
            </a:extLst>
          </p:cNvPr>
          <p:cNvSpPr/>
          <p:nvPr/>
        </p:nvSpPr>
        <p:spPr>
          <a:xfrm>
            <a:off x="1168243" y="5229225"/>
            <a:ext cx="7110730" cy="50006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8123B7E-7508-254E-BD54-4724976E3651}"/>
              </a:ext>
            </a:extLst>
          </p:cNvPr>
          <p:cNvSpPr/>
          <p:nvPr/>
        </p:nvSpPr>
        <p:spPr>
          <a:xfrm>
            <a:off x="1139670" y="5729288"/>
            <a:ext cx="7110730" cy="4286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479367-E777-D24E-8568-DAB58360EB5A}"/>
              </a:ext>
            </a:extLst>
          </p:cNvPr>
          <p:cNvSpPr/>
          <p:nvPr/>
        </p:nvSpPr>
        <p:spPr>
          <a:xfrm>
            <a:off x="1139664" y="6157913"/>
            <a:ext cx="7110730" cy="54292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E5AE34F-4F64-5C43-86EC-9918123B0078}"/>
              </a:ext>
            </a:extLst>
          </p:cNvPr>
          <p:cNvSpPr/>
          <p:nvPr/>
        </p:nvSpPr>
        <p:spPr>
          <a:xfrm>
            <a:off x="4061789" y="835025"/>
            <a:ext cx="401467" cy="389659"/>
          </a:xfrm>
          <a:prstGeom prst="ellipse">
            <a:avLst/>
          </a:pr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2A7936C-0E88-9F45-8547-464A2B3C76EB}"/>
              </a:ext>
            </a:extLst>
          </p:cNvPr>
          <p:cNvSpPr/>
          <p:nvPr/>
        </p:nvSpPr>
        <p:spPr>
          <a:xfrm>
            <a:off x="5760803" y="1316789"/>
            <a:ext cx="401467" cy="389659"/>
          </a:xfrm>
          <a:prstGeom prst="ellipse">
            <a:avLst/>
          </a:pr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6EB0F90-AE9E-5F48-B2F9-1F595B9C1E63}"/>
              </a:ext>
            </a:extLst>
          </p:cNvPr>
          <p:cNvSpPr/>
          <p:nvPr/>
        </p:nvSpPr>
        <p:spPr>
          <a:xfrm>
            <a:off x="5760803" y="1316789"/>
            <a:ext cx="401467" cy="389659"/>
          </a:xfrm>
          <a:prstGeom prst="ellipse">
            <a:avLst/>
          </a:prstGeom>
          <a:noFill/>
          <a:ln w="1143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E9142AE-4A02-5140-85A1-9BC1C77F1D8A}"/>
              </a:ext>
            </a:extLst>
          </p:cNvPr>
          <p:cNvSpPr/>
          <p:nvPr/>
        </p:nvSpPr>
        <p:spPr>
          <a:xfrm>
            <a:off x="2764242" y="1404579"/>
            <a:ext cx="401467" cy="389659"/>
          </a:xfrm>
          <a:prstGeom prst="ellipse">
            <a:avLst/>
          </a:pr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01F7EFF-6662-FA43-B362-6AFE6ADAB14B}"/>
              </a:ext>
            </a:extLst>
          </p:cNvPr>
          <p:cNvSpPr/>
          <p:nvPr/>
        </p:nvSpPr>
        <p:spPr>
          <a:xfrm>
            <a:off x="4991611" y="936411"/>
            <a:ext cx="401467" cy="354819"/>
          </a:xfrm>
          <a:prstGeom prst="ellipse">
            <a:avLst/>
          </a:prstGeom>
          <a:noFill/>
          <a:ln w="1143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1BE138C-9B25-7548-8274-CAAFDB85AF6B}"/>
              </a:ext>
            </a:extLst>
          </p:cNvPr>
          <p:cNvSpPr/>
          <p:nvPr/>
        </p:nvSpPr>
        <p:spPr>
          <a:xfrm>
            <a:off x="4061788" y="826032"/>
            <a:ext cx="401467" cy="389659"/>
          </a:xfrm>
          <a:prstGeom prst="ellipse">
            <a:avLst/>
          </a:prstGeom>
          <a:noFill/>
          <a:ln w="1143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4E5489B-2AB8-824F-9F04-BCD6C5D9BCE6}"/>
              </a:ext>
            </a:extLst>
          </p:cNvPr>
          <p:cNvSpPr/>
          <p:nvPr/>
        </p:nvSpPr>
        <p:spPr>
          <a:xfrm>
            <a:off x="3383198" y="961970"/>
            <a:ext cx="401467" cy="354819"/>
          </a:xfrm>
          <a:prstGeom prst="ellipse">
            <a:avLst/>
          </a:prstGeom>
          <a:noFill/>
          <a:ln w="1143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728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4350431D-BABB-4F46-9B7F-DBDC50AF74B7}"/>
              </a:ext>
            </a:extLst>
          </p:cNvPr>
          <p:cNvSpPr>
            <a:spLocks noGrp="1" noChangeArrowheads="1"/>
          </p:cNvSpPr>
          <p:nvPr>
            <p:ph type="title"/>
          </p:nvPr>
        </p:nvSpPr>
        <p:spPr>
          <a:xfrm>
            <a:off x="611188" y="171450"/>
            <a:ext cx="8281987" cy="646113"/>
          </a:xfrm>
        </p:spPr>
        <p:txBody>
          <a:bodyPr/>
          <a:lstStyle/>
          <a:p>
            <a:pPr eaLnBrk="1" hangingPunct="1"/>
            <a:r>
              <a:rPr lang="en-US" altLang="en-US" sz="3600"/>
              <a:t>Open Shortest Path First (OSPF)</a:t>
            </a:r>
            <a:endParaRPr lang="en-AU" altLang="en-US" sz="3600"/>
          </a:p>
        </p:txBody>
      </p:sp>
      <p:sp>
        <p:nvSpPr>
          <p:cNvPr id="122883" name="Rectangle 3">
            <a:extLst>
              <a:ext uri="{FF2B5EF4-FFF2-40B4-BE49-F238E27FC236}">
                <a16:creationId xmlns:a16="http://schemas.microsoft.com/office/drawing/2014/main" id="{09FAF6D7-4465-AC4D-86A5-DE021BDA70E8}"/>
              </a:ext>
            </a:extLst>
          </p:cNvPr>
          <p:cNvSpPr>
            <a:spLocks noGrp="1" noChangeArrowheads="1"/>
          </p:cNvSpPr>
          <p:nvPr>
            <p:ph type="body" idx="1"/>
          </p:nvPr>
        </p:nvSpPr>
        <p:spPr/>
        <p:txBody>
          <a:bodyPr/>
          <a:lstStyle/>
          <a:p>
            <a:pPr lvl="1">
              <a:buSzPct val="100000"/>
              <a:buFontTx/>
              <a:buChar char="•"/>
            </a:pPr>
            <a:endParaRPr lang="en-US" altLang="en-US"/>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r>
              <a:rPr lang="en-US" altLang="en-US" sz="2000"/>
              <a:t>OSPF Header Format             OSPF Link State Advertisement</a:t>
            </a:r>
          </a:p>
        </p:txBody>
      </p:sp>
      <p:pic>
        <p:nvPicPr>
          <p:cNvPr id="122884" name="Picture 5" descr="f03-35-9780123850591 copy">
            <a:extLst>
              <a:ext uri="{FF2B5EF4-FFF2-40B4-BE49-F238E27FC236}">
                <a16:creationId xmlns:a16="http://schemas.microsoft.com/office/drawing/2014/main" id="{82EB13A9-63E3-2F4D-9F61-DBCE94855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913" y="1792288"/>
            <a:ext cx="3743325"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5" name="Picture 8">
            <a:extLst>
              <a:ext uri="{FF2B5EF4-FFF2-40B4-BE49-F238E27FC236}">
                <a16:creationId xmlns:a16="http://schemas.microsoft.com/office/drawing/2014/main" id="{0CBE6389-A563-7844-8590-F15A3F63A2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3" y="2205038"/>
            <a:ext cx="36671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521306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5" name="Picture 7"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04875"/>
            <a:ext cx="7313613"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261" name="Rectangle 2"/>
          <p:cNvSpPr>
            <a:spLocks noGrp="1" noChangeArrowheads="1"/>
          </p:cNvSpPr>
          <p:nvPr>
            <p:ph type="title"/>
          </p:nvPr>
        </p:nvSpPr>
        <p:spPr>
          <a:xfrm>
            <a:off x="544513" y="452438"/>
            <a:ext cx="7772400" cy="528637"/>
          </a:xfrm>
        </p:spPr>
        <p:txBody>
          <a:bodyPr>
            <a:noAutofit/>
          </a:bodyPr>
          <a:lstStyle/>
          <a:p>
            <a:pPr>
              <a:defRPr/>
            </a:pPr>
            <a:r>
              <a:rPr lang="en-US" sz="4000">
                <a:cs typeface="+mj-cs"/>
              </a:rPr>
              <a:t>Comparison of LS and DV algorithms</a:t>
            </a:r>
          </a:p>
        </p:txBody>
      </p:sp>
      <p:sp>
        <p:nvSpPr>
          <p:cNvPr id="141317" name="Rectangle 3"/>
          <p:cNvSpPr>
            <a:spLocks noGrp="1" noChangeArrowheads="1"/>
          </p:cNvSpPr>
          <p:nvPr>
            <p:ph type="body" sz="half" idx="1"/>
          </p:nvPr>
        </p:nvSpPr>
        <p:spPr>
          <a:xfrm>
            <a:off x="523875" y="1295400"/>
            <a:ext cx="4029075" cy="4648200"/>
          </a:xfrm>
        </p:spPr>
        <p:txBody>
          <a:bodyPr>
            <a:normAutofit lnSpcReduction="10000"/>
          </a:bodyPr>
          <a:lstStyle/>
          <a:p>
            <a:pPr>
              <a:buFont typeface="Wingdings" charset="0"/>
              <a:buNone/>
            </a:pPr>
            <a:r>
              <a:rPr lang="en-US" i="1" dirty="0">
                <a:solidFill>
                  <a:srgbClr val="CC0000"/>
                </a:solidFill>
              </a:rPr>
              <a:t>message complexity</a:t>
            </a:r>
          </a:p>
          <a:p>
            <a:r>
              <a:rPr lang="en-US" sz="2000" b="1" i="1" dirty="0">
                <a:solidFill>
                  <a:srgbClr val="CC0000"/>
                </a:solidFill>
              </a:rPr>
              <a:t>LS:</a:t>
            </a:r>
            <a:r>
              <a:rPr lang="en-US" sz="2000" dirty="0"/>
              <a:t> with n nodes, E links, O(</a:t>
            </a:r>
            <a:r>
              <a:rPr lang="en-US" sz="2000" dirty="0" err="1"/>
              <a:t>nE</a:t>
            </a:r>
            <a:r>
              <a:rPr lang="en-US" sz="2000" dirty="0"/>
              <a:t>) </a:t>
            </a:r>
            <a:r>
              <a:rPr lang="en-US" sz="2000" dirty="0" err="1"/>
              <a:t>msgs</a:t>
            </a:r>
            <a:r>
              <a:rPr lang="en-US" sz="2000" dirty="0"/>
              <a:t> sent  </a:t>
            </a:r>
          </a:p>
          <a:p>
            <a:r>
              <a:rPr lang="en-US" sz="2000" b="1" i="1" dirty="0">
                <a:solidFill>
                  <a:srgbClr val="CC0000"/>
                </a:solidFill>
              </a:rPr>
              <a:t>DV:</a:t>
            </a:r>
            <a:r>
              <a:rPr lang="en-US" sz="2000" dirty="0">
                <a:solidFill>
                  <a:srgbClr val="FF0000"/>
                </a:solidFill>
              </a:rPr>
              <a:t> </a:t>
            </a:r>
            <a:r>
              <a:rPr lang="en-US" sz="2000" dirty="0"/>
              <a:t>exchange between neighbors only</a:t>
            </a:r>
          </a:p>
          <a:p>
            <a:pPr lvl="1"/>
            <a:r>
              <a:rPr lang="en-US" sz="2000" dirty="0"/>
              <a:t>convergence time varies</a:t>
            </a:r>
          </a:p>
          <a:p>
            <a:pPr>
              <a:spcBef>
                <a:spcPct val="50000"/>
              </a:spcBef>
              <a:buFont typeface="Wingdings" charset="0"/>
              <a:buNone/>
            </a:pPr>
            <a:r>
              <a:rPr lang="en-US" i="1" dirty="0">
                <a:solidFill>
                  <a:srgbClr val="CC0000"/>
                </a:solidFill>
              </a:rPr>
              <a:t>speed of convergence</a:t>
            </a:r>
          </a:p>
          <a:p>
            <a:r>
              <a:rPr lang="en-US" sz="2000" b="1" i="1" dirty="0">
                <a:solidFill>
                  <a:srgbClr val="CC0000"/>
                </a:solidFill>
              </a:rPr>
              <a:t>LS:</a:t>
            </a:r>
            <a:r>
              <a:rPr lang="en-US" sz="2000" dirty="0"/>
              <a:t> O(n</a:t>
            </a:r>
            <a:r>
              <a:rPr lang="en-US" sz="2000" b="1" baseline="30000" dirty="0"/>
              <a:t>2</a:t>
            </a:r>
            <a:r>
              <a:rPr lang="en-US" sz="2000" dirty="0"/>
              <a:t>) algorithm requires O(</a:t>
            </a:r>
            <a:r>
              <a:rPr lang="en-US" sz="2000" dirty="0" err="1"/>
              <a:t>nE</a:t>
            </a:r>
            <a:r>
              <a:rPr lang="en-US" sz="2000" dirty="0"/>
              <a:t>) </a:t>
            </a:r>
            <a:r>
              <a:rPr lang="en-US" sz="2000" dirty="0" err="1"/>
              <a:t>msgs</a:t>
            </a:r>
            <a:endParaRPr lang="en-US" sz="2000" dirty="0"/>
          </a:p>
          <a:p>
            <a:pPr lvl="1"/>
            <a:r>
              <a:rPr lang="en-US" sz="2000" dirty="0"/>
              <a:t>may have oscillations</a:t>
            </a:r>
            <a:endParaRPr lang="en-US" sz="1800" dirty="0"/>
          </a:p>
          <a:p>
            <a:r>
              <a:rPr lang="en-US" sz="2000" b="1" i="1" dirty="0">
                <a:solidFill>
                  <a:srgbClr val="CC0000"/>
                </a:solidFill>
              </a:rPr>
              <a:t>DV:</a:t>
            </a:r>
            <a:r>
              <a:rPr lang="en-US" sz="2000" dirty="0"/>
              <a:t> convergence time varies</a:t>
            </a:r>
          </a:p>
          <a:p>
            <a:pPr lvl="1"/>
            <a:r>
              <a:rPr lang="en-US" sz="2000" dirty="0"/>
              <a:t>may be routing loops</a:t>
            </a:r>
          </a:p>
          <a:p>
            <a:pPr lvl="1"/>
            <a:r>
              <a:rPr lang="en-US" sz="2000" dirty="0"/>
              <a:t>count-to-infinity problem</a:t>
            </a:r>
            <a:endParaRPr lang="en-US" sz="1800" dirty="0"/>
          </a:p>
        </p:txBody>
      </p:sp>
      <p:sp>
        <p:nvSpPr>
          <p:cNvPr id="141318" name="Rectangle 4"/>
          <p:cNvSpPr>
            <a:spLocks noGrp="1" noChangeArrowheads="1"/>
          </p:cNvSpPr>
          <p:nvPr>
            <p:ph type="body" sz="half" idx="2"/>
          </p:nvPr>
        </p:nvSpPr>
        <p:spPr>
          <a:xfrm>
            <a:off x="4743450" y="1328738"/>
            <a:ext cx="4010025" cy="4648200"/>
          </a:xfrm>
        </p:spPr>
        <p:txBody>
          <a:bodyPr>
            <a:normAutofit lnSpcReduction="10000"/>
          </a:bodyPr>
          <a:lstStyle/>
          <a:p>
            <a:pPr>
              <a:buFont typeface="Wingdings" charset="0"/>
              <a:buNone/>
            </a:pPr>
            <a:r>
              <a:rPr lang="en-US" sz="2400" i="1" dirty="0">
                <a:solidFill>
                  <a:srgbClr val="CC0000"/>
                </a:solidFill>
              </a:rPr>
              <a:t>robustness:</a:t>
            </a:r>
            <a:r>
              <a:rPr lang="en-US" sz="2400" dirty="0"/>
              <a:t> what happens if router malfunctions?</a:t>
            </a:r>
          </a:p>
          <a:p>
            <a:pPr>
              <a:buFont typeface="Wingdings" charset="0"/>
              <a:buNone/>
            </a:pPr>
            <a:r>
              <a:rPr lang="en-US" sz="2400" i="1" dirty="0">
                <a:solidFill>
                  <a:srgbClr val="CC0000"/>
                </a:solidFill>
              </a:rPr>
              <a:t>LS:</a:t>
            </a:r>
            <a:r>
              <a:rPr lang="en-US" sz="2400" dirty="0"/>
              <a:t> </a:t>
            </a:r>
          </a:p>
          <a:p>
            <a:pPr lvl="1"/>
            <a:r>
              <a:rPr lang="en-US" sz="2000" dirty="0"/>
              <a:t>node can advertise incorrect </a:t>
            </a:r>
            <a:r>
              <a:rPr lang="en-US" sz="2000" i="1" dirty="0">
                <a:solidFill>
                  <a:srgbClr val="000099"/>
                </a:solidFill>
              </a:rPr>
              <a:t>link</a:t>
            </a:r>
            <a:r>
              <a:rPr lang="en-US" sz="2000" dirty="0"/>
              <a:t> cost</a:t>
            </a:r>
          </a:p>
          <a:p>
            <a:pPr lvl="1"/>
            <a:r>
              <a:rPr lang="en-US" sz="2000" dirty="0"/>
              <a:t>each node computes only its </a:t>
            </a:r>
            <a:r>
              <a:rPr lang="en-US" sz="2000" i="1" dirty="0"/>
              <a:t>own</a:t>
            </a:r>
            <a:r>
              <a:rPr lang="en-US" sz="2000" dirty="0"/>
              <a:t> table</a:t>
            </a:r>
          </a:p>
          <a:p>
            <a:pPr>
              <a:buFont typeface="Wingdings" charset="0"/>
              <a:buNone/>
            </a:pPr>
            <a:r>
              <a:rPr lang="en-US" sz="2400" i="1" dirty="0">
                <a:solidFill>
                  <a:srgbClr val="CC0000"/>
                </a:solidFill>
              </a:rPr>
              <a:t>DV:</a:t>
            </a:r>
          </a:p>
          <a:p>
            <a:pPr lvl="1"/>
            <a:r>
              <a:rPr lang="en-US" sz="2000" dirty="0"/>
              <a:t>DV node can advertise incorrect </a:t>
            </a:r>
            <a:r>
              <a:rPr lang="en-US" sz="2000" i="1" dirty="0">
                <a:solidFill>
                  <a:srgbClr val="000099"/>
                </a:solidFill>
              </a:rPr>
              <a:t>path</a:t>
            </a:r>
            <a:r>
              <a:rPr lang="en-US" sz="2000" dirty="0"/>
              <a:t> cost</a:t>
            </a:r>
          </a:p>
          <a:p>
            <a:pPr lvl="1"/>
            <a:r>
              <a:rPr lang="en-US" sz="2000" dirty="0"/>
              <a:t>each node</a:t>
            </a:r>
            <a:r>
              <a:rPr lang="ja-JP" altLang="en-US" sz="2000" dirty="0"/>
              <a:t>’</a:t>
            </a:r>
            <a:r>
              <a:rPr lang="en-US" altLang="ja-JP" sz="2000" dirty="0"/>
              <a:t>s table used by others </a:t>
            </a:r>
          </a:p>
          <a:p>
            <a:pPr lvl="2"/>
            <a:r>
              <a:rPr lang="en-US" sz="1800" dirty="0"/>
              <a:t>error propagate thru network</a:t>
            </a:r>
          </a:p>
        </p:txBody>
      </p:sp>
      <p:sp>
        <p:nvSpPr>
          <p:cNvPr id="3" name="Slide Number Placeholder 2"/>
          <p:cNvSpPr>
            <a:spLocks noGrp="1"/>
          </p:cNvSpPr>
          <p:nvPr>
            <p:ph type="sldNum" sz="quarter" idx="12"/>
          </p:nvPr>
        </p:nvSpPr>
        <p:spPr/>
        <p:txBody>
          <a:bodyPr/>
          <a:lstStyle/>
          <a:p>
            <a:fld id="{F784D624-D040-2E47-A508-03D46FE35CB6}" type="slidenum">
              <a:rPr lang="en-US" smtClean="0"/>
              <a:t>35</a:t>
            </a:fld>
            <a:endParaRPr lang="en-US"/>
          </a:p>
        </p:txBody>
      </p:sp>
    </p:spTree>
    <p:extLst>
      <p:ext uri="{BB962C8B-B14F-4D97-AF65-F5344CB8AC3E}">
        <p14:creationId xmlns:p14="http://schemas.microsoft.com/office/powerpoint/2010/main" val="139816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3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131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131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131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131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131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131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131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131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131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1318">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1318">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1318">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1318">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1318">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1318">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1318">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13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a:extLst>
              <a:ext uri="{FF2B5EF4-FFF2-40B4-BE49-F238E27FC236}">
                <a16:creationId xmlns:a16="http://schemas.microsoft.com/office/drawing/2014/main" id="{6798547B-7DEE-814A-8263-40282F401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155" y="2715923"/>
            <a:ext cx="3326315" cy="1845255"/>
          </a:xfrm>
          <a:prstGeom prst="rect">
            <a:avLst/>
          </a:prstGeom>
          <a:noFill/>
          <a:extLst>
            <a:ext uri="{909E8E84-426E-40DD-AFC4-6F175D3DCCD1}">
              <a14:hiddenFill xmlns:a14="http://schemas.microsoft.com/office/drawing/2010/main">
                <a:solidFill>
                  <a:srgbClr val="FFFFFF"/>
                </a:solidFill>
              </a14:hiddenFill>
            </a:ext>
          </a:extLst>
        </p:spPr>
      </p:pic>
      <p:pic>
        <p:nvPicPr>
          <p:cNvPr id="66564" name="Picture 4">
            <a:extLst>
              <a:ext uri="{FF2B5EF4-FFF2-40B4-BE49-F238E27FC236}">
                <a16:creationId xmlns:a16="http://schemas.microsoft.com/office/drawing/2014/main" id="{86246AB8-8175-454F-924C-BED844A79C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739" y="3553990"/>
            <a:ext cx="1641126" cy="1007188"/>
          </a:xfrm>
          <a:prstGeom prst="rect">
            <a:avLst/>
          </a:prstGeom>
          <a:noFill/>
          <a:extLst>
            <a:ext uri="{909E8E84-426E-40DD-AFC4-6F175D3DCCD1}">
              <a14:hiddenFill xmlns:a14="http://schemas.microsoft.com/office/drawing/2010/main">
                <a:solidFill>
                  <a:srgbClr val="FFFFFF"/>
                </a:solidFill>
              </a14:hiddenFill>
            </a:ext>
          </a:extLst>
        </p:spPr>
      </p:pic>
      <p:pic>
        <p:nvPicPr>
          <p:cNvPr id="66566" name="Picture 6">
            <a:extLst>
              <a:ext uri="{FF2B5EF4-FFF2-40B4-BE49-F238E27FC236}">
                <a16:creationId xmlns:a16="http://schemas.microsoft.com/office/drawing/2014/main" id="{FA619C7A-DA38-1F4A-9F55-B3A734C3AF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759" y="4143490"/>
            <a:ext cx="1949207" cy="835375"/>
          </a:xfrm>
          <a:prstGeom prst="rect">
            <a:avLst/>
          </a:prstGeom>
          <a:noFill/>
          <a:extLst>
            <a:ext uri="{909E8E84-426E-40DD-AFC4-6F175D3DCCD1}">
              <a14:hiddenFill xmlns:a14="http://schemas.microsoft.com/office/drawing/2010/main">
                <a:solidFill>
                  <a:srgbClr val="FFFFFF"/>
                </a:solidFill>
              </a14:hiddenFill>
            </a:ext>
          </a:extLst>
        </p:spPr>
      </p:pic>
      <p:pic>
        <p:nvPicPr>
          <p:cNvPr id="67585" name="Picture 1">
            <a:extLst>
              <a:ext uri="{FF2B5EF4-FFF2-40B4-BE49-F238E27FC236}">
                <a16:creationId xmlns:a16="http://schemas.microsoft.com/office/drawing/2014/main" id="{1E9FD2E3-5164-574E-BE51-44BC7F341C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7176" y="2424985"/>
            <a:ext cx="3496272" cy="2258010"/>
          </a:xfrm>
          <a:prstGeom prst="rect">
            <a:avLst/>
          </a:prstGeom>
          <a:noFill/>
          <a:extLst>
            <a:ext uri="{909E8E84-426E-40DD-AFC4-6F175D3DCCD1}">
              <a14:hiddenFill xmlns:a14="http://schemas.microsoft.com/office/drawing/2010/main">
                <a:solidFill>
                  <a:srgbClr val="FFFFFF"/>
                </a:solidFill>
              </a14:hiddenFill>
            </a:ext>
          </a:extLst>
        </p:spPr>
      </p:pic>
      <p:pic>
        <p:nvPicPr>
          <p:cNvPr id="66565" name="Picture 5">
            <a:extLst>
              <a:ext uri="{FF2B5EF4-FFF2-40B4-BE49-F238E27FC236}">
                <a16:creationId xmlns:a16="http://schemas.microsoft.com/office/drawing/2014/main" id="{B61A87D3-92DE-5742-9960-93D8F3CB43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1454" y="1590389"/>
            <a:ext cx="1807016" cy="959793"/>
          </a:xfrm>
          <a:prstGeom prst="rect">
            <a:avLst/>
          </a:prstGeom>
          <a:noFill/>
          <a:extLst>
            <a:ext uri="{909E8E84-426E-40DD-AFC4-6F175D3DCCD1}">
              <a14:hiddenFill xmlns:a14="http://schemas.microsoft.com/office/drawing/2010/main">
                <a:solidFill>
                  <a:srgbClr val="FFFFFF"/>
                </a:solidFill>
              </a14:hiddenFill>
            </a:ext>
          </a:extLst>
        </p:spPr>
      </p:pic>
      <p:pic>
        <p:nvPicPr>
          <p:cNvPr id="67587" name="Picture 3">
            <a:extLst>
              <a:ext uri="{FF2B5EF4-FFF2-40B4-BE49-F238E27FC236}">
                <a16:creationId xmlns:a16="http://schemas.microsoft.com/office/drawing/2014/main" id="{A0D2701D-B71A-7744-85B3-D6A5683011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7133" y="2685669"/>
            <a:ext cx="3326315" cy="1986886"/>
          </a:xfrm>
          <a:prstGeom prst="rect">
            <a:avLst/>
          </a:prstGeom>
          <a:noFill/>
          <a:extLst>
            <a:ext uri="{909E8E84-426E-40DD-AFC4-6F175D3DCCD1}">
              <a14:hiddenFill xmlns:a14="http://schemas.microsoft.com/office/drawing/2010/main">
                <a:solidFill>
                  <a:srgbClr val="FFFFFF"/>
                </a:solidFill>
              </a14:hiddenFill>
            </a:ext>
          </a:extLst>
        </p:spPr>
      </p:pic>
      <p:pic>
        <p:nvPicPr>
          <p:cNvPr id="67588" name="Picture 4">
            <a:extLst>
              <a:ext uri="{FF2B5EF4-FFF2-40B4-BE49-F238E27FC236}">
                <a16:creationId xmlns:a16="http://schemas.microsoft.com/office/drawing/2014/main" id="{C6C4BDF1-E4B6-3A4E-91E5-3AA5F42647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169" y="3205776"/>
            <a:ext cx="1028244" cy="316041"/>
          </a:xfrm>
          <a:prstGeom prst="rect">
            <a:avLst/>
          </a:prstGeom>
          <a:noFill/>
          <a:extLst>
            <a:ext uri="{909E8E84-426E-40DD-AFC4-6F175D3DCCD1}">
              <a14:hiddenFill xmlns:a14="http://schemas.microsoft.com/office/drawing/2010/main">
                <a:solidFill>
                  <a:srgbClr val="FFFFFF"/>
                </a:solidFill>
              </a14:hiddenFill>
            </a:ext>
          </a:extLst>
        </p:spPr>
      </p:pic>
      <p:pic>
        <p:nvPicPr>
          <p:cNvPr id="67589" name="Picture 5">
            <a:extLst>
              <a:ext uri="{FF2B5EF4-FFF2-40B4-BE49-F238E27FC236}">
                <a16:creationId xmlns:a16="http://schemas.microsoft.com/office/drawing/2014/main" id="{2C77A08B-27AF-DF4E-9AF3-8ACF601359B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11402" y="1129137"/>
            <a:ext cx="1321195" cy="361404"/>
          </a:xfrm>
          <a:prstGeom prst="rect">
            <a:avLst/>
          </a:prstGeom>
          <a:noFill/>
          <a:extLst>
            <a:ext uri="{909E8E84-426E-40DD-AFC4-6F175D3DCCD1}">
              <a14:hiddenFill xmlns:a14="http://schemas.microsoft.com/office/drawing/2010/main">
                <a:solidFill>
                  <a:srgbClr val="FFFFFF"/>
                </a:solidFill>
              </a14:hiddenFill>
            </a:ext>
          </a:extLst>
        </p:spPr>
      </p:pic>
      <p:pic>
        <p:nvPicPr>
          <p:cNvPr id="67590" name="Picture 6">
            <a:extLst>
              <a:ext uri="{FF2B5EF4-FFF2-40B4-BE49-F238E27FC236}">
                <a16:creationId xmlns:a16="http://schemas.microsoft.com/office/drawing/2014/main" id="{79D722D3-E4FE-F345-9D30-24C3317ED5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18362" y="3679112"/>
            <a:ext cx="1498935" cy="314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23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758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7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a:extLst>
              <a:ext uri="{FF2B5EF4-FFF2-40B4-BE49-F238E27FC236}">
                <a16:creationId xmlns:a16="http://schemas.microsoft.com/office/drawing/2014/main" id="{6798547B-7DEE-814A-8263-40282F401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155" y="2715923"/>
            <a:ext cx="3326315" cy="1845255"/>
          </a:xfrm>
          <a:prstGeom prst="rect">
            <a:avLst/>
          </a:prstGeom>
          <a:noFill/>
          <a:extLst>
            <a:ext uri="{909E8E84-426E-40DD-AFC4-6F175D3DCCD1}">
              <a14:hiddenFill xmlns:a14="http://schemas.microsoft.com/office/drawing/2010/main">
                <a:solidFill>
                  <a:srgbClr val="FFFFFF"/>
                </a:solidFill>
              </a14:hiddenFill>
            </a:ext>
          </a:extLst>
        </p:spPr>
      </p:pic>
      <p:pic>
        <p:nvPicPr>
          <p:cNvPr id="66564" name="Picture 4">
            <a:extLst>
              <a:ext uri="{FF2B5EF4-FFF2-40B4-BE49-F238E27FC236}">
                <a16:creationId xmlns:a16="http://schemas.microsoft.com/office/drawing/2014/main" id="{86246AB8-8175-454F-924C-BED844A79C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739" y="3225374"/>
            <a:ext cx="1641126" cy="1007188"/>
          </a:xfrm>
          <a:prstGeom prst="rect">
            <a:avLst/>
          </a:prstGeom>
          <a:noFill/>
          <a:extLst>
            <a:ext uri="{909E8E84-426E-40DD-AFC4-6F175D3DCCD1}">
              <a14:hiddenFill xmlns:a14="http://schemas.microsoft.com/office/drawing/2010/main">
                <a:solidFill>
                  <a:srgbClr val="FFFFFF"/>
                </a:solidFill>
              </a14:hiddenFill>
            </a:ext>
          </a:extLst>
        </p:spPr>
      </p:pic>
      <p:pic>
        <p:nvPicPr>
          <p:cNvPr id="66565" name="Picture 5">
            <a:extLst>
              <a:ext uri="{FF2B5EF4-FFF2-40B4-BE49-F238E27FC236}">
                <a16:creationId xmlns:a16="http://schemas.microsoft.com/office/drawing/2014/main" id="{B61A87D3-92DE-5742-9960-93D8F3CB43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0329" y="151905"/>
            <a:ext cx="1807016" cy="959793"/>
          </a:xfrm>
          <a:prstGeom prst="rect">
            <a:avLst/>
          </a:prstGeom>
          <a:noFill/>
          <a:extLst>
            <a:ext uri="{909E8E84-426E-40DD-AFC4-6F175D3DCCD1}">
              <a14:hiddenFill xmlns:a14="http://schemas.microsoft.com/office/drawing/2010/main">
                <a:solidFill>
                  <a:srgbClr val="FFFFFF"/>
                </a:solidFill>
              </a14:hiddenFill>
            </a:ext>
          </a:extLst>
        </p:spPr>
      </p:pic>
      <p:pic>
        <p:nvPicPr>
          <p:cNvPr id="66566" name="Picture 6">
            <a:extLst>
              <a:ext uri="{FF2B5EF4-FFF2-40B4-BE49-F238E27FC236}">
                <a16:creationId xmlns:a16="http://schemas.microsoft.com/office/drawing/2014/main" id="{FA619C7A-DA38-1F4A-9F55-B3A734C3AF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3759" y="3769962"/>
            <a:ext cx="1949207" cy="8353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22863DAE-F7DD-854E-9B67-7C191055FC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794" y="4619625"/>
            <a:ext cx="1807016" cy="9597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72299A95-CFF9-4045-BA34-C86D59D1F2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698" y="5946423"/>
            <a:ext cx="1949207" cy="8353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C2D0B48C-0DF0-694C-99DB-9EAC0C0EE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704" y="4658157"/>
            <a:ext cx="1641126" cy="10071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id="{A56066BA-7E42-644E-B0A5-F37DA291D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759" y="5746302"/>
            <a:ext cx="1807016" cy="9597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D89DA503-DC03-7043-9F73-383C09FD2D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7384" y="1192655"/>
            <a:ext cx="1949207" cy="8353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FB018029-F03A-6F43-A5B3-AB921B9B34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0329" y="2080850"/>
            <a:ext cx="1641126" cy="100718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0613F452-6F25-874F-BD25-617357669C6D}"/>
              </a:ext>
            </a:extLst>
          </p:cNvPr>
          <p:cNvGrpSpPr/>
          <p:nvPr/>
        </p:nvGrpSpPr>
        <p:grpSpPr>
          <a:xfrm>
            <a:off x="400050" y="5964011"/>
            <a:ext cx="4746686" cy="923330"/>
            <a:chOff x="400050" y="5964011"/>
            <a:chExt cx="4746686" cy="923330"/>
          </a:xfrm>
        </p:grpSpPr>
        <p:sp>
          <p:nvSpPr>
            <p:cNvPr id="2" name="Rectangle 1">
              <a:extLst>
                <a:ext uri="{FF2B5EF4-FFF2-40B4-BE49-F238E27FC236}">
                  <a16:creationId xmlns:a16="http://schemas.microsoft.com/office/drawing/2014/main" id="{25E23792-EB20-6144-9995-EAAC82B978F1}"/>
                </a:ext>
              </a:extLst>
            </p:cNvPr>
            <p:cNvSpPr/>
            <p:nvPr/>
          </p:nvSpPr>
          <p:spPr>
            <a:xfrm>
              <a:off x="400050" y="6300791"/>
              <a:ext cx="2342105" cy="50532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ABB60A1-E7EA-8848-85DB-5C423EE0015A}"/>
                </a:ext>
              </a:extLst>
            </p:cNvPr>
            <p:cNvSpPr txBox="1"/>
            <p:nvPr/>
          </p:nvSpPr>
          <p:spPr>
            <a:xfrm>
              <a:off x="2900242" y="5964011"/>
              <a:ext cx="2246494" cy="923330"/>
            </a:xfrm>
            <a:prstGeom prst="rect">
              <a:avLst/>
            </a:prstGeom>
            <a:noFill/>
          </p:spPr>
          <p:txBody>
            <a:bodyPr wrap="square" rtlCol="0">
              <a:spAutoFit/>
            </a:bodyPr>
            <a:lstStyle/>
            <a:p>
              <a:r>
                <a:rPr lang="en-US" dirty="0"/>
                <a:t>Alternate route to Y,</a:t>
              </a:r>
            </a:p>
            <a:p>
              <a:r>
                <a:rPr lang="en-US" dirty="0"/>
                <a:t>But higher cost (1+50)</a:t>
              </a:r>
            </a:p>
            <a:p>
              <a:r>
                <a:rPr lang="en-US" dirty="0"/>
                <a:t>No update.</a:t>
              </a:r>
            </a:p>
          </p:txBody>
        </p:sp>
      </p:grpSp>
      <p:grpSp>
        <p:nvGrpSpPr>
          <p:cNvPr id="5" name="Group 4">
            <a:extLst>
              <a:ext uri="{FF2B5EF4-FFF2-40B4-BE49-F238E27FC236}">
                <a16:creationId xmlns:a16="http://schemas.microsoft.com/office/drawing/2014/main" id="{31FA690B-5AD6-7241-8FC9-650717CDC605}"/>
              </a:ext>
            </a:extLst>
          </p:cNvPr>
          <p:cNvGrpSpPr/>
          <p:nvPr/>
        </p:nvGrpSpPr>
        <p:grpSpPr>
          <a:xfrm>
            <a:off x="462248" y="4822972"/>
            <a:ext cx="4669194" cy="923330"/>
            <a:chOff x="462248" y="4822972"/>
            <a:chExt cx="4669194" cy="923330"/>
          </a:xfrm>
        </p:grpSpPr>
        <p:sp>
          <p:nvSpPr>
            <p:cNvPr id="15" name="Rectangle 14">
              <a:extLst>
                <a:ext uri="{FF2B5EF4-FFF2-40B4-BE49-F238E27FC236}">
                  <a16:creationId xmlns:a16="http://schemas.microsoft.com/office/drawing/2014/main" id="{14FB7ECB-9005-864E-A044-A1C87C68D7CA}"/>
                </a:ext>
              </a:extLst>
            </p:cNvPr>
            <p:cNvSpPr/>
            <p:nvPr/>
          </p:nvSpPr>
          <p:spPr>
            <a:xfrm>
              <a:off x="462248" y="5060620"/>
              <a:ext cx="2342105" cy="50532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6730A20-6A20-E945-879C-C5B3C5BE4A1C}"/>
                </a:ext>
              </a:extLst>
            </p:cNvPr>
            <p:cNvSpPr txBox="1"/>
            <p:nvPr/>
          </p:nvSpPr>
          <p:spPr>
            <a:xfrm>
              <a:off x="2884948" y="4822972"/>
              <a:ext cx="2246494" cy="923330"/>
            </a:xfrm>
            <a:prstGeom prst="rect">
              <a:avLst/>
            </a:prstGeom>
            <a:noFill/>
          </p:spPr>
          <p:txBody>
            <a:bodyPr wrap="square" rtlCol="0">
              <a:spAutoFit/>
            </a:bodyPr>
            <a:lstStyle/>
            <a:p>
              <a:r>
                <a:rPr lang="en-US" dirty="0"/>
                <a:t>Alternate route to Z,</a:t>
              </a:r>
            </a:p>
            <a:p>
              <a:r>
                <a:rPr lang="en-US" dirty="0"/>
                <a:t>with lower cost (1+4)</a:t>
              </a:r>
            </a:p>
            <a:p>
              <a:r>
                <a:rPr lang="en-US" dirty="0"/>
                <a:t>So, update.</a:t>
              </a:r>
            </a:p>
          </p:txBody>
        </p:sp>
      </p:grpSp>
      <p:pic>
        <p:nvPicPr>
          <p:cNvPr id="17" name="Picture 4">
            <a:extLst>
              <a:ext uri="{FF2B5EF4-FFF2-40B4-BE49-F238E27FC236}">
                <a16:creationId xmlns:a16="http://schemas.microsoft.com/office/drawing/2014/main" id="{2BA6BE6F-CA91-194E-ABC8-04E96B8E20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576" y="2817373"/>
            <a:ext cx="1028244" cy="316041"/>
          </a:xfrm>
          <a:prstGeom prst="rect">
            <a:avLst/>
          </a:prstGeom>
          <a:noFill/>
          <a:extLst>
            <a:ext uri="{909E8E84-426E-40DD-AFC4-6F175D3DCCD1}">
              <a14:hiddenFill xmlns:a14="http://schemas.microsoft.com/office/drawing/2010/main">
                <a:solidFill>
                  <a:srgbClr val="FFFFFF"/>
                </a:solidFill>
              </a14:hiddenFill>
            </a:ext>
          </a:extLst>
        </p:spPr>
      </p:pic>
      <p:pic>
        <p:nvPicPr>
          <p:cNvPr id="68609" name="Picture 1">
            <a:extLst>
              <a:ext uri="{FF2B5EF4-FFF2-40B4-BE49-F238E27FC236}">
                <a16:creationId xmlns:a16="http://schemas.microsoft.com/office/drawing/2014/main" id="{12529B6F-FFF6-574F-A5AF-25669716DB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07" y="4265055"/>
            <a:ext cx="1201086" cy="32854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extLst>
              <a:ext uri="{FF2B5EF4-FFF2-40B4-BE49-F238E27FC236}">
                <a16:creationId xmlns:a16="http://schemas.microsoft.com/office/drawing/2014/main" id="{EC1413A3-8801-3F4C-B8F3-D5CE6F8D21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652476"/>
            <a:ext cx="1498935" cy="314005"/>
          </a:xfrm>
          <a:prstGeom prst="rect">
            <a:avLst/>
          </a:prstGeom>
          <a:noFill/>
          <a:extLst>
            <a:ext uri="{909E8E84-426E-40DD-AFC4-6F175D3DCCD1}">
              <a14:hiddenFill xmlns:a14="http://schemas.microsoft.com/office/drawing/2010/main">
                <a:solidFill>
                  <a:srgbClr val="FFFFFF"/>
                </a:solidFill>
              </a14:hiddenFill>
            </a:ext>
          </a:extLst>
        </p:spPr>
      </p:pic>
      <p:pic>
        <p:nvPicPr>
          <p:cNvPr id="68611" name="Picture 3">
            <a:extLst>
              <a:ext uri="{FF2B5EF4-FFF2-40B4-BE49-F238E27FC236}">
                <a16:creationId xmlns:a16="http://schemas.microsoft.com/office/drawing/2014/main" id="{FD81B5A4-067A-524F-BFEC-E771749F7E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3213100" cy="67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0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a:extLst>
              <a:ext uri="{FF2B5EF4-FFF2-40B4-BE49-F238E27FC236}">
                <a16:creationId xmlns:a16="http://schemas.microsoft.com/office/drawing/2014/main" id="{6798547B-7DEE-814A-8263-40282F401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155" y="2715923"/>
            <a:ext cx="3326315" cy="1845255"/>
          </a:xfrm>
          <a:prstGeom prst="rect">
            <a:avLst/>
          </a:prstGeom>
          <a:noFill/>
          <a:extLst>
            <a:ext uri="{909E8E84-426E-40DD-AFC4-6F175D3DCCD1}">
              <a14:hiddenFill xmlns:a14="http://schemas.microsoft.com/office/drawing/2010/main">
                <a:solidFill>
                  <a:srgbClr val="FFFFFF"/>
                </a:solidFill>
              </a14:hiddenFill>
            </a:ext>
          </a:extLst>
        </p:spPr>
      </p:pic>
      <p:pic>
        <p:nvPicPr>
          <p:cNvPr id="66565" name="Picture 5">
            <a:extLst>
              <a:ext uri="{FF2B5EF4-FFF2-40B4-BE49-F238E27FC236}">
                <a16:creationId xmlns:a16="http://schemas.microsoft.com/office/drawing/2014/main" id="{B61A87D3-92DE-5742-9960-93D8F3CB4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0329" y="151905"/>
            <a:ext cx="1807016" cy="959793"/>
          </a:xfrm>
          <a:prstGeom prst="rect">
            <a:avLst/>
          </a:prstGeom>
          <a:noFill/>
          <a:extLst>
            <a:ext uri="{909E8E84-426E-40DD-AFC4-6F175D3DCCD1}">
              <a14:hiddenFill xmlns:a14="http://schemas.microsoft.com/office/drawing/2010/main">
                <a:solidFill>
                  <a:srgbClr val="FFFFFF"/>
                </a:solidFill>
              </a14:hiddenFill>
            </a:ext>
          </a:extLst>
        </p:spPr>
      </p:pic>
      <p:pic>
        <p:nvPicPr>
          <p:cNvPr id="66566" name="Picture 6">
            <a:extLst>
              <a:ext uri="{FF2B5EF4-FFF2-40B4-BE49-F238E27FC236}">
                <a16:creationId xmlns:a16="http://schemas.microsoft.com/office/drawing/2014/main" id="{FA619C7A-DA38-1F4A-9F55-B3A734C3AF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759" y="3769962"/>
            <a:ext cx="1949207" cy="8353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C2D0B48C-0DF0-694C-99DB-9EAC0C0EE2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6704" y="4658157"/>
            <a:ext cx="1641126" cy="10071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id="{A56066BA-7E42-644E-B0A5-F37DA291D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3759" y="5746302"/>
            <a:ext cx="1807016" cy="9597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D89DA503-DC03-7043-9F73-383C09FD2D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7384" y="1192655"/>
            <a:ext cx="1949207" cy="8353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FB018029-F03A-6F43-A5B3-AB921B9B34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0329" y="2080850"/>
            <a:ext cx="1641126" cy="100718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6730A20-6A20-E945-879C-C5B3C5BE4A1C}"/>
              </a:ext>
            </a:extLst>
          </p:cNvPr>
          <p:cNvSpPr txBox="1"/>
          <p:nvPr/>
        </p:nvSpPr>
        <p:spPr>
          <a:xfrm>
            <a:off x="290223" y="4522279"/>
            <a:ext cx="2246494" cy="369332"/>
          </a:xfrm>
          <a:prstGeom prst="rect">
            <a:avLst/>
          </a:prstGeom>
          <a:noFill/>
        </p:spPr>
        <p:txBody>
          <a:bodyPr wrap="square" rtlCol="0">
            <a:spAutoFit/>
          </a:bodyPr>
          <a:lstStyle/>
          <a:p>
            <a:r>
              <a:rPr lang="en-US" dirty="0"/>
              <a:t>X’s updated table.</a:t>
            </a:r>
          </a:p>
        </p:txBody>
      </p:sp>
      <p:pic>
        <p:nvPicPr>
          <p:cNvPr id="69635" name="Picture 3">
            <a:extLst>
              <a:ext uri="{FF2B5EF4-FFF2-40B4-BE49-F238E27FC236}">
                <a16:creationId xmlns:a16="http://schemas.microsoft.com/office/drawing/2014/main" id="{E5D88F6A-3256-BC4D-85F6-0B7EC51F12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462" y="3515091"/>
            <a:ext cx="1641126" cy="1007188"/>
          </a:xfrm>
          <a:prstGeom prst="rect">
            <a:avLst/>
          </a:prstGeom>
          <a:noFill/>
          <a:extLst>
            <a:ext uri="{909E8E84-426E-40DD-AFC4-6F175D3DCCD1}">
              <a14:hiddenFill xmlns:a14="http://schemas.microsoft.com/office/drawing/2010/main">
                <a:solidFill>
                  <a:srgbClr val="FFFFFF"/>
                </a:solidFill>
              </a14:hiddenFill>
            </a:ext>
          </a:extLst>
        </p:spPr>
      </p:pic>
      <p:pic>
        <p:nvPicPr>
          <p:cNvPr id="69633" name="Picture 3">
            <a:extLst>
              <a:ext uri="{FF2B5EF4-FFF2-40B4-BE49-F238E27FC236}">
                <a16:creationId xmlns:a16="http://schemas.microsoft.com/office/drawing/2014/main" id="{5094D462-4F62-8F4A-80F7-97812FC198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213100" cy="67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23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a:extLst>
              <a:ext uri="{FF2B5EF4-FFF2-40B4-BE49-F238E27FC236}">
                <a16:creationId xmlns:a16="http://schemas.microsoft.com/office/drawing/2014/main" id="{6798547B-7DEE-814A-8263-40282F401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155" y="2715923"/>
            <a:ext cx="3326315" cy="1845255"/>
          </a:xfrm>
          <a:prstGeom prst="rect">
            <a:avLst/>
          </a:prstGeom>
          <a:noFill/>
          <a:extLst>
            <a:ext uri="{909E8E84-426E-40DD-AFC4-6F175D3DCCD1}">
              <a14:hiddenFill xmlns:a14="http://schemas.microsoft.com/office/drawing/2010/main">
                <a:solidFill>
                  <a:srgbClr val="FFFFFF"/>
                </a:solidFill>
              </a14:hiddenFill>
            </a:ext>
          </a:extLst>
        </p:spPr>
      </p:pic>
      <p:pic>
        <p:nvPicPr>
          <p:cNvPr id="66565" name="Picture 5">
            <a:extLst>
              <a:ext uri="{FF2B5EF4-FFF2-40B4-BE49-F238E27FC236}">
                <a16:creationId xmlns:a16="http://schemas.microsoft.com/office/drawing/2014/main" id="{B61A87D3-92DE-5742-9960-93D8F3CB4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0329" y="151905"/>
            <a:ext cx="1807016" cy="959793"/>
          </a:xfrm>
          <a:prstGeom prst="rect">
            <a:avLst/>
          </a:prstGeom>
          <a:noFill/>
          <a:extLst>
            <a:ext uri="{909E8E84-426E-40DD-AFC4-6F175D3DCCD1}">
              <a14:hiddenFill xmlns:a14="http://schemas.microsoft.com/office/drawing/2010/main">
                <a:solidFill>
                  <a:srgbClr val="FFFFFF"/>
                </a:solidFill>
              </a14:hiddenFill>
            </a:ext>
          </a:extLst>
        </p:spPr>
      </p:pic>
      <p:pic>
        <p:nvPicPr>
          <p:cNvPr id="66566" name="Picture 6">
            <a:extLst>
              <a:ext uri="{FF2B5EF4-FFF2-40B4-BE49-F238E27FC236}">
                <a16:creationId xmlns:a16="http://schemas.microsoft.com/office/drawing/2014/main" id="{FA619C7A-DA38-1F4A-9F55-B3A734C3AF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759" y="3769962"/>
            <a:ext cx="1949207" cy="8353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C2D0B48C-0DF0-694C-99DB-9EAC0C0EE2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6704" y="4658157"/>
            <a:ext cx="1641126" cy="10071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id="{A56066BA-7E42-644E-B0A5-F37DA291D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3759" y="5746302"/>
            <a:ext cx="1807016" cy="9597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D89DA503-DC03-7043-9F73-383C09FD2D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7384" y="1192655"/>
            <a:ext cx="1949207" cy="8353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FB018029-F03A-6F43-A5B3-AB921B9B34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0329" y="2080850"/>
            <a:ext cx="1641126" cy="100718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6730A20-6A20-E945-879C-C5B3C5BE4A1C}"/>
              </a:ext>
            </a:extLst>
          </p:cNvPr>
          <p:cNvSpPr txBox="1"/>
          <p:nvPr/>
        </p:nvSpPr>
        <p:spPr>
          <a:xfrm>
            <a:off x="290223" y="4522279"/>
            <a:ext cx="2246494" cy="369332"/>
          </a:xfrm>
          <a:prstGeom prst="rect">
            <a:avLst/>
          </a:prstGeom>
          <a:noFill/>
        </p:spPr>
        <p:txBody>
          <a:bodyPr wrap="square" rtlCol="0">
            <a:spAutoFit/>
          </a:bodyPr>
          <a:lstStyle/>
          <a:p>
            <a:r>
              <a:rPr lang="en-US" dirty="0"/>
              <a:t>X’s updated table.</a:t>
            </a:r>
          </a:p>
        </p:txBody>
      </p:sp>
      <p:grpSp>
        <p:nvGrpSpPr>
          <p:cNvPr id="13" name="Group 12">
            <a:extLst>
              <a:ext uri="{FF2B5EF4-FFF2-40B4-BE49-F238E27FC236}">
                <a16:creationId xmlns:a16="http://schemas.microsoft.com/office/drawing/2014/main" id="{8006D7FB-E951-3344-86C7-3242366B1372}"/>
              </a:ext>
            </a:extLst>
          </p:cNvPr>
          <p:cNvGrpSpPr/>
          <p:nvPr/>
        </p:nvGrpSpPr>
        <p:grpSpPr>
          <a:xfrm>
            <a:off x="3774170" y="5611960"/>
            <a:ext cx="4588599" cy="923330"/>
            <a:chOff x="-1784246" y="4998363"/>
            <a:chExt cx="4588599" cy="923330"/>
          </a:xfrm>
        </p:grpSpPr>
        <p:sp>
          <p:nvSpPr>
            <p:cNvPr id="14" name="Rectangle 13">
              <a:extLst>
                <a:ext uri="{FF2B5EF4-FFF2-40B4-BE49-F238E27FC236}">
                  <a16:creationId xmlns:a16="http://schemas.microsoft.com/office/drawing/2014/main" id="{B9C5DB22-7D8A-0240-AB02-018668E8D258}"/>
                </a:ext>
              </a:extLst>
            </p:cNvPr>
            <p:cNvSpPr/>
            <p:nvPr/>
          </p:nvSpPr>
          <p:spPr>
            <a:xfrm>
              <a:off x="462248" y="5060620"/>
              <a:ext cx="2342105" cy="50532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1838D14-EE42-9D44-B74F-7861F3B92D3D}"/>
                </a:ext>
              </a:extLst>
            </p:cNvPr>
            <p:cNvSpPr txBox="1"/>
            <p:nvPr/>
          </p:nvSpPr>
          <p:spPr>
            <a:xfrm>
              <a:off x="-1784246" y="4998363"/>
              <a:ext cx="2246494" cy="923330"/>
            </a:xfrm>
            <a:prstGeom prst="rect">
              <a:avLst/>
            </a:prstGeom>
            <a:noFill/>
          </p:spPr>
          <p:txBody>
            <a:bodyPr wrap="square" rtlCol="0">
              <a:spAutoFit/>
            </a:bodyPr>
            <a:lstStyle/>
            <a:p>
              <a:r>
                <a:rPr lang="en-US" dirty="0"/>
                <a:t>Alternate route to X,</a:t>
              </a:r>
            </a:p>
            <a:p>
              <a:r>
                <a:rPr lang="en-US" dirty="0"/>
                <a:t>with lower cost (4+1)</a:t>
              </a:r>
            </a:p>
            <a:p>
              <a:r>
                <a:rPr lang="en-US" dirty="0"/>
                <a:t>So, update.</a:t>
              </a:r>
            </a:p>
          </p:txBody>
        </p:sp>
      </p:grpSp>
      <p:pic>
        <p:nvPicPr>
          <p:cNvPr id="17" name="Picture 1">
            <a:extLst>
              <a:ext uri="{FF2B5EF4-FFF2-40B4-BE49-F238E27FC236}">
                <a16:creationId xmlns:a16="http://schemas.microsoft.com/office/drawing/2014/main" id="{FC9A34E1-792F-5141-8F0A-55B76975AE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793" y="6433272"/>
            <a:ext cx="1201086" cy="32854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a:extLst>
              <a:ext uri="{FF2B5EF4-FFF2-40B4-BE49-F238E27FC236}">
                <a16:creationId xmlns:a16="http://schemas.microsoft.com/office/drawing/2014/main" id="{AF908F4E-55B8-FE42-BBB6-2500A897B4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462" y="3515091"/>
            <a:ext cx="1641126" cy="1007188"/>
          </a:xfrm>
          <a:prstGeom prst="rect">
            <a:avLst/>
          </a:prstGeom>
          <a:noFill/>
          <a:extLst>
            <a:ext uri="{909E8E84-426E-40DD-AFC4-6F175D3DCCD1}">
              <a14:hiddenFill xmlns:a14="http://schemas.microsoft.com/office/drawing/2010/main">
                <a:solidFill>
                  <a:srgbClr val="FFFFFF"/>
                </a:solidFill>
              </a14:hiddenFill>
            </a:ext>
          </a:extLst>
        </p:spPr>
      </p:pic>
      <p:pic>
        <p:nvPicPr>
          <p:cNvPr id="70657" name="Picture 3">
            <a:extLst>
              <a:ext uri="{FF2B5EF4-FFF2-40B4-BE49-F238E27FC236}">
                <a16:creationId xmlns:a16="http://schemas.microsoft.com/office/drawing/2014/main" id="{E55901CB-48FB-AB46-85A6-D811481121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3213100" cy="67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11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a:extLst>
              <a:ext uri="{FF2B5EF4-FFF2-40B4-BE49-F238E27FC236}">
                <a16:creationId xmlns:a16="http://schemas.microsoft.com/office/drawing/2014/main" id="{6798547B-7DEE-814A-8263-40282F401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155" y="2715923"/>
            <a:ext cx="3326315" cy="1845255"/>
          </a:xfrm>
          <a:prstGeom prst="rect">
            <a:avLst/>
          </a:prstGeom>
          <a:noFill/>
          <a:extLst>
            <a:ext uri="{909E8E84-426E-40DD-AFC4-6F175D3DCCD1}">
              <a14:hiddenFill xmlns:a14="http://schemas.microsoft.com/office/drawing/2010/main">
                <a:solidFill>
                  <a:srgbClr val="FFFFFF"/>
                </a:solidFill>
              </a14:hiddenFill>
            </a:ext>
          </a:extLst>
        </p:spPr>
      </p:pic>
      <p:pic>
        <p:nvPicPr>
          <p:cNvPr id="66565" name="Picture 5">
            <a:extLst>
              <a:ext uri="{FF2B5EF4-FFF2-40B4-BE49-F238E27FC236}">
                <a16:creationId xmlns:a16="http://schemas.microsoft.com/office/drawing/2014/main" id="{B61A87D3-92DE-5742-9960-93D8F3CB4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0329" y="151905"/>
            <a:ext cx="1807016" cy="9597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D89DA503-DC03-7043-9F73-383C09FD2D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7384" y="1192655"/>
            <a:ext cx="1949207" cy="8353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FB018029-F03A-6F43-A5B3-AB921B9B34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0329" y="2080850"/>
            <a:ext cx="1641126" cy="100718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6730A20-6A20-E945-879C-C5B3C5BE4A1C}"/>
              </a:ext>
            </a:extLst>
          </p:cNvPr>
          <p:cNvSpPr txBox="1"/>
          <p:nvPr/>
        </p:nvSpPr>
        <p:spPr>
          <a:xfrm>
            <a:off x="290223" y="4522279"/>
            <a:ext cx="2246494" cy="369332"/>
          </a:xfrm>
          <a:prstGeom prst="rect">
            <a:avLst/>
          </a:prstGeom>
          <a:noFill/>
        </p:spPr>
        <p:txBody>
          <a:bodyPr wrap="square" rtlCol="0">
            <a:spAutoFit/>
          </a:bodyPr>
          <a:lstStyle/>
          <a:p>
            <a:r>
              <a:rPr lang="en-US" dirty="0"/>
              <a:t>X’s updated table.</a:t>
            </a:r>
          </a:p>
        </p:txBody>
      </p:sp>
      <p:pic>
        <p:nvPicPr>
          <p:cNvPr id="18" name="Picture 3">
            <a:extLst>
              <a:ext uri="{FF2B5EF4-FFF2-40B4-BE49-F238E27FC236}">
                <a16:creationId xmlns:a16="http://schemas.microsoft.com/office/drawing/2014/main" id="{10BB4241-5BA8-344E-89AB-73BE514990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462" y="3515091"/>
            <a:ext cx="1641126" cy="10071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FF4A27D0-DFBA-6448-A666-292FE38B18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1597" y="4080268"/>
            <a:ext cx="1949207" cy="859073"/>
          </a:xfrm>
          <a:prstGeom prst="rect">
            <a:avLst/>
          </a:prstGeom>
          <a:noFill/>
          <a:extLst>
            <a:ext uri="{909E8E84-426E-40DD-AFC4-6F175D3DCCD1}">
              <a14:hiddenFill xmlns:a14="http://schemas.microsoft.com/office/drawing/2010/main">
                <a:solidFill>
                  <a:srgbClr val="FFFFFF"/>
                </a:solidFill>
              </a14:hiddenFill>
            </a:ext>
          </a:extLst>
        </p:spPr>
      </p:pic>
      <p:pic>
        <p:nvPicPr>
          <p:cNvPr id="71681" name="Picture 3">
            <a:extLst>
              <a:ext uri="{FF2B5EF4-FFF2-40B4-BE49-F238E27FC236}">
                <a16:creationId xmlns:a16="http://schemas.microsoft.com/office/drawing/2014/main" id="{3096F473-6094-EC4B-9FC8-4280717DFD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3213100" cy="67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586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a:extLst>
              <a:ext uri="{FF2B5EF4-FFF2-40B4-BE49-F238E27FC236}">
                <a16:creationId xmlns:a16="http://schemas.microsoft.com/office/drawing/2014/main" id="{6798547B-7DEE-814A-8263-40282F401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155" y="2715923"/>
            <a:ext cx="3326315" cy="1845255"/>
          </a:xfrm>
          <a:prstGeom prst="rect">
            <a:avLst/>
          </a:prstGeom>
          <a:noFill/>
          <a:extLst>
            <a:ext uri="{909E8E84-426E-40DD-AFC4-6F175D3DCCD1}">
              <a14:hiddenFill xmlns:a14="http://schemas.microsoft.com/office/drawing/2010/main">
                <a:solidFill>
                  <a:srgbClr val="FFFFFF"/>
                </a:solidFill>
              </a14:hiddenFill>
            </a:ext>
          </a:extLst>
        </p:spPr>
      </p:pic>
      <p:pic>
        <p:nvPicPr>
          <p:cNvPr id="66565" name="Picture 5">
            <a:extLst>
              <a:ext uri="{FF2B5EF4-FFF2-40B4-BE49-F238E27FC236}">
                <a16:creationId xmlns:a16="http://schemas.microsoft.com/office/drawing/2014/main" id="{B61A87D3-92DE-5742-9960-93D8F3CB4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741" y="1590389"/>
            <a:ext cx="1807016" cy="95979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6730A20-6A20-E945-879C-C5B3C5BE4A1C}"/>
              </a:ext>
            </a:extLst>
          </p:cNvPr>
          <p:cNvSpPr txBox="1"/>
          <p:nvPr/>
        </p:nvSpPr>
        <p:spPr>
          <a:xfrm>
            <a:off x="3213100" y="5267611"/>
            <a:ext cx="3872502" cy="1200329"/>
          </a:xfrm>
          <a:prstGeom prst="rect">
            <a:avLst/>
          </a:prstGeom>
          <a:noFill/>
        </p:spPr>
        <p:txBody>
          <a:bodyPr wrap="square" rtlCol="0">
            <a:spAutoFit/>
          </a:bodyPr>
          <a:lstStyle/>
          <a:p>
            <a:r>
              <a:rPr lang="en-US" dirty="0"/>
              <a:t>All tables are updated.</a:t>
            </a:r>
          </a:p>
          <a:p>
            <a:r>
              <a:rPr lang="en-US" dirty="0"/>
              <a:t>Advertisement messages will trigger as routing table is updates.</a:t>
            </a:r>
          </a:p>
          <a:p>
            <a:endParaRPr lang="en-US" dirty="0"/>
          </a:p>
        </p:txBody>
      </p:sp>
      <p:pic>
        <p:nvPicPr>
          <p:cNvPr id="10" name="Picture 3">
            <a:extLst>
              <a:ext uri="{FF2B5EF4-FFF2-40B4-BE49-F238E27FC236}">
                <a16:creationId xmlns:a16="http://schemas.microsoft.com/office/drawing/2014/main" id="{90A0E54F-FCF2-504A-BE98-2C80D2D514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1405" y="2685669"/>
            <a:ext cx="3326315" cy="19868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a:extLst>
              <a:ext uri="{FF2B5EF4-FFF2-40B4-BE49-F238E27FC236}">
                <a16:creationId xmlns:a16="http://schemas.microsoft.com/office/drawing/2014/main" id="{AF0B49D5-DBD9-7942-8517-22BF984249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462" y="3515091"/>
            <a:ext cx="1641126" cy="10071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B10312B6-8F42-A54A-9996-ECBDF34048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1597" y="4080268"/>
            <a:ext cx="1949207" cy="859073"/>
          </a:xfrm>
          <a:prstGeom prst="rect">
            <a:avLst/>
          </a:prstGeom>
          <a:noFill/>
          <a:extLst>
            <a:ext uri="{909E8E84-426E-40DD-AFC4-6F175D3DCCD1}">
              <a14:hiddenFill xmlns:a14="http://schemas.microsoft.com/office/drawing/2010/main">
                <a:solidFill>
                  <a:srgbClr val="FFFFFF"/>
                </a:solidFill>
              </a14:hiddenFill>
            </a:ext>
          </a:extLst>
        </p:spPr>
      </p:pic>
      <p:pic>
        <p:nvPicPr>
          <p:cNvPr id="72705" name="Picture 3">
            <a:extLst>
              <a:ext uri="{FF2B5EF4-FFF2-40B4-BE49-F238E27FC236}">
                <a16:creationId xmlns:a16="http://schemas.microsoft.com/office/drawing/2014/main" id="{CEB73569-5962-374B-A229-9EFAF28E99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213100" cy="67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8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6293</TotalTime>
  <Words>1865</Words>
  <Application>Microsoft Macintosh PowerPoint</Application>
  <PresentationFormat>On-screen Show (4:3)</PresentationFormat>
  <Paragraphs>371</Paragraphs>
  <Slides>35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Courier New</vt:lpstr>
      <vt:lpstr>Lucida Bright</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Count-to-infinity Problem</vt:lpstr>
      <vt:lpstr>Count-to-infinity Problem</vt:lpstr>
      <vt:lpstr>PowerPoint Presentation</vt:lpstr>
      <vt:lpstr>DV Implementation: Routing Information Protocol (RIP)</vt:lpstr>
      <vt:lpstr>PowerPoint Presentation</vt:lpstr>
      <vt:lpstr>Link State Routing</vt:lpstr>
      <vt:lpstr>Link State Routing</vt:lpstr>
      <vt:lpstr>PowerPoint Presentation</vt:lpstr>
      <vt:lpstr>PowerPoint Presentation</vt:lpstr>
      <vt:lpstr>Link State </vt:lpstr>
      <vt:lpstr>PowerPoint Presentation</vt:lpstr>
      <vt:lpstr>Shortest Path Routing</vt:lpstr>
      <vt:lpstr>Shortest Path Routing</vt:lpstr>
      <vt:lpstr>Shortest Path Routing</vt:lpstr>
      <vt:lpstr>Shortest Path Routing</vt:lpstr>
      <vt:lpstr>Shortest Path Routing</vt:lpstr>
      <vt:lpstr>Open Shortest Path First (OSPF)</vt:lpstr>
      <vt:lpstr>Comparison of LS and DV algorithms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Nirupam Roy</dc:creator>
  <cp:lastModifiedBy>Nirupam Roy</cp:lastModifiedBy>
  <cp:revision>506</cp:revision>
  <dcterms:created xsi:type="dcterms:W3CDTF">2019-01-28T20:09:31Z</dcterms:created>
  <dcterms:modified xsi:type="dcterms:W3CDTF">2020-02-13T21:46:09Z</dcterms:modified>
</cp:coreProperties>
</file>