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Lst>
  <p:notesMasterIdLst>
    <p:notesMasterId r:id="rId72"/>
  </p:notesMasterIdLst>
  <p:sldIdLst>
    <p:sldId id="1493" r:id="rId3"/>
    <p:sldId id="1602" r:id="rId4"/>
    <p:sldId id="1603" r:id="rId5"/>
    <p:sldId id="1594" r:id="rId6"/>
    <p:sldId id="1595" r:id="rId7"/>
    <p:sldId id="1597" r:id="rId8"/>
    <p:sldId id="1601" r:id="rId9"/>
    <p:sldId id="1596" r:id="rId10"/>
    <p:sldId id="638" r:id="rId11"/>
    <p:sldId id="1564" r:id="rId12"/>
    <p:sldId id="1561" r:id="rId13"/>
    <p:sldId id="1555" r:id="rId14"/>
    <p:sldId id="647" r:id="rId15"/>
    <p:sldId id="648" r:id="rId16"/>
    <p:sldId id="1531" r:id="rId17"/>
    <p:sldId id="650" r:id="rId18"/>
    <p:sldId id="1541" r:id="rId19"/>
    <p:sldId id="1542" r:id="rId20"/>
    <p:sldId id="1543" r:id="rId21"/>
    <p:sldId id="1565" r:id="rId22"/>
    <p:sldId id="1566" r:id="rId23"/>
    <p:sldId id="735" r:id="rId24"/>
    <p:sldId id="1598" r:id="rId25"/>
    <p:sldId id="668" r:id="rId26"/>
    <p:sldId id="608" r:id="rId27"/>
    <p:sldId id="607" r:id="rId28"/>
    <p:sldId id="609" r:id="rId29"/>
    <p:sldId id="610" r:id="rId30"/>
    <p:sldId id="1567" r:id="rId31"/>
    <p:sldId id="1568" r:id="rId32"/>
    <p:sldId id="1544" r:id="rId33"/>
    <p:sldId id="1549" r:id="rId34"/>
    <p:sldId id="1560" r:id="rId35"/>
    <p:sldId id="1545" r:id="rId36"/>
    <p:sldId id="1576" r:id="rId37"/>
    <p:sldId id="1580" r:id="rId38"/>
    <p:sldId id="1581" r:id="rId39"/>
    <p:sldId id="1582" r:id="rId40"/>
    <p:sldId id="1583" r:id="rId41"/>
    <p:sldId id="1569" r:id="rId42"/>
    <p:sldId id="1548" r:id="rId43"/>
    <p:sldId id="302" r:id="rId44"/>
    <p:sldId id="678" r:id="rId45"/>
    <p:sldId id="304" r:id="rId46"/>
    <p:sldId id="319" r:id="rId47"/>
    <p:sldId id="1570" r:id="rId48"/>
    <p:sldId id="1599" r:id="rId49"/>
    <p:sldId id="1600" r:id="rId50"/>
    <p:sldId id="325" r:id="rId51"/>
    <p:sldId id="326" r:id="rId52"/>
    <p:sldId id="1556" r:id="rId53"/>
    <p:sldId id="679" r:id="rId54"/>
    <p:sldId id="1562" r:id="rId55"/>
    <p:sldId id="1571" r:id="rId56"/>
    <p:sldId id="683" r:id="rId57"/>
    <p:sldId id="1574" r:id="rId58"/>
    <p:sldId id="1585" r:id="rId59"/>
    <p:sldId id="1586" r:id="rId60"/>
    <p:sldId id="1592" r:id="rId61"/>
    <p:sldId id="1575" r:id="rId62"/>
    <p:sldId id="1593" r:id="rId63"/>
    <p:sldId id="1550" r:id="rId64"/>
    <p:sldId id="1590" r:id="rId65"/>
    <p:sldId id="1579" r:id="rId66"/>
    <p:sldId id="1577" r:id="rId67"/>
    <p:sldId id="701" r:id="rId68"/>
    <p:sldId id="699" r:id="rId69"/>
    <p:sldId id="700" r:id="rId70"/>
    <p:sldId id="702"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00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70"/>
    <p:restoredTop sz="95023"/>
  </p:normalViewPr>
  <p:slideViewPr>
    <p:cSldViewPr snapToGrid="0" snapToObjects="1" showGuides="1">
      <p:cViewPr varScale="1">
        <p:scale>
          <a:sx n="75" d="100"/>
          <a:sy n="75" d="100"/>
        </p:scale>
        <p:origin x="184" y="72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49926-832A-0146-A58C-0A7B8706D706}" type="datetimeFigureOut">
              <a:rPr lang="en-US" smtClean="0"/>
              <a:t>2/27/20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C8ABCF-8DBE-0B44-8881-1104B3E50F18}" type="slidenum">
              <a:rPr lang="en-US" smtClean="0"/>
              <a:t>‹#›</a:t>
            </a:fld>
            <a:endParaRPr lang="en-US"/>
          </a:p>
        </p:txBody>
      </p:sp>
    </p:spTree>
    <p:extLst>
      <p:ext uri="{BB962C8B-B14F-4D97-AF65-F5344CB8AC3E}">
        <p14:creationId xmlns:p14="http://schemas.microsoft.com/office/powerpoint/2010/main" val="1339582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a:extLst>
              <a:ext uri="{FF2B5EF4-FFF2-40B4-BE49-F238E27FC236}">
                <a16:creationId xmlns:a16="http://schemas.microsoft.com/office/drawing/2014/main" id="{178CB7FB-5C77-B54E-940E-9963542BCDD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26307" name="Rectangle 3">
            <a:extLst>
              <a:ext uri="{FF2B5EF4-FFF2-40B4-BE49-F238E27FC236}">
                <a16:creationId xmlns:a16="http://schemas.microsoft.com/office/drawing/2014/main" id="{A4D6DEE6-F289-4142-8213-0923DDADFA3A}"/>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722C7CC9-DD9B-0649-8F9E-BE219D9B96DD}" type="datetime3">
              <a:rPr lang="en-US" altLang="en-US" sz="1300" smtClean="0">
                <a:latin typeface="Times New Roman" panose="02020603050405020304" pitchFamily="18" charset="0"/>
              </a:rPr>
              <a:pPr/>
              <a:t>27 February 2020</a:t>
            </a:fld>
            <a:endParaRPr lang="en-US" altLang="en-US" sz="1300">
              <a:latin typeface="Times New Roman" panose="02020603050405020304" pitchFamily="18" charset="0"/>
            </a:endParaRPr>
          </a:p>
        </p:txBody>
      </p:sp>
      <p:sp>
        <p:nvSpPr>
          <p:cNvPr id="226308" name="Rectangle 6">
            <a:extLst>
              <a:ext uri="{FF2B5EF4-FFF2-40B4-BE49-F238E27FC236}">
                <a16:creationId xmlns:a16="http://schemas.microsoft.com/office/drawing/2014/main" id="{9E9BDDAE-7F38-6549-9650-E34F1345909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26309" name="Rectangle 7">
            <a:extLst>
              <a:ext uri="{FF2B5EF4-FFF2-40B4-BE49-F238E27FC236}">
                <a16:creationId xmlns:a16="http://schemas.microsoft.com/office/drawing/2014/main" id="{D9F829ED-2079-9442-B6CF-383B87A232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2A24185A-E757-BE43-A86E-9D688BA46520}" type="slidenum">
              <a:rPr lang="en-US" altLang="en-US" sz="1300">
                <a:latin typeface="Times New Roman" panose="02020603050405020304" pitchFamily="18" charset="0"/>
              </a:rPr>
              <a:pPr/>
              <a:t>9</a:t>
            </a:fld>
            <a:endParaRPr lang="en-US" altLang="en-US" sz="1300">
              <a:latin typeface="Times New Roman" panose="02020603050405020304" pitchFamily="18" charset="0"/>
            </a:endParaRPr>
          </a:p>
        </p:txBody>
      </p:sp>
      <p:sp>
        <p:nvSpPr>
          <p:cNvPr id="226310" name="Rectangle 2">
            <a:extLst>
              <a:ext uri="{FF2B5EF4-FFF2-40B4-BE49-F238E27FC236}">
                <a16:creationId xmlns:a16="http://schemas.microsoft.com/office/drawing/2014/main" id="{77ED05B7-6555-4849-AE54-018B40E43AF6}"/>
              </a:ext>
            </a:extLst>
          </p:cNvPr>
          <p:cNvSpPr>
            <a:spLocks noGrp="1" noRot="1" noChangeAspect="1" noChangeArrowheads="1" noTextEdit="1"/>
          </p:cNvSpPr>
          <p:nvPr>
            <p:ph type="sldImg"/>
          </p:nvPr>
        </p:nvSpPr>
        <p:spPr>
          <a:ln/>
        </p:spPr>
      </p:sp>
      <p:sp>
        <p:nvSpPr>
          <p:cNvPr id="226311" name="Rectangle 3">
            <a:extLst>
              <a:ext uri="{FF2B5EF4-FFF2-40B4-BE49-F238E27FC236}">
                <a16:creationId xmlns:a16="http://schemas.microsoft.com/office/drawing/2014/main" id="{F4AC0E16-FCB4-0648-95CA-6B7A2A46A7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821958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1F360012-1598-9848-A7C8-7601470BB70C}"/>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9683" name="Rectangle 3">
            <a:extLst>
              <a:ext uri="{FF2B5EF4-FFF2-40B4-BE49-F238E27FC236}">
                <a16:creationId xmlns:a16="http://schemas.microsoft.com/office/drawing/2014/main" id="{D0D4EB0C-D082-A44B-828A-4DC76E2A697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529EF2B8-FF2A-634B-8F6D-9EEED02879C9}"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27 February 2020</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9684" name="Rectangle 6">
            <a:extLst>
              <a:ext uri="{FF2B5EF4-FFF2-40B4-BE49-F238E27FC236}">
                <a16:creationId xmlns:a16="http://schemas.microsoft.com/office/drawing/2014/main" id="{680E3B8A-D984-9243-A88D-E2B0B1D6E7C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9685" name="Rectangle 7">
            <a:extLst>
              <a:ext uri="{FF2B5EF4-FFF2-40B4-BE49-F238E27FC236}">
                <a16:creationId xmlns:a16="http://schemas.microsoft.com/office/drawing/2014/main" id="{6850F222-420E-3847-8477-0FF1B463B8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1B61FB35-C2BD-E847-8B28-ADC131F04BC6}"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31</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9686" name="Rectangle 2">
            <a:extLst>
              <a:ext uri="{FF2B5EF4-FFF2-40B4-BE49-F238E27FC236}">
                <a16:creationId xmlns:a16="http://schemas.microsoft.com/office/drawing/2014/main" id="{789245CF-0D7F-CC4E-ABE7-8718722AEA44}"/>
              </a:ext>
            </a:extLst>
          </p:cNvPr>
          <p:cNvSpPr>
            <a:spLocks noGrp="1" noRot="1" noChangeAspect="1" noChangeArrowheads="1" noTextEdit="1"/>
          </p:cNvSpPr>
          <p:nvPr>
            <p:ph type="sldImg"/>
          </p:nvPr>
        </p:nvSpPr>
        <p:spPr>
          <a:ln/>
        </p:spPr>
      </p:sp>
      <p:sp>
        <p:nvSpPr>
          <p:cNvPr id="199687" name="Rectangle 3">
            <a:extLst>
              <a:ext uri="{FF2B5EF4-FFF2-40B4-BE49-F238E27FC236}">
                <a16:creationId xmlns:a16="http://schemas.microsoft.com/office/drawing/2014/main" id="{15C8A02C-F94A-A54E-9CD5-F2CEA65304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075473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33B1A66A-0C60-8D48-B484-0868D2E53F0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00707" name="Rectangle 3">
            <a:extLst>
              <a:ext uri="{FF2B5EF4-FFF2-40B4-BE49-F238E27FC236}">
                <a16:creationId xmlns:a16="http://schemas.microsoft.com/office/drawing/2014/main" id="{2C2C7619-6B76-E84E-A299-02CB471EF9E3}"/>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3A9168A0-15FD-224E-87A8-ABDF3B500BAF}"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27 February 2020</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0708" name="Rectangle 6">
            <a:extLst>
              <a:ext uri="{FF2B5EF4-FFF2-40B4-BE49-F238E27FC236}">
                <a16:creationId xmlns:a16="http://schemas.microsoft.com/office/drawing/2014/main" id="{6A4C0792-E282-484F-9C19-63745157722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00709" name="Rectangle 7">
            <a:extLst>
              <a:ext uri="{FF2B5EF4-FFF2-40B4-BE49-F238E27FC236}">
                <a16:creationId xmlns:a16="http://schemas.microsoft.com/office/drawing/2014/main" id="{5FADCCC8-5424-ED4B-B073-1ED835F757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B7793F68-8309-A24F-90E3-0A1A23D16259}"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34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0710" name="Rectangle 2">
            <a:extLst>
              <a:ext uri="{FF2B5EF4-FFF2-40B4-BE49-F238E27FC236}">
                <a16:creationId xmlns:a16="http://schemas.microsoft.com/office/drawing/2014/main" id="{B42C0C32-3FD2-8C47-BDFD-29ED5F0FA9BC}"/>
              </a:ext>
            </a:extLst>
          </p:cNvPr>
          <p:cNvSpPr>
            <a:spLocks noGrp="1" noRot="1" noChangeAspect="1" noChangeArrowheads="1" noTextEdit="1"/>
          </p:cNvSpPr>
          <p:nvPr>
            <p:ph type="sldImg"/>
          </p:nvPr>
        </p:nvSpPr>
        <p:spPr>
          <a:ln/>
        </p:spPr>
      </p:sp>
      <p:sp>
        <p:nvSpPr>
          <p:cNvPr id="200711" name="Rectangle 3">
            <a:extLst>
              <a:ext uri="{FF2B5EF4-FFF2-40B4-BE49-F238E27FC236}">
                <a16:creationId xmlns:a16="http://schemas.microsoft.com/office/drawing/2014/main" id="{3F17FFE2-9D94-7343-954C-53431D3AFB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261455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E080B931-FF1E-F64D-820C-505C5ECE8FE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01731" name="Rectangle 3">
            <a:extLst>
              <a:ext uri="{FF2B5EF4-FFF2-40B4-BE49-F238E27FC236}">
                <a16:creationId xmlns:a16="http://schemas.microsoft.com/office/drawing/2014/main" id="{B340723B-E4CD-F040-9B1C-39557B6127D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5DE4B8A5-E011-1540-9CC1-B53C17D345B0}"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27 February 2020</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1732" name="Rectangle 6">
            <a:extLst>
              <a:ext uri="{FF2B5EF4-FFF2-40B4-BE49-F238E27FC236}">
                <a16:creationId xmlns:a16="http://schemas.microsoft.com/office/drawing/2014/main" id="{4CED2739-5694-764C-BE6F-56DA2C3F11A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01733" name="Rectangle 7">
            <a:extLst>
              <a:ext uri="{FF2B5EF4-FFF2-40B4-BE49-F238E27FC236}">
                <a16:creationId xmlns:a16="http://schemas.microsoft.com/office/drawing/2014/main" id="{BA90A5A6-D4F2-1F49-9D07-F78875C740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B5D10547-0A4C-CD4E-8AF7-42F33D5FCE36}"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40</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1734" name="Rectangle 2">
            <a:extLst>
              <a:ext uri="{FF2B5EF4-FFF2-40B4-BE49-F238E27FC236}">
                <a16:creationId xmlns:a16="http://schemas.microsoft.com/office/drawing/2014/main" id="{E08FC5A7-3F32-E44B-ACCD-BB0000D0FE1D}"/>
              </a:ext>
            </a:extLst>
          </p:cNvPr>
          <p:cNvSpPr>
            <a:spLocks noGrp="1" noRot="1" noChangeAspect="1" noChangeArrowheads="1" noTextEdit="1"/>
          </p:cNvSpPr>
          <p:nvPr>
            <p:ph type="sldImg"/>
          </p:nvPr>
        </p:nvSpPr>
        <p:spPr>
          <a:ln/>
        </p:spPr>
      </p:sp>
      <p:sp>
        <p:nvSpPr>
          <p:cNvPr id="201735" name="Rectangle 3">
            <a:extLst>
              <a:ext uri="{FF2B5EF4-FFF2-40B4-BE49-F238E27FC236}">
                <a16:creationId xmlns:a16="http://schemas.microsoft.com/office/drawing/2014/main" id="{9F61E017-6A0E-8842-A2FD-4239CD1FA9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559372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6FD7F99C-7098-9143-9A31-F609D3707757}"/>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03779" name="Rectangle 3">
            <a:extLst>
              <a:ext uri="{FF2B5EF4-FFF2-40B4-BE49-F238E27FC236}">
                <a16:creationId xmlns:a16="http://schemas.microsoft.com/office/drawing/2014/main" id="{880922BB-C268-B04E-81D9-9B2321189094}"/>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92F4619E-E8AA-FD49-9621-6C1BAF456A6A}"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27 February 2020</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3780" name="Rectangle 6">
            <a:extLst>
              <a:ext uri="{FF2B5EF4-FFF2-40B4-BE49-F238E27FC236}">
                <a16:creationId xmlns:a16="http://schemas.microsoft.com/office/drawing/2014/main" id="{30723E85-2371-E144-92BA-D019D2840A0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03781" name="Rectangle 7">
            <a:extLst>
              <a:ext uri="{FF2B5EF4-FFF2-40B4-BE49-F238E27FC236}">
                <a16:creationId xmlns:a16="http://schemas.microsoft.com/office/drawing/2014/main" id="{F632C63C-D2AF-E84E-AA9B-321166FE2E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38F02017-B1BA-F240-90DF-424B871840E9}"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41</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3782" name="Rectangle 2">
            <a:extLst>
              <a:ext uri="{FF2B5EF4-FFF2-40B4-BE49-F238E27FC236}">
                <a16:creationId xmlns:a16="http://schemas.microsoft.com/office/drawing/2014/main" id="{C5214A82-5A96-8340-97C3-C5FB596FBBBF}"/>
              </a:ext>
            </a:extLst>
          </p:cNvPr>
          <p:cNvSpPr>
            <a:spLocks noGrp="1" noRot="1" noChangeAspect="1" noChangeArrowheads="1" noTextEdit="1"/>
          </p:cNvSpPr>
          <p:nvPr>
            <p:ph type="sldImg"/>
          </p:nvPr>
        </p:nvSpPr>
        <p:spPr>
          <a:ln/>
        </p:spPr>
      </p:sp>
      <p:sp>
        <p:nvSpPr>
          <p:cNvPr id="203783" name="Rectangle 3">
            <a:extLst>
              <a:ext uri="{FF2B5EF4-FFF2-40B4-BE49-F238E27FC236}">
                <a16:creationId xmlns:a16="http://schemas.microsoft.com/office/drawing/2014/main" id="{9B6ED5DD-5C77-CA40-B9F6-5951DDE98E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903346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1087F5DF-D993-DB4F-A642-2F471AFDA2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9B9D6C6B-F6DC-3A4E-A671-9C1FB195F12F}"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44</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7346" name="Rectangle 2">
            <a:extLst>
              <a:ext uri="{FF2B5EF4-FFF2-40B4-BE49-F238E27FC236}">
                <a16:creationId xmlns:a16="http://schemas.microsoft.com/office/drawing/2014/main" id="{8A443F41-D3A8-D04F-A1A2-F72727384CAA}"/>
              </a:ext>
            </a:extLst>
          </p:cNvPr>
          <p:cNvSpPr>
            <a:spLocks noGrp="1" noRot="1" noChangeAspect="1" noChangeArrowheads="1" noTextEdit="1"/>
          </p:cNvSpPr>
          <p:nvPr>
            <p:ph type="sldImg"/>
          </p:nvPr>
        </p:nvSpPr>
        <p:spPr>
          <a:xfrm>
            <a:off x="1268413" y="727075"/>
            <a:ext cx="4781550" cy="3586163"/>
          </a:xfrm>
          <a:ln w="12700" cap="flat">
            <a:solidFill>
              <a:schemeClr val="tx1"/>
            </a:solidFill>
          </a:ln>
        </p:spPr>
      </p:sp>
      <p:sp>
        <p:nvSpPr>
          <p:cNvPr id="57347" name="Rectangle 3">
            <a:extLst>
              <a:ext uri="{FF2B5EF4-FFF2-40B4-BE49-F238E27FC236}">
                <a16:creationId xmlns:a16="http://schemas.microsoft.com/office/drawing/2014/main" id="{523D777B-D31A-154C-8EA3-8902F54E0E79}"/>
              </a:ext>
            </a:extLst>
          </p:cNvPr>
          <p:cNvSpPr>
            <a:spLocks noGrp="1" noChangeArrowheads="1"/>
          </p:cNvSpPr>
          <p:nvPr>
            <p:ph type="body" idx="1"/>
          </p:nvPr>
        </p:nvSpPr>
        <p:spPr>
          <a:xfrm>
            <a:off x="974725" y="4559300"/>
            <a:ext cx="5365750"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553657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19EFD338-0F92-7448-B812-A4AF29A92480}"/>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11971" name="Rectangle 3">
            <a:extLst>
              <a:ext uri="{FF2B5EF4-FFF2-40B4-BE49-F238E27FC236}">
                <a16:creationId xmlns:a16="http://schemas.microsoft.com/office/drawing/2014/main" id="{DB05549A-00A6-EE46-9E8B-D75894D3CB1B}"/>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3B228536-2746-C440-9849-E58E3185D5EA}" type="datetime3">
              <a:rPr lang="en-US" altLang="en-US" sz="1300" smtClean="0">
                <a:latin typeface="Times New Roman" panose="02020603050405020304" pitchFamily="18" charset="0"/>
              </a:rPr>
              <a:pPr/>
              <a:t>27 February 2020</a:t>
            </a:fld>
            <a:endParaRPr lang="en-US" altLang="en-US" sz="1300">
              <a:latin typeface="Times New Roman" panose="02020603050405020304" pitchFamily="18" charset="0"/>
            </a:endParaRPr>
          </a:p>
        </p:txBody>
      </p:sp>
      <p:sp>
        <p:nvSpPr>
          <p:cNvPr id="211972" name="Rectangle 6">
            <a:extLst>
              <a:ext uri="{FF2B5EF4-FFF2-40B4-BE49-F238E27FC236}">
                <a16:creationId xmlns:a16="http://schemas.microsoft.com/office/drawing/2014/main" id="{14A1198C-2E79-5C4E-8E74-647ED486C1A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11973" name="Rectangle 7">
            <a:extLst>
              <a:ext uri="{FF2B5EF4-FFF2-40B4-BE49-F238E27FC236}">
                <a16:creationId xmlns:a16="http://schemas.microsoft.com/office/drawing/2014/main" id="{C8E579FB-C5EC-744B-9828-FA286F01C9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0A337CD4-2240-7946-9584-6BB6994E03C2}" type="slidenum">
              <a:rPr lang="en-US" altLang="en-US" sz="1300">
                <a:latin typeface="Times New Roman" panose="02020603050405020304" pitchFamily="18" charset="0"/>
              </a:rPr>
              <a:pPr/>
              <a:t>46</a:t>
            </a:fld>
            <a:endParaRPr lang="en-US" altLang="en-US" sz="1300">
              <a:latin typeface="Times New Roman" panose="02020603050405020304" pitchFamily="18" charset="0"/>
            </a:endParaRPr>
          </a:p>
        </p:txBody>
      </p:sp>
      <p:sp>
        <p:nvSpPr>
          <p:cNvPr id="211974" name="Rectangle 2">
            <a:extLst>
              <a:ext uri="{FF2B5EF4-FFF2-40B4-BE49-F238E27FC236}">
                <a16:creationId xmlns:a16="http://schemas.microsoft.com/office/drawing/2014/main" id="{2E258790-D523-6047-86FF-62FBDD5E45EC}"/>
              </a:ext>
            </a:extLst>
          </p:cNvPr>
          <p:cNvSpPr>
            <a:spLocks noGrp="1" noRot="1" noChangeAspect="1" noChangeArrowheads="1" noTextEdit="1"/>
          </p:cNvSpPr>
          <p:nvPr>
            <p:ph type="sldImg"/>
          </p:nvPr>
        </p:nvSpPr>
        <p:spPr>
          <a:ln/>
        </p:spPr>
      </p:sp>
      <p:sp>
        <p:nvSpPr>
          <p:cNvPr id="211975" name="Rectangle 3">
            <a:extLst>
              <a:ext uri="{FF2B5EF4-FFF2-40B4-BE49-F238E27FC236}">
                <a16:creationId xmlns:a16="http://schemas.microsoft.com/office/drawing/2014/main" id="{75142E7B-9B77-0446-A790-52B068AAE4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4067355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784D459B-C87A-3C48-B642-BB2BCFF3C3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eaLnBrk="1" hangingPunct="1"/>
            <a:fld id="{5DC2B55D-9A94-1447-98BA-279E6FD3E8B3}" type="slidenum">
              <a:rPr lang="en-US" altLang="en-US" sz="1300" b="0">
                <a:latin typeface="Times New Roman" panose="02020603050405020304" pitchFamily="18" charset="0"/>
              </a:rPr>
              <a:pPr eaLnBrk="1" hangingPunct="1"/>
              <a:t>49</a:t>
            </a:fld>
            <a:endParaRPr lang="en-US" altLang="en-US" sz="1300" b="0">
              <a:latin typeface="Times New Roman" panose="02020603050405020304" pitchFamily="18" charset="0"/>
            </a:endParaRPr>
          </a:p>
        </p:txBody>
      </p:sp>
      <p:sp>
        <p:nvSpPr>
          <p:cNvPr id="79874" name="Rectangle 2">
            <a:extLst>
              <a:ext uri="{FF2B5EF4-FFF2-40B4-BE49-F238E27FC236}">
                <a16:creationId xmlns:a16="http://schemas.microsoft.com/office/drawing/2014/main" id="{30BB9330-5E4D-D44F-B234-ABAAE7D17A15}"/>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CB784B97-7A78-4D49-AE4E-E127C985F5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318704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E1F1CC94-0844-D841-A22A-B55B412B28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eaLnBrk="1" hangingPunct="1"/>
            <a:fld id="{43EC6393-105D-DC48-8E4B-25EAD0F6C588}" type="slidenum">
              <a:rPr lang="en-US" altLang="en-US" sz="1300" b="0">
                <a:latin typeface="Times New Roman" panose="02020603050405020304" pitchFamily="18" charset="0"/>
              </a:rPr>
              <a:pPr eaLnBrk="1" hangingPunct="1"/>
              <a:t>50</a:t>
            </a:fld>
            <a:endParaRPr lang="en-US" altLang="en-US" sz="1300" b="0">
              <a:latin typeface="Times New Roman" panose="02020603050405020304" pitchFamily="18" charset="0"/>
            </a:endParaRPr>
          </a:p>
        </p:txBody>
      </p:sp>
      <p:sp>
        <p:nvSpPr>
          <p:cNvPr id="81922" name="Rectangle 2">
            <a:extLst>
              <a:ext uri="{FF2B5EF4-FFF2-40B4-BE49-F238E27FC236}">
                <a16:creationId xmlns:a16="http://schemas.microsoft.com/office/drawing/2014/main" id="{68D641AE-D253-D041-BE95-8001E5F887F8}"/>
              </a:ext>
            </a:extLst>
          </p:cNvPr>
          <p:cNvSpPr>
            <a:spLocks noGrp="1" noRot="1" noChangeAspect="1" noChangeArrowheads="1" noTextEdit="1"/>
          </p:cNvSpPr>
          <p:nvPr>
            <p:ph type="sldImg"/>
          </p:nvPr>
        </p:nvSpPr>
        <p:spPr>
          <a:xfrm>
            <a:off x="1250950" y="708025"/>
            <a:ext cx="4814888" cy="3611563"/>
          </a:xfrm>
          <a:ln/>
        </p:spPr>
      </p:sp>
      <p:sp>
        <p:nvSpPr>
          <p:cNvPr id="81923" name="Rectangle 3">
            <a:extLst>
              <a:ext uri="{FF2B5EF4-FFF2-40B4-BE49-F238E27FC236}">
                <a16:creationId xmlns:a16="http://schemas.microsoft.com/office/drawing/2014/main" id="{1B765CE2-0C4C-BA44-9492-67EBB7641A41}"/>
              </a:ext>
            </a:extLst>
          </p:cNvPr>
          <p:cNvSpPr>
            <a:spLocks noGrp="1" noChangeArrowheads="1"/>
          </p:cNvSpPr>
          <p:nvPr>
            <p:ph type="body" idx="1"/>
          </p:nvPr>
        </p:nvSpPr>
        <p:spPr>
          <a:xfrm>
            <a:off x="942975" y="4564063"/>
            <a:ext cx="5429250" cy="4333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434787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128"/>
              </a:defRPr>
            </a:lvl1pPr>
            <a:lvl2pPr marL="742950" indent="-285750" defTabSz="966788">
              <a:defRPr sz="2400">
                <a:solidFill>
                  <a:schemeClr val="tx1"/>
                </a:solidFill>
                <a:latin typeface="Arial" charset="0"/>
                <a:ea typeface="ＭＳ Ｐゴシック" charset="-128"/>
              </a:defRPr>
            </a:lvl2pPr>
            <a:lvl3pPr marL="1143000" indent="-228600" defTabSz="966788">
              <a:defRPr sz="2400">
                <a:solidFill>
                  <a:schemeClr val="tx1"/>
                </a:solidFill>
                <a:latin typeface="Arial" charset="0"/>
                <a:ea typeface="ＭＳ Ｐゴシック" charset="-128"/>
              </a:defRPr>
            </a:lvl3pPr>
            <a:lvl4pPr marL="1600200" indent="-228600" defTabSz="966788">
              <a:defRPr sz="2400">
                <a:solidFill>
                  <a:schemeClr val="tx1"/>
                </a:solidFill>
                <a:latin typeface="Arial" charset="0"/>
                <a:ea typeface="ＭＳ Ｐゴシック" charset="-128"/>
              </a:defRPr>
            </a:lvl4pPr>
            <a:lvl5pPr marL="2057400" indent="-228600" defTabSz="966788">
              <a:defRPr sz="2400">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B5928635-39B7-C647-BD4D-6948D2219A37}" type="slidenum">
              <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rPr>
              <a:pPr marL="0" marR="0" lvl="0" indent="0" algn="r" defTabSz="966788" rtl="0" eaLnBrk="1" fontAlgn="auto" latinLnBrk="0" hangingPunct="1">
                <a:lnSpc>
                  <a:spcPct val="100000"/>
                </a:lnSpc>
                <a:spcBef>
                  <a:spcPts val="0"/>
                </a:spcBef>
                <a:spcAft>
                  <a:spcPts val="0"/>
                </a:spcAft>
                <a:buClrTx/>
                <a:buSzTx/>
                <a:buFontTx/>
                <a:buNone/>
                <a:tabLst/>
                <a:defRPr/>
              </a:pPr>
              <a:t>53</a:t>
            </a:fld>
            <a:endPar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1086686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9C6BB1C4-799D-0145-A2DE-7ABDEE9D659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19139" name="Rectangle 3">
            <a:extLst>
              <a:ext uri="{FF2B5EF4-FFF2-40B4-BE49-F238E27FC236}">
                <a16:creationId xmlns:a16="http://schemas.microsoft.com/office/drawing/2014/main" id="{6F465E87-9616-2648-A093-D7BD1514CD97}"/>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16FEDC8E-E3A9-D746-9EBE-EABFF339495A}"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27 February 2020</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9140" name="Rectangle 6">
            <a:extLst>
              <a:ext uri="{FF2B5EF4-FFF2-40B4-BE49-F238E27FC236}">
                <a16:creationId xmlns:a16="http://schemas.microsoft.com/office/drawing/2014/main" id="{7ABA8166-7181-1F45-A4FF-683A7A18C07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19141" name="Rectangle 7">
            <a:extLst>
              <a:ext uri="{FF2B5EF4-FFF2-40B4-BE49-F238E27FC236}">
                <a16:creationId xmlns:a16="http://schemas.microsoft.com/office/drawing/2014/main" id="{D3B0A32E-39E4-B145-9B0D-F2E43D0029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0DF6BA39-F6DA-C14C-95FE-B5AA7FB5F5BB}"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56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9142" name="Rectangle 2">
            <a:extLst>
              <a:ext uri="{FF2B5EF4-FFF2-40B4-BE49-F238E27FC236}">
                <a16:creationId xmlns:a16="http://schemas.microsoft.com/office/drawing/2014/main" id="{AC8D1C14-7F18-5341-BE86-6EFC30407489}"/>
              </a:ext>
            </a:extLst>
          </p:cNvPr>
          <p:cNvSpPr>
            <a:spLocks noGrp="1" noRot="1" noChangeAspect="1" noChangeArrowheads="1" noTextEdit="1"/>
          </p:cNvSpPr>
          <p:nvPr>
            <p:ph type="sldImg"/>
          </p:nvPr>
        </p:nvSpPr>
        <p:spPr>
          <a:ln/>
        </p:spPr>
      </p:sp>
      <p:sp>
        <p:nvSpPr>
          <p:cNvPr id="219143" name="Rectangle 3">
            <a:extLst>
              <a:ext uri="{FF2B5EF4-FFF2-40B4-BE49-F238E27FC236}">
                <a16:creationId xmlns:a16="http://schemas.microsoft.com/office/drawing/2014/main" id="{CF7FF5F9-3239-5043-B0DC-4518F37A97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654844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FE07155D-55DA-EC48-814A-01FB897505D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35523" name="Rectangle 3">
            <a:extLst>
              <a:ext uri="{FF2B5EF4-FFF2-40B4-BE49-F238E27FC236}">
                <a16:creationId xmlns:a16="http://schemas.microsoft.com/office/drawing/2014/main" id="{6FC4D34A-7603-8847-BBD9-4613DDD8866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4E952B66-A8AB-A44B-9458-62090EC12911}" type="datetime3">
              <a:rPr lang="en-US" altLang="en-US" sz="1300" smtClean="0">
                <a:latin typeface="Times New Roman" panose="02020603050405020304" pitchFamily="18" charset="0"/>
              </a:rPr>
              <a:pPr/>
              <a:t>27 February 2020</a:t>
            </a:fld>
            <a:endParaRPr lang="en-US" altLang="en-US" sz="1300">
              <a:latin typeface="Times New Roman" panose="02020603050405020304" pitchFamily="18" charset="0"/>
            </a:endParaRPr>
          </a:p>
        </p:txBody>
      </p:sp>
      <p:sp>
        <p:nvSpPr>
          <p:cNvPr id="235524" name="Rectangle 6">
            <a:extLst>
              <a:ext uri="{FF2B5EF4-FFF2-40B4-BE49-F238E27FC236}">
                <a16:creationId xmlns:a16="http://schemas.microsoft.com/office/drawing/2014/main" id="{FF850CD1-079B-804F-BC29-73E6F2B588C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35525" name="Rectangle 7">
            <a:extLst>
              <a:ext uri="{FF2B5EF4-FFF2-40B4-BE49-F238E27FC236}">
                <a16:creationId xmlns:a16="http://schemas.microsoft.com/office/drawing/2014/main" id="{751E29B4-3A3D-AE46-8DFB-B2B21A0D8C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45FD0794-39A0-BD47-A64D-46D729D85D7A}" type="slidenum">
              <a:rPr lang="en-US" altLang="en-US" sz="1300">
                <a:latin typeface="Times New Roman" panose="02020603050405020304" pitchFamily="18" charset="0"/>
              </a:rPr>
              <a:pPr/>
              <a:t>13</a:t>
            </a:fld>
            <a:endParaRPr lang="en-US" altLang="en-US" sz="1300">
              <a:latin typeface="Times New Roman" panose="02020603050405020304" pitchFamily="18" charset="0"/>
            </a:endParaRPr>
          </a:p>
        </p:txBody>
      </p:sp>
      <p:sp>
        <p:nvSpPr>
          <p:cNvPr id="235526" name="Rectangle 2">
            <a:extLst>
              <a:ext uri="{FF2B5EF4-FFF2-40B4-BE49-F238E27FC236}">
                <a16:creationId xmlns:a16="http://schemas.microsoft.com/office/drawing/2014/main" id="{71E42B14-A33A-894B-ACA6-A4F8AB7B2289}"/>
              </a:ext>
            </a:extLst>
          </p:cNvPr>
          <p:cNvSpPr>
            <a:spLocks noGrp="1" noRot="1" noChangeAspect="1" noChangeArrowheads="1" noTextEdit="1"/>
          </p:cNvSpPr>
          <p:nvPr>
            <p:ph type="sldImg"/>
          </p:nvPr>
        </p:nvSpPr>
        <p:spPr>
          <a:ln/>
        </p:spPr>
      </p:sp>
      <p:sp>
        <p:nvSpPr>
          <p:cNvPr id="235527" name="Rectangle 3">
            <a:extLst>
              <a:ext uri="{FF2B5EF4-FFF2-40B4-BE49-F238E27FC236}">
                <a16:creationId xmlns:a16="http://schemas.microsoft.com/office/drawing/2014/main" id="{54D3C468-8496-7F4E-8475-F426720B3E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334974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60567E05-C82E-7548-892F-CCE542158C0F}"/>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20163" name="Rectangle 3">
            <a:extLst>
              <a:ext uri="{FF2B5EF4-FFF2-40B4-BE49-F238E27FC236}">
                <a16:creationId xmlns:a16="http://schemas.microsoft.com/office/drawing/2014/main" id="{40F26F49-5483-734C-AFC1-0EE0E6686F3A}"/>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A3A5C861-C63E-8F4A-84BA-BC5FC1F01910}" type="datetime3">
              <a:rPr lang="en-US" altLang="en-US" sz="1300" smtClean="0">
                <a:latin typeface="Times New Roman" panose="02020603050405020304" pitchFamily="18" charset="0"/>
              </a:rPr>
              <a:pPr/>
              <a:t>27 February 2020</a:t>
            </a:fld>
            <a:endParaRPr lang="en-US" altLang="en-US" sz="1300">
              <a:latin typeface="Times New Roman" panose="02020603050405020304" pitchFamily="18" charset="0"/>
            </a:endParaRPr>
          </a:p>
        </p:txBody>
      </p:sp>
      <p:sp>
        <p:nvSpPr>
          <p:cNvPr id="220164" name="Rectangle 6">
            <a:extLst>
              <a:ext uri="{FF2B5EF4-FFF2-40B4-BE49-F238E27FC236}">
                <a16:creationId xmlns:a16="http://schemas.microsoft.com/office/drawing/2014/main" id="{CAB01BB8-C0D6-D14E-BF72-6C38E040A84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20165" name="Rectangle 7">
            <a:extLst>
              <a:ext uri="{FF2B5EF4-FFF2-40B4-BE49-F238E27FC236}">
                <a16:creationId xmlns:a16="http://schemas.microsoft.com/office/drawing/2014/main" id="{3D7C36D3-37DB-0548-9D46-1629DC5EB9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536B1F1E-3FC9-A34F-9A65-F020694DB3DF}" type="slidenum">
              <a:rPr lang="en-US" altLang="en-US" sz="1300">
                <a:latin typeface="Times New Roman" panose="02020603050405020304" pitchFamily="18" charset="0"/>
              </a:rPr>
              <a:pPr/>
              <a:t>58</a:t>
            </a:fld>
            <a:endParaRPr lang="en-US" altLang="en-US" sz="1300">
              <a:latin typeface="Times New Roman" panose="02020603050405020304" pitchFamily="18" charset="0"/>
            </a:endParaRPr>
          </a:p>
        </p:txBody>
      </p:sp>
      <p:sp>
        <p:nvSpPr>
          <p:cNvPr id="220166" name="Rectangle 2">
            <a:extLst>
              <a:ext uri="{FF2B5EF4-FFF2-40B4-BE49-F238E27FC236}">
                <a16:creationId xmlns:a16="http://schemas.microsoft.com/office/drawing/2014/main" id="{5BEE29B9-9C69-A547-8E2A-9790A81CAE35}"/>
              </a:ext>
            </a:extLst>
          </p:cNvPr>
          <p:cNvSpPr>
            <a:spLocks noGrp="1" noRot="1" noChangeAspect="1" noChangeArrowheads="1" noTextEdit="1"/>
          </p:cNvSpPr>
          <p:nvPr>
            <p:ph type="sldImg"/>
          </p:nvPr>
        </p:nvSpPr>
        <p:spPr>
          <a:ln/>
        </p:spPr>
      </p:sp>
      <p:sp>
        <p:nvSpPr>
          <p:cNvPr id="220167" name="Rectangle 3">
            <a:extLst>
              <a:ext uri="{FF2B5EF4-FFF2-40B4-BE49-F238E27FC236}">
                <a16:creationId xmlns:a16="http://schemas.microsoft.com/office/drawing/2014/main" id="{37C21589-F1C7-0246-A1E9-5A36362511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195574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14FE1CCD-D0D3-9048-937C-C2C627A9372F}"/>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36547" name="Rectangle 3">
            <a:extLst>
              <a:ext uri="{FF2B5EF4-FFF2-40B4-BE49-F238E27FC236}">
                <a16:creationId xmlns:a16="http://schemas.microsoft.com/office/drawing/2014/main" id="{ACCD220A-401E-4540-837B-C895A11BBE72}"/>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1C8DC0CB-986E-FB47-8C2C-41C4C6B2183C}" type="datetime3">
              <a:rPr lang="en-US" altLang="en-US" sz="1300" smtClean="0">
                <a:latin typeface="Times New Roman" panose="02020603050405020304" pitchFamily="18" charset="0"/>
              </a:rPr>
              <a:pPr/>
              <a:t>27 February 2020</a:t>
            </a:fld>
            <a:endParaRPr lang="en-US" altLang="en-US" sz="1300">
              <a:latin typeface="Times New Roman" panose="02020603050405020304" pitchFamily="18" charset="0"/>
            </a:endParaRPr>
          </a:p>
        </p:txBody>
      </p:sp>
      <p:sp>
        <p:nvSpPr>
          <p:cNvPr id="236548" name="Rectangle 6">
            <a:extLst>
              <a:ext uri="{FF2B5EF4-FFF2-40B4-BE49-F238E27FC236}">
                <a16:creationId xmlns:a16="http://schemas.microsoft.com/office/drawing/2014/main" id="{D36B8977-7849-D541-8856-972FDCC06F6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36549" name="Rectangle 7">
            <a:extLst>
              <a:ext uri="{FF2B5EF4-FFF2-40B4-BE49-F238E27FC236}">
                <a16:creationId xmlns:a16="http://schemas.microsoft.com/office/drawing/2014/main" id="{27C09816-1F97-7A44-8F85-9836EF503B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E25E3544-B014-C34A-883B-D6DBEFC66DAA}" type="slidenum">
              <a:rPr lang="en-US" altLang="en-US" sz="1300">
                <a:latin typeface="Times New Roman" panose="02020603050405020304" pitchFamily="18" charset="0"/>
              </a:rPr>
              <a:pPr/>
              <a:t>14</a:t>
            </a:fld>
            <a:endParaRPr lang="en-US" altLang="en-US" sz="1300">
              <a:latin typeface="Times New Roman" panose="02020603050405020304" pitchFamily="18" charset="0"/>
            </a:endParaRPr>
          </a:p>
        </p:txBody>
      </p:sp>
      <p:sp>
        <p:nvSpPr>
          <p:cNvPr id="236550" name="Rectangle 2">
            <a:extLst>
              <a:ext uri="{FF2B5EF4-FFF2-40B4-BE49-F238E27FC236}">
                <a16:creationId xmlns:a16="http://schemas.microsoft.com/office/drawing/2014/main" id="{DFB23E52-8F2D-AF4E-AB66-0FA359BB4F28}"/>
              </a:ext>
            </a:extLst>
          </p:cNvPr>
          <p:cNvSpPr>
            <a:spLocks noGrp="1" noRot="1" noChangeAspect="1" noChangeArrowheads="1" noTextEdit="1"/>
          </p:cNvSpPr>
          <p:nvPr>
            <p:ph type="sldImg"/>
          </p:nvPr>
        </p:nvSpPr>
        <p:spPr>
          <a:ln/>
        </p:spPr>
      </p:sp>
      <p:sp>
        <p:nvSpPr>
          <p:cNvPr id="236551" name="Rectangle 3">
            <a:extLst>
              <a:ext uri="{FF2B5EF4-FFF2-40B4-BE49-F238E27FC236}">
                <a16:creationId xmlns:a16="http://schemas.microsoft.com/office/drawing/2014/main" id="{E6E0F22A-26FE-6D45-8D7F-EB721C6481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435738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2A7EC9B6-F50D-2848-B872-315564150B6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38595" name="Rectangle 3">
            <a:extLst>
              <a:ext uri="{FF2B5EF4-FFF2-40B4-BE49-F238E27FC236}">
                <a16:creationId xmlns:a16="http://schemas.microsoft.com/office/drawing/2014/main" id="{CEBF08A2-C4DA-874C-AC44-C22CDBC5913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7C7C8C58-CD54-BD47-86AA-0D75FAA984E9}" type="datetime3">
              <a:rPr lang="en-US" altLang="en-US" sz="1300" smtClean="0">
                <a:latin typeface="Times New Roman" panose="02020603050405020304" pitchFamily="18" charset="0"/>
              </a:rPr>
              <a:pPr/>
              <a:t>27 February 2020</a:t>
            </a:fld>
            <a:endParaRPr lang="en-US" altLang="en-US" sz="1300">
              <a:latin typeface="Times New Roman" panose="02020603050405020304" pitchFamily="18" charset="0"/>
            </a:endParaRPr>
          </a:p>
        </p:txBody>
      </p:sp>
      <p:sp>
        <p:nvSpPr>
          <p:cNvPr id="238596" name="Rectangle 6">
            <a:extLst>
              <a:ext uri="{FF2B5EF4-FFF2-40B4-BE49-F238E27FC236}">
                <a16:creationId xmlns:a16="http://schemas.microsoft.com/office/drawing/2014/main" id="{08F41B4E-E6EA-8449-804E-66F8DE946EC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38597" name="Rectangle 7">
            <a:extLst>
              <a:ext uri="{FF2B5EF4-FFF2-40B4-BE49-F238E27FC236}">
                <a16:creationId xmlns:a16="http://schemas.microsoft.com/office/drawing/2014/main" id="{D0B041CD-8DA3-4C47-BDC3-0746F19899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D8B58540-AC35-BA42-B042-7E694424BA3C}" type="slidenum">
              <a:rPr lang="en-US" altLang="en-US" sz="1300">
                <a:latin typeface="Times New Roman" panose="02020603050405020304" pitchFamily="18" charset="0"/>
              </a:rPr>
              <a:pPr/>
              <a:t>16</a:t>
            </a:fld>
            <a:endParaRPr lang="en-US" altLang="en-US" sz="1300">
              <a:latin typeface="Times New Roman" panose="02020603050405020304" pitchFamily="18" charset="0"/>
            </a:endParaRPr>
          </a:p>
        </p:txBody>
      </p:sp>
      <p:sp>
        <p:nvSpPr>
          <p:cNvPr id="238598" name="Rectangle 2">
            <a:extLst>
              <a:ext uri="{FF2B5EF4-FFF2-40B4-BE49-F238E27FC236}">
                <a16:creationId xmlns:a16="http://schemas.microsoft.com/office/drawing/2014/main" id="{F97AC2AC-ECC9-7043-A0AA-E97A84F9B765}"/>
              </a:ext>
            </a:extLst>
          </p:cNvPr>
          <p:cNvSpPr>
            <a:spLocks noGrp="1" noRot="1" noChangeAspect="1" noChangeArrowheads="1" noTextEdit="1"/>
          </p:cNvSpPr>
          <p:nvPr>
            <p:ph type="sldImg"/>
          </p:nvPr>
        </p:nvSpPr>
        <p:spPr>
          <a:ln/>
        </p:spPr>
      </p:sp>
      <p:sp>
        <p:nvSpPr>
          <p:cNvPr id="238599" name="Rectangle 3">
            <a:extLst>
              <a:ext uri="{FF2B5EF4-FFF2-40B4-BE49-F238E27FC236}">
                <a16:creationId xmlns:a16="http://schemas.microsoft.com/office/drawing/2014/main" id="{AC527E6A-A703-7942-A62F-21D0580636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248029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2A7EC9B6-F50D-2848-B872-315564150B6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38595" name="Rectangle 3">
            <a:extLst>
              <a:ext uri="{FF2B5EF4-FFF2-40B4-BE49-F238E27FC236}">
                <a16:creationId xmlns:a16="http://schemas.microsoft.com/office/drawing/2014/main" id="{CEBF08A2-C4DA-874C-AC44-C22CDBC5913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7C7C8C58-CD54-BD47-86AA-0D75FAA984E9}" type="datetime3">
              <a:rPr lang="en-US" altLang="en-US" sz="1300" smtClean="0">
                <a:latin typeface="Times New Roman" panose="02020603050405020304" pitchFamily="18" charset="0"/>
              </a:rPr>
              <a:pPr/>
              <a:t>27 February 2020</a:t>
            </a:fld>
            <a:endParaRPr lang="en-US" altLang="en-US" sz="1300">
              <a:latin typeface="Times New Roman" panose="02020603050405020304" pitchFamily="18" charset="0"/>
            </a:endParaRPr>
          </a:p>
        </p:txBody>
      </p:sp>
      <p:sp>
        <p:nvSpPr>
          <p:cNvPr id="238596" name="Rectangle 6">
            <a:extLst>
              <a:ext uri="{FF2B5EF4-FFF2-40B4-BE49-F238E27FC236}">
                <a16:creationId xmlns:a16="http://schemas.microsoft.com/office/drawing/2014/main" id="{08F41B4E-E6EA-8449-804E-66F8DE946EC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38597" name="Rectangle 7">
            <a:extLst>
              <a:ext uri="{FF2B5EF4-FFF2-40B4-BE49-F238E27FC236}">
                <a16:creationId xmlns:a16="http://schemas.microsoft.com/office/drawing/2014/main" id="{D0B041CD-8DA3-4C47-BDC3-0746F19899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D8B58540-AC35-BA42-B042-7E694424BA3C}" type="slidenum">
              <a:rPr lang="en-US" altLang="en-US" sz="1300">
                <a:latin typeface="Times New Roman" panose="02020603050405020304" pitchFamily="18" charset="0"/>
              </a:rPr>
              <a:pPr/>
              <a:t>17</a:t>
            </a:fld>
            <a:endParaRPr lang="en-US" altLang="en-US" sz="1300">
              <a:latin typeface="Times New Roman" panose="02020603050405020304" pitchFamily="18" charset="0"/>
            </a:endParaRPr>
          </a:p>
        </p:txBody>
      </p:sp>
      <p:sp>
        <p:nvSpPr>
          <p:cNvPr id="238598" name="Rectangle 2">
            <a:extLst>
              <a:ext uri="{FF2B5EF4-FFF2-40B4-BE49-F238E27FC236}">
                <a16:creationId xmlns:a16="http://schemas.microsoft.com/office/drawing/2014/main" id="{F97AC2AC-ECC9-7043-A0AA-E97A84F9B765}"/>
              </a:ext>
            </a:extLst>
          </p:cNvPr>
          <p:cNvSpPr>
            <a:spLocks noGrp="1" noRot="1" noChangeAspect="1" noChangeArrowheads="1" noTextEdit="1"/>
          </p:cNvSpPr>
          <p:nvPr>
            <p:ph type="sldImg"/>
          </p:nvPr>
        </p:nvSpPr>
        <p:spPr>
          <a:ln/>
        </p:spPr>
      </p:sp>
      <p:sp>
        <p:nvSpPr>
          <p:cNvPr id="238599" name="Rectangle 3">
            <a:extLst>
              <a:ext uri="{FF2B5EF4-FFF2-40B4-BE49-F238E27FC236}">
                <a16:creationId xmlns:a16="http://schemas.microsoft.com/office/drawing/2014/main" id="{AC527E6A-A703-7942-A62F-21D0580636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254850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921F9379-384A-6347-BC94-1C1166348847}"/>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5587" name="Rectangle 3">
            <a:extLst>
              <a:ext uri="{FF2B5EF4-FFF2-40B4-BE49-F238E27FC236}">
                <a16:creationId xmlns:a16="http://schemas.microsoft.com/office/drawing/2014/main" id="{04E4851D-8DB8-5B40-B1D4-5D36FD47123F}"/>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6D0DC9B2-4323-5843-9CC3-C8917BB2B0CD}"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27 February 2020</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588" name="Rectangle 6">
            <a:extLst>
              <a:ext uri="{FF2B5EF4-FFF2-40B4-BE49-F238E27FC236}">
                <a16:creationId xmlns:a16="http://schemas.microsoft.com/office/drawing/2014/main" id="{C07829E7-906D-5640-865D-38776A8B694F}"/>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5589" name="Rectangle 7">
            <a:extLst>
              <a:ext uri="{FF2B5EF4-FFF2-40B4-BE49-F238E27FC236}">
                <a16:creationId xmlns:a16="http://schemas.microsoft.com/office/drawing/2014/main" id="{3C34CCBA-1373-A84C-A9F7-7FDEA7A5C1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DEDE8EB2-B710-CF41-A6FB-37B9C2C481B0}"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25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590" name="Rectangle 2">
            <a:extLst>
              <a:ext uri="{FF2B5EF4-FFF2-40B4-BE49-F238E27FC236}">
                <a16:creationId xmlns:a16="http://schemas.microsoft.com/office/drawing/2014/main" id="{47051424-2B93-AC42-8004-590494C1188E}"/>
              </a:ext>
            </a:extLst>
          </p:cNvPr>
          <p:cNvSpPr>
            <a:spLocks noGrp="1" noRot="1" noChangeAspect="1" noChangeArrowheads="1" noTextEdit="1"/>
          </p:cNvSpPr>
          <p:nvPr>
            <p:ph type="sldImg"/>
          </p:nvPr>
        </p:nvSpPr>
        <p:spPr>
          <a:ln/>
        </p:spPr>
      </p:sp>
      <p:sp>
        <p:nvSpPr>
          <p:cNvPr id="195591" name="Rectangle 3">
            <a:extLst>
              <a:ext uri="{FF2B5EF4-FFF2-40B4-BE49-F238E27FC236}">
                <a16:creationId xmlns:a16="http://schemas.microsoft.com/office/drawing/2014/main" id="{134B8865-0579-E340-A686-C9CB643539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72271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D9A420A0-E80F-454D-9457-7C1DBFAA7AD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4563" name="Rectangle 3">
            <a:extLst>
              <a:ext uri="{FF2B5EF4-FFF2-40B4-BE49-F238E27FC236}">
                <a16:creationId xmlns:a16="http://schemas.microsoft.com/office/drawing/2014/main" id="{685AA1CD-EBA8-7143-A4DE-A6A8F1D5AA7D}"/>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144A94DA-7073-094D-811B-A6CCEFD63E89}"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27 February 2020</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64" name="Rectangle 6">
            <a:extLst>
              <a:ext uri="{FF2B5EF4-FFF2-40B4-BE49-F238E27FC236}">
                <a16:creationId xmlns:a16="http://schemas.microsoft.com/office/drawing/2014/main" id="{83DC6F03-15CC-8346-94D2-C2D445C8F50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4565" name="Rectangle 7">
            <a:extLst>
              <a:ext uri="{FF2B5EF4-FFF2-40B4-BE49-F238E27FC236}">
                <a16:creationId xmlns:a16="http://schemas.microsoft.com/office/drawing/2014/main" id="{1231B715-5BAB-4C4D-A602-9032B9A7D9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34A4F6C6-D185-2D48-91D0-27D44A106287}"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26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66" name="Rectangle 2">
            <a:extLst>
              <a:ext uri="{FF2B5EF4-FFF2-40B4-BE49-F238E27FC236}">
                <a16:creationId xmlns:a16="http://schemas.microsoft.com/office/drawing/2014/main" id="{AEFAF033-A1EF-1041-B58C-EE254BE765D2}"/>
              </a:ext>
            </a:extLst>
          </p:cNvPr>
          <p:cNvSpPr>
            <a:spLocks noGrp="1" noRot="1" noChangeAspect="1" noChangeArrowheads="1" noTextEdit="1"/>
          </p:cNvSpPr>
          <p:nvPr>
            <p:ph type="sldImg"/>
          </p:nvPr>
        </p:nvSpPr>
        <p:spPr>
          <a:ln/>
        </p:spPr>
      </p:sp>
      <p:sp>
        <p:nvSpPr>
          <p:cNvPr id="194567" name="Rectangle 3">
            <a:extLst>
              <a:ext uri="{FF2B5EF4-FFF2-40B4-BE49-F238E27FC236}">
                <a16:creationId xmlns:a16="http://schemas.microsoft.com/office/drawing/2014/main" id="{154EECD5-8474-B643-8DBE-BDD59270BE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278326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13D9628F-788C-4942-85ED-BDF0076185A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6611" name="Rectangle 3">
            <a:extLst>
              <a:ext uri="{FF2B5EF4-FFF2-40B4-BE49-F238E27FC236}">
                <a16:creationId xmlns:a16="http://schemas.microsoft.com/office/drawing/2014/main" id="{C55D2D75-A138-314D-ABC3-79F167C47C0E}"/>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337D28ED-41BF-0A40-AACD-F454717B26AD}"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27 February 2020</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6612" name="Rectangle 6">
            <a:extLst>
              <a:ext uri="{FF2B5EF4-FFF2-40B4-BE49-F238E27FC236}">
                <a16:creationId xmlns:a16="http://schemas.microsoft.com/office/drawing/2014/main" id="{7A374DE7-3FBA-F444-8658-D71549D3901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6613" name="Rectangle 7">
            <a:extLst>
              <a:ext uri="{FF2B5EF4-FFF2-40B4-BE49-F238E27FC236}">
                <a16:creationId xmlns:a16="http://schemas.microsoft.com/office/drawing/2014/main" id="{C7EA0A3F-C9B2-2949-8F76-D9A14DDF08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BA2F939B-F450-0A4E-94AB-F900B224F58D}"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27</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6614" name="Rectangle 2">
            <a:extLst>
              <a:ext uri="{FF2B5EF4-FFF2-40B4-BE49-F238E27FC236}">
                <a16:creationId xmlns:a16="http://schemas.microsoft.com/office/drawing/2014/main" id="{F9E56D23-C618-F44A-B71A-3F609377915B}"/>
              </a:ext>
            </a:extLst>
          </p:cNvPr>
          <p:cNvSpPr>
            <a:spLocks noGrp="1" noRot="1" noChangeAspect="1" noChangeArrowheads="1" noTextEdit="1"/>
          </p:cNvSpPr>
          <p:nvPr>
            <p:ph type="sldImg"/>
          </p:nvPr>
        </p:nvSpPr>
        <p:spPr>
          <a:ln/>
        </p:spPr>
      </p:sp>
      <p:sp>
        <p:nvSpPr>
          <p:cNvPr id="196615" name="Rectangle 3">
            <a:extLst>
              <a:ext uri="{FF2B5EF4-FFF2-40B4-BE49-F238E27FC236}">
                <a16:creationId xmlns:a16="http://schemas.microsoft.com/office/drawing/2014/main" id="{AD550577-2C2A-3D41-98BC-3D657EB680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8458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9BDEE6D0-E5CE-254B-887F-A7907C4F12D0}"/>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7635" name="Rectangle 3">
            <a:extLst>
              <a:ext uri="{FF2B5EF4-FFF2-40B4-BE49-F238E27FC236}">
                <a16:creationId xmlns:a16="http://schemas.microsoft.com/office/drawing/2014/main" id="{57E535EE-72B2-2748-AE39-638B1EDDCF7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1D8BB872-AE89-6943-BF3B-4F1273DDB5D1}"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27 February 2020</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7636" name="Rectangle 6">
            <a:extLst>
              <a:ext uri="{FF2B5EF4-FFF2-40B4-BE49-F238E27FC236}">
                <a16:creationId xmlns:a16="http://schemas.microsoft.com/office/drawing/2014/main" id="{B553E368-D398-E14D-B512-6DA2204E259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7637" name="Rectangle 7">
            <a:extLst>
              <a:ext uri="{FF2B5EF4-FFF2-40B4-BE49-F238E27FC236}">
                <a16:creationId xmlns:a16="http://schemas.microsoft.com/office/drawing/2014/main" id="{46FB4A99-1F61-BA48-AB99-256B86A6F6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E1DB11AD-66D2-4344-8DFF-00DB669AA0FF}"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28</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7638" name="Rectangle 2">
            <a:extLst>
              <a:ext uri="{FF2B5EF4-FFF2-40B4-BE49-F238E27FC236}">
                <a16:creationId xmlns:a16="http://schemas.microsoft.com/office/drawing/2014/main" id="{9CA3A770-C2DA-9144-8A5E-D6B79350B181}"/>
              </a:ext>
            </a:extLst>
          </p:cNvPr>
          <p:cNvSpPr>
            <a:spLocks noGrp="1" noRot="1" noChangeAspect="1" noChangeArrowheads="1" noTextEdit="1"/>
          </p:cNvSpPr>
          <p:nvPr>
            <p:ph type="sldImg"/>
          </p:nvPr>
        </p:nvSpPr>
        <p:spPr>
          <a:ln/>
        </p:spPr>
      </p:sp>
      <p:sp>
        <p:nvSpPr>
          <p:cNvPr id="197639" name="Rectangle 3">
            <a:extLst>
              <a:ext uri="{FF2B5EF4-FFF2-40B4-BE49-F238E27FC236}">
                <a16:creationId xmlns:a16="http://schemas.microsoft.com/office/drawing/2014/main" id="{7114D25D-B837-8C49-B5BD-952EE90B23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974932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36590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883324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507613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ABCA7D7-BBB1-B74A-BB17-F363C777A6E5}"/>
              </a:ext>
            </a:extLst>
          </p:cNvPr>
          <p:cNvSpPr>
            <a:spLocks noGrp="1"/>
          </p:cNvSpPr>
          <p:nvPr>
            <p:ph type="dt" sz="half" idx="10"/>
          </p:nvPr>
        </p:nvSpPr>
        <p:spPr/>
        <p:txBody>
          <a:bodyPr/>
          <a:lstStyle>
            <a:lvl1pPr>
              <a:defRPr/>
            </a:lvl1pPr>
          </a:lstStyle>
          <a:p>
            <a:fld id="{7F49B70B-00C3-2D43-8041-2595C96F3F0E}" type="datetime1">
              <a:rPr lang="en-US" altLang="en-US"/>
              <a:pPr/>
              <a:t>2/27/20</a:t>
            </a:fld>
            <a:endParaRPr lang="en-US" altLang="en-US"/>
          </a:p>
        </p:txBody>
      </p:sp>
      <p:sp>
        <p:nvSpPr>
          <p:cNvPr id="5" name="Footer Placeholder 4">
            <a:extLst>
              <a:ext uri="{FF2B5EF4-FFF2-40B4-BE49-F238E27FC236}">
                <a16:creationId xmlns:a16="http://schemas.microsoft.com/office/drawing/2014/main" id="{3B381A75-8977-0045-AC3C-1C9FCDF5746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1950EE1-7364-3F4E-AFE2-04ABABA3AE1B}"/>
              </a:ext>
            </a:extLst>
          </p:cNvPr>
          <p:cNvSpPr>
            <a:spLocks noGrp="1"/>
          </p:cNvSpPr>
          <p:nvPr>
            <p:ph type="sldNum" sz="quarter" idx="12"/>
          </p:nvPr>
        </p:nvSpPr>
        <p:spPr/>
        <p:txBody>
          <a:bodyPr/>
          <a:lstStyle>
            <a:lvl1pPr>
              <a:defRPr/>
            </a:lvl1pPr>
          </a:lstStyle>
          <a:p>
            <a:fld id="{C169FDAC-467C-1147-B01F-B2A519E5AC68}" type="slidenum">
              <a:rPr lang="en-US" altLang="en-US"/>
              <a:pPr/>
              <a:t>‹#›</a:t>
            </a:fld>
            <a:endParaRPr lang="en-US" altLang="en-US"/>
          </a:p>
        </p:txBody>
      </p:sp>
    </p:spTree>
    <p:extLst>
      <p:ext uri="{BB962C8B-B14F-4D97-AF65-F5344CB8AC3E}">
        <p14:creationId xmlns:p14="http://schemas.microsoft.com/office/powerpoint/2010/main" val="1377080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3AFD26-BEB7-5549-9CC1-A955541DB6BA}"/>
              </a:ext>
            </a:extLst>
          </p:cNvPr>
          <p:cNvSpPr>
            <a:spLocks noGrp="1"/>
          </p:cNvSpPr>
          <p:nvPr>
            <p:ph type="dt" sz="half" idx="10"/>
          </p:nvPr>
        </p:nvSpPr>
        <p:spPr/>
        <p:txBody>
          <a:bodyPr/>
          <a:lstStyle>
            <a:lvl1pPr>
              <a:defRPr/>
            </a:lvl1pPr>
          </a:lstStyle>
          <a:p>
            <a:fld id="{A4D13075-4A14-364C-B5F0-129F2EC6A288}" type="datetime1">
              <a:rPr lang="en-US" altLang="en-US"/>
              <a:pPr/>
              <a:t>2/27/20</a:t>
            </a:fld>
            <a:endParaRPr lang="en-US" altLang="en-US"/>
          </a:p>
        </p:txBody>
      </p:sp>
      <p:sp>
        <p:nvSpPr>
          <p:cNvPr id="5" name="Footer Placeholder 4">
            <a:extLst>
              <a:ext uri="{FF2B5EF4-FFF2-40B4-BE49-F238E27FC236}">
                <a16:creationId xmlns:a16="http://schemas.microsoft.com/office/drawing/2014/main" id="{B220030A-CA8F-B545-B6C6-C9B6DA4159A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144886D-FF2D-074D-A840-F0DFF1C1AE38}"/>
              </a:ext>
            </a:extLst>
          </p:cNvPr>
          <p:cNvSpPr>
            <a:spLocks noGrp="1"/>
          </p:cNvSpPr>
          <p:nvPr>
            <p:ph type="sldNum" sz="quarter" idx="12"/>
          </p:nvPr>
        </p:nvSpPr>
        <p:spPr/>
        <p:txBody>
          <a:bodyPr/>
          <a:lstStyle>
            <a:lvl1pPr>
              <a:defRPr/>
            </a:lvl1pPr>
          </a:lstStyle>
          <a:p>
            <a:fld id="{85947B33-238E-EF43-BEFA-040B8492104D}" type="slidenum">
              <a:rPr lang="en-US" altLang="en-US"/>
              <a:pPr/>
              <a:t>‹#›</a:t>
            </a:fld>
            <a:endParaRPr lang="en-US" altLang="en-US"/>
          </a:p>
        </p:txBody>
      </p:sp>
    </p:spTree>
    <p:extLst>
      <p:ext uri="{BB962C8B-B14F-4D97-AF65-F5344CB8AC3E}">
        <p14:creationId xmlns:p14="http://schemas.microsoft.com/office/powerpoint/2010/main" val="4083370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3BF140-81D6-9547-8F22-1F1880D79886}"/>
              </a:ext>
            </a:extLst>
          </p:cNvPr>
          <p:cNvSpPr>
            <a:spLocks noGrp="1"/>
          </p:cNvSpPr>
          <p:nvPr>
            <p:ph type="dt" sz="half" idx="10"/>
          </p:nvPr>
        </p:nvSpPr>
        <p:spPr/>
        <p:txBody>
          <a:bodyPr/>
          <a:lstStyle>
            <a:lvl1pPr>
              <a:defRPr/>
            </a:lvl1pPr>
          </a:lstStyle>
          <a:p>
            <a:fld id="{F37121E1-28D8-504E-84B6-AAD314807155}" type="datetime1">
              <a:rPr lang="en-US" altLang="en-US"/>
              <a:pPr/>
              <a:t>2/27/20</a:t>
            </a:fld>
            <a:endParaRPr lang="en-US" altLang="en-US"/>
          </a:p>
        </p:txBody>
      </p:sp>
      <p:sp>
        <p:nvSpPr>
          <p:cNvPr id="5" name="Footer Placeholder 4">
            <a:extLst>
              <a:ext uri="{FF2B5EF4-FFF2-40B4-BE49-F238E27FC236}">
                <a16:creationId xmlns:a16="http://schemas.microsoft.com/office/drawing/2014/main" id="{6D838930-6233-1249-A9EC-30A6CA79E5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2D0FC0D-0923-644D-B4C4-622A429E454A}"/>
              </a:ext>
            </a:extLst>
          </p:cNvPr>
          <p:cNvSpPr>
            <a:spLocks noGrp="1"/>
          </p:cNvSpPr>
          <p:nvPr>
            <p:ph type="sldNum" sz="quarter" idx="12"/>
          </p:nvPr>
        </p:nvSpPr>
        <p:spPr/>
        <p:txBody>
          <a:bodyPr/>
          <a:lstStyle>
            <a:lvl1pPr>
              <a:defRPr/>
            </a:lvl1pPr>
          </a:lstStyle>
          <a:p>
            <a:fld id="{67329DC2-BD2A-A546-AB01-3849988537C4}" type="slidenum">
              <a:rPr lang="en-US" altLang="en-US"/>
              <a:pPr/>
              <a:t>‹#›</a:t>
            </a:fld>
            <a:endParaRPr lang="en-US" altLang="en-US"/>
          </a:p>
        </p:txBody>
      </p:sp>
    </p:spTree>
    <p:extLst>
      <p:ext uri="{BB962C8B-B14F-4D97-AF65-F5344CB8AC3E}">
        <p14:creationId xmlns:p14="http://schemas.microsoft.com/office/powerpoint/2010/main" val="1562061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A4E7009-47F3-564C-86CE-78E823E44002}"/>
              </a:ext>
            </a:extLst>
          </p:cNvPr>
          <p:cNvSpPr>
            <a:spLocks noGrp="1"/>
          </p:cNvSpPr>
          <p:nvPr>
            <p:ph type="dt" sz="half" idx="10"/>
          </p:nvPr>
        </p:nvSpPr>
        <p:spPr/>
        <p:txBody>
          <a:bodyPr/>
          <a:lstStyle>
            <a:lvl1pPr>
              <a:defRPr/>
            </a:lvl1pPr>
          </a:lstStyle>
          <a:p>
            <a:fld id="{66A26673-21CF-4945-9246-DE05571EC62C}" type="datetime1">
              <a:rPr lang="en-US" altLang="en-US"/>
              <a:pPr/>
              <a:t>2/27/20</a:t>
            </a:fld>
            <a:endParaRPr lang="en-US" altLang="en-US"/>
          </a:p>
        </p:txBody>
      </p:sp>
      <p:sp>
        <p:nvSpPr>
          <p:cNvPr id="6" name="Footer Placeholder 4">
            <a:extLst>
              <a:ext uri="{FF2B5EF4-FFF2-40B4-BE49-F238E27FC236}">
                <a16:creationId xmlns:a16="http://schemas.microsoft.com/office/drawing/2014/main" id="{14002F07-2EAA-6E4E-972C-F8EDCCB442A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3DBA414-6BEE-5E4F-8883-F9F3C2E9D949}"/>
              </a:ext>
            </a:extLst>
          </p:cNvPr>
          <p:cNvSpPr>
            <a:spLocks noGrp="1"/>
          </p:cNvSpPr>
          <p:nvPr>
            <p:ph type="sldNum" sz="quarter" idx="12"/>
          </p:nvPr>
        </p:nvSpPr>
        <p:spPr/>
        <p:txBody>
          <a:bodyPr/>
          <a:lstStyle>
            <a:lvl1pPr>
              <a:defRPr/>
            </a:lvl1pPr>
          </a:lstStyle>
          <a:p>
            <a:fld id="{E0098042-BFA2-0545-81ED-ADC611786585}" type="slidenum">
              <a:rPr lang="en-US" altLang="en-US"/>
              <a:pPr/>
              <a:t>‹#›</a:t>
            </a:fld>
            <a:endParaRPr lang="en-US" altLang="en-US"/>
          </a:p>
        </p:txBody>
      </p:sp>
    </p:spTree>
    <p:extLst>
      <p:ext uri="{BB962C8B-B14F-4D97-AF65-F5344CB8AC3E}">
        <p14:creationId xmlns:p14="http://schemas.microsoft.com/office/powerpoint/2010/main" val="40478874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B98F40A-846C-D34A-BDA5-8DE2B9AABAD1}"/>
              </a:ext>
            </a:extLst>
          </p:cNvPr>
          <p:cNvSpPr>
            <a:spLocks noGrp="1"/>
          </p:cNvSpPr>
          <p:nvPr>
            <p:ph type="dt" sz="half" idx="10"/>
          </p:nvPr>
        </p:nvSpPr>
        <p:spPr/>
        <p:txBody>
          <a:bodyPr/>
          <a:lstStyle>
            <a:lvl1pPr>
              <a:defRPr/>
            </a:lvl1pPr>
          </a:lstStyle>
          <a:p>
            <a:fld id="{33F8D49D-FFF7-294B-A188-D8DFC5180835}" type="datetime1">
              <a:rPr lang="en-US" altLang="en-US"/>
              <a:pPr/>
              <a:t>2/27/20</a:t>
            </a:fld>
            <a:endParaRPr lang="en-US" altLang="en-US"/>
          </a:p>
        </p:txBody>
      </p:sp>
      <p:sp>
        <p:nvSpPr>
          <p:cNvPr id="8" name="Footer Placeholder 4">
            <a:extLst>
              <a:ext uri="{FF2B5EF4-FFF2-40B4-BE49-F238E27FC236}">
                <a16:creationId xmlns:a16="http://schemas.microsoft.com/office/drawing/2014/main" id="{AC12CC66-6122-1D48-B780-4615DE47000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027A779-E27F-DD46-82B6-43846771AE37}"/>
              </a:ext>
            </a:extLst>
          </p:cNvPr>
          <p:cNvSpPr>
            <a:spLocks noGrp="1"/>
          </p:cNvSpPr>
          <p:nvPr>
            <p:ph type="sldNum" sz="quarter" idx="12"/>
          </p:nvPr>
        </p:nvSpPr>
        <p:spPr/>
        <p:txBody>
          <a:bodyPr/>
          <a:lstStyle>
            <a:lvl1pPr>
              <a:defRPr/>
            </a:lvl1pPr>
          </a:lstStyle>
          <a:p>
            <a:fld id="{26FCF1FF-FA83-4742-9D15-3299827B68E2}" type="slidenum">
              <a:rPr lang="en-US" altLang="en-US"/>
              <a:pPr/>
              <a:t>‹#›</a:t>
            </a:fld>
            <a:endParaRPr lang="en-US" altLang="en-US"/>
          </a:p>
        </p:txBody>
      </p:sp>
    </p:spTree>
    <p:extLst>
      <p:ext uri="{BB962C8B-B14F-4D97-AF65-F5344CB8AC3E}">
        <p14:creationId xmlns:p14="http://schemas.microsoft.com/office/powerpoint/2010/main" val="3997068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53773D3-5A76-5440-8BFE-493862D494AF}"/>
              </a:ext>
            </a:extLst>
          </p:cNvPr>
          <p:cNvSpPr>
            <a:spLocks noGrp="1"/>
          </p:cNvSpPr>
          <p:nvPr>
            <p:ph type="dt" sz="half" idx="10"/>
          </p:nvPr>
        </p:nvSpPr>
        <p:spPr/>
        <p:txBody>
          <a:bodyPr/>
          <a:lstStyle>
            <a:lvl1pPr>
              <a:defRPr/>
            </a:lvl1pPr>
          </a:lstStyle>
          <a:p>
            <a:fld id="{89BC377D-5594-9A45-8F91-74B57E7AA402}" type="datetime1">
              <a:rPr lang="en-US" altLang="en-US"/>
              <a:pPr/>
              <a:t>2/27/20</a:t>
            </a:fld>
            <a:endParaRPr lang="en-US" altLang="en-US"/>
          </a:p>
        </p:txBody>
      </p:sp>
      <p:sp>
        <p:nvSpPr>
          <p:cNvPr id="4" name="Footer Placeholder 4">
            <a:extLst>
              <a:ext uri="{FF2B5EF4-FFF2-40B4-BE49-F238E27FC236}">
                <a16:creationId xmlns:a16="http://schemas.microsoft.com/office/drawing/2014/main" id="{588817AB-D798-724C-91FE-73D003C2A42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549D40A-2E76-684C-82B9-AEF76D8DE96C}"/>
              </a:ext>
            </a:extLst>
          </p:cNvPr>
          <p:cNvSpPr>
            <a:spLocks noGrp="1"/>
          </p:cNvSpPr>
          <p:nvPr>
            <p:ph type="sldNum" sz="quarter" idx="12"/>
          </p:nvPr>
        </p:nvSpPr>
        <p:spPr/>
        <p:txBody>
          <a:bodyPr/>
          <a:lstStyle>
            <a:lvl1pPr>
              <a:defRPr/>
            </a:lvl1pPr>
          </a:lstStyle>
          <a:p>
            <a:fld id="{AE0C13B2-F7F7-444D-BA06-1F2E0113BE27}" type="slidenum">
              <a:rPr lang="en-US" altLang="en-US"/>
              <a:pPr/>
              <a:t>‹#›</a:t>
            </a:fld>
            <a:endParaRPr lang="en-US" altLang="en-US"/>
          </a:p>
        </p:txBody>
      </p:sp>
    </p:spTree>
    <p:extLst>
      <p:ext uri="{BB962C8B-B14F-4D97-AF65-F5344CB8AC3E}">
        <p14:creationId xmlns:p14="http://schemas.microsoft.com/office/powerpoint/2010/main" val="26462257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4049A7E-E9A5-E54B-8203-6FC70D94799A}"/>
              </a:ext>
            </a:extLst>
          </p:cNvPr>
          <p:cNvSpPr>
            <a:spLocks noGrp="1"/>
          </p:cNvSpPr>
          <p:nvPr>
            <p:ph type="dt" sz="half" idx="10"/>
          </p:nvPr>
        </p:nvSpPr>
        <p:spPr/>
        <p:txBody>
          <a:bodyPr/>
          <a:lstStyle>
            <a:lvl1pPr>
              <a:defRPr/>
            </a:lvl1pPr>
          </a:lstStyle>
          <a:p>
            <a:fld id="{73997EE1-135A-BC45-8C51-FCC067A86C69}" type="datetime1">
              <a:rPr lang="en-US" altLang="en-US"/>
              <a:pPr/>
              <a:t>2/27/20</a:t>
            </a:fld>
            <a:endParaRPr lang="en-US" altLang="en-US"/>
          </a:p>
        </p:txBody>
      </p:sp>
      <p:sp>
        <p:nvSpPr>
          <p:cNvPr id="3" name="Footer Placeholder 4">
            <a:extLst>
              <a:ext uri="{FF2B5EF4-FFF2-40B4-BE49-F238E27FC236}">
                <a16:creationId xmlns:a16="http://schemas.microsoft.com/office/drawing/2014/main" id="{CAF290CE-D023-F546-875A-0B25F57EE90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C4CA520-AF0C-9B42-8897-9DD2473043E9}"/>
              </a:ext>
            </a:extLst>
          </p:cNvPr>
          <p:cNvSpPr>
            <a:spLocks noGrp="1"/>
          </p:cNvSpPr>
          <p:nvPr>
            <p:ph type="sldNum" sz="quarter" idx="12"/>
          </p:nvPr>
        </p:nvSpPr>
        <p:spPr/>
        <p:txBody>
          <a:bodyPr/>
          <a:lstStyle>
            <a:lvl1pPr>
              <a:defRPr/>
            </a:lvl1pPr>
          </a:lstStyle>
          <a:p>
            <a:fld id="{12297082-74DA-3F42-B9EE-B09F2F8D7DCB}" type="slidenum">
              <a:rPr lang="en-US" altLang="en-US"/>
              <a:pPr/>
              <a:t>‹#›</a:t>
            </a:fld>
            <a:endParaRPr lang="en-US" altLang="en-US"/>
          </a:p>
        </p:txBody>
      </p:sp>
    </p:spTree>
    <p:extLst>
      <p:ext uri="{BB962C8B-B14F-4D97-AF65-F5344CB8AC3E}">
        <p14:creationId xmlns:p14="http://schemas.microsoft.com/office/powerpoint/2010/main" val="964334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1874251-3241-BB4B-8D67-D7438CA305D6}"/>
              </a:ext>
            </a:extLst>
          </p:cNvPr>
          <p:cNvSpPr>
            <a:spLocks noGrp="1"/>
          </p:cNvSpPr>
          <p:nvPr>
            <p:ph type="dt" sz="half" idx="10"/>
          </p:nvPr>
        </p:nvSpPr>
        <p:spPr/>
        <p:txBody>
          <a:bodyPr/>
          <a:lstStyle>
            <a:lvl1pPr>
              <a:defRPr/>
            </a:lvl1pPr>
          </a:lstStyle>
          <a:p>
            <a:fld id="{306F4290-4865-B743-BBFD-227E5F0AFFBE}" type="datetime1">
              <a:rPr lang="en-US" altLang="en-US"/>
              <a:pPr/>
              <a:t>2/27/20</a:t>
            </a:fld>
            <a:endParaRPr lang="en-US" altLang="en-US"/>
          </a:p>
        </p:txBody>
      </p:sp>
      <p:sp>
        <p:nvSpPr>
          <p:cNvPr id="6" name="Footer Placeholder 4">
            <a:extLst>
              <a:ext uri="{FF2B5EF4-FFF2-40B4-BE49-F238E27FC236}">
                <a16:creationId xmlns:a16="http://schemas.microsoft.com/office/drawing/2014/main" id="{E8BD4DF8-70D4-1F41-8AC4-721FFABB862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0505AC4-1AA0-F146-A63C-C5ED52A4D2E8}"/>
              </a:ext>
            </a:extLst>
          </p:cNvPr>
          <p:cNvSpPr>
            <a:spLocks noGrp="1"/>
          </p:cNvSpPr>
          <p:nvPr>
            <p:ph type="sldNum" sz="quarter" idx="12"/>
          </p:nvPr>
        </p:nvSpPr>
        <p:spPr/>
        <p:txBody>
          <a:bodyPr/>
          <a:lstStyle>
            <a:lvl1pPr>
              <a:defRPr/>
            </a:lvl1pPr>
          </a:lstStyle>
          <a:p>
            <a:fld id="{01FBCE01-8A09-DB47-8DE1-9805B32814D9}" type="slidenum">
              <a:rPr lang="en-US" altLang="en-US"/>
              <a:pPr/>
              <a:t>‹#›</a:t>
            </a:fld>
            <a:endParaRPr lang="en-US" altLang="en-US"/>
          </a:p>
        </p:txBody>
      </p:sp>
    </p:spTree>
    <p:extLst>
      <p:ext uri="{BB962C8B-B14F-4D97-AF65-F5344CB8AC3E}">
        <p14:creationId xmlns:p14="http://schemas.microsoft.com/office/powerpoint/2010/main" val="3394182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44901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49BF9DB-2E72-4949-B582-04167725D48D}"/>
              </a:ext>
            </a:extLst>
          </p:cNvPr>
          <p:cNvSpPr>
            <a:spLocks noGrp="1"/>
          </p:cNvSpPr>
          <p:nvPr>
            <p:ph type="dt" sz="half" idx="10"/>
          </p:nvPr>
        </p:nvSpPr>
        <p:spPr/>
        <p:txBody>
          <a:bodyPr/>
          <a:lstStyle>
            <a:lvl1pPr>
              <a:defRPr/>
            </a:lvl1pPr>
          </a:lstStyle>
          <a:p>
            <a:fld id="{4063340A-8295-3047-8F1D-58FEB756F88B}" type="datetime1">
              <a:rPr lang="en-US" altLang="en-US"/>
              <a:pPr/>
              <a:t>2/27/20</a:t>
            </a:fld>
            <a:endParaRPr lang="en-US" altLang="en-US"/>
          </a:p>
        </p:txBody>
      </p:sp>
      <p:sp>
        <p:nvSpPr>
          <p:cNvPr id="6" name="Footer Placeholder 4">
            <a:extLst>
              <a:ext uri="{FF2B5EF4-FFF2-40B4-BE49-F238E27FC236}">
                <a16:creationId xmlns:a16="http://schemas.microsoft.com/office/drawing/2014/main" id="{687C0676-AF2F-FA45-8AA8-8355E9E9F55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EF60269-D1F9-9249-9FF2-B05E7FB363FC}"/>
              </a:ext>
            </a:extLst>
          </p:cNvPr>
          <p:cNvSpPr>
            <a:spLocks noGrp="1"/>
          </p:cNvSpPr>
          <p:nvPr>
            <p:ph type="sldNum" sz="quarter" idx="12"/>
          </p:nvPr>
        </p:nvSpPr>
        <p:spPr/>
        <p:txBody>
          <a:bodyPr/>
          <a:lstStyle>
            <a:lvl1pPr>
              <a:defRPr/>
            </a:lvl1pPr>
          </a:lstStyle>
          <a:p>
            <a:fld id="{72BDBB9A-B885-7B48-B0FE-CCDFBCA1A1EF}" type="slidenum">
              <a:rPr lang="en-US" altLang="en-US"/>
              <a:pPr/>
              <a:t>‹#›</a:t>
            </a:fld>
            <a:endParaRPr lang="en-US" altLang="en-US"/>
          </a:p>
        </p:txBody>
      </p:sp>
    </p:spTree>
    <p:extLst>
      <p:ext uri="{BB962C8B-B14F-4D97-AF65-F5344CB8AC3E}">
        <p14:creationId xmlns:p14="http://schemas.microsoft.com/office/powerpoint/2010/main" val="26076361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95226D-AA2F-204D-B67D-422C3C87D718}"/>
              </a:ext>
            </a:extLst>
          </p:cNvPr>
          <p:cNvSpPr>
            <a:spLocks noGrp="1"/>
          </p:cNvSpPr>
          <p:nvPr>
            <p:ph type="dt" sz="half" idx="10"/>
          </p:nvPr>
        </p:nvSpPr>
        <p:spPr/>
        <p:txBody>
          <a:bodyPr/>
          <a:lstStyle>
            <a:lvl1pPr>
              <a:defRPr/>
            </a:lvl1pPr>
          </a:lstStyle>
          <a:p>
            <a:fld id="{854F5E79-E32A-994D-8CD8-625B3C531710}" type="datetime1">
              <a:rPr lang="en-US" altLang="en-US"/>
              <a:pPr/>
              <a:t>2/27/20</a:t>
            </a:fld>
            <a:endParaRPr lang="en-US" altLang="en-US"/>
          </a:p>
        </p:txBody>
      </p:sp>
      <p:sp>
        <p:nvSpPr>
          <p:cNvPr id="5" name="Footer Placeholder 4">
            <a:extLst>
              <a:ext uri="{FF2B5EF4-FFF2-40B4-BE49-F238E27FC236}">
                <a16:creationId xmlns:a16="http://schemas.microsoft.com/office/drawing/2014/main" id="{95F5650A-8D84-AC46-A365-BACB6BA780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684FAC1-BD08-C04E-984F-46543CA35E37}"/>
              </a:ext>
            </a:extLst>
          </p:cNvPr>
          <p:cNvSpPr>
            <a:spLocks noGrp="1"/>
          </p:cNvSpPr>
          <p:nvPr>
            <p:ph type="sldNum" sz="quarter" idx="12"/>
          </p:nvPr>
        </p:nvSpPr>
        <p:spPr/>
        <p:txBody>
          <a:bodyPr/>
          <a:lstStyle>
            <a:lvl1pPr>
              <a:defRPr/>
            </a:lvl1pPr>
          </a:lstStyle>
          <a:p>
            <a:fld id="{389A4174-0306-2948-AF0D-5B5A038F05EC}" type="slidenum">
              <a:rPr lang="en-US" altLang="en-US"/>
              <a:pPr/>
              <a:t>‹#›</a:t>
            </a:fld>
            <a:endParaRPr lang="en-US" altLang="en-US"/>
          </a:p>
        </p:txBody>
      </p:sp>
    </p:spTree>
    <p:extLst>
      <p:ext uri="{BB962C8B-B14F-4D97-AF65-F5344CB8AC3E}">
        <p14:creationId xmlns:p14="http://schemas.microsoft.com/office/powerpoint/2010/main" val="12760681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9A770F-E88B-9D45-B43F-E73BCE03EEA4}"/>
              </a:ext>
            </a:extLst>
          </p:cNvPr>
          <p:cNvSpPr>
            <a:spLocks noGrp="1"/>
          </p:cNvSpPr>
          <p:nvPr>
            <p:ph type="dt" sz="half" idx="10"/>
          </p:nvPr>
        </p:nvSpPr>
        <p:spPr/>
        <p:txBody>
          <a:bodyPr/>
          <a:lstStyle>
            <a:lvl1pPr>
              <a:defRPr/>
            </a:lvl1pPr>
          </a:lstStyle>
          <a:p>
            <a:fld id="{EA5C1740-6299-B947-9DA4-2613A529539D}" type="datetime1">
              <a:rPr lang="en-US" altLang="en-US"/>
              <a:pPr/>
              <a:t>2/27/20</a:t>
            </a:fld>
            <a:endParaRPr lang="en-US" altLang="en-US"/>
          </a:p>
        </p:txBody>
      </p:sp>
      <p:sp>
        <p:nvSpPr>
          <p:cNvPr id="5" name="Footer Placeholder 4">
            <a:extLst>
              <a:ext uri="{FF2B5EF4-FFF2-40B4-BE49-F238E27FC236}">
                <a16:creationId xmlns:a16="http://schemas.microsoft.com/office/drawing/2014/main" id="{574F4F8F-DC95-DC4A-B05F-0E2643E440E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E5A89EF-9A97-704A-ACFE-CAF8E06495C5}"/>
              </a:ext>
            </a:extLst>
          </p:cNvPr>
          <p:cNvSpPr>
            <a:spLocks noGrp="1"/>
          </p:cNvSpPr>
          <p:nvPr>
            <p:ph type="sldNum" sz="quarter" idx="12"/>
          </p:nvPr>
        </p:nvSpPr>
        <p:spPr/>
        <p:txBody>
          <a:bodyPr/>
          <a:lstStyle>
            <a:lvl1pPr>
              <a:defRPr/>
            </a:lvl1pPr>
          </a:lstStyle>
          <a:p>
            <a:fld id="{AF49301F-0678-3A4E-B51E-8FC96B1A5FA0}" type="slidenum">
              <a:rPr lang="en-US" altLang="en-US"/>
              <a:pPr/>
              <a:t>‹#›</a:t>
            </a:fld>
            <a:endParaRPr lang="en-US" altLang="en-US"/>
          </a:p>
        </p:txBody>
      </p:sp>
    </p:spTree>
    <p:extLst>
      <p:ext uri="{BB962C8B-B14F-4D97-AF65-F5344CB8AC3E}">
        <p14:creationId xmlns:p14="http://schemas.microsoft.com/office/powerpoint/2010/main" val="7996770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half" idx="1"/>
          </p:nvPr>
        </p:nvSpPr>
        <p:spPr>
          <a:xfrm>
            <a:off x="457200" y="12192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2890520-FA77-094E-A4D3-871C0E353FCF}"/>
              </a:ext>
            </a:extLst>
          </p:cNvPr>
          <p:cNvSpPr>
            <a:spLocks noGrp="1"/>
          </p:cNvSpPr>
          <p:nvPr>
            <p:ph type="sldNum" sz="quarter" idx="10"/>
          </p:nvPr>
        </p:nvSpPr>
        <p:spPr>
          <a:xfrm>
            <a:off x="8001000" y="6324600"/>
            <a:ext cx="914400" cy="381000"/>
          </a:xfrm>
        </p:spPr>
        <p:txBody>
          <a:bodyPr/>
          <a:lstStyle>
            <a:lvl1pPr>
              <a:defRPr/>
            </a:lvl1pPr>
          </a:lstStyle>
          <a:p>
            <a:fld id="{E8AC7DC8-A464-634F-8353-D2E3BEF764CF}" type="slidenum">
              <a:rPr lang="en-US" altLang="en-US"/>
              <a:pPr/>
              <a:t>‹#›</a:t>
            </a:fld>
            <a:endParaRPr lang="en-US" altLang="en-US"/>
          </a:p>
        </p:txBody>
      </p:sp>
    </p:spTree>
    <p:extLst>
      <p:ext uri="{BB962C8B-B14F-4D97-AF65-F5344CB8AC3E}">
        <p14:creationId xmlns:p14="http://schemas.microsoft.com/office/powerpoint/2010/main" val="560784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EE309-4415-F04B-B6C1-168876F832F4}" type="datetimeFigureOut">
              <a:rPr lang="en-US" smtClean="0"/>
              <a:t>2/27/20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4265318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5EE309-4415-F04B-B6C1-168876F832F4}" type="datetimeFigureOut">
              <a:rPr lang="en-US" smtClean="0"/>
              <a:t>2/27/20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1727721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05EE309-4415-F04B-B6C1-168876F832F4}" type="datetimeFigureOut">
              <a:rPr lang="en-US" smtClean="0"/>
              <a:t>2/27/20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492541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5EE309-4415-F04B-B6C1-168876F832F4}" type="datetimeFigureOut">
              <a:rPr lang="en-US" smtClean="0"/>
              <a:t>2/27/20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524826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5EE309-4415-F04B-B6C1-168876F832F4}" type="datetimeFigureOut">
              <a:rPr lang="en-US" smtClean="0"/>
              <a:t>2/27/20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812949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5EE309-4415-F04B-B6C1-168876F832F4}" type="datetimeFigureOut">
              <a:rPr lang="en-US" smtClean="0"/>
              <a:t>2/27/20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3445216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5EE309-4415-F04B-B6C1-168876F832F4}" type="datetimeFigureOut">
              <a:rPr lang="en-US" smtClean="0"/>
              <a:t>2/27/20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3273576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5EE309-4415-F04B-B6C1-168876F832F4}" type="datetimeFigureOut">
              <a:rPr lang="en-US" smtClean="0"/>
              <a:t>2/27/20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A6694A-6497-CF41-B174-7A7CB1955C70}" type="slidenum">
              <a:rPr lang="en-US" smtClean="0"/>
              <a:t>‹#›</a:t>
            </a:fld>
            <a:endParaRPr lang="en-US"/>
          </a:p>
        </p:txBody>
      </p:sp>
    </p:spTree>
    <p:extLst>
      <p:ext uri="{BB962C8B-B14F-4D97-AF65-F5344CB8AC3E}">
        <p14:creationId xmlns:p14="http://schemas.microsoft.com/office/powerpoint/2010/main" val="25352840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5864657-0151-CB46-BC3E-FDBE74F35A1B}"/>
              </a:ext>
            </a:extLst>
          </p:cNvPr>
          <p:cNvSpPr>
            <a:spLocks noGrp="1"/>
          </p:cNvSpPr>
          <p:nvPr>
            <p:ph type="title"/>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F35DB18-64B8-4840-8359-1136238FB539}"/>
              </a:ext>
            </a:extLst>
          </p:cNvPr>
          <p:cNvSpPr>
            <a:spLocks noGrp="1"/>
          </p:cNvSpPr>
          <p:nvPr>
            <p:ph type="body" idx="1"/>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7A5524D-B013-1448-8B42-013C07B73B75}"/>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a:solidFill>
                  <a:srgbClr val="898989"/>
                </a:solidFill>
              </a:defRPr>
            </a:lvl1pPr>
          </a:lstStyle>
          <a:p>
            <a:fld id="{2BFB7A35-7797-DF4D-8A15-193CBFBF1CB3}" type="datetime1">
              <a:rPr lang="en-US" altLang="en-US"/>
              <a:pPr/>
              <a:t>2/27/20</a:t>
            </a:fld>
            <a:endParaRPr lang="en-US" altLang="en-US"/>
          </a:p>
        </p:txBody>
      </p:sp>
      <p:sp>
        <p:nvSpPr>
          <p:cNvPr id="5" name="Footer Placeholder 4">
            <a:extLst>
              <a:ext uri="{FF2B5EF4-FFF2-40B4-BE49-F238E27FC236}">
                <a16:creationId xmlns:a16="http://schemas.microsoft.com/office/drawing/2014/main" id="{D6AD77BE-1A1F-5A4C-9338-E9789141365A}"/>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ourier New" pitchFamily="-105" charset="0"/>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82DD10B4-648A-094D-9F4B-87B9DF8B32E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8D77D9BD-9123-1A4F-AF90-C450F9BD20D4}" type="slidenum">
              <a:rPr lang="en-US" altLang="en-US"/>
              <a:pPr/>
              <a:t>‹#›</a:t>
            </a:fld>
            <a:endParaRPr lang="en-US" altLang="en-US"/>
          </a:p>
        </p:txBody>
      </p:sp>
    </p:spTree>
    <p:extLst>
      <p:ext uri="{BB962C8B-B14F-4D97-AF65-F5344CB8AC3E}">
        <p14:creationId xmlns:p14="http://schemas.microsoft.com/office/powerpoint/2010/main" val="7927804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hdr="0" ftr="0" dt="0"/>
  <p:txStyles>
    <p:title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3.png"/><Relationship Id="rId7"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31.png"/></Relationships>
</file>

<file path=ppt/slides/_rels/slide3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3.png"/><Relationship Id="rId7"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5.png"/><Relationship Id="rId10" Type="http://schemas.openxmlformats.org/officeDocument/2006/relationships/image" Target="../media/image34.png"/><Relationship Id="rId4" Type="http://schemas.openxmlformats.org/officeDocument/2006/relationships/image" Target="../media/image24.png"/><Relationship Id="rId9"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tiff"/><Relationship Id="rId1" Type="http://schemas.openxmlformats.org/officeDocument/2006/relationships/slideLayout" Target="../slideLayouts/slideLayout7.xml"/><Relationship Id="rId6" Type="http://schemas.openxmlformats.org/officeDocument/2006/relationships/image" Target="../media/image46.tiff"/><Relationship Id="rId5" Type="http://schemas.openxmlformats.org/officeDocument/2006/relationships/image" Target="../media/image45.tiff"/><Relationship Id="rId4" Type="http://schemas.openxmlformats.org/officeDocument/2006/relationships/image" Target="../media/image44.tif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D0CD34-7FAA-0C4C-A315-236BB1AE0399}"/>
              </a:ext>
            </a:extLst>
          </p:cNvPr>
          <p:cNvPicPr>
            <a:picLocks noChangeAspect="1"/>
          </p:cNvPicPr>
          <p:nvPr/>
        </p:nvPicPr>
        <p:blipFill>
          <a:blip r:embed="rId2">
            <a:alphaModFix amt="35000"/>
          </a:blip>
          <a:stretch>
            <a:fillRect/>
          </a:stretch>
        </p:blipFill>
        <p:spPr>
          <a:xfrm>
            <a:off x="0" y="6350"/>
            <a:ext cx="9144000" cy="6845300"/>
          </a:xfrm>
          <a:prstGeom prst="rect">
            <a:avLst/>
          </a:prstGeom>
        </p:spPr>
      </p:pic>
      <p:sp>
        <p:nvSpPr>
          <p:cNvPr id="3" name="TextBox 2">
            <a:extLst>
              <a:ext uri="{FF2B5EF4-FFF2-40B4-BE49-F238E27FC236}">
                <a16:creationId xmlns:a16="http://schemas.microsoft.com/office/drawing/2014/main" id="{12E095B7-B1F9-D046-AF40-71502BEBADCA}"/>
              </a:ext>
            </a:extLst>
          </p:cNvPr>
          <p:cNvSpPr txBox="1"/>
          <p:nvPr/>
        </p:nvSpPr>
        <p:spPr>
          <a:xfrm>
            <a:off x="0" y="1407873"/>
            <a:ext cx="9144000" cy="646331"/>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Centaur" panose="020F0502020204030204" pitchFamily="34" charset="0"/>
              </a:rPr>
              <a:t>Computer Networks</a:t>
            </a:r>
          </a:p>
        </p:txBody>
      </p:sp>
      <p:sp>
        <p:nvSpPr>
          <p:cNvPr id="4" name="TextBox 3">
            <a:extLst>
              <a:ext uri="{FF2B5EF4-FFF2-40B4-BE49-F238E27FC236}">
                <a16:creationId xmlns:a16="http://schemas.microsoft.com/office/drawing/2014/main" id="{E5311BC1-2EAB-1C4D-87F4-B65AD00845F5}"/>
              </a:ext>
            </a:extLst>
          </p:cNvPr>
          <p:cNvSpPr txBox="1"/>
          <p:nvPr/>
        </p:nvSpPr>
        <p:spPr>
          <a:xfrm>
            <a:off x="-2" y="4437132"/>
            <a:ext cx="91440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41100"/>
                </a:solidFill>
                <a:effectLst/>
                <a:uLnTx/>
                <a:uFillTx/>
                <a:latin typeface="Lucida Bright" panose="02040602050505020304" pitchFamily="18" charset="77"/>
                <a:ea typeface="+mn-ea"/>
                <a:cs typeface="Centaur" panose="020F0502020204030204" pitchFamily="34" charset="0"/>
              </a:rPr>
              <a:t>Nirupam Roy</a:t>
            </a:r>
          </a:p>
        </p:txBody>
      </p:sp>
      <p:sp>
        <p:nvSpPr>
          <p:cNvPr id="5" name="TextBox 4">
            <a:extLst>
              <a:ext uri="{FF2B5EF4-FFF2-40B4-BE49-F238E27FC236}">
                <a16:creationId xmlns:a16="http://schemas.microsoft.com/office/drawing/2014/main" id="{523D7871-DEB4-E44C-A18B-02BCF3599896}"/>
              </a:ext>
            </a:extLst>
          </p:cNvPr>
          <p:cNvSpPr txBox="1"/>
          <p:nvPr/>
        </p:nvSpPr>
        <p:spPr>
          <a:xfrm>
            <a:off x="0" y="4842195"/>
            <a:ext cx="9143998" cy="707886"/>
          </a:xfrm>
          <a:prstGeom prst="rect">
            <a:avLst/>
          </a:prstGeom>
          <a:noFill/>
        </p:spPr>
        <p:txBody>
          <a:bodyPr wrap="square" rtlCol="0">
            <a:spAutoFit/>
          </a:bodyPr>
          <a:lstStyle/>
          <a:p>
            <a:pPr algn="ctr"/>
            <a:r>
              <a:rPr lang="en-US" sz="2000" b="1" dirty="0">
                <a:latin typeface="Lucida Bright" panose="02040602050505020304" pitchFamily="18" charset="77"/>
              </a:rPr>
              <a:t>Tu-Th 2:00-3:15pm</a:t>
            </a:r>
          </a:p>
          <a:p>
            <a:pPr algn="ctr"/>
            <a:r>
              <a:rPr lang="en-US" sz="2000" b="1" dirty="0">
                <a:latin typeface="Lucida Bright" panose="02040602050505020304" pitchFamily="18" charset="77"/>
              </a:rPr>
              <a:t>CSI 1115</a:t>
            </a:r>
          </a:p>
        </p:txBody>
      </p:sp>
      <p:pic>
        <p:nvPicPr>
          <p:cNvPr id="6" name="Picture 5">
            <a:extLst>
              <a:ext uri="{FF2B5EF4-FFF2-40B4-BE49-F238E27FC236}">
                <a16:creationId xmlns:a16="http://schemas.microsoft.com/office/drawing/2014/main" id="{455828CB-7E52-7C42-828B-61F7340111E1}"/>
              </a:ext>
            </a:extLst>
          </p:cNvPr>
          <p:cNvPicPr>
            <a:picLocks noChangeAspect="1"/>
          </p:cNvPicPr>
          <p:nvPr/>
        </p:nvPicPr>
        <p:blipFill>
          <a:blip r:embed="rId3"/>
          <a:stretch>
            <a:fillRect/>
          </a:stretch>
        </p:blipFill>
        <p:spPr>
          <a:xfrm>
            <a:off x="3602357" y="2536117"/>
            <a:ext cx="1809092" cy="628389"/>
          </a:xfrm>
          <a:prstGeom prst="rect">
            <a:avLst/>
          </a:prstGeom>
        </p:spPr>
      </p:pic>
      <p:sp>
        <p:nvSpPr>
          <p:cNvPr id="7" name="TextBox 6">
            <a:extLst>
              <a:ext uri="{FF2B5EF4-FFF2-40B4-BE49-F238E27FC236}">
                <a16:creationId xmlns:a16="http://schemas.microsoft.com/office/drawing/2014/main" id="{039ED042-611A-CF40-9F91-D455EAE148F0}"/>
              </a:ext>
            </a:extLst>
          </p:cNvPr>
          <p:cNvSpPr txBox="1"/>
          <p:nvPr/>
        </p:nvSpPr>
        <p:spPr>
          <a:xfrm>
            <a:off x="2737220" y="2067466"/>
            <a:ext cx="3887603" cy="461665"/>
          </a:xfrm>
          <a:prstGeom prst="rect">
            <a:avLst/>
          </a:prstGeom>
          <a:noFill/>
        </p:spPr>
        <p:txBody>
          <a:bodyPr wrap="none" rtlCol="0">
            <a:spAutoFit/>
          </a:bodyPr>
          <a:lstStyle/>
          <a:p>
            <a:r>
              <a:rPr lang="en-US" sz="2400" b="1" dirty="0">
                <a:solidFill>
                  <a:schemeClr val="accent1">
                    <a:lumMod val="75000"/>
                  </a:schemeClr>
                </a:solidFill>
                <a:latin typeface="Lucida Bright" panose="02040602050505020304" pitchFamily="18" charset="77"/>
              </a:rPr>
              <a:t>CMSC 417 : Spring 2020</a:t>
            </a:r>
          </a:p>
        </p:txBody>
      </p:sp>
      <p:sp>
        <p:nvSpPr>
          <p:cNvPr id="8" name="TextBox 7">
            <a:extLst>
              <a:ext uri="{FF2B5EF4-FFF2-40B4-BE49-F238E27FC236}">
                <a16:creationId xmlns:a16="http://schemas.microsoft.com/office/drawing/2014/main" id="{30B1F8B8-E72B-354F-8A70-396813EDC3E9}"/>
              </a:ext>
            </a:extLst>
          </p:cNvPr>
          <p:cNvSpPr txBox="1"/>
          <p:nvPr/>
        </p:nvSpPr>
        <p:spPr>
          <a:xfrm>
            <a:off x="0" y="3403670"/>
            <a:ext cx="9144000" cy="461665"/>
          </a:xfrm>
          <a:prstGeom prst="rect">
            <a:avLst/>
          </a:prstGeom>
          <a:noFill/>
        </p:spPr>
        <p:txBody>
          <a:bodyPr wrap="square" rtlCol="0">
            <a:spAutoFit/>
          </a:bodyPr>
          <a:lstStyle/>
          <a:p>
            <a:pPr algn="ctr"/>
            <a:r>
              <a:rPr lang="en-US" sz="2400" b="1" dirty="0">
                <a:solidFill>
                  <a:schemeClr val="accent1">
                    <a:lumMod val="75000"/>
                  </a:schemeClr>
                </a:solidFill>
                <a:latin typeface="Lucida Bright" panose="02040602050505020304" pitchFamily="18" charset="77"/>
              </a:rPr>
              <a:t>Topic: Third-term review and discussion</a:t>
            </a:r>
          </a:p>
        </p:txBody>
      </p:sp>
    </p:spTree>
    <p:extLst>
      <p:ext uri="{BB962C8B-B14F-4D97-AF65-F5344CB8AC3E}">
        <p14:creationId xmlns:p14="http://schemas.microsoft.com/office/powerpoint/2010/main" val="1205604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3">
            <a:extLst>
              <a:ext uri="{FF2B5EF4-FFF2-40B4-BE49-F238E27FC236}">
                <a16:creationId xmlns:a16="http://schemas.microsoft.com/office/drawing/2014/main" id="{6798547B-7DEE-814A-8263-40282F401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155" y="2715923"/>
            <a:ext cx="3326315" cy="1845255"/>
          </a:xfrm>
          <a:prstGeom prst="rect">
            <a:avLst/>
          </a:prstGeom>
          <a:noFill/>
          <a:extLst>
            <a:ext uri="{909E8E84-426E-40DD-AFC4-6F175D3DCCD1}">
              <a14:hiddenFill xmlns:a14="http://schemas.microsoft.com/office/drawing/2010/main">
                <a:solidFill>
                  <a:srgbClr val="FFFFFF"/>
                </a:solidFill>
              </a14:hiddenFill>
            </a:ext>
          </a:extLst>
        </p:spPr>
      </p:pic>
      <p:pic>
        <p:nvPicPr>
          <p:cNvPr id="66564" name="Picture 4">
            <a:extLst>
              <a:ext uri="{FF2B5EF4-FFF2-40B4-BE49-F238E27FC236}">
                <a16:creationId xmlns:a16="http://schemas.microsoft.com/office/drawing/2014/main" id="{86246AB8-8175-454F-924C-BED844A79C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739" y="3553990"/>
            <a:ext cx="1641126" cy="1007188"/>
          </a:xfrm>
          <a:prstGeom prst="rect">
            <a:avLst/>
          </a:prstGeom>
          <a:noFill/>
          <a:extLst>
            <a:ext uri="{909E8E84-426E-40DD-AFC4-6F175D3DCCD1}">
              <a14:hiddenFill xmlns:a14="http://schemas.microsoft.com/office/drawing/2010/main">
                <a:solidFill>
                  <a:srgbClr val="FFFFFF"/>
                </a:solidFill>
              </a14:hiddenFill>
            </a:ext>
          </a:extLst>
        </p:spPr>
      </p:pic>
      <p:pic>
        <p:nvPicPr>
          <p:cNvPr id="66565" name="Picture 5">
            <a:extLst>
              <a:ext uri="{FF2B5EF4-FFF2-40B4-BE49-F238E27FC236}">
                <a16:creationId xmlns:a16="http://schemas.microsoft.com/office/drawing/2014/main" id="{B61A87D3-92DE-5742-9960-93D8F3CB43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1454" y="1590389"/>
            <a:ext cx="1807016" cy="959793"/>
          </a:xfrm>
          <a:prstGeom prst="rect">
            <a:avLst/>
          </a:prstGeom>
          <a:noFill/>
          <a:extLst>
            <a:ext uri="{909E8E84-426E-40DD-AFC4-6F175D3DCCD1}">
              <a14:hiddenFill xmlns:a14="http://schemas.microsoft.com/office/drawing/2010/main">
                <a:solidFill>
                  <a:srgbClr val="FFFFFF"/>
                </a:solidFill>
              </a14:hiddenFill>
            </a:ext>
          </a:extLst>
        </p:spPr>
      </p:pic>
      <p:pic>
        <p:nvPicPr>
          <p:cNvPr id="66566" name="Picture 6">
            <a:extLst>
              <a:ext uri="{FF2B5EF4-FFF2-40B4-BE49-F238E27FC236}">
                <a16:creationId xmlns:a16="http://schemas.microsoft.com/office/drawing/2014/main" id="{FA619C7A-DA38-1F4A-9F55-B3A734C3AF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3759" y="4143490"/>
            <a:ext cx="1949207" cy="83537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D1A566C1-9FCD-3E4A-B1C4-753EFB892E01}"/>
              </a:ext>
            </a:extLst>
          </p:cNvPr>
          <p:cNvGrpSpPr/>
          <p:nvPr/>
        </p:nvGrpSpPr>
        <p:grpSpPr>
          <a:xfrm>
            <a:off x="241011" y="960373"/>
            <a:ext cx="2945102" cy="890700"/>
            <a:chOff x="241011" y="960373"/>
            <a:chExt cx="2945102" cy="890700"/>
          </a:xfrm>
        </p:grpSpPr>
        <p:pic>
          <p:nvPicPr>
            <p:cNvPr id="3" name="Picture 2">
              <a:extLst>
                <a:ext uri="{FF2B5EF4-FFF2-40B4-BE49-F238E27FC236}">
                  <a16:creationId xmlns:a16="http://schemas.microsoft.com/office/drawing/2014/main" id="{4165F70D-F9A8-1246-8339-53DE208422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011" y="1329705"/>
              <a:ext cx="2784583" cy="5213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F9BC40E-2004-DD49-ACAA-145A068D8703}"/>
                </a:ext>
              </a:extLst>
            </p:cNvPr>
            <p:cNvSpPr txBox="1"/>
            <p:nvPr/>
          </p:nvSpPr>
          <p:spPr>
            <a:xfrm>
              <a:off x="342900" y="960373"/>
              <a:ext cx="2843213" cy="369332"/>
            </a:xfrm>
            <a:prstGeom prst="rect">
              <a:avLst/>
            </a:prstGeom>
            <a:noFill/>
          </p:spPr>
          <p:txBody>
            <a:bodyPr wrap="square" rtlCol="0">
              <a:spAutoFit/>
            </a:bodyPr>
            <a:lstStyle/>
            <a:p>
              <a:r>
                <a:rPr lang="en-US" dirty="0"/>
                <a:t>Routing table entries:</a:t>
              </a:r>
            </a:p>
          </p:txBody>
        </p:sp>
      </p:grpSp>
      <p:sp>
        <p:nvSpPr>
          <p:cNvPr id="5" name="TextBox 4">
            <a:extLst>
              <a:ext uri="{FF2B5EF4-FFF2-40B4-BE49-F238E27FC236}">
                <a16:creationId xmlns:a16="http://schemas.microsoft.com/office/drawing/2014/main" id="{6DEC8CDD-E6BE-114D-A044-D16196FD3982}"/>
              </a:ext>
            </a:extLst>
          </p:cNvPr>
          <p:cNvSpPr txBox="1"/>
          <p:nvPr/>
        </p:nvSpPr>
        <p:spPr>
          <a:xfrm>
            <a:off x="0" y="0"/>
            <a:ext cx="9144000" cy="523220"/>
          </a:xfrm>
          <a:prstGeom prst="rect">
            <a:avLst/>
          </a:prstGeom>
          <a:noFill/>
        </p:spPr>
        <p:txBody>
          <a:bodyPr wrap="square" rtlCol="0">
            <a:spAutoFit/>
          </a:bodyPr>
          <a:lstStyle/>
          <a:p>
            <a:r>
              <a:rPr lang="en-US" sz="2800" dirty="0"/>
              <a:t>Distance vector routing: Revisited</a:t>
            </a:r>
          </a:p>
        </p:txBody>
      </p:sp>
    </p:spTree>
    <p:extLst>
      <p:ext uri="{BB962C8B-B14F-4D97-AF65-F5344CB8AC3E}">
        <p14:creationId xmlns:p14="http://schemas.microsoft.com/office/powerpoint/2010/main" val="1978178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3">
            <a:extLst>
              <a:ext uri="{FF2B5EF4-FFF2-40B4-BE49-F238E27FC236}">
                <a16:creationId xmlns:a16="http://schemas.microsoft.com/office/drawing/2014/main" id="{6798547B-7DEE-814A-8263-40282F401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155" y="2715923"/>
            <a:ext cx="3326315" cy="1845255"/>
          </a:xfrm>
          <a:prstGeom prst="rect">
            <a:avLst/>
          </a:prstGeom>
          <a:noFill/>
          <a:extLst>
            <a:ext uri="{909E8E84-426E-40DD-AFC4-6F175D3DCCD1}">
              <a14:hiddenFill xmlns:a14="http://schemas.microsoft.com/office/drawing/2010/main">
                <a:solidFill>
                  <a:srgbClr val="FFFFFF"/>
                </a:solidFill>
              </a14:hiddenFill>
            </a:ext>
          </a:extLst>
        </p:spPr>
      </p:pic>
      <p:pic>
        <p:nvPicPr>
          <p:cNvPr id="75778" name="Picture 2">
            <a:extLst>
              <a:ext uri="{FF2B5EF4-FFF2-40B4-BE49-F238E27FC236}">
                <a16:creationId xmlns:a16="http://schemas.microsoft.com/office/drawing/2014/main" id="{2FA18130-29BB-E545-ADD0-5F0012CBA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2714" y="2961419"/>
            <a:ext cx="592277" cy="6584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a:extLst>
              <a:ext uri="{FF2B5EF4-FFF2-40B4-BE49-F238E27FC236}">
                <a16:creationId xmlns:a16="http://schemas.microsoft.com/office/drawing/2014/main" id="{ADB9C001-F40D-E44E-A9F5-D09C5A0C0E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462" y="3515091"/>
            <a:ext cx="1641126" cy="10071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37F01674-C3D6-8B4B-970C-FD52461F2F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1597" y="4080268"/>
            <a:ext cx="1949207" cy="85907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2">
            <a:extLst>
              <a:ext uri="{FF2B5EF4-FFF2-40B4-BE49-F238E27FC236}">
                <a16:creationId xmlns:a16="http://schemas.microsoft.com/office/drawing/2014/main" id="{6909F485-D8A4-D740-8195-978BE330A112}"/>
              </a:ext>
            </a:extLst>
          </p:cNvPr>
          <p:cNvSpPr txBox="1">
            <a:spLocks noChangeArrowheads="1"/>
          </p:cNvSpPr>
          <p:nvPr/>
        </p:nvSpPr>
        <p:spPr>
          <a:xfrm>
            <a:off x="533400" y="152400"/>
            <a:ext cx="8453438" cy="100806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Distance vector: link cost increases (recap)</a:t>
            </a:r>
            <a:endParaRPr lang="en-US" sz="4800" dirty="0"/>
          </a:p>
        </p:txBody>
      </p:sp>
      <p:pic>
        <p:nvPicPr>
          <p:cNvPr id="80899" name="Picture 3">
            <a:extLst>
              <a:ext uri="{FF2B5EF4-FFF2-40B4-BE49-F238E27FC236}">
                <a16:creationId xmlns:a16="http://schemas.microsoft.com/office/drawing/2014/main" id="{510C8BC5-A8C5-8143-AE10-8B80ACC26C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9731" y="1818437"/>
            <a:ext cx="1807016" cy="101903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41A43122-560A-BE4B-9EFA-D4ACDCD38BB0}"/>
              </a:ext>
            </a:extLst>
          </p:cNvPr>
          <p:cNvSpPr txBox="1"/>
          <p:nvPr/>
        </p:nvSpPr>
        <p:spPr>
          <a:xfrm>
            <a:off x="5753836" y="2799545"/>
            <a:ext cx="4102100" cy="461665"/>
          </a:xfrm>
          <a:prstGeom prst="rect">
            <a:avLst/>
          </a:prstGeom>
          <a:noFill/>
        </p:spPr>
        <p:txBody>
          <a:bodyPr wrap="square" rtlCol="0">
            <a:spAutoFit/>
          </a:bodyPr>
          <a:lstStyle/>
          <a:p>
            <a:r>
              <a:rPr lang="en-US" sz="2400" dirty="0"/>
              <a:t>Y updates its table.</a:t>
            </a:r>
          </a:p>
        </p:txBody>
      </p:sp>
    </p:spTree>
    <p:extLst>
      <p:ext uri="{BB962C8B-B14F-4D97-AF65-F5344CB8AC3E}">
        <p14:creationId xmlns:p14="http://schemas.microsoft.com/office/powerpoint/2010/main" val="910154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520DEA-0968-9D49-9194-00121B64F787}"/>
              </a:ext>
            </a:extLst>
          </p:cNvPr>
          <p:cNvPicPr>
            <a:picLocks noChangeAspect="1"/>
          </p:cNvPicPr>
          <p:nvPr/>
        </p:nvPicPr>
        <p:blipFill>
          <a:blip r:embed="rId2"/>
          <a:stretch>
            <a:fillRect/>
          </a:stretch>
        </p:blipFill>
        <p:spPr>
          <a:xfrm>
            <a:off x="1130300" y="1136650"/>
            <a:ext cx="6883400" cy="4584700"/>
          </a:xfrm>
          <a:prstGeom prst="rect">
            <a:avLst/>
          </a:prstGeom>
        </p:spPr>
      </p:pic>
      <p:sp>
        <p:nvSpPr>
          <p:cNvPr id="4" name="Rectangle 2">
            <a:extLst>
              <a:ext uri="{FF2B5EF4-FFF2-40B4-BE49-F238E27FC236}">
                <a16:creationId xmlns:a16="http://schemas.microsoft.com/office/drawing/2014/main" id="{DB1B0750-7526-924C-B313-288DD13E50E9}"/>
              </a:ext>
            </a:extLst>
          </p:cNvPr>
          <p:cNvSpPr txBox="1">
            <a:spLocks noChangeArrowheads="1"/>
          </p:cNvSpPr>
          <p:nvPr/>
        </p:nvSpPr>
        <p:spPr>
          <a:xfrm>
            <a:off x="1130300" y="5849937"/>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“Count to infinity” problem</a:t>
            </a:r>
            <a:endParaRPr lang="en-US" sz="4800" dirty="0"/>
          </a:p>
        </p:txBody>
      </p:sp>
      <p:sp>
        <p:nvSpPr>
          <p:cNvPr id="5" name="Rectangle 2">
            <a:extLst>
              <a:ext uri="{FF2B5EF4-FFF2-40B4-BE49-F238E27FC236}">
                <a16:creationId xmlns:a16="http://schemas.microsoft.com/office/drawing/2014/main" id="{3FE4A63C-9C5D-8F42-B498-70C02BBBCD5A}"/>
              </a:ext>
            </a:extLst>
          </p:cNvPr>
          <p:cNvSpPr txBox="1">
            <a:spLocks noChangeArrowheads="1"/>
          </p:cNvSpPr>
          <p:nvPr/>
        </p:nvSpPr>
        <p:spPr>
          <a:xfrm>
            <a:off x="533400" y="152400"/>
            <a:ext cx="8453438" cy="100806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Distance vector: link cost increases (recap)</a:t>
            </a:r>
            <a:endParaRPr lang="en-US" sz="4800" dirty="0"/>
          </a:p>
        </p:txBody>
      </p:sp>
    </p:spTree>
    <p:extLst>
      <p:ext uri="{BB962C8B-B14F-4D97-AF65-F5344CB8AC3E}">
        <p14:creationId xmlns:p14="http://schemas.microsoft.com/office/powerpoint/2010/main" val="501331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8D2B097F-3369-E24A-9648-D2E4C86904FB}"/>
              </a:ext>
            </a:extLst>
          </p:cNvPr>
          <p:cNvSpPr>
            <a:spLocks noGrp="1" noChangeArrowheads="1"/>
          </p:cNvSpPr>
          <p:nvPr>
            <p:ph type="title"/>
          </p:nvPr>
        </p:nvSpPr>
        <p:spPr>
          <a:xfrm>
            <a:off x="611188" y="171450"/>
            <a:ext cx="8281987" cy="646113"/>
          </a:xfrm>
        </p:spPr>
        <p:txBody>
          <a:bodyPr/>
          <a:lstStyle/>
          <a:p>
            <a:pPr eaLnBrk="1" hangingPunct="1"/>
            <a:r>
              <a:rPr lang="en-US" altLang="en-US" sz="3600"/>
              <a:t>Count-to-infinity Problem</a:t>
            </a:r>
            <a:endParaRPr lang="en-AU" altLang="en-US" sz="3600"/>
          </a:p>
        </p:txBody>
      </p:sp>
      <p:sp>
        <p:nvSpPr>
          <p:cNvPr id="113667" name="Rectangle 3">
            <a:extLst>
              <a:ext uri="{FF2B5EF4-FFF2-40B4-BE49-F238E27FC236}">
                <a16:creationId xmlns:a16="http://schemas.microsoft.com/office/drawing/2014/main" id="{A760D8D9-9B0B-7040-9BB6-BCB9A3B509EC}"/>
              </a:ext>
            </a:extLst>
          </p:cNvPr>
          <p:cNvSpPr>
            <a:spLocks noGrp="1" noChangeArrowheads="1"/>
          </p:cNvSpPr>
          <p:nvPr>
            <p:ph type="body" idx="1"/>
          </p:nvPr>
        </p:nvSpPr>
        <p:spPr>
          <a:xfrm>
            <a:off x="305594" y="1007476"/>
            <a:ext cx="8532812" cy="5679073"/>
          </a:xfrm>
        </p:spPr>
        <p:txBody>
          <a:bodyPr/>
          <a:lstStyle/>
          <a:p>
            <a:pPr>
              <a:lnSpc>
                <a:spcPct val="90000"/>
              </a:lnSpc>
            </a:pPr>
            <a:r>
              <a:rPr lang="en-US" altLang="en-US" dirty="0"/>
              <a:t>Use some relatively small number as an approximation of infinity</a:t>
            </a:r>
          </a:p>
          <a:p>
            <a:pPr>
              <a:lnSpc>
                <a:spcPct val="90000"/>
              </a:lnSpc>
            </a:pPr>
            <a:r>
              <a:rPr lang="en-US" altLang="en-US" dirty="0"/>
              <a:t>For example, the maximum number of hops to get across a certain network is never going to be more than 16</a:t>
            </a:r>
          </a:p>
          <a:p>
            <a:pPr>
              <a:lnSpc>
                <a:spcPct val="90000"/>
              </a:lnSpc>
            </a:pPr>
            <a:endParaRPr lang="en-US" altLang="en-US" sz="2000" dirty="0"/>
          </a:p>
          <a:p>
            <a:pPr>
              <a:lnSpc>
                <a:spcPct val="90000"/>
              </a:lnSpc>
            </a:pPr>
            <a:r>
              <a:rPr lang="en-US" altLang="en-US" dirty="0"/>
              <a:t>One technique to improve the time to stabilize routing is called</a:t>
            </a:r>
          </a:p>
          <a:p>
            <a:pPr marL="0" indent="0">
              <a:lnSpc>
                <a:spcPct val="90000"/>
              </a:lnSpc>
              <a:buNone/>
            </a:pPr>
            <a:r>
              <a:rPr lang="en-US" altLang="en-US" sz="2000" i="1" dirty="0"/>
              <a:t>      </a:t>
            </a:r>
            <a:r>
              <a:rPr lang="en-US" altLang="en-US" i="1" dirty="0">
                <a:solidFill>
                  <a:srgbClr val="FF0000"/>
                </a:solidFill>
              </a:rPr>
              <a:t>split horizon</a:t>
            </a:r>
          </a:p>
          <a:p>
            <a:pPr lvl="1">
              <a:lnSpc>
                <a:spcPct val="90000"/>
              </a:lnSpc>
            </a:pPr>
            <a:r>
              <a:rPr lang="en-US" altLang="en-US" sz="2000" dirty="0"/>
              <a:t>When a node sends a routing update to its neighbors, it does not send those routes it learned from each neighbor back to that neighbor</a:t>
            </a:r>
          </a:p>
          <a:p>
            <a:pPr lvl="1">
              <a:lnSpc>
                <a:spcPct val="90000"/>
              </a:lnSpc>
            </a:pPr>
            <a:r>
              <a:rPr lang="en-US" altLang="en-US" sz="2000" dirty="0"/>
              <a:t>For example, if B has the route (E, 2, A) in its table, then it knows it must have learned this route from A, and so whenever B sends a routing update to A, it does not include the route (E, 2) in that update</a:t>
            </a:r>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340262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66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3667">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3667">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36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CD363815-5EB9-F34E-92D1-8C7A6794BC67}"/>
              </a:ext>
            </a:extLst>
          </p:cNvPr>
          <p:cNvSpPr>
            <a:spLocks noGrp="1" noChangeArrowheads="1"/>
          </p:cNvSpPr>
          <p:nvPr>
            <p:ph type="title"/>
          </p:nvPr>
        </p:nvSpPr>
        <p:spPr>
          <a:xfrm>
            <a:off x="611188" y="171450"/>
            <a:ext cx="8281987" cy="646113"/>
          </a:xfrm>
        </p:spPr>
        <p:txBody>
          <a:bodyPr/>
          <a:lstStyle/>
          <a:p>
            <a:pPr eaLnBrk="1" hangingPunct="1"/>
            <a:r>
              <a:rPr lang="en-US" altLang="en-US" sz="3600"/>
              <a:t>Count-to-infinity Problem</a:t>
            </a:r>
            <a:endParaRPr lang="en-AU" altLang="en-US" sz="3600"/>
          </a:p>
        </p:txBody>
      </p:sp>
      <p:sp>
        <p:nvSpPr>
          <p:cNvPr id="114691" name="Rectangle 3">
            <a:extLst>
              <a:ext uri="{FF2B5EF4-FFF2-40B4-BE49-F238E27FC236}">
                <a16:creationId xmlns:a16="http://schemas.microsoft.com/office/drawing/2014/main" id="{E7344934-801A-DF40-ADC3-51E290BD7B9F}"/>
              </a:ext>
            </a:extLst>
          </p:cNvPr>
          <p:cNvSpPr>
            <a:spLocks noGrp="1" noChangeArrowheads="1"/>
          </p:cNvSpPr>
          <p:nvPr>
            <p:ph type="body" idx="1"/>
          </p:nvPr>
        </p:nvSpPr>
        <p:spPr/>
        <p:txBody>
          <a:bodyPr/>
          <a:lstStyle/>
          <a:p>
            <a:r>
              <a:rPr lang="en-US" altLang="en-US" dirty="0"/>
              <a:t>In a stronger version of split horizon, called</a:t>
            </a:r>
            <a:r>
              <a:rPr lang="en-US" altLang="en-US" dirty="0">
                <a:solidFill>
                  <a:srgbClr val="FF0000"/>
                </a:solidFill>
              </a:rPr>
              <a:t> </a:t>
            </a:r>
            <a:r>
              <a:rPr lang="en-US" altLang="en-US" i="1" dirty="0">
                <a:solidFill>
                  <a:srgbClr val="FF0000"/>
                </a:solidFill>
              </a:rPr>
              <a:t>split horizon with poison reverse</a:t>
            </a:r>
          </a:p>
          <a:p>
            <a:pPr lvl="1"/>
            <a:r>
              <a:rPr lang="en-US" altLang="en-US" sz="2800" dirty="0"/>
              <a:t>B actually sends that back route to A, but it puts negative information in the route to ensure that A will not eventually use B to get to E</a:t>
            </a:r>
          </a:p>
          <a:p>
            <a:pPr lvl="1"/>
            <a:r>
              <a:rPr lang="en-US" altLang="en-US" sz="2800" dirty="0"/>
              <a:t>For example, B sends the route (E, ∞) to A</a:t>
            </a:r>
            <a:endParaRPr lang="en-US" altLang="en-US" sz="2800" dirty="0">
              <a:cs typeface="Times New Roman" panose="02020603050405020304" pitchFamily="18" charset="0"/>
            </a:endParaRPr>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2967685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B272AB-71C4-AC47-A5AF-5030CA8B1564}"/>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Distance vector: Poisoned reverse</a:t>
            </a:r>
            <a:endParaRPr lang="en-US" sz="4800" dirty="0"/>
          </a:p>
        </p:txBody>
      </p:sp>
      <p:sp>
        <p:nvSpPr>
          <p:cNvPr id="2" name="TextBox 1">
            <a:extLst>
              <a:ext uri="{FF2B5EF4-FFF2-40B4-BE49-F238E27FC236}">
                <a16:creationId xmlns:a16="http://schemas.microsoft.com/office/drawing/2014/main" id="{A2631A55-EF3C-A14F-814D-0FF0B2433268}"/>
              </a:ext>
            </a:extLst>
          </p:cNvPr>
          <p:cNvSpPr txBox="1"/>
          <p:nvPr/>
        </p:nvSpPr>
        <p:spPr>
          <a:xfrm>
            <a:off x="0" y="2438400"/>
            <a:ext cx="9144000" cy="461665"/>
          </a:xfrm>
          <a:prstGeom prst="rect">
            <a:avLst/>
          </a:prstGeom>
          <a:solidFill>
            <a:schemeClr val="accent5">
              <a:lumMod val="75000"/>
            </a:schemeClr>
          </a:solidFill>
        </p:spPr>
        <p:txBody>
          <a:bodyPr wrap="square" rtlCol="0">
            <a:spAutoFit/>
          </a:bodyPr>
          <a:lstStyle/>
          <a:p>
            <a:pPr algn="ctr"/>
            <a:r>
              <a:rPr lang="en-US" sz="2400" dirty="0">
                <a:solidFill>
                  <a:schemeClr val="bg1"/>
                </a:solidFill>
              </a:rPr>
              <a:t>Does poison reverse solve the general count-to-infinity problem?</a:t>
            </a:r>
          </a:p>
        </p:txBody>
      </p:sp>
      <p:sp>
        <p:nvSpPr>
          <p:cNvPr id="5" name="TextBox 4">
            <a:extLst>
              <a:ext uri="{FF2B5EF4-FFF2-40B4-BE49-F238E27FC236}">
                <a16:creationId xmlns:a16="http://schemas.microsoft.com/office/drawing/2014/main" id="{2D2F0586-8A8B-3E4A-B8CE-470F31C0962A}"/>
              </a:ext>
            </a:extLst>
          </p:cNvPr>
          <p:cNvSpPr txBox="1"/>
          <p:nvPr/>
        </p:nvSpPr>
        <p:spPr>
          <a:xfrm>
            <a:off x="533400" y="3254672"/>
            <a:ext cx="8305800" cy="1569660"/>
          </a:xfrm>
          <a:prstGeom prst="rect">
            <a:avLst/>
          </a:prstGeom>
          <a:solidFill>
            <a:schemeClr val="accent5">
              <a:lumMod val="75000"/>
            </a:schemeClr>
          </a:solidFill>
        </p:spPr>
        <p:txBody>
          <a:bodyPr wrap="square" rtlCol="0">
            <a:spAutoFit/>
          </a:bodyPr>
          <a:lstStyle>
            <a:defPPr>
              <a:defRPr lang="en-US"/>
            </a:defPPr>
            <a:lvl1pPr algn="ctr">
              <a:defRPr sz="2400">
                <a:solidFill>
                  <a:schemeClr val="bg1"/>
                </a:solidFill>
              </a:defRPr>
            </a:lvl1pPr>
          </a:lstStyle>
          <a:p>
            <a:pPr algn="l"/>
            <a:r>
              <a:rPr lang="en-US" dirty="0"/>
              <a:t>It does not.  It may be possible that loops involving three or more nodes (rather than simply two immediately neighboring nodes, as we shown in last example) will not be detected by the poison reverse technique.</a:t>
            </a:r>
          </a:p>
        </p:txBody>
      </p:sp>
    </p:spTree>
    <p:extLst>
      <p:ext uri="{BB962C8B-B14F-4D97-AF65-F5344CB8AC3E}">
        <p14:creationId xmlns:p14="http://schemas.microsoft.com/office/powerpoint/2010/main" val="155725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97B23A59-9513-B94C-BFF6-567D7DDACAA6}"/>
              </a:ext>
            </a:extLst>
          </p:cNvPr>
          <p:cNvSpPr>
            <a:spLocks noGrp="1" noChangeArrowheads="1"/>
          </p:cNvSpPr>
          <p:nvPr>
            <p:ph type="title"/>
          </p:nvPr>
        </p:nvSpPr>
        <p:spPr>
          <a:xfrm>
            <a:off x="611188" y="171450"/>
            <a:ext cx="8281987" cy="646113"/>
          </a:xfrm>
        </p:spPr>
        <p:txBody>
          <a:bodyPr/>
          <a:lstStyle/>
          <a:p>
            <a:pPr eaLnBrk="1" hangingPunct="1"/>
            <a:r>
              <a:rPr lang="en-US" altLang="en-US" sz="3600"/>
              <a:t>Link State Routing</a:t>
            </a:r>
            <a:endParaRPr lang="en-AU" altLang="en-US" sz="3600"/>
          </a:p>
        </p:txBody>
      </p:sp>
      <p:sp>
        <p:nvSpPr>
          <p:cNvPr id="116739" name="Rectangle 3">
            <a:extLst>
              <a:ext uri="{FF2B5EF4-FFF2-40B4-BE49-F238E27FC236}">
                <a16:creationId xmlns:a16="http://schemas.microsoft.com/office/drawing/2014/main" id="{59F96828-3DFC-2448-A3A6-750E582D18BA}"/>
              </a:ext>
            </a:extLst>
          </p:cNvPr>
          <p:cNvSpPr>
            <a:spLocks noGrp="1" noChangeArrowheads="1"/>
          </p:cNvSpPr>
          <p:nvPr>
            <p:ph type="body" idx="1"/>
          </p:nvPr>
        </p:nvSpPr>
        <p:spPr>
          <a:xfrm>
            <a:off x="406401" y="1007478"/>
            <a:ext cx="8504236" cy="1367422"/>
          </a:xfrm>
        </p:spPr>
        <p:txBody>
          <a:bodyPr>
            <a:normAutofit/>
          </a:bodyPr>
          <a:lstStyle/>
          <a:p>
            <a:pPr>
              <a:lnSpc>
                <a:spcPct val="80000"/>
              </a:lnSpc>
              <a:buFontTx/>
              <a:buNone/>
            </a:pPr>
            <a:r>
              <a:rPr lang="en-US" altLang="en-US" dirty="0"/>
              <a:t>Strategy:</a:t>
            </a:r>
          </a:p>
          <a:p>
            <a:pPr>
              <a:lnSpc>
                <a:spcPct val="80000"/>
              </a:lnSpc>
              <a:buFontTx/>
              <a:buNone/>
            </a:pPr>
            <a:r>
              <a:rPr lang="en-US" altLang="en-US" dirty="0">
                <a:solidFill>
                  <a:srgbClr val="C00000"/>
                </a:solidFill>
              </a:rPr>
              <a:t>	Send to all nodes (not just neighbors) information about neighbors (not entire routing table).</a:t>
            </a:r>
          </a:p>
          <a:p>
            <a:pPr marL="457200" lvl="1" indent="0">
              <a:buSzPct val="100000"/>
              <a:buNone/>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59394" name="Picture 2">
            <a:extLst>
              <a:ext uri="{FF2B5EF4-FFF2-40B4-BE49-F238E27FC236}">
                <a16:creationId xmlns:a16="http://schemas.microsoft.com/office/drawing/2014/main" id="{579C18D7-AB89-E349-8D98-DF93B11800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501" y="3397719"/>
            <a:ext cx="2512049" cy="2452803"/>
          </a:xfrm>
          <a:prstGeom prst="rect">
            <a:avLst/>
          </a:prstGeom>
          <a:noFill/>
          <a:extLst>
            <a:ext uri="{909E8E84-426E-40DD-AFC4-6F175D3DCCD1}">
              <a14:hiddenFill xmlns:a14="http://schemas.microsoft.com/office/drawing/2010/main">
                <a:solidFill>
                  <a:srgbClr val="FFFFFF"/>
                </a:solidFill>
              </a14:hiddenFill>
            </a:ext>
          </a:extLst>
        </p:spPr>
      </p:pic>
      <p:pic>
        <p:nvPicPr>
          <p:cNvPr id="59395" name="Picture 3">
            <a:extLst>
              <a:ext uri="{FF2B5EF4-FFF2-40B4-BE49-F238E27FC236}">
                <a16:creationId xmlns:a16="http://schemas.microsoft.com/office/drawing/2014/main" id="{89BC250A-4F93-7746-97B1-8747DDDC75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963" y="3214056"/>
            <a:ext cx="6724470" cy="2636466"/>
          </a:xfrm>
          <a:prstGeom prst="rect">
            <a:avLst/>
          </a:prstGeom>
          <a:noFill/>
          <a:extLst>
            <a:ext uri="{909E8E84-426E-40DD-AFC4-6F175D3DCCD1}">
              <a14:hiddenFill xmlns:a14="http://schemas.microsoft.com/office/drawing/2010/main">
                <a:solidFill>
                  <a:srgbClr val="FFFFFF"/>
                </a:solidFill>
              </a14:hiddenFill>
            </a:ext>
          </a:extLst>
        </p:spPr>
      </p:pic>
      <p:pic>
        <p:nvPicPr>
          <p:cNvPr id="59396" name="Picture 4">
            <a:extLst>
              <a:ext uri="{FF2B5EF4-FFF2-40B4-BE49-F238E27FC236}">
                <a16:creationId xmlns:a16="http://schemas.microsoft.com/office/drawing/2014/main" id="{2FCDC787-932D-084B-B76C-10BA9CFEE0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8519" y="4737859"/>
            <a:ext cx="1963456" cy="21201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4BFA423-C07B-214A-AF7D-5999E6DF5381}"/>
              </a:ext>
            </a:extLst>
          </p:cNvPr>
          <p:cNvSpPr txBox="1"/>
          <p:nvPr/>
        </p:nvSpPr>
        <p:spPr>
          <a:xfrm>
            <a:off x="6621975" y="5116890"/>
            <a:ext cx="2522025" cy="1569660"/>
          </a:xfrm>
          <a:prstGeom prst="rect">
            <a:avLst/>
          </a:prstGeom>
          <a:noFill/>
        </p:spPr>
        <p:txBody>
          <a:bodyPr wrap="square" rtlCol="0">
            <a:spAutoFit/>
          </a:bodyPr>
          <a:lstStyle/>
          <a:p>
            <a:r>
              <a:rPr lang="en-US" altLang="en-US" sz="2400" dirty="0"/>
              <a:t>All nodes will know the link-state information of all other nodes</a:t>
            </a:r>
          </a:p>
        </p:txBody>
      </p:sp>
    </p:spTree>
    <p:extLst>
      <p:ext uri="{BB962C8B-B14F-4D97-AF65-F5344CB8AC3E}">
        <p14:creationId xmlns:p14="http://schemas.microsoft.com/office/powerpoint/2010/main" val="407982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3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3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97B23A59-9513-B94C-BFF6-567D7DDACAA6}"/>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Link State Routing</a:t>
            </a:r>
            <a:endParaRPr lang="en-AU" altLang="en-US" sz="3600" dirty="0"/>
          </a:p>
        </p:txBody>
      </p:sp>
      <p:sp>
        <p:nvSpPr>
          <p:cNvPr id="116739" name="Rectangle 3">
            <a:extLst>
              <a:ext uri="{FF2B5EF4-FFF2-40B4-BE49-F238E27FC236}">
                <a16:creationId xmlns:a16="http://schemas.microsoft.com/office/drawing/2014/main" id="{59F96828-3DFC-2448-A3A6-750E582D18BA}"/>
              </a:ext>
            </a:extLst>
          </p:cNvPr>
          <p:cNvSpPr>
            <a:spLocks noGrp="1" noChangeArrowheads="1"/>
          </p:cNvSpPr>
          <p:nvPr>
            <p:ph type="body" idx="1"/>
          </p:nvPr>
        </p:nvSpPr>
        <p:spPr>
          <a:xfrm>
            <a:off x="406401" y="1007478"/>
            <a:ext cx="8504236" cy="1367422"/>
          </a:xfrm>
        </p:spPr>
        <p:txBody>
          <a:bodyPr>
            <a:normAutofit/>
          </a:bodyPr>
          <a:lstStyle/>
          <a:p>
            <a:pPr>
              <a:lnSpc>
                <a:spcPct val="80000"/>
              </a:lnSpc>
              <a:buFontTx/>
              <a:buNone/>
            </a:pPr>
            <a:r>
              <a:rPr lang="en-US" altLang="en-US" dirty="0"/>
              <a:t>Strategy:</a:t>
            </a:r>
          </a:p>
          <a:p>
            <a:pPr>
              <a:lnSpc>
                <a:spcPct val="80000"/>
              </a:lnSpc>
              <a:buFontTx/>
              <a:buNone/>
            </a:pPr>
            <a:r>
              <a:rPr lang="en-US" altLang="en-US" dirty="0">
                <a:solidFill>
                  <a:srgbClr val="C00000"/>
                </a:solidFill>
              </a:rPr>
              <a:t>	Send to all nodes (not just neighbors) information about neighbors (not entire routing table).</a:t>
            </a:r>
          </a:p>
          <a:p>
            <a:pPr marL="457200" lvl="1" indent="0">
              <a:buSzPct val="100000"/>
              <a:buNone/>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59396" name="Picture 4">
            <a:extLst>
              <a:ext uri="{FF2B5EF4-FFF2-40B4-BE49-F238E27FC236}">
                <a16:creationId xmlns:a16="http://schemas.microsoft.com/office/drawing/2014/main" id="{2FCDC787-932D-084B-B76C-10BA9CFEE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6532" y="1980915"/>
            <a:ext cx="1341067" cy="14480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0A48C62-E72C-4743-BD29-B1D969CAAD19}"/>
              </a:ext>
            </a:extLst>
          </p:cNvPr>
          <p:cNvSpPr txBox="1"/>
          <p:nvPr/>
        </p:nvSpPr>
        <p:spPr>
          <a:xfrm>
            <a:off x="406401" y="3000375"/>
            <a:ext cx="7607211" cy="3194721"/>
          </a:xfrm>
          <a:prstGeom prst="rect">
            <a:avLst/>
          </a:prstGeom>
          <a:noFill/>
        </p:spPr>
        <p:txBody>
          <a:bodyPr wrap="none" rtlCol="0">
            <a:spAutoFit/>
          </a:bodyPr>
          <a:lstStyle/>
          <a:p>
            <a:pPr>
              <a:lnSpc>
                <a:spcPct val="85000"/>
              </a:lnSpc>
            </a:pPr>
            <a:r>
              <a:rPr lang="en-US" altLang="en-US" sz="2400" b="1" dirty="0">
                <a:solidFill>
                  <a:schemeClr val="accent1">
                    <a:lumMod val="75000"/>
                  </a:schemeClr>
                </a:solidFill>
              </a:rPr>
              <a:t>Link State Packet (LSP):</a:t>
            </a:r>
          </a:p>
          <a:p>
            <a:pPr marL="914400" lvl="1" indent="-457200">
              <a:lnSpc>
                <a:spcPct val="85000"/>
              </a:lnSpc>
              <a:buAutoNum type="arabicParenBoth"/>
            </a:pPr>
            <a:r>
              <a:rPr lang="en-US" altLang="en-US" sz="2400" dirty="0"/>
              <a:t>The ID of the node that created the LSP</a:t>
            </a:r>
          </a:p>
          <a:p>
            <a:pPr lvl="1">
              <a:lnSpc>
                <a:spcPct val="85000"/>
              </a:lnSpc>
            </a:pPr>
            <a:r>
              <a:rPr lang="en-US" altLang="en-US" sz="2400" dirty="0"/>
              <a:t>(2) Costs of links to each directly connected neighbor</a:t>
            </a:r>
          </a:p>
          <a:p>
            <a:pPr lvl="1">
              <a:lnSpc>
                <a:spcPct val="85000"/>
              </a:lnSpc>
            </a:pPr>
            <a:r>
              <a:rPr lang="en-US" altLang="en-US" sz="2400" dirty="0"/>
              <a:t>(3) A sequence number (SEQNO)</a:t>
            </a:r>
          </a:p>
          <a:p>
            <a:pPr lvl="1">
              <a:lnSpc>
                <a:spcPct val="85000"/>
              </a:lnSpc>
            </a:pPr>
            <a:r>
              <a:rPr lang="en-US" altLang="en-US" sz="2400" dirty="0">
                <a:solidFill>
                  <a:schemeClr val="accent6">
                    <a:lumMod val="75000"/>
                  </a:schemeClr>
                </a:solidFill>
              </a:rPr>
              <a:t>      [To distinguish a newer LSP from the old ones]</a:t>
            </a:r>
          </a:p>
          <a:p>
            <a:pPr lvl="1">
              <a:lnSpc>
                <a:spcPct val="85000"/>
              </a:lnSpc>
            </a:pPr>
            <a:r>
              <a:rPr lang="en-US" altLang="en-US" sz="2400" dirty="0">
                <a:solidFill>
                  <a:schemeClr val="accent6">
                    <a:lumMod val="75000"/>
                  </a:schemeClr>
                </a:solidFill>
              </a:rPr>
              <a:t>      [Smaller number == older LSP]</a:t>
            </a:r>
          </a:p>
          <a:p>
            <a:pPr lvl="1">
              <a:lnSpc>
                <a:spcPct val="85000"/>
              </a:lnSpc>
            </a:pPr>
            <a:r>
              <a:rPr lang="en-US" altLang="en-US" sz="2400" dirty="0"/>
              <a:t>(4) A Time-To-Live (TTL) for this packet</a:t>
            </a:r>
          </a:p>
          <a:p>
            <a:pPr lvl="1">
              <a:lnSpc>
                <a:spcPct val="85000"/>
              </a:lnSpc>
            </a:pPr>
            <a:r>
              <a:rPr lang="en-US" altLang="en-US" sz="2400" dirty="0"/>
              <a:t>      </a:t>
            </a:r>
            <a:r>
              <a:rPr lang="en-US" altLang="en-US" sz="2400" dirty="0">
                <a:solidFill>
                  <a:schemeClr val="accent6">
                    <a:lumMod val="75000"/>
                  </a:schemeClr>
                </a:solidFill>
              </a:rPr>
              <a:t>[To make sure old information is eventually removed</a:t>
            </a:r>
          </a:p>
          <a:p>
            <a:pPr lvl="1">
              <a:lnSpc>
                <a:spcPct val="85000"/>
              </a:lnSpc>
            </a:pPr>
            <a:r>
              <a:rPr lang="en-US" altLang="en-US" sz="2400" dirty="0">
                <a:solidFill>
                  <a:schemeClr val="accent6">
                    <a:lumMod val="75000"/>
                  </a:schemeClr>
                </a:solidFill>
              </a:rPr>
              <a:t>	from the network]</a:t>
            </a:r>
            <a:endParaRPr lang="en-US" altLang="en-US" sz="2400" dirty="0"/>
          </a:p>
          <a:p>
            <a:endParaRPr lang="en-US" dirty="0"/>
          </a:p>
        </p:txBody>
      </p:sp>
    </p:spTree>
    <p:extLst>
      <p:ext uri="{BB962C8B-B14F-4D97-AF65-F5344CB8AC3E}">
        <p14:creationId xmlns:p14="http://schemas.microsoft.com/office/powerpoint/2010/main" val="375363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90063B6-3486-9E41-9C47-58EA750969A8}"/>
              </a:ext>
            </a:extLst>
          </p:cNvPr>
          <p:cNvSpPr txBox="1">
            <a:spLocks noChangeArrowheads="1"/>
          </p:cNvSpPr>
          <p:nvPr/>
        </p:nvSpPr>
        <p:spPr>
          <a:xfrm>
            <a:off x="611188" y="17145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a:t>Link State Routing</a:t>
            </a:r>
            <a:endParaRPr lang="en-AU" altLang="en-US" sz="3600" dirty="0"/>
          </a:p>
        </p:txBody>
      </p:sp>
      <p:sp>
        <p:nvSpPr>
          <p:cNvPr id="3" name="Rectangle 2">
            <a:extLst>
              <a:ext uri="{FF2B5EF4-FFF2-40B4-BE49-F238E27FC236}">
                <a16:creationId xmlns:a16="http://schemas.microsoft.com/office/drawing/2014/main" id="{D3D6A1C6-A84B-6548-AAB0-9283F38D5E89}"/>
              </a:ext>
            </a:extLst>
          </p:cNvPr>
          <p:cNvSpPr txBox="1">
            <a:spLocks noChangeArrowheads="1"/>
          </p:cNvSpPr>
          <p:nvPr/>
        </p:nvSpPr>
        <p:spPr>
          <a:xfrm>
            <a:off x="1516856" y="1524000"/>
            <a:ext cx="6110287" cy="12049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dirty="0">
                <a:latin typeface="+mn-lt"/>
              </a:rPr>
              <a:t>(1) Reliable flooding</a:t>
            </a:r>
          </a:p>
          <a:p>
            <a:r>
              <a:rPr lang="en-US" altLang="en-US" sz="2800" dirty="0">
                <a:solidFill>
                  <a:schemeClr val="accent6">
                    <a:lumMod val="75000"/>
                  </a:schemeClr>
                </a:solidFill>
                <a:latin typeface="+mn-lt"/>
              </a:rPr>
              <a:t>[Makes sure all nodes in the network get a copy of LSP from all other nodes]</a:t>
            </a:r>
            <a:endParaRPr lang="en-AU" altLang="en-US" sz="2800" dirty="0">
              <a:solidFill>
                <a:schemeClr val="accent6">
                  <a:lumMod val="75000"/>
                </a:schemeClr>
              </a:solidFill>
              <a:latin typeface="+mn-lt"/>
            </a:endParaRPr>
          </a:p>
        </p:txBody>
      </p:sp>
      <p:sp>
        <p:nvSpPr>
          <p:cNvPr id="4" name="Rectangle 2">
            <a:extLst>
              <a:ext uri="{FF2B5EF4-FFF2-40B4-BE49-F238E27FC236}">
                <a16:creationId xmlns:a16="http://schemas.microsoft.com/office/drawing/2014/main" id="{E70B5384-77CE-4246-A28D-03B4AAEB1294}"/>
              </a:ext>
            </a:extLst>
          </p:cNvPr>
          <p:cNvSpPr txBox="1">
            <a:spLocks noChangeArrowheads="1"/>
          </p:cNvSpPr>
          <p:nvPr/>
        </p:nvSpPr>
        <p:spPr>
          <a:xfrm>
            <a:off x="1516856" y="3424238"/>
            <a:ext cx="6884194" cy="12049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dirty="0">
                <a:latin typeface="+mn-lt"/>
              </a:rPr>
              <a:t>(2) Route calculation</a:t>
            </a:r>
          </a:p>
          <a:p>
            <a:r>
              <a:rPr lang="en-US" altLang="en-US" sz="2800" dirty="0">
                <a:latin typeface="+mn-lt"/>
              </a:rPr>
              <a:t>      (Dijkstra’s shortest path algorithm)</a:t>
            </a:r>
          </a:p>
          <a:p>
            <a:r>
              <a:rPr lang="en-US" altLang="en-US" sz="2800" dirty="0">
                <a:solidFill>
                  <a:schemeClr val="accent6">
                    <a:lumMod val="75000"/>
                  </a:schemeClr>
                </a:solidFill>
                <a:latin typeface="+mn-lt"/>
              </a:rPr>
              <a:t>[Calculates the shortest path from each node to all other nodes and the corresponding next-hop]</a:t>
            </a:r>
            <a:endParaRPr lang="en-AU" altLang="en-US" sz="2800" dirty="0">
              <a:solidFill>
                <a:schemeClr val="accent6">
                  <a:lumMod val="75000"/>
                </a:schemeClr>
              </a:solidFill>
              <a:latin typeface="+mn-lt"/>
            </a:endParaRPr>
          </a:p>
        </p:txBody>
      </p:sp>
    </p:spTree>
    <p:extLst>
      <p:ext uri="{BB962C8B-B14F-4D97-AF65-F5344CB8AC3E}">
        <p14:creationId xmlns:p14="http://schemas.microsoft.com/office/powerpoint/2010/main" val="417657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5F01F78-DB3C-4344-A7C8-88CADD5EACE5}"/>
              </a:ext>
            </a:extLst>
          </p:cNvPr>
          <p:cNvSpPr txBox="1">
            <a:spLocks noChangeArrowheads="1"/>
          </p:cNvSpPr>
          <p:nvPr/>
        </p:nvSpPr>
        <p:spPr>
          <a:xfrm>
            <a:off x="611188" y="17145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a:t>Link State Routing: </a:t>
            </a:r>
            <a:r>
              <a:rPr lang="en-US" altLang="en-US" sz="3600" b="1" dirty="0">
                <a:solidFill>
                  <a:srgbClr val="C00000"/>
                </a:solidFill>
              </a:rPr>
              <a:t>Reliable flooding</a:t>
            </a:r>
            <a:endParaRPr lang="en-AU" altLang="en-US" sz="3600" b="1" dirty="0">
              <a:solidFill>
                <a:srgbClr val="C00000"/>
              </a:solidFill>
            </a:endParaRPr>
          </a:p>
        </p:txBody>
      </p:sp>
      <p:sp>
        <p:nvSpPr>
          <p:cNvPr id="3" name="Rectangle 3">
            <a:extLst>
              <a:ext uri="{FF2B5EF4-FFF2-40B4-BE49-F238E27FC236}">
                <a16:creationId xmlns:a16="http://schemas.microsoft.com/office/drawing/2014/main" id="{22ED70B4-BC8D-6840-8115-E66C6824E69B}"/>
              </a:ext>
            </a:extLst>
          </p:cNvPr>
          <p:cNvSpPr txBox="1">
            <a:spLocks noChangeArrowheads="1"/>
          </p:cNvSpPr>
          <p:nvPr/>
        </p:nvSpPr>
        <p:spPr>
          <a:xfrm>
            <a:off x="406401" y="1007478"/>
            <a:ext cx="8504236" cy="51206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85000"/>
              </a:lnSpc>
            </a:pPr>
            <a:r>
              <a:rPr lang="en-US" altLang="en-US" sz="2800" dirty="0"/>
              <a:t>Store most recent LSP from each node</a:t>
            </a:r>
          </a:p>
          <a:p>
            <a:pPr lvl="1">
              <a:lnSpc>
                <a:spcPct val="85000"/>
              </a:lnSpc>
            </a:pPr>
            <a:r>
              <a:rPr lang="en-US" altLang="en-US" sz="2800" dirty="0"/>
              <a:t>Forward LSP to all nodes but one that sent it</a:t>
            </a:r>
          </a:p>
          <a:p>
            <a:pPr lvl="1">
              <a:lnSpc>
                <a:spcPct val="85000"/>
              </a:lnSpc>
            </a:pPr>
            <a:r>
              <a:rPr lang="en-US" altLang="en-US" sz="2800" dirty="0"/>
              <a:t>Generate new LSP periodically; increment SEQNO</a:t>
            </a:r>
          </a:p>
          <a:p>
            <a:pPr lvl="1">
              <a:lnSpc>
                <a:spcPct val="85000"/>
              </a:lnSpc>
            </a:pPr>
            <a:r>
              <a:rPr lang="en-US" altLang="en-US" sz="2800" dirty="0"/>
              <a:t>Start SEQNO at 0 when reboot</a:t>
            </a:r>
          </a:p>
          <a:p>
            <a:pPr lvl="1">
              <a:lnSpc>
                <a:spcPct val="85000"/>
              </a:lnSpc>
            </a:pPr>
            <a:r>
              <a:rPr lang="en-US" altLang="en-US" sz="2800" dirty="0"/>
              <a:t>Decrement TTL before flooding it to neighbors.</a:t>
            </a:r>
          </a:p>
          <a:p>
            <a:pPr marL="457200" lvl="1" indent="0">
              <a:lnSpc>
                <a:spcPct val="85000"/>
              </a:lnSpc>
              <a:buNone/>
            </a:pPr>
            <a:r>
              <a:rPr lang="en-US" altLang="en-US" sz="2800" dirty="0"/>
              <a:t>   Also age the stored LSP (decrement TTL)</a:t>
            </a:r>
          </a:p>
          <a:p>
            <a:pPr marL="457200" lvl="1" indent="0">
              <a:lnSpc>
                <a:spcPct val="85000"/>
              </a:lnSpc>
              <a:buNone/>
            </a:pPr>
            <a:r>
              <a:rPr lang="en-US" altLang="en-US" sz="2800" dirty="0"/>
              <a:t>   Discard when TTL=0.</a:t>
            </a:r>
          </a:p>
          <a:p>
            <a:pPr lvl="1">
              <a:buSzPct val="100000"/>
              <a:buFontTx/>
              <a:buChar char="•"/>
            </a:pPr>
            <a:endParaRPr lang="en-US" altLang="en-US"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p:txBody>
      </p:sp>
      <p:sp>
        <p:nvSpPr>
          <p:cNvPr id="4" name="Rectangle 2">
            <a:extLst>
              <a:ext uri="{FF2B5EF4-FFF2-40B4-BE49-F238E27FC236}">
                <a16:creationId xmlns:a16="http://schemas.microsoft.com/office/drawing/2014/main" id="{6289714E-D900-4243-A398-B99B1D062688}"/>
              </a:ext>
            </a:extLst>
          </p:cNvPr>
          <p:cNvSpPr txBox="1">
            <a:spLocks noChangeArrowheads="1"/>
          </p:cNvSpPr>
          <p:nvPr/>
        </p:nvSpPr>
        <p:spPr>
          <a:xfrm>
            <a:off x="959644" y="4752975"/>
            <a:ext cx="6110287" cy="12049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dirty="0">
                <a:latin typeface="+mn-lt"/>
              </a:rPr>
              <a:t>Goals:</a:t>
            </a:r>
          </a:p>
          <a:p>
            <a:pPr marL="514350" indent="-514350">
              <a:buAutoNum type="arabicParenR"/>
            </a:pPr>
            <a:r>
              <a:rPr lang="en-US" altLang="en-US" sz="2800" dirty="0">
                <a:latin typeface="+mn-lt"/>
              </a:rPr>
              <a:t>Flood in minimum time</a:t>
            </a:r>
          </a:p>
          <a:p>
            <a:pPr marL="514350" indent="-514350">
              <a:buAutoNum type="arabicParenR"/>
            </a:pPr>
            <a:r>
              <a:rPr lang="en-US" altLang="en-US" sz="2800" dirty="0">
                <a:latin typeface="+mn-lt"/>
              </a:rPr>
              <a:t>Minimize total routing traffic</a:t>
            </a:r>
          </a:p>
        </p:txBody>
      </p:sp>
    </p:spTree>
    <p:extLst>
      <p:ext uri="{BB962C8B-B14F-4D97-AF65-F5344CB8AC3E}">
        <p14:creationId xmlns:p14="http://schemas.microsoft.com/office/powerpoint/2010/main" val="369622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204321-4812-954D-8EE7-6A640017E466}"/>
              </a:ext>
            </a:extLst>
          </p:cNvPr>
          <p:cNvPicPr>
            <a:picLocks noChangeAspect="1"/>
          </p:cNvPicPr>
          <p:nvPr/>
        </p:nvPicPr>
        <p:blipFill>
          <a:blip r:embed="rId2"/>
          <a:stretch>
            <a:fillRect/>
          </a:stretch>
        </p:blipFill>
        <p:spPr>
          <a:xfrm>
            <a:off x="-457199" y="0"/>
            <a:ext cx="10326961" cy="13753599"/>
          </a:xfrm>
          <a:prstGeom prst="rect">
            <a:avLst/>
          </a:prstGeom>
        </p:spPr>
      </p:pic>
    </p:spTree>
    <p:extLst>
      <p:ext uri="{BB962C8B-B14F-4D97-AF65-F5344CB8AC3E}">
        <p14:creationId xmlns:p14="http://schemas.microsoft.com/office/powerpoint/2010/main" val="1506897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32B65F01-C9B9-2B47-AF78-3389A4C36401}"/>
              </a:ext>
            </a:extLst>
          </p:cNvPr>
          <p:cNvSpPr>
            <a:spLocks noChangeArrowheads="1"/>
          </p:cNvSpPr>
          <p:nvPr/>
        </p:nvSpPr>
        <p:spPr bwMode="auto">
          <a:xfrm>
            <a:off x="1" y="153888"/>
            <a:ext cx="9143999" cy="1283428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u="sng" strike="noStrike" cap="none" normalizeH="0" baseline="0" dirty="0">
                <a:ln>
                  <a:noFill/>
                </a:ln>
                <a:solidFill>
                  <a:srgbClr val="C00000"/>
                </a:solidFill>
                <a:effectLst/>
                <a:latin typeface="Arial" panose="020B0604020202020204" pitchFamily="34" charset="0"/>
              </a:rPr>
              <a:t>A Comparison of LS and DV Routing Algorithms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u="sng" strike="noStrike" cap="none" normalizeH="0" baseline="0" dirty="0">
              <a:ln>
                <a:noFill/>
              </a:ln>
              <a:solidFill>
                <a:srgbClr val="C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333333"/>
                </a:solidFill>
                <a:effectLst/>
                <a:latin typeface="ArialMT"/>
              </a:rPr>
              <a:t>The DV and LS algorithms take complementary approaches toward computing routing.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333333"/>
                </a:solidFill>
                <a:effectLst/>
                <a:latin typeface="ArialMT"/>
              </a:rPr>
              <a:t>In the DV algorithm, each node talks to </a:t>
            </a:r>
            <a:r>
              <a:rPr kumimoji="0" lang="en-US" altLang="en-US" sz="2000" b="0" i="1" u="none" strike="noStrike" cap="none" normalizeH="0" baseline="0" dirty="0">
                <a:ln>
                  <a:noFill/>
                </a:ln>
                <a:solidFill>
                  <a:srgbClr val="333333"/>
                </a:solidFill>
                <a:effectLst/>
                <a:latin typeface="Arial" panose="020B0604020202020204" pitchFamily="34" charset="0"/>
                <a:cs typeface="Arial" panose="020B0604020202020204" pitchFamily="34" charset="0"/>
              </a:rPr>
              <a:t>only </a:t>
            </a:r>
            <a:r>
              <a:rPr kumimoji="0" lang="en-US" altLang="en-US" sz="2000" b="0" i="0" u="none" strike="noStrike" cap="none" normalizeH="0" baseline="0" dirty="0">
                <a:ln>
                  <a:noFill/>
                </a:ln>
                <a:solidFill>
                  <a:srgbClr val="333333"/>
                </a:solidFill>
                <a:effectLst/>
                <a:latin typeface="ArialMT"/>
              </a:rPr>
              <a:t>its directly connected neighbors, but it provides its neighbors with least-cost estimates from itself to </a:t>
            </a:r>
            <a:r>
              <a:rPr kumimoji="0" lang="en-US" altLang="en-US" sz="2000" b="0" i="1" u="none" strike="noStrike" cap="none" normalizeH="0" baseline="0" dirty="0">
                <a:ln>
                  <a:noFill/>
                </a:ln>
                <a:solidFill>
                  <a:srgbClr val="333333"/>
                </a:solidFill>
                <a:effectLst/>
                <a:latin typeface="Arial" panose="020B0604020202020204" pitchFamily="34" charset="0"/>
                <a:cs typeface="Arial" panose="020B0604020202020204" pitchFamily="34" charset="0"/>
              </a:rPr>
              <a:t>all </a:t>
            </a:r>
            <a:r>
              <a:rPr kumimoji="0" lang="en-US" altLang="en-US" sz="2000" b="0" i="0" u="none" strike="noStrike" cap="none" normalizeH="0" baseline="0" dirty="0">
                <a:ln>
                  <a:noFill/>
                </a:ln>
                <a:solidFill>
                  <a:srgbClr val="333333"/>
                </a:solidFill>
                <a:effectLst/>
                <a:latin typeface="ArialMT"/>
              </a:rPr>
              <a:t>the nodes (that it knows about) in the network.</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dirty="0">
                <a:solidFill>
                  <a:srgbClr val="333333"/>
                </a:solidFill>
                <a:latin typeface="ArialMT"/>
              </a:rPr>
              <a:t>T</a:t>
            </a:r>
            <a:r>
              <a:rPr kumimoji="0" lang="en-US" altLang="en-US" sz="2000" b="0" i="0" u="none" strike="noStrike" cap="none" normalizeH="0" baseline="0" dirty="0">
                <a:ln>
                  <a:noFill/>
                </a:ln>
                <a:solidFill>
                  <a:srgbClr val="333333"/>
                </a:solidFill>
                <a:effectLst/>
                <a:latin typeface="ArialMT"/>
              </a:rPr>
              <a:t>he LS algorithm requires global information.</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rgbClr val="333333"/>
              </a:solidFill>
              <a:latin typeface="ArialM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1. Message complexity.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333333"/>
                </a:solidFill>
                <a:effectLst/>
                <a:latin typeface="ArialMT"/>
              </a:rPr>
              <a:t>We have seen that LS requires each node to know the cost of each link in the network.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333333"/>
                </a:solidFill>
                <a:effectLst/>
                <a:latin typeface="ArialMT"/>
              </a:rPr>
              <a:t>This requires O(|N| |E|) messages to be sent.</a:t>
            </a:r>
          </a:p>
          <a:p>
            <a:pPr defTabSz="914400" eaLnBrk="0" fontAlgn="base" hangingPunct="0">
              <a:spcBef>
                <a:spcPct val="0"/>
              </a:spcBef>
              <a:spcAft>
                <a:spcPct val="0"/>
              </a:spcAft>
            </a:pPr>
            <a:r>
              <a:rPr lang="en-US" altLang="en-US" sz="2000" dirty="0">
                <a:solidFill>
                  <a:srgbClr val="333333"/>
                </a:solidFill>
                <a:latin typeface="ArialMT"/>
              </a:rPr>
              <a:t>(</a:t>
            </a:r>
            <a:r>
              <a:rPr lang="en-US" altLang="en-US" sz="2000" i="1" dirty="0">
                <a:solidFill>
                  <a:srgbClr val="333333"/>
                </a:solidFill>
                <a:latin typeface="Arial" panose="020B0604020202020204" pitchFamily="34" charset="0"/>
                <a:cs typeface="Arial" panose="020B0604020202020204" pitchFamily="34" charset="0"/>
              </a:rPr>
              <a:t>N </a:t>
            </a:r>
            <a:r>
              <a:rPr lang="en-US" altLang="en-US" sz="2000" dirty="0">
                <a:solidFill>
                  <a:srgbClr val="333333"/>
                </a:solidFill>
                <a:latin typeface="ArialMT"/>
              </a:rPr>
              <a:t>is the set of nodes (routers) and </a:t>
            </a:r>
            <a:r>
              <a:rPr lang="en-US" altLang="en-US" sz="2000" i="1" dirty="0">
                <a:solidFill>
                  <a:srgbClr val="333333"/>
                </a:solidFill>
                <a:latin typeface="Arial" panose="020B0604020202020204" pitchFamily="34" charset="0"/>
                <a:cs typeface="Arial" panose="020B0604020202020204" pitchFamily="34" charset="0"/>
              </a:rPr>
              <a:t>E </a:t>
            </a:r>
            <a:r>
              <a:rPr lang="en-US" altLang="en-US" sz="2000" dirty="0">
                <a:solidFill>
                  <a:srgbClr val="333333"/>
                </a:solidFill>
                <a:latin typeface="ArialMT"/>
              </a:rPr>
              <a:t>is the set of edges (links). )</a:t>
            </a:r>
            <a:endParaRPr lang="en-US" altLang="en-US" sz="20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333333"/>
              </a:solidFill>
              <a:effectLst/>
              <a:latin typeface="ArialM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333333"/>
                </a:solidFill>
                <a:effectLst/>
                <a:latin typeface="ArialMT"/>
              </a:rPr>
              <a:t>Also, whenever a link cost changes, the new link cost must be sent to all nodes.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333333"/>
                </a:solidFill>
                <a:effectLst/>
                <a:latin typeface="ArialMT"/>
              </a:rPr>
              <a:t>The DV algorithm requires message exchanges between directly connected neighbors at each iteration. </a:t>
            </a:r>
            <a:r>
              <a:rPr lang="en-US" altLang="en-US" sz="2000" dirty="0">
                <a:solidFill>
                  <a:srgbClr val="333333"/>
                </a:solidFill>
                <a:latin typeface="ArialMT"/>
              </a:rPr>
              <a:t>Co</a:t>
            </a:r>
            <a:r>
              <a:rPr kumimoji="0" lang="en-US" altLang="en-US" sz="2000" b="0" i="0" u="none" strike="noStrike" cap="none" normalizeH="0" baseline="0" dirty="0">
                <a:ln>
                  <a:noFill/>
                </a:ln>
                <a:solidFill>
                  <a:srgbClr val="333333"/>
                </a:solidFill>
                <a:effectLst/>
                <a:latin typeface="ArialMT"/>
              </a:rPr>
              <a:t>nvergence can depend on many factors. When link costs change, the DV algorithm will propagate the results of the changed link cost only if the new link cost results in a changed least-cost path for one of the nodes attached to that link. </a:t>
            </a: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Speed of convergence. </a:t>
            </a:r>
            <a:r>
              <a:rPr kumimoji="0" lang="en-US" altLang="en-US" sz="2000" b="0" i="0" u="none" strike="noStrike" cap="none" normalizeH="0" baseline="0" dirty="0">
                <a:ln>
                  <a:noFill/>
                </a:ln>
                <a:solidFill>
                  <a:srgbClr val="333333"/>
                </a:solidFill>
                <a:effectLst/>
                <a:latin typeface="ArialMT"/>
              </a:rPr>
              <a:t>We have seen that our implementation of LS is an O(|N|2) algorithm requiring O(|N| |E|)) messages. The DV algorithm can converge slowly and can have routing loops while the algorithm is converging. DV also suffers from the count-to-infinity problem.</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Robustness. </a:t>
            </a:r>
            <a:r>
              <a:rPr kumimoji="0" lang="en-US" altLang="en-US" sz="2000" b="0" i="0" u="none" strike="noStrike" cap="none" normalizeH="0" baseline="0" dirty="0">
                <a:ln>
                  <a:noFill/>
                </a:ln>
                <a:solidFill>
                  <a:srgbClr val="333333"/>
                </a:solidFill>
                <a:effectLst/>
                <a:latin typeface="ArialMT"/>
              </a:rPr>
              <a:t>What can happen if a router fails, misbehaves, or is sabotaged? Under LS, a router could broadcast an incorrect cost for one of its attached links (but no others).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dirty="0">
                <a:solidFill>
                  <a:srgbClr val="333333"/>
                </a:solidFill>
                <a:latin typeface="ArialMT"/>
              </a:rPr>
              <a:t>R</a:t>
            </a:r>
            <a:r>
              <a:rPr kumimoji="0" lang="en-US" altLang="en-US" sz="2000" b="0" i="0" u="none" strike="noStrike" cap="none" normalizeH="0" baseline="0" dirty="0">
                <a:ln>
                  <a:noFill/>
                </a:ln>
                <a:solidFill>
                  <a:srgbClr val="333333"/>
                </a:solidFill>
                <a:effectLst/>
                <a:latin typeface="ArialMT"/>
              </a:rPr>
              <a:t>oute calculations are somewhat separated under LS, providing a degree of robustness.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333333"/>
                </a:solidFill>
                <a:effectLst/>
                <a:latin typeface="ArialMT"/>
              </a:rPr>
              <a:t>Under DV, a node can advertise incorrect least-cost paths to any or all destinations. More generally, we note that, at each iteration, a node’s calculation in DV is passed on to its neighbor and then indirectly to its </a:t>
            </a: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333333"/>
                </a:solidFill>
                <a:effectLst/>
                <a:latin typeface="ArialMT"/>
              </a:rPr>
              <a:t>neighbor’s neighbor on the next iteration. In this sense, an incorrect node calculation can be diffused through the entire network under DV.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rgbClr val="333333"/>
              </a:solidFill>
              <a:latin typeface="ArialM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333333"/>
                </a:solidFill>
                <a:effectLst/>
                <a:latin typeface="ArialMT"/>
              </a:rPr>
              <a:t>In the end, neither algorithm is an obvious winner over the other; indeed, both algorithms are used in the Internet. </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15240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32B65F01-C9B9-2B47-AF78-3389A4C36401}"/>
              </a:ext>
            </a:extLst>
          </p:cNvPr>
          <p:cNvSpPr>
            <a:spLocks noChangeArrowheads="1"/>
          </p:cNvSpPr>
          <p:nvPr/>
        </p:nvSpPr>
        <p:spPr bwMode="auto">
          <a:xfrm>
            <a:off x="1" y="0"/>
            <a:ext cx="9143999" cy="655564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u="sng" strike="noStrike" cap="none" normalizeH="0" baseline="0" dirty="0">
                <a:ln>
                  <a:noFill/>
                </a:ln>
                <a:solidFill>
                  <a:srgbClr val="C00000"/>
                </a:solidFill>
                <a:effectLst/>
                <a:latin typeface="Arial" panose="020B0604020202020204" pitchFamily="34" charset="0"/>
              </a:rPr>
              <a:t>A Comparison of LS and DV Routing Algorithms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2. Speed of convergence. </a:t>
            </a:r>
            <a:r>
              <a:rPr kumimoji="0" lang="en-US" altLang="en-US" sz="2000" b="0" i="0" u="none" strike="noStrike" cap="none" normalizeH="0" baseline="0" dirty="0">
                <a:ln>
                  <a:noFill/>
                </a:ln>
                <a:solidFill>
                  <a:srgbClr val="333333"/>
                </a:solidFill>
                <a:effectLst/>
                <a:latin typeface="ArialMT"/>
              </a:rPr>
              <a:t>We have seen that our implementation of LS is an O(|N|2) algorithm requiring O(|N| |E|)) messages. The DV algorithm can converge slowly and can have routing loops while the algorithm is converging. DV also suffers from the count-to-infinity problem.</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3. Robustness. </a:t>
            </a:r>
            <a:r>
              <a:rPr kumimoji="0" lang="en-US" altLang="en-US" sz="2000" b="0" i="0" u="none" strike="noStrike" cap="none" normalizeH="0" baseline="0" dirty="0">
                <a:ln>
                  <a:noFill/>
                </a:ln>
                <a:solidFill>
                  <a:srgbClr val="333333"/>
                </a:solidFill>
                <a:effectLst/>
                <a:latin typeface="ArialMT"/>
              </a:rPr>
              <a:t>What can happen if a router fails, misbehaves, or is sabotaged? Under LS, a router could broadcast an incorrect cost for one of its attached links (but no others).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dirty="0">
                <a:solidFill>
                  <a:srgbClr val="333333"/>
                </a:solidFill>
                <a:latin typeface="ArialMT"/>
              </a:rPr>
              <a:t>R</a:t>
            </a:r>
            <a:r>
              <a:rPr kumimoji="0" lang="en-US" altLang="en-US" sz="2000" b="0" i="0" u="none" strike="noStrike" cap="none" normalizeH="0" baseline="0" dirty="0">
                <a:ln>
                  <a:noFill/>
                </a:ln>
                <a:solidFill>
                  <a:srgbClr val="333333"/>
                </a:solidFill>
                <a:effectLst/>
                <a:latin typeface="ArialMT"/>
              </a:rPr>
              <a:t>oute calculations are somewhat separated under LS, providing a degree of robustness.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333333"/>
                </a:solidFill>
                <a:effectLst/>
                <a:latin typeface="ArialMT"/>
              </a:rPr>
              <a:t>Under DV, a node can advertise incorrect least-cost paths to any or all destinations. More generally, we note that, at each iteration, a node’s calculation in DV is passed on to its neighbor and then indirectly to its </a:t>
            </a: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333333"/>
                </a:solidFill>
                <a:effectLst/>
                <a:latin typeface="ArialMT"/>
              </a:rPr>
              <a:t>neighbor’s neighbor on the next iteration. In this sense, an incorrect node calculation can be diffused through the entire network under DV.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rgbClr val="333333"/>
              </a:solidFill>
              <a:latin typeface="ArialM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C00000"/>
                </a:solidFill>
                <a:effectLst/>
                <a:latin typeface="ArialMT"/>
              </a:rPr>
              <a:t>In the end, neither algorithm is an obvious winner over the other; indeed, both algorithms are used in the Internet. </a:t>
            </a:r>
            <a:endParaRPr kumimoji="0" lang="en-US" altLang="en-US" sz="2000" b="0" i="0" u="none" strike="noStrike" cap="none" normalizeH="0" baseline="0" dirty="0">
              <a:ln>
                <a:noFill/>
              </a:ln>
              <a:solidFill>
                <a:srgbClr val="C00000"/>
              </a:solidFill>
              <a:effectLst/>
              <a:latin typeface="Arial" panose="020B0604020202020204" pitchFamily="34" charset="0"/>
            </a:endParaRPr>
          </a:p>
        </p:txBody>
      </p:sp>
    </p:spTree>
    <p:extLst>
      <p:ext uri="{BB962C8B-B14F-4D97-AF65-F5344CB8AC3E}">
        <p14:creationId xmlns:p14="http://schemas.microsoft.com/office/powerpoint/2010/main" val="17652935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5" name="Picture 7"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04875"/>
            <a:ext cx="7313613"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61" name="Rectangle 2"/>
          <p:cNvSpPr>
            <a:spLocks noGrp="1" noChangeArrowheads="1"/>
          </p:cNvSpPr>
          <p:nvPr>
            <p:ph type="title"/>
          </p:nvPr>
        </p:nvSpPr>
        <p:spPr>
          <a:xfrm>
            <a:off x="544513" y="452438"/>
            <a:ext cx="7772400" cy="528637"/>
          </a:xfrm>
        </p:spPr>
        <p:txBody>
          <a:bodyPr>
            <a:noAutofit/>
          </a:bodyPr>
          <a:lstStyle/>
          <a:p>
            <a:pPr>
              <a:defRPr/>
            </a:pPr>
            <a:r>
              <a:rPr lang="en-US" sz="4000" dirty="0">
                <a:cs typeface="+mj-cs"/>
              </a:rPr>
              <a:t>Comparison of LS and DV </a:t>
            </a:r>
            <a:r>
              <a:rPr lang="en-US" sz="4000" dirty="0"/>
              <a:t>(Summary)</a:t>
            </a:r>
            <a:endParaRPr lang="en-US" sz="4000" dirty="0">
              <a:cs typeface="+mj-cs"/>
            </a:endParaRPr>
          </a:p>
        </p:txBody>
      </p:sp>
      <p:sp>
        <p:nvSpPr>
          <p:cNvPr id="141317" name="Rectangle 3"/>
          <p:cNvSpPr>
            <a:spLocks noGrp="1" noChangeArrowheads="1"/>
          </p:cNvSpPr>
          <p:nvPr>
            <p:ph type="body" sz="half" idx="1"/>
          </p:nvPr>
        </p:nvSpPr>
        <p:spPr>
          <a:xfrm>
            <a:off x="523875" y="1295400"/>
            <a:ext cx="4029075" cy="4648200"/>
          </a:xfrm>
        </p:spPr>
        <p:txBody>
          <a:bodyPr>
            <a:normAutofit lnSpcReduction="10000"/>
          </a:bodyPr>
          <a:lstStyle/>
          <a:p>
            <a:pPr>
              <a:buFont typeface="Wingdings" charset="0"/>
              <a:buNone/>
            </a:pPr>
            <a:r>
              <a:rPr lang="en-US" i="1" dirty="0">
                <a:solidFill>
                  <a:srgbClr val="CC0000"/>
                </a:solidFill>
              </a:rPr>
              <a:t>message complexity</a:t>
            </a:r>
          </a:p>
          <a:p>
            <a:r>
              <a:rPr lang="en-US" sz="2000" b="1" i="1" dirty="0">
                <a:solidFill>
                  <a:srgbClr val="CC0000"/>
                </a:solidFill>
              </a:rPr>
              <a:t>LS:</a:t>
            </a:r>
            <a:r>
              <a:rPr lang="en-US" sz="2000" dirty="0"/>
              <a:t> with n nodes, E links, O(</a:t>
            </a:r>
            <a:r>
              <a:rPr lang="en-US" sz="2000" dirty="0" err="1"/>
              <a:t>nE</a:t>
            </a:r>
            <a:r>
              <a:rPr lang="en-US" sz="2000" dirty="0"/>
              <a:t>) </a:t>
            </a:r>
            <a:r>
              <a:rPr lang="en-US" sz="2000" dirty="0" err="1"/>
              <a:t>msgs</a:t>
            </a:r>
            <a:r>
              <a:rPr lang="en-US" sz="2000" dirty="0"/>
              <a:t> sent  </a:t>
            </a:r>
          </a:p>
          <a:p>
            <a:r>
              <a:rPr lang="en-US" sz="2000" b="1" i="1" dirty="0">
                <a:solidFill>
                  <a:srgbClr val="CC0000"/>
                </a:solidFill>
              </a:rPr>
              <a:t>DV:</a:t>
            </a:r>
            <a:r>
              <a:rPr lang="en-US" sz="2000" dirty="0">
                <a:solidFill>
                  <a:srgbClr val="FF0000"/>
                </a:solidFill>
              </a:rPr>
              <a:t> </a:t>
            </a:r>
            <a:r>
              <a:rPr lang="en-US" sz="2000" dirty="0"/>
              <a:t>exchange between neighbors only</a:t>
            </a:r>
          </a:p>
          <a:p>
            <a:pPr lvl="1"/>
            <a:r>
              <a:rPr lang="en-US" sz="2000" dirty="0"/>
              <a:t>convergence time varies</a:t>
            </a:r>
          </a:p>
          <a:p>
            <a:pPr>
              <a:spcBef>
                <a:spcPct val="50000"/>
              </a:spcBef>
              <a:buFont typeface="Wingdings" charset="0"/>
              <a:buNone/>
            </a:pPr>
            <a:r>
              <a:rPr lang="en-US" i="1" dirty="0">
                <a:solidFill>
                  <a:srgbClr val="CC0000"/>
                </a:solidFill>
              </a:rPr>
              <a:t>speed of convergence</a:t>
            </a:r>
          </a:p>
          <a:p>
            <a:r>
              <a:rPr lang="en-US" sz="2000" b="1" i="1" dirty="0">
                <a:solidFill>
                  <a:srgbClr val="CC0000"/>
                </a:solidFill>
              </a:rPr>
              <a:t>LS:</a:t>
            </a:r>
            <a:r>
              <a:rPr lang="en-US" sz="2000" dirty="0"/>
              <a:t> O(n</a:t>
            </a:r>
            <a:r>
              <a:rPr lang="en-US" sz="2000" b="1" baseline="30000" dirty="0"/>
              <a:t>2</a:t>
            </a:r>
            <a:r>
              <a:rPr lang="en-US" sz="2000" dirty="0"/>
              <a:t>) algorithm requires O(</a:t>
            </a:r>
            <a:r>
              <a:rPr lang="en-US" sz="2000" dirty="0" err="1"/>
              <a:t>nE</a:t>
            </a:r>
            <a:r>
              <a:rPr lang="en-US" sz="2000" dirty="0"/>
              <a:t>) </a:t>
            </a:r>
            <a:r>
              <a:rPr lang="en-US" sz="2000" dirty="0" err="1"/>
              <a:t>msgs</a:t>
            </a:r>
            <a:endParaRPr lang="en-US" sz="2000" dirty="0"/>
          </a:p>
          <a:p>
            <a:pPr lvl="1"/>
            <a:r>
              <a:rPr lang="en-US" sz="2000" dirty="0"/>
              <a:t>may have oscillations</a:t>
            </a:r>
            <a:endParaRPr lang="en-US" sz="1800" dirty="0"/>
          </a:p>
          <a:p>
            <a:r>
              <a:rPr lang="en-US" sz="2000" b="1" i="1" dirty="0">
                <a:solidFill>
                  <a:srgbClr val="CC0000"/>
                </a:solidFill>
              </a:rPr>
              <a:t>DV:</a:t>
            </a:r>
            <a:r>
              <a:rPr lang="en-US" sz="2000" dirty="0"/>
              <a:t> convergence time varies</a:t>
            </a:r>
          </a:p>
          <a:p>
            <a:pPr lvl="1"/>
            <a:r>
              <a:rPr lang="en-US" sz="2000" dirty="0"/>
              <a:t>may be routing loops</a:t>
            </a:r>
          </a:p>
          <a:p>
            <a:pPr lvl="1"/>
            <a:r>
              <a:rPr lang="en-US" sz="2000" dirty="0"/>
              <a:t>count-to-infinity problem</a:t>
            </a:r>
            <a:endParaRPr lang="en-US" sz="1800" dirty="0"/>
          </a:p>
        </p:txBody>
      </p:sp>
      <p:sp>
        <p:nvSpPr>
          <p:cNvPr id="141318" name="Rectangle 4"/>
          <p:cNvSpPr>
            <a:spLocks noGrp="1" noChangeArrowheads="1"/>
          </p:cNvSpPr>
          <p:nvPr>
            <p:ph type="body" sz="half" idx="2"/>
          </p:nvPr>
        </p:nvSpPr>
        <p:spPr>
          <a:xfrm>
            <a:off x="4743450" y="1328738"/>
            <a:ext cx="4010025" cy="4648200"/>
          </a:xfrm>
        </p:spPr>
        <p:txBody>
          <a:bodyPr>
            <a:normAutofit lnSpcReduction="10000"/>
          </a:bodyPr>
          <a:lstStyle/>
          <a:p>
            <a:pPr>
              <a:buFont typeface="Wingdings" charset="0"/>
              <a:buNone/>
            </a:pPr>
            <a:r>
              <a:rPr lang="en-US" sz="2400" i="1" dirty="0">
                <a:solidFill>
                  <a:srgbClr val="CC0000"/>
                </a:solidFill>
              </a:rPr>
              <a:t>robustness:</a:t>
            </a:r>
            <a:r>
              <a:rPr lang="en-US" sz="2400" dirty="0"/>
              <a:t> what happens if router malfunctions?</a:t>
            </a:r>
          </a:p>
          <a:p>
            <a:pPr>
              <a:buFont typeface="Wingdings" charset="0"/>
              <a:buNone/>
            </a:pPr>
            <a:r>
              <a:rPr lang="en-US" sz="2400" i="1" dirty="0">
                <a:solidFill>
                  <a:srgbClr val="CC0000"/>
                </a:solidFill>
              </a:rPr>
              <a:t>LS:</a:t>
            </a:r>
            <a:r>
              <a:rPr lang="en-US" sz="2400" dirty="0"/>
              <a:t> </a:t>
            </a:r>
          </a:p>
          <a:p>
            <a:pPr lvl="1"/>
            <a:r>
              <a:rPr lang="en-US" sz="2000" dirty="0"/>
              <a:t>node can advertise incorrect </a:t>
            </a:r>
            <a:r>
              <a:rPr lang="en-US" sz="2000" i="1" dirty="0">
                <a:solidFill>
                  <a:srgbClr val="000099"/>
                </a:solidFill>
              </a:rPr>
              <a:t>link</a:t>
            </a:r>
            <a:r>
              <a:rPr lang="en-US" sz="2000" dirty="0"/>
              <a:t> cost</a:t>
            </a:r>
          </a:p>
          <a:p>
            <a:pPr lvl="1"/>
            <a:r>
              <a:rPr lang="en-US" sz="2000" dirty="0"/>
              <a:t>each node computes only its </a:t>
            </a:r>
            <a:r>
              <a:rPr lang="en-US" sz="2000" i="1" dirty="0"/>
              <a:t>own</a:t>
            </a:r>
            <a:r>
              <a:rPr lang="en-US" sz="2000" dirty="0"/>
              <a:t> table</a:t>
            </a:r>
          </a:p>
          <a:p>
            <a:pPr>
              <a:buFont typeface="Wingdings" charset="0"/>
              <a:buNone/>
            </a:pPr>
            <a:r>
              <a:rPr lang="en-US" sz="2400" i="1" dirty="0">
                <a:solidFill>
                  <a:srgbClr val="CC0000"/>
                </a:solidFill>
              </a:rPr>
              <a:t>DV:</a:t>
            </a:r>
          </a:p>
          <a:p>
            <a:pPr lvl="1"/>
            <a:r>
              <a:rPr lang="en-US" sz="2000" dirty="0"/>
              <a:t>DV node can advertise incorrect </a:t>
            </a:r>
            <a:r>
              <a:rPr lang="en-US" sz="2000" i="1" dirty="0">
                <a:solidFill>
                  <a:srgbClr val="000099"/>
                </a:solidFill>
              </a:rPr>
              <a:t>path</a:t>
            </a:r>
            <a:r>
              <a:rPr lang="en-US" sz="2000" dirty="0"/>
              <a:t> cost</a:t>
            </a:r>
          </a:p>
          <a:p>
            <a:pPr lvl="1"/>
            <a:r>
              <a:rPr lang="en-US" sz="2000" dirty="0"/>
              <a:t>each node</a:t>
            </a:r>
            <a:r>
              <a:rPr lang="ja-JP" altLang="en-US" sz="2000" dirty="0"/>
              <a:t>’</a:t>
            </a:r>
            <a:r>
              <a:rPr lang="en-US" altLang="ja-JP" sz="2000" dirty="0"/>
              <a:t>s table used by others </a:t>
            </a:r>
          </a:p>
          <a:p>
            <a:pPr lvl="2"/>
            <a:r>
              <a:rPr lang="en-US" sz="1800" dirty="0"/>
              <a:t>error propagate thru network</a:t>
            </a:r>
          </a:p>
        </p:txBody>
      </p:sp>
      <p:sp>
        <p:nvSpPr>
          <p:cNvPr id="3" name="Slide Number Placeholder 2"/>
          <p:cNvSpPr>
            <a:spLocks noGrp="1"/>
          </p:cNvSpPr>
          <p:nvPr>
            <p:ph type="sldNum" sz="quarter" idx="12"/>
          </p:nvPr>
        </p:nvSpPr>
        <p:spPr/>
        <p:txBody>
          <a:bodyPr/>
          <a:lstStyle/>
          <a:p>
            <a:fld id="{F784D624-D040-2E47-A508-03D46FE35CB6}" type="slidenum">
              <a:rPr lang="en-US" smtClean="0"/>
              <a:t>22</a:t>
            </a:fld>
            <a:endParaRPr lang="en-US"/>
          </a:p>
        </p:txBody>
      </p:sp>
    </p:spTree>
    <p:extLst>
      <p:ext uri="{BB962C8B-B14F-4D97-AF65-F5344CB8AC3E}">
        <p14:creationId xmlns:p14="http://schemas.microsoft.com/office/powerpoint/2010/main" val="25959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31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131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131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131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131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131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1317">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1317">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1317">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1317">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1318">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1318">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1318">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1318">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1318">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1318">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1318">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131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9C96D8-28D2-094C-844F-F7A3FD0B269C}"/>
              </a:ext>
            </a:extLst>
          </p:cNvPr>
          <p:cNvSpPr txBox="1"/>
          <p:nvPr/>
        </p:nvSpPr>
        <p:spPr>
          <a:xfrm>
            <a:off x="-203201" y="2721114"/>
            <a:ext cx="9567333" cy="707886"/>
          </a:xfrm>
          <a:prstGeom prst="rect">
            <a:avLst/>
          </a:prstGeom>
          <a:noFill/>
          <a:ln w="34925">
            <a:solidFill>
              <a:srgbClr val="C00000"/>
            </a:solidFill>
          </a:ln>
        </p:spPr>
        <p:txBody>
          <a:bodyPr wrap="square" rtlCol="0">
            <a:spAutoFit/>
          </a:bodyPr>
          <a:lstStyle/>
          <a:p>
            <a:pPr algn="ctr"/>
            <a:r>
              <a:rPr lang="en-US" sz="4000" dirty="0">
                <a:solidFill>
                  <a:srgbClr val="C00000"/>
                </a:solidFill>
              </a:rPr>
              <a:t>IP</a:t>
            </a:r>
          </a:p>
        </p:txBody>
      </p:sp>
    </p:spTree>
    <p:extLst>
      <p:ext uri="{BB962C8B-B14F-4D97-AF65-F5344CB8AC3E}">
        <p14:creationId xmlns:p14="http://schemas.microsoft.com/office/powerpoint/2010/main" val="8736667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1" name="Group 55"/>
          <p:cNvGrpSpPr>
            <a:grpSpLocks/>
          </p:cNvGrpSpPr>
          <p:nvPr/>
        </p:nvGrpSpPr>
        <p:grpSpPr bwMode="auto">
          <a:xfrm>
            <a:off x="3062288" y="963613"/>
            <a:ext cx="4127500" cy="5326062"/>
            <a:chOff x="1929" y="607"/>
            <a:chExt cx="2600" cy="3355"/>
          </a:xfrm>
        </p:grpSpPr>
        <p:sp>
          <p:nvSpPr>
            <p:cNvPr id="76832" name="Rectangle 4"/>
            <p:cNvSpPr>
              <a:spLocks noChangeArrowheads="1"/>
            </p:cNvSpPr>
            <p:nvPr/>
          </p:nvSpPr>
          <p:spPr bwMode="auto">
            <a:xfrm>
              <a:off x="2040" y="868"/>
              <a:ext cx="2489" cy="3039"/>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33" name="Rectangle 5"/>
            <p:cNvSpPr>
              <a:spLocks noChangeArrowheads="1"/>
            </p:cNvSpPr>
            <p:nvPr/>
          </p:nvSpPr>
          <p:spPr bwMode="auto">
            <a:xfrm>
              <a:off x="1980" y="935"/>
              <a:ext cx="2489" cy="3027"/>
            </a:xfrm>
            <a:prstGeom prst="rect">
              <a:avLst/>
            </a:prstGeom>
            <a:solidFill>
              <a:schemeClr val="bg1"/>
            </a:solidFill>
            <a:ln w="1905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34" name="Text Box 6"/>
            <p:cNvSpPr txBox="1">
              <a:spLocks noChangeArrowheads="1"/>
            </p:cNvSpPr>
            <p:nvPr/>
          </p:nvSpPr>
          <p:spPr bwMode="auto">
            <a:xfrm>
              <a:off x="1954" y="973"/>
              <a:ext cx="3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ver</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35" name="Text Box 7"/>
            <p:cNvSpPr txBox="1">
              <a:spLocks noChangeArrowheads="1"/>
            </p:cNvSpPr>
            <p:nvPr/>
          </p:nvSpPr>
          <p:spPr bwMode="auto">
            <a:xfrm>
              <a:off x="3529" y="1012"/>
              <a:ext cx="5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length</a:t>
              </a:r>
            </a:p>
          </p:txBody>
        </p:sp>
        <p:sp>
          <p:nvSpPr>
            <p:cNvPr id="76836" name="Line 8"/>
            <p:cNvSpPr>
              <a:spLocks noChangeShapeType="1"/>
            </p:cNvSpPr>
            <p:nvPr/>
          </p:nvSpPr>
          <p:spPr bwMode="auto">
            <a:xfrm>
              <a:off x="1988" y="1261"/>
              <a:ext cx="2486" cy="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37" name="Line 9"/>
            <p:cNvSpPr>
              <a:spLocks noChangeShapeType="1"/>
            </p:cNvSpPr>
            <p:nvPr/>
          </p:nvSpPr>
          <p:spPr bwMode="auto">
            <a:xfrm flipH="1" flipV="1">
              <a:off x="3210" y="941"/>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38" name="Text Box 10"/>
            <p:cNvSpPr txBox="1">
              <a:spLocks noChangeArrowheads="1"/>
            </p:cNvSpPr>
            <p:nvPr/>
          </p:nvSpPr>
          <p:spPr bwMode="auto">
            <a:xfrm>
              <a:off x="2922" y="607"/>
              <a:ext cx="5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32 bits</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39" name="Line 11"/>
            <p:cNvSpPr>
              <a:spLocks noChangeShapeType="1"/>
            </p:cNvSpPr>
            <p:nvPr/>
          </p:nvSpPr>
          <p:spPr bwMode="auto">
            <a:xfrm>
              <a:off x="3552" y="762"/>
              <a:ext cx="899" cy="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40" name="Line 12"/>
            <p:cNvSpPr>
              <a:spLocks noChangeShapeType="1"/>
            </p:cNvSpPr>
            <p:nvPr/>
          </p:nvSpPr>
          <p:spPr bwMode="auto">
            <a:xfrm rot="10800000">
              <a:off x="1972" y="769"/>
              <a:ext cx="84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41" name="Text Box 13"/>
            <p:cNvSpPr txBox="1">
              <a:spLocks noChangeArrowheads="1"/>
            </p:cNvSpPr>
            <p:nvPr/>
          </p:nvSpPr>
          <p:spPr bwMode="auto">
            <a:xfrm>
              <a:off x="2606" y="2792"/>
              <a:ext cx="1351"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(variable length,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typically a TCP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or UDP segment)</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42" name="Text Box 14"/>
            <p:cNvSpPr txBox="1">
              <a:spLocks noChangeArrowheads="1"/>
            </p:cNvSpPr>
            <p:nvPr/>
          </p:nvSpPr>
          <p:spPr bwMode="auto">
            <a:xfrm>
              <a:off x="1929" y="1320"/>
              <a:ext cx="1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16-bit identifier</a:t>
              </a:r>
              <a:endPar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43" name="Line 15"/>
            <p:cNvSpPr>
              <a:spLocks noChangeShapeType="1"/>
            </p:cNvSpPr>
            <p:nvPr/>
          </p:nvSpPr>
          <p:spPr bwMode="auto">
            <a:xfrm flipV="1">
              <a:off x="1984" y="2205"/>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44" name="Line 16"/>
            <p:cNvSpPr>
              <a:spLocks noChangeShapeType="1"/>
            </p:cNvSpPr>
            <p:nvPr/>
          </p:nvSpPr>
          <p:spPr bwMode="auto">
            <a:xfrm flipV="1">
              <a:off x="1984" y="2505"/>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45" name="Text Box 17"/>
            <p:cNvSpPr txBox="1">
              <a:spLocks noChangeArrowheads="1"/>
            </p:cNvSpPr>
            <p:nvPr/>
          </p:nvSpPr>
          <p:spPr bwMode="auto">
            <a:xfrm>
              <a:off x="3464" y="1549"/>
              <a:ext cx="80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header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 checksum</a:t>
              </a:r>
            </a:p>
          </p:txBody>
        </p:sp>
        <p:sp>
          <p:nvSpPr>
            <p:cNvPr id="76846" name="Text Box 18"/>
            <p:cNvSpPr txBox="1">
              <a:spLocks noChangeArrowheads="1"/>
            </p:cNvSpPr>
            <p:nvPr/>
          </p:nvSpPr>
          <p:spPr bwMode="auto">
            <a:xfrm>
              <a:off x="2008" y="1531"/>
              <a:ext cx="54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time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live</a:t>
              </a:r>
            </a:p>
          </p:txBody>
        </p:sp>
        <p:sp>
          <p:nvSpPr>
            <p:cNvPr id="76847" name="Text Box 19"/>
            <p:cNvSpPr txBox="1">
              <a:spLocks noChangeArrowheads="1"/>
            </p:cNvSpPr>
            <p:nvPr/>
          </p:nvSpPr>
          <p:spPr bwMode="auto">
            <a:xfrm>
              <a:off x="2369" y="1959"/>
              <a:ext cx="16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32 bit source IP address</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48" name="Text Box 31"/>
            <p:cNvSpPr txBox="1">
              <a:spLocks noChangeArrowheads="1"/>
            </p:cNvSpPr>
            <p:nvPr/>
          </p:nvSpPr>
          <p:spPr bwMode="auto">
            <a:xfrm>
              <a:off x="2222" y="907"/>
              <a:ext cx="47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len</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49" name="Text Box 32"/>
            <p:cNvSpPr txBox="1">
              <a:spLocks noChangeArrowheads="1"/>
            </p:cNvSpPr>
            <p:nvPr/>
          </p:nvSpPr>
          <p:spPr bwMode="auto">
            <a:xfrm>
              <a:off x="2646" y="901"/>
              <a:ext cx="57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type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service</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50" name="Line 33"/>
            <p:cNvSpPr>
              <a:spLocks noChangeShapeType="1"/>
            </p:cNvSpPr>
            <p:nvPr/>
          </p:nvSpPr>
          <p:spPr bwMode="auto">
            <a:xfrm flipH="1" flipV="1">
              <a:off x="2646" y="938"/>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1" name="Line 34"/>
            <p:cNvSpPr>
              <a:spLocks noChangeShapeType="1"/>
            </p:cNvSpPr>
            <p:nvPr/>
          </p:nvSpPr>
          <p:spPr bwMode="auto">
            <a:xfrm flipH="1" flipV="1">
              <a:off x="2259" y="944"/>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2" name="Line 37"/>
            <p:cNvSpPr>
              <a:spLocks noChangeShapeType="1"/>
            </p:cNvSpPr>
            <p:nvPr/>
          </p:nvSpPr>
          <p:spPr bwMode="auto">
            <a:xfrm flipH="1" flipV="1">
              <a:off x="3210" y="1265"/>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3" name="Text Box 38"/>
            <p:cNvSpPr txBox="1">
              <a:spLocks noChangeArrowheads="1"/>
            </p:cNvSpPr>
            <p:nvPr/>
          </p:nvSpPr>
          <p:spPr bwMode="auto">
            <a:xfrm>
              <a:off x="3117" y="1314"/>
              <a:ext cx="48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flgs</a:t>
              </a:r>
              <a:endPar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54" name="Line 39"/>
            <p:cNvSpPr>
              <a:spLocks noChangeShapeType="1"/>
            </p:cNvSpPr>
            <p:nvPr/>
          </p:nvSpPr>
          <p:spPr bwMode="auto">
            <a:xfrm flipH="1" flipV="1">
              <a:off x="3504" y="1259"/>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5" name="Text Box 40"/>
            <p:cNvSpPr txBox="1">
              <a:spLocks noChangeArrowheads="1"/>
            </p:cNvSpPr>
            <p:nvPr/>
          </p:nvSpPr>
          <p:spPr bwMode="auto">
            <a:xfrm>
              <a:off x="3531" y="1230"/>
              <a:ext cx="90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fragment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 offset</a:t>
              </a:r>
              <a:endPar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56" name="Line 43"/>
            <p:cNvSpPr>
              <a:spLocks noChangeShapeType="1"/>
            </p:cNvSpPr>
            <p:nvPr/>
          </p:nvSpPr>
          <p:spPr bwMode="auto">
            <a:xfrm flipV="1">
              <a:off x="1984" y="1581"/>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7" name="Line 44"/>
            <p:cNvSpPr>
              <a:spLocks noChangeShapeType="1"/>
            </p:cNvSpPr>
            <p:nvPr/>
          </p:nvSpPr>
          <p:spPr bwMode="auto">
            <a:xfrm flipH="1" flipV="1">
              <a:off x="3210" y="1583"/>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8" name="Line 45"/>
            <p:cNvSpPr>
              <a:spLocks noChangeShapeType="1"/>
            </p:cNvSpPr>
            <p:nvPr/>
          </p:nvSpPr>
          <p:spPr bwMode="auto">
            <a:xfrm flipV="1">
              <a:off x="1972" y="1905"/>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9" name="Text Box 46"/>
            <p:cNvSpPr txBox="1">
              <a:spLocks noChangeArrowheads="1"/>
            </p:cNvSpPr>
            <p:nvPr/>
          </p:nvSpPr>
          <p:spPr bwMode="auto">
            <a:xfrm>
              <a:off x="2668" y="1525"/>
              <a:ext cx="48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upper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 layer</a:t>
              </a:r>
            </a:p>
          </p:txBody>
        </p:sp>
        <p:sp>
          <p:nvSpPr>
            <p:cNvPr id="76860" name="Line 47"/>
            <p:cNvSpPr>
              <a:spLocks noChangeShapeType="1"/>
            </p:cNvSpPr>
            <p:nvPr/>
          </p:nvSpPr>
          <p:spPr bwMode="auto">
            <a:xfrm flipH="1" flipV="1">
              <a:off x="2610" y="1589"/>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61" name="Text Box 49"/>
            <p:cNvSpPr txBox="1">
              <a:spLocks noChangeArrowheads="1"/>
            </p:cNvSpPr>
            <p:nvPr/>
          </p:nvSpPr>
          <p:spPr bwMode="auto">
            <a:xfrm>
              <a:off x="2262" y="2235"/>
              <a:ext cx="19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32 bit destination IP address</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62" name="Line 50"/>
            <p:cNvSpPr>
              <a:spLocks noChangeShapeType="1"/>
            </p:cNvSpPr>
            <p:nvPr/>
          </p:nvSpPr>
          <p:spPr bwMode="auto">
            <a:xfrm flipV="1">
              <a:off x="1984" y="2787"/>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63" name="Text Box 51"/>
            <p:cNvSpPr txBox="1">
              <a:spLocks noChangeArrowheads="1"/>
            </p:cNvSpPr>
            <p:nvPr/>
          </p:nvSpPr>
          <p:spPr bwMode="auto">
            <a:xfrm>
              <a:off x="2673" y="2529"/>
              <a:ext cx="10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options (if any)</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3" name="Group 56"/>
          <p:cNvGrpSpPr>
            <a:grpSpLocks/>
          </p:cNvGrpSpPr>
          <p:nvPr/>
        </p:nvGrpSpPr>
        <p:grpSpPr bwMode="auto">
          <a:xfrm>
            <a:off x="768350" y="858838"/>
            <a:ext cx="2501900" cy="792162"/>
            <a:chOff x="484" y="541"/>
            <a:chExt cx="1576" cy="499"/>
          </a:xfrm>
        </p:grpSpPr>
        <p:sp>
          <p:nvSpPr>
            <p:cNvPr id="76830" name="Text Box 20"/>
            <p:cNvSpPr txBox="1">
              <a:spLocks noChangeArrowheads="1"/>
            </p:cNvSpPr>
            <p:nvPr/>
          </p:nvSpPr>
          <p:spPr bwMode="auto">
            <a:xfrm>
              <a:off x="484" y="541"/>
              <a:ext cx="130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IP protocol version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number</a:t>
              </a:r>
              <a:endPar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31" name="Line 23"/>
            <p:cNvSpPr>
              <a:spLocks noChangeShapeType="1"/>
            </p:cNvSpPr>
            <p:nvPr/>
          </p:nvSpPr>
          <p:spPr bwMode="auto">
            <a:xfrm>
              <a:off x="1727" y="749"/>
              <a:ext cx="333" cy="29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57"/>
          <p:cNvGrpSpPr>
            <a:grpSpLocks/>
          </p:cNvGrpSpPr>
          <p:nvPr/>
        </p:nvGrpSpPr>
        <p:grpSpPr bwMode="auto">
          <a:xfrm>
            <a:off x="1258888" y="1406525"/>
            <a:ext cx="2416175" cy="641350"/>
            <a:chOff x="793" y="886"/>
            <a:chExt cx="1522" cy="404"/>
          </a:xfrm>
        </p:grpSpPr>
        <p:sp>
          <p:nvSpPr>
            <p:cNvPr id="76828" name="Text Box 21"/>
            <p:cNvSpPr txBox="1">
              <a:spLocks noChangeArrowheads="1"/>
            </p:cNvSpPr>
            <p:nvPr/>
          </p:nvSpPr>
          <p:spPr bwMode="auto">
            <a:xfrm>
              <a:off x="793" y="886"/>
              <a:ext cx="99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header length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 (bytes)</a:t>
              </a:r>
              <a:endPar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29" name="Line 24"/>
            <p:cNvSpPr>
              <a:spLocks noChangeShapeType="1"/>
            </p:cNvSpPr>
            <p:nvPr/>
          </p:nvSpPr>
          <p:spPr bwMode="auto">
            <a:xfrm>
              <a:off x="1745" y="1100"/>
              <a:ext cx="570" cy="9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60"/>
          <p:cNvGrpSpPr>
            <a:grpSpLocks/>
          </p:cNvGrpSpPr>
          <p:nvPr/>
        </p:nvGrpSpPr>
        <p:grpSpPr bwMode="auto">
          <a:xfrm>
            <a:off x="727075" y="2732088"/>
            <a:ext cx="3624263" cy="1592262"/>
            <a:chOff x="458" y="1721"/>
            <a:chExt cx="2283" cy="1003"/>
          </a:xfrm>
        </p:grpSpPr>
        <p:sp>
          <p:nvSpPr>
            <p:cNvPr id="76826" name="Text Box 27"/>
            <p:cNvSpPr txBox="1">
              <a:spLocks noChangeArrowheads="1"/>
            </p:cNvSpPr>
            <p:nvPr/>
          </p:nvSpPr>
          <p:spPr bwMode="auto">
            <a:xfrm>
              <a:off x="458" y="2320"/>
              <a:ext cx="140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upper layer protocol</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to deliver payload to</a:t>
              </a:r>
            </a:p>
          </p:txBody>
        </p:sp>
        <p:sp>
          <p:nvSpPr>
            <p:cNvPr id="76827" name="Line 28"/>
            <p:cNvSpPr>
              <a:spLocks noChangeShapeType="1"/>
            </p:cNvSpPr>
            <p:nvPr/>
          </p:nvSpPr>
          <p:spPr bwMode="auto">
            <a:xfrm flipV="1">
              <a:off x="1817" y="1721"/>
              <a:ext cx="924" cy="70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1"/>
          <p:cNvGrpSpPr>
            <a:grpSpLocks/>
          </p:cNvGrpSpPr>
          <p:nvPr/>
        </p:nvGrpSpPr>
        <p:grpSpPr bwMode="auto">
          <a:xfrm>
            <a:off x="6846888" y="1054100"/>
            <a:ext cx="2176462" cy="735013"/>
            <a:chOff x="4313" y="664"/>
            <a:chExt cx="1371" cy="463"/>
          </a:xfrm>
        </p:grpSpPr>
        <p:sp>
          <p:nvSpPr>
            <p:cNvPr id="76824" name="Text Box 26"/>
            <p:cNvSpPr txBox="1">
              <a:spLocks noChangeArrowheads="1"/>
            </p:cNvSpPr>
            <p:nvPr/>
          </p:nvSpPr>
          <p:spPr bwMode="auto">
            <a:xfrm>
              <a:off x="4648" y="664"/>
              <a:ext cx="103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total datagram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length (bytes)</a:t>
              </a:r>
            </a:p>
          </p:txBody>
        </p:sp>
        <p:sp>
          <p:nvSpPr>
            <p:cNvPr id="76825" name="Line 30"/>
            <p:cNvSpPr>
              <a:spLocks noChangeShapeType="1"/>
            </p:cNvSpPr>
            <p:nvPr/>
          </p:nvSpPr>
          <p:spPr bwMode="auto">
            <a:xfrm flipH="1">
              <a:off x="4313" y="869"/>
              <a:ext cx="402" cy="25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oup 58"/>
          <p:cNvGrpSpPr>
            <a:grpSpLocks/>
          </p:cNvGrpSpPr>
          <p:nvPr/>
        </p:nvGrpSpPr>
        <p:grpSpPr bwMode="auto">
          <a:xfrm>
            <a:off x="1293813" y="1760538"/>
            <a:ext cx="3028950" cy="565150"/>
            <a:chOff x="815" y="1109"/>
            <a:chExt cx="1908" cy="356"/>
          </a:xfrm>
        </p:grpSpPr>
        <p:sp>
          <p:nvSpPr>
            <p:cNvPr id="76822" name="Text Box 35"/>
            <p:cNvSpPr txBox="1">
              <a:spLocks noChangeArrowheads="1"/>
            </p:cNvSpPr>
            <p:nvPr/>
          </p:nvSpPr>
          <p:spPr bwMode="auto">
            <a:xfrm>
              <a:off x="815" y="1234"/>
              <a:ext cx="10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a:t>
              </a:r>
              <a:r>
                <a:rPr kumimoji="0" lang="en-US" altLang="ja-JP" sz="1800" b="0" i="0" u="none" strike="noStrike" kern="1200" cap="none" spc="0" normalizeH="0" baseline="0" noProof="0">
                  <a:ln>
                    <a:noFill/>
                  </a:ln>
                  <a:solidFill>
                    <a:prstClr val="black"/>
                  </a:solidFill>
                  <a:effectLst/>
                  <a:uLnTx/>
                  <a:uFillTx/>
                  <a:latin typeface="Arial" charset="0"/>
                  <a:ea typeface="ＭＳ Ｐゴシック" charset="-128"/>
                  <a:cs typeface="+mn-cs"/>
                </a:rPr>
                <a:t>type</a:t>
              </a:r>
              <a:r>
                <a:rPr kumimoji="0"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a:t>
              </a:r>
              <a:r>
                <a:rPr kumimoji="0" lang="en-US" altLang="ja-JP" sz="1800" b="0" i="0" u="none" strike="noStrike" kern="1200" cap="none" spc="0" normalizeH="0" baseline="0" noProof="0">
                  <a:ln>
                    <a:noFill/>
                  </a:ln>
                  <a:solidFill>
                    <a:prstClr val="black"/>
                  </a:solidFill>
                  <a:effectLst/>
                  <a:uLnTx/>
                  <a:uFillTx/>
                  <a:latin typeface="Arial" charset="0"/>
                  <a:ea typeface="ＭＳ Ｐゴシック" charset="-128"/>
                  <a:cs typeface="+mn-cs"/>
                </a:rPr>
                <a:t> of data </a:t>
              </a:r>
              <a:endPar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23" name="Line 36"/>
            <p:cNvSpPr>
              <a:spLocks noChangeShapeType="1"/>
            </p:cNvSpPr>
            <p:nvPr/>
          </p:nvSpPr>
          <p:spPr bwMode="auto">
            <a:xfrm flipV="1">
              <a:off x="1757" y="1109"/>
              <a:ext cx="966" cy="26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62"/>
          <p:cNvGrpSpPr>
            <a:grpSpLocks/>
          </p:cNvGrpSpPr>
          <p:nvPr/>
        </p:nvGrpSpPr>
        <p:grpSpPr bwMode="auto">
          <a:xfrm>
            <a:off x="4951413" y="1787525"/>
            <a:ext cx="4102100" cy="915988"/>
            <a:chOff x="3119" y="1126"/>
            <a:chExt cx="2584" cy="577"/>
          </a:xfrm>
        </p:grpSpPr>
        <p:sp>
          <p:nvSpPr>
            <p:cNvPr id="76818" name="Text Box 25"/>
            <p:cNvSpPr txBox="1">
              <a:spLocks noChangeArrowheads="1"/>
            </p:cNvSpPr>
            <p:nvPr/>
          </p:nvSpPr>
          <p:spPr bwMode="auto">
            <a:xfrm>
              <a:off x="4667" y="1126"/>
              <a:ext cx="1036"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fragmentation/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reassembly</a:t>
              </a:r>
            </a:p>
          </p:txBody>
        </p:sp>
        <p:sp>
          <p:nvSpPr>
            <p:cNvPr id="76819" name="Line 29"/>
            <p:cNvSpPr>
              <a:spLocks noChangeShapeType="1"/>
            </p:cNvSpPr>
            <p:nvPr/>
          </p:nvSpPr>
          <p:spPr bwMode="auto">
            <a:xfrm flipH="1">
              <a:off x="3443" y="1415"/>
              <a:ext cx="1284" cy="12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20" name="Line 41"/>
            <p:cNvSpPr>
              <a:spLocks noChangeShapeType="1"/>
            </p:cNvSpPr>
            <p:nvPr/>
          </p:nvSpPr>
          <p:spPr bwMode="auto">
            <a:xfrm flipH="1" flipV="1">
              <a:off x="4301" y="1349"/>
              <a:ext cx="414" cy="7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21" name="Line 42"/>
            <p:cNvSpPr>
              <a:spLocks noChangeShapeType="1"/>
            </p:cNvSpPr>
            <p:nvPr/>
          </p:nvSpPr>
          <p:spPr bwMode="auto">
            <a:xfrm flipH="1">
              <a:off x="3119" y="1421"/>
              <a:ext cx="1584" cy="3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59"/>
          <p:cNvGrpSpPr>
            <a:grpSpLocks/>
          </p:cNvGrpSpPr>
          <p:nvPr/>
        </p:nvGrpSpPr>
        <p:grpSpPr bwMode="auto">
          <a:xfrm>
            <a:off x="1019175" y="2406650"/>
            <a:ext cx="2398713" cy="1190625"/>
            <a:chOff x="642" y="1516"/>
            <a:chExt cx="1511" cy="750"/>
          </a:xfrm>
        </p:grpSpPr>
        <p:sp>
          <p:nvSpPr>
            <p:cNvPr id="76816" name="Text Box 22"/>
            <p:cNvSpPr txBox="1">
              <a:spLocks noChangeArrowheads="1"/>
            </p:cNvSpPr>
            <p:nvPr/>
          </p:nvSpPr>
          <p:spPr bwMode="auto">
            <a:xfrm>
              <a:off x="642" y="1516"/>
              <a:ext cx="1204"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max number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remaining hops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(decremented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each router)</a:t>
              </a:r>
            </a:p>
          </p:txBody>
        </p:sp>
        <p:sp>
          <p:nvSpPr>
            <p:cNvPr id="76817" name="Line 48"/>
            <p:cNvSpPr>
              <a:spLocks noChangeShapeType="1"/>
            </p:cNvSpPr>
            <p:nvPr/>
          </p:nvSpPr>
          <p:spPr bwMode="auto">
            <a:xfrm>
              <a:off x="1805" y="1700"/>
              <a:ext cx="348" cy="57"/>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oup 63"/>
          <p:cNvGrpSpPr>
            <a:grpSpLocks/>
          </p:cNvGrpSpPr>
          <p:nvPr/>
        </p:nvGrpSpPr>
        <p:grpSpPr bwMode="auto">
          <a:xfrm>
            <a:off x="6532563" y="3987800"/>
            <a:ext cx="2508250" cy="1465263"/>
            <a:chOff x="4115" y="2512"/>
            <a:chExt cx="1580" cy="923"/>
          </a:xfrm>
        </p:grpSpPr>
        <p:sp>
          <p:nvSpPr>
            <p:cNvPr id="76814" name="Text Box 52"/>
            <p:cNvSpPr txBox="1">
              <a:spLocks noChangeArrowheads="1"/>
            </p:cNvSpPr>
            <p:nvPr/>
          </p:nvSpPr>
          <p:spPr bwMode="auto">
            <a:xfrm>
              <a:off x="4595" y="2512"/>
              <a:ext cx="1100" cy="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e.g. timestamp,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record route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taken, specify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list of routers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to visit.</a:t>
              </a:r>
            </a:p>
          </p:txBody>
        </p:sp>
        <p:sp>
          <p:nvSpPr>
            <p:cNvPr id="76815" name="Line 53"/>
            <p:cNvSpPr>
              <a:spLocks noChangeShapeType="1"/>
            </p:cNvSpPr>
            <p:nvPr/>
          </p:nvSpPr>
          <p:spPr bwMode="auto">
            <a:xfrm flipH="1">
              <a:off x="4115" y="2651"/>
              <a:ext cx="516" cy="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4" name="Picture 7"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342" y="536052"/>
            <a:ext cx="41132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Rectangle 2"/>
          <p:cNvSpPr>
            <a:spLocks noGrp="1" noChangeArrowheads="1"/>
          </p:cNvSpPr>
          <p:nvPr>
            <p:ph type="title"/>
          </p:nvPr>
        </p:nvSpPr>
        <p:spPr>
          <a:xfrm>
            <a:off x="520700" y="0"/>
            <a:ext cx="7772400" cy="781050"/>
          </a:xfrm>
        </p:spPr>
        <p:txBody>
          <a:bodyPr/>
          <a:lstStyle/>
          <a:p>
            <a:r>
              <a:rPr lang="en-US" altLang="en-US" sz="4000">
                <a:ea typeface="ＭＳ Ｐゴシック" charset="-128"/>
              </a:rPr>
              <a:t>IP datagram format</a:t>
            </a:r>
            <a:endParaRPr lang="en-US" altLang="en-US">
              <a:ea typeface="ＭＳ Ｐゴシック" charset="-128"/>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7404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dissolve">
                                      <p:cBhvr>
                                        <p:cTn id="37" dur="5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dissolv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D3566C8A-B016-BC43-88A3-DB7EF7A15120}"/>
              </a:ext>
            </a:extLst>
          </p:cNvPr>
          <p:cNvSpPr>
            <a:spLocks noGrp="1" noChangeArrowheads="1"/>
          </p:cNvSpPr>
          <p:nvPr>
            <p:ph type="title"/>
          </p:nvPr>
        </p:nvSpPr>
        <p:spPr>
          <a:xfrm>
            <a:off x="611188" y="171450"/>
            <a:ext cx="8281987" cy="646113"/>
          </a:xfrm>
        </p:spPr>
        <p:txBody>
          <a:bodyPr/>
          <a:lstStyle/>
          <a:p>
            <a:pPr eaLnBrk="1" hangingPunct="1"/>
            <a:r>
              <a:rPr lang="en-US" altLang="en-US" sz="3600" u="sng" dirty="0"/>
              <a:t>IP Fragmentation and Reassembly</a:t>
            </a:r>
            <a:endParaRPr lang="en-AU" altLang="en-US" sz="3600" u="sng" dirty="0"/>
          </a:p>
        </p:txBody>
      </p:sp>
      <p:sp>
        <p:nvSpPr>
          <p:cNvPr id="73731" name="Rectangle 3">
            <a:extLst>
              <a:ext uri="{FF2B5EF4-FFF2-40B4-BE49-F238E27FC236}">
                <a16:creationId xmlns:a16="http://schemas.microsoft.com/office/drawing/2014/main" id="{B7419FD2-2219-1F4A-92F9-F122E374282D}"/>
              </a:ext>
            </a:extLst>
          </p:cNvPr>
          <p:cNvSpPr>
            <a:spLocks noGrp="1" noChangeArrowheads="1"/>
          </p:cNvSpPr>
          <p:nvPr>
            <p:ph type="body" idx="1"/>
          </p:nvPr>
        </p:nvSpPr>
        <p:spPr/>
        <p:txBody>
          <a:bodyPr>
            <a:normAutofit lnSpcReduction="10000"/>
          </a:bodyPr>
          <a:lstStyle/>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r>
              <a:rPr lang="en-US" altLang="en-US" sz="2000"/>
              <a:t>IP datagrams traversing the sequence of physical networks</a:t>
            </a:r>
          </a:p>
          <a:p>
            <a:pPr lvl="1" eaLnBrk="1" hangingPunct="1">
              <a:lnSpc>
                <a:spcPct val="90000"/>
              </a:lnSpc>
              <a:buFont typeface="Wingdings" pitchFamily="2" charset="2"/>
              <a:buNone/>
            </a:pPr>
            <a:endParaRPr lang="en-US" altLang="en-US" sz="2000"/>
          </a:p>
        </p:txBody>
      </p:sp>
      <p:pic>
        <p:nvPicPr>
          <p:cNvPr id="73732" name="Picture 5" descr="f03-17-9780123850591 copy">
            <a:extLst>
              <a:ext uri="{FF2B5EF4-FFF2-40B4-BE49-F238E27FC236}">
                <a16:creationId xmlns:a16="http://schemas.microsoft.com/office/drawing/2014/main" id="{400B8707-545A-D340-8972-F81C91F264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916113"/>
            <a:ext cx="6913563"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23966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3D922690-EE83-3847-A6D9-334B1A3596B7}"/>
              </a:ext>
            </a:extLst>
          </p:cNvPr>
          <p:cNvSpPr>
            <a:spLocks noGrp="1" noChangeArrowheads="1"/>
          </p:cNvSpPr>
          <p:nvPr>
            <p:ph type="title"/>
          </p:nvPr>
        </p:nvSpPr>
        <p:spPr>
          <a:xfrm>
            <a:off x="611188" y="171450"/>
            <a:ext cx="8281987" cy="646113"/>
          </a:xfrm>
        </p:spPr>
        <p:txBody>
          <a:bodyPr/>
          <a:lstStyle/>
          <a:p>
            <a:pPr eaLnBrk="1" hangingPunct="1"/>
            <a:r>
              <a:rPr lang="en-US" altLang="en-US" sz="3600" u="sng" dirty="0"/>
              <a:t>IP Fragmentation and Reassembly</a:t>
            </a:r>
            <a:endParaRPr lang="en-AU" altLang="en-US" sz="3600" u="sng" dirty="0"/>
          </a:p>
        </p:txBody>
      </p:sp>
      <p:sp>
        <p:nvSpPr>
          <p:cNvPr id="72707" name="Rectangle 3">
            <a:extLst>
              <a:ext uri="{FF2B5EF4-FFF2-40B4-BE49-F238E27FC236}">
                <a16:creationId xmlns:a16="http://schemas.microsoft.com/office/drawing/2014/main" id="{8110C7EB-F43A-FA44-8F50-F73C2C666F1C}"/>
              </a:ext>
            </a:extLst>
          </p:cNvPr>
          <p:cNvSpPr>
            <a:spLocks noGrp="1" noChangeArrowheads="1"/>
          </p:cNvSpPr>
          <p:nvPr>
            <p:ph type="body" idx="1"/>
          </p:nvPr>
        </p:nvSpPr>
        <p:spPr/>
        <p:txBody>
          <a:bodyPr/>
          <a:lstStyle/>
          <a:p>
            <a:pPr>
              <a:lnSpc>
                <a:spcPct val="75000"/>
              </a:lnSpc>
            </a:pPr>
            <a:r>
              <a:rPr lang="en-US" altLang="en-US" sz="2800" dirty="0"/>
              <a:t>Each network has some MTU (Maximum Transmission Unit)</a:t>
            </a:r>
          </a:p>
          <a:p>
            <a:pPr lvl="1">
              <a:lnSpc>
                <a:spcPct val="75000"/>
              </a:lnSpc>
            </a:pPr>
            <a:r>
              <a:rPr lang="en-US" altLang="en-US" sz="2400" dirty="0"/>
              <a:t>Ethernet (1500 bytes), FDDI (4500 bytes)</a:t>
            </a:r>
          </a:p>
          <a:p>
            <a:pPr>
              <a:lnSpc>
                <a:spcPct val="75000"/>
              </a:lnSpc>
            </a:pPr>
            <a:r>
              <a:rPr lang="en-US" altLang="en-US" sz="2800" dirty="0"/>
              <a:t>Strategy</a:t>
            </a:r>
          </a:p>
          <a:p>
            <a:pPr lvl="1">
              <a:lnSpc>
                <a:spcPct val="75000"/>
              </a:lnSpc>
            </a:pPr>
            <a:r>
              <a:rPr lang="en-US" altLang="en-US" sz="2400" dirty="0"/>
              <a:t>Fragmentation occurs in a router when it receives a datagram that it wants to forward over a network which has (MTU &lt; datagram)</a:t>
            </a:r>
          </a:p>
          <a:p>
            <a:pPr lvl="1">
              <a:lnSpc>
                <a:spcPct val="75000"/>
              </a:lnSpc>
            </a:pPr>
            <a:r>
              <a:rPr lang="en-US" altLang="en-US" sz="2400" dirty="0"/>
              <a:t>Reassembly is done at the receiving host</a:t>
            </a:r>
          </a:p>
          <a:p>
            <a:pPr lvl="1">
              <a:lnSpc>
                <a:spcPct val="75000"/>
              </a:lnSpc>
            </a:pPr>
            <a:r>
              <a:rPr lang="en-US" altLang="en-US" sz="2400" dirty="0"/>
              <a:t>All the fragments carry the same identifier in the </a:t>
            </a:r>
            <a:r>
              <a:rPr lang="en-US" altLang="en-US" sz="2400" i="1" dirty="0"/>
              <a:t>Ident</a:t>
            </a:r>
            <a:r>
              <a:rPr lang="en-US" altLang="en-US" sz="2400" dirty="0"/>
              <a:t> field</a:t>
            </a:r>
          </a:p>
          <a:p>
            <a:pPr lvl="1">
              <a:lnSpc>
                <a:spcPct val="75000"/>
              </a:lnSpc>
            </a:pPr>
            <a:r>
              <a:rPr lang="en-US" altLang="en-US" sz="2400" dirty="0"/>
              <a:t>Fragments are self-contained datagrams</a:t>
            </a:r>
          </a:p>
          <a:p>
            <a:pPr lvl="1">
              <a:lnSpc>
                <a:spcPct val="75000"/>
              </a:lnSpc>
            </a:pPr>
            <a:r>
              <a:rPr lang="en-US" altLang="en-US" sz="2400" dirty="0"/>
              <a:t>IP does not recover from missing fragments</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394895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70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270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270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270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2707">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2707">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270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BC968484-55AA-FA41-B43B-D69F3B10C4D6}"/>
              </a:ext>
            </a:extLst>
          </p:cNvPr>
          <p:cNvSpPr>
            <a:spLocks noGrp="1" noChangeArrowheads="1"/>
          </p:cNvSpPr>
          <p:nvPr>
            <p:ph type="title"/>
          </p:nvPr>
        </p:nvSpPr>
        <p:spPr>
          <a:xfrm>
            <a:off x="611188" y="171450"/>
            <a:ext cx="8281987" cy="646113"/>
          </a:xfrm>
        </p:spPr>
        <p:txBody>
          <a:bodyPr/>
          <a:lstStyle/>
          <a:p>
            <a:pPr eaLnBrk="1" hangingPunct="1"/>
            <a:r>
              <a:rPr lang="en-US" altLang="en-US" sz="3600"/>
              <a:t>IP Fragmentation and Reassembly</a:t>
            </a:r>
            <a:endParaRPr lang="en-AU" altLang="en-US" sz="3600"/>
          </a:p>
        </p:txBody>
      </p:sp>
      <p:sp>
        <p:nvSpPr>
          <p:cNvPr id="74755" name="Rectangle 3">
            <a:extLst>
              <a:ext uri="{FF2B5EF4-FFF2-40B4-BE49-F238E27FC236}">
                <a16:creationId xmlns:a16="http://schemas.microsoft.com/office/drawing/2014/main" id="{993547A8-FBA7-684B-AF80-D5805B32F4BC}"/>
              </a:ext>
            </a:extLst>
          </p:cNvPr>
          <p:cNvSpPr>
            <a:spLocks noGrp="1" noChangeArrowheads="1"/>
          </p:cNvSpPr>
          <p:nvPr>
            <p:ph type="body" idx="1"/>
          </p:nvPr>
        </p:nvSpPr>
        <p:spPr>
          <a:xfrm>
            <a:off x="381000" y="2257424"/>
            <a:ext cx="9090817" cy="4752975"/>
          </a:xfrm>
        </p:spPr>
        <p:txBody>
          <a:bodyPr>
            <a:normAutofit fontScale="92500" lnSpcReduction="10000"/>
          </a:bodyPr>
          <a:lstStyle/>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a:buFont typeface="Wingdings" pitchFamily="2" charset="2"/>
              <a:buNone/>
            </a:pPr>
            <a:r>
              <a:rPr lang="en-US" altLang="en-US" sz="1900" dirty="0"/>
              <a:t>Header fields used in IP fragmentation. (a) Unfragmented packet; (b) fragmented packets.</a:t>
            </a:r>
          </a:p>
        </p:txBody>
      </p:sp>
      <p:pic>
        <p:nvPicPr>
          <p:cNvPr id="74756" name="Picture 5" descr="f03-18-9780123850591 copy">
            <a:extLst>
              <a:ext uri="{FF2B5EF4-FFF2-40B4-BE49-F238E27FC236}">
                <a16:creationId xmlns:a16="http://schemas.microsoft.com/office/drawing/2014/main" id="{D5E8165A-CE9E-A64A-B7D4-D6D125DA68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5975"/>
          <a:stretch/>
        </p:blipFill>
        <p:spPr bwMode="auto">
          <a:xfrm>
            <a:off x="12094" y="2120812"/>
            <a:ext cx="4188720" cy="222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03-18-9780123850591 copy">
            <a:extLst>
              <a:ext uri="{FF2B5EF4-FFF2-40B4-BE49-F238E27FC236}">
                <a16:creationId xmlns:a16="http://schemas.microsoft.com/office/drawing/2014/main" id="{93127D2D-C63A-FE46-B24D-6C589DEAC9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907"/>
          <a:stretch/>
        </p:blipFill>
        <p:spPr bwMode="auto">
          <a:xfrm>
            <a:off x="5138641" y="1140620"/>
            <a:ext cx="3147047" cy="522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632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2D72B3AD-649D-3941-BE49-149AFAF759F8}"/>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Global Addresses</a:t>
            </a:r>
            <a:endParaRPr lang="en-AU" altLang="en-US" sz="3600" dirty="0"/>
          </a:p>
        </p:txBody>
      </p:sp>
      <p:sp>
        <p:nvSpPr>
          <p:cNvPr id="75779" name="Rectangle 3">
            <a:extLst>
              <a:ext uri="{FF2B5EF4-FFF2-40B4-BE49-F238E27FC236}">
                <a16:creationId xmlns:a16="http://schemas.microsoft.com/office/drawing/2014/main" id="{26244D05-393E-B040-A6C1-26B3AA671435}"/>
              </a:ext>
            </a:extLst>
          </p:cNvPr>
          <p:cNvSpPr>
            <a:spLocks noGrp="1" noChangeArrowheads="1"/>
          </p:cNvSpPr>
          <p:nvPr>
            <p:ph type="body" idx="1"/>
          </p:nvPr>
        </p:nvSpPr>
        <p:spPr>
          <a:xfrm>
            <a:off x="628650" y="1084521"/>
            <a:ext cx="7886700" cy="5092442"/>
          </a:xfrm>
        </p:spPr>
        <p:txBody>
          <a:bodyPr>
            <a:normAutofit/>
          </a:bodyPr>
          <a:lstStyle/>
          <a:p>
            <a:r>
              <a:rPr lang="en-US" altLang="en-US" sz="2400" dirty="0"/>
              <a:t>Properties</a:t>
            </a:r>
          </a:p>
          <a:p>
            <a:pPr lvl="1"/>
            <a:r>
              <a:rPr lang="en-US" altLang="en-US" sz="2000" dirty="0"/>
              <a:t>globally unique</a:t>
            </a:r>
          </a:p>
          <a:p>
            <a:pPr lvl="1"/>
            <a:r>
              <a:rPr lang="en-US" altLang="en-US" sz="2000" dirty="0"/>
              <a:t>hierarchical: network + host</a:t>
            </a:r>
          </a:p>
          <a:p>
            <a:pPr lvl="1"/>
            <a:r>
              <a:rPr lang="en-US" altLang="en-US" sz="2000" dirty="0"/>
              <a:t>4 Billion IP address, half are A type, ¼ is B type, and 1/8 is C type</a:t>
            </a:r>
          </a:p>
          <a:p>
            <a:r>
              <a:rPr lang="en-US" altLang="en-US" sz="2400" dirty="0"/>
              <a:t>Format</a:t>
            </a:r>
          </a:p>
          <a:p>
            <a:pPr>
              <a:buFontTx/>
              <a:buNone/>
            </a:pPr>
            <a:endParaRPr lang="en-US" altLang="en-US" sz="2400" dirty="0"/>
          </a:p>
          <a:p>
            <a:pPr>
              <a:buFontTx/>
              <a:buNone/>
            </a:pPr>
            <a:endParaRPr lang="en-US" altLang="en-US" sz="2400" dirty="0"/>
          </a:p>
          <a:p>
            <a:pPr>
              <a:buFontTx/>
              <a:buNone/>
            </a:pPr>
            <a:endParaRPr lang="en-US" altLang="en-US" sz="2400" dirty="0"/>
          </a:p>
          <a:p>
            <a:r>
              <a:rPr lang="en-US" altLang="en-US" sz="2400" dirty="0"/>
              <a:t>Dot notation</a:t>
            </a:r>
          </a:p>
          <a:p>
            <a:pPr lvl="1"/>
            <a:r>
              <a:rPr lang="en-US" altLang="en-US" sz="2000" dirty="0"/>
              <a:t>10.3.2.4</a:t>
            </a:r>
          </a:p>
          <a:p>
            <a:pPr lvl="1"/>
            <a:r>
              <a:rPr lang="en-US" altLang="en-US" sz="2000" dirty="0"/>
              <a:t>128.96.33.81</a:t>
            </a:r>
          </a:p>
          <a:p>
            <a:pPr lvl="1"/>
            <a:r>
              <a:rPr lang="en-US" altLang="en-US" sz="2000" dirty="0"/>
              <a:t>192.12.69.77</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75780" name="Picture 5" descr="f03-19-9780123850591 copy">
            <a:extLst>
              <a:ext uri="{FF2B5EF4-FFF2-40B4-BE49-F238E27FC236}">
                <a16:creationId xmlns:a16="http://schemas.microsoft.com/office/drawing/2014/main" id="{14E8D2D9-9466-794D-B0E7-3EF9210D5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4474" y="2710120"/>
            <a:ext cx="3889375"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4528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2B818E-4358-9443-8B7D-6385C47B48F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
        <p:nvSpPr>
          <p:cNvPr id="3" name="TextBox 2">
            <a:extLst>
              <a:ext uri="{FF2B5EF4-FFF2-40B4-BE49-F238E27FC236}">
                <a16:creationId xmlns:a16="http://schemas.microsoft.com/office/drawing/2014/main" id="{E4CFE207-8B1E-D549-B25C-25910A1BC18F}"/>
              </a:ext>
            </a:extLst>
          </p:cNvPr>
          <p:cNvSpPr txBox="1"/>
          <p:nvPr/>
        </p:nvSpPr>
        <p:spPr>
          <a:xfrm>
            <a:off x="1557648" y="667768"/>
            <a:ext cx="2499197" cy="60016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0000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0001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0010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0011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0100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0101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0110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0111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1000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1001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1010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1011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1100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1101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1110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1111</a:t>
            </a:r>
          </a:p>
        </p:txBody>
      </p:sp>
      <p:sp>
        <p:nvSpPr>
          <p:cNvPr id="5" name="Rectangle 2">
            <a:extLst>
              <a:ext uri="{FF2B5EF4-FFF2-40B4-BE49-F238E27FC236}">
                <a16:creationId xmlns:a16="http://schemas.microsoft.com/office/drawing/2014/main" id="{2BC4249C-5FDA-724D-9D05-A2C2CE09CAE0}"/>
              </a:ext>
            </a:extLst>
          </p:cNvPr>
          <p:cNvSpPr txBox="1">
            <a:spLocks noChangeArrowheads="1"/>
          </p:cNvSpPr>
          <p:nvPr/>
        </p:nvSpPr>
        <p:spPr>
          <a:xfrm>
            <a:off x="136175" y="73719"/>
            <a:ext cx="8281987" cy="646113"/>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90"/>
                </a:solidFill>
                <a:effectLst/>
                <a:uLnTx/>
                <a:uFillTx/>
                <a:latin typeface="Calibri"/>
                <a:ea typeface="ＭＳ Ｐゴシック" charset="-128"/>
              </a:rPr>
              <a:t>Let’s assume we have 4-bit address (instead of 32 bit)</a:t>
            </a:r>
            <a:endParaRPr kumimoji="0" lang="en-AU" altLang="en-US" sz="2800" b="0" i="0" u="none" strike="noStrike" kern="1200" cap="none" spc="0" normalizeH="0" baseline="0" noProof="0" dirty="0">
              <a:ln>
                <a:noFill/>
              </a:ln>
              <a:solidFill>
                <a:srgbClr val="000090"/>
              </a:solidFill>
              <a:effectLst/>
              <a:uLnTx/>
              <a:uFillTx/>
              <a:latin typeface="Calibri"/>
              <a:ea typeface="ＭＳ Ｐゴシック" charset="-128"/>
            </a:endParaRPr>
          </a:p>
        </p:txBody>
      </p:sp>
      <p:sp>
        <p:nvSpPr>
          <p:cNvPr id="6" name="Rectangle 5">
            <a:extLst>
              <a:ext uri="{FF2B5EF4-FFF2-40B4-BE49-F238E27FC236}">
                <a16:creationId xmlns:a16="http://schemas.microsoft.com/office/drawing/2014/main" id="{D5C70E79-B7CF-9B43-A9F2-613E5B6860EF}"/>
              </a:ext>
            </a:extLst>
          </p:cNvPr>
          <p:cNvSpPr/>
          <p:nvPr/>
        </p:nvSpPr>
        <p:spPr>
          <a:xfrm>
            <a:off x="1583406" y="719832"/>
            <a:ext cx="259277" cy="2948757"/>
          </a:xfrm>
          <a:prstGeom prst="rect">
            <a:avLst/>
          </a:prstGeom>
          <a:noFill/>
          <a:ln w="476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6DBC37BC-0D0A-D14E-A32F-BA5C00392F28}"/>
              </a:ext>
            </a:extLst>
          </p:cNvPr>
          <p:cNvGrpSpPr/>
          <p:nvPr/>
        </p:nvGrpSpPr>
        <p:grpSpPr>
          <a:xfrm>
            <a:off x="2653048" y="719832"/>
            <a:ext cx="4701108" cy="2948757"/>
            <a:chOff x="2653048" y="719832"/>
            <a:chExt cx="4701108" cy="2948757"/>
          </a:xfrm>
        </p:grpSpPr>
        <p:sp>
          <p:nvSpPr>
            <p:cNvPr id="7" name="TextBox 6">
              <a:extLst>
                <a:ext uri="{FF2B5EF4-FFF2-40B4-BE49-F238E27FC236}">
                  <a16:creationId xmlns:a16="http://schemas.microsoft.com/office/drawing/2014/main" id="{0CF50EE5-3BC1-E940-910F-CFFE0B46F686}"/>
                </a:ext>
              </a:extLst>
            </p:cNvPr>
            <p:cNvSpPr txBox="1"/>
            <p:nvPr/>
          </p:nvSpPr>
          <p:spPr>
            <a:xfrm>
              <a:off x="2973696" y="2012976"/>
              <a:ext cx="438046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Class A (Half of all possible addresses)</a:t>
              </a:r>
            </a:p>
          </p:txBody>
        </p:sp>
        <p:sp>
          <p:nvSpPr>
            <p:cNvPr id="8" name="Right Brace 7">
              <a:extLst>
                <a:ext uri="{FF2B5EF4-FFF2-40B4-BE49-F238E27FC236}">
                  <a16:creationId xmlns:a16="http://schemas.microsoft.com/office/drawing/2014/main" id="{3317BF2B-A60B-AA44-947A-5792C5DCD470}"/>
                </a:ext>
              </a:extLst>
            </p:cNvPr>
            <p:cNvSpPr/>
            <p:nvPr/>
          </p:nvSpPr>
          <p:spPr>
            <a:xfrm>
              <a:off x="2653048" y="719832"/>
              <a:ext cx="320648" cy="294875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Rectangle 9">
            <a:extLst>
              <a:ext uri="{FF2B5EF4-FFF2-40B4-BE49-F238E27FC236}">
                <a16:creationId xmlns:a16="http://schemas.microsoft.com/office/drawing/2014/main" id="{35E96388-A46E-B442-80D3-1E488429098B}"/>
              </a:ext>
            </a:extLst>
          </p:cNvPr>
          <p:cNvSpPr/>
          <p:nvPr/>
        </p:nvSpPr>
        <p:spPr>
          <a:xfrm>
            <a:off x="1583406" y="3720654"/>
            <a:ext cx="515850" cy="1392260"/>
          </a:xfrm>
          <a:prstGeom prst="rect">
            <a:avLst/>
          </a:prstGeom>
          <a:noFill/>
          <a:ln w="476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8E28FF8A-3C17-134C-A5B0-5FBBEE4B47D0}"/>
              </a:ext>
            </a:extLst>
          </p:cNvPr>
          <p:cNvGrpSpPr/>
          <p:nvPr/>
        </p:nvGrpSpPr>
        <p:grpSpPr>
          <a:xfrm>
            <a:off x="2653048" y="3720653"/>
            <a:ext cx="4701108" cy="1392261"/>
            <a:chOff x="2653048" y="2276328"/>
            <a:chExt cx="4701108" cy="1392261"/>
          </a:xfrm>
        </p:grpSpPr>
        <p:sp>
          <p:nvSpPr>
            <p:cNvPr id="12" name="TextBox 11">
              <a:extLst>
                <a:ext uri="{FF2B5EF4-FFF2-40B4-BE49-F238E27FC236}">
                  <a16:creationId xmlns:a16="http://schemas.microsoft.com/office/drawing/2014/main" id="{503E992E-D3AD-6F47-BBF9-88C8948E7D0B}"/>
                </a:ext>
              </a:extLst>
            </p:cNvPr>
            <p:cNvSpPr txBox="1"/>
            <p:nvPr/>
          </p:nvSpPr>
          <p:spPr>
            <a:xfrm>
              <a:off x="2973696" y="2740338"/>
              <a:ext cx="438046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Class B (1/4 of all possible addresses)</a:t>
              </a:r>
            </a:p>
          </p:txBody>
        </p:sp>
        <p:sp>
          <p:nvSpPr>
            <p:cNvPr id="13" name="Right Brace 12">
              <a:extLst>
                <a:ext uri="{FF2B5EF4-FFF2-40B4-BE49-F238E27FC236}">
                  <a16:creationId xmlns:a16="http://schemas.microsoft.com/office/drawing/2014/main" id="{6E9C6DD4-5DB8-0447-912A-94BCF446DFF0}"/>
                </a:ext>
              </a:extLst>
            </p:cNvPr>
            <p:cNvSpPr/>
            <p:nvPr/>
          </p:nvSpPr>
          <p:spPr>
            <a:xfrm>
              <a:off x="2653048" y="2276328"/>
              <a:ext cx="320648" cy="139226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a:extLst>
              <a:ext uri="{FF2B5EF4-FFF2-40B4-BE49-F238E27FC236}">
                <a16:creationId xmlns:a16="http://schemas.microsoft.com/office/drawing/2014/main" id="{5D424824-0EDE-E74B-8AAF-0D8CBF8FBB6F}"/>
              </a:ext>
            </a:extLst>
          </p:cNvPr>
          <p:cNvSpPr/>
          <p:nvPr/>
        </p:nvSpPr>
        <p:spPr>
          <a:xfrm>
            <a:off x="1569898" y="5146652"/>
            <a:ext cx="735419" cy="646113"/>
          </a:xfrm>
          <a:prstGeom prst="rect">
            <a:avLst/>
          </a:prstGeom>
          <a:noFill/>
          <a:ln w="476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5" name="Group 14">
            <a:extLst>
              <a:ext uri="{FF2B5EF4-FFF2-40B4-BE49-F238E27FC236}">
                <a16:creationId xmlns:a16="http://schemas.microsoft.com/office/drawing/2014/main" id="{9804E284-F987-7944-A53D-77A7C2CC7676}"/>
              </a:ext>
            </a:extLst>
          </p:cNvPr>
          <p:cNvGrpSpPr/>
          <p:nvPr/>
        </p:nvGrpSpPr>
        <p:grpSpPr>
          <a:xfrm>
            <a:off x="2653048" y="5178822"/>
            <a:ext cx="4689427" cy="626716"/>
            <a:chOff x="2653048" y="3041873"/>
            <a:chExt cx="4689427" cy="626716"/>
          </a:xfrm>
        </p:grpSpPr>
        <p:sp>
          <p:nvSpPr>
            <p:cNvPr id="16" name="TextBox 15">
              <a:extLst>
                <a:ext uri="{FF2B5EF4-FFF2-40B4-BE49-F238E27FC236}">
                  <a16:creationId xmlns:a16="http://schemas.microsoft.com/office/drawing/2014/main" id="{BF3F040B-59E7-254A-B2D6-FE0947E8865D}"/>
                </a:ext>
              </a:extLst>
            </p:cNvPr>
            <p:cNvSpPr txBox="1"/>
            <p:nvPr/>
          </p:nvSpPr>
          <p:spPr>
            <a:xfrm>
              <a:off x="2962015" y="3143495"/>
              <a:ext cx="438046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Class C (1/8 of all possible addresses)</a:t>
              </a:r>
            </a:p>
          </p:txBody>
        </p:sp>
        <p:sp>
          <p:nvSpPr>
            <p:cNvPr id="17" name="Right Brace 16">
              <a:extLst>
                <a:ext uri="{FF2B5EF4-FFF2-40B4-BE49-F238E27FC236}">
                  <a16:creationId xmlns:a16="http://schemas.microsoft.com/office/drawing/2014/main" id="{1BE98EEC-7A35-7049-AC53-7747E48FC0A4}"/>
                </a:ext>
              </a:extLst>
            </p:cNvPr>
            <p:cNvSpPr/>
            <p:nvPr/>
          </p:nvSpPr>
          <p:spPr>
            <a:xfrm>
              <a:off x="2653048" y="3041873"/>
              <a:ext cx="320648" cy="62671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72955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204321-4812-954D-8EE7-6A640017E466}"/>
              </a:ext>
            </a:extLst>
          </p:cNvPr>
          <p:cNvPicPr>
            <a:picLocks noChangeAspect="1"/>
          </p:cNvPicPr>
          <p:nvPr/>
        </p:nvPicPr>
        <p:blipFill>
          <a:blip r:embed="rId2"/>
          <a:stretch>
            <a:fillRect/>
          </a:stretch>
        </p:blipFill>
        <p:spPr>
          <a:xfrm>
            <a:off x="304661" y="-4576345"/>
            <a:ext cx="8534678" cy="11366611"/>
          </a:xfrm>
          <a:prstGeom prst="rect">
            <a:avLst/>
          </a:prstGeom>
        </p:spPr>
      </p:pic>
    </p:spTree>
    <p:extLst>
      <p:ext uri="{BB962C8B-B14F-4D97-AF65-F5344CB8AC3E}">
        <p14:creationId xmlns:p14="http://schemas.microsoft.com/office/powerpoint/2010/main" val="23938697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2B818E-4358-9443-8B7D-6385C47B48F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
        <p:nvSpPr>
          <p:cNvPr id="3" name="TextBox 2">
            <a:extLst>
              <a:ext uri="{FF2B5EF4-FFF2-40B4-BE49-F238E27FC236}">
                <a16:creationId xmlns:a16="http://schemas.microsoft.com/office/drawing/2014/main" id="{E4CFE207-8B1E-D549-B25C-25910A1BC18F}"/>
              </a:ext>
            </a:extLst>
          </p:cNvPr>
          <p:cNvSpPr txBox="1"/>
          <p:nvPr/>
        </p:nvSpPr>
        <p:spPr>
          <a:xfrm>
            <a:off x="5490655" y="911059"/>
            <a:ext cx="2499197" cy="30469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0000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0001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0010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0011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0100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0101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0110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0111</a:t>
            </a:r>
          </a:p>
        </p:txBody>
      </p:sp>
      <p:sp>
        <p:nvSpPr>
          <p:cNvPr id="5" name="Rectangle 2">
            <a:extLst>
              <a:ext uri="{FF2B5EF4-FFF2-40B4-BE49-F238E27FC236}">
                <a16:creationId xmlns:a16="http://schemas.microsoft.com/office/drawing/2014/main" id="{2BC4249C-5FDA-724D-9D05-A2C2CE09CAE0}"/>
              </a:ext>
            </a:extLst>
          </p:cNvPr>
          <p:cNvSpPr txBox="1">
            <a:spLocks noChangeArrowheads="1"/>
          </p:cNvSpPr>
          <p:nvPr/>
        </p:nvSpPr>
        <p:spPr>
          <a:xfrm>
            <a:off x="136175" y="73719"/>
            <a:ext cx="8281987" cy="646113"/>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90"/>
                </a:solidFill>
                <a:effectLst/>
                <a:uLnTx/>
                <a:uFillTx/>
                <a:latin typeface="Calibri"/>
                <a:ea typeface="ＭＳ Ｐゴシック" charset="-128"/>
              </a:rPr>
              <a:t>Let’s assume we have 4-bit address (instead of 32 bit)</a:t>
            </a:r>
            <a:endParaRPr kumimoji="0" lang="en-AU" altLang="en-US" sz="2800" b="0" i="0" u="none" strike="noStrike" kern="1200" cap="none" spc="0" normalizeH="0" baseline="0" noProof="0" dirty="0">
              <a:ln>
                <a:noFill/>
              </a:ln>
              <a:solidFill>
                <a:srgbClr val="000090"/>
              </a:solidFill>
              <a:effectLst/>
              <a:uLnTx/>
              <a:uFillTx/>
              <a:latin typeface="Calibri"/>
              <a:ea typeface="ＭＳ Ｐゴシック" charset="-128"/>
            </a:endParaRPr>
          </a:p>
        </p:txBody>
      </p:sp>
      <p:sp>
        <p:nvSpPr>
          <p:cNvPr id="6" name="Rectangle 5">
            <a:extLst>
              <a:ext uri="{FF2B5EF4-FFF2-40B4-BE49-F238E27FC236}">
                <a16:creationId xmlns:a16="http://schemas.microsoft.com/office/drawing/2014/main" id="{D5C70E79-B7CF-9B43-A9F2-613E5B6860EF}"/>
              </a:ext>
            </a:extLst>
          </p:cNvPr>
          <p:cNvSpPr/>
          <p:nvPr/>
        </p:nvSpPr>
        <p:spPr>
          <a:xfrm>
            <a:off x="5504538" y="957774"/>
            <a:ext cx="259277" cy="2948757"/>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6DBC37BC-0D0A-D14E-A32F-BA5C00392F28}"/>
              </a:ext>
            </a:extLst>
          </p:cNvPr>
          <p:cNvGrpSpPr/>
          <p:nvPr/>
        </p:nvGrpSpPr>
        <p:grpSpPr>
          <a:xfrm flipH="1">
            <a:off x="321653" y="960175"/>
            <a:ext cx="4701108" cy="2948757"/>
            <a:chOff x="2653048" y="719832"/>
            <a:chExt cx="4701108" cy="2948757"/>
          </a:xfrm>
        </p:grpSpPr>
        <p:sp>
          <p:nvSpPr>
            <p:cNvPr id="7" name="TextBox 6">
              <a:extLst>
                <a:ext uri="{FF2B5EF4-FFF2-40B4-BE49-F238E27FC236}">
                  <a16:creationId xmlns:a16="http://schemas.microsoft.com/office/drawing/2014/main" id="{0CF50EE5-3BC1-E940-910F-CFFE0B46F686}"/>
                </a:ext>
              </a:extLst>
            </p:cNvPr>
            <p:cNvSpPr txBox="1"/>
            <p:nvPr/>
          </p:nvSpPr>
          <p:spPr>
            <a:xfrm>
              <a:off x="2973696" y="2012976"/>
              <a:ext cx="438046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Class A (Half of all possible addresses)</a:t>
              </a:r>
            </a:p>
          </p:txBody>
        </p:sp>
        <p:sp>
          <p:nvSpPr>
            <p:cNvPr id="8" name="Right Brace 7">
              <a:extLst>
                <a:ext uri="{FF2B5EF4-FFF2-40B4-BE49-F238E27FC236}">
                  <a16:creationId xmlns:a16="http://schemas.microsoft.com/office/drawing/2014/main" id="{3317BF2B-A60B-AA44-947A-5792C5DCD470}"/>
                </a:ext>
              </a:extLst>
            </p:cNvPr>
            <p:cNvSpPr/>
            <p:nvPr/>
          </p:nvSpPr>
          <p:spPr>
            <a:xfrm>
              <a:off x="2653048" y="719832"/>
              <a:ext cx="320648" cy="294875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5">
            <a:extLst>
              <a:ext uri="{FF2B5EF4-FFF2-40B4-BE49-F238E27FC236}">
                <a16:creationId xmlns:a16="http://schemas.microsoft.com/office/drawing/2014/main" id="{8747053F-EF21-2341-AFB2-48C27CA8E3BA}"/>
              </a:ext>
            </a:extLst>
          </p:cNvPr>
          <p:cNvGrpSpPr/>
          <p:nvPr/>
        </p:nvGrpSpPr>
        <p:grpSpPr>
          <a:xfrm>
            <a:off x="321653" y="944328"/>
            <a:ext cx="5715322" cy="3988234"/>
            <a:chOff x="321653" y="944328"/>
            <a:chExt cx="5715322" cy="3988234"/>
          </a:xfrm>
        </p:grpSpPr>
        <p:sp>
          <p:nvSpPr>
            <p:cNvPr id="18" name="Rectangle 17">
              <a:extLst>
                <a:ext uri="{FF2B5EF4-FFF2-40B4-BE49-F238E27FC236}">
                  <a16:creationId xmlns:a16="http://schemas.microsoft.com/office/drawing/2014/main" id="{4AD3622F-C08B-E044-BA5A-A4AC7304B513}"/>
                </a:ext>
              </a:extLst>
            </p:cNvPr>
            <p:cNvSpPr/>
            <p:nvPr/>
          </p:nvSpPr>
          <p:spPr>
            <a:xfrm>
              <a:off x="5777698" y="944328"/>
              <a:ext cx="259277" cy="3204946"/>
            </a:xfrm>
            <a:prstGeom prst="rect">
              <a:avLst/>
            </a:prstGeom>
            <a:noFill/>
            <a:ln w="22225">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A8A0CAD7-E9D8-1D46-82BD-952334CDBD7F}"/>
                </a:ext>
              </a:extLst>
            </p:cNvPr>
            <p:cNvSpPr txBox="1"/>
            <p:nvPr/>
          </p:nvSpPr>
          <p:spPr>
            <a:xfrm flipH="1">
              <a:off x="321653" y="4532452"/>
              <a:ext cx="5328170" cy="400110"/>
            </a:xfrm>
            <a:prstGeom prst="rect">
              <a:avLst/>
            </a:prstGeom>
            <a:noFill/>
            <a:ln>
              <a:solidFill>
                <a:schemeClr val="accent3">
                  <a:lumMod val="75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BBB59">
                      <a:lumMod val="75000"/>
                    </a:srgbClr>
                  </a:solidFill>
                  <a:effectLst/>
                  <a:uLnTx/>
                  <a:uFillTx/>
                  <a:latin typeface="Calibri"/>
                  <a:ea typeface="+mn-ea"/>
                  <a:cs typeface="+mn-cs"/>
                </a:rPr>
                <a:t>Say, 1 bit for network part = 2 different networks</a:t>
              </a:r>
            </a:p>
          </p:txBody>
        </p:sp>
        <p:cxnSp>
          <p:nvCxnSpPr>
            <p:cNvPr id="20" name="Curved Connector 19">
              <a:extLst>
                <a:ext uri="{FF2B5EF4-FFF2-40B4-BE49-F238E27FC236}">
                  <a16:creationId xmlns:a16="http://schemas.microsoft.com/office/drawing/2014/main" id="{323F3568-ACB8-6D4C-8258-4EFFD022F04F}"/>
                </a:ext>
              </a:extLst>
            </p:cNvPr>
            <p:cNvCxnSpPr>
              <a:cxnSpLocks/>
              <a:stCxn id="19" idx="1"/>
            </p:cNvCxnSpPr>
            <p:nvPr/>
          </p:nvCxnSpPr>
          <p:spPr>
            <a:xfrm flipV="1">
              <a:off x="5649823" y="4171409"/>
              <a:ext cx="273160" cy="561098"/>
            </a:xfrm>
            <a:prstGeom prst="curvedConnector2">
              <a:avLst/>
            </a:prstGeom>
            <a:ln>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92BC418A-CA4A-F64B-B8C0-A3EFD7CD7218}"/>
              </a:ext>
            </a:extLst>
          </p:cNvPr>
          <p:cNvGrpSpPr/>
          <p:nvPr/>
        </p:nvGrpSpPr>
        <p:grpSpPr>
          <a:xfrm>
            <a:off x="594813" y="2434107"/>
            <a:ext cx="5910056" cy="3272869"/>
            <a:chOff x="313625" y="2434107"/>
            <a:chExt cx="5910056" cy="3272869"/>
          </a:xfrm>
        </p:grpSpPr>
        <p:sp>
          <p:nvSpPr>
            <p:cNvPr id="28" name="Rectangle 27">
              <a:extLst>
                <a:ext uri="{FF2B5EF4-FFF2-40B4-BE49-F238E27FC236}">
                  <a16:creationId xmlns:a16="http://schemas.microsoft.com/office/drawing/2014/main" id="{36B4CA47-5113-AE4C-8795-AB56134A3E0B}"/>
                </a:ext>
              </a:extLst>
            </p:cNvPr>
            <p:cNvSpPr/>
            <p:nvPr/>
          </p:nvSpPr>
          <p:spPr>
            <a:xfrm>
              <a:off x="5777698" y="2434107"/>
              <a:ext cx="445983" cy="1818200"/>
            </a:xfrm>
            <a:prstGeom prst="rect">
              <a:avLst/>
            </a:prstGeom>
            <a:noFill/>
            <a:ln w="22225">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E965B649-757E-0046-AD9E-3CA7F74429CE}"/>
                </a:ext>
              </a:extLst>
            </p:cNvPr>
            <p:cNvSpPr txBox="1"/>
            <p:nvPr/>
          </p:nvSpPr>
          <p:spPr>
            <a:xfrm flipH="1">
              <a:off x="313625" y="5306866"/>
              <a:ext cx="4895842" cy="400110"/>
            </a:xfrm>
            <a:prstGeom prst="rect">
              <a:avLst/>
            </a:prstGeom>
            <a:noFill/>
            <a:ln>
              <a:solidFill>
                <a:schemeClr val="accent5">
                  <a:lumMod val="75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BACC6">
                      <a:lumMod val="75000"/>
                    </a:srgbClr>
                  </a:solidFill>
                  <a:effectLst/>
                  <a:uLnTx/>
                  <a:uFillTx/>
                  <a:latin typeface="Calibri"/>
                  <a:ea typeface="+mn-ea"/>
                  <a:cs typeface="+mn-cs"/>
                </a:rPr>
                <a:t>Say, 2 bits for host part = 4 hosts per network</a:t>
              </a:r>
            </a:p>
          </p:txBody>
        </p:sp>
        <p:cxnSp>
          <p:nvCxnSpPr>
            <p:cNvPr id="30" name="Curved Connector 29">
              <a:extLst>
                <a:ext uri="{FF2B5EF4-FFF2-40B4-BE49-F238E27FC236}">
                  <a16:creationId xmlns:a16="http://schemas.microsoft.com/office/drawing/2014/main" id="{1C819E2F-A8E1-534B-80CD-66856C42B8AE}"/>
                </a:ext>
              </a:extLst>
            </p:cNvPr>
            <p:cNvCxnSpPr>
              <a:cxnSpLocks/>
              <a:stCxn id="29" idx="1"/>
              <a:endCxn id="28" idx="2"/>
            </p:cNvCxnSpPr>
            <p:nvPr/>
          </p:nvCxnSpPr>
          <p:spPr>
            <a:xfrm flipV="1">
              <a:off x="5209467" y="4252307"/>
              <a:ext cx="791223" cy="1254614"/>
            </a:xfrm>
            <a:prstGeom prst="curvedConnector2">
              <a:avLst/>
            </a:prstGeom>
            <a:ln>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2468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0E238358-A64A-E34F-A925-FCCE89F8F6C8}"/>
              </a:ext>
            </a:extLst>
          </p:cNvPr>
          <p:cNvSpPr>
            <a:spLocks noGrp="1" noChangeArrowheads="1"/>
          </p:cNvSpPr>
          <p:nvPr>
            <p:ph type="title"/>
          </p:nvPr>
        </p:nvSpPr>
        <p:spPr>
          <a:xfrm>
            <a:off x="611188" y="171450"/>
            <a:ext cx="8281987" cy="646113"/>
          </a:xfrm>
        </p:spPr>
        <p:txBody>
          <a:bodyPr/>
          <a:lstStyle/>
          <a:p>
            <a:pPr eaLnBrk="1" hangingPunct="1"/>
            <a:r>
              <a:rPr lang="en-US" altLang="en-US" sz="3600"/>
              <a:t>IP Datagram Forwarding</a:t>
            </a:r>
            <a:endParaRPr lang="en-AU" altLang="en-US" sz="3600"/>
          </a:p>
        </p:txBody>
      </p:sp>
      <p:sp>
        <p:nvSpPr>
          <p:cNvPr id="76804" name="Rectangle 3">
            <a:extLst>
              <a:ext uri="{FF2B5EF4-FFF2-40B4-BE49-F238E27FC236}">
                <a16:creationId xmlns:a16="http://schemas.microsoft.com/office/drawing/2014/main" id="{C700AF6A-C37A-8047-84B9-54796AACAE34}"/>
              </a:ext>
            </a:extLst>
          </p:cNvPr>
          <p:cNvSpPr>
            <a:spLocks noGrp="1" noChangeArrowheads="1"/>
          </p:cNvSpPr>
          <p:nvPr>
            <p:ph type="body" idx="1"/>
          </p:nvPr>
        </p:nvSpPr>
        <p:spPr/>
        <p:txBody>
          <a:bodyPr>
            <a:normAutofit fontScale="85000" lnSpcReduction="20000"/>
          </a:bodyPr>
          <a:lstStyle/>
          <a:p>
            <a:pPr>
              <a:lnSpc>
                <a:spcPct val="85000"/>
              </a:lnSpc>
              <a:defRPr/>
            </a:pPr>
            <a:r>
              <a:rPr lang="en-US" sz="2400" dirty="0"/>
              <a:t>Algorithm</a:t>
            </a:r>
          </a:p>
          <a:p>
            <a:pPr>
              <a:lnSpc>
                <a:spcPct val="85000"/>
              </a:lnSpc>
              <a:buFontTx/>
              <a:buNone/>
              <a:defRPr/>
            </a:pPr>
            <a:r>
              <a:rPr lang="en-US" sz="1800" b="1" dirty="0">
                <a:latin typeface="Courier New" pitchFamily="49" charset="0"/>
              </a:rPr>
              <a:t>if</a:t>
            </a:r>
            <a:r>
              <a:rPr lang="en-US" sz="1800" dirty="0">
                <a:latin typeface="Courier New" pitchFamily="49" charset="0"/>
              </a:rPr>
              <a:t> (</a:t>
            </a:r>
            <a:r>
              <a:rPr lang="en-US" sz="1800" dirty="0" err="1">
                <a:latin typeface="Courier New" pitchFamily="49" charset="0"/>
              </a:rPr>
              <a:t>NetworkNum</a:t>
            </a:r>
            <a:r>
              <a:rPr lang="en-US" sz="1800" dirty="0">
                <a:latin typeface="Courier New" pitchFamily="49" charset="0"/>
              </a:rPr>
              <a:t> of destination = </a:t>
            </a:r>
            <a:r>
              <a:rPr lang="en-US" sz="1800" dirty="0" err="1">
                <a:latin typeface="Courier New" pitchFamily="49" charset="0"/>
              </a:rPr>
              <a:t>NetworkNum</a:t>
            </a:r>
            <a:r>
              <a:rPr lang="en-US" sz="1800" dirty="0">
                <a:latin typeface="Courier New" pitchFamily="49" charset="0"/>
              </a:rPr>
              <a:t> of one of my interfaces) </a:t>
            </a:r>
            <a:r>
              <a:rPr lang="en-US" sz="1800" b="1" dirty="0">
                <a:latin typeface="Courier New" pitchFamily="49" charset="0"/>
              </a:rPr>
              <a:t>then</a:t>
            </a:r>
          </a:p>
          <a:p>
            <a:pPr>
              <a:lnSpc>
                <a:spcPct val="85000"/>
              </a:lnSpc>
              <a:buFontTx/>
              <a:buNone/>
              <a:defRPr/>
            </a:pPr>
            <a:r>
              <a:rPr lang="en-US" sz="1800" dirty="0">
                <a:latin typeface="Courier New" pitchFamily="49" charset="0"/>
              </a:rPr>
              <a:t>	deliver packet to destination over that interface</a:t>
            </a:r>
          </a:p>
          <a:p>
            <a:pPr>
              <a:lnSpc>
                <a:spcPct val="85000"/>
              </a:lnSpc>
              <a:buFontTx/>
              <a:buNone/>
              <a:defRPr/>
            </a:pPr>
            <a:r>
              <a:rPr lang="en-US" sz="1800" b="1" dirty="0">
                <a:latin typeface="Courier New" pitchFamily="49" charset="0"/>
              </a:rPr>
              <a:t>else</a:t>
            </a:r>
          </a:p>
          <a:p>
            <a:pPr>
              <a:lnSpc>
                <a:spcPct val="85000"/>
              </a:lnSpc>
              <a:buFontTx/>
              <a:buNone/>
              <a:defRPr/>
            </a:pPr>
            <a:r>
              <a:rPr lang="en-US" sz="1800" dirty="0">
                <a:latin typeface="Courier New" pitchFamily="49" charset="0"/>
              </a:rPr>
              <a:t>	</a:t>
            </a:r>
            <a:r>
              <a:rPr lang="en-US" sz="1800" b="1" dirty="0">
                <a:latin typeface="Courier New" pitchFamily="49" charset="0"/>
              </a:rPr>
              <a:t>if</a:t>
            </a:r>
            <a:r>
              <a:rPr lang="en-US" sz="1800" dirty="0">
                <a:latin typeface="Courier New" pitchFamily="49" charset="0"/>
              </a:rPr>
              <a:t> (</a:t>
            </a:r>
            <a:r>
              <a:rPr lang="en-US" sz="1800" dirty="0" err="1">
                <a:latin typeface="Courier New" pitchFamily="49" charset="0"/>
              </a:rPr>
              <a:t>NetworkNum</a:t>
            </a:r>
            <a:r>
              <a:rPr lang="en-US" sz="1800" dirty="0">
                <a:latin typeface="Courier New" pitchFamily="49" charset="0"/>
              </a:rPr>
              <a:t> of destination is in my forwarding table) </a:t>
            </a:r>
            <a:r>
              <a:rPr lang="en-US" sz="1800" b="1" dirty="0">
                <a:latin typeface="Courier New" pitchFamily="49" charset="0"/>
              </a:rPr>
              <a:t>then</a:t>
            </a:r>
          </a:p>
          <a:p>
            <a:pPr>
              <a:lnSpc>
                <a:spcPct val="85000"/>
              </a:lnSpc>
              <a:buFontTx/>
              <a:buNone/>
              <a:defRPr/>
            </a:pPr>
            <a:r>
              <a:rPr lang="en-US" sz="1800" dirty="0">
                <a:latin typeface="Courier New" pitchFamily="49" charset="0"/>
              </a:rPr>
              <a:t>		deliver packet to </a:t>
            </a:r>
            <a:r>
              <a:rPr lang="en-US" sz="1800" dirty="0" err="1">
                <a:latin typeface="Courier New" pitchFamily="49" charset="0"/>
              </a:rPr>
              <a:t>NextHop</a:t>
            </a:r>
            <a:r>
              <a:rPr lang="en-US" sz="1800" dirty="0">
                <a:latin typeface="Courier New" pitchFamily="49" charset="0"/>
              </a:rPr>
              <a:t> router</a:t>
            </a:r>
          </a:p>
          <a:p>
            <a:pPr>
              <a:lnSpc>
                <a:spcPct val="85000"/>
              </a:lnSpc>
              <a:buFontTx/>
              <a:buNone/>
              <a:defRPr/>
            </a:pPr>
            <a:r>
              <a:rPr lang="en-US" sz="1800" dirty="0">
                <a:latin typeface="Courier New" pitchFamily="49" charset="0"/>
              </a:rPr>
              <a:t>	</a:t>
            </a:r>
            <a:r>
              <a:rPr lang="en-US" sz="1800" b="1" dirty="0">
                <a:latin typeface="Courier New" pitchFamily="49" charset="0"/>
              </a:rPr>
              <a:t>else</a:t>
            </a:r>
          </a:p>
          <a:p>
            <a:pPr>
              <a:lnSpc>
                <a:spcPct val="85000"/>
              </a:lnSpc>
              <a:buFontTx/>
              <a:buNone/>
              <a:defRPr/>
            </a:pPr>
            <a:r>
              <a:rPr lang="en-US" sz="1800" dirty="0">
                <a:latin typeface="Courier New" pitchFamily="49" charset="0"/>
              </a:rPr>
              <a:t>		deliver packet to default router</a:t>
            </a:r>
          </a:p>
          <a:p>
            <a:pPr>
              <a:lnSpc>
                <a:spcPct val="85000"/>
              </a:lnSpc>
              <a:buFontTx/>
              <a:buNone/>
              <a:defRPr/>
            </a:pPr>
            <a:endParaRPr lang="en-US" sz="1800" dirty="0">
              <a:latin typeface="Courier New" pitchFamily="49" charset="0"/>
            </a:endParaRPr>
          </a:p>
          <a:p>
            <a:pPr>
              <a:lnSpc>
                <a:spcPct val="85000"/>
              </a:lnSpc>
              <a:buFontTx/>
              <a:buNone/>
              <a:defRPr/>
            </a:pPr>
            <a:r>
              <a:rPr lang="en-US" sz="1800" dirty="0"/>
              <a:t>For a host with only one interface and only a default router in its forwarding table, this simplifies to</a:t>
            </a:r>
          </a:p>
          <a:p>
            <a:pPr>
              <a:lnSpc>
                <a:spcPct val="85000"/>
              </a:lnSpc>
              <a:buFontTx/>
              <a:buNone/>
              <a:defRPr/>
            </a:pPr>
            <a:endParaRPr lang="en-US" sz="1800" dirty="0"/>
          </a:p>
          <a:p>
            <a:pPr>
              <a:lnSpc>
                <a:spcPct val="85000"/>
              </a:lnSpc>
              <a:buFontTx/>
              <a:buNone/>
              <a:defRPr/>
            </a:pPr>
            <a:r>
              <a:rPr lang="en-US" sz="1800" b="1" dirty="0">
                <a:latin typeface="Courier New" pitchFamily="49" charset="0"/>
              </a:rPr>
              <a:t>if</a:t>
            </a:r>
            <a:r>
              <a:rPr lang="en-US" sz="1800" dirty="0">
                <a:latin typeface="Courier New" pitchFamily="49" charset="0"/>
              </a:rPr>
              <a:t> (</a:t>
            </a:r>
            <a:r>
              <a:rPr lang="en-US" sz="1800" dirty="0" err="1">
                <a:latin typeface="Courier New" pitchFamily="49" charset="0"/>
              </a:rPr>
              <a:t>NetworkNum</a:t>
            </a:r>
            <a:r>
              <a:rPr lang="en-US" sz="1800" dirty="0">
                <a:latin typeface="Courier New" pitchFamily="49" charset="0"/>
              </a:rPr>
              <a:t> of destination = my </a:t>
            </a:r>
            <a:r>
              <a:rPr lang="en-US" sz="1800" dirty="0" err="1">
                <a:latin typeface="Courier New" pitchFamily="49" charset="0"/>
              </a:rPr>
              <a:t>NetworkNum</a:t>
            </a:r>
            <a:r>
              <a:rPr lang="en-US" sz="1800" dirty="0">
                <a:latin typeface="Courier New" pitchFamily="49" charset="0"/>
              </a:rPr>
              <a:t>)</a:t>
            </a:r>
            <a:r>
              <a:rPr lang="en-US" sz="1800" b="1" dirty="0">
                <a:latin typeface="Courier New" pitchFamily="49" charset="0"/>
              </a:rPr>
              <a:t>then</a:t>
            </a:r>
          </a:p>
          <a:p>
            <a:pPr>
              <a:lnSpc>
                <a:spcPct val="85000"/>
              </a:lnSpc>
              <a:buFontTx/>
              <a:buNone/>
              <a:defRPr/>
            </a:pPr>
            <a:r>
              <a:rPr lang="en-US" sz="1800" dirty="0">
                <a:latin typeface="Courier New" pitchFamily="49" charset="0"/>
              </a:rPr>
              <a:t>	deliver packet to destination directly</a:t>
            </a:r>
          </a:p>
          <a:p>
            <a:pPr>
              <a:lnSpc>
                <a:spcPct val="85000"/>
              </a:lnSpc>
              <a:buFontTx/>
              <a:buNone/>
              <a:defRPr/>
            </a:pPr>
            <a:r>
              <a:rPr lang="en-US" sz="1800" b="1" dirty="0">
                <a:latin typeface="Courier New" pitchFamily="49" charset="0"/>
              </a:rPr>
              <a:t>else</a:t>
            </a:r>
          </a:p>
          <a:p>
            <a:pPr>
              <a:lnSpc>
                <a:spcPct val="85000"/>
              </a:lnSpc>
              <a:buFontTx/>
              <a:buNone/>
              <a:defRPr/>
            </a:pPr>
            <a:r>
              <a:rPr lang="en-US" sz="1800" dirty="0">
                <a:latin typeface="Courier New" pitchFamily="49" charset="0"/>
              </a:rPr>
              <a:t>	deliver packet to default router</a:t>
            </a:r>
          </a:p>
          <a:p>
            <a:pPr>
              <a:lnSpc>
                <a:spcPct val="85000"/>
              </a:lnSpc>
              <a:defRPr/>
            </a:pPr>
            <a:endParaRPr lang="en-US" sz="18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p:txBody>
      </p:sp>
    </p:spTree>
    <p:extLst>
      <p:ext uri="{BB962C8B-B14F-4D97-AF65-F5344CB8AC3E}">
        <p14:creationId xmlns:p14="http://schemas.microsoft.com/office/powerpoint/2010/main" val="256857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0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80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680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680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680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680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6804">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680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6804">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6804">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6804">
                                            <p:txEl>
                                              <p:pRg st="12" end="1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6804">
                                            <p:txEl>
                                              <p:pRg st="13" end="1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680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4">
            <a:extLst>
              <a:ext uri="{FF2B5EF4-FFF2-40B4-BE49-F238E27FC236}">
                <a16:creationId xmlns:a16="http://schemas.microsoft.com/office/drawing/2014/main" id="{E11E5A04-4BD7-F144-AE4F-7B8B6DB92A96}"/>
              </a:ext>
            </a:extLst>
          </p:cNvPr>
          <p:cNvSpPr>
            <a:spLocks noGrp="1"/>
          </p:cNvSpPr>
          <p:nvPr>
            <p:ph type="ctrTitle"/>
          </p:nvPr>
        </p:nvSpPr>
        <p:spPr/>
        <p:txBody>
          <a:bodyPr/>
          <a:lstStyle/>
          <a:p>
            <a:r>
              <a:rPr lang="en-US" altLang="en-US" dirty="0">
                <a:ea typeface="ＭＳ Ｐゴシック" panose="020B0600070205080204" pitchFamily="34" charset="-128"/>
              </a:rPr>
              <a:t>Subnetting</a:t>
            </a:r>
          </a:p>
        </p:txBody>
      </p:sp>
      <p:sp>
        <p:nvSpPr>
          <p:cNvPr id="6" name="Subtitle 5">
            <a:extLst>
              <a:ext uri="{FF2B5EF4-FFF2-40B4-BE49-F238E27FC236}">
                <a16:creationId xmlns:a16="http://schemas.microsoft.com/office/drawing/2014/main" id="{BD440DE3-3114-1842-9B8C-A2ECFB66DA89}"/>
              </a:ext>
            </a:extLst>
          </p:cNvPr>
          <p:cNvSpPr>
            <a:spLocks noGrp="1"/>
          </p:cNvSpPr>
          <p:nvPr>
            <p:ph type="subTitle" idx="1"/>
          </p:nvPr>
        </p:nvSpPr>
        <p:spPr/>
        <p:txBody>
          <a:bodyPr/>
          <a:lstStyle/>
          <a:p>
            <a:pPr>
              <a:buFont typeface="Arial" pitchFamily="1" charset="0"/>
              <a:buNone/>
              <a:defRPr/>
            </a:pPr>
            <a:endParaRPr lang="en-US"/>
          </a:p>
        </p:txBody>
      </p:sp>
      <p:sp>
        <p:nvSpPr>
          <p:cNvPr id="53251" name="Slide Number Placeholder 3">
            <a:extLst>
              <a:ext uri="{FF2B5EF4-FFF2-40B4-BE49-F238E27FC236}">
                <a16:creationId xmlns:a16="http://schemas.microsoft.com/office/drawing/2014/main" id="{F8305C48-AE37-4E46-9C9B-0E514A6FB67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D583EE-454A-114A-8086-A9C6C9F8305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23174433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2070EE-C13A-F74A-8118-0E4D39ACE9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F4C2FAEB-6953-4D4E-A69E-4AA8A0B0D332}"/>
              </a:ext>
            </a:extLst>
          </p:cNvPr>
          <p:cNvSpPr txBox="1">
            <a:spLocks noChangeArrowheads="1"/>
          </p:cNvSpPr>
          <p:nvPr/>
        </p:nvSpPr>
        <p:spPr>
          <a:xfrm>
            <a:off x="611188" y="171450"/>
            <a:ext cx="8281987" cy="646113"/>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Calibri"/>
                <a:ea typeface="ＭＳ Ｐゴシック" charset="-128"/>
              </a:rPr>
              <a:t>Problems with the classes of addresses</a:t>
            </a:r>
            <a:endParaRPr kumimoji="0" lang="en-AU" altLang="en-US" sz="3600" b="0" i="0" u="none" strike="noStrike" kern="1200" cap="none" spc="0" normalizeH="0" baseline="0" noProof="0" dirty="0">
              <a:ln>
                <a:noFill/>
              </a:ln>
              <a:solidFill>
                <a:prstClr val="black"/>
              </a:solidFill>
              <a:effectLst/>
              <a:uLnTx/>
              <a:uFillTx/>
              <a:latin typeface="Calibri"/>
              <a:ea typeface="ＭＳ Ｐゴシック" charset="-128"/>
            </a:endParaRPr>
          </a:p>
        </p:txBody>
      </p:sp>
      <p:sp>
        <p:nvSpPr>
          <p:cNvPr id="4" name="Rectangle 2">
            <a:extLst>
              <a:ext uri="{FF2B5EF4-FFF2-40B4-BE49-F238E27FC236}">
                <a16:creationId xmlns:a16="http://schemas.microsoft.com/office/drawing/2014/main" id="{76A550FB-DFBE-ED41-9452-132C8D408C24}"/>
              </a:ext>
            </a:extLst>
          </p:cNvPr>
          <p:cNvSpPr txBox="1">
            <a:spLocks noChangeArrowheads="1"/>
          </p:cNvSpPr>
          <p:nvPr/>
        </p:nvSpPr>
        <p:spPr>
          <a:xfrm>
            <a:off x="862014" y="1708150"/>
            <a:ext cx="8031162" cy="646113"/>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514350" marR="0" lvl="0" indent="-514350" algn="l" defTabSz="457200" rtl="0" eaLnBrk="1" fontAlgn="base" latinLnBrk="0" hangingPunct="1">
              <a:lnSpc>
                <a:spcPct val="100000"/>
              </a:lnSpc>
              <a:spcBef>
                <a:spcPct val="0"/>
              </a:spcBef>
              <a:spcAft>
                <a:spcPct val="0"/>
              </a:spcAft>
              <a:buClrTx/>
              <a:buSzTx/>
              <a:buFontTx/>
              <a:buAutoNum type="arabicParenR"/>
              <a:tabLst/>
              <a:defRPr/>
            </a:pPr>
            <a:r>
              <a:rPr kumimoji="0" lang="en-US" altLang="en-US" sz="2800" b="0" i="0" u="none" strike="noStrike" kern="1200" cap="none" spc="0" normalizeH="0" baseline="0" noProof="0" dirty="0">
                <a:ln>
                  <a:noFill/>
                </a:ln>
                <a:solidFill>
                  <a:prstClr val="black"/>
                </a:solidFill>
                <a:effectLst/>
                <a:uLnTx/>
                <a:uFillTx/>
                <a:latin typeface="Calibri"/>
                <a:ea typeface="ＭＳ Ｐゴシック" charset="-128"/>
              </a:rPr>
              <a:t>Wastage of addresses</a:t>
            </a:r>
          </a:p>
          <a:p>
            <a:pPr marL="514350" marR="0" lvl="0" indent="-514350" algn="l" defTabSz="457200" rtl="0" eaLnBrk="1" fontAlgn="base" latinLnBrk="0" hangingPunct="1">
              <a:lnSpc>
                <a:spcPct val="100000"/>
              </a:lnSpc>
              <a:spcBef>
                <a:spcPct val="0"/>
              </a:spcBef>
              <a:spcAft>
                <a:spcPct val="0"/>
              </a:spcAft>
              <a:buClrTx/>
              <a:buSzTx/>
              <a:buFontTx/>
              <a:buAutoNum type="arabicParenR"/>
              <a:tabLst/>
              <a:defRPr/>
            </a:pPr>
            <a:r>
              <a:rPr kumimoji="0" lang="en-US" altLang="en-US" sz="2800" b="0" i="0" u="none" strike="noStrike" kern="1200" cap="none" spc="0" normalizeH="0" baseline="0" noProof="0" dirty="0">
                <a:ln>
                  <a:noFill/>
                </a:ln>
                <a:solidFill>
                  <a:prstClr val="black"/>
                </a:solidFill>
                <a:effectLst/>
                <a:uLnTx/>
                <a:uFillTx/>
                <a:latin typeface="Calibri"/>
                <a:ea typeface="ＭＳ Ｐゴシック" charset="-128"/>
              </a:rPr>
              <a:t>Bigger tables to look up at routers</a:t>
            </a:r>
            <a:endParaRPr kumimoji="0" lang="en-AU" altLang="en-US" sz="2800" b="0" i="0" u="none" strike="noStrike" kern="1200" cap="none" spc="0" normalizeH="0" baseline="0" noProof="0" dirty="0">
              <a:ln>
                <a:noFill/>
              </a:ln>
              <a:solidFill>
                <a:prstClr val="black"/>
              </a:solidFill>
              <a:effectLst/>
              <a:uLnTx/>
              <a:uFillTx/>
              <a:latin typeface="Calibri"/>
              <a:ea typeface="ＭＳ Ｐゴシック" charset="-128"/>
            </a:endParaRPr>
          </a:p>
        </p:txBody>
      </p:sp>
    </p:spTree>
    <p:extLst>
      <p:ext uri="{BB962C8B-B14F-4D97-AF65-F5344CB8AC3E}">
        <p14:creationId xmlns:p14="http://schemas.microsoft.com/office/powerpoint/2010/main" val="33530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BF4EEEE0-A31F-3943-8D69-F8F25A1789FC}"/>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Subnetting</a:t>
            </a:r>
            <a:endParaRPr lang="en-AU" altLang="en-US" sz="3600" dirty="0"/>
          </a:p>
        </p:txBody>
      </p:sp>
      <p:sp>
        <p:nvSpPr>
          <p:cNvPr id="78851" name="Rectangle 3">
            <a:extLst>
              <a:ext uri="{FF2B5EF4-FFF2-40B4-BE49-F238E27FC236}">
                <a16:creationId xmlns:a16="http://schemas.microsoft.com/office/drawing/2014/main" id="{0C64E16B-CB13-8440-A94A-D6520546116B}"/>
              </a:ext>
            </a:extLst>
          </p:cNvPr>
          <p:cNvSpPr>
            <a:spLocks noGrp="1" noChangeArrowheads="1"/>
          </p:cNvSpPr>
          <p:nvPr>
            <p:ph type="body" idx="1"/>
          </p:nvPr>
        </p:nvSpPr>
        <p:spPr/>
        <p:txBody>
          <a:bodyPr/>
          <a:lstStyle/>
          <a:p>
            <a:r>
              <a:rPr lang="en-US" altLang="en-US" sz="2400"/>
              <a:t>Add another level to address/routing hierarchy: </a:t>
            </a:r>
            <a:r>
              <a:rPr lang="en-US" altLang="en-US" sz="2400" i="1"/>
              <a:t>subnet</a:t>
            </a:r>
          </a:p>
          <a:p>
            <a:r>
              <a:rPr lang="en-US" altLang="en-US" sz="2400" i="1"/>
              <a:t>Subnet masks </a:t>
            </a:r>
            <a:r>
              <a:rPr lang="en-US" altLang="en-US" sz="2400"/>
              <a:t>define variable partition of host part of class A and B addresses </a:t>
            </a:r>
          </a:p>
          <a:p>
            <a:r>
              <a:rPr lang="en-US" altLang="en-US" sz="2400"/>
              <a:t>Subnets visible only within site</a:t>
            </a:r>
          </a:p>
          <a:p>
            <a:pPr>
              <a:lnSpc>
                <a:spcPct val="85000"/>
              </a:lnSpc>
            </a:pPr>
            <a:endParaRPr lang="en-US" altLang="en-US" sz="18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p:txBody>
      </p:sp>
      <p:pic>
        <p:nvPicPr>
          <p:cNvPr id="78852" name="Picture 5" descr="f03-20-9780123850591 copy">
            <a:extLst>
              <a:ext uri="{FF2B5EF4-FFF2-40B4-BE49-F238E27FC236}">
                <a16:creationId xmlns:a16="http://schemas.microsoft.com/office/drawing/2014/main" id="{A8B3EF37-E125-DB45-848F-59E5E15A65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3587" y="3429000"/>
            <a:ext cx="4392613"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25023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6EEA4B-B200-6F48-AC39-99F61B491189}"/>
              </a:ext>
            </a:extLst>
          </p:cNvPr>
          <p:cNvSpPr txBox="1"/>
          <p:nvPr/>
        </p:nvSpPr>
        <p:spPr>
          <a:xfrm>
            <a:off x="-106878" y="1653554"/>
            <a:ext cx="9144000" cy="584775"/>
          </a:xfrm>
          <a:prstGeom prst="rect">
            <a:avLst/>
          </a:prstGeom>
          <a:noFill/>
        </p:spPr>
        <p:txBody>
          <a:bodyPr wrap="square" rtlCol="0">
            <a:spAutoFit/>
          </a:bodyPr>
          <a:lstStyle/>
          <a:p>
            <a:pPr algn="ctr"/>
            <a:r>
              <a:rPr lang="en-US" sz="3200" dirty="0"/>
              <a:t>Revisiting Subnets and CIDR</a:t>
            </a:r>
          </a:p>
        </p:txBody>
      </p:sp>
      <p:sp>
        <p:nvSpPr>
          <p:cNvPr id="3" name="TextBox 2">
            <a:extLst>
              <a:ext uri="{FF2B5EF4-FFF2-40B4-BE49-F238E27FC236}">
                <a16:creationId xmlns:a16="http://schemas.microsoft.com/office/drawing/2014/main" id="{BC0826E4-7115-F54A-B9CF-8DC1FA2ED509}"/>
              </a:ext>
            </a:extLst>
          </p:cNvPr>
          <p:cNvSpPr txBox="1"/>
          <p:nvPr/>
        </p:nvSpPr>
        <p:spPr>
          <a:xfrm>
            <a:off x="0" y="2844225"/>
            <a:ext cx="9144000" cy="584775"/>
          </a:xfrm>
          <a:prstGeom prst="rect">
            <a:avLst/>
          </a:prstGeom>
          <a:noFill/>
        </p:spPr>
        <p:txBody>
          <a:bodyPr wrap="square" rtlCol="0">
            <a:spAutoFit/>
          </a:bodyPr>
          <a:lstStyle/>
          <a:p>
            <a:pPr algn="ctr"/>
            <a:r>
              <a:rPr lang="en-US" sz="3200" dirty="0">
                <a:solidFill>
                  <a:srgbClr val="C00000"/>
                </a:solidFill>
              </a:rPr>
              <a:t>Subnets “toy” example</a:t>
            </a:r>
          </a:p>
        </p:txBody>
      </p:sp>
    </p:spTree>
    <p:extLst>
      <p:ext uri="{BB962C8B-B14F-4D97-AF65-F5344CB8AC3E}">
        <p14:creationId xmlns:p14="http://schemas.microsoft.com/office/powerpoint/2010/main" val="412304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a:extLst>
              <a:ext uri="{FF2B5EF4-FFF2-40B4-BE49-F238E27FC236}">
                <a16:creationId xmlns:a16="http://schemas.microsoft.com/office/drawing/2014/main" id="{B4014314-B6D6-1944-A8DA-932DBE99C1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025" y="1906671"/>
            <a:ext cx="5709203" cy="646325"/>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1">
            <a:extLst>
              <a:ext uri="{FF2B5EF4-FFF2-40B4-BE49-F238E27FC236}">
                <a16:creationId xmlns:a16="http://schemas.microsoft.com/office/drawing/2014/main" id="{79A9DB13-6DAA-DF45-B521-E2B2961F2E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797" y="789926"/>
            <a:ext cx="2438406" cy="43088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D9A8203D-1083-2B4E-AC50-8C427E93F0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198" y="1337845"/>
            <a:ext cx="3349138" cy="41129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64A5A1E8-6919-F244-B649-34C0BF9F33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025" y="1749142"/>
            <a:ext cx="5787544" cy="254613"/>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a:extLst>
              <a:ext uri="{FF2B5EF4-FFF2-40B4-BE49-F238E27FC236}">
                <a16:creationId xmlns:a16="http://schemas.microsoft.com/office/drawing/2014/main" id="{61B391EE-F928-F34B-803A-969E277CED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2743" y="2552996"/>
            <a:ext cx="4617185" cy="37673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06A451A-D0C3-0F43-A9B6-B70612C471E7}"/>
              </a:ext>
            </a:extLst>
          </p:cNvPr>
          <p:cNvSpPr txBox="1"/>
          <p:nvPr/>
        </p:nvSpPr>
        <p:spPr>
          <a:xfrm>
            <a:off x="459025" y="368135"/>
            <a:ext cx="3262311" cy="369332"/>
          </a:xfrm>
          <a:prstGeom prst="rect">
            <a:avLst/>
          </a:prstGeom>
          <a:noFill/>
        </p:spPr>
        <p:txBody>
          <a:bodyPr wrap="square" rtlCol="0">
            <a:spAutoFit/>
          </a:bodyPr>
          <a:lstStyle/>
          <a:p>
            <a:r>
              <a:rPr lang="en-US" dirty="0"/>
              <a:t>Address space assigned to you:</a:t>
            </a:r>
          </a:p>
        </p:txBody>
      </p:sp>
    </p:spTree>
    <p:extLst>
      <p:ext uri="{BB962C8B-B14F-4D97-AF65-F5344CB8AC3E}">
        <p14:creationId xmlns:p14="http://schemas.microsoft.com/office/powerpoint/2010/main" val="157083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A80F7E-B7B7-C445-B4CE-6BCB71B9B6C2}"/>
              </a:ext>
            </a:extLst>
          </p:cNvPr>
          <p:cNvSpPr>
            <a:spLocks noGrp="1"/>
          </p:cNvSpPr>
          <p:nvPr>
            <p:ph type="sldNum" sz="quarter" idx="12"/>
          </p:nvPr>
        </p:nvSpPr>
        <p:spPr/>
        <p:txBody>
          <a:bodyPr/>
          <a:lstStyle/>
          <a:p>
            <a:fld id="{12297082-74DA-3F42-B9EE-B09F2F8D7DCB}" type="slidenum">
              <a:rPr lang="en-US" altLang="en-US" smtClean="0"/>
              <a:pPr/>
              <a:t>37</a:t>
            </a:fld>
            <a:endParaRPr lang="en-US" altLang="en-US"/>
          </a:p>
        </p:txBody>
      </p:sp>
      <p:pic>
        <p:nvPicPr>
          <p:cNvPr id="5" name="Picture 6">
            <a:extLst>
              <a:ext uri="{FF2B5EF4-FFF2-40B4-BE49-F238E27FC236}">
                <a16:creationId xmlns:a16="http://schemas.microsoft.com/office/drawing/2014/main" id="{6DAF94D5-006A-6C49-8C87-0156FC36C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89" y="1116745"/>
            <a:ext cx="5709203" cy="6463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a:extLst>
              <a:ext uri="{FF2B5EF4-FFF2-40B4-BE49-F238E27FC236}">
                <a16:creationId xmlns:a16="http://schemas.microsoft.com/office/drawing/2014/main" id="{41B6AEA9-33A4-A540-888F-E694BB1B8F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0061" y="0"/>
            <a:ext cx="2438406" cy="4308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76AF6927-9B5B-2345-8F49-094A01B4CC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462" y="547919"/>
            <a:ext cx="3349138" cy="411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144BBD50-6D91-064A-8406-1715484B2C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89" y="959216"/>
            <a:ext cx="5787544" cy="25461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a:extLst>
              <a:ext uri="{FF2B5EF4-FFF2-40B4-BE49-F238E27FC236}">
                <a16:creationId xmlns:a16="http://schemas.microsoft.com/office/drawing/2014/main" id="{A858ABCC-CAAD-4D47-889B-F5772283C1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89" y="1920599"/>
            <a:ext cx="6664001" cy="9009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D31EEA5-EEE5-4644-9FBB-9DC99F18450C}"/>
              </a:ext>
            </a:extLst>
          </p:cNvPr>
          <p:cNvSpPr/>
          <p:nvPr/>
        </p:nvSpPr>
        <p:spPr>
          <a:xfrm>
            <a:off x="4108289" y="1920599"/>
            <a:ext cx="1449363" cy="5850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00" name="Picture 4">
            <a:extLst>
              <a:ext uri="{FF2B5EF4-FFF2-40B4-BE49-F238E27FC236}">
                <a16:creationId xmlns:a16="http://schemas.microsoft.com/office/drawing/2014/main" id="{A6D10A33-57D0-B040-97EC-93FEB26027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3710" y="2821537"/>
            <a:ext cx="5532932" cy="4073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25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A80F7E-B7B7-C445-B4CE-6BCB71B9B6C2}"/>
              </a:ext>
            </a:extLst>
          </p:cNvPr>
          <p:cNvSpPr>
            <a:spLocks noGrp="1"/>
          </p:cNvSpPr>
          <p:nvPr>
            <p:ph type="sldNum" sz="quarter" idx="12"/>
          </p:nvPr>
        </p:nvSpPr>
        <p:spPr/>
        <p:txBody>
          <a:bodyPr/>
          <a:lstStyle/>
          <a:p>
            <a:fld id="{12297082-74DA-3F42-B9EE-B09F2F8D7DCB}" type="slidenum">
              <a:rPr lang="en-US" altLang="en-US" smtClean="0"/>
              <a:pPr/>
              <a:t>38</a:t>
            </a:fld>
            <a:endParaRPr lang="en-US" altLang="en-US"/>
          </a:p>
        </p:txBody>
      </p:sp>
      <p:pic>
        <p:nvPicPr>
          <p:cNvPr id="5" name="Picture 6">
            <a:extLst>
              <a:ext uri="{FF2B5EF4-FFF2-40B4-BE49-F238E27FC236}">
                <a16:creationId xmlns:a16="http://schemas.microsoft.com/office/drawing/2014/main" id="{6DAF94D5-006A-6C49-8C87-0156FC36C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89" y="1116745"/>
            <a:ext cx="5709203" cy="6463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a:extLst>
              <a:ext uri="{FF2B5EF4-FFF2-40B4-BE49-F238E27FC236}">
                <a16:creationId xmlns:a16="http://schemas.microsoft.com/office/drawing/2014/main" id="{41B6AEA9-33A4-A540-888F-E694BB1B8F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0061" y="0"/>
            <a:ext cx="2438406" cy="4308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76AF6927-9B5B-2345-8F49-094A01B4CC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462" y="547919"/>
            <a:ext cx="3349138" cy="411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144BBD50-6D91-064A-8406-1715484B2C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89" y="959216"/>
            <a:ext cx="5787544" cy="25461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a:extLst>
              <a:ext uri="{FF2B5EF4-FFF2-40B4-BE49-F238E27FC236}">
                <a16:creationId xmlns:a16="http://schemas.microsoft.com/office/drawing/2014/main" id="{A858ABCC-CAAD-4D47-889B-F5772283C1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89" y="1920599"/>
            <a:ext cx="6664001" cy="900938"/>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1">
            <a:extLst>
              <a:ext uri="{FF2B5EF4-FFF2-40B4-BE49-F238E27FC236}">
                <a16:creationId xmlns:a16="http://schemas.microsoft.com/office/drawing/2014/main" id="{BCCEA9EB-910C-1844-B822-089A71DF24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1731" y="2987827"/>
            <a:ext cx="6233116" cy="1106586"/>
          </a:xfrm>
          <a:prstGeom prst="rect">
            <a:avLst/>
          </a:prstGeom>
          <a:noFill/>
          <a:extLst>
            <a:ext uri="{909E8E84-426E-40DD-AFC4-6F175D3DCCD1}">
              <a14:hiddenFill xmlns:a14="http://schemas.microsoft.com/office/drawing/2010/main">
                <a:solidFill>
                  <a:srgbClr val="FFFFFF"/>
                </a:solidFill>
              </a14:hiddenFill>
            </a:ext>
          </a:extLst>
        </p:spPr>
      </p:pic>
      <p:sp>
        <p:nvSpPr>
          <p:cNvPr id="4" name="Up-Down Arrow 3">
            <a:extLst>
              <a:ext uri="{FF2B5EF4-FFF2-40B4-BE49-F238E27FC236}">
                <a16:creationId xmlns:a16="http://schemas.microsoft.com/office/drawing/2014/main" id="{E20A3AAA-49C4-A645-8C7F-38DBF8B83E28}"/>
              </a:ext>
            </a:extLst>
          </p:cNvPr>
          <p:cNvSpPr/>
          <p:nvPr/>
        </p:nvSpPr>
        <p:spPr>
          <a:xfrm>
            <a:off x="4038600" y="3621974"/>
            <a:ext cx="177140" cy="253686"/>
          </a:xfrm>
          <a:prstGeom prst="up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ED19F6-69DB-B443-9881-ACF6E39C920C}"/>
              </a:ext>
            </a:extLst>
          </p:cNvPr>
          <p:cNvGrpSpPr/>
          <p:nvPr/>
        </p:nvGrpSpPr>
        <p:grpSpPr>
          <a:xfrm>
            <a:off x="935422" y="4180439"/>
            <a:ext cx="6899516" cy="1254947"/>
            <a:chOff x="935422" y="4180439"/>
            <a:chExt cx="6899516" cy="1254947"/>
          </a:xfrm>
        </p:grpSpPr>
        <p:pic>
          <p:nvPicPr>
            <p:cNvPr id="5122" name="Picture 2">
              <a:extLst>
                <a:ext uri="{FF2B5EF4-FFF2-40B4-BE49-F238E27FC236}">
                  <a16:creationId xmlns:a16="http://schemas.microsoft.com/office/drawing/2014/main" id="{1EF328CD-4724-8A47-8ED6-66722A6837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5422" y="4180439"/>
              <a:ext cx="6899516" cy="1254947"/>
            </a:xfrm>
            <a:prstGeom prst="rect">
              <a:avLst/>
            </a:prstGeom>
            <a:noFill/>
            <a:extLst>
              <a:ext uri="{909E8E84-426E-40DD-AFC4-6F175D3DCCD1}">
                <a14:hiddenFill xmlns:a14="http://schemas.microsoft.com/office/drawing/2010/main">
                  <a:solidFill>
                    <a:srgbClr val="FFFFFF"/>
                  </a:solidFill>
                </a14:hiddenFill>
              </a:ext>
            </a:extLst>
          </p:spPr>
        </p:pic>
        <p:sp>
          <p:nvSpPr>
            <p:cNvPr id="15" name="Up-Down Arrow 14">
              <a:extLst>
                <a:ext uri="{FF2B5EF4-FFF2-40B4-BE49-F238E27FC236}">
                  <a16:creationId xmlns:a16="http://schemas.microsoft.com/office/drawing/2014/main" id="{8668E9FA-799D-154E-97FA-091DD737B118}"/>
                </a:ext>
              </a:extLst>
            </p:cNvPr>
            <p:cNvSpPr/>
            <p:nvPr/>
          </p:nvSpPr>
          <p:spPr>
            <a:xfrm>
              <a:off x="4019719" y="4949554"/>
              <a:ext cx="177140" cy="253686"/>
            </a:xfrm>
            <a:prstGeom prst="up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70DFAE4-8FAB-B248-A946-08D4CF032E77}"/>
              </a:ext>
            </a:extLst>
          </p:cNvPr>
          <p:cNvGrpSpPr/>
          <p:nvPr/>
        </p:nvGrpSpPr>
        <p:grpSpPr>
          <a:xfrm>
            <a:off x="935422" y="5521413"/>
            <a:ext cx="6345734" cy="1233893"/>
            <a:chOff x="935422" y="5521413"/>
            <a:chExt cx="6345734" cy="1233893"/>
          </a:xfrm>
        </p:grpSpPr>
        <p:pic>
          <p:nvPicPr>
            <p:cNvPr id="5123" name="Picture 3">
              <a:extLst>
                <a:ext uri="{FF2B5EF4-FFF2-40B4-BE49-F238E27FC236}">
                  <a16:creationId xmlns:a16="http://schemas.microsoft.com/office/drawing/2014/main" id="{F47C9216-848E-7444-B90E-BE96D1C594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5422" y="5521413"/>
              <a:ext cx="6345734" cy="1233893"/>
            </a:xfrm>
            <a:prstGeom prst="rect">
              <a:avLst/>
            </a:prstGeom>
            <a:noFill/>
            <a:extLst>
              <a:ext uri="{909E8E84-426E-40DD-AFC4-6F175D3DCCD1}">
                <a14:hiddenFill xmlns:a14="http://schemas.microsoft.com/office/drawing/2010/main">
                  <a:solidFill>
                    <a:srgbClr val="FFFFFF"/>
                  </a:solidFill>
                </a14:hiddenFill>
              </a:ext>
            </a:extLst>
          </p:spPr>
        </p:pic>
        <p:sp>
          <p:nvSpPr>
            <p:cNvPr id="16" name="Up-Down Arrow 15">
              <a:extLst>
                <a:ext uri="{FF2B5EF4-FFF2-40B4-BE49-F238E27FC236}">
                  <a16:creationId xmlns:a16="http://schemas.microsoft.com/office/drawing/2014/main" id="{F5C2773F-DD0B-2148-AE30-312DCE672CFD}"/>
                </a:ext>
              </a:extLst>
            </p:cNvPr>
            <p:cNvSpPr/>
            <p:nvPr/>
          </p:nvSpPr>
          <p:spPr>
            <a:xfrm>
              <a:off x="4000838" y="6277134"/>
              <a:ext cx="177140" cy="253686"/>
            </a:xfrm>
            <a:prstGeom prst="up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6596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A80F7E-B7B7-C445-B4CE-6BCB71B9B6C2}"/>
              </a:ext>
            </a:extLst>
          </p:cNvPr>
          <p:cNvSpPr>
            <a:spLocks noGrp="1"/>
          </p:cNvSpPr>
          <p:nvPr>
            <p:ph type="sldNum" sz="quarter" idx="12"/>
          </p:nvPr>
        </p:nvSpPr>
        <p:spPr/>
        <p:txBody>
          <a:bodyPr/>
          <a:lstStyle/>
          <a:p>
            <a:fld id="{12297082-74DA-3F42-B9EE-B09F2F8D7DCB}" type="slidenum">
              <a:rPr lang="en-US" altLang="en-US" smtClean="0"/>
              <a:pPr/>
              <a:t>39</a:t>
            </a:fld>
            <a:endParaRPr lang="en-US" altLang="en-US"/>
          </a:p>
        </p:txBody>
      </p:sp>
      <p:pic>
        <p:nvPicPr>
          <p:cNvPr id="5" name="Picture 6">
            <a:extLst>
              <a:ext uri="{FF2B5EF4-FFF2-40B4-BE49-F238E27FC236}">
                <a16:creationId xmlns:a16="http://schemas.microsoft.com/office/drawing/2014/main" id="{6DAF94D5-006A-6C49-8C87-0156FC36C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89" y="1116745"/>
            <a:ext cx="5709203" cy="6463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a:extLst>
              <a:ext uri="{FF2B5EF4-FFF2-40B4-BE49-F238E27FC236}">
                <a16:creationId xmlns:a16="http://schemas.microsoft.com/office/drawing/2014/main" id="{41B6AEA9-33A4-A540-888F-E694BB1B8F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0061" y="0"/>
            <a:ext cx="2438406" cy="4308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76AF6927-9B5B-2345-8F49-094A01B4CC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462" y="547919"/>
            <a:ext cx="3349138" cy="411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144BBD50-6D91-064A-8406-1715484B2C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89" y="959216"/>
            <a:ext cx="5787544" cy="25461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a:extLst>
              <a:ext uri="{FF2B5EF4-FFF2-40B4-BE49-F238E27FC236}">
                <a16:creationId xmlns:a16="http://schemas.microsoft.com/office/drawing/2014/main" id="{A858ABCC-CAAD-4D47-889B-F5772283C1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89" y="1920599"/>
            <a:ext cx="6664001" cy="900938"/>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1">
            <a:extLst>
              <a:ext uri="{FF2B5EF4-FFF2-40B4-BE49-F238E27FC236}">
                <a16:creationId xmlns:a16="http://schemas.microsoft.com/office/drawing/2014/main" id="{BCCEA9EB-910C-1844-B822-089A71DF24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1731" y="2987827"/>
            <a:ext cx="6233116" cy="1106586"/>
          </a:xfrm>
          <a:prstGeom prst="rect">
            <a:avLst/>
          </a:prstGeom>
          <a:noFill/>
          <a:extLst>
            <a:ext uri="{909E8E84-426E-40DD-AFC4-6F175D3DCCD1}">
              <a14:hiddenFill xmlns:a14="http://schemas.microsoft.com/office/drawing/2010/main">
                <a:solidFill>
                  <a:srgbClr val="FFFFFF"/>
                </a:solidFill>
              </a14:hiddenFill>
            </a:ext>
          </a:extLst>
        </p:spPr>
      </p:pic>
      <p:pic>
        <p:nvPicPr>
          <p:cNvPr id="6145" name="Picture 1">
            <a:extLst>
              <a:ext uri="{FF2B5EF4-FFF2-40B4-BE49-F238E27FC236}">
                <a16:creationId xmlns:a16="http://schemas.microsoft.com/office/drawing/2014/main" id="{F133BC87-C6AC-E94A-9350-0AAF97FD46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9782" y="4132585"/>
            <a:ext cx="4974742" cy="87155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69DB2E74-19C5-3648-A49D-3757DBD1723B}"/>
              </a:ext>
            </a:extLst>
          </p:cNvPr>
          <p:cNvGrpSpPr/>
          <p:nvPr/>
        </p:nvGrpSpPr>
        <p:grpSpPr>
          <a:xfrm>
            <a:off x="1240957" y="5297883"/>
            <a:ext cx="6295668" cy="908950"/>
            <a:chOff x="1240957" y="5297883"/>
            <a:chExt cx="6295668" cy="908950"/>
          </a:xfrm>
        </p:grpSpPr>
        <p:pic>
          <p:nvPicPr>
            <p:cNvPr id="6146" name="Picture 2">
              <a:extLst>
                <a:ext uri="{FF2B5EF4-FFF2-40B4-BE49-F238E27FC236}">
                  <a16:creationId xmlns:a16="http://schemas.microsoft.com/office/drawing/2014/main" id="{A3330B85-66DB-2340-B038-8AA2ED05E54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1116" y="5297883"/>
              <a:ext cx="6285509" cy="38241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a:extLst>
                <a:ext uri="{FF2B5EF4-FFF2-40B4-BE49-F238E27FC236}">
                  <a16:creationId xmlns:a16="http://schemas.microsoft.com/office/drawing/2014/main" id="{DD125341-7904-0247-82A0-DBB9FE19EE8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61996"/>
            <a:stretch/>
          </p:blipFill>
          <p:spPr bwMode="auto">
            <a:xfrm>
              <a:off x="1240957" y="5829810"/>
              <a:ext cx="2274139" cy="377023"/>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Up-Down Arrow 14">
            <a:extLst>
              <a:ext uri="{FF2B5EF4-FFF2-40B4-BE49-F238E27FC236}">
                <a16:creationId xmlns:a16="http://schemas.microsoft.com/office/drawing/2014/main" id="{C837FD62-43F2-6742-BEF6-DE188E380BDD}"/>
              </a:ext>
            </a:extLst>
          </p:cNvPr>
          <p:cNvSpPr/>
          <p:nvPr/>
        </p:nvSpPr>
        <p:spPr>
          <a:xfrm>
            <a:off x="4038600" y="3621974"/>
            <a:ext cx="177140" cy="253686"/>
          </a:xfrm>
          <a:prstGeom prst="up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3">
            <a:extLst>
              <a:ext uri="{FF2B5EF4-FFF2-40B4-BE49-F238E27FC236}">
                <a16:creationId xmlns:a16="http://schemas.microsoft.com/office/drawing/2014/main" id="{B5EEA266-92A6-B546-91EB-3F5C278EB29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6353" t="-1" b="-1429"/>
          <a:stretch/>
        </p:blipFill>
        <p:spPr bwMode="auto">
          <a:xfrm>
            <a:off x="3416271" y="5806577"/>
            <a:ext cx="3808576" cy="38241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8D2F952-7EA7-7446-B7AC-08BE7F6FC131}"/>
              </a:ext>
            </a:extLst>
          </p:cNvPr>
          <p:cNvSpPr txBox="1"/>
          <p:nvPr/>
        </p:nvSpPr>
        <p:spPr>
          <a:xfrm>
            <a:off x="-203201" y="2721114"/>
            <a:ext cx="9567333" cy="707886"/>
          </a:xfrm>
          <a:prstGeom prst="rect">
            <a:avLst/>
          </a:prstGeom>
          <a:solidFill>
            <a:schemeClr val="accent5">
              <a:lumMod val="20000"/>
              <a:lumOff val="80000"/>
            </a:schemeClr>
          </a:solidFill>
          <a:ln w="34925">
            <a:solidFill>
              <a:srgbClr val="C00000"/>
            </a:solidFill>
          </a:ln>
        </p:spPr>
        <p:txBody>
          <a:bodyPr wrap="square" rtlCol="0">
            <a:spAutoFit/>
          </a:bodyPr>
          <a:lstStyle/>
          <a:p>
            <a:pPr algn="ctr"/>
            <a:r>
              <a:rPr lang="en-US" sz="4000" dirty="0">
                <a:solidFill>
                  <a:srgbClr val="C00000"/>
                </a:solidFill>
              </a:rPr>
              <a:t>What is a broadcast address?</a:t>
            </a:r>
          </a:p>
        </p:txBody>
      </p:sp>
    </p:spTree>
    <p:extLst>
      <p:ext uri="{BB962C8B-B14F-4D97-AF65-F5344CB8AC3E}">
        <p14:creationId xmlns:p14="http://schemas.microsoft.com/office/powerpoint/2010/main" val="374722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85DA9819-8FBA-1945-B4C0-B799979DFA2F}"/>
              </a:ext>
            </a:extLst>
          </p:cNvPr>
          <p:cNvSpPr/>
          <p:nvPr/>
        </p:nvSpPr>
        <p:spPr>
          <a:xfrm>
            <a:off x="4965700" y="1020331"/>
            <a:ext cx="3289300" cy="1789545"/>
          </a:xfrm>
          <a:prstGeom prst="roundRect">
            <a:avLst/>
          </a:prstGeom>
          <a:noFill/>
          <a:ln w="444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7F175675-19DA-DD41-B8D0-E38686CC45EA}"/>
              </a:ext>
            </a:extLst>
          </p:cNvPr>
          <p:cNvSpPr/>
          <p:nvPr/>
        </p:nvSpPr>
        <p:spPr>
          <a:xfrm>
            <a:off x="1371600" y="2958668"/>
            <a:ext cx="3289300" cy="1789545"/>
          </a:xfrm>
          <a:prstGeom prst="roundRect">
            <a:avLst/>
          </a:prstGeom>
          <a:noFill/>
          <a:ln w="444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9F30FF34-A926-1D48-95E9-32BB98A0848C}"/>
              </a:ext>
            </a:extLst>
          </p:cNvPr>
          <p:cNvSpPr/>
          <p:nvPr/>
        </p:nvSpPr>
        <p:spPr>
          <a:xfrm>
            <a:off x="4965700" y="2958668"/>
            <a:ext cx="3289300" cy="1789545"/>
          </a:xfrm>
          <a:prstGeom prst="roundRect">
            <a:avLst/>
          </a:prstGeom>
          <a:noFill/>
          <a:ln w="444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E443C351-429F-0847-BDD3-E38B49E8BFA9}"/>
              </a:ext>
            </a:extLst>
          </p:cNvPr>
          <p:cNvSpPr/>
          <p:nvPr/>
        </p:nvSpPr>
        <p:spPr>
          <a:xfrm>
            <a:off x="1371600" y="4897005"/>
            <a:ext cx="3289300" cy="1789545"/>
          </a:xfrm>
          <a:prstGeom prst="roundRect">
            <a:avLst/>
          </a:prstGeom>
          <a:noFill/>
          <a:ln w="444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3184D06-DA42-AB49-8658-E75DAF5AC5CF}"/>
              </a:ext>
            </a:extLst>
          </p:cNvPr>
          <p:cNvSpPr txBox="1"/>
          <p:nvPr/>
        </p:nvSpPr>
        <p:spPr>
          <a:xfrm>
            <a:off x="5077883" y="1689696"/>
            <a:ext cx="3064933" cy="400110"/>
          </a:xfrm>
          <a:prstGeom prst="rect">
            <a:avLst/>
          </a:prstGeom>
          <a:noFill/>
        </p:spPr>
        <p:txBody>
          <a:bodyPr wrap="square" rtlCol="0">
            <a:spAutoFit/>
          </a:bodyPr>
          <a:lstStyle/>
          <a:p>
            <a:r>
              <a:rPr lang="en-US" sz="2000" dirty="0"/>
              <a:t>Routing protocols</a:t>
            </a:r>
          </a:p>
        </p:txBody>
      </p:sp>
      <p:sp>
        <p:nvSpPr>
          <p:cNvPr id="13" name="TextBox 12">
            <a:extLst>
              <a:ext uri="{FF2B5EF4-FFF2-40B4-BE49-F238E27FC236}">
                <a16:creationId xmlns:a16="http://schemas.microsoft.com/office/drawing/2014/main" id="{F1D22FA0-FB01-894B-B99C-96EF04F0797F}"/>
              </a:ext>
            </a:extLst>
          </p:cNvPr>
          <p:cNvSpPr txBox="1"/>
          <p:nvPr/>
        </p:nvSpPr>
        <p:spPr>
          <a:xfrm>
            <a:off x="1595967" y="3533096"/>
            <a:ext cx="3064933" cy="707886"/>
          </a:xfrm>
          <a:prstGeom prst="rect">
            <a:avLst/>
          </a:prstGeom>
          <a:noFill/>
        </p:spPr>
        <p:txBody>
          <a:bodyPr wrap="square" rtlCol="0">
            <a:spAutoFit/>
          </a:bodyPr>
          <a:lstStyle/>
          <a:p>
            <a:r>
              <a:rPr lang="en-US" sz="2000" dirty="0"/>
              <a:t>IP Datagram forwarding, service models etc.</a:t>
            </a:r>
          </a:p>
        </p:txBody>
      </p:sp>
      <p:sp>
        <p:nvSpPr>
          <p:cNvPr id="14" name="TextBox 13">
            <a:extLst>
              <a:ext uri="{FF2B5EF4-FFF2-40B4-BE49-F238E27FC236}">
                <a16:creationId xmlns:a16="http://schemas.microsoft.com/office/drawing/2014/main" id="{DD98A511-4215-1443-A0FE-9A73B196B858}"/>
              </a:ext>
            </a:extLst>
          </p:cNvPr>
          <p:cNvSpPr txBox="1"/>
          <p:nvPr/>
        </p:nvSpPr>
        <p:spPr>
          <a:xfrm>
            <a:off x="5190067" y="3565278"/>
            <a:ext cx="3064933" cy="400110"/>
          </a:xfrm>
          <a:prstGeom prst="rect">
            <a:avLst/>
          </a:prstGeom>
          <a:noFill/>
        </p:spPr>
        <p:txBody>
          <a:bodyPr wrap="square" rtlCol="0">
            <a:spAutoFit/>
          </a:bodyPr>
          <a:lstStyle/>
          <a:p>
            <a:r>
              <a:rPr lang="en-US" sz="2000" dirty="0"/>
              <a:t>IP addresses, Subnets, CIDR</a:t>
            </a:r>
          </a:p>
        </p:txBody>
      </p:sp>
      <p:sp>
        <p:nvSpPr>
          <p:cNvPr id="16" name="TextBox 15">
            <a:extLst>
              <a:ext uri="{FF2B5EF4-FFF2-40B4-BE49-F238E27FC236}">
                <a16:creationId xmlns:a16="http://schemas.microsoft.com/office/drawing/2014/main" id="{93B2981F-4C1D-424A-8860-79F9505D0382}"/>
              </a:ext>
            </a:extLst>
          </p:cNvPr>
          <p:cNvSpPr txBox="1"/>
          <p:nvPr/>
        </p:nvSpPr>
        <p:spPr>
          <a:xfrm>
            <a:off x="1595967" y="5591722"/>
            <a:ext cx="3064933" cy="400110"/>
          </a:xfrm>
          <a:prstGeom prst="rect">
            <a:avLst/>
          </a:prstGeom>
          <a:noFill/>
        </p:spPr>
        <p:txBody>
          <a:bodyPr wrap="square" rtlCol="0">
            <a:spAutoFit/>
          </a:bodyPr>
          <a:lstStyle/>
          <a:p>
            <a:r>
              <a:rPr lang="en-US" sz="2000" dirty="0"/>
              <a:t>DHCP, ARP, ICMP</a:t>
            </a:r>
          </a:p>
        </p:txBody>
      </p:sp>
      <p:sp>
        <p:nvSpPr>
          <p:cNvPr id="18" name="Rectangle 2">
            <a:extLst>
              <a:ext uri="{FF2B5EF4-FFF2-40B4-BE49-F238E27FC236}">
                <a16:creationId xmlns:a16="http://schemas.microsoft.com/office/drawing/2014/main" id="{321C7B6A-D6BB-7048-95A6-906FA65BE516}"/>
              </a:ext>
            </a:extLst>
          </p:cNvPr>
          <p:cNvSpPr txBox="1">
            <a:spLocks noChangeArrowheads="1"/>
          </p:cNvSpPr>
          <p:nvPr/>
        </p:nvSpPr>
        <p:spPr>
          <a:xfrm>
            <a:off x="611188" y="17145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a:t>What have we learned so far…</a:t>
            </a:r>
            <a:endParaRPr lang="en-AU" altLang="en-US" sz="3600" dirty="0"/>
          </a:p>
        </p:txBody>
      </p:sp>
    </p:spTree>
    <p:extLst>
      <p:ext uri="{BB962C8B-B14F-4D97-AF65-F5344CB8AC3E}">
        <p14:creationId xmlns:p14="http://schemas.microsoft.com/office/powerpoint/2010/main" val="14479041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42300E0A-487E-424E-A412-CE6005777EA3}"/>
              </a:ext>
            </a:extLst>
          </p:cNvPr>
          <p:cNvSpPr>
            <a:spLocks noGrp="1" noChangeArrowheads="1"/>
          </p:cNvSpPr>
          <p:nvPr>
            <p:ph type="title"/>
          </p:nvPr>
        </p:nvSpPr>
        <p:spPr>
          <a:xfrm>
            <a:off x="0" y="0"/>
            <a:ext cx="8281987" cy="646113"/>
          </a:xfrm>
        </p:spPr>
        <p:txBody>
          <a:bodyPr/>
          <a:lstStyle/>
          <a:p>
            <a:pPr eaLnBrk="1" hangingPunct="1"/>
            <a:r>
              <a:rPr lang="en-US" altLang="en-US" sz="3600" dirty="0"/>
              <a:t>Subnetting</a:t>
            </a:r>
            <a:endParaRPr lang="en-AU" altLang="en-US" sz="3600" dirty="0"/>
          </a:p>
        </p:txBody>
      </p:sp>
      <p:pic>
        <p:nvPicPr>
          <p:cNvPr id="79876" name="Picture 5" descr="f03-21-9780123850591 copy">
            <a:extLst>
              <a:ext uri="{FF2B5EF4-FFF2-40B4-BE49-F238E27FC236}">
                <a16:creationId xmlns:a16="http://schemas.microsoft.com/office/drawing/2014/main" id="{285CC705-B97A-1B4C-8BB3-65A2FA3BF2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75" y="646113"/>
            <a:ext cx="4464050"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8">
            <a:extLst>
              <a:ext uri="{FF2B5EF4-FFF2-40B4-BE49-F238E27FC236}">
                <a16:creationId xmlns:a16="http://schemas.microsoft.com/office/drawing/2014/main" id="{79AFFE0D-B414-964E-A872-083A3782B4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2700" y="1354137"/>
            <a:ext cx="38195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 name="TextBox 3">
            <a:extLst>
              <a:ext uri="{FF2B5EF4-FFF2-40B4-BE49-F238E27FC236}">
                <a16:creationId xmlns:a16="http://schemas.microsoft.com/office/drawing/2014/main" id="{49AE6DB9-70CB-C64D-8D41-2BBB37D0E5EF}"/>
              </a:ext>
            </a:extLst>
          </p:cNvPr>
          <p:cNvSpPr txBox="1"/>
          <p:nvPr/>
        </p:nvSpPr>
        <p:spPr>
          <a:xfrm>
            <a:off x="5092700" y="901184"/>
            <a:ext cx="301422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Forwarding Table at Router R1</a:t>
            </a:r>
          </a:p>
        </p:txBody>
      </p:sp>
      <p:sp>
        <p:nvSpPr>
          <p:cNvPr id="6" name="Rectangle 3">
            <a:extLst>
              <a:ext uri="{FF2B5EF4-FFF2-40B4-BE49-F238E27FC236}">
                <a16:creationId xmlns:a16="http://schemas.microsoft.com/office/drawing/2014/main" id="{2EEE8666-053E-4449-AEFC-621F9E215D8E}"/>
              </a:ext>
            </a:extLst>
          </p:cNvPr>
          <p:cNvSpPr txBox="1">
            <a:spLocks noChangeArrowheads="1"/>
          </p:cNvSpPr>
          <p:nvPr/>
        </p:nvSpPr>
        <p:spPr>
          <a:xfrm>
            <a:off x="395287" y="4135438"/>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85000"/>
              </a:lnSpc>
              <a:spcBef>
                <a:spcPts val="1000"/>
              </a:spcBef>
              <a:spcAft>
                <a:spcPts val="0"/>
              </a:spcAft>
              <a:buClrTx/>
              <a:buSzTx/>
              <a:buFont typeface="Wingdings" pitchFamily="2" charset="2"/>
              <a:buNone/>
              <a:tabLst/>
              <a:defRPr/>
            </a:pPr>
            <a:r>
              <a:rPr kumimoji="0" lang="en-US" altLang="en-US" sz="2400" b="0" i="0" u="sng" strike="noStrike" kern="1200" cap="none" spc="0" normalizeH="0" baseline="0" noProof="0" dirty="0">
                <a:ln>
                  <a:noFill/>
                </a:ln>
                <a:solidFill>
                  <a:srgbClr val="C00000"/>
                </a:solidFill>
                <a:effectLst/>
                <a:uLnTx/>
                <a:uFillTx/>
                <a:latin typeface="Calibri" panose="020F0502020204030204"/>
                <a:ea typeface="+mn-ea"/>
                <a:cs typeface="+mn-cs"/>
              </a:rPr>
              <a:t>Forwarding Algorithm</a:t>
            </a:r>
          </a:p>
          <a:p>
            <a:pPr marL="228600" marR="0" lvl="0" indent="-228600" algn="l"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D = destination IP address</a:t>
            </a:r>
          </a:p>
          <a:p>
            <a:pPr marL="228600" marR="0" lvl="0" indent="-228600" algn="l"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for each entry &lt; </a:t>
            </a:r>
            <a:r>
              <a:rPr kumimoji="0" lang="en-US" altLang="en-US" sz="20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mn-cs"/>
              </a:rPr>
              <a:t>SubnetNum</a:t>
            </a: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 </a:t>
            </a:r>
            <a:r>
              <a:rPr kumimoji="0" lang="en-US" altLang="en-US" sz="20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mn-cs"/>
              </a:rPr>
              <a:t>SubnetMask</a:t>
            </a: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 </a:t>
            </a:r>
            <a:r>
              <a:rPr kumimoji="0" lang="en-US" altLang="en-US" sz="20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mn-cs"/>
              </a:rPr>
              <a:t>NextHop</a:t>
            </a: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&gt;</a:t>
            </a:r>
          </a:p>
          <a:p>
            <a:pPr marL="685800" marR="0" lvl="1" indent="-228600" algn="l"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D1 = </a:t>
            </a:r>
            <a:r>
              <a:rPr kumimoji="0" lang="en-US" altLang="en-US" sz="20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mn-cs"/>
              </a:rPr>
              <a:t>SubnetMask</a:t>
            </a: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 &amp; D</a:t>
            </a:r>
          </a:p>
          <a:p>
            <a:pPr marL="685800" marR="0" lvl="1" indent="-228600" algn="l"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if D1 = </a:t>
            </a:r>
            <a:r>
              <a:rPr kumimoji="0" lang="en-US" altLang="en-US" sz="20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mn-cs"/>
              </a:rPr>
              <a:t>SubnetNum</a:t>
            </a:r>
            <a:endPar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endParaRPr>
          </a:p>
          <a:p>
            <a:pPr marL="1143000" marR="0" lvl="2" indent="-228600" algn="l"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if </a:t>
            </a:r>
            <a:r>
              <a:rPr kumimoji="0" lang="en-US" altLang="en-US" sz="20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mn-cs"/>
              </a:rPr>
              <a:t>NextHop</a:t>
            </a: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 is an interface</a:t>
            </a:r>
          </a:p>
          <a:p>
            <a:pPr marL="1143000" marR="0" lvl="2" indent="-228600" algn="l"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   deliver datagram directly to destination</a:t>
            </a:r>
          </a:p>
          <a:p>
            <a:pPr marL="1143000" marR="0" lvl="2" indent="-228600" algn="l"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else</a:t>
            </a:r>
          </a:p>
          <a:p>
            <a:pPr marL="1143000" marR="0" lvl="2" indent="-228600" algn="l"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   deliver datagram to </a:t>
            </a:r>
            <a:r>
              <a:rPr kumimoji="0" lang="en-US" altLang="en-US" sz="20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mn-cs"/>
              </a:rPr>
              <a:t>NextHop</a:t>
            </a: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 (a router)</a:t>
            </a: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37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0D1F80A4-302E-3146-8BB0-E85150353103}"/>
              </a:ext>
            </a:extLst>
          </p:cNvPr>
          <p:cNvSpPr>
            <a:spLocks noGrp="1" noChangeArrowheads="1"/>
          </p:cNvSpPr>
          <p:nvPr>
            <p:ph type="title"/>
          </p:nvPr>
        </p:nvSpPr>
        <p:spPr>
          <a:xfrm>
            <a:off x="611188" y="171450"/>
            <a:ext cx="8281987" cy="646113"/>
          </a:xfrm>
        </p:spPr>
        <p:txBody>
          <a:bodyPr/>
          <a:lstStyle/>
          <a:p>
            <a:pPr eaLnBrk="1" hangingPunct="1"/>
            <a:r>
              <a:rPr lang="en-US" altLang="en-US" sz="3600"/>
              <a:t>Subnetting</a:t>
            </a:r>
            <a:endParaRPr lang="en-AU" altLang="en-US" sz="3600"/>
          </a:p>
        </p:txBody>
      </p:sp>
      <p:sp>
        <p:nvSpPr>
          <p:cNvPr id="81923" name="Rectangle 3">
            <a:extLst>
              <a:ext uri="{FF2B5EF4-FFF2-40B4-BE49-F238E27FC236}">
                <a16:creationId xmlns:a16="http://schemas.microsoft.com/office/drawing/2014/main" id="{1DAD7753-BC3B-D14D-BC35-A5469B39EB67}"/>
              </a:ext>
            </a:extLst>
          </p:cNvPr>
          <p:cNvSpPr>
            <a:spLocks noGrp="1" noChangeArrowheads="1"/>
          </p:cNvSpPr>
          <p:nvPr>
            <p:ph type="body" idx="1"/>
          </p:nvPr>
        </p:nvSpPr>
        <p:spPr/>
        <p:txBody>
          <a:bodyPr/>
          <a:lstStyle/>
          <a:p>
            <a:pPr>
              <a:buFontTx/>
              <a:buNone/>
            </a:pPr>
            <a:r>
              <a:rPr lang="en-US" altLang="en-US" sz="2400" dirty="0"/>
              <a:t>Notes</a:t>
            </a:r>
          </a:p>
          <a:p>
            <a:r>
              <a:rPr lang="en-US" altLang="en-US" sz="2400" dirty="0">
                <a:solidFill>
                  <a:srgbClr val="C00000"/>
                </a:solidFill>
              </a:rPr>
              <a:t>Would use a default router if nothing matches</a:t>
            </a:r>
          </a:p>
          <a:p>
            <a:r>
              <a:rPr lang="en-US" altLang="en-US" sz="2400" dirty="0"/>
              <a:t>Not necessary for all ones in subnet mask to be contiguous</a:t>
            </a:r>
          </a:p>
          <a:p>
            <a:r>
              <a:rPr lang="en-US" altLang="en-US" sz="2400" dirty="0"/>
              <a:t>Can put multiple subnets on one physical network</a:t>
            </a:r>
          </a:p>
          <a:p>
            <a:r>
              <a:rPr lang="en-US" altLang="en-US" sz="2400" dirty="0"/>
              <a:t>Subnets not visible from the rest of the Internet</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27324082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4">
            <a:extLst>
              <a:ext uri="{FF2B5EF4-FFF2-40B4-BE49-F238E27FC236}">
                <a16:creationId xmlns:a16="http://schemas.microsoft.com/office/drawing/2014/main" id="{E11E5A04-4BD7-F144-AE4F-7B8B6DB92A96}"/>
              </a:ext>
            </a:extLst>
          </p:cNvPr>
          <p:cNvSpPr>
            <a:spLocks noGrp="1"/>
          </p:cNvSpPr>
          <p:nvPr>
            <p:ph type="ctrTitle"/>
          </p:nvPr>
        </p:nvSpPr>
        <p:spPr/>
        <p:txBody>
          <a:bodyPr/>
          <a:lstStyle/>
          <a:p>
            <a:r>
              <a:rPr lang="en-US" altLang="en-US" dirty="0">
                <a:ea typeface="ＭＳ Ｐゴシック" panose="020B0600070205080204" pitchFamily="34" charset="-128"/>
              </a:rPr>
              <a:t>Class-less addressing: CIDR</a:t>
            </a:r>
          </a:p>
        </p:txBody>
      </p:sp>
      <p:sp>
        <p:nvSpPr>
          <p:cNvPr id="53251" name="Slide Number Placeholder 3">
            <a:extLst>
              <a:ext uri="{FF2B5EF4-FFF2-40B4-BE49-F238E27FC236}">
                <a16:creationId xmlns:a16="http://schemas.microsoft.com/office/drawing/2014/main" id="{F8305C48-AE37-4E46-9C9B-0E514A6FB67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D583EE-454A-114A-8086-A9C6C9F8305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40394506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3"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338" y="859873"/>
            <a:ext cx="50276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Rectangle 2"/>
          <p:cNvSpPr>
            <a:spLocks noGrp="1" noChangeArrowheads="1"/>
          </p:cNvSpPr>
          <p:nvPr>
            <p:ph type="title"/>
          </p:nvPr>
        </p:nvSpPr>
        <p:spPr>
          <a:xfrm>
            <a:off x="500063" y="195263"/>
            <a:ext cx="7772400" cy="850900"/>
          </a:xfrm>
        </p:spPr>
        <p:txBody>
          <a:bodyPr/>
          <a:lstStyle/>
          <a:p>
            <a:pPr>
              <a:defRPr/>
            </a:pPr>
            <a:r>
              <a:rPr lang="en-US">
                <a:cs typeface="+mj-cs"/>
              </a:rPr>
              <a:t>IP addressing: CIDR</a:t>
            </a:r>
          </a:p>
        </p:txBody>
      </p:sp>
      <p:sp>
        <p:nvSpPr>
          <p:cNvPr id="43014" name="Rectangle 3"/>
          <p:cNvSpPr>
            <a:spLocks noGrp="1" noChangeArrowheads="1"/>
          </p:cNvSpPr>
          <p:nvPr>
            <p:ph type="body" idx="1"/>
          </p:nvPr>
        </p:nvSpPr>
        <p:spPr>
          <a:xfrm>
            <a:off x="565150" y="1528763"/>
            <a:ext cx="8107363" cy="3171825"/>
          </a:xfrm>
        </p:spPr>
        <p:txBody>
          <a:bodyPr/>
          <a:lstStyle/>
          <a:p>
            <a:pPr>
              <a:buFont typeface="Wingdings" charset="0"/>
              <a:buNone/>
              <a:defRPr/>
            </a:pPr>
            <a:r>
              <a:rPr lang="en-US" sz="3200" dirty="0">
                <a:solidFill>
                  <a:srgbClr val="CC0000"/>
                </a:solidFill>
                <a:cs typeface="+mn-cs"/>
              </a:rPr>
              <a:t>CIDR:</a:t>
            </a:r>
            <a:r>
              <a:rPr lang="en-US" sz="3200" dirty="0">
                <a:cs typeface="+mn-cs"/>
              </a:rPr>
              <a:t> </a:t>
            </a:r>
            <a:r>
              <a:rPr lang="en-US" sz="3200" dirty="0">
                <a:solidFill>
                  <a:srgbClr val="CC0000"/>
                </a:solidFill>
                <a:cs typeface="+mn-cs"/>
              </a:rPr>
              <a:t>C</a:t>
            </a:r>
            <a:r>
              <a:rPr lang="en-US" sz="3200" dirty="0">
                <a:cs typeface="+mn-cs"/>
              </a:rPr>
              <a:t>lassless </a:t>
            </a:r>
            <a:r>
              <a:rPr lang="en-US" sz="3200" dirty="0" err="1">
                <a:solidFill>
                  <a:srgbClr val="CC0000"/>
                </a:solidFill>
                <a:cs typeface="+mn-cs"/>
              </a:rPr>
              <a:t>I</a:t>
            </a:r>
            <a:r>
              <a:rPr lang="en-US" sz="3200" dirty="0" err="1">
                <a:cs typeface="+mn-cs"/>
              </a:rPr>
              <a:t>nter</a:t>
            </a:r>
            <a:r>
              <a:rPr lang="en-US" sz="3200" dirty="0" err="1">
                <a:solidFill>
                  <a:srgbClr val="CC0000"/>
                </a:solidFill>
                <a:cs typeface="+mn-cs"/>
              </a:rPr>
              <a:t>D</a:t>
            </a:r>
            <a:r>
              <a:rPr lang="en-US" sz="3200" dirty="0" err="1">
                <a:cs typeface="+mn-cs"/>
              </a:rPr>
              <a:t>omain</a:t>
            </a:r>
            <a:r>
              <a:rPr lang="en-US" sz="3200" dirty="0">
                <a:cs typeface="+mn-cs"/>
              </a:rPr>
              <a:t> </a:t>
            </a:r>
            <a:r>
              <a:rPr lang="en-US" sz="3200" dirty="0">
                <a:solidFill>
                  <a:srgbClr val="CC0000"/>
                </a:solidFill>
                <a:cs typeface="+mn-cs"/>
              </a:rPr>
              <a:t>R</a:t>
            </a:r>
            <a:r>
              <a:rPr lang="en-US" sz="3200" dirty="0">
                <a:cs typeface="+mn-cs"/>
              </a:rPr>
              <a:t>outing</a:t>
            </a:r>
          </a:p>
          <a:p>
            <a:pPr lvl="1">
              <a:buFont typeface="Arial"/>
              <a:buChar char="•"/>
              <a:defRPr/>
            </a:pPr>
            <a:r>
              <a:rPr lang="en-US" sz="2800" dirty="0"/>
              <a:t>subnet portion of address of arbitrary length</a:t>
            </a:r>
          </a:p>
          <a:p>
            <a:pPr lvl="1">
              <a:buFont typeface="Arial"/>
              <a:buChar char="•"/>
              <a:defRPr/>
            </a:pPr>
            <a:r>
              <a:rPr lang="en-US" sz="2800" dirty="0"/>
              <a:t>address format: </a:t>
            </a:r>
            <a:r>
              <a:rPr lang="en-US" sz="2800" dirty="0" err="1">
                <a:solidFill>
                  <a:srgbClr val="CC0000"/>
                </a:solidFill>
              </a:rPr>
              <a:t>a.b.c.d</a:t>
            </a:r>
            <a:r>
              <a:rPr lang="en-US" sz="2800" dirty="0">
                <a:solidFill>
                  <a:srgbClr val="CC0000"/>
                </a:solidFill>
              </a:rPr>
              <a:t>/x</a:t>
            </a:r>
            <a:r>
              <a:rPr lang="en-US" sz="2800" dirty="0"/>
              <a:t>, where x is # bits in subnet portion of address</a:t>
            </a:r>
          </a:p>
        </p:txBody>
      </p:sp>
      <p:sp>
        <p:nvSpPr>
          <p:cNvPr id="86020" name="Text Box 5"/>
          <p:cNvSpPr txBox="1">
            <a:spLocks noChangeArrowheads="1"/>
          </p:cNvSpPr>
          <p:nvPr/>
        </p:nvSpPr>
        <p:spPr bwMode="auto">
          <a:xfrm>
            <a:off x="1323975" y="4459288"/>
            <a:ext cx="6124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99"/>
                </a:solidFill>
                <a:effectLst/>
                <a:uLnTx/>
                <a:uFillTx/>
                <a:latin typeface="Arial" charset="0"/>
                <a:ea typeface="ＭＳ Ｐゴシック" charset="-128"/>
                <a:cs typeface="+mn-cs"/>
              </a:rPr>
              <a:t>11001000  00010111  0001000</a:t>
            </a:r>
            <a:r>
              <a:rPr kumimoji="0" lang="en-US" alt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rPr>
              <a:t>0  00000000</a:t>
            </a:r>
            <a:endParaRPr kumimoji="0" lang="en-US" altLang="en-US" sz="2400" b="0" i="0" u="none" strike="noStrike" kern="1200" cap="none" spc="0" normalizeH="0" baseline="0" noProof="0" dirty="0">
              <a:ln>
                <a:noFill/>
              </a:ln>
              <a:solidFill>
                <a:prstClr val="black"/>
              </a:solidFill>
              <a:effectLst/>
              <a:uLnTx/>
              <a:uFillTx/>
              <a:latin typeface="Times New Roman" charset="0"/>
              <a:ea typeface="ＭＳ Ｐゴシック" charset="-128"/>
              <a:cs typeface="+mn-cs"/>
            </a:endParaRPr>
          </a:p>
        </p:txBody>
      </p:sp>
      <p:sp>
        <p:nvSpPr>
          <p:cNvPr id="86021" name="Text Box 6"/>
          <p:cNvSpPr txBox="1">
            <a:spLocks noChangeArrowheads="1"/>
          </p:cNvSpPr>
          <p:nvPr/>
        </p:nvSpPr>
        <p:spPr bwMode="auto">
          <a:xfrm>
            <a:off x="2986088" y="3914775"/>
            <a:ext cx="86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99"/>
                </a:solidFill>
                <a:effectLst/>
                <a:uLnTx/>
                <a:uFillTx/>
                <a:latin typeface="Arial" charset="0"/>
                <a:ea typeface="ＭＳ Ｐゴシック" charset="-128"/>
                <a:cs typeface="+mn-cs"/>
              </a:rPr>
              <a:t>subnet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99"/>
                </a:solidFill>
                <a:effectLst/>
                <a:uLnTx/>
                <a:uFillTx/>
                <a:latin typeface="Arial" charset="0"/>
                <a:ea typeface="ＭＳ Ｐゴシック" charset="-128"/>
                <a:cs typeface="+mn-cs"/>
              </a:rPr>
              <a:t>part</a:t>
            </a:r>
          </a:p>
        </p:txBody>
      </p:sp>
      <p:sp>
        <p:nvSpPr>
          <p:cNvPr id="86022" name="Text Box 7"/>
          <p:cNvSpPr txBox="1">
            <a:spLocks noChangeArrowheads="1"/>
          </p:cNvSpPr>
          <p:nvPr/>
        </p:nvSpPr>
        <p:spPr bwMode="auto">
          <a:xfrm>
            <a:off x="6265863" y="3878263"/>
            <a:ext cx="615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host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part</a:t>
            </a:r>
          </a:p>
        </p:txBody>
      </p:sp>
      <p:sp>
        <p:nvSpPr>
          <p:cNvPr id="86023" name="Line 8"/>
          <p:cNvSpPr>
            <a:spLocks noChangeShapeType="1"/>
          </p:cNvSpPr>
          <p:nvPr/>
        </p:nvSpPr>
        <p:spPr bwMode="auto">
          <a:xfrm>
            <a:off x="3992563" y="4224338"/>
            <a:ext cx="1620837" cy="0"/>
          </a:xfrm>
          <a:prstGeom prst="line">
            <a:avLst/>
          </a:prstGeom>
          <a:noFill/>
          <a:ln w="28575">
            <a:solidFill>
              <a:srgbClr val="000099"/>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24" name="Line 11"/>
          <p:cNvSpPr>
            <a:spLocks noChangeShapeType="1"/>
          </p:cNvSpPr>
          <p:nvPr/>
        </p:nvSpPr>
        <p:spPr bwMode="auto">
          <a:xfrm flipV="1">
            <a:off x="6783388" y="4213225"/>
            <a:ext cx="59531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25" name="Text Box 12"/>
          <p:cNvSpPr txBox="1">
            <a:spLocks noChangeArrowheads="1"/>
          </p:cNvSpPr>
          <p:nvPr/>
        </p:nvSpPr>
        <p:spPr bwMode="auto">
          <a:xfrm>
            <a:off x="3260725" y="5045075"/>
            <a:ext cx="300595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rPr>
              <a:t>200.23.16.0/23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200.23.16.0–200.23.17.255</a:t>
            </a:r>
          </a:p>
        </p:txBody>
      </p:sp>
      <p:sp>
        <p:nvSpPr>
          <p:cNvPr id="86026" name="Line 14"/>
          <p:cNvSpPr>
            <a:spLocks noChangeShapeType="1"/>
          </p:cNvSpPr>
          <p:nvPr/>
        </p:nvSpPr>
        <p:spPr bwMode="auto">
          <a:xfrm flipH="1">
            <a:off x="1393825" y="4214813"/>
            <a:ext cx="1438275" cy="0"/>
          </a:xfrm>
          <a:prstGeom prst="line">
            <a:avLst/>
          </a:prstGeom>
          <a:noFill/>
          <a:ln w="28575">
            <a:solidFill>
              <a:srgbClr val="000099"/>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27" name="Line 15"/>
          <p:cNvSpPr>
            <a:spLocks noChangeShapeType="1"/>
          </p:cNvSpPr>
          <p:nvPr/>
        </p:nvSpPr>
        <p:spPr bwMode="auto">
          <a:xfrm flipH="1">
            <a:off x="5653088" y="4225925"/>
            <a:ext cx="6477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569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14">
                                            <p:txEl>
                                              <p:pRg st="1" end="1"/>
                                            </p:txEl>
                                          </p:spTgt>
                                        </p:tgtEl>
                                        <p:attrNameLst>
                                          <p:attrName>style.visibility</p:attrName>
                                        </p:attrNameLst>
                                      </p:cBhvr>
                                      <p:to>
                                        <p:strVal val="visible"/>
                                      </p:to>
                                    </p:set>
                                    <p:animEffect transition="in" filter="fade">
                                      <p:cBhvr>
                                        <p:cTn id="7" dur="500"/>
                                        <p:tgtEl>
                                          <p:spTgt spid="430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014">
                                            <p:txEl>
                                              <p:pRg st="2" end="2"/>
                                            </p:txEl>
                                          </p:spTgt>
                                        </p:tgtEl>
                                        <p:attrNameLst>
                                          <p:attrName>style.visibility</p:attrName>
                                        </p:attrNameLst>
                                      </p:cBhvr>
                                      <p:to>
                                        <p:strVal val="visible"/>
                                      </p:to>
                                    </p:set>
                                    <p:animEffect transition="in" filter="fade">
                                      <p:cBhvr>
                                        <p:cTn id="12" dur="500"/>
                                        <p:tgtEl>
                                          <p:spTgt spid="430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6025">
                                            <p:txEl>
                                              <p:pRg st="0" end="0"/>
                                            </p:txEl>
                                          </p:spTgt>
                                        </p:tgtEl>
                                        <p:attrNameLst>
                                          <p:attrName>style.visibility</p:attrName>
                                        </p:attrNameLst>
                                      </p:cBhvr>
                                      <p:to>
                                        <p:strVal val="visible"/>
                                      </p:to>
                                    </p:set>
                                    <p:animEffect transition="in" filter="fade">
                                      <p:cBhvr>
                                        <p:cTn id="17" dur="500"/>
                                        <p:tgtEl>
                                          <p:spTgt spid="86025">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6025">
                                            <p:txEl>
                                              <p:pRg st="1" end="1"/>
                                            </p:txEl>
                                          </p:spTgt>
                                        </p:tgtEl>
                                        <p:attrNameLst>
                                          <p:attrName>style.visibility</p:attrName>
                                        </p:attrNameLst>
                                      </p:cBhvr>
                                      <p:to>
                                        <p:strVal val="visible"/>
                                      </p:to>
                                    </p:set>
                                    <p:animEffect transition="in" filter="fade">
                                      <p:cBhvr>
                                        <p:cTn id="20" dur="500"/>
                                        <p:tgtEl>
                                          <p:spTgt spid="8602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6020"/>
                                        </p:tgtEl>
                                        <p:attrNameLst>
                                          <p:attrName>style.visibility</p:attrName>
                                        </p:attrNameLst>
                                      </p:cBhvr>
                                      <p:to>
                                        <p:strVal val="visible"/>
                                      </p:to>
                                    </p:set>
                                    <p:animEffect transition="in" filter="fade">
                                      <p:cBhvr>
                                        <p:cTn id="25" dur="500"/>
                                        <p:tgtEl>
                                          <p:spTgt spid="860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6021"/>
                                        </p:tgtEl>
                                        <p:attrNameLst>
                                          <p:attrName>style.visibility</p:attrName>
                                        </p:attrNameLst>
                                      </p:cBhvr>
                                      <p:to>
                                        <p:strVal val="visible"/>
                                      </p:to>
                                    </p:set>
                                    <p:animEffect transition="in" filter="fade">
                                      <p:cBhvr>
                                        <p:cTn id="28" dur="500"/>
                                        <p:tgtEl>
                                          <p:spTgt spid="860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6022"/>
                                        </p:tgtEl>
                                        <p:attrNameLst>
                                          <p:attrName>style.visibility</p:attrName>
                                        </p:attrNameLst>
                                      </p:cBhvr>
                                      <p:to>
                                        <p:strVal val="visible"/>
                                      </p:to>
                                    </p:set>
                                    <p:animEffect transition="in" filter="fade">
                                      <p:cBhvr>
                                        <p:cTn id="31" dur="500"/>
                                        <p:tgtEl>
                                          <p:spTgt spid="860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6023"/>
                                        </p:tgtEl>
                                        <p:attrNameLst>
                                          <p:attrName>style.visibility</p:attrName>
                                        </p:attrNameLst>
                                      </p:cBhvr>
                                      <p:to>
                                        <p:strVal val="visible"/>
                                      </p:to>
                                    </p:set>
                                    <p:animEffect transition="in" filter="fade">
                                      <p:cBhvr>
                                        <p:cTn id="34" dur="500"/>
                                        <p:tgtEl>
                                          <p:spTgt spid="860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6024"/>
                                        </p:tgtEl>
                                        <p:attrNameLst>
                                          <p:attrName>style.visibility</p:attrName>
                                        </p:attrNameLst>
                                      </p:cBhvr>
                                      <p:to>
                                        <p:strVal val="visible"/>
                                      </p:to>
                                    </p:set>
                                    <p:animEffect transition="in" filter="fade">
                                      <p:cBhvr>
                                        <p:cTn id="37" dur="500"/>
                                        <p:tgtEl>
                                          <p:spTgt spid="860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6026"/>
                                        </p:tgtEl>
                                        <p:attrNameLst>
                                          <p:attrName>style.visibility</p:attrName>
                                        </p:attrNameLst>
                                      </p:cBhvr>
                                      <p:to>
                                        <p:strVal val="visible"/>
                                      </p:to>
                                    </p:set>
                                    <p:animEffect transition="in" filter="fade">
                                      <p:cBhvr>
                                        <p:cTn id="40" dur="500"/>
                                        <p:tgtEl>
                                          <p:spTgt spid="8602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6027"/>
                                        </p:tgtEl>
                                        <p:attrNameLst>
                                          <p:attrName>style.visibility</p:attrName>
                                        </p:attrNameLst>
                                      </p:cBhvr>
                                      <p:to>
                                        <p:strVal val="visible"/>
                                      </p:to>
                                    </p:set>
                                    <p:animEffect transition="in" filter="fade">
                                      <p:cBhvr>
                                        <p:cTn id="43" dur="500"/>
                                        <p:tgtEl>
                                          <p:spTgt spid="86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p:bldP spid="86021" grpId="0"/>
      <p:bldP spid="86022" grpId="0"/>
      <p:bldP spid="86023" grpId="0" animBg="1"/>
      <p:bldP spid="86024" grpId="0" animBg="1"/>
      <p:bldP spid="86026" grpId="0" animBg="1"/>
      <p:bldP spid="8602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FF07A611-D46B-C74C-9D96-34C15FAFFD57}"/>
              </a:ext>
            </a:extLst>
          </p:cNvPr>
          <p:cNvSpPr>
            <a:spLocks noGrp="1" noChangeArrowheads="1"/>
          </p:cNvSpPr>
          <p:nvPr>
            <p:ph type="title"/>
          </p:nvPr>
        </p:nvSpPr>
        <p:spPr/>
        <p:txBody>
          <a:bodyPr/>
          <a:lstStyle/>
          <a:p>
            <a:r>
              <a:rPr lang="en-US" altLang="en-US" sz="4000">
                <a:ea typeface="ＭＳ Ｐゴシック" panose="020B0600070205080204" pitchFamily="34" charset="-128"/>
              </a:rPr>
              <a:t>Classless Inter-Domain Routing (CIDR)</a:t>
            </a:r>
          </a:p>
        </p:txBody>
      </p:sp>
      <p:sp>
        <p:nvSpPr>
          <p:cNvPr id="56322" name="Slide Number Placeholder 3">
            <a:extLst>
              <a:ext uri="{FF2B5EF4-FFF2-40B4-BE49-F238E27FC236}">
                <a16:creationId xmlns:a16="http://schemas.microsoft.com/office/drawing/2014/main" id="{0B5A695D-44BA-9243-8978-AD4483BA67B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99ACCB-6ED3-504A-BC39-50752D03D44E}"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56323" name="Rectangle 3">
            <a:extLst>
              <a:ext uri="{FF2B5EF4-FFF2-40B4-BE49-F238E27FC236}">
                <a16:creationId xmlns:a16="http://schemas.microsoft.com/office/drawing/2014/main" id="{E14E6E16-D7FF-C840-B6CC-8D4798C8A5EA}"/>
              </a:ext>
            </a:extLst>
          </p:cNvPr>
          <p:cNvSpPr>
            <a:spLocks noChangeArrowheads="1"/>
          </p:cNvSpPr>
          <p:nvPr/>
        </p:nvSpPr>
        <p:spPr bwMode="auto">
          <a:xfrm>
            <a:off x="457200" y="1981200"/>
            <a:ext cx="78597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IP Address : 12.4.0.0       IP  Mask: 255.254.0.0</a:t>
            </a:r>
          </a:p>
        </p:txBody>
      </p:sp>
      <p:sp>
        <p:nvSpPr>
          <p:cNvPr id="56324" name="Rectangle 4">
            <a:extLst>
              <a:ext uri="{FF2B5EF4-FFF2-40B4-BE49-F238E27FC236}">
                <a16:creationId xmlns:a16="http://schemas.microsoft.com/office/drawing/2014/main" id="{9AFD7404-77D0-174F-BD17-A78271474C76}"/>
              </a:ext>
            </a:extLst>
          </p:cNvPr>
          <p:cNvSpPr>
            <a:spLocks noChangeArrowheads="1"/>
          </p:cNvSpPr>
          <p:nvPr/>
        </p:nvSpPr>
        <p:spPr bwMode="auto">
          <a:xfrm>
            <a:off x="1447800" y="2660650"/>
            <a:ext cx="3505200" cy="2292350"/>
          </a:xfrm>
          <a:prstGeom prst="rect">
            <a:avLst/>
          </a:prstGeom>
          <a:solidFill>
            <a:srgbClr val="CCFFFF"/>
          </a:solidFill>
          <a:ln w="12700">
            <a:solidFill>
              <a:schemeClr val="hlink"/>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nvGrpSpPr>
          <p:cNvPr id="56325" name="Group 5">
            <a:extLst>
              <a:ext uri="{FF2B5EF4-FFF2-40B4-BE49-F238E27FC236}">
                <a16:creationId xmlns:a16="http://schemas.microsoft.com/office/drawing/2014/main" id="{C93AFA52-3D99-2F42-AF34-36453637E84F}"/>
              </a:ext>
            </a:extLst>
          </p:cNvPr>
          <p:cNvGrpSpPr>
            <a:grpSpLocks/>
          </p:cNvGrpSpPr>
          <p:nvPr/>
        </p:nvGrpSpPr>
        <p:grpSpPr bwMode="auto">
          <a:xfrm>
            <a:off x="1577975" y="2868613"/>
            <a:ext cx="7327900" cy="592137"/>
            <a:chOff x="994" y="1571"/>
            <a:chExt cx="4616" cy="373"/>
          </a:xfrm>
        </p:grpSpPr>
        <p:grpSp>
          <p:nvGrpSpPr>
            <p:cNvPr id="56349" name="Group 6">
              <a:extLst>
                <a:ext uri="{FF2B5EF4-FFF2-40B4-BE49-F238E27FC236}">
                  <a16:creationId xmlns:a16="http://schemas.microsoft.com/office/drawing/2014/main" id="{3051C62B-19B1-4640-83FB-1E6CDA2D8336}"/>
                </a:ext>
              </a:extLst>
            </p:cNvPr>
            <p:cNvGrpSpPr>
              <a:grpSpLocks/>
            </p:cNvGrpSpPr>
            <p:nvPr/>
          </p:nvGrpSpPr>
          <p:grpSpPr bwMode="auto">
            <a:xfrm>
              <a:off x="994" y="1582"/>
              <a:ext cx="4616" cy="328"/>
              <a:chOff x="994" y="1582"/>
              <a:chExt cx="4616" cy="328"/>
            </a:xfrm>
          </p:grpSpPr>
          <p:sp>
            <p:nvSpPr>
              <p:cNvPr id="849927" name="Rectangle 7">
                <a:extLst>
                  <a:ext uri="{FF2B5EF4-FFF2-40B4-BE49-F238E27FC236}">
                    <a16:creationId xmlns:a16="http://schemas.microsoft.com/office/drawing/2014/main" id="{E54B80C5-B692-1547-9032-6D6E92A18A10}"/>
                  </a:ext>
                </a:extLst>
              </p:cNvPr>
              <p:cNvSpPr>
                <a:spLocks noChangeArrowheads="1"/>
              </p:cNvSpPr>
              <p:nvPr/>
            </p:nvSpPr>
            <p:spPr bwMode="auto">
              <a:xfrm>
                <a:off x="994" y="1586"/>
                <a:ext cx="4616" cy="320"/>
              </a:xfrm>
              <a:prstGeom prst="rect">
                <a:avLst/>
              </a:prstGeom>
              <a:solidFill>
                <a:schemeClr val="bg1"/>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itchFamily="1" charset="0"/>
                  <a:ea typeface="ＭＳ Ｐゴシック" panose="020B0600070205080204" pitchFamily="34" charset="-128"/>
                  <a:cs typeface="+mn-cs"/>
                </a:endParaRPr>
              </a:p>
            </p:txBody>
          </p:sp>
          <p:sp>
            <p:nvSpPr>
              <p:cNvPr id="56355" name="Line 8">
                <a:extLst>
                  <a:ext uri="{FF2B5EF4-FFF2-40B4-BE49-F238E27FC236}">
                    <a16:creationId xmlns:a16="http://schemas.microsoft.com/office/drawing/2014/main" id="{4BBE32D7-F183-F649-A731-20F02A79150E}"/>
                  </a:ext>
                </a:extLst>
              </p:cNvPr>
              <p:cNvSpPr>
                <a:spLocks noChangeShapeType="1"/>
              </p:cNvSpPr>
              <p:nvPr/>
            </p:nvSpPr>
            <p:spPr bwMode="auto">
              <a:xfrm>
                <a:off x="3294" y="1582"/>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56" name="Line 9">
                <a:extLst>
                  <a:ext uri="{FF2B5EF4-FFF2-40B4-BE49-F238E27FC236}">
                    <a16:creationId xmlns:a16="http://schemas.microsoft.com/office/drawing/2014/main" id="{A091952F-CE66-5741-BDC8-0895297F2578}"/>
                  </a:ext>
                </a:extLst>
              </p:cNvPr>
              <p:cNvSpPr>
                <a:spLocks noChangeShapeType="1"/>
              </p:cNvSpPr>
              <p:nvPr/>
            </p:nvSpPr>
            <p:spPr bwMode="auto">
              <a:xfrm>
                <a:off x="2158" y="1582"/>
                <a:ext cx="0" cy="3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57" name="Line 10">
                <a:extLst>
                  <a:ext uri="{FF2B5EF4-FFF2-40B4-BE49-F238E27FC236}">
                    <a16:creationId xmlns:a16="http://schemas.microsoft.com/office/drawing/2014/main" id="{73EDA752-6D56-0A4C-89F6-D59A23F8A5AA}"/>
                  </a:ext>
                </a:extLst>
              </p:cNvPr>
              <p:cNvSpPr>
                <a:spLocks noChangeShapeType="1"/>
              </p:cNvSpPr>
              <p:nvPr/>
            </p:nvSpPr>
            <p:spPr bwMode="auto">
              <a:xfrm>
                <a:off x="4462" y="1590"/>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56350" name="Rectangle 11">
              <a:extLst>
                <a:ext uri="{FF2B5EF4-FFF2-40B4-BE49-F238E27FC236}">
                  <a16:creationId xmlns:a16="http://schemas.microsoft.com/office/drawing/2014/main" id="{A0F80B4F-A638-764C-AF7F-8D1D2ECEF528}"/>
                </a:ext>
              </a:extLst>
            </p:cNvPr>
            <p:cNvSpPr>
              <a:spLocks noChangeArrowheads="1"/>
            </p:cNvSpPr>
            <p:nvPr/>
          </p:nvSpPr>
          <p:spPr bwMode="auto">
            <a:xfrm>
              <a:off x="1004" y="1571"/>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00001100</a:t>
              </a:r>
            </a:p>
          </p:txBody>
        </p:sp>
        <p:sp>
          <p:nvSpPr>
            <p:cNvPr id="56351" name="Rectangle 12">
              <a:extLst>
                <a:ext uri="{FF2B5EF4-FFF2-40B4-BE49-F238E27FC236}">
                  <a16:creationId xmlns:a16="http://schemas.microsoft.com/office/drawing/2014/main" id="{030AA7E7-4BDA-CC40-9525-CB1F3C85FB67}"/>
                </a:ext>
              </a:extLst>
            </p:cNvPr>
            <p:cNvSpPr>
              <a:spLocks noChangeArrowheads="1"/>
            </p:cNvSpPr>
            <p:nvPr/>
          </p:nvSpPr>
          <p:spPr bwMode="auto">
            <a:xfrm>
              <a:off x="2172" y="1571"/>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00000100</a:t>
              </a:r>
            </a:p>
          </p:txBody>
        </p:sp>
        <p:sp>
          <p:nvSpPr>
            <p:cNvPr id="56352" name="Rectangle 13">
              <a:extLst>
                <a:ext uri="{FF2B5EF4-FFF2-40B4-BE49-F238E27FC236}">
                  <a16:creationId xmlns:a16="http://schemas.microsoft.com/office/drawing/2014/main" id="{F451DF0B-8BE6-7741-B1A4-5709D65BD253}"/>
                </a:ext>
              </a:extLst>
            </p:cNvPr>
            <p:cNvSpPr>
              <a:spLocks noChangeArrowheads="1"/>
            </p:cNvSpPr>
            <p:nvPr/>
          </p:nvSpPr>
          <p:spPr bwMode="auto">
            <a:xfrm>
              <a:off x="3324" y="1579"/>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00000000</a:t>
              </a:r>
            </a:p>
          </p:txBody>
        </p:sp>
        <p:sp>
          <p:nvSpPr>
            <p:cNvPr id="56353" name="Rectangle 14">
              <a:extLst>
                <a:ext uri="{FF2B5EF4-FFF2-40B4-BE49-F238E27FC236}">
                  <a16:creationId xmlns:a16="http://schemas.microsoft.com/office/drawing/2014/main" id="{32398EAD-7AE8-2843-90BF-161CC8324698}"/>
                </a:ext>
              </a:extLst>
            </p:cNvPr>
            <p:cNvSpPr>
              <a:spLocks noChangeArrowheads="1"/>
            </p:cNvSpPr>
            <p:nvPr/>
          </p:nvSpPr>
          <p:spPr bwMode="auto">
            <a:xfrm>
              <a:off x="4460" y="1579"/>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00000000</a:t>
              </a:r>
            </a:p>
          </p:txBody>
        </p:sp>
      </p:grpSp>
      <p:grpSp>
        <p:nvGrpSpPr>
          <p:cNvPr id="56326" name="Group 15">
            <a:extLst>
              <a:ext uri="{FF2B5EF4-FFF2-40B4-BE49-F238E27FC236}">
                <a16:creationId xmlns:a16="http://schemas.microsoft.com/office/drawing/2014/main" id="{7E7B7C71-8825-7E49-95BE-9FD71B1488D3}"/>
              </a:ext>
            </a:extLst>
          </p:cNvPr>
          <p:cNvGrpSpPr>
            <a:grpSpLocks/>
          </p:cNvGrpSpPr>
          <p:nvPr/>
        </p:nvGrpSpPr>
        <p:grpSpPr bwMode="auto">
          <a:xfrm>
            <a:off x="1573213" y="3697288"/>
            <a:ext cx="7327900" cy="592137"/>
            <a:chOff x="991" y="2302"/>
            <a:chExt cx="4616" cy="373"/>
          </a:xfrm>
        </p:grpSpPr>
        <p:grpSp>
          <p:nvGrpSpPr>
            <p:cNvPr id="56340" name="Group 16">
              <a:extLst>
                <a:ext uri="{FF2B5EF4-FFF2-40B4-BE49-F238E27FC236}">
                  <a16:creationId xmlns:a16="http://schemas.microsoft.com/office/drawing/2014/main" id="{B4A29275-7F91-2141-859B-A7324E812F27}"/>
                </a:ext>
              </a:extLst>
            </p:cNvPr>
            <p:cNvGrpSpPr>
              <a:grpSpLocks/>
            </p:cNvGrpSpPr>
            <p:nvPr/>
          </p:nvGrpSpPr>
          <p:grpSpPr bwMode="auto">
            <a:xfrm>
              <a:off x="991" y="2313"/>
              <a:ext cx="4616" cy="328"/>
              <a:chOff x="991" y="2313"/>
              <a:chExt cx="4616" cy="328"/>
            </a:xfrm>
          </p:grpSpPr>
          <p:sp>
            <p:nvSpPr>
              <p:cNvPr id="849937" name="Rectangle 17">
                <a:extLst>
                  <a:ext uri="{FF2B5EF4-FFF2-40B4-BE49-F238E27FC236}">
                    <a16:creationId xmlns:a16="http://schemas.microsoft.com/office/drawing/2014/main" id="{94585378-1B21-D34F-89B1-EABE6438B63B}"/>
                  </a:ext>
                </a:extLst>
              </p:cNvPr>
              <p:cNvSpPr>
                <a:spLocks noChangeArrowheads="1"/>
              </p:cNvSpPr>
              <p:nvPr/>
            </p:nvSpPr>
            <p:spPr bwMode="auto">
              <a:xfrm>
                <a:off x="991" y="2317"/>
                <a:ext cx="4616" cy="320"/>
              </a:xfrm>
              <a:prstGeom prst="rect">
                <a:avLst/>
              </a:prstGeom>
              <a:solidFill>
                <a:schemeClr val="bg1"/>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itchFamily="1" charset="0"/>
                  <a:ea typeface="ＭＳ Ｐゴシック" panose="020B0600070205080204" pitchFamily="34" charset="-128"/>
                  <a:cs typeface="+mn-cs"/>
                </a:endParaRPr>
              </a:p>
            </p:txBody>
          </p:sp>
          <p:sp>
            <p:nvSpPr>
              <p:cNvPr id="56346" name="Line 18">
                <a:extLst>
                  <a:ext uri="{FF2B5EF4-FFF2-40B4-BE49-F238E27FC236}">
                    <a16:creationId xmlns:a16="http://schemas.microsoft.com/office/drawing/2014/main" id="{99044148-6DAF-DF49-AD68-163AECB84415}"/>
                  </a:ext>
                </a:extLst>
              </p:cNvPr>
              <p:cNvSpPr>
                <a:spLocks noChangeShapeType="1"/>
              </p:cNvSpPr>
              <p:nvPr/>
            </p:nvSpPr>
            <p:spPr bwMode="auto">
              <a:xfrm>
                <a:off x="3291" y="2313"/>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47" name="Line 19">
                <a:extLst>
                  <a:ext uri="{FF2B5EF4-FFF2-40B4-BE49-F238E27FC236}">
                    <a16:creationId xmlns:a16="http://schemas.microsoft.com/office/drawing/2014/main" id="{FD4DC690-8411-B14F-B7C1-902DA33D8FF8}"/>
                  </a:ext>
                </a:extLst>
              </p:cNvPr>
              <p:cNvSpPr>
                <a:spLocks noChangeShapeType="1"/>
              </p:cNvSpPr>
              <p:nvPr/>
            </p:nvSpPr>
            <p:spPr bwMode="auto">
              <a:xfrm>
                <a:off x="2155" y="2313"/>
                <a:ext cx="0" cy="3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48" name="Line 20">
                <a:extLst>
                  <a:ext uri="{FF2B5EF4-FFF2-40B4-BE49-F238E27FC236}">
                    <a16:creationId xmlns:a16="http://schemas.microsoft.com/office/drawing/2014/main" id="{80FD9A98-9567-CD4D-B90E-CDC958576E15}"/>
                  </a:ext>
                </a:extLst>
              </p:cNvPr>
              <p:cNvSpPr>
                <a:spLocks noChangeShapeType="1"/>
              </p:cNvSpPr>
              <p:nvPr/>
            </p:nvSpPr>
            <p:spPr bwMode="auto">
              <a:xfrm>
                <a:off x="4459" y="2321"/>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56341" name="Rectangle 21">
              <a:extLst>
                <a:ext uri="{FF2B5EF4-FFF2-40B4-BE49-F238E27FC236}">
                  <a16:creationId xmlns:a16="http://schemas.microsoft.com/office/drawing/2014/main" id="{0DFCC389-7F8B-FB45-9A09-CB40BC5D5CBC}"/>
                </a:ext>
              </a:extLst>
            </p:cNvPr>
            <p:cNvSpPr>
              <a:spLocks noChangeArrowheads="1"/>
            </p:cNvSpPr>
            <p:nvPr/>
          </p:nvSpPr>
          <p:spPr bwMode="auto">
            <a:xfrm>
              <a:off x="1001" y="2302"/>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11111111</a:t>
              </a:r>
            </a:p>
          </p:txBody>
        </p:sp>
        <p:sp>
          <p:nvSpPr>
            <p:cNvPr id="56342" name="Rectangle 22">
              <a:extLst>
                <a:ext uri="{FF2B5EF4-FFF2-40B4-BE49-F238E27FC236}">
                  <a16:creationId xmlns:a16="http://schemas.microsoft.com/office/drawing/2014/main" id="{89DEB1BE-E577-EE43-9693-BD707C8BF606}"/>
                </a:ext>
              </a:extLst>
            </p:cNvPr>
            <p:cNvSpPr>
              <a:spLocks noChangeArrowheads="1"/>
            </p:cNvSpPr>
            <p:nvPr/>
          </p:nvSpPr>
          <p:spPr bwMode="auto">
            <a:xfrm>
              <a:off x="2169" y="2302"/>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11111110</a:t>
              </a:r>
            </a:p>
          </p:txBody>
        </p:sp>
        <p:sp>
          <p:nvSpPr>
            <p:cNvPr id="56343" name="Rectangle 23">
              <a:extLst>
                <a:ext uri="{FF2B5EF4-FFF2-40B4-BE49-F238E27FC236}">
                  <a16:creationId xmlns:a16="http://schemas.microsoft.com/office/drawing/2014/main" id="{0AD31AAF-9BA8-C449-BD34-46139D6A4978}"/>
                </a:ext>
              </a:extLst>
            </p:cNvPr>
            <p:cNvSpPr>
              <a:spLocks noChangeArrowheads="1"/>
            </p:cNvSpPr>
            <p:nvPr/>
          </p:nvSpPr>
          <p:spPr bwMode="auto">
            <a:xfrm>
              <a:off x="3321" y="2310"/>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00000000</a:t>
              </a:r>
            </a:p>
          </p:txBody>
        </p:sp>
        <p:sp>
          <p:nvSpPr>
            <p:cNvPr id="56344" name="Rectangle 24">
              <a:extLst>
                <a:ext uri="{FF2B5EF4-FFF2-40B4-BE49-F238E27FC236}">
                  <a16:creationId xmlns:a16="http://schemas.microsoft.com/office/drawing/2014/main" id="{EAAA0E00-652C-CE4B-8541-4E73F7D43033}"/>
                </a:ext>
              </a:extLst>
            </p:cNvPr>
            <p:cNvSpPr>
              <a:spLocks noChangeArrowheads="1"/>
            </p:cNvSpPr>
            <p:nvPr/>
          </p:nvSpPr>
          <p:spPr bwMode="auto">
            <a:xfrm>
              <a:off x="4457" y="2310"/>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00000000</a:t>
              </a:r>
            </a:p>
          </p:txBody>
        </p:sp>
      </p:grpSp>
      <p:sp>
        <p:nvSpPr>
          <p:cNvPr id="56327" name="Rectangle 25">
            <a:extLst>
              <a:ext uri="{FF2B5EF4-FFF2-40B4-BE49-F238E27FC236}">
                <a16:creationId xmlns:a16="http://schemas.microsoft.com/office/drawing/2014/main" id="{3590B06C-119B-C948-AE99-A012CE10E59E}"/>
              </a:ext>
            </a:extLst>
          </p:cNvPr>
          <p:cNvSpPr>
            <a:spLocks noChangeArrowheads="1"/>
          </p:cNvSpPr>
          <p:nvPr/>
        </p:nvSpPr>
        <p:spPr bwMode="auto">
          <a:xfrm>
            <a:off x="0" y="2889250"/>
            <a:ext cx="1489075" cy="4572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Address </a:t>
            </a:r>
          </a:p>
        </p:txBody>
      </p:sp>
      <p:sp>
        <p:nvSpPr>
          <p:cNvPr id="56328" name="Rectangle 26">
            <a:extLst>
              <a:ext uri="{FF2B5EF4-FFF2-40B4-BE49-F238E27FC236}">
                <a16:creationId xmlns:a16="http://schemas.microsoft.com/office/drawing/2014/main" id="{1EC909BB-ED41-F248-A323-FA931B1D3960}"/>
              </a:ext>
            </a:extLst>
          </p:cNvPr>
          <p:cNvSpPr>
            <a:spLocks noChangeArrowheads="1"/>
          </p:cNvSpPr>
          <p:nvPr/>
        </p:nvSpPr>
        <p:spPr bwMode="auto">
          <a:xfrm>
            <a:off x="560388" y="3765550"/>
            <a:ext cx="946150" cy="4572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Mask</a:t>
            </a:r>
          </a:p>
        </p:txBody>
      </p:sp>
      <p:sp>
        <p:nvSpPr>
          <p:cNvPr id="56329" name="Line 27">
            <a:extLst>
              <a:ext uri="{FF2B5EF4-FFF2-40B4-BE49-F238E27FC236}">
                <a16:creationId xmlns:a16="http://schemas.microsoft.com/office/drawing/2014/main" id="{4B165A0D-BCF7-324B-8288-7DAEF117C048}"/>
              </a:ext>
            </a:extLst>
          </p:cNvPr>
          <p:cNvSpPr>
            <a:spLocks noChangeShapeType="1"/>
          </p:cNvSpPr>
          <p:nvPr/>
        </p:nvSpPr>
        <p:spPr bwMode="auto">
          <a:xfrm>
            <a:off x="8932863" y="4343400"/>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0" name="Line 28">
            <a:extLst>
              <a:ext uri="{FF2B5EF4-FFF2-40B4-BE49-F238E27FC236}">
                <a16:creationId xmlns:a16="http://schemas.microsoft.com/office/drawing/2014/main" id="{C1DF11D1-7CAC-464E-94A3-B7BF59901B60}"/>
              </a:ext>
            </a:extLst>
          </p:cNvPr>
          <p:cNvSpPr>
            <a:spLocks noChangeShapeType="1"/>
          </p:cNvSpPr>
          <p:nvPr/>
        </p:nvSpPr>
        <p:spPr bwMode="auto">
          <a:xfrm>
            <a:off x="4953000" y="4316413"/>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1" name="Rectangle 29">
            <a:extLst>
              <a:ext uri="{FF2B5EF4-FFF2-40B4-BE49-F238E27FC236}">
                <a16:creationId xmlns:a16="http://schemas.microsoft.com/office/drawing/2014/main" id="{82AA7B3F-E596-3146-87F9-ED131EFBDF3F}"/>
              </a:ext>
            </a:extLst>
          </p:cNvPr>
          <p:cNvSpPr>
            <a:spLocks noChangeArrowheads="1"/>
          </p:cNvSpPr>
          <p:nvPr/>
        </p:nvSpPr>
        <p:spPr bwMode="auto">
          <a:xfrm>
            <a:off x="6248400" y="4392613"/>
            <a:ext cx="1571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for hosts </a:t>
            </a:r>
          </a:p>
        </p:txBody>
      </p:sp>
      <p:sp>
        <p:nvSpPr>
          <p:cNvPr id="56332" name="Line 30">
            <a:extLst>
              <a:ext uri="{FF2B5EF4-FFF2-40B4-BE49-F238E27FC236}">
                <a16:creationId xmlns:a16="http://schemas.microsoft.com/office/drawing/2014/main" id="{6ADD8771-8AD0-0F40-8436-24933343E322}"/>
              </a:ext>
            </a:extLst>
          </p:cNvPr>
          <p:cNvSpPr>
            <a:spLocks noChangeShapeType="1"/>
          </p:cNvSpPr>
          <p:nvPr/>
        </p:nvSpPr>
        <p:spPr bwMode="auto">
          <a:xfrm>
            <a:off x="5029200" y="4621213"/>
            <a:ext cx="990600" cy="0"/>
          </a:xfrm>
          <a:prstGeom prst="line">
            <a:avLst/>
          </a:prstGeom>
          <a:noFill/>
          <a:ln w="50800">
            <a:solidFill>
              <a:schemeClr val="tx1"/>
            </a:solidFill>
            <a:round/>
            <a:headEnd type="stealth" w="med" len="med"/>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3" name="Line 31">
            <a:extLst>
              <a:ext uri="{FF2B5EF4-FFF2-40B4-BE49-F238E27FC236}">
                <a16:creationId xmlns:a16="http://schemas.microsoft.com/office/drawing/2014/main" id="{EB70763E-1053-9F42-BAC5-9504C672A7DE}"/>
              </a:ext>
            </a:extLst>
          </p:cNvPr>
          <p:cNvSpPr>
            <a:spLocks noChangeShapeType="1"/>
          </p:cNvSpPr>
          <p:nvPr/>
        </p:nvSpPr>
        <p:spPr bwMode="auto">
          <a:xfrm>
            <a:off x="8153400" y="4621213"/>
            <a:ext cx="754063" cy="14287"/>
          </a:xfrm>
          <a:prstGeom prst="line">
            <a:avLst/>
          </a:prstGeom>
          <a:noFill/>
          <a:ln w="508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4" name="Line 32">
            <a:extLst>
              <a:ext uri="{FF2B5EF4-FFF2-40B4-BE49-F238E27FC236}">
                <a16:creationId xmlns:a16="http://schemas.microsoft.com/office/drawing/2014/main" id="{3E0A69AF-7DFC-C84E-BB33-E98F24F2C9F2}"/>
              </a:ext>
            </a:extLst>
          </p:cNvPr>
          <p:cNvSpPr>
            <a:spLocks noChangeShapeType="1"/>
          </p:cNvSpPr>
          <p:nvPr/>
        </p:nvSpPr>
        <p:spPr bwMode="auto">
          <a:xfrm flipH="1" flipV="1">
            <a:off x="4572000" y="4621213"/>
            <a:ext cx="342900" cy="0"/>
          </a:xfrm>
          <a:prstGeom prst="line">
            <a:avLst/>
          </a:prstGeom>
          <a:noFill/>
          <a:ln w="50800">
            <a:solidFill>
              <a:schemeClr val="tx1"/>
            </a:solidFill>
            <a:round/>
            <a:headEnd type="stealth" w="med" len="med"/>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5" name="Line 33">
            <a:extLst>
              <a:ext uri="{FF2B5EF4-FFF2-40B4-BE49-F238E27FC236}">
                <a16:creationId xmlns:a16="http://schemas.microsoft.com/office/drawing/2014/main" id="{030EA2AA-79D7-2D43-AEEE-94158C0AC3B5}"/>
              </a:ext>
            </a:extLst>
          </p:cNvPr>
          <p:cNvSpPr>
            <a:spLocks noChangeShapeType="1"/>
          </p:cNvSpPr>
          <p:nvPr/>
        </p:nvSpPr>
        <p:spPr bwMode="auto">
          <a:xfrm>
            <a:off x="1566863" y="4343400"/>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6" name="Rectangle 34">
            <a:extLst>
              <a:ext uri="{FF2B5EF4-FFF2-40B4-BE49-F238E27FC236}">
                <a16:creationId xmlns:a16="http://schemas.microsoft.com/office/drawing/2014/main" id="{6F4E7CF9-08A6-6C49-87CD-66DF06070EAF}"/>
              </a:ext>
            </a:extLst>
          </p:cNvPr>
          <p:cNvSpPr>
            <a:spLocks noChangeArrowheads="1"/>
          </p:cNvSpPr>
          <p:nvPr/>
        </p:nvSpPr>
        <p:spPr bwMode="auto">
          <a:xfrm>
            <a:off x="2133600" y="4392613"/>
            <a:ext cx="2403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Network Prefix </a:t>
            </a:r>
          </a:p>
        </p:txBody>
      </p:sp>
      <p:sp>
        <p:nvSpPr>
          <p:cNvPr id="56337" name="Line 35">
            <a:extLst>
              <a:ext uri="{FF2B5EF4-FFF2-40B4-BE49-F238E27FC236}">
                <a16:creationId xmlns:a16="http://schemas.microsoft.com/office/drawing/2014/main" id="{CEDD2BC9-3079-0D43-8D11-3EE231598D78}"/>
              </a:ext>
            </a:extLst>
          </p:cNvPr>
          <p:cNvSpPr>
            <a:spLocks noChangeShapeType="1"/>
          </p:cNvSpPr>
          <p:nvPr/>
        </p:nvSpPr>
        <p:spPr bwMode="auto">
          <a:xfrm>
            <a:off x="1566863" y="4618038"/>
            <a:ext cx="490537" cy="3175"/>
          </a:xfrm>
          <a:prstGeom prst="line">
            <a:avLst/>
          </a:prstGeom>
          <a:noFill/>
          <a:ln w="50800">
            <a:solidFill>
              <a:schemeClr val="tx1"/>
            </a:solidFill>
            <a:round/>
            <a:headEnd type="stealth" w="med" len="med"/>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8" name="Text Box 36">
            <a:extLst>
              <a:ext uri="{FF2B5EF4-FFF2-40B4-BE49-F238E27FC236}">
                <a16:creationId xmlns:a16="http://schemas.microsoft.com/office/drawing/2014/main" id="{6F9E2C67-F1FF-B24E-B631-C6A8C606581E}"/>
              </a:ext>
            </a:extLst>
          </p:cNvPr>
          <p:cNvSpPr txBox="1">
            <a:spLocks noChangeArrowheads="1"/>
          </p:cNvSpPr>
          <p:nvPr/>
        </p:nvSpPr>
        <p:spPr bwMode="auto">
          <a:xfrm>
            <a:off x="1381125" y="1109663"/>
            <a:ext cx="5976938" cy="7016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Use two 32-bit numbers to represent a network.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          Network number = IP address + Mask  </a:t>
            </a:r>
          </a:p>
        </p:txBody>
      </p:sp>
      <p:sp>
        <p:nvSpPr>
          <p:cNvPr id="56339" name="Text Box 37">
            <a:extLst>
              <a:ext uri="{FF2B5EF4-FFF2-40B4-BE49-F238E27FC236}">
                <a16:creationId xmlns:a16="http://schemas.microsoft.com/office/drawing/2014/main" id="{DA03E63B-A8B3-9D40-8FE8-083968B7034F}"/>
              </a:ext>
            </a:extLst>
          </p:cNvPr>
          <p:cNvSpPr txBox="1">
            <a:spLocks noChangeArrowheads="1"/>
          </p:cNvSpPr>
          <p:nvPr/>
        </p:nvSpPr>
        <p:spPr bwMode="auto">
          <a:xfrm>
            <a:off x="3048000" y="5257800"/>
            <a:ext cx="3305175" cy="4953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Written as 12.4.0.0/15</a:t>
            </a:r>
          </a:p>
        </p:txBody>
      </p:sp>
    </p:spTree>
    <p:extLst>
      <p:ext uri="{BB962C8B-B14F-4D97-AF65-F5344CB8AC3E}">
        <p14:creationId xmlns:p14="http://schemas.microsoft.com/office/powerpoint/2010/main" val="39723295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2E796D6A-2A13-814D-8D76-A0F8ABA4084C}"/>
              </a:ext>
            </a:extLst>
          </p:cNvPr>
          <p:cNvSpPr>
            <a:spLocks noGrp="1"/>
          </p:cNvSpPr>
          <p:nvPr>
            <p:ph type="title"/>
          </p:nvPr>
        </p:nvSpPr>
        <p:spPr/>
        <p:txBody>
          <a:bodyPr/>
          <a:lstStyle/>
          <a:p>
            <a:r>
              <a:rPr lang="en-US" altLang="en-US">
                <a:ea typeface="ＭＳ Ｐゴシック" panose="020B0600070205080204" pitchFamily="34" charset="-128"/>
              </a:rPr>
              <a:t>Hierarchical Address Allocation</a:t>
            </a:r>
          </a:p>
        </p:txBody>
      </p:sp>
      <p:sp>
        <p:nvSpPr>
          <p:cNvPr id="58370" name="Content Placeholder 2">
            <a:extLst>
              <a:ext uri="{FF2B5EF4-FFF2-40B4-BE49-F238E27FC236}">
                <a16:creationId xmlns:a16="http://schemas.microsoft.com/office/drawing/2014/main" id="{DBAD0842-26BF-064E-8DD2-708CF7DAE2D6}"/>
              </a:ext>
            </a:extLst>
          </p:cNvPr>
          <p:cNvSpPr>
            <a:spLocks noGrp="1"/>
          </p:cNvSpPr>
          <p:nvPr>
            <p:ph idx="1"/>
          </p:nvPr>
        </p:nvSpPr>
        <p:spPr/>
        <p:txBody>
          <a:bodyPr/>
          <a:lstStyle/>
          <a:p>
            <a:r>
              <a:rPr lang="en-US" altLang="en-US">
                <a:ea typeface="ＭＳ Ｐゴシック" panose="020B0600070205080204" pitchFamily="34" charset="-128"/>
              </a:rPr>
              <a:t>Hierarchy is key to scalability</a:t>
            </a:r>
          </a:p>
          <a:p>
            <a:pPr lvl="1"/>
            <a:r>
              <a:rPr lang="en-US" altLang="en-US">
                <a:ea typeface="ＭＳ Ｐゴシック" panose="020B0600070205080204" pitchFamily="34" charset="-128"/>
              </a:rPr>
              <a:t>Address allocated in contiguous chunks (prefixes)</a:t>
            </a:r>
          </a:p>
          <a:p>
            <a:pPr lvl="1"/>
            <a:r>
              <a:rPr lang="en-US" altLang="en-US">
                <a:ea typeface="ＭＳ Ｐゴシック" panose="020B0600070205080204" pitchFamily="34" charset="-128"/>
              </a:rPr>
              <a:t>Today, the Internet has about 400,000 prefixes</a:t>
            </a:r>
          </a:p>
          <a:p>
            <a:endParaRPr lang="en-US" altLang="en-US">
              <a:ea typeface="ＭＳ Ｐゴシック" panose="020B0600070205080204" pitchFamily="34" charset="-128"/>
            </a:endParaRPr>
          </a:p>
        </p:txBody>
      </p:sp>
      <p:sp>
        <p:nvSpPr>
          <p:cNvPr id="58371" name="Slide Number Placeholder 3">
            <a:extLst>
              <a:ext uri="{FF2B5EF4-FFF2-40B4-BE49-F238E27FC236}">
                <a16:creationId xmlns:a16="http://schemas.microsoft.com/office/drawing/2014/main" id="{6FDDA6F0-486A-4F4A-B2DB-34CB059A0AC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0E1760-C882-F84A-88F2-B4EFEDD57516}"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58372" name="Rectangle 3">
            <a:extLst>
              <a:ext uri="{FF2B5EF4-FFF2-40B4-BE49-F238E27FC236}">
                <a16:creationId xmlns:a16="http://schemas.microsoft.com/office/drawing/2014/main" id="{97ED7C56-8848-2645-9C86-86076C43C241}"/>
              </a:ext>
            </a:extLst>
          </p:cNvPr>
          <p:cNvSpPr>
            <a:spLocks noChangeArrowheads="1"/>
          </p:cNvSpPr>
          <p:nvPr/>
        </p:nvSpPr>
        <p:spPr bwMode="auto">
          <a:xfrm>
            <a:off x="877888" y="4411663"/>
            <a:ext cx="1311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12.0.0.0/8</a:t>
            </a:r>
          </a:p>
        </p:txBody>
      </p:sp>
      <p:sp>
        <p:nvSpPr>
          <p:cNvPr id="58373" name="AutoShape 4">
            <a:extLst>
              <a:ext uri="{FF2B5EF4-FFF2-40B4-BE49-F238E27FC236}">
                <a16:creationId xmlns:a16="http://schemas.microsoft.com/office/drawing/2014/main" id="{3ABE2354-26F1-CC4C-95F8-5AD3646ABA12}"/>
              </a:ext>
            </a:extLst>
          </p:cNvPr>
          <p:cNvSpPr>
            <a:spLocks noChangeArrowheads="1"/>
          </p:cNvSpPr>
          <p:nvPr/>
        </p:nvSpPr>
        <p:spPr bwMode="auto">
          <a:xfrm rot="-5400000">
            <a:off x="961231" y="4287044"/>
            <a:ext cx="2925763" cy="511175"/>
          </a:xfrm>
          <a:prstGeom prst="triangle">
            <a:avLst>
              <a:gd name="adj" fmla="val 49995"/>
            </a:avLst>
          </a:prstGeom>
          <a:solidFill>
            <a:schemeClr val="hlink"/>
          </a:solidFill>
          <a:ln w="12700">
            <a:solidFill>
              <a:schemeClr val="hlink"/>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8374" name="Rectangle 5">
            <a:extLst>
              <a:ext uri="{FF2B5EF4-FFF2-40B4-BE49-F238E27FC236}">
                <a16:creationId xmlns:a16="http://schemas.microsoft.com/office/drawing/2014/main" id="{9D8859C4-A10D-084C-BE7B-0FF948C65423}"/>
              </a:ext>
            </a:extLst>
          </p:cNvPr>
          <p:cNvSpPr>
            <a:spLocks noChangeArrowheads="1"/>
          </p:cNvSpPr>
          <p:nvPr/>
        </p:nvSpPr>
        <p:spPr bwMode="auto">
          <a:xfrm>
            <a:off x="2670175" y="2974975"/>
            <a:ext cx="1452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12.0.0.0/16</a:t>
            </a:r>
          </a:p>
        </p:txBody>
      </p:sp>
      <p:sp>
        <p:nvSpPr>
          <p:cNvPr id="58375" name="Rectangle 6">
            <a:extLst>
              <a:ext uri="{FF2B5EF4-FFF2-40B4-BE49-F238E27FC236}">
                <a16:creationId xmlns:a16="http://schemas.microsoft.com/office/drawing/2014/main" id="{91395172-945F-5540-A230-FC9AFD19A405}"/>
              </a:ext>
            </a:extLst>
          </p:cNvPr>
          <p:cNvSpPr>
            <a:spLocks noChangeArrowheads="1"/>
          </p:cNvSpPr>
          <p:nvPr/>
        </p:nvSpPr>
        <p:spPr bwMode="auto">
          <a:xfrm>
            <a:off x="2744788" y="5864225"/>
            <a:ext cx="17351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12.254.0.0/16</a:t>
            </a:r>
          </a:p>
        </p:txBody>
      </p:sp>
      <p:sp>
        <p:nvSpPr>
          <p:cNvPr id="58376" name="Rectangle 7">
            <a:extLst>
              <a:ext uri="{FF2B5EF4-FFF2-40B4-BE49-F238E27FC236}">
                <a16:creationId xmlns:a16="http://schemas.microsoft.com/office/drawing/2014/main" id="{02FDFF4B-A31E-684E-9919-978E14A52662}"/>
              </a:ext>
            </a:extLst>
          </p:cNvPr>
          <p:cNvSpPr>
            <a:spLocks noChangeArrowheads="1"/>
          </p:cNvSpPr>
          <p:nvPr/>
        </p:nvSpPr>
        <p:spPr bwMode="auto">
          <a:xfrm>
            <a:off x="2670175" y="3287713"/>
            <a:ext cx="1452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12.1.0.0/16</a:t>
            </a:r>
          </a:p>
        </p:txBody>
      </p:sp>
      <p:sp>
        <p:nvSpPr>
          <p:cNvPr id="58377" name="Rectangle 8">
            <a:extLst>
              <a:ext uri="{FF2B5EF4-FFF2-40B4-BE49-F238E27FC236}">
                <a16:creationId xmlns:a16="http://schemas.microsoft.com/office/drawing/2014/main" id="{5A5B198E-DAC7-0B4C-A089-8B2C2C80EF82}"/>
              </a:ext>
            </a:extLst>
          </p:cNvPr>
          <p:cNvSpPr>
            <a:spLocks noChangeArrowheads="1"/>
          </p:cNvSpPr>
          <p:nvPr/>
        </p:nvSpPr>
        <p:spPr bwMode="auto">
          <a:xfrm>
            <a:off x="2670175" y="3600450"/>
            <a:ext cx="1452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12.2.0.0/16</a:t>
            </a:r>
          </a:p>
        </p:txBody>
      </p:sp>
      <p:sp>
        <p:nvSpPr>
          <p:cNvPr id="58378" name="Rectangle 9">
            <a:extLst>
              <a:ext uri="{FF2B5EF4-FFF2-40B4-BE49-F238E27FC236}">
                <a16:creationId xmlns:a16="http://schemas.microsoft.com/office/drawing/2014/main" id="{D8D5B2B1-D7CE-B042-9F0C-42EDA218E984}"/>
              </a:ext>
            </a:extLst>
          </p:cNvPr>
          <p:cNvSpPr>
            <a:spLocks noChangeArrowheads="1"/>
          </p:cNvSpPr>
          <p:nvPr/>
        </p:nvSpPr>
        <p:spPr bwMode="auto">
          <a:xfrm>
            <a:off x="2670175" y="3911600"/>
            <a:ext cx="1452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12.3.0.0/16</a:t>
            </a:r>
          </a:p>
        </p:txBody>
      </p:sp>
      <p:sp>
        <p:nvSpPr>
          <p:cNvPr id="58379" name="AutoShape 10">
            <a:extLst>
              <a:ext uri="{FF2B5EF4-FFF2-40B4-BE49-F238E27FC236}">
                <a16:creationId xmlns:a16="http://schemas.microsoft.com/office/drawing/2014/main" id="{13D0A4C1-62AF-D844-9FFD-AD901D2D9F61}"/>
              </a:ext>
            </a:extLst>
          </p:cNvPr>
          <p:cNvSpPr>
            <a:spLocks noChangeArrowheads="1"/>
          </p:cNvSpPr>
          <p:nvPr/>
        </p:nvSpPr>
        <p:spPr bwMode="auto">
          <a:xfrm rot="-5400000">
            <a:off x="3653631" y="3788569"/>
            <a:ext cx="1425575" cy="509588"/>
          </a:xfrm>
          <a:prstGeom prst="triangle">
            <a:avLst>
              <a:gd name="adj" fmla="val 49995"/>
            </a:avLst>
          </a:prstGeom>
          <a:solidFill>
            <a:schemeClr val="hlink"/>
          </a:solidFill>
          <a:ln w="12700">
            <a:solidFill>
              <a:schemeClr val="hlink"/>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8380" name="Rectangle 11">
            <a:extLst>
              <a:ext uri="{FF2B5EF4-FFF2-40B4-BE49-F238E27FC236}">
                <a16:creationId xmlns:a16="http://schemas.microsoft.com/office/drawing/2014/main" id="{2146EAF5-CA8E-C540-A531-D73CCEA0C470}"/>
              </a:ext>
            </a:extLst>
          </p:cNvPr>
          <p:cNvSpPr>
            <a:spLocks noChangeArrowheads="1"/>
          </p:cNvSpPr>
          <p:nvPr/>
        </p:nvSpPr>
        <p:spPr bwMode="auto">
          <a:xfrm>
            <a:off x="3192463" y="4198938"/>
            <a:ext cx="3365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p:txBody>
      </p:sp>
      <p:sp>
        <p:nvSpPr>
          <p:cNvPr id="58381" name="AutoShape 12">
            <a:extLst>
              <a:ext uri="{FF2B5EF4-FFF2-40B4-BE49-F238E27FC236}">
                <a16:creationId xmlns:a16="http://schemas.microsoft.com/office/drawing/2014/main" id="{4A2040A7-6B02-9D44-84F0-E123991B2935}"/>
              </a:ext>
            </a:extLst>
          </p:cNvPr>
          <p:cNvSpPr>
            <a:spLocks noChangeArrowheads="1"/>
          </p:cNvSpPr>
          <p:nvPr/>
        </p:nvSpPr>
        <p:spPr bwMode="auto">
          <a:xfrm rot="-5400000">
            <a:off x="3795713" y="5568950"/>
            <a:ext cx="1738312" cy="509588"/>
          </a:xfrm>
          <a:prstGeom prst="triangle">
            <a:avLst>
              <a:gd name="adj" fmla="val 49995"/>
            </a:avLst>
          </a:prstGeom>
          <a:solidFill>
            <a:schemeClr val="hlink"/>
          </a:solidFill>
          <a:ln w="12700">
            <a:solidFill>
              <a:schemeClr val="hlink"/>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8382" name="Rectangle 13">
            <a:extLst>
              <a:ext uri="{FF2B5EF4-FFF2-40B4-BE49-F238E27FC236}">
                <a16:creationId xmlns:a16="http://schemas.microsoft.com/office/drawing/2014/main" id="{13A7B79B-A6E6-F14D-B66A-1333C6B469B0}"/>
              </a:ext>
            </a:extLst>
          </p:cNvPr>
          <p:cNvSpPr>
            <a:spLocks noChangeArrowheads="1"/>
          </p:cNvSpPr>
          <p:nvPr/>
        </p:nvSpPr>
        <p:spPr bwMode="auto">
          <a:xfrm>
            <a:off x="4611688" y="3349625"/>
            <a:ext cx="14525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12.3.0.0/24</a:t>
            </a:r>
          </a:p>
        </p:txBody>
      </p:sp>
      <p:sp>
        <p:nvSpPr>
          <p:cNvPr id="58383" name="Rectangle 14">
            <a:extLst>
              <a:ext uri="{FF2B5EF4-FFF2-40B4-BE49-F238E27FC236}">
                <a16:creationId xmlns:a16="http://schemas.microsoft.com/office/drawing/2014/main" id="{5C2D0F15-8F3D-A24F-AB5F-9A5774FA9295}"/>
              </a:ext>
            </a:extLst>
          </p:cNvPr>
          <p:cNvSpPr>
            <a:spLocks noChangeArrowheads="1"/>
          </p:cNvSpPr>
          <p:nvPr/>
        </p:nvSpPr>
        <p:spPr bwMode="auto">
          <a:xfrm>
            <a:off x="4611688" y="3600450"/>
            <a:ext cx="14525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12.3.1.0/24</a:t>
            </a:r>
          </a:p>
        </p:txBody>
      </p:sp>
      <p:sp>
        <p:nvSpPr>
          <p:cNvPr id="58384" name="Rectangle 15">
            <a:extLst>
              <a:ext uri="{FF2B5EF4-FFF2-40B4-BE49-F238E27FC236}">
                <a16:creationId xmlns:a16="http://schemas.microsoft.com/office/drawing/2014/main" id="{6DF3A305-7ED4-C14B-8634-2E1686CF9182}"/>
              </a:ext>
            </a:extLst>
          </p:cNvPr>
          <p:cNvSpPr>
            <a:spLocks noChangeArrowheads="1"/>
          </p:cNvSpPr>
          <p:nvPr/>
        </p:nvSpPr>
        <p:spPr bwMode="auto">
          <a:xfrm>
            <a:off x="5210175" y="3811588"/>
            <a:ext cx="2857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p:txBody>
      </p:sp>
      <p:sp>
        <p:nvSpPr>
          <p:cNvPr id="58385" name="Rectangle 16">
            <a:extLst>
              <a:ext uri="{FF2B5EF4-FFF2-40B4-BE49-F238E27FC236}">
                <a16:creationId xmlns:a16="http://schemas.microsoft.com/office/drawing/2014/main" id="{546EEDAF-351F-2243-901E-983B73A3B9A2}"/>
              </a:ext>
            </a:extLst>
          </p:cNvPr>
          <p:cNvSpPr>
            <a:spLocks noChangeArrowheads="1"/>
          </p:cNvSpPr>
          <p:nvPr/>
        </p:nvSpPr>
        <p:spPr bwMode="auto">
          <a:xfrm>
            <a:off x="4686300" y="4473575"/>
            <a:ext cx="1735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12.3.254.0/24</a:t>
            </a:r>
          </a:p>
        </p:txBody>
      </p:sp>
      <p:sp>
        <p:nvSpPr>
          <p:cNvPr id="58386" name="Rectangle 17">
            <a:extLst>
              <a:ext uri="{FF2B5EF4-FFF2-40B4-BE49-F238E27FC236}">
                <a16:creationId xmlns:a16="http://schemas.microsoft.com/office/drawing/2014/main" id="{25114B01-C75A-4743-8700-EC14D2D01AE3}"/>
              </a:ext>
            </a:extLst>
          </p:cNvPr>
          <p:cNvSpPr>
            <a:spLocks noChangeArrowheads="1"/>
          </p:cNvSpPr>
          <p:nvPr/>
        </p:nvSpPr>
        <p:spPr bwMode="auto">
          <a:xfrm>
            <a:off x="4984750" y="4973638"/>
            <a:ext cx="1735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12.253.0.0/19</a:t>
            </a:r>
          </a:p>
        </p:txBody>
      </p:sp>
      <p:sp>
        <p:nvSpPr>
          <p:cNvPr id="58387" name="Rectangle 18">
            <a:extLst>
              <a:ext uri="{FF2B5EF4-FFF2-40B4-BE49-F238E27FC236}">
                <a16:creationId xmlns:a16="http://schemas.microsoft.com/office/drawing/2014/main" id="{6C830994-2591-FE4F-84C7-AF7C87901B24}"/>
              </a:ext>
            </a:extLst>
          </p:cNvPr>
          <p:cNvSpPr>
            <a:spLocks noChangeArrowheads="1"/>
          </p:cNvSpPr>
          <p:nvPr/>
        </p:nvSpPr>
        <p:spPr bwMode="auto">
          <a:xfrm>
            <a:off x="4984750" y="5222875"/>
            <a:ext cx="1876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12.253.32.0/19</a:t>
            </a:r>
          </a:p>
        </p:txBody>
      </p:sp>
      <p:sp>
        <p:nvSpPr>
          <p:cNvPr id="58388" name="Rectangle 22">
            <a:extLst>
              <a:ext uri="{FF2B5EF4-FFF2-40B4-BE49-F238E27FC236}">
                <a16:creationId xmlns:a16="http://schemas.microsoft.com/office/drawing/2014/main" id="{D9067B99-97E1-A44B-8438-8E79F182550F}"/>
              </a:ext>
            </a:extLst>
          </p:cNvPr>
          <p:cNvSpPr>
            <a:spLocks noChangeArrowheads="1"/>
          </p:cNvSpPr>
          <p:nvPr/>
        </p:nvSpPr>
        <p:spPr bwMode="auto">
          <a:xfrm>
            <a:off x="4984750" y="6284913"/>
            <a:ext cx="2017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12.253.160.0/19</a:t>
            </a:r>
          </a:p>
        </p:txBody>
      </p:sp>
      <p:sp>
        <p:nvSpPr>
          <p:cNvPr id="58389" name="AutoShape 23">
            <a:extLst>
              <a:ext uri="{FF2B5EF4-FFF2-40B4-BE49-F238E27FC236}">
                <a16:creationId xmlns:a16="http://schemas.microsoft.com/office/drawing/2014/main" id="{D71DFA13-AE92-0C4B-AED6-C9131A4AFFDF}"/>
              </a:ext>
            </a:extLst>
          </p:cNvPr>
          <p:cNvSpPr>
            <a:spLocks noChangeArrowheads="1"/>
          </p:cNvSpPr>
          <p:nvPr/>
        </p:nvSpPr>
        <p:spPr bwMode="auto">
          <a:xfrm rot="-5400000">
            <a:off x="6006306" y="3251995"/>
            <a:ext cx="1050925" cy="957262"/>
          </a:xfrm>
          <a:prstGeom prst="triangle">
            <a:avLst>
              <a:gd name="adj" fmla="val 49995"/>
            </a:avLst>
          </a:prstGeom>
          <a:solidFill>
            <a:schemeClr val="hlink"/>
          </a:solidFill>
          <a:ln w="12700">
            <a:solidFill>
              <a:schemeClr val="hlink"/>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8390" name="Rectangle 24">
            <a:extLst>
              <a:ext uri="{FF2B5EF4-FFF2-40B4-BE49-F238E27FC236}">
                <a16:creationId xmlns:a16="http://schemas.microsoft.com/office/drawing/2014/main" id="{F2E94038-28F0-D048-B51F-B5E304C90A1C}"/>
              </a:ext>
            </a:extLst>
          </p:cNvPr>
          <p:cNvSpPr>
            <a:spLocks noChangeArrowheads="1"/>
          </p:cNvSpPr>
          <p:nvPr/>
        </p:nvSpPr>
        <p:spPr bwMode="auto">
          <a:xfrm>
            <a:off x="7226300" y="3187700"/>
            <a:ext cx="2857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p:txBody>
      </p:sp>
      <p:sp>
        <p:nvSpPr>
          <p:cNvPr id="58391" name="Rectangle 15">
            <a:extLst>
              <a:ext uri="{FF2B5EF4-FFF2-40B4-BE49-F238E27FC236}">
                <a16:creationId xmlns:a16="http://schemas.microsoft.com/office/drawing/2014/main" id="{61E68BEE-DF2A-314F-AFD4-DDFC3E739071}"/>
              </a:ext>
            </a:extLst>
          </p:cNvPr>
          <p:cNvSpPr>
            <a:spLocks noChangeArrowheads="1"/>
          </p:cNvSpPr>
          <p:nvPr/>
        </p:nvSpPr>
        <p:spPr bwMode="auto">
          <a:xfrm>
            <a:off x="5410200" y="5486400"/>
            <a:ext cx="2857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p:txBody>
      </p:sp>
    </p:spTree>
    <p:extLst>
      <p:ext uri="{BB962C8B-B14F-4D97-AF65-F5344CB8AC3E}">
        <p14:creationId xmlns:p14="http://schemas.microsoft.com/office/powerpoint/2010/main" val="12423754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3E0356F4-6C8C-0145-9C0A-E7C4DC971F17}"/>
              </a:ext>
            </a:extLst>
          </p:cNvPr>
          <p:cNvSpPr>
            <a:spLocks noGrp="1" noChangeArrowheads="1"/>
          </p:cNvSpPr>
          <p:nvPr>
            <p:ph type="title"/>
          </p:nvPr>
        </p:nvSpPr>
        <p:spPr>
          <a:xfrm>
            <a:off x="611188" y="171450"/>
            <a:ext cx="8281987" cy="646113"/>
          </a:xfrm>
        </p:spPr>
        <p:txBody>
          <a:bodyPr/>
          <a:lstStyle/>
          <a:p>
            <a:pPr eaLnBrk="1" hangingPunct="1"/>
            <a:r>
              <a:rPr lang="en-US" altLang="en-US" sz="3600"/>
              <a:t>Classless Addressing</a:t>
            </a:r>
            <a:endParaRPr lang="en-AU" altLang="en-US" sz="3600"/>
          </a:p>
        </p:txBody>
      </p:sp>
      <p:sp>
        <p:nvSpPr>
          <p:cNvPr id="90115" name="Rectangle 3">
            <a:extLst>
              <a:ext uri="{FF2B5EF4-FFF2-40B4-BE49-F238E27FC236}">
                <a16:creationId xmlns:a16="http://schemas.microsoft.com/office/drawing/2014/main" id="{4982BB59-8A64-8849-BE8A-DD53A2C2E3C8}"/>
              </a:ext>
            </a:extLst>
          </p:cNvPr>
          <p:cNvSpPr>
            <a:spLocks noGrp="1" noChangeArrowheads="1"/>
          </p:cNvSpPr>
          <p:nvPr>
            <p:ph type="body" idx="1"/>
          </p:nvPr>
        </p:nvSpPr>
        <p:spPr/>
        <p:txBody>
          <a:bodyPr>
            <a:normAutofit lnSpcReduction="10000"/>
          </a:bodyPr>
          <a:lstStyle/>
          <a:p>
            <a:pPr>
              <a:buFontTx/>
              <a:buNone/>
            </a:pPr>
            <a:endParaRPr lang="en-US" altLang="en-US"/>
          </a:p>
          <a:p>
            <a:endParaRPr lang="en-US" altLang="en-US" sz="2800"/>
          </a:p>
          <a:p>
            <a:endParaRPr lang="en-US" altLang="en-US" sz="2800"/>
          </a:p>
          <a:p>
            <a:endParaRPr lang="en-US" altLang="en-US" sz="2800"/>
          </a:p>
          <a:p>
            <a:endParaRPr lang="en-US" altLang="en-US" sz="2800"/>
          </a:p>
          <a:p>
            <a:endParaRPr lang="en-US" altLang="en-US" sz="2800"/>
          </a:p>
          <a:p>
            <a:endParaRPr lang="en-US" altLang="en-US" sz="2800"/>
          </a:p>
          <a:p>
            <a:endParaRPr lang="en-US" altLang="en-US" sz="2800"/>
          </a:p>
          <a:p>
            <a:pPr>
              <a:buFont typeface="Wingdings" pitchFamily="2" charset="2"/>
              <a:buNone/>
            </a:pPr>
            <a:r>
              <a:rPr lang="en-US" altLang="en-US" sz="2800"/>
              <a:t>			Route aggregation with CIDR</a:t>
            </a: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p:txBody>
      </p:sp>
      <p:pic>
        <p:nvPicPr>
          <p:cNvPr id="90116" name="Picture 5" descr="f03-22-9780123850591 copy">
            <a:extLst>
              <a:ext uri="{FF2B5EF4-FFF2-40B4-BE49-F238E27FC236}">
                <a16:creationId xmlns:a16="http://schemas.microsoft.com/office/drawing/2014/main" id="{D9CC933F-14C8-B140-86E4-8A9ADF63A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485" y="1325546"/>
            <a:ext cx="7591030" cy="4206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31082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EFB608-51E0-7544-BB39-58EB5CE52FCA}"/>
              </a:ext>
            </a:extLst>
          </p:cNvPr>
          <p:cNvPicPr>
            <a:picLocks noChangeAspect="1"/>
          </p:cNvPicPr>
          <p:nvPr/>
        </p:nvPicPr>
        <p:blipFill>
          <a:blip r:embed="rId2"/>
          <a:stretch>
            <a:fillRect/>
          </a:stretch>
        </p:blipFill>
        <p:spPr>
          <a:xfrm>
            <a:off x="261557" y="701358"/>
            <a:ext cx="8620887" cy="5455285"/>
          </a:xfrm>
          <a:prstGeom prst="rect">
            <a:avLst/>
          </a:prstGeom>
        </p:spPr>
      </p:pic>
      <p:sp>
        <p:nvSpPr>
          <p:cNvPr id="3" name="Rectangle 2">
            <a:extLst>
              <a:ext uri="{FF2B5EF4-FFF2-40B4-BE49-F238E27FC236}">
                <a16:creationId xmlns:a16="http://schemas.microsoft.com/office/drawing/2014/main" id="{CA5EC6DB-9877-5741-8DD0-7169CF8CC425}"/>
              </a:ext>
            </a:extLst>
          </p:cNvPr>
          <p:cNvSpPr txBox="1">
            <a:spLocks noChangeArrowheads="1"/>
          </p:cNvSpPr>
          <p:nvPr/>
        </p:nvSpPr>
        <p:spPr>
          <a:xfrm>
            <a:off x="0" y="55244"/>
            <a:ext cx="9144000"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a:t>A problem created by CIDR route aggregation</a:t>
            </a:r>
            <a:endParaRPr lang="en-AU" altLang="en-US" sz="3600" dirty="0"/>
          </a:p>
        </p:txBody>
      </p:sp>
    </p:spTree>
    <p:extLst>
      <p:ext uri="{BB962C8B-B14F-4D97-AF65-F5344CB8AC3E}">
        <p14:creationId xmlns:p14="http://schemas.microsoft.com/office/powerpoint/2010/main" val="9307191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A1F2B2-28BD-4C4F-B47B-6A451C2772D2}"/>
              </a:ext>
            </a:extLst>
          </p:cNvPr>
          <p:cNvPicPr>
            <a:picLocks noChangeAspect="1"/>
          </p:cNvPicPr>
          <p:nvPr/>
        </p:nvPicPr>
        <p:blipFill>
          <a:blip r:embed="rId2"/>
          <a:stretch>
            <a:fillRect/>
          </a:stretch>
        </p:blipFill>
        <p:spPr>
          <a:xfrm>
            <a:off x="286173" y="662940"/>
            <a:ext cx="8605520" cy="5532120"/>
          </a:xfrm>
          <a:prstGeom prst="rect">
            <a:avLst/>
          </a:prstGeom>
        </p:spPr>
      </p:pic>
      <p:sp>
        <p:nvSpPr>
          <p:cNvPr id="3" name="Rectangle 2">
            <a:extLst>
              <a:ext uri="{FF2B5EF4-FFF2-40B4-BE49-F238E27FC236}">
                <a16:creationId xmlns:a16="http://schemas.microsoft.com/office/drawing/2014/main" id="{4C4FA665-275C-0346-9181-7967CEDFEAA7}"/>
              </a:ext>
            </a:extLst>
          </p:cNvPr>
          <p:cNvSpPr txBox="1">
            <a:spLocks noChangeArrowheads="1"/>
          </p:cNvSpPr>
          <p:nvPr/>
        </p:nvSpPr>
        <p:spPr>
          <a:xfrm>
            <a:off x="0" y="55244"/>
            <a:ext cx="9144000"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a:t>A problem created by CIDR route aggregation</a:t>
            </a:r>
            <a:endParaRPr lang="en-AU" altLang="en-US" sz="3600" dirty="0"/>
          </a:p>
        </p:txBody>
      </p:sp>
      <p:sp>
        <p:nvSpPr>
          <p:cNvPr id="4" name="TextBox 3">
            <a:extLst>
              <a:ext uri="{FF2B5EF4-FFF2-40B4-BE49-F238E27FC236}">
                <a16:creationId xmlns:a16="http://schemas.microsoft.com/office/drawing/2014/main" id="{4ABA3861-6854-BC49-87CA-44B462BB0734}"/>
              </a:ext>
            </a:extLst>
          </p:cNvPr>
          <p:cNvSpPr txBox="1"/>
          <p:nvPr/>
        </p:nvSpPr>
        <p:spPr>
          <a:xfrm>
            <a:off x="-203201" y="2721114"/>
            <a:ext cx="9567333" cy="707886"/>
          </a:xfrm>
          <a:prstGeom prst="rect">
            <a:avLst/>
          </a:prstGeom>
          <a:solidFill>
            <a:schemeClr val="accent5">
              <a:lumMod val="20000"/>
              <a:lumOff val="80000"/>
            </a:schemeClr>
          </a:solidFill>
          <a:ln w="34925">
            <a:solidFill>
              <a:srgbClr val="C00000"/>
            </a:solidFill>
          </a:ln>
        </p:spPr>
        <p:txBody>
          <a:bodyPr wrap="square" rtlCol="0">
            <a:spAutoFit/>
          </a:bodyPr>
          <a:lstStyle/>
          <a:p>
            <a:pPr algn="ctr"/>
            <a:r>
              <a:rPr lang="en-US" sz="4000" dirty="0">
                <a:solidFill>
                  <a:srgbClr val="C00000"/>
                </a:solidFill>
              </a:rPr>
              <a:t>Solution: Longest prefix match forwarding</a:t>
            </a:r>
          </a:p>
        </p:txBody>
      </p:sp>
    </p:spTree>
    <p:extLst>
      <p:ext uri="{BB962C8B-B14F-4D97-AF65-F5344CB8AC3E}">
        <p14:creationId xmlns:p14="http://schemas.microsoft.com/office/powerpoint/2010/main" val="19128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D1D8FB74-F2CB-1B4A-B6FB-D85490B4997B}"/>
              </a:ext>
            </a:extLst>
          </p:cNvPr>
          <p:cNvSpPr>
            <a:spLocks noGrp="1" noChangeArrowheads="1"/>
          </p:cNvSpPr>
          <p:nvPr>
            <p:ph type="title"/>
          </p:nvPr>
        </p:nvSpPr>
        <p:spPr>
          <a:xfrm>
            <a:off x="0" y="76200"/>
            <a:ext cx="9144000" cy="1143000"/>
          </a:xfrm>
        </p:spPr>
        <p:txBody>
          <a:bodyPr/>
          <a:lstStyle/>
          <a:p>
            <a:r>
              <a:rPr lang="en-US" altLang="en-US">
                <a:ea typeface="ＭＳ Ｐゴシック" panose="020B0600070205080204" pitchFamily="34" charset="-128"/>
              </a:rPr>
              <a:t>CIDR Makes Packet Forwarding Harder</a:t>
            </a:r>
          </a:p>
        </p:txBody>
      </p:sp>
      <p:sp>
        <p:nvSpPr>
          <p:cNvPr id="78850" name="Rectangle 3">
            <a:extLst>
              <a:ext uri="{FF2B5EF4-FFF2-40B4-BE49-F238E27FC236}">
                <a16:creationId xmlns:a16="http://schemas.microsoft.com/office/drawing/2014/main" id="{306A6746-C8C0-6B42-B157-91785FACADF8}"/>
              </a:ext>
            </a:extLst>
          </p:cNvPr>
          <p:cNvSpPr>
            <a:spLocks noGrp="1" noChangeArrowheads="1"/>
          </p:cNvSpPr>
          <p:nvPr>
            <p:ph type="body" idx="1"/>
          </p:nvPr>
        </p:nvSpPr>
        <p:spPr/>
        <p:txBody>
          <a:bodyPr/>
          <a:lstStyle/>
          <a:p>
            <a:r>
              <a:rPr lang="en-US" altLang="en-US">
                <a:ea typeface="ＭＳ Ｐゴシック" panose="020B0600070205080204" pitchFamily="34" charset="-128"/>
              </a:rPr>
              <a:t>Forwarding table may have many matches</a:t>
            </a:r>
          </a:p>
          <a:p>
            <a:pPr lvl="1"/>
            <a:r>
              <a:rPr lang="en-US" altLang="en-US">
                <a:ea typeface="ＭＳ Ｐゴシック" panose="020B0600070205080204" pitchFamily="34" charset="-128"/>
              </a:rPr>
              <a:t>E.g., entries for 201.10.0.0/21 and 201.10.6.0/23</a:t>
            </a:r>
          </a:p>
          <a:p>
            <a:pPr lvl="1"/>
            <a:r>
              <a:rPr lang="en-US" altLang="en-US">
                <a:ea typeface="ＭＳ Ｐゴシック" panose="020B0600070205080204" pitchFamily="34" charset="-128"/>
              </a:rPr>
              <a:t>The IP address 201.10.6.17 would match both!</a:t>
            </a:r>
          </a:p>
          <a:p>
            <a:pPr lvl="1"/>
            <a:endParaRPr lang="en-US" altLang="en-US">
              <a:ea typeface="ＭＳ Ｐゴシック" panose="020B0600070205080204" pitchFamily="34" charset="-128"/>
            </a:endParaRPr>
          </a:p>
        </p:txBody>
      </p:sp>
      <p:sp>
        <p:nvSpPr>
          <p:cNvPr id="78851" name="Slide Number Placeholder 3">
            <a:extLst>
              <a:ext uri="{FF2B5EF4-FFF2-40B4-BE49-F238E27FC236}">
                <a16:creationId xmlns:a16="http://schemas.microsoft.com/office/drawing/2014/main" id="{FC0EF295-0A95-E047-A9A5-CB5228EC0101}"/>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algn="l" eaLnBrk="1" hangingPunct="1"/>
            <a:fld id="{FD219F6D-D975-C649-9E52-3CACCAA3730B}" type="slidenum">
              <a:rPr lang="en-US" altLang="en-US" sz="1200">
                <a:solidFill>
                  <a:srgbClr val="898989"/>
                </a:solidFill>
              </a:rPr>
              <a:pPr algn="l" eaLnBrk="1" hangingPunct="1"/>
              <a:t>49</a:t>
            </a:fld>
            <a:endParaRPr lang="en-US" altLang="en-US" sz="1200">
              <a:solidFill>
                <a:srgbClr val="898989"/>
              </a:solidFill>
            </a:endParaRPr>
          </a:p>
        </p:txBody>
      </p:sp>
      <p:sp>
        <p:nvSpPr>
          <p:cNvPr id="901124" name="Rectangle 4">
            <a:extLst>
              <a:ext uri="{FF2B5EF4-FFF2-40B4-BE49-F238E27FC236}">
                <a16:creationId xmlns:a16="http://schemas.microsoft.com/office/drawing/2014/main" id="{A0DAB80C-3F5F-2645-B180-EA0DCF3BDFD1}"/>
              </a:ext>
            </a:extLst>
          </p:cNvPr>
          <p:cNvSpPr>
            <a:spLocks noChangeArrowheads="1"/>
          </p:cNvSpPr>
          <p:nvPr/>
        </p:nvSpPr>
        <p:spPr bwMode="auto">
          <a:xfrm>
            <a:off x="457200" y="3124200"/>
            <a:ext cx="8305800" cy="2919413"/>
          </a:xfrm>
          <a:prstGeom prst="rect">
            <a:avLst/>
          </a:prstGeom>
          <a:solidFill>
            <a:srgbClr val="FFFFFF"/>
          </a:solidFill>
          <a:ln w="9525">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urier New" pitchFamily="1" charset="0"/>
              <a:ea typeface="+mn-ea"/>
            </a:endParaRPr>
          </a:p>
        </p:txBody>
      </p:sp>
      <p:sp>
        <p:nvSpPr>
          <p:cNvPr id="78853" name="Text Box 5">
            <a:extLst>
              <a:ext uri="{FF2B5EF4-FFF2-40B4-BE49-F238E27FC236}">
                <a16:creationId xmlns:a16="http://schemas.microsoft.com/office/drawing/2014/main" id="{4707E346-5A9C-364C-A9BB-7E46D3B3226B}"/>
              </a:ext>
            </a:extLst>
          </p:cNvPr>
          <p:cNvSpPr txBox="1">
            <a:spLocks noChangeArrowheads="1"/>
          </p:cNvSpPr>
          <p:nvPr/>
        </p:nvSpPr>
        <p:spPr bwMode="auto">
          <a:xfrm>
            <a:off x="1844675" y="3303588"/>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algn="l"/>
            <a:r>
              <a:rPr lang="en-US" altLang="en-US" sz="1800" b="0">
                <a:solidFill>
                  <a:srgbClr val="000000"/>
                </a:solidFill>
                <a:latin typeface="Arial" panose="020B0604020202020204" pitchFamily="34" charset="0"/>
              </a:rPr>
              <a:t>201.10.0.0/21</a:t>
            </a:r>
          </a:p>
        </p:txBody>
      </p:sp>
      <p:sp>
        <p:nvSpPr>
          <p:cNvPr id="78854" name="Text Box 6">
            <a:extLst>
              <a:ext uri="{FF2B5EF4-FFF2-40B4-BE49-F238E27FC236}">
                <a16:creationId xmlns:a16="http://schemas.microsoft.com/office/drawing/2014/main" id="{A1B10668-3A1A-0542-91F9-395CCAC0A942}"/>
              </a:ext>
            </a:extLst>
          </p:cNvPr>
          <p:cNvSpPr txBox="1">
            <a:spLocks noChangeArrowheads="1"/>
          </p:cNvSpPr>
          <p:nvPr/>
        </p:nvSpPr>
        <p:spPr bwMode="auto">
          <a:xfrm>
            <a:off x="769938" y="5657850"/>
            <a:ext cx="1427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r>
              <a:rPr lang="en-US" altLang="en-US" sz="1600" b="0">
                <a:solidFill>
                  <a:srgbClr val="000000"/>
                </a:solidFill>
                <a:latin typeface="Arial" panose="020B0604020202020204" pitchFamily="34" charset="0"/>
              </a:rPr>
              <a:t>201.10.0.0/22</a:t>
            </a:r>
          </a:p>
        </p:txBody>
      </p:sp>
      <p:sp>
        <p:nvSpPr>
          <p:cNvPr id="78855" name="Text Box 7">
            <a:extLst>
              <a:ext uri="{FF2B5EF4-FFF2-40B4-BE49-F238E27FC236}">
                <a16:creationId xmlns:a16="http://schemas.microsoft.com/office/drawing/2014/main" id="{0E518CAA-2BFD-E04B-9F0F-8B5060FD5632}"/>
              </a:ext>
            </a:extLst>
          </p:cNvPr>
          <p:cNvSpPr txBox="1">
            <a:spLocks noChangeArrowheads="1"/>
          </p:cNvSpPr>
          <p:nvPr/>
        </p:nvSpPr>
        <p:spPr bwMode="auto">
          <a:xfrm>
            <a:off x="2184400" y="5662613"/>
            <a:ext cx="1427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r>
              <a:rPr lang="en-US" altLang="en-US" sz="1600" b="0">
                <a:solidFill>
                  <a:srgbClr val="000000"/>
                </a:solidFill>
                <a:latin typeface="Arial" panose="020B0604020202020204" pitchFamily="34" charset="0"/>
              </a:rPr>
              <a:t>201.10.4.0/24</a:t>
            </a:r>
          </a:p>
        </p:txBody>
      </p:sp>
      <p:sp>
        <p:nvSpPr>
          <p:cNvPr id="78856" name="Text Box 8">
            <a:extLst>
              <a:ext uri="{FF2B5EF4-FFF2-40B4-BE49-F238E27FC236}">
                <a16:creationId xmlns:a16="http://schemas.microsoft.com/office/drawing/2014/main" id="{B7AEBE7F-3955-634C-AA56-4A7493F3B0EA}"/>
              </a:ext>
            </a:extLst>
          </p:cNvPr>
          <p:cNvSpPr txBox="1">
            <a:spLocks noChangeArrowheads="1"/>
          </p:cNvSpPr>
          <p:nvPr/>
        </p:nvSpPr>
        <p:spPr bwMode="auto">
          <a:xfrm>
            <a:off x="3611563" y="5673725"/>
            <a:ext cx="1427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algn="l"/>
            <a:r>
              <a:rPr lang="en-US" altLang="en-US" sz="1600" b="0">
                <a:solidFill>
                  <a:srgbClr val="000000"/>
                </a:solidFill>
                <a:latin typeface="Arial" panose="020B0604020202020204" pitchFamily="34" charset="0"/>
              </a:rPr>
              <a:t>201.10.5.0/24</a:t>
            </a:r>
          </a:p>
        </p:txBody>
      </p:sp>
      <p:sp>
        <p:nvSpPr>
          <p:cNvPr id="78857" name="Text Box 9">
            <a:extLst>
              <a:ext uri="{FF2B5EF4-FFF2-40B4-BE49-F238E27FC236}">
                <a16:creationId xmlns:a16="http://schemas.microsoft.com/office/drawing/2014/main" id="{85F664E9-0B90-8A4D-AE48-2685208E54F5}"/>
              </a:ext>
            </a:extLst>
          </p:cNvPr>
          <p:cNvSpPr txBox="1">
            <a:spLocks noChangeArrowheads="1"/>
          </p:cNvSpPr>
          <p:nvPr/>
        </p:nvSpPr>
        <p:spPr bwMode="auto">
          <a:xfrm>
            <a:off x="5026025" y="5649913"/>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algn="l"/>
            <a:r>
              <a:rPr lang="en-US" altLang="en-US" sz="1800">
                <a:solidFill>
                  <a:srgbClr val="000000"/>
                </a:solidFill>
                <a:latin typeface="Arial" panose="020B0604020202020204" pitchFamily="34" charset="0"/>
              </a:rPr>
              <a:t>201.10.6.0/23</a:t>
            </a:r>
          </a:p>
        </p:txBody>
      </p:sp>
      <p:sp>
        <p:nvSpPr>
          <p:cNvPr id="78858" name="Oval 10">
            <a:extLst>
              <a:ext uri="{FF2B5EF4-FFF2-40B4-BE49-F238E27FC236}">
                <a16:creationId xmlns:a16="http://schemas.microsoft.com/office/drawing/2014/main" id="{AFA8C6B2-DFAE-AA47-A2F0-384811BB9C43}"/>
              </a:ext>
            </a:extLst>
          </p:cNvPr>
          <p:cNvSpPr>
            <a:spLocks noChangeArrowheads="1"/>
          </p:cNvSpPr>
          <p:nvPr/>
        </p:nvSpPr>
        <p:spPr bwMode="auto">
          <a:xfrm>
            <a:off x="2359025" y="3795713"/>
            <a:ext cx="2209800" cy="609600"/>
          </a:xfrm>
          <a:prstGeom prst="ellipse">
            <a:avLst/>
          </a:prstGeom>
          <a:solidFill>
            <a:srgbClr val="FF0000"/>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eaLnBrk="1" hangingPunct="1"/>
            <a:r>
              <a:rPr lang="en-US" altLang="en-US" b="0">
                <a:latin typeface="Arial" panose="020B0604020202020204" pitchFamily="34" charset="0"/>
              </a:rPr>
              <a:t>Provider 1</a:t>
            </a:r>
          </a:p>
        </p:txBody>
      </p:sp>
      <p:sp>
        <p:nvSpPr>
          <p:cNvPr id="78859" name="Oval 11">
            <a:extLst>
              <a:ext uri="{FF2B5EF4-FFF2-40B4-BE49-F238E27FC236}">
                <a16:creationId xmlns:a16="http://schemas.microsoft.com/office/drawing/2014/main" id="{4476E03B-05DC-2D46-8165-BB77065818CF}"/>
              </a:ext>
            </a:extLst>
          </p:cNvPr>
          <p:cNvSpPr>
            <a:spLocks noChangeArrowheads="1"/>
          </p:cNvSpPr>
          <p:nvPr/>
        </p:nvSpPr>
        <p:spPr bwMode="auto">
          <a:xfrm>
            <a:off x="2282825"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eaLnBrk="1" hangingPunct="1"/>
            <a:endParaRPr lang="en-US" altLang="en-US"/>
          </a:p>
        </p:txBody>
      </p:sp>
      <p:sp>
        <p:nvSpPr>
          <p:cNvPr id="78860" name="Oval 12">
            <a:extLst>
              <a:ext uri="{FF2B5EF4-FFF2-40B4-BE49-F238E27FC236}">
                <a16:creationId xmlns:a16="http://schemas.microsoft.com/office/drawing/2014/main" id="{56D82144-14B9-9044-8A58-2AA37442FDAB}"/>
              </a:ext>
            </a:extLst>
          </p:cNvPr>
          <p:cNvSpPr>
            <a:spLocks noChangeArrowheads="1"/>
          </p:cNvSpPr>
          <p:nvPr/>
        </p:nvSpPr>
        <p:spPr bwMode="auto">
          <a:xfrm>
            <a:off x="914400"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eaLnBrk="1" hangingPunct="1"/>
            <a:endParaRPr lang="en-US" altLang="en-US"/>
          </a:p>
        </p:txBody>
      </p:sp>
      <p:sp>
        <p:nvSpPr>
          <p:cNvPr id="78861" name="Oval 13">
            <a:extLst>
              <a:ext uri="{FF2B5EF4-FFF2-40B4-BE49-F238E27FC236}">
                <a16:creationId xmlns:a16="http://schemas.microsoft.com/office/drawing/2014/main" id="{06CF0D24-916D-0443-8E00-98AB5215FD5A}"/>
              </a:ext>
            </a:extLst>
          </p:cNvPr>
          <p:cNvSpPr>
            <a:spLocks noChangeArrowheads="1"/>
          </p:cNvSpPr>
          <p:nvPr/>
        </p:nvSpPr>
        <p:spPr bwMode="auto">
          <a:xfrm>
            <a:off x="3654425"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eaLnBrk="1" hangingPunct="1"/>
            <a:endParaRPr lang="en-US" altLang="en-US"/>
          </a:p>
        </p:txBody>
      </p:sp>
      <p:sp>
        <p:nvSpPr>
          <p:cNvPr id="78862" name="Oval 14">
            <a:extLst>
              <a:ext uri="{FF2B5EF4-FFF2-40B4-BE49-F238E27FC236}">
                <a16:creationId xmlns:a16="http://schemas.microsoft.com/office/drawing/2014/main" id="{4CB1815F-3ABE-9641-8EC3-DB183D3B0D64}"/>
              </a:ext>
            </a:extLst>
          </p:cNvPr>
          <p:cNvSpPr>
            <a:spLocks noChangeArrowheads="1"/>
          </p:cNvSpPr>
          <p:nvPr/>
        </p:nvSpPr>
        <p:spPr bwMode="auto">
          <a:xfrm>
            <a:off x="5026025" y="5243513"/>
            <a:ext cx="1295400" cy="381000"/>
          </a:xfrm>
          <a:prstGeom prst="ellipse">
            <a:avLst/>
          </a:prstGeom>
          <a:solidFill>
            <a:srgbClr val="FFCC00"/>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eaLnBrk="1" hangingPunct="1"/>
            <a:endParaRPr lang="en-US" altLang="en-US"/>
          </a:p>
        </p:txBody>
      </p:sp>
      <p:cxnSp>
        <p:nvCxnSpPr>
          <p:cNvPr id="78863" name="AutoShape 15">
            <a:extLst>
              <a:ext uri="{FF2B5EF4-FFF2-40B4-BE49-F238E27FC236}">
                <a16:creationId xmlns:a16="http://schemas.microsoft.com/office/drawing/2014/main" id="{46FFAD29-41E1-C84D-9C7F-DDE4E03E4279}"/>
              </a:ext>
            </a:extLst>
          </p:cNvPr>
          <p:cNvCxnSpPr>
            <a:cxnSpLocks noChangeShapeType="1"/>
            <a:stCxn id="78858" idx="2"/>
            <a:endCxn id="78860" idx="0"/>
          </p:cNvCxnSpPr>
          <p:nvPr/>
        </p:nvCxnSpPr>
        <p:spPr bwMode="auto">
          <a:xfrm rot="10800000" flipV="1">
            <a:off x="1562100" y="4100513"/>
            <a:ext cx="796925" cy="1143000"/>
          </a:xfrm>
          <a:prstGeom prst="bentConnector2">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78864" name="AutoShape 16">
            <a:extLst>
              <a:ext uri="{FF2B5EF4-FFF2-40B4-BE49-F238E27FC236}">
                <a16:creationId xmlns:a16="http://schemas.microsoft.com/office/drawing/2014/main" id="{8D6BCAAB-E092-0940-81EF-68F2BE2262C5}"/>
              </a:ext>
            </a:extLst>
          </p:cNvPr>
          <p:cNvCxnSpPr>
            <a:cxnSpLocks noChangeShapeType="1"/>
            <a:stCxn id="78858" idx="4"/>
          </p:cNvCxnSpPr>
          <p:nvPr/>
        </p:nvCxnSpPr>
        <p:spPr bwMode="auto">
          <a:xfrm rot="5400000">
            <a:off x="2715419" y="4506119"/>
            <a:ext cx="849312" cy="647700"/>
          </a:xfrm>
          <a:prstGeom prst="bentConnector3">
            <a:avLst>
              <a:gd name="adj1" fmla="val 49907"/>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78865" name="AutoShape 17">
            <a:extLst>
              <a:ext uri="{FF2B5EF4-FFF2-40B4-BE49-F238E27FC236}">
                <a16:creationId xmlns:a16="http://schemas.microsoft.com/office/drawing/2014/main" id="{CCCC2C6D-E596-C043-B871-60C7410C4AFD}"/>
              </a:ext>
            </a:extLst>
          </p:cNvPr>
          <p:cNvCxnSpPr>
            <a:cxnSpLocks noChangeShapeType="1"/>
            <a:stCxn id="78858" idx="6"/>
          </p:cNvCxnSpPr>
          <p:nvPr/>
        </p:nvCxnSpPr>
        <p:spPr bwMode="auto">
          <a:xfrm>
            <a:off x="4568825" y="4100513"/>
            <a:ext cx="955675" cy="1143000"/>
          </a:xfrm>
          <a:prstGeom prst="bentConnector2">
            <a:avLst/>
          </a:prstGeom>
          <a:noFill/>
          <a:ln w="25400">
            <a:solidFill>
              <a:srgbClr val="FF3300"/>
            </a:solidFill>
            <a:miter lim="800000"/>
            <a:headEnd/>
            <a:tailEnd/>
          </a:ln>
          <a:extLst>
            <a:ext uri="{909E8E84-426E-40DD-AFC4-6F175D3DCCD1}">
              <a14:hiddenFill xmlns:a14="http://schemas.microsoft.com/office/drawing/2010/main">
                <a:noFill/>
              </a14:hiddenFill>
            </a:ext>
          </a:extLst>
        </p:spPr>
      </p:cxnSp>
      <p:cxnSp>
        <p:nvCxnSpPr>
          <p:cNvPr id="78866" name="AutoShape 18">
            <a:extLst>
              <a:ext uri="{FF2B5EF4-FFF2-40B4-BE49-F238E27FC236}">
                <a16:creationId xmlns:a16="http://schemas.microsoft.com/office/drawing/2014/main" id="{F2EA93CC-63C4-0540-93B3-BC950EFFD50F}"/>
              </a:ext>
            </a:extLst>
          </p:cNvPr>
          <p:cNvCxnSpPr>
            <a:cxnSpLocks noChangeShapeType="1"/>
          </p:cNvCxnSpPr>
          <p:nvPr/>
        </p:nvCxnSpPr>
        <p:spPr bwMode="auto">
          <a:xfrm rot="16200000" flipH="1">
            <a:off x="3534569" y="4448969"/>
            <a:ext cx="838200" cy="750888"/>
          </a:xfrm>
          <a:prstGeom prst="bentConnector3">
            <a:avLst>
              <a:gd name="adj1" fmla="val 50000"/>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78867" name="AutoShape 19">
            <a:extLst>
              <a:ext uri="{FF2B5EF4-FFF2-40B4-BE49-F238E27FC236}">
                <a16:creationId xmlns:a16="http://schemas.microsoft.com/office/drawing/2014/main" id="{9CFA14FB-59DC-B34B-813C-29E2F463DB9F}"/>
              </a:ext>
            </a:extLst>
          </p:cNvPr>
          <p:cNvCxnSpPr>
            <a:cxnSpLocks noChangeShapeType="1"/>
            <a:endCxn id="78862" idx="0"/>
          </p:cNvCxnSpPr>
          <p:nvPr/>
        </p:nvCxnSpPr>
        <p:spPr bwMode="auto">
          <a:xfrm rot="5400000">
            <a:off x="5311775" y="4462463"/>
            <a:ext cx="1143000" cy="419100"/>
          </a:xfrm>
          <a:prstGeom prst="bentConnector3">
            <a:avLst>
              <a:gd name="adj1" fmla="val -1394"/>
            </a:avLst>
          </a:prstGeom>
          <a:noFill/>
          <a:ln w="25400">
            <a:solidFill>
              <a:srgbClr val="00CC00"/>
            </a:solidFill>
            <a:miter lim="800000"/>
            <a:headEnd/>
            <a:tailEnd/>
          </a:ln>
          <a:extLst>
            <a:ext uri="{909E8E84-426E-40DD-AFC4-6F175D3DCCD1}">
              <a14:hiddenFill xmlns:a14="http://schemas.microsoft.com/office/drawing/2010/main">
                <a:noFill/>
              </a14:hiddenFill>
            </a:ext>
          </a:extLst>
        </p:spPr>
      </p:cxnSp>
      <p:sp>
        <p:nvSpPr>
          <p:cNvPr id="78868" name="Line 20">
            <a:extLst>
              <a:ext uri="{FF2B5EF4-FFF2-40B4-BE49-F238E27FC236}">
                <a16:creationId xmlns:a16="http://schemas.microsoft.com/office/drawing/2014/main" id="{4D116DD1-0F9A-D646-AD7A-F8D3314EBE8B}"/>
              </a:ext>
            </a:extLst>
          </p:cNvPr>
          <p:cNvSpPr>
            <a:spLocks noChangeShapeType="1"/>
          </p:cNvSpPr>
          <p:nvPr/>
        </p:nvSpPr>
        <p:spPr bwMode="auto">
          <a:xfrm flipV="1">
            <a:off x="3436938" y="3186113"/>
            <a:ext cx="0" cy="6111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78869" name="Line 21">
            <a:extLst>
              <a:ext uri="{FF2B5EF4-FFF2-40B4-BE49-F238E27FC236}">
                <a16:creationId xmlns:a16="http://schemas.microsoft.com/office/drawing/2014/main" id="{C2EDB80A-C9FA-F445-922B-16CDFAA3C378}"/>
              </a:ext>
            </a:extLst>
          </p:cNvPr>
          <p:cNvSpPr>
            <a:spLocks noChangeShapeType="1"/>
          </p:cNvSpPr>
          <p:nvPr/>
        </p:nvSpPr>
        <p:spPr bwMode="auto">
          <a:xfrm flipV="1">
            <a:off x="7159625" y="3186113"/>
            <a:ext cx="0" cy="6111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78870" name="Oval 22">
            <a:extLst>
              <a:ext uri="{FF2B5EF4-FFF2-40B4-BE49-F238E27FC236}">
                <a16:creationId xmlns:a16="http://schemas.microsoft.com/office/drawing/2014/main" id="{97068EE9-3407-CA4F-B4C1-081F45855559}"/>
              </a:ext>
            </a:extLst>
          </p:cNvPr>
          <p:cNvSpPr>
            <a:spLocks noChangeArrowheads="1"/>
          </p:cNvSpPr>
          <p:nvPr/>
        </p:nvSpPr>
        <p:spPr bwMode="auto">
          <a:xfrm>
            <a:off x="6092825" y="3795713"/>
            <a:ext cx="2209800" cy="609600"/>
          </a:xfrm>
          <a:prstGeom prst="ellipse">
            <a:avLst/>
          </a:prstGeom>
          <a:solidFill>
            <a:srgbClr val="00CC00"/>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eaLnBrk="1" hangingPunct="1"/>
            <a:r>
              <a:rPr lang="en-US" altLang="en-US" b="0">
                <a:latin typeface="Arial" panose="020B0604020202020204" pitchFamily="34" charset="0"/>
              </a:rPr>
              <a:t>Provider 2</a:t>
            </a:r>
          </a:p>
        </p:txBody>
      </p:sp>
    </p:spTree>
    <p:extLst>
      <p:ext uri="{BB962C8B-B14F-4D97-AF65-F5344CB8AC3E}">
        <p14:creationId xmlns:p14="http://schemas.microsoft.com/office/powerpoint/2010/main" val="2070185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A87D6D9F-25C1-424C-837B-0BC1C75B86EA}"/>
              </a:ext>
            </a:extLst>
          </p:cNvPr>
          <p:cNvSpPr/>
          <p:nvPr/>
        </p:nvSpPr>
        <p:spPr>
          <a:xfrm>
            <a:off x="1371600" y="1020331"/>
            <a:ext cx="3289300" cy="1789545"/>
          </a:xfrm>
          <a:prstGeom prst="roundRect">
            <a:avLst/>
          </a:prstGeom>
          <a:noFill/>
          <a:ln w="444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85DA9819-8FBA-1945-B4C0-B799979DFA2F}"/>
              </a:ext>
            </a:extLst>
          </p:cNvPr>
          <p:cNvSpPr/>
          <p:nvPr/>
        </p:nvSpPr>
        <p:spPr>
          <a:xfrm>
            <a:off x="4965700" y="1020331"/>
            <a:ext cx="3289300" cy="1789545"/>
          </a:xfrm>
          <a:prstGeom prst="roundRect">
            <a:avLst/>
          </a:prstGeom>
          <a:noFill/>
          <a:ln w="444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7F175675-19DA-DD41-B8D0-E38686CC45EA}"/>
              </a:ext>
            </a:extLst>
          </p:cNvPr>
          <p:cNvSpPr/>
          <p:nvPr/>
        </p:nvSpPr>
        <p:spPr>
          <a:xfrm>
            <a:off x="1371600" y="2958668"/>
            <a:ext cx="3289300" cy="1789545"/>
          </a:xfrm>
          <a:prstGeom prst="roundRect">
            <a:avLst/>
          </a:prstGeom>
          <a:noFill/>
          <a:ln w="444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9F30FF34-A926-1D48-95E9-32BB98A0848C}"/>
              </a:ext>
            </a:extLst>
          </p:cNvPr>
          <p:cNvSpPr/>
          <p:nvPr/>
        </p:nvSpPr>
        <p:spPr>
          <a:xfrm>
            <a:off x="4965700" y="2958668"/>
            <a:ext cx="3289300" cy="1789545"/>
          </a:xfrm>
          <a:prstGeom prst="roundRect">
            <a:avLst/>
          </a:prstGeom>
          <a:noFill/>
          <a:ln w="444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E443C351-429F-0847-BDD3-E38B49E8BFA9}"/>
              </a:ext>
            </a:extLst>
          </p:cNvPr>
          <p:cNvSpPr/>
          <p:nvPr/>
        </p:nvSpPr>
        <p:spPr>
          <a:xfrm>
            <a:off x="1371600" y="4897005"/>
            <a:ext cx="3289300" cy="1789545"/>
          </a:xfrm>
          <a:prstGeom prst="roundRect">
            <a:avLst/>
          </a:prstGeom>
          <a:noFill/>
          <a:ln w="444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EE2EC14B-B524-3E42-8D54-C8914DA82B1E}"/>
              </a:ext>
            </a:extLst>
          </p:cNvPr>
          <p:cNvSpPr/>
          <p:nvPr/>
        </p:nvSpPr>
        <p:spPr>
          <a:xfrm>
            <a:off x="4965700" y="4897005"/>
            <a:ext cx="3289300" cy="1789545"/>
          </a:xfrm>
          <a:prstGeom prst="roundRect">
            <a:avLst/>
          </a:prstGeom>
          <a:noFill/>
          <a:ln w="444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F401AC2-7AB6-0E48-9A23-6AB4038B68ED}"/>
              </a:ext>
            </a:extLst>
          </p:cNvPr>
          <p:cNvSpPr txBox="1"/>
          <p:nvPr/>
        </p:nvSpPr>
        <p:spPr>
          <a:xfrm>
            <a:off x="1483783" y="1147850"/>
            <a:ext cx="3064933" cy="400110"/>
          </a:xfrm>
          <a:prstGeom prst="rect">
            <a:avLst/>
          </a:prstGeom>
          <a:noFill/>
        </p:spPr>
        <p:txBody>
          <a:bodyPr wrap="square" rtlCol="0">
            <a:spAutoFit/>
          </a:bodyPr>
          <a:lstStyle/>
          <a:p>
            <a:r>
              <a:rPr lang="en-US" sz="2000" dirty="0">
                <a:solidFill>
                  <a:schemeClr val="accent1">
                    <a:lumMod val="50000"/>
                  </a:schemeClr>
                </a:solidFill>
              </a:rPr>
              <a:t>Potpourri</a:t>
            </a:r>
          </a:p>
        </p:txBody>
      </p:sp>
      <p:sp>
        <p:nvSpPr>
          <p:cNvPr id="10" name="TextBox 9">
            <a:extLst>
              <a:ext uri="{FF2B5EF4-FFF2-40B4-BE49-F238E27FC236}">
                <a16:creationId xmlns:a16="http://schemas.microsoft.com/office/drawing/2014/main" id="{B381700C-BE75-0C4D-A730-7324B018B9B2}"/>
              </a:ext>
            </a:extLst>
          </p:cNvPr>
          <p:cNvSpPr txBox="1"/>
          <p:nvPr/>
        </p:nvSpPr>
        <p:spPr>
          <a:xfrm>
            <a:off x="1507067" y="1715048"/>
            <a:ext cx="3064933" cy="707886"/>
          </a:xfrm>
          <a:prstGeom prst="rect">
            <a:avLst/>
          </a:prstGeom>
          <a:noFill/>
        </p:spPr>
        <p:txBody>
          <a:bodyPr wrap="square" rtlCol="0">
            <a:spAutoFit/>
          </a:bodyPr>
          <a:lstStyle/>
          <a:p>
            <a:r>
              <a:rPr lang="en-US" sz="2000" dirty="0"/>
              <a:t>Definition and short answer type questions</a:t>
            </a:r>
          </a:p>
        </p:txBody>
      </p:sp>
      <p:sp>
        <p:nvSpPr>
          <p:cNvPr id="11" name="TextBox 10">
            <a:extLst>
              <a:ext uri="{FF2B5EF4-FFF2-40B4-BE49-F238E27FC236}">
                <a16:creationId xmlns:a16="http://schemas.microsoft.com/office/drawing/2014/main" id="{B3184D06-DA42-AB49-8658-E75DAF5AC5CF}"/>
              </a:ext>
            </a:extLst>
          </p:cNvPr>
          <p:cNvSpPr txBox="1"/>
          <p:nvPr/>
        </p:nvSpPr>
        <p:spPr>
          <a:xfrm>
            <a:off x="5077883" y="1689696"/>
            <a:ext cx="3064933" cy="400110"/>
          </a:xfrm>
          <a:prstGeom prst="rect">
            <a:avLst/>
          </a:prstGeom>
          <a:noFill/>
        </p:spPr>
        <p:txBody>
          <a:bodyPr wrap="square" rtlCol="0">
            <a:spAutoFit/>
          </a:bodyPr>
          <a:lstStyle/>
          <a:p>
            <a:r>
              <a:rPr lang="en-US" sz="2000" dirty="0"/>
              <a:t>Routing protocols</a:t>
            </a:r>
          </a:p>
        </p:txBody>
      </p:sp>
      <p:sp>
        <p:nvSpPr>
          <p:cNvPr id="12" name="TextBox 11">
            <a:extLst>
              <a:ext uri="{FF2B5EF4-FFF2-40B4-BE49-F238E27FC236}">
                <a16:creationId xmlns:a16="http://schemas.microsoft.com/office/drawing/2014/main" id="{C3B301BC-CCC2-EA48-8806-3A0DE8646F1C}"/>
              </a:ext>
            </a:extLst>
          </p:cNvPr>
          <p:cNvSpPr txBox="1"/>
          <p:nvPr/>
        </p:nvSpPr>
        <p:spPr>
          <a:xfrm>
            <a:off x="5190067" y="4925859"/>
            <a:ext cx="3064933" cy="400110"/>
          </a:xfrm>
          <a:prstGeom prst="rect">
            <a:avLst/>
          </a:prstGeom>
          <a:noFill/>
        </p:spPr>
        <p:txBody>
          <a:bodyPr wrap="square" rtlCol="0">
            <a:spAutoFit/>
          </a:bodyPr>
          <a:lstStyle/>
          <a:p>
            <a:r>
              <a:rPr lang="en-US" sz="2000" dirty="0">
                <a:solidFill>
                  <a:srgbClr val="C00000"/>
                </a:solidFill>
              </a:rPr>
              <a:t>Bonus</a:t>
            </a:r>
          </a:p>
        </p:txBody>
      </p:sp>
      <p:sp>
        <p:nvSpPr>
          <p:cNvPr id="13" name="TextBox 12">
            <a:extLst>
              <a:ext uri="{FF2B5EF4-FFF2-40B4-BE49-F238E27FC236}">
                <a16:creationId xmlns:a16="http://schemas.microsoft.com/office/drawing/2014/main" id="{F1D22FA0-FB01-894B-B99C-96EF04F0797F}"/>
              </a:ext>
            </a:extLst>
          </p:cNvPr>
          <p:cNvSpPr txBox="1"/>
          <p:nvPr/>
        </p:nvSpPr>
        <p:spPr>
          <a:xfrm>
            <a:off x="1595967" y="3533096"/>
            <a:ext cx="3064933" cy="707886"/>
          </a:xfrm>
          <a:prstGeom prst="rect">
            <a:avLst/>
          </a:prstGeom>
          <a:noFill/>
        </p:spPr>
        <p:txBody>
          <a:bodyPr wrap="square" rtlCol="0">
            <a:spAutoFit/>
          </a:bodyPr>
          <a:lstStyle/>
          <a:p>
            <a:r>
              <a:rPr lang="en-US" sz="2000" dirty="0"/>
              <a:t>IP Datagram forwarding, service models etc.</a:t>
            </a:r>
          </a:p>
        </p:txBody>
      </p:sp>
      <p:sp>
        <p:nvSpPr>
          <p:cNvPr id="14" name="TextBox 13">
            <a:extLst>
              <a:ext uri="{FF2B5EF4-FFF2-40B4-BE49-F238E27FC236}">
                <a16:creationId xmlns:a16="http://schemas.microsoft.com/office/drawing/2014/main" id="{DD98A511-4215-1443-A0FE-9A73B196B858}"/>
              </a:ext>
            </a:extLst>
          </p:cNvPr>
          <p:cNvSpPr txBox="1"/>
          <p:nvPr/>
        </p:nvSpPr>
        <p:spPr>
          <a:xfrm>
            <a:off x="5190067" y="3565278"/>
            <a:ext cx="3064933" cy="400110"/>
          </a:xfrm>
          <a:prstGeom prst="rect">
            <a:avLst/>
          </a:prstGeom>
          <a:noFill/>
        </p:spPr>
        <p:txBody>
          <a:bodyPr wrap="square" rtlCol="0">
            <a:spAutoFit/>
          </a:bodyPr>
          <a:lstStyle/>
          <a:p>
            <a:r>
              <a:rPr lang="en-US" sz="2000" dirty="0"/>
              <a:t>IP addresses, Subnets, CIDR</a:t>
            </a:r>
          </a:p>
        </p:txBody>
      </p:sp>
      <p:sp>
        <p:nvSpPr>
          <p:cNvPr id="15" name="TextBox 14">
            <a:extLst>
              <a:ext uri="{FF2B5EF4-FFF2-40B4-BE49-F238E27FC236}">
                <a16:creationId xmlns:a16="http://schemas.microsoft.com/office/drawing/2014/main" id="{C021C7E6-406F-C444-B755-E82269FEF89F}"/>
              </a:ext>
            </a:extLst>
          </p:cNvPr>
          <p:cNvSpPr txBox="1"/>
          <p:nvPr/>
        </p:nvSpPr>
        <p:spPr>
          <a:xfrm>
            <a:off x="5190067" y="5494050"/>
            <a:ext cx="3064933" cy="707886"/>
          </a:xfrm>
          <a:prstGeom prst="rect">
            <a:avLst/>
          </a:prstGeom>
          <a:noFill/>
        </p:spPr>
        <p:txBody>
          <a:bodyPr wrap="square" rtlCol="0">
            <a:spAutoFit/>
          </a:bodyPr>
          <a:lstStyle/>
          <a:p>
            <a:r>
              <a:rPr lang="en-US" sz="2000" dirty="0"/>
              <a:t>May be from the outside of the textbook.</a:t>
            </a:r>
          </a:p>
        </p:txBody>
      </p:sp>
      <p:sp>
        <p:nvSpPr>
          <p:cNvPr id="16" name="TextBox 15">
            <a:extLst>
              <a:ext uri="{FF2B5EF4-FFF2-40B4-BE49-F238E27FC236}">
                <a16:creationId xmlns:a16="http://schemas.microsoft.com/office/drawing/2014/main" id="{93B2981F-4C1D-424A-8860-79F9505D0382}"/>
              </a:ext>
            </a:extLst>
          </p:cNvPr>
          <p:cNvSpPr txBox="1"/>
          <p:nvPr/>
        </p:nvSpPr>
        <p:spPr>
          <a:xfrm>
            <a:off x="1595967" y="5591722"/>
            <a:ext cx="3064933" cy="400110"/>
          </a:xfrm>
          <a:prstGeom prst="rect">
            <a:avLst/>
          </a:prstGeom>
          <a:noFill/>
        </p:spPr>
        <p:txBody>
          <a:bodyPr wrap="square" rtlCol="0">
            <a:spAutoFit/>
          </a:bodyPr>
          <a:lstStyle/>
          <a:p>
            <a:r>
              <a:rPr lang="en-US" sz="2000" dirty="0"/>
              <a:t>DHCP, ARP, ICMP</a:t>
            </a:r>
          </a:p>
        </p:txBody>
      </p:sp>
      <p:sp>
        <p:nvSpPr>
          <p:cNvPr id="17" name="Rectangle 2">
            <a:extLst>
              <a:ext uri="{FF2B5EF4-FFF2-40B4-BE49-F238E27FC236}">
                <a16:creationId xmlns:a16="http://schemas.microsoft.com/office/drawing/2014/main" id="{B26C85BC-2D97-AA49-9BDF-1A7C33D39D86}"/>
              </a:ext>
            </a:extLst>
          </p:cNvPr>
          <p:cNvSpPr txBox="1">
            <a:spLocks noChangeArrowheads="1"/>
          </p:cNvSpPr>
          <p:nvPr/>
        </p:nvSpPr>
        <p:spPr>
          <a:xfrm>
            <a:off x="611188" y="17145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a:t>What have we learned so far…</a:t>
            </a:r>
            <a:endParaRPr lang="en-AU" altLang="en-US" sz="3600" dirty="0"/>
          </a:p>
        </p:txBody>
      </p:sp>
    </p:spTree>
    <p:extLst>
      <p:ext uri="{BB962C8B-B14F-4D97-AF65-F5344CB8AC3E}">
        <p14:creationId xmlns:p14="http://schemas.microsoft.com/office/powerpoint/2010/main" val="15684749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46CC7DB0-01E0-A640-B791-0B4A00092093}"/>
              </a:ext>
            </a:extLst>
          </p:cNvPr>
          <p:cNvSpPr>
            <a:spLocks noGrp="1" noChangeArrowheads="1"/>
          </p:cNvSpPr>
          <p:nvPr>
            <p:ph type="title"/>
          </p:nvPr>
        </p:nvSpPr>
        <p:spPr/>
        <p:txBody>
          <a:bodyPr/>
          <a:lstStyle/>
          <a:p>
            <a:r>
              <a:rPr lang="en-US" altLang="en-US">
                <a:ea typeface="ＭＳ Ｐゴシック" panose="020B0600070205080204" pitchFamily="34" charset="-128"/>
              </a:rPr>
              <a:t>Longest Prefix Match Forwarding</a:t>
            </a:r>
          </a:p>
        </p:txBody>
      </p:sp>
      <p:sp>
        <p:nvSpPr>
          <p:cNvPr id="80898" name="Rectangle 3">
            <a:extLst>
              <a:ext uri="{FF2B5EF4-FFF2-40B4-BE49-F238E27FC236}">
                <a16:creationId xmlns:a16="http://schemas.microsoft.com/office/drawing/2014/main" id="{BEDDC025-64BC-7E45-AD2A-FF8EC34481FB}"/>
              </a:ext>
            </a:extLst>
          </p:cNvPr>
          <p:cNvSpPr>
            <a:spLocks noGrp="1" noChangeArrowheads="1"/>
          </p:cNvSpPr>
          <p:nvPr>
            <p:ph type="body" idx="1"/>
          </p:nvPr>
        </p:nvSpPr>
        <p:spPr/>
        <p:txBody>
          <a:bodyPr/>
          <a:lstStyle/>
          <a:p>
            <a:r>
              <a:rPr lang="en-US" altLang="en-US">
                <a:ea typeface="ＭＳ Ｐゴシック" panose="020B0600070205080204" pitchFamily="34" charset="-128"/>
              </a:rPr>
              <a:t>Destination-based forwarding</a:t>
            </a:r>
          </a:p>
          <a:p>
            <a:pPr lvl="1"/>
            <a:r>
              <a:rPr lang="en-US" altLang="en-US">
                <a:ea typeface="ＭＳ Ｐゴシック" panose="020B0600070205080204" pitchFamily="34" charset="-128"/>
              </a:rPr>
              <a:t>Packet has a destination address</a:t>
            </a:r>
          </a:p>
          <a:p>
            <a:pPr lvl="1"/>
            <a:r>
              <a:rPr lang="en-US" altLang="en-US">
                <a:ea typeface="ＭＳ Ｐゴシック" panose="020B0600070205080204" pitchFamily="34" charset="-128"/>
              </a:rPr>
              <a:t>Router identifies longest-matching prefix</a:t>
            </a:r>
          </a:p>
          <a:p>
            <a:pPr lvl="1"/>
            <a:r>
              <a:rPr lang="en-US" altLang="en-US">
                <a:ea typeface="ＭＳ Ｐゴシック" panose="020B0600070205080204" pitchFamily="34" charset="-128"/>
              </a:rPr>
              <a:t>Cute algorithmic problem: very fast lookups</a:t>
            </a:r>
          </a:p>
        </p:txBody>
      </p:sp>
      <p:sp>
        <p:nvSpPr>
          <p:cNvPr id="80899" name="Slide Number Placeholder 3">
            <a:extLst>
              <a:ext uri="{FF2B5EF4-FFF2-40B4-BE49-F238E27FC236}">
                <a16:creationId xmlns:a16="http://schemas.microsoft.com/office/drawing/2014/main" id="{222D3AE4-F83B-CE4C-A319-573B38DC631B}"/>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algn="l" eaLnBrk="1" hangingPunct="1"/>
            <a:fld id="{6B69A566-60EE-AF47-9AF2-7392216DE2BF}" type="slidenum">
              <a:rPr lang="en-US" altLang="en-US" sz="1200">
                <a:solidFill>
                  <a:srgbClr val="898989"/>
                </a:solidFill>
              </a:rPr>
              <a:pPr algn="l" eaLnBrk="1" hangingPunct="1"/>
              <a:t>50</a:t>
            </a:fld>
            <a:endParaRPr lang="en-US" altLang="en-US" sz="1200">
              <a:solidFill>
                <a:srgbClr val="898989"/>
              </a:solidFill>
            </a:endParaRPr>
          </a:p>
        </p:txBody>
      </p:sp>
      <p:sp>
        <p:nvSpPr>
          <p:cNvPr id="80900" name="Text Box 4">
            <a:extLst>
              <a:ext uri="{FF2B5EF4-FFF2-40B4-BE49-F238E27FC236}">
                <a16:creationId xmlns:a16="http://schemas.microsoft.com/office/drawing/2014/main" id="{12805D0A-42EA-7F4F-8CAA-E7E8568F031F}"/>
              </a:ext>
            </a:extLst>
          </p:cNvPr>
          <p:cNvSpPr txBox="1">
            <a:spLocks noChangeArrowheads="1"/>
          </p:cNvSpPr>
          <p:nvPr/>
        </p:nvSpPr>
        <p:spPr bwMode="auto">
          <a:xfrm>
            <a:off x="3459163" y="4225925"/>
            <a:ext cx="2520950" cy="16256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algn="l"/>
            <a:r>
              <a:rPr lang="en-US" altLang="en-US">
                <a:latin typeface="Tahoma" panose="020B0604030504040204" pitchFamily="34" charset="0"/>
              </a:rPr>
              <a:t>4.0.0.0/8</a:t>
            </a:r>
          </a:p>
          <a:p>
            <a:pPr algn="l"/>
            <a:r>
              <a:rPr lang="en-US" altLang="en-US">
                <a:latin typeface="Tahoma" panose="020B0604030504040204" pitchFamily="34" charset="0"/>
              </a:rPr>
              <a:t>4.83.128.0/17</a:t>
            </a:r>
          </a:p>
          <a:p>
            <a:pPr algn="l"/>
            <a:r>
              <a:rPr lang="en-US" altLang="en-US">
                <a:latin typeface="Tahoma" panose="020B0604030504040204" pitchFamily="34" charset="0"/>
              </a:rPr>
              <a:t>201.10.0.0/21</a:t>
            </a:r>
          </a:p>
          <a:p>
            <a:pPr algn="l"/>
            <a:r>
              <a:rPr lang="en-US" altLang="en-US">
                <a:solidFill>
                  <a:srgbClr val="0066FF"/>
                </a:solidFill>
                <a:latin typeface="Tahoma" panose="020B0604030504040204" pitchFamily="34" charset="0"/>
              </a:rPr>
              <a:t>201.10.6.0/23</a:t>
            </a:r>
          </a:p>
          <a:p>
            <a:pPr algn="l"/>
            <a:r>
              <a:rPr lang="en-US" altLang="en-US">
                <a:latin typeface="Tahoma" panose="020B0604030504040204" pitchFamily="34" charset="0"/>
              </a:rPr>
              <a:t>126.255.103.0/24</a:t>
            </a:r>
          </a:p>
        </p:txBody>
      </p:sp>
      <p:sp>
        <p:nvSpPr>
          <p:cNvPr id="80901" name="Line 5">
            <a:extLst>
              <a:ext uri="{FF2B5EF4-FFF2-40B4-BE49-F238E27FC236}">
                <a16:creationId xmlns:a16="http://schemas.microsoft.com/office/drawing/2014/main" id="{672F135A-3765-FC44-8739-E11F451A564A}"/>
              </a:ext>
            </a:extLst>
          </p:cNvPr>
          <p:cNvSpPr>
            <a:spLocks noChangeShapeType="1"/>
          </p:cNvSpPr>
          <p:nvPr/>
        </p:nvSpPr>
        <p:spPr bwMode="auto">
          <a:xfrm>
            <a:off x="2389188" y="4940300"/>
            <a:ext cx="10699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0902" name="Text Box 6">
            <a:extLst>
              <a:ext uri="{FF2B5EF4-FFF2-40B4-BE49-F238E27FC236}">
                <a16:creationId xmlns:a16="http://schemas.microsoft.com/office/drawing/2014/main" id="{A9A3A65B-81AA-DC44-9BB2-9712701CFB66}"/>
              </a:ext>
            </a:extLst>
          </p:cNvPr>
          <p:cNvSpPr txBox="1">
            <a:spLocks noChangeArrowheads="1"/>
          </p:cNvSpPr>
          <p:nvPr/>
        </p:nvSpPr>
        <p:spPr bwMode="auto">
          <a:xfrm>
            <a:off x="671513" y="4741863"/>
            <a:ext cx="17176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algn="l"/>
            <a:r>
              <a:rPr lang="en-US" altLang="en-US">
                <a:solidFill>
                  <a:srgbClr val="0066FF"/>
                </a:solidFill>
                <a:latin typeface="Tahoma" panose="020B0604030504040204" pitchFamily="34" charset="0"/>
              </a:rPr>
              <a:t>201.10.6.17</a:t>
            </a:r>
          </a:p>
        </p:txBody>
      </p:sp>
      <p:sp>
        <p:nvSpPr>
          <p:cNvPr id="80903" name="Text Box 7">
            <a:extLst>
              <a:ext uri="{FF2B5EF4-FFF2-40B4-BE49-F238E27FC236}">
                <a16:creationId xmlns:a16="http://schemas.microsoft.com/office/drawing/2014/main" id="{8E2A3B0B-7C76-4C49-A808-C59D78148305}"/>
              </a:ext>
            </a:extLst>
          </p:cNvPr>
          <p:cNvSpPr txBox="1">
            <a:spLocks noChangeArrowheads="1"/>
          </p:cNvSpPr>
          <p:nvPr/>
        </p:nvSpPr>
        <p:spPr bwMode="auto">
          <a:xfrm>
            <a:off x="819150" y="4378325"/>
            <a:ext cx="1412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eaLnBrk="1" hangingPunct="1"/>
            <a:r>
              <a:rPr lang="en-US" altLang="en-US" b="0">
                <a:latin typeface="Tahoma" panose="020B0604030504040204" pitchFamily="34" charset="0"/>
              </a:rPr>
              <a:t>destination</a:t>
            </a:r>
          </a:p>
        </p:txBody>
      </p:sp>
      <p:sp>
        <p:nvSpPr>
          <p:cNvPr id="80904" name="Text Box 8">
            <a:extLst>
              <a:ext uri="{FF2B5EF4-FFF2-40B4-BE49-F238E27FC236}">
                <a16:creationId xmlns:a16="http://schemas.microsoft.com/office/drawing/2014/main" id="{86AC41DD-CE0B-E54D-AEEF-F86957CE1904}"/>
              </a:ext>
            </a:extLst>
          </p:cNvPr>
          <p:cNvSpPr txBox="1">
            <a:spLocks noChangeArrowheads="1"/>
          </p:cNvSpPr>
          <p:nvPr/>
        </p:nvSpPr>
        <p:spPr bwMode="auto">
          <a:xfrm>
            <a:off x="3729038" y="3733800"/>
            <a:ext cx="2019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eaLnBrk="1" hangingPunct="1"/>
            <a:r>
              <a:rPr lang="en-US" altLang="en-US" b="0">
                <a:latin typeface="Tahoma" panose="020B0604030504040204" pitchFamily="34" charset="0"/>
              </a:rPr>
              <a:t>forwarding table</a:t>
            </a:r>
          </a:p>
        </p:txBody>
      </p:sp>
      <p:sp>
        <p:nvSpPr>
          <p:cNvPr id="80905" name="Line 9">
            <a:extLst>
              <a:ext uri="{FF2B5EF4-FFF2-40B4-BE49-F238E27FC236}">
                <a16:creationId xmlns:a16="http://schemas.microsoft.com/office/drawing/2014/main" id="{0A5D45CE-6D6A-1740-ADFE-E68DCF8A10FB}"/>
              </a:ext>
            </a:extLst>
          </p:cNvPr>
          <p:cNvSpPr>
            <a:spLocks noChangeShapeType="1"/>
          </p:cNvSpPr>
          <p:nvPr/>
        </p:nvSpPr>
        <p:spPr bwMode="auto">
          <a:xfrm>
            <a:off x="5734050" y="5362575"/>
            <a:ext cx="10699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0906" name="Rectangle 10">
            <a:extLst>
              <a:ext uri="{FF2B5EF4-FFF2-40B4-BE49-F238E27FC236}">
                <a16:creationId xmlns:a16="http://schemas.microsoft.com/office/drawing/2014/main" id="{192C351F-BC43-D243-B079-8CE0B69DCA49}"/>
              </a:ext>
            </a:extLst>
          </p:cNvPr>
          <p:cNvSpPr>
            <a:spLocks noChangeArrowheads="1"/>
          </p:cNvSpPr>
          <p:nvPr/>
        </p:nvSpPr>
        <p:spPr bwMode="auto">
          <a:xfrm>
            <a:off x="6826250" y="5086350"/>
            <a:ext cx="1631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eaLnBrk="1" hangingPunct="1"/>
            <a:r>
              <a:rPr lang="en-US" altLang="en-US" sz="2400" b="0">
                <a:solidFill>
                  <a:srgbClr val="0066FF"/>
                </a:solidFill>
                <a:latin typeface="Tahoma" panose="020B0604030504040204" pitchFamily="34" charset="0"/>
              </a:rPr>
              <a:t>Serial0/0.1</a:t>
            </a:r>
          </a:p>
        </p:txBody>
      </p:sp>
      <p:sp>
        <p:nvSpPr>
          <p:cNvPr id="80907" name="Text Box 11">
            <a:extLst>
              <a:ext uri="{FF2B5EF4-FFF2-40B4-BE49-F238E27FC236}">
                <a16:creationId xmlns:a16="http://schemas.microsoft.com/office/drawing/2014/main" id="{0F9E83F8-838B-DD47-A507-B7AE397D59B5}"/>
              </a:ext>
            </a:extLst>
          </p:cNvPr>
          <p:cNvSpPr txBox="1">
            <a:spLocks noChangeArrowheads="1"/>
          </p:cNvSpPr>
          <p:nvPr/>
        </p:nvSpPr>
        <p:spPr bwMode="auto">
          <a:xfrm>
            <a:off x="6799263" y="4757738"/>
            <a:ext cx="1631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eaLnBrk="1" hangingPunct="1"/>
            <a:r>
              <a:rPr lang="en-US" altLang="en-US" b="0">
                <a:latin typeface="Tahoma" panose="020B0604030504040204" pitchFamily="34" charset="0"/>
              </a:rPr>
              <a:t>outgoing link</a:t>
            </a:r>
          </a:p>
        </p:txBody>
      </p:sp>
    </p:spTree>
    <p:extLst>
      <p:ext uri="{BB962C8B-B14F-4D97-AF65-F5344CB8AC3E}">
        <p14:creationId xmlns:p14="http://schemas.microsoft.com/office/powerpoint/2010/main" val="19591752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4">
            <a:extLst>
              <a:ext uri="{FF2B5EF4-FFF2-40B4-BE49-F238E27FC236}">
                <a16:creationId xmlns:a16="http://schemas.microsoft.com/office/drawing/2014/main" id="{E11E5A04-4BD7-F144-AE4F-7B8B6DB92A96}"/>
              </a:ext>
            </a:extLst>
          </p:cNvPr>
          <p:cNvSpPr>
            <a:spLocks noGrp="1"/>
          </p:cNvSpPr>
          <p:nvPr>
            <p:ph type="ctrTitle"/>
          </p:nvPr>
        </p:nvSpPr>
        <p:spPr/>
        <p:txBody>
          <a:bodyPr/>
          <a:lstStyle/>
          <a:p>
            <a:r>
              <a:rPr lang="en-US" altLang="en-US" dirty="0">
                <a:ea typeface="ＭＳ Ｐゴシック" panose="020B0600070205080204" pitchFamily="34" charset="-128"/>
              </a:rPr>
              <a:t>Getting an IP address: DHCP</a:t>
            </a:r>
          </a:p>
        </p:txBody>
      </p:sp>
      <p:sp>
        <p:nvSpPr>
          <p:cNvPr id="53251" name="Slide Number Placeholder 3">
            <a:extLst>
              <a:ext uri="{FF2B5EF4-FFF2-40B4-BE49-F238E27FC236}">
                <a16:creationId xmlns:a16="http://schemas.microsoft.com/office/drawing/2014/main" id="{F8305C48-AE37-4E46-9C9B-0E514A6FB67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D583EE-454A-114A-8086-A9C6C9F8305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3594055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4"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089" y="1193522"/>
            <a:ext cx="6856413"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Rectangle 2"/>
          <p:cNvSpPr>
            <a:spLocks noGrp="1" noChangeArrowheads="1"/>
          </p:cNvSpPr>
          <p:nvPr>
            <p:ph type="title"/>
          </p:nvPr>
        </p:nvSpPr>
        <p:spPr/>
        <p:txBody>
          <a:bodyPr/>
          <a:lstStyle/>
          <a:p>
            <a:r>
              <a:rPr lang="en-US" altLang="en-US">
                <a:ea typeface="ＭＳ Ｐゴシック" charset="-128"/>
              </a:rPr>
              <a:t>IP addresses: how to get one?</a:t>
            </a:r>
            <a:endParaRPr lang="en-US" altLang="en-US" sz="4800">
              <a:ea typeface="ＭＳ Ｐゴシック" charset="-128"/>
            </a:endParaRPr>
          </a:p>
        </p:txBody>
      </p:sp>
      <p:sp>
        <p:nvSpPr>
          <p:cNvPr id="87043" name="Rectangle 3"/>
          <p:cNvSpPr>
            <a:spLocks noGrp="1" noChangeArrowheads="1"/>
          </p:cNvSpPr>
          <p:nvPr>
            <p:ph type="body" idx="1"/>
          </p:nvPr>
        </p:nvSpPr>
        <p:spPr>
          <a:xfrm>
            <a:off x="511175" y="1508125"/>
            <a:ext cx="8034338" cy="4304846"/>
          </a:xfrm>
        </p:spPr>
        <p:txBody>
          <a:bodyPr>
            <a:noAutofit/>
          </a:bodyPr>
          <a:lstStyle/>
          <a:p>
            <a:pPr>
              <a:buFont typeface="Wingdings" charset="2"/>
              <a:buNone/>
            </a:pPr>
            <a:r>
              <a:rPr lang="en-US" altLang="en-US" dirty="0">
                <a:solidFill>
                  <a:srgbClr val="CC0000"/>
                </a:solidFill>
                <a:ea typeface="ＭＳ Ｐゴシック" charset="-128"/>
                <a:cs typeface="ＭＳ Ｐゴシック" charset="-128"/>
              </a:rPr>
              <a:t>Q:</a:t>
            </a:r>
            <a:r>
              <a:rPr lang="en-US" altLang="en-US" dirty="0">
                <a:ea typeface="ＭＳ Ｐゴシック" charset="-128"/>
                <a:cs typeface="ＭＳ Ｐゴシック" charset="-128"/>
              </a:rPr>
              <a:t> How does a </a:t>
            </a:r>
            <a:r>
              <a:rPr lang="en-US" altLang="en-US" i="1" dirty="0">
                <a:ea typeface="ＭＳ Ｐゴシック" charset="-128"/>
                <a:cs typeface="ＭＳ Ｐゴシック" charset="-128"/>
              </a:rPr>
              <a:t>host</a:t>
            </a:r>
            <a:r>
              <a:rPr lang="en-US" altLang="en-US" dirty="0">
                <a:ea typeface="ＭＳ Ｐゴシック" charset="-128"/>
                <a:cs typeface="ＭＳ Ｐゴシック" charset="-128"/>
              </a:rPr>
              <a:t> get IP address?</a:t>
            </a:r>
          </a:p>
          <a:p>
            <a:pPr>
              <a:buFont typeface="Wingdings" charset="2"/>
              <a:buNone/>
            </a:pPr>
            <a:endParaRPr lang="en-US" altLang="en-US" dirty="0">
              <a:ea typeface="ＭＳ Ｐゴシック" charset="-128"/>
              <a:cs typeface="ＭＳ Ｐゴシック" charset="-128"/>
            </a:endParaRPr>
          </a:p>
          <a:p>
            <a:r>
              <a:rPr lang="en-US" altLang="en-US" dirty="0">
                <a:ea typeface="ＭＳ Ｐゴシック" charset="-128"/>
                <a:cs typeface="ＭＳ Ｐゴシック" charset="-128"/>
              </a:rPr>
              <a:t>hard-coded by system admin in a file</a:t>
            </a:r>
          </a:p>
          <a:p>
            <a:pPr lvl="1"/>
            <a:r>
              <a:rPr lang="en-US" altLang="en-US" dirty="0">
                <a:ea typeface="ＭＳ Ｐゴシック" charset="-128"/>
              </a:rPr>
              <a:t>Windows: control-panel-&gt;network-&gt;configuration-&gt;</a:t>
            </a:r>
            <a:r>
              <a:rPr lang="en-US" altLang="en-US" dirty="0" err="1">
                <a:ea typeface="ＭＳ Ｐゴシック" charset="-128"/>
              </a:rPr>
              <a:t>tcp</a:t>
            </a:r>
            <a:r>
              <a:rPr lang="en-US" altLang="en-US" dirty="0">
                <a:ea typeface="ＭＳ Ｐゴシック" charset="-128"/>
              </a:rPr>
              <a:t>/</a:t>
            </a:r>
            <a:r>
              <a:rPr lang="en-US" altLang="en-US" dirty="0" err="1">
                <a:ea typeface="ＭＳ Ｐゴシック" charset="-128"/>
              </a:rPr>
              <a:t>ip</a:t>
            </a:r>
            <a:r>
              <a:rPr lang="en-US" altLang="en-US" dirty="0">
                <a:ea typeface="ＭＳ Ｐゴシック" charset="-128"/>
              </a:rPr>
              <a:t>-&gt;properties</a:t>
            </a:r>
          </a:p>
          <a:p>
            <a:pPr lvl="1"/>
            <a:r>
              <a:rPr lang="en-US" altLang="en-US" dirty="0">
                <a:ea typeface="ＭＳ Ｐゴシック" charset="-128"/>
              </a:rPr>
              <a:t>UNIX: /</a:t>
            </a:r>
            <a:r>
              <a:rPr lang="en-US" altLang="en-US" dirty="0" err="1">
                <a:ea typeface="ＭＳ Ｐゴシック" charset="-128"/>
              </a:rPr>
              <a:t>etc</a:t>
            </a:r>
            <a:r>
              <a:rPr lang="en-US" altLang="en-US" dirty="0">
                <a:ea typeface="ＭＳ Ｐゴシック" charset="-128"/>
              </a:rPr>
              <a:t>/</a:t>
            </a:r>
            <a:r>
              <a:rPr lang="mr-IN" altLang="en-US" dirty="0">
                <a:ea typeface="ＭＳ Ｐゴシック" charset="-128"/>
              </a:rPr>
              <a:t>…</a:t>
            </a:r>
            <a:endParaRPr lang="en-US" altLang="en-US" dirty="0">
              <a:ea typeface="ＭＳ Ｐゴシック" charset="-128"/>
            </a:endParaRPr>
          </a:p>
          <a:p>
            <a:r>
              <a:rPr lang="en-US" altLang="en-US" dirty="0">
                <a:solidFill>
                  <a:srgbClr val="CC0000"/>
                </a:solidFill>
                <a:ea typeface="ＭＳ Ｐゴシック" charset="-128"/>
                <a:cs typeface="ＭＳ Ｐゴシック" charset="-128"/>
              </a:rPr>
              <a:t>DHCP:</a:t>
            </a:r>
            <a:r>
              <a:rPr lang="en-US" altLang="en-US" dirty="0">
                <a:ea typeface="ＭＳ Ｐゴシック" charset="-128"/>
                <a:cs typeface="ＭＳ Ｐゴシック" charset="-128"/>
              </a:rPr>
              <a:t> </a:t>
            </a:r>
            <a:r>
              <a:rPr lang="en-US" altLang="en-US" dirty="0">
                <a:solidFill>
                  <a:srgbClr val="CC0000"/>
                </a:solidFill>
                <a:ea typeface="ＭＳ Ｐゴシック" charset="-128"/>
                <a:cs typeface="ＭＳ Ｐゴシック" charset="-128"/>
              </a:rPr>
              <a:t>D</a:t>
            </a:r>
            <a:r>
              <a:rPr lang="en-US" altLang="en-US" dirty="0">
                <a:ea typeface="ＭＳ Ｐゴシック" charset="-128"/>
                <a:cs typeface="ＭＳ Ｐゴシック" charset="-128"/>
              </a:rPr>
              <a:t>ynamic </a:t>
            </a:r>
            <a:r>
              <a:rPr lang="en-US" altLang="en-US" dirty="0">
                <a:solidFill>
                  <a:srgbClr val="CC0000"/>
                </a:solidFill>
                <a:ea typeface="ＭＳ Ｐゴシック" charset="-128"/>
                <a:cs typeface="ＭＳ Ｐゴシック" charset="-128"/>
              </a:rPr>
              <a:t>H</a:t>
            </a:r>
            <a:r>
              <a:rPr lang="en-US" altLang="en-US" dirty="0">
                <a:ea typeface="ＭＳ Ｐゴシック" charset="-128"/>
                <a:cs typeface="ＭＳ Ｐゴシック" charset="-128"/>
              </a:rPr>
              <a:t>ost </a:t>
            </a:r>
            <a:r>
              <a:rPr lang="en-US" altLang="en-US" dirty="0">
                <a:solidFill>
                  <a:srgbClr val="CC0000"/>
                </a:solidFill>
                <a:ea typeface="ＭＳ Ｐゴシック" charset="-128"/>
                <a:cs typeface="ＭＳ Ｐゴシック" charset="-128"/>
              </a:rPr>
              <a:t>C</a:t>
            </a:r>
            <a:r>
              <a:rPr lang="en-US" altLang="en-US" dirty="0">
                <a:ea typeface="ＭＳ Ｐゴシック" charset="-128"/>
                <a:cs typeface="ＭＳ Ｐゴシック" charset="-128"/>
              </a:rPr>
              <a:t>onfiguration </a:t>
            </a:r>
            <a:r>
              <a:rPr lang="en-US" altLang="en-US" dirty="0">
                <a:solidFill>
                  <a:srgbClr val="CC0000"/>
                </a:solidFill>
                <a:ea typeface="ＭＳ Ｐゴシック" charset="-128"/>
                <a:cs typeface="ＭＳ Ｐゴシック" charset="-128"/>
              </a:rPr>
              <a:t>P</a:t>
            </a:r>
            <a:r>
              <a:rPr lang="en-US" altLang="en-US" dirty="0">
                <a:ea typeface="ＭＳ Ｐゴシック" charset="-128"/>
                <a:cs typeface="ＭＳ Ｐゴシック" charset="-128"/>
              </a:rPr>
              <a:t>rotocol: dynamically get address from a server</a:t>
            </a:r>
          </a:p>
          <a:p>
            <a:pPr lvl="1"/>
            <a:r>
              <a:rPr lang="ja-JP" altLang="en-US" dirty="0">
                <a:ea typeface="ＭＳ Ｐゴシック" charset="-128"/>
              </a:rPr>
              <a:t>“</a:t>
            </a:r>
            <a:r>
              <a:rPr lang="en-US" altLang="ja-JP" dirty="0">
                <a:ea typeface="ＭＳ Ｐゴシック" charset="-128"/>
              </a:rPr>
              <a:t>plug-and-play</a:t>
            </a:r>
            <a:r>
              <a:rPr lang="ja-JP" altLang="en-US" sz="2800" dirty="0">
                <a:ea typeface="ＭＳ Ｐゴシック" charset="-128"/>
              </a:rPr>
              <a:t>”</a:t>
            </a:r>
            <a:r>
              <a:rPr lang="en-US" altLang="ja-JP" sz="2800" dirty="0">
                <a:ea typeface="ＭＳ Ｐゴシック" charset="-128"/>
              </a:rPr>
              <a:t> </a:t>
            </a:r>
          </a:p>
          <a:p>
            <a:pPr>
              <a:buFont typeface="Wingdings" charset="2"/>
              <a:buNone/>
            </a:pPr>
            <a:endParaRPr lang="en-US" altLang="en-US" dirty="0">
              <a:ea typeface="ＭＳ Ｐゴシック" charset="-128"/>
              <a:cs typeface="ＭＳ Ｐゴシック" charset="-128"/>
            </a:endParaRPr>
          </a:p>
          <a:p>
            <a:endParaRPr lang="en-US" altLang="en-US" sz="2400" dirty="0">
              <a:ea typeface="ＭＳ Ｐゴシック" charset="-128"/>
              <a:cs typeface="ＭＳ Ｐゴシック" charset="-128"/>
            </a:endParaRP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93419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043">
                                            <p:txEl>
                                              <p:pRg st="2" end="2"/>
                                            </p:txEl>
                                          </p:spTgt>
                                        </p:tgtEl>
                                        <p:attrNameLst>
                                          <p:attrName>style.visibility</p:attrName>
                                        </p:attrNameLst>
                                      </p:cBhvr>
                                      <p:to>
                                        <p:strVal val="visible"/>
                                      </p:to>
                                    </p:set>
                                    <p:animEffect transition="in" filter="fade">
                                      <p:cBhvr>
                                        <p:cTn id="7" dur="500"/>
                                        <p:tgtEl>
                                          <p:spTgt spid="8704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7043">
                                            <p:txEl>
                                              <p:pRg st="3" end="3"/>
                                            </p:txEl>
                                          </p:spTgt>
                                        </p:tgtEl>
                                        <p:attrNameLst>
                                          <p:attrName>style.visibility</p:attrName>
                                        </p:attrNameLst>
                                      </p:cBhvr>
                                      <p:to>
                                        <p:strVal val="visible"/>
                                      </p:to>
                                    </p:set>
                                    <p:animEffect transition="in" filter="fade">
                                      <p:cBhvr>
                                        <p:cTn id="10" dur="500"/>
                                        <p:tgtEl>
                                          <p:spTgt spid="8704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7043">
                                            <p:txEl>
                                              <p:pRg st="4" end="4"/>
                                            </p:txEl>
                                          </p:spTgt>
                                        </p:tgtEl>
                                        <p:attrNameLst>
                                          <p:attrName>style.visibility</p:attrName>
                                        </p:attrNameLst>
                                      </p:cBhvr>
                                      <p:to>
                                        <p:strVal val="visible"/>
                                      </p:to>
                                    </p:set>
                                    <p:animEffect transition="in" filter="fade">
                                      <p:cBhvr>
                                        <p:cTn id="13" dur="500"/>
                                        <p:tgtEl>
                                          <p:spTgt spid="8704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7043">
                                            <p:txEl>
                                              <p:pRg st="5" end="5"/>
                                            </p:txEl>
                                          </p:spTgt>
                                        </p:tgtEl>
                                        <p:attrNameLst>
                                          <p:attrName>style.visibility</p:attrName>
                                        </p:attrNameLst>
                                      </p:cBhvr>
                                      <p:to>
                                        <p:strVal val="visible"/>
                                      </p:to>
                                    </p:set>
                                    <p:animEffect transition="in" filter="fade">
                                      <p:cBhvr>
                                        <p:cTn id="18" dur="500"/>
                                        <p:tgtEl>
                                          <p:spTgt spid="8704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7043">
                                            <p:txEl>
                                              <p:pRg st="6" end="6"/>
                                            </p:txEl>
                                          </p:spTgt>
                                        </p:tgtEl>
                                        <p:attrNameLst>
                                          <p:attrName>style.visibility</p:attrName>
                                        </p:attrNameLst>
                                      </p:cBhvr>
                                      <p:to>
                                        <p:strVal val="visible"/>
                                      </p:to>
                                    </p:set>
                                    <p:animEffect transition="in" filter="fade">
                                      <p:cBhvr>
                                        <p:cTn id="21" dur="500"/>
                                        <p:tgtEl>
                                          <p:spTgt spid="870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4" descr="underline_b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1025525"/>
            <a:ext cx="82280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2"/>
          <p:cNvSpPr>
            <a:spLocks noGrp="1" noChangeArrowheads="1"/>
          </p:cNvSpPr>
          <p:nvPr>
            <p:ph type="title"/>
          </p:nvPr>
        </p:nvSpPr>
        <p:spPr>
          <a:xfrm>
            <a:off x="177800" y="268288"/>
            <a:ext cx="8826500" cy="1143000"/>
          </a:xfrm>
        </p:spPr>
        <p:txBody>
          <a:bodyPr/>
          <a:lstStyle/>
          <a:p>
            <a:pPr>
              <a:defRPr/>
            </a:pPr>
            <a:r>
              <a:rPr lang="en-US" sz="3600">
                <a:cs typeface="+mj-cs"/>
              </a:rPr>
              <a:t>DHCP: </a:t>
            </a:r>
            <a:r>
              <a:rPr lang="en-US" sz="3400">
                <a:cs typeface="+mj-cs"/>
              </a:rPr>
              <a:t>Dynamic Host Configuration Protocol</a:t>
            </a:r>
          </a:p>
        </p:txBody>
      </p:sp>
      <p:sp>
        <p:nvSpPr>
          <p:cNvPr id="88067" name="Rectangle 3"/>
          <p:cNvSpPr>
            <a:spLocks noGrp="1" noChangeArrowheads="1"/>
          </p:cNvSpPr>
          <p:nvPr>
            <p:ph type="body" idx="1"/>
          </p:nvPr>
        </p:nvSpPr>
        <p:spPr>
          <a:xfrm>
            <a:off x="511176" y="1587499"/>
            <a:ext cx="7924800" cy="4768851"/>
          </a:xfrm>
        </p:spPr>
        <p:txBody>
          <a:bodyPr>
            <a:noAutofit/>
          </a:bodyPr>
          <a:lstStyle/>
          <a:p>
            <a:pPr>
              <a:buFont typeface="Wingdings" charset="2"/>
              <a:buNone/>
            </a:pPr>
            <a:r>
              <a:rPr lang="en-US" altLang="en-US" i="1" dirty="0">
                <a:solidFill>
                  <a:srgbClr val="CC0000"/>
                </a:solidFill>
                <a:ea typeface="ＭＳ Ｐゴシック" charset="-128"/>
                <a:cs typeface="ＭＳ Ｐゴシック" charset="-128"/>
              </a:rPr>
              <a:t>DHCP overview:</a:t>
            </a:r>
          </a:p>
          <a:p>
            <a:pPr lvl="1"/>
            <a:r>
              <a:rPr lang="en-US" altLang="en-US" dirty="0">
                <a:ea typeface="ＭＳ Ｐゴシック" charset="-128"/>
              </a:rPr>
              <a:t>host broadcasts </a:t>
            </a:r>
            <a:r>
              <a:rPr lang="ja-JP" altLang="en-US" dirty="0">
                <a:solidFill>
                  <a:srgbClr val="CC0000"/>
                </a:solidFill>
                <a:ea typeface="ＭＳ Ｐゴシック" charset="-128"/>
              </a:rPr>
              <a:t>“</a:t>
            </a:r>
            <a:r>
              <a:rPr lang="en-US" altLang="ja-JP" dirty="0">
                <a:solidFill>
                  <a:srgbClr val="CC0000"/>
                </a:solidFill>
                <a:ea typeface="ＭＳ Ｐゴシック" charset="-128"/>
              </a:rPr>
              <a:t>DHCP discover</a:t>
            </a:r>
            <a:r>
              <a:rPr lang="ja-JP" altLang="en-US" dirty="0">
                <a:solidFill>
                  <a:srgbClr val="CC0000"/>
                </a:solidFill>
                <a:ea typeface="ＭＳ Ｐゴシック" charset="-128"/>
              </a:rPr>
              <a:t>”</a:t>
            </a:r>
            <a:r>
              <a:rPr lang="en-US" altLang="ja-JP" dirty="0">
                <a:ea typeface="ＭＳ Ｐゴシック" charset="-128"/>
              </a:rPr>
              <a:t> </a:t>
            </a:r>
            <a:r>
              <a:rPr lang="en-US" altLang="ja-JP" dirty="0" err="1">
                <a:ea typeface="ＭＳ Ｐゴシック" charset="-128"/>
              </a:rPr>
              <a:t>msg</a:t>
            </a:r>
            <a:r>
              <a:rPr lang="en-US" altLang="ja-JP" dirty="0">
                <a:ea typeface="ＭＳ Ｐゴシック" charset="-128"/>
              </a:rPr>
              <a:t> [optional]</a:t>
            </a:r>
          </a:p>
          <a:p>
            <a:pPr lvl="1"/>
            <a:r>
              <a:rPr lang="en-US" altLang="en-US" dirty="0">
                <a:ea typeface="ＭＳ Ｐゴシック" charset="-128"/>
              </a:rPr>
              <a:t>DHCP server responds with </a:t>
            </a:r>
            <a:r>
              <a:rPr lang="ja-JP" altLang="en-US" dirty="0">
                <a:solidFill>
                  <a:srgbClr val="CC0000"/>
                </a:solidFill>
                <a:ea typeface="ＭＳ Ｐゴシック" charset="-128"/>
              </a:rPr>
              <a:t>“</a:t>
            </a:r>
            <a:r>
              <a:rPr lang="en-US" altLang="ja-JP" dirty="0">
                <a:solidFill>
                  <a:srgbClr val="CC0000"/>
                </a:solidFill>
                <a:ea typeface="ＭＳ Ｐゴシック" charset="-128"/>
              </a:rPr>
              <a:t>DHCP offer</a:t>
            </a:r>
            <a:r>
              <a:rPr lang="ja-JP" altLang="en-US" dirty="0">
                <a:solidFill>
                  <a:srgbClr val="CC0000"/>
                </a:solidFill>
                <a:ea typeface="ＭＳ Ｐゴシック" charset="-128"/>
              </a:rPr>
              <a:t>”</a:t>
            </a:r>
            <a:r>
              <a:rPr lang="en-US" altLang="ja-JP" dirty="0">
                <a:ea typeface="ＭＳ Ｐゴシック" charset="-128"/>
              </a:rPr>
              <a:t> </a:t>
            </a:r>
            <a:r>
              <a:rPr lang="en-US" altLang="ja-JP" dirty="0" err="1">
                <a:ea typeface="ＭＳ Ｐゴシック" charset="-128"/>
              </a:rPr>
              <a:t>msg</a:t>
            </a:r>
            <a:r>
              <a:rPr lang="en-US" altLang="ja-JP" dirty="0">
                <a:ea typeface="ＭＳ Ｐゴシック" charset="-128"/>
              </a:rPr>
              <a:t> [optional]</a:t>
            </a:r>
          </a:p>
          <a:p>
            <a:pPr lvl="1"/>
            <a:r>
              <a:rPr lang="en-US" altLang="en-US" dirty="0">
                <a:ea typeface="ＭＳ Ｐゴシック" charset="-128"/>
              </a:rPr>
              <a:t>host requests IP address: </a:t>
            </a:r>
            <a:r>
              <a:rPr lang="ja-JP" altLang="en-US" dirty="0">
                <a:solidFill>
                  <a:srgbClr val="CC0000"/>
                </a:solidFill>
                <a:ea typeface="ＭＳ Ｐゴシック" charset="-128"/>
              </a:rPr>
              <a:t>“</a:t>
            </a:r>
            <a:r>
              <a:rPr lang="en-US" altLang="ja-JP" dirty="0">
                <a:solidFill>
                  <a:srgbClr val="CC0000"/>
                </a:solidFill>
                <a:ea typeface="ＭＳ Ｐゴシック" charset="-128"/>
              </a:rPr>
              <a:t>DHCP request</a:t>
            </a:r>
            <a:r>
              <a:rPr lang="ja-JP" altLang="en-US" dirty="0">
                <a:solidFill>
                  <a:srgbClr val="CC0000"/>
                </a:solidFill>
                <a:ea typeface="ＭＳ Ｐゴシック" charset="-128"/>
              </a:rPr>
              <a:t>”</a:t>
            </a:r>
            <a:r>
              <a:rPr lang="en-US" altLang="ja-JP" dirty="0">
                <a:ea typeface="ＭＳ Ｐゴシック" charset="-128"/>
              </a:rPr>
              <a:t> </a:t>
            </a:r>
            <a:r>
              <a:rPr lang="en-US" altLang="ja-JP" dirty="0" err="1">
                <a:ea typeface="ＭＳ Ｐゴシック" charset="-128"/>
              </a:rPr>
              <a:t>msg</a:t>
            </a:r>
            <a:endParaRPr lang="en-US" altLang="ja-JP" dirty="0">
              <a:ea typeface="ＭＳ Ｐゴシック" charset="-128"/>
            </a:endParaRPr>
          </a:p>
          <a:p>
            <a:pPr lvl="1"/>
            <a:r>
              <a:rPr lang="en-US" altLang="en-US" dirty="0">
                <a:ea typeface="ＭＳ Ｐゴシック" charset="-128"/>
              </a:rPr>
              <a:t>DHCP server sends address: </a:t>
            </a:r>
            <a:r>
              <a:rPr lang="ja-JP" altLang="en-US" dirty="0">
                <a:solidFill>
                  <a:srgbClr val="CC0000"/>
                </a:solidFill>
                <a:ea typeface="ＭＳ Ｐゴシック" charset="-128"/>
              </a:rPr>
              <a:t>“</a:t>
            </a:r>
            <a:r>
              <a:rPr lang="en-US" altLang="ja-JP" dirty="0">
                <a:solidFill>
                  <a:srgbClr val="CC0000"/>
                </a:solidFill>
                <a:ea typeface="ＭＳ Ｐゴシック" charset="-128"/>
              </a:rPr>
              <a:t>DHCP ack</a:t>
            </a:r>
            <a:r>
              <a:rPr lang="ja-JP" altLang="en-US" dirty="0">
                <a:solidFill>
                  <a:srgbClr val="CC0000"/>
                </a:solidFill>
                <a:ea typeface="ＭＳ Ｐゴシック" charset="-128"/>
              </a:rPr>
              <a:t>”</a:t>
            </a:r>
            <a:r>
              <a:rPr lang="en-US" altLang="ja-JP" dirty="0">
                <a:ea typeface="ＭＳ Ｐゴシック" charset="-128"/>
              </a:rPr>
              <a:t> </a:t>
            </a:r>
            <a:r>
              <a:rPr lang="en-US" altLang="ja-JP" dirty="0" err="1">
                <a:ea typeface="ＭＳ Ｐゴシック" charset="-128"/>
              </a:rPr>
              <a:t>msg</a:t>
            </a:r>
            <a:r>
              <a:rPr lang="en-US" altLang="ja-JP" dirty="0">
                <a:ea typeface="ＭＳ Ｐゴシック" charset="-128"/>
              </a:rPr>
              <a:t> </a:t>
            </a:r>
          </a:p>
          <a:p>
            <a:endParaRPr lang="en-US" altLang="en-US" dirty="0">
              <a:ea typeface="ＭＳ Ｐゴシック" charset="-128"/>
              <a:cs typeface="ＭＳ Ｐゴシック" charset="-128"/>
            </a:endParaRP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13450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fade">
                                      <p:cBhvr>
                                        <p:cTn id="7" dur="500"/>
                                        <p:tgtEl>
                                          <p:spTgt spid="8806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8067">
                                            <p:txEl>
                                              <p:pRg st="1" end="1"/>
                                            </p:txEl>
                                          </p:spTgt>
                                        </p:tgtEl>
                                        <p:attrNameLst>
                                          <p:attrName>style.visibility</p:attrName>
                                        </p:attrNameLst>
                                      </p:cBhvr>
                                      <p:to>
                                        <p:strVal val="visible"/>
                                      </p:to>
                                    </p:set>
                                    <p:animEffect transition="in" filter="fade">
                                      <p:cBhvr>
                                        <p:cTn id="10" dur="500"/>
                                        <p:tgtEl>
                                          <p:spTgt spid="8806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8067">
                                            <p:txEl>
                                              <p:pRg st="2" end="2"/>
                                            </p:txEl>
                                          </p:spTgt>
                                        </p:tgtEl>
                                        <p:attrNameLst>
                                          <p:attrName>style.visibility</p:attrName>
                                        </p:attrNameLst>
                                      </p:cBhvr>
                                      <p:to>
                                        <p:strVal val="visible"/>
                                      </p:to>
                                    </p:set>
                                    <p:animEffect transition="in" filter="fade">
                                      <p:cBhvr>
                                        <p:cTn id="13" dur="500"/>
                                        <p:tgtEl>
                                          <p:spTgt spid="8806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8067">
                                            <p:txEl>
                                              <p:pRg st="3" end="3"/>
                                            </p:txEl>
                                          </p:spTgt>
                                        </p:tgtEl>
                                        <p:attrNameLst>
                                          <p:attrName>style.visibility</p:attrName>
                                        </p:attrNameLst>
                                      </p:cBhvr>
                                      <p:to>
                                        <p:strVal val="visible"/>
                                      </p:to>
                                    </p:set>
                                    <p:animEffect transition="in" filter="fade">
                                      <p:cBhvr>
                                        <p:cTn id="16" dur="500"/>
                                        <p:tgtEl>
                                          <p:spTgt spid="88067">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8067">
                                            <p:txEl>
                                              <p:pRg st="4" end="4"/>
                                            </p:txEl>
                                          </p:spTgt>
                                        </p:tgtEl>
                                        <p:attrNameLst>
                                          <p:attrName>style.visibility</p:attrName>
                                        </p:attrNameLst>
                                      </p:cBhvr>
                                      <p:to>
                                        <p:strVal val="visible"/>
                                      </p:to>
                                    </p:set>
                                    <p:animEffect transition="in" filter="fade">
                                      <p:cBhvr>
                                        <p:cTn id="19" dur="500"/>
                                        <p:tgtEl>
                                          <p:spTgt spid="880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53C12F-4FDD-5147-A351-999F57CB00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BCB3B6-B402-5D4F-AE45-B8AD6E9A69BC}"/>
              </a:ext>
            </a:extLst>
          </p:cNvPr>
          <p:cNvPicPr>
            <a:picLocks noChangeAspect="1"/>
          </p:cNvPicPr>
          <p:nvPr/>
        </p:nvPicPr>
        <p:blipFill>
          <a:blip r:embed="rId2"/>
          <a:stretch>
            <a:fillRect/>
          </a:stretch>
        </p:blipFill>
        <p:spPr>
          <a:xfrm>
            <a:off x="1939583" y="0"/>
            <a:ext cx="5264834" cy="6858000"/>
          </a:xfrm>
          <a:prstGeom prst="rect">
            <a:avLst/>
          </a:prstGeom>
        </p:spPr>
      </p:pic>
      <p:sp>
        <p:nvSpPr>
          <p:cNvPr id="4" name="TextBox 1">
            <a:extLst>
              <a:ext uri="{FF2B5EF4-FFF2-40B4-BE49-F238E27FC236}">
                <a16:creationId xmlns:a16="http://schemas.microsoft.com/office/drawing/2014/main" id="{48ABF549-DB37-7040-8200-BFB744843489}"/>
              </a:ext>
            </a:extLst>
          </p:cNvPr>
          <p:cNvSpPr txBox="1">
            <a:spLocks noChangeArrowheads="1"/>
          </p:cNvSpPr>
          <p:nvPr/>
        </p:nvSpPr>
        <p:spPr bwMode="auto">
          <a:xfrm>
            <a:off x="3207940" y="693843"/>
            <a:ext cx="2528167"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is there a DHCP server out there?</a:t>
            </a:r>
          </a:p>
        </p:txBody>
      </p:sp>
      <p:sp>
        <p:nvSpPr>
          <p:cNvPr id="5" name="TextBox 88">
            <a:extLst>
              <a:ext uri="{FF2B5EF4-FFF2-40B4-BE49-F238E27FC236}">
                <a16:creationId xmlns:a16="http://schemas.microsoft.com/office/drawing/2014/main" id="{1CE013A0-B6DC-9143-A803-371B57DF96F5}"/>
              </a:ext>
            </a:extLst>
          </p:cNvPr>
          <p:cNvSpPr txBox="1">
            <a:spLocks noChangeArrowheads="1"/>
          </p:cNvSpPr>
          <p:nvPr/>
        </p:nvSpPr>
        <p:spPr bwMode="auto">
          <a:xfrm>
            <a:off x="6386441" y="1971581"/>
            <a:ext cx="2528888" cy="83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I’m a DHCP server! Here’s an IP address you can use </a:t>
            </a:r>
          </a:p>
        </p:txBody>
      </p:sp>
      <p:sp>
        <p:nvSpPr>
          <p:cNvPr id="6" name="TextBox 90">
            <a:extLst>
              <a:ext uri="{FF2B5EF4-FFF2-40B4-BE49-F238E27FC236}">
                <a16:creationId xmlns:a16="http://schemas.microsoft.com/office/drawing/2014/main" id="{9651D338-7BD4-8F48-800A-31101A24CAC6}"/>
              </a:ext>
            </a:extLst>
          </p:cNvPr>
          <p:cNvSpPr txBox="1">
            <a:spLocks noChangeArrowheads="1"/>
          </p:cNvSpPr>
          <p:nvPr/>
        </p:nvSpPr>
        <p:spPr bwMode="auto">
          <a:xfrm>
            <a:off x="289774" y="3628894"/>
            <a:ext cx="2527300" cy="58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I’ll take that IP address!</a:t>
            </a:r>
          </a:p>
        </p:txBody>
      </p:sp>
      <p:sp>
        <p:nvSpPr>
          <p:cNvPr id="7" name="TextBox 92">
            <a:extLst>
              <a:ext uri="{FF2B5EF4-FFF2-40B4-BE49-F238E27FC236}">
                <a16:creationId xmlns:a16="http://schemas.microsoft.com/office/drawing/2014/main" id="{B75CF741-44A0-B649-84DA-EC4771261E5C}"/>
              </a:ext>
            </a:extLst>
          </p:cNvPr>
          <p:cNvSpPr txBox="1">
            <a:spLocks noChangeArrowheads="1"/>
          </p:cNvSpPr>
          <p:nvPr/>
        </p:nvSpPr>
        <p:spPr bwMode="auto">
          <a:xfrm>
            <a:off x="6394193" y="5036224"/>
            <a:ext cx="2528887" cy="58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You’ve got that IP address!</a:t>
            </a:r>
          </a:p>
        </p:txBody>
      </p:sp>
    </p:spTree>
    <p:extLst>
      <p:ext uri="{BB962C8B-B14F-4D97-AF65-F5344CB8AC3E}">
        <p14:creationId xmlns:p14="http://schemas.microsoft.com/office/powerpoint/2010/main" val="27797052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2"/>
          <p:cNvSpPr>
            <a:spLocks noGrp="1" noChangeArrowheads="1"/>
          </p:cNvSpPr>
          <p:nvPr>
            <p:ph type="title"/>
          </p:nvPr>
        </p:nvSpPr>
        <p:spPr/>
        <p:txBody>
          <a:bodyPr/>
          <a:lstStyle/>
          <a:p>
            <a:pPr>
              <a:defRPr/>
            </a:pPr>
            <a:r>
              <a:rPr lang="en-US">
                <a:cs typeface="+mj-cs"/>
              </a:rPr>
              <a:t>DHCP: more than IP addresses</a:t>
            </a:r>
          </a:p>
        </p:txBody>
      </p:sp>
      <p:sp>
        <p:nvSpPr>
          <p:cNvPr id="48133" name="Rectangle 3"/>
          <p:cNvSpPr>
            <a:spLocks noGrp="1" noChangeArrowheads="1"/>
          </p:cNvSpPr>
          <p:nvPr>
            <p:ph type="body" idx="1"/>
          </p:nvPr>
        </p:nvSpPr>
        <p:spPr/>
        <p:txBody>
          <a:bodyPr/>
          <a:lstStyle/>
          <a:p>
            <a:pPr>
              <a:buFont typeface="Wingdings" charset="0"/>
              <a:buNone/>
              <a:defRPr/>
            </a:pPr>
            <a:r>
              <a:rPr lang="en-US">
                <a:cs typeface="+mn-cs"/>
              </a:rPr>
              <a:t>DHCP can return more than just allocated IP address on subnet:</a:t>
            </a:r>
          </a:p>
          <a:p>
            <a:pPr lvl="1">
              <a:buFont typeface="Arial"/>
              <a:buChar char="•"/>
              <a:defRPr/>
            </a:pPr>
            <a:r>
              <a:rPr lang="en-US"/>
              <a:t>address of first-hop router for client</a:t>
            </a:r>
          </a:p>
          <a:p>
            <a:pPr lvl="1">
              <a:buFont typeface="Arial"/>
              <a:buChar char="•"/>
              <a:defRPr/>
            </a:pPr>
            <a:r>
              <a:rPr lang="en-US"/>
              <a:t>name and IP address of DNS sever</a:t>
            </a:r>
          </a:p>
          <a:p>
            <a:pPr lvl="1">
              <a:buFont typeface="Arial"/>
              <a:buChar char="•"/>
              <a:defRPr/>
            </a:pPr>
            <a:r>
              <a:rPr lang="en-US"/>
              <a:t>network mask (indicating network versus host portion of address)</a:t>
            </a:r>
          </a:p>
        </p:txBody>
      </p:sp>
      <p:pic>
        <p:nvPicPr>
          <p:cNvPr id="94211" name="Picture 4"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679" y="1206775"/>
            <a:ext cx="68564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F784D624-D040-2E47-A508-03D46FE35CB6}" type="slidenum">
              <a:rPr lang="en-US" smtClean="0"/>
              <a:t>55</a:t>
            </a:fld>
            <a:endParaRPr lang="en-US"/>
          </a:p>
        </p:txBody>
      </p:sp>
    </p:spTree>
    <p:extLst>
      <p:ext uri="{BB962C8B-B14F-4D97-AF65-F5344CB8AC3E}">
        <p14:creationId xmlns:p14="http://schemas.microsoft.com/office/powerpoint/2010/main" val="39670754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84D7746E-05B2-604D-A834-B0303A9E77B6}"/>
              </a:ext>
            </a:extLst>
          </p:cNvPr>
          <p:cNvSpPr>
            <a:spLocks noGrp="1" noChangeArrowheads="1"/>
          </p:cNvSpPr>
          <p:nvPr>
            <p:ph type="title"/>
          </p:nvPr>
        </p:nvSpPr>
        <p:spPr>
          <a:xfrm>
            <a:off x="611188" y="171450"/>
            <a:ext cx="8281987" cy="646113"/>
          </a:xfrm>
        </p:spPr>
        <p:txBody>
          <a:bodyPr/>
          <a:lstStyle/>
          <a:p>
            <a:pPr eaLnBrk="1" hangingPunct="1"/>
            <a:r>
              <a:rPr lang="en-US" altLang="en-US" sz="3600"/>
              <a:t>DHCP</a:t>
            </a:r>
            <a:endParaRPr lang="en-AU" altLang="en-US" sz="3600"/>
          </a:p>
        </p:txBody>
      </p:sp>
      <p:sp>
        <p:nvSpPr>
          <p:cNvPr id="97283" name="Rectangle 3">
            <a:extLst>
              <a:ext uri="{FF2B5EF4-FFF2-40B4-BE49-F238E27FC236}">
                <a16:creationId xmlns:a16="http://schemas.microsoft.com/office/drawing/2014/main" id="{694298AB-FE25-6845-B3CE-540EF189711D}"/>
              </a:ext>
            </a:extLst>
          </p:cNvPr>
          <p:cNvSpPr>
            <a:spLocks noGrp="1" noChangeArrowheads="1"/>
          </p:cNvSpPr>
          <p:nvPr>
            <p:ph type="body" idx="1"/>
          </p:nvPr>
        </p:nvSpPr>
        <p:spPr>
          <a:xfrm>
            <a:off x="684213" y="1125538"/>
            <a:ext cx="3816350" cy="5111750"/>
          </a:xfrm>
        </p:spPr>
        <p:txBody>
          <a:bodyPr/>
          <a:lstStyle/>
          <a:p>
            <a:r>
              <a:rPr lang="en-US" altLang="en-US" sz="2400" dirty="0"/>
              <a:t>Newly booted or attached host sends DHCPDISCOVER message to a special IP address (255.255.255.255)</a:t>
            </a:r>
          </a:p>
          <a:p>
            <a:r>
              <a:rPr lang="en-US" altLang="en-US" dirty="0">
                <a:solidFill>
                  <a:srgbClr val="C00000"/>
                </a:solidFill>
              </a:rPr>
              <a:t>DHCP relay agent </a:t>
            </a:r>
            <a:r>
              <a:rPr lang="en-US" altLang="en-US" sz="2400" dirty="0"/>
              <a:t>unicasts the message to DHCP server and waits for the response</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97284" name="Picture 5" descr="f03-24-9780123850591 copy">
            <a:extLst>
              <a:ext uri="{FF2B5EF4-FFF2-40B4-BE49-F238E27FC236}">
                <a16:creationId xmlns:a16="http://schemas.microsoft.com/office/drawing/2014/main" id="{C635F432-2E46-8343-AF09-7FE0449F02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2060575"/>
            <a:ext cx="46101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56987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4">
            <a:extLst>
              <a:ext uri="{FF2B5EF4-FFF2-40B4-BE49-F238E27FC236}">
                <a16:creationId xmlns:a16="http://schemas.microsoft.com/office/drawing/2014/main" id="{E11E5A04-4BD7-F144-AE4F-7B8B6DB92A96}"/>
              </a:ext>
            </a:extLst>
          </p:cNvPr>
          <p:cNvSpPr>
            <a:spLocks noGrp="1"/>
          </p:cNvSpPr>
          <p:nvPr>
            <p:ph type="ctrTitle"/>
          </p:nvPr>
        </p:nvSpPr>
        <p:spPr/>
        <p:txBody>
          <a:bodyPr>
            <a:normAutofit fontScale="90000"/>
          </a:bodyPr>
          <a:lstStyle/>
          <a:p>
            <a:r>
              <a:rPr lang="en-US" altLang="en-US" dirty="0">
                <a:solidFill>
                  <a:srgbClr val="C00000"/>
                </a:solidFill>
              </a:rPr>
              <a:t>Internet Control Message Protocol (ICMP)</a:t>
            </a:r>
            <a:endParaRPr lang="en-US" altLang="en-US" dirty="0">
              <a:ea typeface="ＭＳ Ｐゴシック" panose="020B0600070205080204" pitchFamily="34" charset="-128"/>
            </a:endParaRPr>
          </a:p>
        </p:txBody>
      </p:sp>
      <p:sp>
        <p:nvSpPr>
          <p:cNvPr id="53251" name="Slide Number Placeholder 3">
            <a:extLst>
              <a:ext uri="{FF2B5EF4-FFF2-40B4-BE49-F238E27FC236}">
                <a16:creationId xmlns:a16="http://schemas.microsoft.com/office/drawing/2014/main" id="{F8305C48-AE37-4E46-9C9B-0E514A6FB67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D583EE-454A-114A-8086-A9C6C9F8305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26922398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954C354F-8B1B-884A-BCE3-35D13EC8EC29}"/>
              </a:ext>
            </a:extLst>
          </p:cNvPr>
          <p:cNvSpPr>
            <a:spLocks noGrp="1" noChangeArrowheads="1"/>
          </p:cNvSpPr>
          <p:nvPr>
            <p:ph type="title"/>
          </p:nvPr>
        </p:nvSpPr>
        <p:spPr>
          <a:xfrm>
            <a:off x="611188" y="293688"/>
            <a:ext cx="8281987" cy="523875"/>
          </a:xfrm>
        </p:spPr>
        <p:txBody>
          <a:bodyPr>
            <a:noAutofit/>
          </a:bodyPr>
          <a:lstStyle/>
          <a:p>
            <a:pPr eaLnBrk="1" hangingPunct="1"/>
            <a:r>
              <a:rPr lang="en-US" altLang="en-US" sz="3600" u="sng" dirty="0">
                <a:solidFill>
                  <a:srgbClr val="C00000"/>
                </a:solidFill>
              </a:rPr>
              <a:t>Internet Control Message Protocol (ICMP)</a:t>
            </a:r>
            <a:endParaRPr lang="en-AU" altLang="en-US" sz="3600" u="sng" dirty="0">
              <a:solidFill>
                <a:srgbClr val="C00000"/>
              </a:solidFill>
            </a:endParaRPr>
          </a:p>
        </p:txBody>
      </p:sp>
      <p:sp>
        <p:nvSpPr>
          <p:cNvPr id="98307" name="Rectangle 3">
            <a:extLst>
              <a:ext uri="{FF2B5EF4-FFF2-40B4-BE49-F238E27FC236}">
                <a16:creationId xmlns:a16="http://schemas.microsoft.com/office/drawing/2014/main" id="{F9BEB0CA-F05C-194C-8613-CFA587E5657B}"/>
              </a:ext>
            </a:extLst>
          </p:cNvPr>
          <p:cNvSpPr>
            <a:spLocks noGrp="1" noChangeArrowheads="1"/>
          </p:cNvSpPr>
          <p:nvPr>
            <p:ph type="body" idx="1"/>
          </p:nvPr>
        </p:nvSpPr>
        <p:spPr>
          <a:xfrm>
            <a:off x="611188" y="1387744"/>
            <a:ext cx="7886700" cy="4351338"/>
          </a:xfrm>
        </p:spPr>
        <p:txBody>
          <a:bodyPr/>
          <a:lstStyle/>
          <a:p>
            <a:pPr>
              <a:lnSpc>
                <a:spcPct val="80000"/>
              </a:lnSpc>
            </a:pPr>
            <a:r>
              <a:rPr lang="en-US" altLang="en-US" sz="2400" dirty="0"/>
              <a:t>Defines a collection of error messages that are sent back to the source host whenever a router or host is unable to process an IP datagram successfully</a:t>
            </a:r>
          </a:p>
          <a:p>
            <a:pPr lvl="1">
              <a:lnSpc>
                <a:spcPct val="80000"/>
              </a:lnSpc>
            </a:pPr>
            <a:r>
              <a:rPr lang="en-US" altLang="en-US" sz="2000" dirty="0"/>
              <a:t>Destination host unreachable due to link /node failure</a:t>
            </a:r>
          </a:p>
          <a:p>
            <a:pPr lvl="1">
              <a:lnSpc>
                <a:spcPct val="80000"/>
              </a:lnSpc>
            </a:pPr>
            <a:r>
              <a:rPr lang="en-US" altLang="en-US" sz="2000" dirty="0"/>
              <a:t>Reassembly process failed</a:t>
            </a:r>
          </a:p>
          <a:p>
            <a:pPr lvl="1">
              <a:lnSpc>
                <a:spcPct val="80000"/>
              </a:lnSpc>
            </a:pPr>
            <a:r>
              <a:rPr lang="en-US" altLang="en-US" sz="2000" dirty="0"/>
              <a:t>TTL had reached 0 (so datagrams don't cycle forever)</a:t>
            </a:r>
          </a:p>
          <a:p>
            <a:pPr lvl="1">
              <a:lnSpc>
                <a:spcPct val="80000"/>
              </a:lnSpc>
            </a:pPr>
            <a:r>
              <a:rPr lang="en-US" altLang="en-US" sz="2000" dirty="0"/>
              <a:t>IP header checksum failed</a:t>
            </a:r>
          </a:p>
          <a:p>
            <a:pPr>
              <a:lnSpc>
                <a:spcPct val="80000"/>
              </a:lnSpc>
            </a:pPr>
            <a:endParaRPr lang="en-US" altLang="en-US" sz="2400" dirty="0"/>
          </a:p>
          <a:p>
            <a:pPr>
              <a:lnSpc>
                <a:spcPct val="80000"/>
              </a:lnSpc>
            </a:pPr>
            <a:r>
              <a:rPr lang="en-US" altLang="en-US" sz="2400" dirty="0"/>
              <a:t>ICMP-Redirect </a:t>
            </a:r>
          </a:p>
          <a:p>
            <a:pPr lvl="1">
              <a:lnSpc>
                <a:spcPct val="80000"/>
              </a:lnSpc>
            </a:pPr>
            <a:r>
              <a:rPr lang="en-US" altLang="en-US" sz="2000" dirty="0"/>
              <a:t>From router to a source host</a:t>
            </a:r>
          </a:p>
          <a:p>
            <a:pPr lvl="1">
              <a:lnSpc>
                <a:spcPct val="80000"/>
              </a:lnSpc>
            </a:pPr>
            <a:r>
              <a:rPr lang="en-US" altLang="en-US" sz="2000" dirty="0"/>
              <a:t>With a better route information</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40091538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B30C729-6E4B-224B-8E7F-37AE756B4C3F}"/>
              </a:ext>
            </a:extLst>
          </p:cNvPr>
          <p:cNvSpPr txBox="1">
            <a:spLocks noChangeArrowheads="1"/>
          </p:cNvSpPr>
          <p:nvPr/>
        </p:nvSpPr>
        <p:spPr>
          <a:xfrm>
            <a:off x="431006" y="2380470"/>
            <a:ext cx="8281987" cy="52387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dirty="0">
                <a:solidFill>
                  <a:srgbClr val="C00000"/>
                </a:solidFill>
              </a:rPr>
              <a:t>Traceroute : An unintuitive application using ICMP</a:t>
            </a:r>
            <a:endParaRPr lang="en-AU" altLang="en-US" dirty="0">
              <a:solidFill>
                <a:srgbClr val="C00000"/>
              </a:solidFill>
            </a:endParaRPr>
          </a:p>
        </p:txBody>
      </p:sp>
    </p:spTree>
    <p:extLst>
      <p:ext uri="{BB962C8B-B14F-4D97-AF65-F5344CB8AC3E}">
        <p14:creationId xmlns:p14="http://schemas.microsoft.com/office/powerpoint/2010/main" val="3175839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8A32F8-ABF1-8D4D-8B4B-A4374B4BAED2}"/>
              </a:ext>
            </a:extLst>
          </p:cNvPr>
          <p:cNvSpPr txBox="1"/>
          <p:nvPr/>
        </p:nvSpPr>
        <p:spPr>
          <a:xfrm>
            <a:off x="0" y="2721114"/>
            <a:ext cx="9144000" cy="3539430"/>
          </a:xfrm>
          <a:prstGeom prst="rect">
            <a:avLst/>
          </a:prstGeom>
          <a:noFill/>
        </p:spPr>
        <p:txBody>
          <a:bodyPr wrap="square" rtlCol="0">
            <a:spAutoFit/>
          </a:bodyPr>
          <a:lstStyle/>
          <a:p>
            <a:pPr algn="ctr"/>
            <a:r>
              <a:rPr lang="en-US" sz="4000" dirty="0"/>
              <a:t>Bonus rule:</a:t>
            </a:r>
          </a:p>
          <a:p>
            <a:pPr algn="ctr"/>
            <a:r>
              <a:rPr lang="en-US" sz="4000" dirty="0"/>
              <a:t>Your earned score will be capped by</a:t>
            </a:r>
          </a:p>
          <a:p>
            <a:pPr algn="ctr"/>
            <a:r>
              <a:rPr lang="en-US" sz="4000" dirty="0"/>
              <a:t>the total score possible.</a:t>
            </a:r>
          </a:p>
          <a:p>
            <a:pPr algn="ctr"/>
            <a:endParaRPr lang="en-US" sz="4000" dirty="0"/>
          </a:p>
          <a:p>
            <a:pPr algn="ctr"/>
            <a:r>
              <a:rPr lang="en-US" sz="3200" dirty="0"/>
              <a:t>i.e., your bonus scores will be useful only if you have scored less than 100% in exam.</a:t>
            </a:r>
          </a:p>
        </p:txBody>
      </p:sp>
    </p:spTree>
    <p:extLst>
      <p:ext uri="{BB962C8B-B14F-4D97-AF65-F5344CB8AC3E}">
        <p14:creationId xmlns:p14="http://schemas.microsoft.com/office/powerpoint/2010/main" val="23340225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298359-3AE4-9E4E-B499-D852478C69AC}"/>
              </a:ext>
            </a:extLst>
          </p:cNvPr>
          <p:cNvPicPr>
            <a:picLocks noChangeAspect="1"/>
          </p:cNvPicPr>
          <p:nvPr/>
        </p:nvPicPr>
        <p:blipFill>
          <a:blip r:embed="rId2"/>
          <a:stretch>
            <a:fillRect/>
          </a:stretch>
        </p:blipFill>
        <p:spPr>
          <a:xfrm>
            <a:off x="431800" y="527318"/>
            <a:ext cx="8280400" cy="1270000"/>
          </a:xfrm>
          <a:prstGeom prst="rect">
            <a:avLst/>
          </a:prstGeom>
        </p:spPr>
      </p:pic>
      <p:pic>
        <p:nvPicPr>
          <p:cNvPr id="3" name="Picture 2">
            <a:extLst>
              <a:ext uri="{FF2B5EF4-FFF2-40B4-BE49-F238E27FC236}">
                <a16:creationId xmlns:a16="http://schemas.microsoft.com/office/drawing/2014/main" id="{FF090834-3F77-1040-8EC9-EAA32E31ED4A}"/>
              </a:ext>
            </a:extLst>
          </p:cNvPr>
          <p:cNvPicPr>
            <a:picLocks noChangeAspect="1"/>
          </p:cNvPicPr>
          <p:nvPr/>
        </p:nvPicPr>
        <p:blipFill>
          <a:blip r:embed="rId3"/>
          <a:stretch>
            <a:fillRect/>
          </a:stretch>
        </p:blipFill>
        <p:spPr>
          <a:xfrm>
            <a:off x="431800" y="1703231"/>
            <a:ext cx="8280400" cy="1270000"/>
          </a:xfrm>
          <a:prstGeom prst="rect">
            <a:avLst/>
          </a:prstGeom>
        </p:spPr>
      </p:pic>
      <p:pic>
        <p:nvPicPr>
          <p:cNvPr id="4" name="Picture 3">
            <a:extLst>
              <a:ext uri="{FF2B5EF4-FFF2-40B4-BE49-F238E27FC236}">
                <a16:creationId xmlns:a16="http://schemas.microsoft.com/office/drawing/2014/main" id="{0D821967-1F2F-B64D-B86F-700F7AE7B484}"/>
              </a:ext>
            </a:extLst>
          </p:cNvPr>
          <p:cNvPicPr>
            <a:picLocks noChangeAspect="1"/>
          </p:cNvPicPr>
          <p:nvPr/>
        </p:nvPicPr>
        <p:blipFill>
          <a:blip r:embed="rId4"/>
          <a:stretch>
            <a:fillRect/>
          </a:stretch>
        </p:blipFill>
        <p:spPr>
          <a:xfrm>
            <a:off x="326623" y="2973231"/>
            <a:ext cx="8280400" cy="1270000"/>
          </a:xfrm>
          <a:prstGeom prst="rect">
            <a:avLst/>
          </a:prstGeom>
        </p:spPr>
      </p:pic>
      <p:pic>
        <p:nvPicPr>
          <p:cNvPr id="5" name="Picture 4">
            <a:extLst>
              <a:ext uri="{FF2B5EF4-FFF2-40B4-BE49-F238E27FC236}">
                <a16:creationId xmlns:a16="http://schemas.microsoft.com/office/drawing/2014/main" id="{42D062A3-3556-8945-A994-6A817FB7074E}"/>
              </a:ext>
            </a:extLst>
          </p:cNvPr>
          <p:cNvPicPr>
            <a:picLocks noChangeAspect="1"/>
          </p:cNvPicPr>
          <p:nvPr/>
        </p:nvPicPr>
        <p:blipFill>
          <a:blip r:embed="rId5"/>
          <a:stretch>
            <a:fillRect/>
          </a:stretch>
        </p:blipFill>
        <p:spPr>
          <a:xfrm>
            <a:off x="313744" y="4243231"/>
            <a:ext cx="8280400" cy="1270000"/>
          </a:xfrm>
          <a:prstGeom prst="rect">
            <a:avLst/>
          </a:prstGeom>
        </p:spPr>
      </p:pic>
      <p:pic>
        <p:nvPicPr>
          <p:cNvPr id="6" name="Picture 5">
            <a:extLst>
              <a:ext uri="{FF2B5EF4-FFF2-40B4-BE49-F238E27FC236}">
                <a16:creationId xmlns:a16="http://schemas.microsoft.com/office/drawing/2014/main" id="{C41B5530-79A6-2F43-9AF4-F1B596711395}"/>
              </a:ext>
            </a:extLst>
          </p:cNvPr>
          <p:cNvPicPr>
            <a:picLocks noChangeAspect="1"/>
          </p:cNvPicPr>
          <p:nvPr/>
        </p:nvPicPr>
        <p:blipFill>
          <a:blip r:embed="rId6"/>
          <a:stretch>
            <a:fillRect/>
          </a:stretch>
        </p:blipFill>
        <p:spPr>
          <a:xfrm>
            <a:off x="313744" y="5588000"/>
            <a:ext cx="8280400" cy="1270000"/>
          </a:xfrm>
          <a:prstGeom prst="rect">
            <a:avLst/>
          </a:prstGeom>
        </p:spPr>
      </p:pic>
      <p:sp>
        <p:nvSpPr>
          <p:cNvPr id="7" name="Rectangle 2">
            <a:extLst>
              <a:ext uri="{FF2B5EF4-FFF2-40B4-BE49-F238E27FC236}">
                <a16:creationId xmlns:a16="http://schemas.microsoft.com/office/drawing/2014/main" id="{CA53A873-E7F9-284A-BD93-ED21126C6B73}"/>
              </a:ext>
            </a:extLst>
          </p:cNvPr>
          <p:cNvSpPr txBox="1">
            <a:spLocks noChangeArrowheads="1"/>
          </p:cNvSpPr>
          <p:nvPr/>
        </p:nvSpPr>
        <p:spPr>
          <a:xfrm>
            <a:off x="611188" y="96524"/>
            <a:ext cx="8281987" cy="52387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solidFill>
                  <a:srgbClr val="C00000"/>
                </a:solidFill>
              </a:rPr>
              <a:t>Traceroute : An unintuitive application</a:t>
            </a:r>
            <a:endParaRPr lang="en-AU" altLang="en-US" sz="3600" u="sng" dirty="0">
              <a:solidFill>
                <a:srgbClr val="C00000"/>
              </a:solidFill>
            </a:endParaRPr>
          </a:p>
        </p:txBody>
      </p:sp>
    </p:spTree>
    <p:extLst>
      <p:ext uri="{BB962C8B-B14F-4D97-AF65-F5344CB8AC3E}">
        <p14:creationId xmlns:p14="http://schemas.microsoft.com/office/powerpoint/2010/main" val="22839929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4">
            <a:extLst>
              <a:ext uri="{FF2B5EF4-FFF2-40B4-BE49-F238E27FC236}">
                <a16:creationId xmlns:a16="http://schemas.microsoft.com/office/drawing/2014/main" id="{E11E5A04-4BD7-F144-AE4F-7B8B6DB92A96}"/>
              </a:ext>
            </a:extLst>
          </p:cNvPr>
          <p:cNvSpPr>
            <a:spLocks noGrp="1"/>
          </p:cNvSpPr>
          <p:nvPr>
            <p:ph type="ctrTitle"/>
          </p:nvPr>
        </p:nvSpPr>
        <p:spPr>
          <a:xfrm>
            <a:off x="685800" y="1454872"/>
            <a:ext cx="7772400" cy="2387600"/>
          </a:xfrm>
        </p:spPr>
        <p:txBody>
          <a:bodyPr>
            <a:normAutofit/>
          </a:bodyPr>
          <a:lstStyle/>
          <a:p>
            <a:r>
              <a:rPr lang="en-US" altLang="en-US" sz="4800" dirty="0">
                <a:solidFill>
                  <a:srgbClr val="C00000"/>
                </a:solidFill>
              </a:rPr>
              <a:t>Virtual Networks and Tunnels</a:t>
            </a:r>
            <a:endParaRPr lang="en-US" altLang="en-US" sz="4800" dirty="0">
              <a:ea typeface="ＭＳ Ｐゴシック" panose="020B0600070205080204" pitchFamily="34" charset="-128"/>
            </a:endParaRPr>
          </a:p>
        </p:txBody>
      </p:sp>
      <p:sp>
        <p:nvSpPr>
          <p:cNvPr id="53251" name="Slide Number Placeholder 3">
            <a:extLst>
              <a:ext uri="{FF2B5EF4-FFF2-40B4-BE49-F238E27FC236}">
                <a16:creationId xmlns:a16="http://schemas.microsoft.com/office/drawing/2014/main" id="{F8305C48-AE37-4E46-9C9B-0E514A6FB67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D583EE-454A-114A-8086-A9C6C9F8305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16114660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FA261B-5160-904D-A387-101B56F71C23}"/>
              </a:ext>
            </a:extLst>
          </p:cNvPr>
          <p:cNvSpPr>
            <a:spLocks noGrp="1"/>
          </p:cNvSpPr>
          <p:nvPr>
            <p:ph type="sldNum" sz="quarter" idx="12"/>
          </p:nvPr>
        </p:nvSpPr>
        <p:spPr/>
        <p:txBody>
          <a:bodyPr/>
          <a:lstStyle/>
          <a:p>
            <a:fld id="{12297082-74DA-3F42-B9EE-B09F2F8D7DCB}" type="slidenum">
              <a:rPr lang="en-US" altLang="en-US" smtClean="0"/>
              <a:pPr/>
              <a:t>62</a:t>
            </a:fld>
            <a:endParaRPr lang="en-US" altLang="en-US"/>
          </a:p>
        </p:txBody>
      </p:sp>
      <p:pic>
        <p:nvPicPr>
          <p:cNvPr id="3" name="Picture 2">
            <a:extLst>
              <a:ext uri="{FF2B5EF4-FFF2-40B4-BE49-F238E27FC236}">
                <a16:creationId xmlns:a16="http://schemas.microsoft.com/office/drawing/2014/main" id="{668CF20D-3657-484D-A4A2-A10BBFD8B793}"/>
              </a:ext>
            </a:extLst>
          </p:cNvPr>
          <p:cNvPicPr>
            <a:picLocks noChangeAspect="1"/>
          </p:cNvPicPr>
          <p:nvPr/>
        </p:nvPicPr>
        <p:blipFill>
          <a:blip r:embed="rId2"/>
          <a:stretch>
            <a:fillRect/>
          </a:stretch>
        </p:blipFill>
        <p:spPr>
          <a:xfrm>
            <a:off x="639445" y="1668780"/>
            <a:ext cx="7865110" cy="3520440"/>
          </a:xfrm>
          <a:prstGeom prst="rect">
            <a:avLst/>
          </a:prstGeom>
        </p:spPr>
      </p:pic>
    </p:spTree>
    <p:extLst>
      <p:ext uri="{BB962C8B-B14F-4D97-AF65-F5344CB8AC3E}">
        <p14:creationId xmlns:p14="http://schemas.microsoft.com/office/powerpoint/2010/main" val="30753895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F83816-9010-C544-8FE6-E25FFE9180F5}"/>
              </a:ext>
            </a:extLst>
          </p:cNvPr>
          <p:cNvSpPr>
            <a:spLocks noGrp="1"/>
          </p:cNvSpPr>
          <p:nvPr>
            <p:ph type="sldNum" sz="quarter" idx="12"/>
          </p:nvPr>
        </p:nvSpPr>
        <p:spPr/>
        <p:txBody>
          <a:bodyPr/>
          <a:lstStyle/>
          <a:p>
            <a:fld id="{12297082-74DA-3F42-B9EE-B09F2F8D7DCB}" type="slidenum">
              <a:rPr lang="en-US" altLang="en-US" smtClean="0"/>
              <a:pPr/>
              <a:t>63</a:t>
            </a:fld>
            <a:endParaRPr lang="en-US" altLang="en-US"/>
          </a:p>
        </p:txBody>
      </p:sp>
      <p:sp>
        <p:nvSpPr>
          <p:cNvPr id="3" name="Rectangle 2">
            <a:extLst>
              <a:ext uri="{FF2B5EF4-FFF2-40B4-BE49-F238E27FC236}">
                <a16:creationId xmlns:a16="http://schemas.microsoft.com/office/drawing/2014/main" id="{2E4478AC-00A9-5B4F-9E98-52B417BE65EF}"/>
              </a:ext>
            </a:extLst>
          </p:cNvPr>
          <p:cNvSpPr txBox="1">
            <a:spLocks noChangeArrowheads="1"/>
          </p:cNvSpPr>
          <p:nvPr/>
        </p:nvSpPr>
        <p:spPr>
          <a:xfrm>
            <a:off x="0" y="0"/>
            <a:ext cx="9144000" cy="646113"/>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algn="l" eaLnBrk="1" hangingPunct="1"/>
            <a:r>
              <a:rPr lang="en-US" altLang="en-US" sz="3600" dirty="0"/>
              <a:t>Why do we need virtual networks or tunnels?</a:t>
            </a:r>
            <a:endParaRPr lang="en-AU" altLang="en-US" sz="3600" dirty="0"/>
          </a:p>
        </p:txBody>
      </p:sp>
      <p:sp>
        <p:nvSpPr>
          <p:cNvPr id="4" name="Rectangle 2">
            <a:extLst>
              <a:ext uri="{FF2B5EF4-FFF2-40B4-BE49-F238E27FC236}">
                <a16:creationId xmlns:a16="http://schemas.microsoft.com/office/drawing/2014/main" id="{39511A83-22B9-234C-9D54-148D8076FA09}"/>
              </a:ext>
            </a:extLst>
          </p:cNvPr>
          <p:cNvSpPr txBox="1">
            <a:spLocks noChangeArrowheads="1"/>
          </p:cNvSpPr>
          <p:nvPr/>
        </p:nvSpPr>
        <p:spPr>
          <a:xfrm>
            <a:off x="2406503" y="1151860"/>
            <a:ext cx="4983125" cy="646113"/>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algn="l" eaLnBrk="1" hangingPunct="1"/>
            <a:r>
              <a:rPr lang="en-US" altLang="en-US" sz="2800" dirty="0"/>
              <a:t>1. Security</a:t>
            </a:r>
            <a:endParaRPr lang="en-AU" altLang="en-US" sz="2800" dirty="0"/>
          </a:p>
        </p:txBody>
      </p:sp>
      <p:sp>
        <p:nvSpPr>
          <p:cNvPr id="5" name="Rectangle 2">
            <a:extLst>
              <a:ext uri="{FF2B5EF4-FFF2-40B4-BE49-F238E27FC236}">
                <a16:creationId xmlns:a16="http://schemas.microsoft.com/office/drawing/2014/main" id="{4C790145-1AAA-F148-B3CD-343D34E23CA8}"/>
              </a:ext>
            </a:extLst>
          </p:cNvPr>
          <p:cNvSpPr txBox="1">
            <a:spLocks noChangeArrowheads="1"/>
          </p:cNvSpPr>
          <p:nvPr/>
        </p:nvSpPr>
        <p:spPr>
          <a:xfrm>
            <a:off x="2406503" y="1797973"/>
            <a:ext cx="4983125" cy="646113"/>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algn="l" eaLnBrk="1" hangingPunct="1"/>
            <a:r>
              <a:rPr lang="en-US" altLang="en-US" sz="2800" dirty="0"/>
              <a:t>2. Special capabilities between routers (e.g., multicast)</a:t>
            </a:r>
            <a:endParaRPr lang="en-AU" altLang="en-US" sz="2800" dirty="0"/>
          </a:p>
        </p:txBody>
      </p:sp>
      <p:sp>
        <p:nvSpPr>
          <p:cNvPr id="6" name="Rectangle 2">
            <a:extLst>
              <a:ext uri="{FF2B5EF4-FFF2-40B4-BE49-F238E27FC236}">
                <a16:creationId xmlns:a16="http://schemas.microsoft.com/office/drawing/2014/main" id="{94578C44-3287-D842-B86D-33CB90D7431F}"/>
              </a:ext>
            </a:extLst>
          </p:cNvPr>
          <p:cNvSpPr txBox="1">
            <a:spLocks noChangeArrowheads="1"/>
          </p:cNvSpPr>
          <p:nvPr/>
        </p:nvSpPr>
        <p:spPr>
          <a:xfrm>
            <a:off x="2406503" y="2855118"/>
            <a:ext cx="4983125" cy="646113"/>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algn="l" eaLnBrk="1" hangingPunct="1"/>
            <a:r>
              <a:rPr lang="en-US" altLang="en-US" sz="2800" dirty="0"/>
              <a:t>3. Supporting heterogeneity</a:t>
            </a:r>
            <a:endParaRPr lang="en-AU" altLang="en-US" sz="2800" dirty="0"/>
          </a:p>
        </p:txBody>
      </p:sp>
      <p:sp>
        <p:nvSpPr>
          <p:cNvPr id="7" name="Rectangle 2">
            <a:extLst>
              <a:ext uri="{FF2B5EF4-FFF2-40B4-BE49-F238E27FC236}">
                <a16:creationId xmlns:a16="http://schemas.microsoft.com/office/drawing/2014/main" id="{E49E2405-5736-9A45-8DFD-D92A367FCADE}"/>
              </a:ext>
            </a:extLst>
          </p:cNvPr>
          <p:cNvSpPr txBox="1">
            <a:spLocks noChangeArrowheads="1"/>
          </p:cNvSpPr>
          <p:nvPr/>
        </p:nvSpPr>
        <p:spPr>
          <a:xfrm>
            <a:off x="100710" y="3627256"/>
            <a:ext cx="4983125" cy="646113"/>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algn="l" eaLnBrk="1" hangingPunct="1"/>
            <a:r>
              <a:rPr lang="en-US" altLang="en-US" sz="2800" dirty="0">
                <a:solidFill>
                  <a:schemeClr val="accent2">
                    <a:lumMod val="75000"/>
                  </a:schemeClr>
                </a:solidFill>
              </a:rPr>
              <a:t>Disadvantages:</a:t>
            </a:r>
            <a:endParaRPr lang="en-AU" altLang="en-US" sz="2800" dirty="0">
              <a:solidFill>
                <a:schemeClr val="accent2">
                  <a:lumMod val="75000"/>
                </a:schemeClr>
              </a:solidFill>
            </a:endParaRPr>
          </a:p>
        </p:txBody>
      </p:sp>
      <p:sp>
        <p:nvSpPr>
          <p:cNvPr id="8" name="Rectangle 2">
            <a:extLst>
              <a:ext uri="{FF2B5EF4-FFF2-40B4-BE49-F238E27FC236}">
                <a16:creationId xmlns:a16="http://schemas.microsoft.com/office/drawing/2014/main" id="{C2B1401A-4271-5145-8EA2-F45020845C63}"/>
              </a:ext>
            </a:extLst>
          </p:cNvPr>
          <p:cNvSpPr txBox="1">
            <a:spLocks noChangeArrowheads="1"/>
          </p:cNvSpPr>
          <p:nvPr/>
        </p:nvSpPr>
        <p:spPr>
          <a:xfrm>
            <a:off x="2406502" y="4273370"/>
            <a:ext cx="4983125" cy="646113"/>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algn="l" eaLnBrk="1" hangingPunct="1"/>
            <a:r>
              <a:rPr lang="en-US" altLang="en-US" sz="2800" dirty="0">
                <a:solidFill>
                  <a:schemeClr val="accent2">
                    <a:lumMod val="75000"/>
                  </a:schemeClr>
                </a:solidFill>
              </a:rPr>
              <a:t>1. Increases packet length</a:t>
            </a:r>
          </a:p>
          <a:p>
            <a:pPr marL="514350" indent="-514350" algn="l" eaLnBrk="1" hangingPunct="1">
              <a:buAutoNum type="arabicPeriod"/>
            </a:pPr>
            <a:endParaRPr lang="en-AU" altLang="en-US" sz="2800" dirty="0">
              <a:solidFill>
                <a:schemeClr val="accent2">
                  <a:lumMod val="75000"/>
                </a:schemeClr>
              </a:solidFill>
            </a:endParaRPr>
          </a:p>
        </p:txBody>
      </p:sp>
      <p:sp>
        <p:nvSpPr>
          <p:cNvPr id="9" name="Rectangle 2">
            <a:extLst>
              <a:ext uri="{FF2B5EF4-FFF2-40B4-BE49-F238E27FC236}">
                <a16:creationId xmlns:a16="http://schemas.microsoft.com/office/drawing/2014/main" id="{F31085B4-8912-AC40-A06B-CA4420C080FC}"/>
              </a:ext>
            </a:extLst>
          </p:cNvPr>
          <p:cNvSpPr txBox="1">
            <a:spLocks noChangeArrowheads="1"/>
          </p:cNvSpPr>
          <p:nvPr/>
        </p:nvSpPr>
        <p:spPr>
          <a:xfrm>
            <a:off x="2942871" y="4778118"/>
            <a:ext cx="4983125" cy="646113"/>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algn="l" eaLnBrk="1" hangingPunct="1"/>
            <a:r>
              <a:rPr lang="en-US" altLang="en-US" sz="2800" dirty="0">
                <a:solidFill>
                  <a:schemeClr val="accent2">
                    <a:lumMod val="75000"/>
                  </a:schemeClr>
                </a:solidFill>
              </a:rPr>
              <a:t>a) Wastage of bandwidth</a:t>
            </a:r>
            <a:endParaRPr lang="en-AU" altLang="en-US" sz="2800" dirty="0">
              <a:solidFill>
                <a:schemeClr val="accent2">
                  <a:lumMod val="75000"/>
                </a:schemeClr>
              </a:solidFill>
            </a:endParaRPr>
          </a:p>
        </p:txBody>
      </p:sp>
      <p:sp>
        <p:nvSpPr>
          <p:cNvPr id="10" name="Rectangle 2">
            <a:extLst>
              <a:ext uri="{FF2B5EF4-FFF2-40B4-BE49-F238E27FC236}">
                <a16:creationId xmlns:a16="http://schemas.microsoft.com/office/drawing/2014/main" id="{9958D81C-C4CC-8A46-9024-FD84674EE4B8}"/>
              </a:ext>
            </a:extLst>
          </p:cNvPr>
          <p:cNvSpPr txBox="1">
            <a:spLocks noChangeArrowheads="1"/>
          </p:cNvSpPr>
          <p:nvPr/>
        </p:nvSpPr>
        <p:spPr>
          <a:xfrm>
            <a:off x="2942871" y="5189150"/>
            <a:ext cx="4983125" cy="646113"/>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algn="l" eaLnBrk="1" hangingPunct="1"/>
            <a:r>
              <a:rPr lang="en-US" altLang="en-US" sz="2800" dirty="0">
                <a:solidFill>
                  <a:schemeClr val="accent2">
                    <a:lumMod val="75000"/>
                  </a:schemeClr>
                </a:solidFill>
              </a:rPr>
              <a:t>b) More processing</a:t>
            </a:r>
            <a:endParaRPr lang="en-AU" altLang="en-US" sz="2800" dirty="0">
              <a:solidFill>
                <a:schemeClr val="accent2">
                  <a:lumMod val="75000"/>
                </a:schemeClr>
              </a:solidFill>
            </a:endParaRPr>
          </a:p>
        </p:txBody>
      </p:sp>
      <p:sp>
        <p:nvSpPr>
          <p:cNvPr id="11" name="Rectangle 2">
            <a:extLst>
              <a:ext uri="{FF2B5EF4-FFF2-40B4-BE49-F238E27FC236}">
                <a16:creationId xmlns:a16="http://schemas.microsoft.com/office/drawing/2014/main" id="{CE1090EF-B3AF-1041-98C4-39E698147D54}"/>
              </a:ext>
            </a:extLst>
          </p:cNvPr>
          <p:cNvSpPr txBox="1">
            <a:spLocks noChangeArrowheads="1"/>
          </p:cNvSpPr>
          <p:nvPr/>
        </p:nvSpPr>
        <p:spPr>
          <a:xfrm>
            <a:off x="2942870" y="5581108"/>
            <a:ext cx="4983125" cy="646113"/>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algn="l" eaLnBrk="1" hangingPunct="1"/>
            <a:r>
              <a:rPr lang="en-US" altLang="en-US" sz="2800" dirty="0">
                <a:solidFill>
                  <a:schemeClr val="accent2">
                    <a:lumMod val="75000"/>
                  </a:schemeClr>
                </a:solidFill>
              </a:rPr>
              <a:t>c) Fragmentation</a:t>
            </a:r>
            <a:endParaRPr lang="en-AU" altLang="en-US" sz="2800" dirty="0">
              <a:solidFill>
                <a:schemeClr val="accent2">
                  <a:lumMod val="75000"/>
                </a:schemeClr>
              </a:solidFill>
            </a:endParaRPr>
          </a:p>
        </p:txBody>
      </p:sp>
      <p:sp>
        <p:nvSpPr>
          <p:cNvPr id="12" name="Rectangle 2">
            <a:extLst>
              <a:ext uri="{FF2B5EF4-FFF2-40B4-BE49-F238E27FC236}">
                <a16:creationId xmlns:a16="http://schemas.microsoft.com/office/drawing/2014/main" id="{76FDA6EE-5E7D-584E-ABD5-21E687E7A618}"/>
              </a:ext>
            </a:extLst>
          </p:cNvPr>
          <p:cNvSpPr txBox="1">
            <a:spLocks noChangeArrowheads="1"/>
          </p:cNvSpPr>
          <p:nvPr/>
        </p:nvSpPr>
        <p:spPr>
          <a:xfrm>
            <a:off x="2406502" y="6075362"/>
            <a:ext cx="4983125" cy="646113"/>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algn="l" eaLnBrk="1" hangingPunct="1"/>
            <a:r>
              <a:rPr lang="en-US" altLang="en-US" sz="2800" dirty="0">
                <a:solidFill>
                  <a:schemeClr val="accent2">
                    <a:lumMod val="75000"/>
                  </a:schemeClr>
                </a:solidFill>
              </a:rPr>
              <a:t>2. Increases management cost</a:t>
            </a:r>
          </a:p>
        </p:txBody>
      </p:sp>
    </p:spTree>
    <p:extLst>
      <p:ext uri="{BB962C8B-B14F-4D97-AF65-F5344CB8AC3E}">
        <p14:creationId xmlns:p14="http://schemas.microsoft.com/office/powerpoint/2010/main" val="118048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4">
            <a:extLst>
              <a:ext uri="{FF2B5EF4-FFF2-40B4-BE49-F238E27FC236}">
                <a16:creationId xmlns:a16="http://schemas.microsoft.com/office/drawing/2014/main" id="{E11E5A04-4BD7-F144-AE4F-7B8B6DB92A96}"/>
              </a:ext>
            </a:extLst>
          </p:cNvPr>
          <p:cNvSpPr>
            <a:spLocks noGrp="1"/>
          </p:cNvSpPr>
          <p:nvPr>
            <p:ph type="ctrTitle"/>
          </p:nvPr>
        </p:nvSpPr>
        <p:spPr/>
        <p:txBody>
          <a:bodyPr/>
          <a:lstStyle/>
          <a:p>
            <a:r>
              <a:rPr lang="en-US" altLang="en-US" dirty="0">
                <a:ea typeface="ＭＳ Ｐゴシック" panose="020B0600070205080204" pitchFamily="34" charset="-128"/>
              </a:rPr>
              <a:t>Private Address Space</a:t>
            </a:r>
          </a:p>
        </p:txBody>
      </p:sp>
      <p:sp>
        <p:nvSpPr>
          <p:cNvPr id="53251" name="Slide Number Placeholder 3">
            <a:extLst>
              <a:ext uri="{FF2B5EF4-FFF2-40B4-BE49-F238E27FC236}">
                <a16:creationId xmlns:a16="http://schemas.microsoft.com/office/drawing/2014/main" id="{F8305C48-AE37-4E46-9C9B-0E514A6FB67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D583EE-454A-114A-8086-A9C6C9F8305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27125014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1C445B-B21E-5E44-B2EA-F1ACDE510A6B}"/>
              </a:ext>
            </a:extLst>
          </p:cNvPr>
          <p:cNvPicPr>
            <a:picLocks noChangeAspect="1"/>
          </p:cNvPicPr>
          <p:nvPr/>
        </p:nvPicPr>
        <p:blipFill>
          <a:blip r:embed="rId2"/>
          <a:stretch>
            <a:fillRect/>
          </a:stretch>
        </p:blipFill>
        <p:spPr>
          <a:xfrm>
            <a:off x="591607" y="880171"/>
            <a:ext cx="7557025" cy="4765148"/>
          </a:xfrm>
          <a:prstGeom prst="rect">
            <a:avLst/>
          </a:prstGeom>
          <a:effectLst>
            <a:outerShdw blurRad="114300" dist="38100" dir="2700000" sx="101000" sy="101000" algn="tl" rotWithShape="0">
              <a:prstClr val="black">
                <a:alpha val="40000"/>
              </a:prstClr>
            </a:outerShdw>
          </a:effectLst>
        </p:spPr>
      </p:pic>
      <p:sp>
        <p:nvSpPr>
          <p:cNvPr id="3" name="Rectangle 2">
            <a:extLst>
              <a:ext uri="{FF2B5EF4-FFF2-40B4-BE49-F238E27FC236}">
                <a16:creationId xmlns:a16="http://schemas.microsoft.com/office/drawing/2014/main" id="{53217965-CACF-F44F-AB15-E124246F263F}"/>
              </a:ext>
            </a:extLst>
          </p:cNvPr>
          <p:cNvSpPr/>
          <p:nvPr/>
        </p:nvSpPr>
        <p:spPr>
          <a:xfrm>
            <a:off x="997527" y="4215740"/>
            <a:ext cx="4441372" cy="90252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20256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Freeform 139"/>
          <p:cNvSpPr>
            <a:spLocks/>
          </p:cNvSpPr>
          <p:nvPr/>
        </p:nvSpPr>
        <p:spPr bwMode="auto">
          <a:xfrm>
            <a:off x="179388" y="3651250"/>
            <a:ext cx="4089400" cy="1355725"/>
          </a:xfrm>
          <a:custGeom>
            <a:avLst/>
            <a:gdLst>
              <a:gd name="T0" fmla="*/ 2147483647 w 2269"/>
              <a:gd name="T1" fmla="*/ 2147483647 h 854"/>
              <a:gd name="T2" fmla="*/ 2147483647 w 2269"/>
              <a:gd name="T3" fmla="*/ 2147483647 h 854"/>
              <a:gd name="T4" fmla="*/ 2147483647 w 2269"/>
              <a:gd name="T5" fmla="*/ 2147483647 h 854"/>
              <a:gd name="T6" fmla="*/ 2147483647 w 2269"/>
              <a:gd name="T7" fmla="*/ 2147483647 h 854"/>
              <a:gd name="T8" fmla="*/ 2147483647 w 2269"/>
              <a:gd name="T9" fmla="*/ 2147483647 h 854"/>
              <a:gd name="T10" fmla="*/ 2147483647 w 2269"/>
              <a:gd name="T11" fmla="*/ 2147483647 h 854"/>
              <a:gd name="T12" fmla="*/ 2147483647 w 2269"/>
              <a:gd name="T13" fmla="*/ 2147483647 h 854"/>
              <a:gd name="T14" fmla="*/ 0 60000 65536"/>
              <a:gd name="T15" fmla="*/ 0 60000 65536"/>
              <a:gd name="T16" fmla="*/ 0 60000 65536"/>
              <a:gd name="T17" fmla="*/ 0 60000 65536"/>
              <a:gd name="T18" fmla="*/ 0 60000 65536"/>
              <a:gd name="T19" fmla="*/ 0 60000 65536"/>
              <a:gd name="T20" fmla="*/ 0 60000 65536"/>
              <a:gd name="T21" fmla="*/ 0 w 2269"/>
              <a:gd name="T22" fmla="*/ 0 h 854"/>
              <a:gd name="T23" fmla="*/ 2269 w 2269"/>
              <a:gd name="T24" fmla="*/ 854 h 8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69" h="854">
                <a:moveTo>
                  <a:pt x="1888" y="285"/>
                </a:moveTo>
                <a:cubicBezTo>
                  <a:pt x="1622" y="258"/>
                  <a:pt x="723" y="317"/>
                  <a:pt x="418" y="283"/>
                </a:cubicBezTo>
                <a:cubicBezTo>
                  <a:pt x="113" y="249"/>
                  <a:pt x="120" y="0"/>
                  <a:pt x="60" y="83"/>
                </a:cubicBezTo>
                <a:cubicBezTo>
                  <a:pt x="0" y="166"/>
                  <a:pt x="8" y="708"/>
                  <a:pt x="60" y="781"/>
                </a:cubicBezTo>
                <a:cubicBezTo>
                  <a:pt x="112" y="854"/>
                  <a:pt x="48" y="575"/>
                  <a:pt x="374" y="519"/>
                </a:cubicBezTo>
                <a:cubicBezTo>
                  <a:pt x="700" y="463"/>
                  <a:pt x="1765" y="486"/>
                  <a:pt x="2017" y="447"/>
                </a:cubicBezTo>
                <a:cubicBezTo>
                  <a:pt x="2269" y="408"/>
                  <a:pt x="2110" y="319"/>
                  <a:pt x="1888" y="285"/>
                </a:cubicBezTo>
                <a:close/>
              </a:path>
            </a:pathLst>
          </a:custGeom>
          <a:gradFill rotWithShape="1">
            <a:gsLst>
              <a:gs pos="0">
                <a:srgbClr val="FFFFFF">
                  <a:alpha val="98000"/>
                </a:srgbClr>
              </a:gs>
              <a:gs pos="100000">
                <a:srgbClr val="66CC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474" name="Freeform 29"/>
          <p:cNvSpPr>
            <a:spLocks/>
          </p:cNvSpPr>
          <p:nvPr/>
        </p:nvSpPr>
        <p:spPr bwMode="auto">
          <a:xfrm>
            <a:off x="4468813" y="2922588"/>
            <a:ext cx="3738562" cy="2697162"/>
          </a:xfrm>
          <a:custGeom>
            <a:avLst/>
            <a:gdLst>
              <a:gd name="T0" fmla="*/ 2147483647 w 2355"/>
              <a:gd name="T1" fmla="*/ 2147483647 h 1699"/>
              <a:gd name="T2" fmla="*/ 2147483647 w 2355"/>
              <a:gd name="T3" fmla="*/ 2147483647 h 1699"/>
              <a:gd name="T4" fmla="*/ 2147483647 w 2355"/>
              <a:gd name="T5" fmla="*/ 2147483647 h 1699"/>
              <a:gd name="T6" fmla="*/ 2147483647 w 2355"/>
              <a:gd name="T7" fmla="*/ 2147483647 h 1699"/>
              <a:gd name="T8" fmla="*/ 2147483647 w 2355"/>
              <a:gd name="T9" fmla="*/ 2147483647 h 1699"/>
              <a:gd name="T10" fmla="*/ 2147483647 w 2355"/>
              <a:gd name="T11" fmla="*/ 2147483647 h 1699"/>
              <a:gd name="T12" fmla="*/ 2147483647 w 2355"/>
              <a:gd name="T13" fmla="*/ 2147483647 h 1699"/>
              <a:gd name="T14" fmla="*/ 2147483647 w 2355"/>
              <a:gd name="T15" fmla="*/ 2147483647 h 1699"/>
              <a:gd name="T16" fmla="*/ 2147483647 w 2355"/>
              <a:gd name="T17" fmla="*/ 2147483647 h 1699"/>
              <a:gd name="T18" fmla="*/ 2147483647 w 2355"/>
              <a:gd name="T19" fmla="*/ 2147483647 h 1699"/>
              <a:gd name="T20" fmla="*/ 2147483647 w 2355"/>
              <a:gd name="T21" fmla="*/ 2147483647 h 16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55"/>
              <a:gd name="T34" fmla="*/ 0 h 1699"/>
              <a:gd name="T35" fmla="*/ 2355 w 2355"/>
              <a:gd name="T36" fmla="*/ 1699 h 16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55" h="1699">
                <a:moveTo>
                  <a:pt x="349" y="761"/>
                </a:moveTo>
                <a:cubicBezTo>
                  <a:pt x="587" y="729"/>
                  <a:pt x="1414" y="820"/>
                  <a:pt x="1651" y="732"/>
                </a:cubicBezTo>
                <a:cubicBezTo>
                  <a:pt x="1888" y="644"/>
                  <a:pt x="1710" y="351"/>
                  <a:pt x="1773" y="230"/>
                </a:cubicBezTo>
                <a:cubicBezTo>
                  <a:pt x="1836" y="109"/>
                  <a:pt x="1947" y="16"/>
                  <a:pt x="2029" y="8"/>
                </a:cubicBezTo>
                <a:cubicBezTo>
                  <a:pt x="2111" y="0"/>
                  <a:pt x="2213" y="27"/>
                  <a:pt x="2267" y="183"/>
                </a:cubicBezTo>
                <a:cubicBezTo>
                  <a:pt x="2321" y="339"/>
                  <a:pt x="2355" y="707"/>
                  <a:pt x="2355" y="942"/>
                </a:cubicBezTo>
                <a:cubicBezTo>
                  <a:pt x="2355" y="1177"/>
                  <a:pt x="2353" y="1485"/>
                  <a:pt x="2267" y="1592"/>
                </a:cubicBezTo>
                <a:cubicBezTo>
                  <a:pt x="2181" y="1699"/>
                  <a:pt x="1939" y="1680"/>
                  <a:pt x="1840" y="1586"/>
                </a:cubicBezTo>
                <a:cubicBezTo>
                  <a:pt x="1741" y="1492"/>
                  <a:pt x="1940" y="1135"/>
                  <a:pt x="1670" y="1025"/>
                </a:cubicBezTo>
                <a:cubicBezTo>
                  <a:pt x="1400" y="915"/>
                  <a:pt x="440" y="967"/>
                  <a:pt x="220" y="923"/>
                </a:cubicBezTo>
                <a:cubicBezTo>
                  <a:pt x="0" y="879"/>
                  <a:pt x="127" y="795"/>
                  <a:pt x="349" y="761"/>
                </a:cubicBezTo>
                <a:close/>
              </a:path>
            </a:pathLst>
          </a:custGeom>
          <a:solidFill>
            <a:srgbClr val="66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475" name="Line 32"/>
          <p:cNvSpPr>
            <a:spLocks noChangeShapeType="1"/>
          </p:cNvSpPr>
          <p:nvPr/>
        </p:nvSpPr>
        <p:spPr bwMode="auto">
          <a:xfrm>
            <a:off x="4583113" y="4244975"/>
            <a:ext cx="6048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476" name="Line 34"/>
          <p:cNvSpPr>
            <a:spLocks noChangeShapeType="1"/>
          </p:cNvSpPr>
          <p:nvPr/>
        </p:nvSpPr>
        <p:spPr bwMode="auto">
          <a:xfrm>
            <a:off x="7423150" y="3497263"/>
            <a:ext cx="133350" cy="63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477" name="Line 35"/>
          <p:cNvSpPr>
            <a:spLocks noChangeShapeType="1"/>
          </p:cNvSpPr>
          <p:nvPr/>
        </p:nvSpPr>
        <p:spPr bwMode="auto">
          <a:xfrm flipV="1">
            <a:off x="7429500" y="5002213"/>
            <a:ext cx="1714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478" name="Text Box 36"/>
          <p:cNvSpPr txBox="1">
            <a:spLocks noChangeArrowheads="1"/>
          </p:cNvSpPr>
          <p:nvPr/>
        </p:nvSpPr>
        <p:spPr bwMode="auto">
          <a:xfrm>
            <a:off x="8048625" y="3227388"/>
            <a:ext cx="919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charset="0"/>
                <a:ea typeface="ＭＳ Ｐゴシック" charset="-128"/>
                <a:cs typeface="+mn-cs"/>
              </a:rPr>
              <a:t>10.0.0.1</a:t>
            </a:r>
          </a:p>
        </p:txBody>
      </p:sp>
      <p:sp>
        <p:nvSpPr>
          <p:cNvPr id="105479" name="Text Box 37"/>
          <p:cNvSpPr txBox="1">
            <a:spLocks noChangeArrowheads="1"/>
          </p:cNvSpPr>
          <p:nvPr/>
        </p:nvSpPr>
        <p:spPr bwMode="auto">
          <a:xfrm>
            <a:off x="8175625" y="3995738"/>
            <a:ext cx="919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charset="0"/>
                <a:ea typeface="ＭＳ Ｐゴシック" charset="-128"/>
                <a:cs typeface="+mn-cs"/>
              </a:rPr>
              <a:t>10.0.0.2</a:t>
            </a:r>
          </a:p>
        </p:txBody>
      </p:sp>
      <p:sp>
        <p:nvSpPr>
          <p:cNvPr id="105480" name="Text Box 38"/>
          <p:cNvSpPr txBox="1">
            <a:spLocks noChangeArrowheads="1"/>
          </p:cNvSpPr>
          <p:nvPr/>
        </p:nvSpPr>
        <p:spPr bwMode="auto">
          <a:xfrm>
            <a:off x="8137525" y="4891088"/>
            <a:ext cx="919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charset="0"/>
                <a:ea typeface="ＭＳ Ｐゴシック" charset="-128"/>
                <a:cs typeface="+mn-cs"/>
              </a:rPr>
              <a:t>10.0.0.3</a:t>
            </a:r>
          </a:p>
        </p:txBody>
      </p:sp>
      <p:grpSp>
        <p:nvGrpSpPr>
          <p:cNvPr id="2" name="Group 88"/>
          <p:cNvGrpSpPr>
            <a:grpSpLocks/>
          </p:cNvGrpSpPr>
          <p:nvPr/>
        </p:nvGrpSpPr>
        <p:grpSpPr bwMode="auto">
          <a:xfrm>
            <a:off x="5630863" y="2855913"/>
            <a:ext cx="1871662" cy="1033462"/>
            <a:chOff x="3550" y="2055"/>
            <a:chExt cx="1179" cy="651"/>
          </a:xfrm>
        </p:grpSpPr>
        <p:grpSp>
          <p:nvGrpSpPr>
            <p:cNvPr id="105574" name="Group 50"/>
            <p:cNvGrpSpPr>
              <a:grpSpLocks/>
            </p:cNvGrpSpPr>
            <p:nvPr/>
          </p:nvGrpSpPr>
          <p:grpSpPr bwMode="auto">
            <a:xfrm>
              <a:off x="3550" y="2055"/>
              <a:ext cx="1179" cy="357"/>
              <a:chOff x="4381" y="786"/>
              <a:chExt cx="1108" cy="357"/>
            </a:xfrm>
          </p:grpSpPr>
          <p:sp>
            <p:nvSpPr>
              <p:cNvPr id="105579" name="Rectangle 40"/>
              <p:cNvSpPr>
                <a:spLocks noChangeArrowheads="1"/>
              </p:cNvSpPr>
              <p:nvPr/>
            </p:nvSpPr>
            <p:spPr bwMode="auto">
              <a:xfrm>
                <a:off x="4385" y="830"/>
                <a:ext cx="1104" cy="256"/>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5580" name="Text Box 39"/>
              <p:cNvSpPr txBox="1">
                <a:spLocks noChangeArrowheads="1"/>
              </p:cNvSpPr>
              <p:nvPr/>
            </p:nvSpPr>
            <p:spPr bwMode="auto">
              <a:xfrm>
                <a:off x="4381" y="813"/>
                <a:ext cx="104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t>S: 10.0.0.1, 3345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t>D: 128.119.40.186, 80</a:t>
                </a:r>
              </a:p>
            </p:txBody>
          </p:sp>
          <p:grpSp>
            <p:nvGrpSpPr>
              <p:cNvPr id="105581" name="Group 44"/>
              <p:cNvGrpSpPr>
                <a:grpSpLocks/>
              </p:cNvGrpSpPr>
              <p:nvPr/>
            </p:nvGrpSpPr>
            <p:grpSpPr bwMode="auto">
              <a:xfrm>
                <a:off x="5394" y="786"/>
                <a:ext cx="48" cy="99"/>
                <a:chOff x="5508" y="1599"/>
                <a:chExt cx="48" cy="99"/>
              </a:xfrm>
            </p:grpSpPr>
            <p:sp>
              <p:nvSpPr>
                <p:cNvPr id="105586" name="Freeform 43"/>
                <p:cNvSpPr>
                  <a:spLocks/>
                </p:cNvSpPr>
                <p:nvPr/>
              </p:nvSpPr>
              <p:spPr bwMode="auto">
                <a:xfrm>
                  <a:off x="5508" y="1599"/>
                  <a:ext cx="48" cy="99"/>
                </a:xfrm>
                <a:custGeom>
                  <a:avLst/>
                  <a:gdLst>
                    <a:gd name="T0" fmla="*/ 21 w 48"/>
                    <a:gd name="T1" fmla="*/ 0 h 99"/>
                    <a:gd name="T2" fmla="*/ 0 w 48"/>
                    <a:gd name="T3" fmla="*/ 72 h 99"/>
                    <a:gd name="T4" fmla="*/ 27 w 48"/>
                    <a:gd name="T5" fmla="*/ 99 h 99"/>
                    <a:gd name="T6" fmla="*/ 48 w 48"/>
                    <a:gd name="T7" fmla="*/ 21 h 99"/>
                    <a:gd name="T8" fmla="*/ 21 w 48"/>
                    <a:gd name="T9" fmla="*/ 0 h 99"/>
                    <a:gd name="T10" fmla="*/ 0 60000 65536"/>
                    <a:gd name="T11" fmla="*/ 0 60000 65536"/>
                    <a:gd name="T12" fmla="*/ 0 60000 65536"/>
                    <a:gd name="T13" fmla="*/ 0 60000 65536"/>
                    <a:gd name="T14" fmla="*/ 0 60000 65536"/>
                    <a:gd name="T15" fmla="*/ 0 w 48"/>
                    <a:gd name="T16" fmla="*/ 0 h 99"/>
                    <a:gd name="T17" fmla="*/ 48 w 48"/>
                    <a:gd name="T18" fmla="*/ 99 h 99"/>
                  </a:gdLst>
                  <a:ahLst/>
                  <a:cxnLst>
                    <a:cxn ang="T10">
                      <a:pos x="T0" y="T1"/>
                    </a:cxn>
                    <a:cxn ang="T11">
                      <a:pos x="T2" y="T3"/>
                    </a:cxn>
                    <a:cxn ang="T12">
                      <a:pos x="T4" y="T5"/>
                    </a:cxn>
                    <a:cxn ang="T13">
                      <a:pos x="T6" y="T7"/>
                    </a:cxn>
                    <a:cxn ang="T14">
                      <a:pos x="T8" y="T9"/>
                    </a:cxn>
                  </a:cxnLst>
                  <a:rect l="T15" t="T16" r="T17" b="T18"/>
                  <a:pathLst>
                    <a:path w="48" h="99">
                      <a:moveTo>
                        <a:pt x="21" y="0"/>
                      </a:moveTo>
                      <a:lnTo>
                        <a:pt x="0" y="72"/>
                      </a:lnTo>
                      <a:lnTo>
                        <a:pt x="27" y="99"/>
                      </a:lnTo>
                      <a:lnTo>
                        <a:pt x="48" y="21"/>
                      </a:lnTo>
                      <a:lnTo>
                        <a:pt x="21" y="0"/>
                      </a:lnTo>
                      <a:close/>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87" name="Line 41"/>
                <p:cNvSpPr>
                  <a:spLocks noChangeShapeType="1"/>
                </p:cNvSpPr>
                <p:nvPr/>
              </p:nvSpPr>
              <p:spPr bwMode="auto">
                <a:xfrm flipH="1">
                  <a:off x="5512" y="1608"/>
                  <a:ext cx="22"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88" name="Line 42"/>
                <p:cNvSpPr>
                  <a:spLocks noChangeShapeType="1"/>
                </p:cNvSpPr>
                <p:nvPr/>
              </p:nvSpPr>
              <p:spPr bwMode="auto">
                <a:xfrm flipH="1">
                  <a:off x="5536" y="1620"/>
                  <a:ext cx="20"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5582" name="Group 45"/>
              <p:cNvGrpSpPr>
                <a:grpSpLocks/>
              </p:cNvGrpSpPr>
              <p:nvPr/>
            </p:nvGrpSpPr>
            <p:grpSpPr bwMode="auto">
              <a:xfrm>
                <a:off x="5382" y="1044"/>
                <a:ext cx="48" cy="99"/>
                <a:chOff x="5508" y="1599"/>
                <a:chExt cx="48" cy="99"/>
              </a:xfrm>
            </p:grpSpPr>
            <p:sp>
              <p:nvSpPr>
                <p:cNvPr id="105583" name="Freeform 46"/>
                <p:cNvSpPr>
                  <a:spLocks/>
                </p:cNvSpPr>
                <p:nvPr/>
              </p:nvSpPr>
              <p:spPr bwMode="auto">
                <a:xfrm>
                  <a:off x="5508" y="1599"/>
                  <a:ext cx="48" cy="99"/>
                </a:xfrm>
                <a:custGeom>
                  <a:avLst/>
                  <a:gdLst>
                    <a:gd name="T0" fmla="*/ 21 w 48"/>
                    <a:gd name="T1" fmla="*/ 0 h 99"/>
                    <a:gd name="T2" fmla="*/ 0 w 48"/>
                    <a:gd name="T3" fmla="*/ 72 h 99"/>
                    <a:gd name="T4" fmla="*/ 27 w 48"/>
                    <a:gd name="T5" fmla="*/ 99 h 99"/>
                    <a:gd name="T6" fmla="*/ 48 w 48"/>
                    <a:gd name="T7" fmla="*/ 21 h 99"/>
                    <a:gd name="T8" fmla="*/ 21 w 48"/>
                    <a:gd name="T9" fmla="*/ 0 h 99"/>
                    <a:gd name="T10" fmla="*/ 0 60000 65536"/>
                    <a:gd name="T11" fmla="*/ 0 60000 65536"/>
                    <a:gd name="T12" fmla="*/ 0 60000 65536"/>
                    <a:gd name="T13" fmla="*/ 0 60000 65536"/>
                    <a:gd name="T14" fmla="*/ 0 60000 65536"/>
                    <a:gd name="T15" fmla="*/ 0 w 48"/>
                    <a:gd name="T16" fmla="*/ 0 h 99"/>
                    <a:gd name="T17" fmla="*/ 48 w 48"/>
                    <a:gd name="T18" fmla="*/ 99 h 99"/>
                  </a:gdLst>
                  <a:ahLst/>
                  <a:cxnLst>
                    <a:cxn ang="T10">
                      <a:pos x="T0" y="T1"/>
                    </a:cxn>
                    <a:cxn ang="T11">
                      <a:pos x="T2" y="T3"/>
                    </a:cxn>
                    <a:cxn ang="T12">
                      <a:pos x="T4" y="T5"/>
                    </a:cxn>
                    <a:cxn ang="T13">
                      <a:pos x="T6" y="T7"/>
                    </a:cxn>
                    <a:cxn ang="T14">
                      <a:pos x="T8" y="T9"/>
                    </a:cxn>
                  </a:cxnLst>
                  <a:rect l="T15" t="T16" r="T17" b="T18"/>
                  <a:pathLst>
                    <a:path w="48" h="99">
                      <a:moveTo>
                        <a:pt x="21" y="0"/>
                      </a:moveTo>
                      <a:lnTo>
                        <a:pt x="0" y="72"/>
                      </a:lnTo>
                      <a:lnTo>
                        <a:pt x="27" y="99"/>
                      </a:lnTo>
                      <a:lnTo>
                        <a:pt x="48" y="21"/>
                      </a:lnTo>
                      <a:lnTo>
                        <a:pt x="21" y="0"/>
                      </a:lnTo>
                      <a:close/>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84" name="Line 47"/>
                <p:cNvSpPr>
                  <a:spLocks noChangeShapeType="1"/>
                </p:cNvSpPr>
                <p:nvPr/>
              </p:nvSpPr>
              <p:spPr bwMode="auto">
                <a:xfrm flipH="1">
                  <a:off x="5512" y="1608"/>
                  <a:ext cx="22"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85" name="Line 48"/>
                <p:cNvSpPr>
                  <a:spLocks noChangeShapeType="1"/>
                </p:cNvSpPr>
                <p:nvPr/>
              </p:nvSpPr>
              <p:spPr bwMode="auto">
                <a:xfrm flipH="1">
                  <a:off x="5536" y="1620"/>
                  <a:ext cx="20"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05575" name="Freeform 51"/>
            <p:cNvSpPr>
              <a:spLocks/>
            </p:cNvSpPr>
            <p:nvPr/>
          </p:nvSpPr>
          <p:spPr bwMode="auto">
            <a:xfrm>
              <a:off x="3573" y="2364"/>
              <a:ext cx="564" cy="342"/>
            </a:xfrm>
            <a:custGeom>
              <a:avLst/>
              <a:gdLst>
                <a:gd name="T0" fmla="*/ 0 w 417"/>
                <a:gd name="T1" fmla="*/ 9905 h 264"/>
                <a:gd name="T2" fmla="*/ 28602 w 417"/>
                <a:gd name="T3" fmla="*/ 9905 h 264"/>
                <a:gd name="T4" fmla="*/ 28602 w 417"/>
                <a:gd name="T5" fmla="*/ 0 h 264"/>
                <a:gd name="T6" fmla="*/ 0 60000 65536"/>
                <a:gd name="T7" fmla="*/ 0 60000 65536"/>
                <a:gd name="T8" fmla="*/ 0 60000 65536"/>
                <a:gd name="T9" fmla="*/ 0 w 417"/>
                <a:gd name="T10" fmla="*/ 0 h 264"/>
                <a:gd name="T11" fmla="*/ 417 w 417"/>
                <a:gd name="T12" fmla="*/ 264 h 264"/>
              </a:gdLst>
              <a:ahLst/>
              <a:cxnLst>
                <a:cxn ang="T6">
                  <a:pos x="T0" y="T1"/>
                </a:cxn>
                <a:cxn ang="T7">
                  <a:pos x="T2" y="T3"/>
                </a:cxn>
                <a:cxn ang="T8">
                  <a:pos x="T4" y="T5"/>
                </a:cxn>
              </a:cxnLst>
              <a:rect l="T9" t="T10" r="T11" b="T12"/>
              <a:pathLst>
                <a:path w="417" h="264">
                  <a:moveTo>
                    <a:pt x="0" y="264"/>
                  </a:moveTo>
                  <a:lnTo>
                    <a:pt x="417" y="264"/>
                  </a:lnTo>
                  <a:lnTo>
                    <a:pt x="417" y="0"/>
                  </a:lnTo>
                </a:path>
              </a:pathLst>
            </a:custGeom>
            <a:noFill/>
            <a:ln w="28575" cap="flat" cmpd="sng">
              <a:solidFill>
                <a:schemeClr val="tx1"/>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5576" name="Group 87"/>
            <p:cNvGrpSpPr>
              <a:grpSpLocks/>
            </p:cNvGrpSpPr>
            <p:nvPr/>
          </p:nvGrpSpPr>
          <p:grpSpPr bwMode="auto">
            <a:xfrm>
              <a:off x="4032" y="2416"/>
              <a:ext cx="218" cy="231"/>
              <a:chOff x="5140" y="400"/>
              <a:chExt cx="218" cy="231"/>
            </a:xfrm>
          </p:grpSpPr>
          <p:sp>
            <p:nvSpPr>
              <p:cNvPr id="105577" name="Oval 86"/>
              <p:cNvSpPr>
                <a:spLocks noChangeArrowheads="1"/>
              </p:cNvSpPr>
              <p:nvPr/>
            </p:nvSpPr>
            <p:spPr bwMode="auto">
              <a:xfrm>
                <a:off x="5140" y="410"/>
                <a:ext cx="218" cy="218"/>
              </a:xfrm>
              <a:prstGeom prst="ellipse">
                <a:avLst/>
              </a:prstGeom>
              <a:solidFill>
                <a:schemeClr val="bg1"/>
              </a:solidFill>
              <a:ln w="9525">
                <a:solidFill>
                  <a:srgbClr val="CC0000"/>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5578" name="Text Box 52"/>
              <p:cNvSpPr txBox="1">
                <a:spLocks noChangeArrowheads="1"/>
              </p:cNvSpPr>
              <p:nvPr/>
            </p:nvSpPr>
            <p:spPr bwMode="auto">
              <a:xfrm>
                <a:off x="5154" y="400"/>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CC0000"/>
                    </a:solidFill>
                    <a:effectLst/>
                    <a:uLnTx/>
                    <a:uFillTx/>
                    <a:latin typeface="Arial" charset="0"/>
                    <a:ea typeface="ＭＳ Ｐゴシック" charset="-128"/>
                    <a:cs typeface="+mn-cs"/>
                  </a:rPr>
                  <a:t>1</a:t>
                </a:r>
              </a:p>
            </p:txBody>
          </p:sp>
        </p:grpSp>
      </p:grpSp>
      <p:sp>
        <p:nvSpPr>
          <p:cNvPr id="105482" name="Text Box 54"/>
          <p:cNvSpPr txBox="1">
            <a:spLocks noChangeArrowheads="1"/>
          </p:cNvSpPr>
          <p:nvPr/>
        </p:nvSpPr>
        <p:spPr bwMode="auto">
          <a:xfrm>
            <a:off x="4533900" y="3817938"/>
            <a:ext cx="919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charset="0"/>
                <a:ea typeface="ＭＳ Ｐゴシック" charset="-128"/>
                <a:cs typeface="+mn-cs"/>
              </a:rPr>
              <a:t>10.0.0.4</a:t>
            </a:r>
          </a:p>
        </p:txBody>
      </p:sp>
      <p:sp>
        <p:nvSpPr>
          <p:cNvPr id="105483" name="Line 55"/>
          <p:cNvSpPr>
            <a:spLocks noChangeShapeType="1"/>
          </p:cNvSpPr>
          <p:nvPr/>
        </p:nvSpPr>
        <p:spPr bwMode="auto">
          <a:xfrm flipH="1">
            <a:off x="4657725" y="4073525"/>
            <a:ext cx="85725" cy="12858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484" name="Text Box 56"/>
          <p:cNvSpPr txBox="1">
            <a:spLocks noChangeArrowheads="1"/>
          </p:cNvSpPr>
          <p:nvPr/>
        </p:nvSpPr>
        <p:spPr bwMode="auto">
          <a:xfrm>
            <a:off x="2695575" y="4375150"/>
            <a:ext cx="1257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charset="0"/>
                <a:ea typeface="ＭＳ Ｐゴシック" charset="-128"/>
                <a:cs typeface="+mn-cs"/>
              </a:rPr>
              <a:t>138.76.29.7</a:t>
            </a:r>
          </a:p>
        </p:txBody>
      </p:sp>
      <p:sp>
        <p:nvSpPr>
          <p:cNvPr id="105485" name="Line 57"/>
          <p:cNvSpPr>
            <a:spLocks noChangeShapeType="1"/>
          </p:cNvSpPr>
          <p:nvPr/>
        </p:nvSpPr>
        <p:spPr bwMode="auto">
          <a:xfrm flipH="1">
            <a:off x="3917950" y="4311650"/>
            <a:ext cx="85725" cy="128588"/>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59"/>
          <p:cNvGrpSpPr>
            <a:grpSpLocks/>
          </p:cNvGrpSpPr>
          <p:nvPr/>
        </p:nvGrpSpPr>
        <p:grpSpPr bwMode="auto">
          <a:xfrm>
            <a:off x="6469063" y="1570038"/>
            <a:ext cx="2433637" cy="1389062"/>
            <a:chOff x="3944" y="989"/>
            <a:chExt cx="1533" cy="875"/>
          </a:xfrm>
        </p:grpSpPr>
        <p:sp>
          <p:nvSpPr>
            <p:cNvPr id="105572" name="Text Box 53"/>
            <p:cNvSpPr txBox="1">
              <a:spLocks noChangeArrowheads="1"/>
            </p:cNvSpPr>
            <p:nvPr/>
          </p:nvSpPr>
          <p:spPr bwMode="auto">
            <a:xfrm>
              <a:off x="4121" y="989"/>
              <a:ext cx="1356"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en-US" sz="1800" b="1" i="1" u="none" strike="noStrike" kern="1200" cap="none" spc="0" normalizeH="0" baseline="0" noProof="0">
                  <a:ln>
                    <a:noFill/>
                  </a:ln>
                  <a:solidFill>
                    <a:srgbClr val="CC0000"/>
                  </a:solidFill>
                  <a:effectLst/>
                  <a:uLnTx/>
                  <a:uFillTx/>
                  <a:latin typeface="Arial" charset="0"/>
                  <a:ea typeface="ＭＳ Ｐゴシック" charset="-128"/>
                  <a:cs typeface="+mn-cs"/>
                </a:rPr>
                <a:t>1:</a:t>
              </a:r>
              <a:r>
                <a:rPr kumimoji="0" lang="en-US" altLang="en-US" sz="1800" b="0" i="0" u="none" strike="noStrike" kern="1200" cap="none" spc="0" normalizeH="0" baseline="0" noProof="0">
                  <a:ln>
                    <a:noFill/>
                  </a:ln>
                  <a:solidFill>
                    <a:srgbClr val="FF0000"/>
                  </a:solidFill>
                  <a:effectLst/>
                  <a:uLnTx/>
                  <a:uFillTx/>
                  <a:latin typeface="Arial" charset="0"/>
                  <a:ea typeface="ＭＳ Ｐゴシック" charset="-128"/>
                  <a:cs typeface="+mn-cs"/>
                </a:rPr>
                <a:t> </a:t>
              </a:r>
              <a:r>
                <a:rPr kumimoji="0" lang="en-US" altLang="en-US" sz="1800" b="0" i="0" u="none" strike="noStrike" kern="1200" cap="none" spc="0" normalizeH="0" baseline="0" noProof="0">
                  <a:ln>
                    <a:noFill/>
                  </a:ln>
                  <a:solidFill>
                    <a:srgbClr val="000099"/>
                  </a:solidFill>
                  <a:effectLst/>
                  <a:uLnTx/>
                  <a:uFillTx/>
                  <a:latin typeface="Arial" charset="0"/>
                  <a:ea typeface="ＭＳ Ｐゴシック" charset="-128"/>
                  <a:cs typeface="+mn-cs"/>
                </a:rPr>
                <a:t>host 10.0.0.1 </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99"/>
                  </a:solidFill>
                  <a:effectLst/>
                  <a:uLnTx/>
                  <a:uFillTx/>
                  <a:latin typeface="Arial" charset="0"/>
                  <a:ea typeface="ＭＳ Ｐゴシック" charset="-128"/>
                  <a:cs typeface="+mn-cs"/>
                </a:rPr>
                <a:t>sends datagram to </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99"/>
                  </a:solidFill>
                  <a:effectLst/>
                  <a:uLnTx/>
                  <a:uFillTx/>
                  <a:latin typeface="Arial" charset="0"/>
                  <a:ea typeface="ＭＳ Ｐゴシック" charset="-128"/>
                  <a:cs typeface="+mn-cs"/>
                </a:rPr>
                <a:t>128.119.40.186, 80</a:t>
              </a:r>
            </a:p>
          </p:txBody>
        </p:sp>
        <p:sp>
          <p:nvSpPr>
            <p:cNvPr id="105573" name="Line 58"/>
            <p:cNvSpPr>
              <a:spLocks noChangeShapeType="1"/>
            </p:cNvSpPr>
            <p:nvPr/>
          </p:nvSpPr>
          <p:spPr bwMode="auto">
            <a:xfrm flipH="1">
              <a:off x="3944" y="1105"/>
              <a:ext cx="197" cy="759"/>
            </a:xfrm>
            <a:prstGeom prst="line">
              <a:avLst/>
            </a:prstGeom>
            <a:noFill/>
            <a:ln w="12700">
              <a:solidFill>
                <a:srgbClr val="CC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5487" name="Freeform 67"/>
          <p:cNvSpPr>
            <a:spLocks/>
          </p:cNvSpPr>
          <p:nvPr/>
        </p:nvSpPr>
        <p:spPr bwMode="auto">
          <a:xfrm>
            <a:off x="2344738" y="2627313"/>
            <a:ext cx="3862387" cy="1531937"/>
          </a:xfrm>
          <a:custGeom>
            <a:avLst/>
            <a:gdLst>
              <a:gd name="T0" fmla="*/ 0 w 2433"/>
              <a:gd name="T1" fmla="*/ 2147483647 h 965"/>
              <a:gd name="T2" fmla="*/ 2147483647 w 2433"/>
              <a:gd name="T3" fmla="*/ 2147483647 h 965"/>
              <a:gd name="T4" fmla="*/ 2147483647 w 2433"/>
              <a:gd name="T5" fmla="*/ 2147483647 h 965"/>
              <a:gd name="T6" fmla="*/ 2147483647 w 2433"/>
              <a:gd name="T7" fmla="*/ 2147483647 h 965"/>
              <a:gd name="T8" fmla="*/ 2147483647 w 2433"/>
              <a:gd name="T9" fmla="*/ 2147483647 h 965"/>
              <a:gd name="T10" fmla="*/ 2147483647 w 2433"/>
              <a:gd name="T11" fmla="*/ 2147483647 h 965"/>
              <a:gd name="T12" fmla="*/ 0 w 2433"/>
              <a:gd name="T13" fmla="*/ 2147483647 h 965"/>
              <a:gd name="T14" fmla="*/ 0 60000 65536"/>
              <a:gd name="T15" fmla="*/ 0 60000 65536"/>
              <a:gd name="T16" fmla="*/ 0 60000 65536"/>
              <a:gd name="T17" fmla="*/ 0 60000 65536"/>
              <a:gd name="T18" fmla="*/ 0 60000 65536"/>
              <a:gd name="T19" fmla="*/ 0 60000 65536"/>
              <a:gd name="T20" fmla="*/ 0 60000 65536"/>
              <a:gd name="T21" fmla="*/ 0 w 2433"/>
              <a:gd name="T22" fmla="*/ 0 h 965"/>
              <a:gd name="T23" fmla="*/ 2433 w 2433"/>
              <a:gd name="T24" fmla="*/ 965 h 9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33" h="965">
                <a:moveTo>
                  <a:pt x="0" y="64"/>
                </a:moveTo>
                <a:cubicBezTo>
                  <a:pt x="0" y="64"/>
                  <a:pt x="2079" y="0"/>
                  <a:pt x="2352" y="64"/>
                </a:cubicBezTo>
                <a:cubicBezTo>
                  <a:pt x="2433" y="57"/>
                  <a:pt x="1814" y="309"/>
                  <a:pt x="1640" y="450"/>
                </a:cubicBezTo>
                <a:cubicBezTo>
                  <a:pt x="1466" y="591"/>
                  <a:pt x="1383" y="888"/>
                  <a:pt x="1308" y="965"/>
                </a:cubicBezTo>
                <a:lnTo>
                  <a:pt x="1159" y="965"/>
                </a:lnTo>
                <a:cubicBezTo>
                  <a:pt x="1078" y="870"/>
                  <a:pt x="1013" y="546"/>
                  <a:pt x="820" y="396"/>
                </a:cubicBezTo>
                <a:cubicBezTo>
                  <a:pt x="583" y="207"/>
                  <a:pt x="189" y="142"/>
                  <a:pt x="0" y="64"/>
                </a:cubicBezTo>
                <a:close/>
              </a:path>
            </a:pathLst>
          </a:custGeom>
          <a:gradFill rotWithShape="1">
            <a:gsLst>
              <a:gs pos="0">
                <a:schemeClr val="hlink"/>
              </a:gs>
              <a:gs pos="100000">
                <a:schemeClr val="bg1"/>
              </a:gs>
            </a:gsLst>
            <a:lin ang="5400000" scaled="1"/>
          </a:gradFill>
          <a:ln w="3175" cap="flat" cmpd="sng">
            <a:solidFill>
              <a:schemeClr val="hlink"/>
            </a:solidFill>
            <a:prstDash val="solid"/>
            <a:round/>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488" name="Rectangle 62"/>
          <p:cNvSpPr>
            <a:spLocks noChangeArrowheads="1"/>
          </p:cNvSpPr>
          <p:nvPr/>
        </p:nvSpPr>
        <p:spPr bwMode="auto">
          <a:xfrm>
            <a:off x="2344738" y="1374775"/>
            <a:ext cx="3784600" cy="1354138"/>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5489" name="Text Box 60"/>
          <p:cNvSpPr txBox="1">
            <a:spLocks noChangeArrowheads="1"/>
          </p:cNvSpPr>
          <p:nvPr/>
        </p:nvSpPr>
        <p:spPr bwMode="auto">
          <a:xfrm>
            <a:off x="2386013" y="1419225"/>
            <a:ext cx="3676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NAT translation table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WAN side addr        LAN side addr</a:t>
            </a:r>
          </a:p>
        </p:txBody>
      </p:sp>
      <p:sp>
        <p:nvSpPr>
          <p:cNvPr id="105490" name="Line 63"/>
          <p:cNvSpPr>
            <a:spLocks noChangeShapeType="1"/>
          </p:cNvSpPr>
          <p:nvPr/>
        </p:nvSpPr>
        <p:spPr bwMode="auto">
          <a:xfrm flipV="1">
            <a:off x="2344738" y="1747838"/>
            <a:ext cx="3790950" cy="111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491" name="Line 64"/>
          <p:cNvSpPr>
            <a:spLocks noChangeShapeType="1"/>
          </p:cNvSpPr>
          <p:nvPr/>
        </p:nvSpPr>
        <p:spPr bwMode="auto">
          <a:xfrm flipV="1">
            <a:off x="2359025" y="2025650"/>
            <a:ext cx="3749675" cy="111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492" name="Line 65"/>
          <p:cNvSpPr>
            <a:spLocks noChangeShapeType="1"/>
          </p:cNvSpPr>
          <p:nvPr/>
        </p:nvSpPr>
        <p:spPr bwMode="auto">
          <a:xfrm>
            <a:off x="4468813" y="1770063"/>
            <a:ext cx="3175" cy="9556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533" name="Text Box 61"/>
          <p:cNvSpPr txBox="1">
            <a:spLocks noChangeArrowheads="1"/>
          </p:cNvSpPr>
          <p:nvPr/>
        </p:nvSpPr>
        <p:spPr bwMode="auto">
          <a:xfrm>
            <a:off x="2401888" y="2044700"/>
            <a:ext cx="3702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CC0000"/>
                </a:solidFill>
                <a:effectLst/>
                <a:uLnTx/>
                <a:uFillTx/>
                <a:latin typeface="Arial" charset="0"/>
                <a:ea typeface="ＭＳ Ｐゴシック" charset="-128"/>
                <a:cs typeface="+mn-cs"/>
              </a:rPr>
              <a:t>138.76.29.7, 5001   10.0.0.1, 3345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                                         ……</a:t>
            </a:r>
          </a:p>
        </p:txBody>
      </p:sp>
      <p:grpSp>
        <p:nvGrpSpPr>
          <p:cNvPr id="8" name="Group 135"/>
          <p:cNvGrpSpPr>
            <a:grpSpLocks/>
          </p:cNvGrpSpPr>
          <p:nvPr/>
        </p:nvGrpSpPr>
        <p:grpSpPr bwMode="auto">
          <a:xfrm>
            <a:off x="4765675" y="3435350"/>
            <a:ext cx="2784475" cy="1631950"/>
            <a:chOff x="3002" y="2417"/>
            <a:chExt cx="1754" cy="1028"/>
          </a:xfrm>
        </p:grpSpPr>
        <p:sp>
          <p:nvSpPr>
            <p:cNvPr id="105558" name="Rectangle 91"/>
            <p:cNvSpPr>
              <a:spLocks noChangeArrowheads="1"/>
            </p:cNvSpPr>
            <p:nvPr/>
          </p:nvSpPr>
          <p:spPr bwMode="auto">
            <a:xfrm>
              <a:off x="3002" y="3051"/>
              <a:ext cx="1175" cy="256"/>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5559" name="Text Box 92"/>
            <p:cNvSpPr txBox="1">
              <a:spLocks noChangeArrowheads="1"/>
            </p:cNvSpPr>
            <p:nvPr/>
          </p:nvSpPr>
          <p:spPr bwMode="auto">
            <a:xfrm>
              <a:off x="3104" y="3042"/>
              <a:ext cx="11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t>S: 128.119.40.186, 80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t>D: 10.0.0.1, 3345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105560" name="Group 93"/>
            <p:cNvGrpSpPr>
              <a:grpSpLocks/>
            </p:cNvGrpSpPr>
            <p:nvPr/>
          </p:nvGrpSpPr>
          <p:grpSpPr bwMode="auto">
            <a:xfrm>
              <a:off x="3054" y="3007"/>
              <a:ext cx="51" cy="99"/>
              <a:chOff x="5508" y="1599"/>
              <a:chExt cx="48" cy="99"/>
            </a:xfrm>
          </p:grpSpPr>
          <p:sp>
            <p:nvSpPr>
              <p:cNvPr id="105569" name="Freeform 94"/>
              <p:cNvSpPr>
                <a:spLocks/>
              </p:cNvSpPr>
              <p:nvPr/>
            </p:nvSpPr>
            <p:spPr bwMode="auto">
              <a:xfrm>
                <a:off x="5508" y="1599"/>
                <a:ext cx="48" cy="99"/>
              </a:xfrm>
              <a:custGeom>
                <a:avLst/>
                <a:gdLst>
                  <a:gd name="T0" fmla="*/ 21 w 48"/>
                  <a:gd name="T1" fmla="*/ 0 h 99"/>
                  <a:gd name="T2" fmla="*/ 0 w 48"/>
                  <a:gd name="T3" fmla="*/ 72 h 99"/>
                  <a:gd name="T4" fmla="*/ 27 w 48"/>
                  <a:gd name="T5" fmla="*/ 99 h 99"/>
                  <a:gd name="T6" fmla="*/ 48 w 48"/>
                  <a:gd name="T7" fmla="*/ 21 h 99"/>
                  <a:gd name="T8" fmla="*/ 21 w 48"/>
                  <a:gd name="T9" fmla="*/ 0 h 99"/>
                  <a:gd name="T10" fmla="*/ 0 60000 65536"/>
                  <a:gd name="T11" fmla="*/ 0 60000 65536"/>
                  <a:gd name="T12" fmla="*/ 0 60000 65536"/>
                  <a:gd name="T13" fmla="*/ 0 60000 65536"/>
                  <a:gd name="T14" fmla="*/ 0 60000 65536"/>
                  <a:gd name="T15" fmla="*/ 0 w 48"/>
                  <a:gd name="T16" fmla="*/ 0 h 99"/>
                  <a:gd name="T17" fmla="*/ 48 w 48"/>
                  <a:gd name="T18" fmla="*/ 99 h 99"/>
                </a:gdLst>
                <a:ahLst/>
                <a:cxnLst>
                  <a:cxn ang="T10">
                    <a:pos x="T0" y="T1"/>
                  </a:cxn>
                  <a:cxn ang="T11">
                    <a:pos x="T2" y="T3"/>
                  </a:cxn>
                  <a:cxn ang="T12">
                    <a:pos x="T4" y="T5"/>
                  </a:cxn>
                  <a:cxn ang="T13">
                    <a:pos x="T6" y="T7"/>
                  </a:cxn>
                  <a:cxn ang="T14">
                    <a:pos x="T8" y="T9"/>
                  </a:cxn>
                </a:cxnLst>
                <a:rect l="T15" t="T16" r="T17" b="T18"/>
                <a:pathLst>
                  <a:path w="48" h="99">
                    <a:moveTo>
                      <a:pt x="21" y="0"/>
                    </a:moveTo>
                    <a:lnTo>
                      <a:pt x="0" y="72"/>
                    </a:lnTo>
                    <a:lnTo>
                      <a:pt x="27" y="99"/>
                    </a:lnTo>
                    <a:lnTo>
                      <a:pt x="48" y="21"/>
                    </a:lnTo>
                    <a:lnTo>
                      <a:pt x="21" y="0"/>
                    </a:lnTo>
                    <a:close/>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70" name="Line 95"/>
              <p:cNvSpPr>
                <a:spLocks noChangeShapeType="1"/>
              </p:cNvSpPr>
              <p:nvPr/>
            </p:nvSpPr>
            <p:spPr bwMode="auto">
              <a:xfrm flipH="1">
                <a:off x="5512" y="1608"/>
                <a:ext cx="22"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71" name="Line 96"/>
              <p:cNvSpPr>
                <a:spLocks noChangeShapeType="1"/>
              </p:cNvSpPr>
              <p:nvPr/>
            </p:nvSpPr>
            <p:spPr bwMode="auto">
              <a:xfrm flipH="1">
                <a:off x="5536" y="1620"/>
                <a:ext cx="20"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5561" name="Group 97"/>
            <p:cNvGrpSpPr>
              <a:grpSpLocks/>
            </p:cNvGrpSpPr>
            <p:nvPr/>
          </p:nvGrpSpPr>
          <p:grpSpPr bwMode="auto">
            <a:xfrm>
              <a:off x="3059" y="3248"/>
              <a:ext cx="51" cy="99"/>
              <a:chOff x="5508" y="1599"/>
              <a:chExt cx="48" cy="99"/>
            </a:xfrm>
          </p:grpSpPr>
          <p:sp>
            <p:nvSpPr>
              <p:cNvPr id="105566" name="Freeform 98"/>
              <p:cNvSpPr>
                <a:spLocks/>
              </p:cNvSpPr>
              <p:nvPr/>
            </p:nvSpPr>
            <p:spPr bwMode="auto">
              <a:xfrm>
                <a:off x="5508" y="1599"/>
                <a:ext cx="48" cy="99"/>
              </a:xfrm>
              <a:custGeom>
                <a:avLst/>
                <a:gdLst>
                  <a:gd name="T0" fmla="*/ 21 w 48"/>
                  <a:gd name="T1" fmla="*/ 0 h 99"/>
                  <a:gd name="T2" fmla="*/ 0 w 48"/>
                  <a:gd name="T3" fmla="*/ 72 h 99"/>
                  <a:gd name="T4" fmla="*/ 27 w 48"/>
                  <a:gd name="T5" fmla="*/ 99 h 99"/>
                  <a:gd name="T6" fmla="*/ 48 w 48"/>
                  <a:gd name="T7" fmla="*/ 21 h 99"/>
                  <a:gd name="T8" fmla="*/ 21 w 48"/>
                  <a:gd name="T9" fmla="*/ 0 h 99"/>
                  <a:gd name="T10" fmla="*/ 0 60000 65536"/>
                  <a:gd name="T11" fmla="*/ 0 60000 65536"/>
                  <a:gd name="T12" fmla="*/ 0 60000 65536"/>
                  <a:gd name="T13" fmla="*/ 0 60000 65536"/>
                  <a:gd name="T14" fmla="*/ 0 60000 65536"/>
                  <a:gd name="T15" fmla="*/ 0 w 48"/>
                  <a:gd name="T16" fmla="*/ 0 h 99"/>
                  <a:gd name="T17" fmla="*/ 48 w 48"/>
                  <a:gd name="T18" fmla="*/ 99 h 99"/>
                </a:gdLst>
                <a:ahLst/>
                <a:cxnLst>
                  <a:cxn ang="T10">
                    <a:pos x="T0" y="T1"/>
                  </a:cxn>
                  <a:cxn ang="T11">
                    <a:pos x="T2" y="T3"/>
                  </a:cxn>
                  <a:cxn ang="T12">
                    <a:pos x="T4" y="T5"/>
                  </a:cxn>
                  <a:cxn ang="T13">
                    <a:pos x="T6" y="T7"/>
                  </a:cxn>
                  <a:cxn ang="T14">
                    <a:pos x="T8" y="T9"/>
                  </a:cxn>
                </a:cxnLst>
                <a:rect l="T15" t="T16" r="T17" b="T18"/>
                <a:pathLst>
                  <a:path w="48" h="99">
                    <a:moveTo>
                      <a:pt x="21" y="0"/>
                    </a:moveTo>
                    <a:lnTo>
                      <a:pt x="0" y="72"/>
                    </a:lnTo>
                    <a:lnTo>
                      <a:pt x="27" y="99"/>
                    </a:lnTo>
                    <a:lnTo>
                      <a:pt x="48" y="21"/>
                    </a:lnTo>
                    <a:lnTo>
                      <a:pt x="21" y="0"/>
                    </a:lnTo>
                    <a:close/>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67" name="Line 99"/>
              <p:cNvSpPr>
                <a:spLocks noChangeShapeType="1"/>
              </p:cNvSpPr>
              <p:nvPr/>
            </p:nvSpPr>
            <p:spPr bwMode="auto">
              <a:xfrm flipH="1">
                <a:off x="5512" y="1608"/>
                <a:ext cx="22"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68" name="Line 100"/>
              <p:cNvSpPr>
                <a:spLocks noChangeShapeType="1"/>
              </p:cNvSpPr>
              <p:nvPr/>
            </p:nvSpPr>
            <p:spPr bwMode="auto">
              <a:xfrm flipH="1">
                <a:off x="5536" y="1620"/>
                <a:ext cx="20"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5562" name="Freeform 101"/>
            <p:cNvSpPr>
              <a:spLocks/>
            </p:cNvSpPr>
            <p:nvPr/>
          </p:nvSpPr>
          <p:spPr bwMode="auto">
            <a:xfrm>
              <a:off x="4179" y="2417"/>
              <a:ext cx="577" cy="768"/>
            </a:xfrm>
            <a:custGeom>
              <a:avLst/>
              <a:gdLst>
                <a:gd name="T0" fmla="*/ 577 w 577"/>
                <a:gd name="T1" fmla="*/ 0 h 768"/>
                <a:gd name="T2" fmla="*/ 342 w 577"/>
                <a:gd name="T3" fmla="*/ 0 h 768"/>
                <a:gd name="T4" fmla="*/ 342 w 577"/>
                <a:gd name="T5" fmla="*/ 768 h 768"/>
                <a:gd name="T6" fmla="*/ 0 w 577"/>
                <a:gd name="T7" fmla="*/ 760 h 768"/>
                <a:gd name="T8" fmla="*/ 0 60000 65536"/>
                <a:gd name="T9" fmla="*/ 0 60000 65536"/>
                <a:gd name="T10" fmla="*/ 0 60000 65536"/>
                <a:gd name="T11" fmla="*/ 0 60000 65536"/>
                <a:gd name="T12" fmla="*/ 0 w 577"/>
                <a:gd name="T13" fmla="*/ 0 h 768"/>
                <a:gd name="T14" fmla="*/ 577 w 577"/>
                <a:gd name="T15" fmla="*/ 768 h 768"/>
              </a:gdLst>
              <a:ahLst/>
              <a:cxnLst>
                <a:cxn ang="T8">
                  <a:pos x="T0" y="T1"/>
                </a:cxn>
                <a:cxn ang="T9">
                  <a:pos x="T2" y="T3"/>
                </a:cxn>
                <a:cxn ang="T10">
                  <a:pos x="T4" y="T5"/>
                </a:cxn>
                <a:cxn ang="T11">
                  <a:pos x="T6" y="T7"/>
                </a:cxn>
              </a:cxnLst>
              <a:rect l="T12" t="T13" r="T14" b="T15"/>
              <a:pathLst>
                <a:path w="577" h="768">
                  <a:moveTo>
                    <a:pt x="577" y="0"/>
                  </a:moveTo>
                  <a:lnTo>
                    <a:pt x="342" y="0"/>
                  </a:lnTo>
                  <a:lnTo>
                    <a:pt x="342" y="768"/>
                  </a:lnTo>
                  <a:lnTo>
                    <a:pt x="0" y="760"/>
                  </a:lnTo>
                </a:path>
              </a:pathLst>
            </a:custGeom>
            <a:noFill/>
            <a:ln w="28575" cap="flat" cmpd="sng">
              <a:solidFill>
                <a:schemeClr val="tx1"/>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5563" name="Group 102"/>
            <p:cNvGrpSpPr>
              <a:grpSpLocks/>
            </p:cNvGrpSpPr>
            <p:nvPr/>
          </p:nvGrpSpPr>
          <p:grpSpPr bwMode="auto">
            <a:xfrm>
              <a:off x="4240" y="3061"/>
              <a:ext cx="218" cy="231"/>
              <a:chOff x="5140" y="400"/>
              <a:chExt cx="218" cy="231"/>
            </a:xfrm>
          </p:grpSpPr>
          <p:sp>
            <p:nvSpPr>
              <p:cNvPr id="105564" name="Oval 103"/>
              <p:cNvSpPr>
                <a:spLocks noChangeArrowheads="1"/>
              </p:cNvSpPr>
              <p:nvPr/>
            </p:nvSpPr>
            <p:spPr bwMode="auto">
              <a:xfrm>
                <a:off x="5140" y="410"/>
                <a:ext cx="218" cy="218"/>
              </a:xfrm>
              <a:prstGeom prst="ellipse">
                <a:avLst/>
              </a:prstGeom>
              <a:solidFill>
                <a:schemeClr val="bg1"/>
              </a:solidFill>
              <a:ln w="9525">
                <a:solidFill>
                  <a:srgbClr val="CC0000"/>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5565" name="Text Box 104"/>
              <p:cNvSpPr txBox="1">
                <a:spLocks noChangeArrowheads="1"/>
              </p:cNvSpPr>
              <p:nvPr/>
            </p:nvSpPr>
            <p:spPr bwMode="auto">
              <a:xfrm>
                <a:off x="5154" y="400"/>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CC0000"/>
                    </a:solidFill>
                    <a:effectLst/>
                    <a:uLnTx/>
                    <a:uFillTx/>
                    <a:latin typeface="Arial" charset="0"/>
                    <a:ea typeface="ＭＳ Ｐゴシック" charset="-128"/>
                    <a:cs typeface="+mn-cs"/>
                  </a:rPr>
                  <a:t>4</a:t>
                </a:r>
              </a:p>
            </p:txBody>
          </p:sp>
        </p:grpSp>
      </p:grpSp>
      <p:grpSp>
        <p:nvGrpSpPr>
          <p:cNvPr id="12" name="Group 108"/>
          <p:cNvGrpSpPr>
            <a:grpSpLocks/>
          </p:cNvGrpSpPr>
          <p:nvPr/>
        </p:nvGrpSpPr>
        <p:grpSpPr bwMode="auto">
          <a:xfrm>
            <a:off x="1531938" y="3652838"/>
            <a:ext cx="2497137" cy="566737"/>
            <a:chOff x="1026" y="3559"/>
            <a:chExt cx="1573" cy="357"/>
          </a:xfrm>
        </p:grpSpPr>
        <p:grpSp>
          <p:nvGrpSpPr>
            <p:cNvPr id="105543" name="Group 68"/>
            <p:cNvGrpSpPr>
              <a:grpSpLocks/>
            </p:cNvGrpSpPr>
            <p:nvPr/>
          </p:nvGrpSpPr>
          <p:grpSpPr bwMode="auto">
            <a:xfrm>
              <a:off x="1412" y="3559"/>
              <a:ext cx="1187" cy="357"/>
              <a:chOff x="4381" y="786"/>
              <a:chExt cx="1108" cy="357"/>
            </a:xfrm>
          </p:grpSpPr>
          <p:sp>
            <p:nvSpPr>
              <p:cNvPr id="105548" name="Rectangle 69"/>
              <p:cNvSpPr>
                <a:spLocks noChangeArrowheads="1"/>
              </p:cNvSpPr>
              <p:nvPr/>
            </p:nvSpPr>
            <p:spPr bwMode="auto">
              <a:xfrm>
                <a:off x="4385" y="830"/>
                <a:ext cx="1104" cy="256"/>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5549" name="Text Box 70"/>
              <p:cNvSpPr txBox="1">
                <a:spLocks noChangeArrowheads="1"/>
              </p:cNvSpPr>
              <p:nvPr/>
            </p:nvSpPr>
            <p:spPr bwMode="auto">
              <a:xfrm>
                <a:off x="4381" y="813"/>
                <a:ext cx="104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t>S: 138.76.29.7, 5001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t>D: 128.119.40.186, 80</a:t>
                </a:r>
              </a:p>
            </p:txBody>
          </p:sp>
          <p:grpSp>
            <p:nvGrpSpPr>
              <p:cNvPr id="105550" name="Group 71"/>
              <p:cNvGrpSpPr>
                <a:grpSpLocks/>
              </p:cNvGrpSpPr>
              <p:nvPr/>
            </p:nvGrpSpPr>
            <p:grpSpPr bwMode="auto">
              <a:xfrm>
                <a:off x="5394" y="786"/>
                <a:ext cx="48" cy="99"/>
                <a:chOff x="5508" y="1599"/>
                <a:chExt cx="48" cy="99"/>
              </a:xfrm>
            </p:grpSpPr>
            <p:sp>
              <p:nvSpPr>
                <p:cNvPr id="105555" name="Freeform 72"/>
                <p:cNvSpPr>
                  <a:spLocks/>
                </p:cNvSpPr>
                <p:nvPr/>
              </p:nvSpPr>
              <p:spPr bwMode="auto">
                <a:xfrm>
                  <a:off x="5508" y="1599"/>
                  <a:ext cx="48" cy="99"/>
                </a:xfrm>
                <a:custGeom>
                  <a:avLst/>
                  <a:gdLst>
                    <a:gd name="T0" fmla="*/ 21 w 48"/>
                    <a:gd name="T1" fmla="*/ 0 h 99"/>
                    <a:gd name="T2" fmla="*/ 0 w 48"/>
                    <a:gd name="T3" fmla="*/ 72 h 99"/>
                    <a:gd name="T4" fmla="*/ 27 w 48"/>
                    <a:gd name="T5" fmla="*/ 99 h 99"/>
                    <a:gd name="T6" fmla="*/ 48 w 48"/>
                    <a:gd name="T7" fmla="*/ 21 h 99"/>
                    <a:gd name="T8" fmla="*/ 21 w 48"/>
                    <a:gd name="T9" fmla="*/ 0 h 99"/>
                    <a:gd name="T10" fmla="*/ 0 60000 65536"/>
                    <a:gd name="T11" fmla="*/ 0 60000 65536"/>
                    <a:gd name="T12" fmla="*/ 0 60000 65536"/>
                    <a:gd name="T13" fmla="*/ 0 60000 65536"/>
                    <a:gd name="T14" fmla="*/ 0 60000 65536"/>
                    <a:gd name="T15" fmla="*/ 0 w 48"/>
                    <a:gd name="T16" fmla="*/ 0 h 99"/>
                    <a:gd name="T17" fmla="*/ 48 w 48"/>
                    <a:gd name="T18" fmla="*/ 99 h 99"/>
                  </a:gdLst>
                  <a:ahLst/>
                  <a:cxnLst>
                    <a:cxn ang="T10">
                      <a:pos x="T0" y="T1"/>
                    </a:cxn>
                    <a:cxn ang="T11">
                      <a:pos x="T2" y="T3"/>
                    </a:cxn>
                    <a:cxn ang="T12">
                      <a:pos x="T4" y="T5"/>
                    </a:cxn>
                    <a:cxn ang="T13">
                      <a:pos x="T6" y="T7"/>
                    </a:cxn>
                    <a:cxn ang="T14">
                      <a:pos x="T8" y="T9"/>
                    </a:cxn>
                  </a:cxnLst>
                  <a:rect l="T15" t="T16" r="T17" b="T18"/>
                  <a:pathLst>
                    <a:path w="48" h="99">
                      <a:moveTo>
                        <a:pt x="21" y="0"/>
                      </a:moveTo>
                      <a:lnTo>
                        <a:pt x="0" y="72"/>
                      </a:lnTo>
                      <a:lnTo>
                        <a:pt x="27" y="99"/>
                      </a:lnTo>
                      <a:lnTo>
                        <a:pt x="48" y="21"/>
                      </a:lnTo>
                      <a:lnTo>
                        <a:pt x="21" y="0"/>
                      </a:lnTo>
                      <a:close/>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56" name="Line 73"/>
                <p:cNvSpPr>
                  <a:spLocks noChangeShapeType="1"/>
                </p:cNvSpPr>
                <p:nvPr/>
              </p:nvSpPr>
              <p:spPr bwMode="auto">
                <a:xfrm flipH="1">
                  <a:off x="5512" y="1608"/>
                  <a:ext cx="21"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57" name="Line 74"/>
                <p:cNvSpPr>
                  <a:spLocks noChangeShapeType="1"/>
                </p:cNvSpPr>
                <p:nvPr/>
              </p:nvSpPr>
              <p:spPr bwMode="auto">
                <a:xfrm flipH="1">
                  <a:off x="5536" y="1620"/>
                  <a:ext cx="21"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5551" name="Group 75"/>
              <p:cNvGrpSpPr>
                <a:grpSpLocks/>
              </p:cNvGrpSpPr>
              <p:nvPr/>
            </p:nvGrpSpPr>
            <p:grpSpPr bwMode="auto">
              <a:xfrm>
                <a:off x="5382" y="1044"/>
                <a:ext cx="48" cy="99"/>
                <a:chOff x="5508" y="1599"/>
                <a:chExt cx="48" cy="99"/>
              </a:xfrm>
            </p:grpSpPr>
            <p:sp>
              <p:nvSpPr>
                <p:cNvPr id="105552" name="Freeform 76"/>
                <p:cNvSpPr>
                  <a:spLocks/>
                </p:cNvSpPr>
                <p:nvPr/>
              </p:nvSpPr>
              <p:spPr bwMode="auto">
                <a:xfrm>
                  <a:off x="5508" y="1599"/>
                  <a:ext cx="48" cy="99"/>
                </a:xfrm>
                <a:custGeom>
                  <a:avLst/>
                  <a:gdLst>
                    <a:gd name="T0" fmla="*/ 21 w 48"/>
                    <a:gd name="T1" fmla="*/ 0 h 99"/>
                    <a:gd name="T2" fmla="*/ 0 w 48"/>
                    <a:gd name="T3" fmla="*/ 72 h 99"/>
                    <a:gd name="T4" fmla="*/ 27 w 48"/>
                    <a:gd name="T5" fmla="*/ 99 h 99"/>
                    <a:gd name="T6" fmla="*/ 48 w 48"/>
                    <a:gd name="T7" fmla="*/ 21 h 99"/>
                    <a:gd name="T8" fmla="*/ 21 w 48"/>
                    <a:gd name="T9" fmla="*/ 0 h 99"/>
                    <a:gd name="T10" fmla="*/ 0 60000 65536"/>
                    <a:gd name="T11" fmla="*/ 0 60000 65536"/>
                    <a:gd name="T12" fmla="*/ 0 60000 65536"/>
                    <a:gd name="T13" fmla="*/ 0 60000 65536"/>
                    <a:gd name="T14" fmla="*/ 0 60000 65536"/>
                    <a:gd name="T15" fmla="*/ 0 w 48"/>
                    <a:gd name="T16" fmla="*/ 0 h 99"/>
                    <a:gd name="T17" fmla="*/ 48 w 48"/>
                    <a:gd name="T18" fmla="*/ 99 h 99"/>
                  </a:gdLst>
                  <a:ahLst/>
                  <a:cxnLst>
                    <a:cxn ang="T10">
                      <a:pos x="T0" y="T1"/>
                    </a:cxn>
                    <a:cxn ang="T11">
                      <a:pos x="T2" y="T3"/>
                    </a:cxn>
                    <a:cxn ang="T12">
                      <a:pos x="T4" y="T5"/>
                    </a:cxn>
                    <a:cxn ang="T13">
                      <a:pos x="T6" y="T7"/>
                    </a:cxn>
                    <a:cxn ang="T14">
                      <a:pos x="T8" y="T9"/>
                    </a:cxn>
                  </a:cxnLst>
                  <a:rect l="T15" t="T16" r="T17" b="T18"/>
                  <a:pathLst>
                    <a:path w="48" h="99">
                      <a:moveTo>
                        <a:pt x="21" y="0"/>
                      </a:moveTo>
                      <a:lnTo>
                        <a:pt x="0" y="72"/>
                      </a:lnTo>
                      <a:lnTo>
                        <a:pt x="27" y="99"/>
                      </a:lnTo>
                      <a:lnTo>
                        <a:pt x="48" y="21"/>
                      </a:lnTo>
                      <a:lnTo>
                        <a:pt x="21" y="0"/>
                      </a:lnTo>
                      <a:close/>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53" name="Line 77"/>
                <p:cNvSpPr>
                  <a:spLocks noChangeShapeType="1"/>
                </p:cNvSpPr>
                <p:nvPr/>
              </p:nvSpPr>
              <p:spPr bwMode="auto">
                <a:xfrm flipH="1">
                  <a:off x="5510" y="1608"/>
                  <a:ext cx="21"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54" name="Line 78"/>
                <p:cNvSpPr>
                  <a:spLocks noChangeShapeType="1"/>
                </p:cNvSpPr>
                <p:nvPr/>
              </p:nvSpPr>
              <p:spPr bwMode="auto">
                <a:xfrm flipH="1">
                  <a:off x="5536" y="1620"/>
                  <a:ext cx="21"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05544" name="Line 79"/>
            <p:cNvSpPr>
              <a:spLocks noChangeShapeType="1"/>
            </p:cNvSpPr>
            <p:nvPr/>
          </p:nvSpPr>
          <p:spPr bwMode="auto">
            <a:xfrm flipH="1">
              <a:off x="1026" y="3729"/>
              <a:ext cx="376"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5545" name="Group 105"/>
            <p:cNvGrpSpPr>
              <a:grpSpLocks/>
            </p:cNvGrpSpPr>
            <p:nvPr/>
          </p:nvGrpSpPr>
          <p:grpSpPr bwMode="auto">
            <a:xfrm>
              <a:off x="1143" y="3613"/>
              <a:ext cx="218" cy="231"/>
              <a:chOff x="5140" y="400"/>
              <a:chExt cx="218" cy="231"/>
            </a:xfrm>
          </p:grpSpPr>
          <p:sp>
            <p:nvSpPr>
              <p:cNvPr id="105546" name="Oval 106"/>
              <p:cNvSpPr>
                <a:spLocks noChangeArrowheads="1"/>
              </p:cNvSpPr>
              <p:nvPr/>
            </p:nvSpPr>
            <p:spPr bwMode="auto">
              <a:xfrm>
                <a:off x="5140" y="410"/>
                <a:ext cx="218" cy="218"/>
              </a:xfrm>
              <a:prstGeom prst="ellipse">
                <a:avLst/>
              </a:prstGeom>
              <a:solidFill>
                <a:schemeClr val="bg1"/>
              </a:solidFill>
              <a:ln w="9525">
                <a:solidFill>
                  <a:srgbClr val="FF0000"/>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5547" name="Text Box 107"/>
              <p:cNvSpPr txBox="1">
                <a:spLocks noChangeArrowheads="1"/>
              </p:cNvSpPr>
              <p:nvPr/>
            </p:nvSpPr>
            <p:spPr bwMode="auto">
              <a:xfrm>
                <a:off x="5154" y="400"/>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CC0000"/>
                    </a:solidFill>
                    <a:effectLst/>
                    <a:uLnTx/>
                    <a:uFillTx/>
                    <a:latin typeface="Arial" charset="0"/>
                    <a:ea typeface="ＭＳ Ｐゴシック" charset="-128"/>
                    <a:cs typeface="+mn-cs"/>
                  </a:rPr>
                  <a:t>2</a:t>
                </a:r>
              </a:p>
            </p:txBody>
          </p:sp>
        </p:grpSp>
      </p:grpSp>
      <p:grpSp>
        <p:nvGrpSpPr>
          <p:cNvPr id="17" name="Group 112"/>
          <p:cNvGrpSpPr>
            <a:grpSpLocks/>
          </p:cNvGrpSpPr>
          <p:nvPr/>
        </p:nvGrpSpPr>
        <p:grpSpPr bwMode="auto">
          <a:xfrm>
            <a:off x="100013" y="1671638"/>
            <a:ext cx="5054600" cy="2052637"/>
            <a:chOff x="63" y="1306"/>
            <a:chExt cx="3184" cy="1293"/>
          </a:xfrm>
        </p:grpSpPr>
        <p:sp>
          <p:nvSpPr>
            <p:cNvPr id="105539" name="Text Box 82"/>
            <p:cNvSpPr txBox="1">
              <a:spLocks noChangeArrowheads="1"/>
            </p:cNvSpPr>
            <p:nvPr/>
          </p:nvSpPr>
          <p:spPr bwMode="auto">
            <a:xfrm>
              <a:off x="63" y="1306"/>
              <a:ext cx="1316" cy="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en-US" sz="1800" b="1" i="1" u="none" strike="noStrike" kern="1200" cap="none" spc="0" normalizeH="0" baseline="0" noProof="0" dirty="0">
                  <a:ln>
                    <a:noFill/>
                  </a:ln>
                  <a:solidFill>
                    <a:srgbClr val="CC0000"/>
                  </a:solidFill>
                  <a:effectLst/>
                  <a:uLnTx/>
                  <a:uFillTx/>
                  <a:latin typeface="Arial" charset="0"/>
                  <a:ea typeface="ＭＳ Ｐゴシック" charset="-128"/>
                  <a:cs typeface="+mn-cs"/>
                </a:rPr>
                <a:t>2:</a:t>
              </a:r>
              <a:r>
                <a:rPr kumimoji="0" lang="en-US" altLang="en-US" sz="1800" b="0" i="0" u="none" strike="noStrike" kern="1200" cap="none" spc="0" normalizeH="0" baseline="0" noProof="0" dirty="0">
                  <a:ln>
                    <a:noFill/>
                  </a:ln>
                  <a:solidFill>
                    <a:srgbClr val="FF0000"/>
                  </a:solidFill>
                  <a:effectLst/>
                  <a:uLnTx/>
                  <a:uFillTx/>
                  <a:latin typeface="Arial" charset="0"/>
                  <a:ea typeface="ＭＳ Ｐゴシック" charset="-128"/>
                  <a:cs typeface="+mn-cs"/>
                </a:rPr>
                <a:t> </a:t>
              </a:r>
              <a:r>
                <a:rPr kumimoji="0" lang="en-US" altLang="en-US" sz="1800" b="0" i="0" u="none" strike="noStrike" kern="1200" cap="none" spc="0" normalizeH="0" baseline="0" noProof="0" dirty="0">
                  <a:ln>
                    <a:noFill/>
                  </a:ln>
                  <a:solidFill>
                    <a:srgbClr val="000099"/>
                  </a:solidFill>
                  <a:effectLst/>
                  <a:uLnTx/>
                  <a:uFillTx/>
                  <a:latin typeface="Arial" charset="0"/>
                  <a:ea typeface="ＭＳ Ｐゴシック" charset="-128"/>
                  <a:cs typeface="+mn-cs"/>
                </a:rPr>
                <a:t>NAT router</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99"/>
                  </a:solidFill>
                  <a:effectLst/>
                  <a:uLnTx/>
                  <a:uFillTx/>
                  <a:latin typeface="Arial" charset="0"/>
                  <a:ea typeface="ＭＳ Ｐゴシック" charset="-128"/>
                  <a:cs typeface="+mn-cs"/>
                </a:rPr>
                <a:t>changes datagram</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99"/>
                  </a:solidFill>
                  <a:effectLst/>
                  <a:uLnTx/>
                  <a:uFillTx/>
                  <a:latin typeface="Arial" charset="0"/>
                  <a:ea typeface="ＭＳ Ｐゴシック" charset="-128"/>
                  <a:cs typeface="+mn-cs"/>
                </a:rPr>
                <a:t>source </a:t>
              </a:r>
              <a:r>
                <a:rPr kumimoji="0" lang="en-US" altLang="en-US" sz="1800" b="0" i="0" u="none" strike="noStrike" kern="1200" cap="none" spc="0" normalizeH="0" baseline="0" noProof="0" dirty="0" err="1">
                  <a:ln>
                    <a:noFill/>
                  </a:ln>
                  <a:solidFill>
                    <a:srgbClr val="000099"/>
                  </a:solidFill>
                  <a:effectLst/>
                  <a:uLnTx/>
                  <a:uFillTx/>
                  <a:latin typeface="Arial" charset="0"/>
                  <a:ea typeface="ＭＳ Ｐゴシック" charset="-128"/>
                  <a:cs typeface="+mn-cs"/>
                </a:rPr>
                <a:t>addr</a:t>
              </a:r>
              <a:r>
                <a:rPr kumimoji="0" lang="en-US" altLang="en-US" sz="1800" b="0" i="0" u="none" strike="noStrike" kern="1200" cap="none" spc="0" normalizeH="0" baseline="0" noProof="0" dirty="0">
                  <a:ln>
                    <a:noFill/>
                  </a:ln>
                  <a:solidFill>
                    <a:srgbClr val="000099"/>
                  </a:solidFill>
                  <a:effectLst/>
                  <a:uLnTx/>
                  <a:uFillTx/>
                  <a:latin typeface="Arial" charset="0"/>
                  <a:ea typeface="ＭＳ Ｐゴシック" charset="-128"/>
                  <a:cs typeface="+mn-cs"/>
                </a:rPr>
                <a:t> from</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99"/>
                  </a:solidFill>
                  <a:effectLst/>
                  <a:uLnTx/>
                  <a:uFillTx/>
                  <a:latin typeface="Arial" charset="0"/>
                  <a:ea typeface="ＭＳ Ｐゴシック" charset="-128"/>
                  <a:cs typeface="+mn-cs"/>
                </a:rPr>
                <a:t>10.0.0.1, 3345 to</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99"/>
                  </a:solidFill>
                  <a:effectLst/>
                  <a:uLnTx/>
                  <a:uFillTx/>
                  <a:latin typeface="Arial" charset="0"/>
                  <a:ea typeface="ＭＳ Ｐゴシック" charset="-128"/>
                  <a:cs typeface="+mn-cs"/>
                </a:rPr>
                <a:t>138.76.29.7, 5001,</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99"/>
                  </a:solidFill>
                  <a:effectLst/>
                  <a:uLnTx/>
                  <a:uFillTx/>
                  <a:latin typeface="Arial" charset="0"/>
                  <a:ea typeface="ＭＳ Ｐゴシック" charset="-128"/>
                  <a:cs typeface="+mn-cs"/>
                </a:rPr>
                <a:t>updates table</a:t>
              </a:r>
            </a:p>
          </p:txBody>
        </p:sp>
        <p:sp>
          <p:nvSpPr>
            <p:cNvPr id="105540" name="Line 83"/>
            <p:cNvSpPr>
              <a:spLocks noChangeShapeType="1"/>
            </p:cNvSpPr>
            <p:nvPr/>
          </p:nvSpPr>
          <p:spPr bwMode="auto">
            <a:xfrm>
              <a:off x="1285" y="2243"/>
              <a:ext cx="147" cy="356"/>
            </a:xfrm>
            <a:prstGeom prst="line">
              <a:avLst/>
            </a:prstGeom>
            <a:noFill/>
            <a:ln w="12700">
              <a:solidFill>
                <a:srgbClr val="CC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41" name="Line 110"/>
            <p:cNvSpPr>
              <a:spLocks noChangeShapeType="1"/>
            </p:cNvSpPr>
            <p:nvPr/>
          </p:nvSpPr>
          <p:spPr bwMode="auto">
            <a:xfrm flipV="1">
              <a:off x="1275" y="1788"/>
              <a:ext cx="663" cy="455"/>
            </a:xfrm>
            <a:prstGeom prst="line">
              <a:avLst/>
            </a:prstGeom>
            <a:noFill/>
            <a:ln w="12700">
              <a:solidFill>
                <a:srgbClr val="CC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42" name="Line 111"/>
            <p:cNvSpPr>
              <a:spLocks noChangeShapeType="1"/>
            </p:cNvSpPr>
            <p:nvPr/>
          </p:nvSpPr>
          <p:spPr bwMode="auto">
            <a:xfrm flipV="1">
              <a:off x="1275" y="1751"/>
              <a:ext cx="1972" cy="491"/>
            </a:xfrm>
            <a:prstGeom prst="line">
              <a:avLst/>
            </a:prstGeom>
            <a:noFill/>
            <a:ln w="12700">
              <a:solidFill>
                <a:srgbClr val="CC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 name="Group 129"/>
          <p:cNvGrpSpPr>
            <a:grpSpLocks/>
          </p:cNvGrpSpPr>
          <p:nvPr/>
        </p:nvGrpSpPr>
        <p:grpSpPr bwMode="auto">
          <a:xfrm>
            <a:off x="1360488" y="4681538"/>
            <a:ext cx="2471737" cy="696912"/>
            <a:chOff x="1163" y="3752"/>
            <a:chExt cx="1557" cy="439"/>
          </a:xfrm>
        </p:grpSpPr>
        <p:sp>
          <p:nvSpPr>
            <p:cNvPr id="105525" name="Rectangle 115"/>
            <p:cNvSpPr>
              <a:spLocks noChangeArrowheads="1"/>
            </p:cNvSpPr>
            <p:nvPr/>
          </p:nvSpPr>
          <p:spPr bwMode="auto">
            <a:xfrm>
              <a:off x="1163" y="3796"/>
              <a:ext cx="1183" cy="256"/>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5526" name="Text Box 116"/>
            <p:cNvSpPr txBox="1">
              <a:spLocks noChangeArrowheads="1"/>
            </p:cNvSpPr>
            <p:nvPr/>
          </p:nvSpPr>
          <p:spPr bwMode="auto">
            <a:xfrm>
              <a:off x="1281" y="3788"/>
              <a:ext cx="11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t>S: 128.119.40.186, 80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t>D: 138.76.29.7, 5001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105527" name="Group 117"/>
            <p:cNvGrpSpPr>
              <a:grpSpLocks/>
            </p:cNvGrpSpPr>
            <p:nvPr/>
          </p:nvGrpSpPr>
          <p:grpSpPr bwMode="auto">
            <a:xfrm>
              <a:off x="1214" y="3752"/>
              <a:ext cx="52" cy="99"/>
              <a:chOff x="5508" y="1599"/>
              <a:chExt cx="48" cy="99"/>
            </a:xfrm>
          </p:grpSpPr>
          <p:sp>
            <p:nvSpPr>
              <p:cNvPr id="105536" name="Freeform 118"/>
              <p:cNvSpPr>
                <a:spLocks/>
              </p:cNvSpPr>
              <p:nvPr/>
            </p:nvSpPr>
            <p:spPr bwMode="auto">
              <a:xfrm>
                <a:off x="5508" y="1599"/>
                <a:ext cx="48" cy="99"/>
              </a:xfrm>
              <a:custGeom>
                <a:avLst/>
                <a:gdLst>
                  <a:gd name="T0" fmla="*/ 21 w 48"/>
                  <a:gd name="T1" fmla="*/ 0 h 99"/>
                  <a:gd name="T2" fmla="*/ 0 w 48"/>
                  <a:gd name="T3" fmla="*/ 72 h 99"/>
                  <a:gd name="T4" fmla="*/ 27 w 48"/>
                  <a:gd name="T5" fmla="*/ 99 h 99"/>
                  <a:gd name="T6" fmla="*/ 48 w 48"/>
                  <a:gd name="T7" fmla="*/ 21 h 99"/>
                  <a:gd name="T8" fmla="*/ 21 w 48"/>
                  <a:gd name="T9" fmla="*/ 0 h 99"/>
                  <a:gd name="T10" fmla="*/ 0 60000 65536"/>
                  <a:gd name="T11" fmla="*/ 0 60000 65536"/>
                  <a:gd name="T12" fmla="*/ 0 60000 65536"/>
                  <a:gd name="T13" fmla="*/ 0 60000 65536"/>
                  <a:gd name="T14" fmla="*/ 0 60000 65536"/>
                  <a:gd name="T15" fmla="*/ 0 w 48"/>
                  <a:gd name="T16" fmla="*/ 0 h 99"/>
                  <a:gd name="T17" fmla="*/ 48 w 48"/>
                  <a:gd name="T18" fmla="*/ 99 h 99"/>
                </a:gdLst>
                <a:ahLst/>
                <a:cxnLst>
                  <a:cxn ang="T10">
                    <a:pos x="T0" y="T1"/>
                  </a:cxn>
                  <a:cxn ang="T11">
                    <a:pos x="T2" y="T3"/>
                  </a:cxn>
                  <a:cxn ang="T12">
                    <a:pos x="T4" y="T5"/>
                  </a:cxn>
                  <a:cxn ang="T13">
                    <a:pos x="T6" y="T7"/>
                  </a:cxn>
                  <a:cxn ang="T14">
                    <a:pos x="T8" y="T9"/>
                  </a:cxn>
                </a:cxnLst>
                <a:rect l="T15" t="T16" r="T17" b="T18"/>
                <a:pathLst>
                  <a:path w="48" h="99">
                    <a:moveTo>
                      <a:pt x="21" y="0"/>
                    </a:moveTo>
                    <a:lnTo>
                      <a:pt x="0" y="72"/>
                    </a:lnTo>
                    <a:lnTo>
                      <a:pt x="27" y="99"/>
                    </a:lnTo>
                    <a:lnTo>
                      <a:pt x="48" y="21"/>
                    </a:lnTo>
                    <a:lnTo>
                      <a:pt x="21" y="0"/>
                    </a:lnTo>
                    <a:close/>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37" name="Line 119"/>
              <p:cNvSpPr>
                <a:spLocks noChangeShapeType="1"/>
              </p:cNvSpPr>
              <p:nvPr/>
            </p:nvSpPr>
            <p:spPr bwMode="auto">
              <a:xfrm flipH="1">
                <a:off x="5512" y="1608"/>
                <a:ext cx="20"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38" name="Line 120"/>
              <p:cNvSpPr>
                <a:spLocks noChangeShapeType="1"/>
              </p:cNvSpPr>
              <p:nvPr/>
            </p:nvSpPr>
            <p:spPr bwMode="auto">
              <a:xfrm flipH="1">
                <a:off x="5536" y="1620"/>
                <a:ext cx="20"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5528" name="Group 121"/>
            <p:cNvGrpSpPr>
              <a:grpSpLocks/>
            </p:cNvGrpSpPr>
            <p:nvPr/>
          </p:nvGrpSpPr>
          <p:grpSpPr bwMode="auto">
            <a:xfrm>
              <a:off x="1193" y="3984"/>
              <a:ext cx="52" cy="99"/>
              <a:chOff x="5508" y="1599"/>
              <a:chExt cx="48" cy="99"/>
            </a:xfrm>
          </p:grpSpPr>
          <p:sp>
            <p:nvSpPr>
              <p:cNvPr id="105533" name="Freeform 122"/>
              <p:cNvSpPr>
                <a:spLocks/>
              </p:cNvSpPr>
              <p:nvPr/>
            </p:nvSpPr>
            <p:spPr bwMode="auto">
              <a:xfrm>
                <a:off x="5508" y="1599"/>
                <a:ext cx="48" cy="99"/>
              </a:xfrm>
              <a:custGeom>
                <a:avLst/>
                <a:gdLst>
                  <a:gd name="T0" fmla="*/ 21 w 48"/>
                  <a:gd name="T1" fmla="*/ 0 h 99"/>
                  <a:gd name="T2" fmla="*/ 0 w 48"/>
                  <a:gd name="T3" fmla="*/ 72 h 99"/>
                  <a:gd name="T4" fmla="*/ 27 w 48"/>
                  <a:gd name="T5" fmla="*/ 99 h 99"/>
                  <a:gd name="T6" fmla="*/ 48 w 48"/>
                  <a:gd name="T7" fmla="*/ 21 h 99"/>
                  <a:gd name="T8" fmla="*/ 21 w 48"/>
                  <a:gd name="T9" fmla="*/ 0 h 99"/>
                  <a:gd name="T10" fmla="*/ 0 60000 65536"/>
                  <a:gd name="T11" fmla="*/ 0 60000 65536"/>
                  <a:gd name="T12" fmla="*/ 0 60000 65536"/>
                  <a:gd name="T13" fmla="*/ 0 60000 65536"/>
                  <a:gd name="T14" fmla="*/ 0 60000 65536"/>
                  <a:gd name="T15" fmla="*/ 0 w 48"/>
                  <a:gd name="T16" fmla="*/ 0 h 99"/>
                  <a:gd name="T17" fmla="*/ 48 w 48"/>
                  <a:gd name="T18" fmla="*/ 99 h 99"/>
                </a:gdLst>
                <a:ahLst/>
                <a:cxnLst>
                  <a:cxn ang="T10">
                    <a:pos x="T0" y="T1"/>
                  </a:cxn>
                  <a:cxn ang="T11">
                    <a:pos x="T2" y="T3"/>
                  </a:cxn>
                  <a:cxn ang="T12">
                    <a:pos x="T4" y="T5"/>
                  </a:cxn>
                  <a:cxn ang="T13">
                    <a:pos x="T6" y="T7"/>
                  </a:cxn>
                  <a:cxn ang="T14">
                    <a:pos x="T8" y="T9"/>
                  </a:cxn>
                </a:cxnLst>
                <a:rect l="T15" t="T16" r="T17" b="T18"/>
                <a:pathLst>
                  <a:path w="48" h="99">
                    <a:moveTo>
                      <a:pt x="21" y="0"/>
                    </a:moveTo>
                    <a:lnTo>
                      <a:pt x="0" y="72"/>
                    </a:lnTo>
                    <a:lnTo>
                      <a:pt x="27" y="99"/>
                    </a:lnTo>
                    <a:lnTo>
                      <a:pt x="48" y="21"/>
                    </a:lnTo>
                    <a:lnTo>
                      <a:pt x="21" y="0"/>
                    </a:lnTo>
                    <a:close/>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34" name="Line 123"/>
              <p:cNvSpPr>
                <a:spLocks noChangeShapeType="1"/>
              </p:cNvSpPr>
              <p:nvPr/>
            </p:nvSpPr>
            <p:spPr bwMode="auto">
              <a:xfrm flipH="1">
                <a:off x="5512" y="1608"/>
                <a:ext cx="20"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35" name="Line 124"/>
              <p:cNvSpPr>
                <a:spLocks noChangeShapeType="1"/>
              </p:cNvSpPr>
              <p:nvPr/>
            </p:nvSpPr>
            <p:spPr bwMode="auto">
              <a:xfrm flipH="1">
                <a:off x="5536" y="1620"/>
                <a:ext cx="20"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5529" name="Line 125"/>
            <p:cNvSpPr>
              <a:spLocks noChangeShapeType="1"/>
            </p:cNvSpPr>
            <p:nvPr/>
          </p:nvSpPr>
          <p:spPr bwMode="auto">
            <a:xfrm flipH="1">
              <a:off x="2344" y="3931"/>
              <a:ext cx="376"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5530" name="Group 126"/>
            <p:cNvGrpSpPr>
              <a:grpSpLocks/>
            </p:cNvGrpSpPr>
            <p:nvPr/>
          </p:nvGrpSpPr>
          <p:grpSpPr bwMode="auto">
            <a:xfrm>
              <a:off x="2409" y="3815"/>
              <a:ext cx="218" cy="231"/>
              <a:chOff x="5140" y="400"/>
              <a:chExt cx="218" cy="231"/>
            </a:xfrm>
          </p:grpSpPr>
          <p:sp>
            <p:nvSpPr>
              <p:cNvPr id="105531" name="Oval 127"/>
              <p:cNvSpPr>
                <a:spLocks noChangeArrowheads="1"/>
              </p:cNvSpPr>
              <p:nvPr/>
            </p:nvSpPr>
            <p:spPr bwMode="auto">
              <a:xfrm>
                <a:off x="5140" y="410"/>
                <a:ext cx="218" cy="218"/>
              </a:xfrm>
              <a:prstGeom prst="ellipse">
                <a:avLst/>
              </a:prstGeom>
              <a:solidFill>
                <a:schemeClr val="bg1"/>
              </a:solidFill>
              <a:ln w="9525">
                <a:solidFill>
                  <a:srgbClr val="CC0000"/>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5532" name="Text Box 128"/>
              <p:cNvSpPr txBox="1">
                <a:spLocks noChangeArrowheads="1"/>
              </p:cNvSpPr>
              <p:nvPr/>
            </p:nvSpPr>
            <p:spPr bwMode="auto">
              <a:xfrm>
                <a:off x="5154" y="400"/>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CC0000"/>
                    </a:solidFill>
                    <a:effectLst/>
                    <a:uLnTx/>
                    <a:uFillTx/>
                    <a:latin typeface="Arial" charset="0"/>
                    <a:ea typeface="ＭＳ Ｐゴシック" charset="-128"/>
                    <a:cs typeface="+mn-cs"/>
                  </a:rPr>
                  <a:t>3</a:t>
                </a:r>
              </a:p>
            </p:txBody>
          </p:sp>
        </p:grpSp>
      </p:grpSp>
      <p:sp>
        <p:nvSpPr>
          <p:cNvPr id="233603" name="Text Box 131"/>
          <p:cNvSpPr txBox="1">
            <a:spLocks noChangeArrowheads="1"/>
          </p:cNvSpPr>
          <p:nvPr/>
        </p:nvSpPr>
        <p:spPr bwMode="auto">
          <a:xfrm>
            <a:off x="1317625" y="5170488"/>
            <a:ext cx="20891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en-US" sz="1800" b="1" i="1" u="none" strike="noStrike" kern="1200" cap="none" spc="0" normalizeH="0" baseline="0" noProof="0">
                <a:ln>
                  <a:noFill/>
                </a:ln>
                <a:solidFill>
                  <a:srgbClr val="CC0000"/>
                </a:solidFill>
                <a:effectLst/>
                <a:uLnTx/>
                <a:uFillTx/>
                <a:latin typeface="Arial" charset="0"/>
                <a:ea typeface="ＭＳ Ｐゴシック" charset="-128"/>
                <a:cs typeface="+mn-cs"/>
              </a:rPr>
              <a:t>3:</a:t>
            </a:r>
            <a:r>
              <a:rPr kumimoji="0" lang="en-US" altLang="en-US" sz="1800" b="0" i="0" u="none" strike="noStrike" kern="1200" cap="none" spc="0" normalizeH="0" baseline="0" noProof="0">
                <a:ln>
                  <a:noFill/>
                </a:ln>
                <a:solidFill>
                  <a:srgbClr val="FF0000"/>
                </a:solidFill>
                <a:effectLst/>
                <a:uLnTx/>
                <a:uFillTx/>
                <a:latin typeface="Arial" charset="0"/>
                <a:ea typeface="ＭＳ Ｐゴシック" charset="-128"/>
                <a:cs typeface="+mn-cs"/>
              </a:rPr>
              <a:t> </a:t>
            </a:r>
            <a:r>
              <a:rPr kumimoji="0" lang="en-US" altLang="en-US" sz="1800" b="0" i="0" u="none" strike="noStrike" kern="1200" cap="none" spc="0" normalizeH="0" baseline="0" noProof="0">
                <a:ln>
                  <a:noFill/>
                </a:ln>
                <a:solidFill>
                  <a:srgbClr val="000099"/>
                </a:solidFill>
                <a:effectLst/>
                <a:uLnTx/>
                <a:uFillTx/>
                <a:latin typeface="Arial" charset="0"/>
                <a:ea typeface="ＭＳ Ｐゴシック" charset="-128"/>
                <a:cs typeface="+mn-cs"/>
              </a:rPr>
              <a:t>reply arrives</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99"/>
                </a:solidFill>
                <a:effectLst/>
                <a:uLnTx/>
                <a:uFillTx/>
                <a:latin typeface="Arial" charset="0"/>
                <a:ea typeface="ＭＳ Ｐゴシック" charset="-128"/>
                <a:cs typeface="+mn-cs"/>
              </a:rPr>
              <a:t> dest. address:</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99"/>
                </a:solidFill>
                <a:effectLst/>
                <a:uLnTx/>
                <a:uFillTx/>
                <a:latin typeface="Arial" charset="0"/>
                <a:ea typeface="ＭＳ Ｐゴシック" charset="-128"/>
                <a:cs typeface="+mn-cs"/>
              </a:rPr>
              <a:t> 138.76.29.7, 5001</a:t>
            </a:r>
          </a:p>
        </p:txBody>
      </p:sp>
      <p:sp>
        <p:nvSpPr>
          <p:cNvPr id="233608" name="Text Box 136"/>
          <p:cNvSpPr txBox="1">
            <a:spLocks noChangeArrowheads="1"/>
          </p:cNvSpPr>
          <p:nvPr/>
        </p:nvSpPr>
        <p:spPr bwMode="auto">
          <a:xfrm>
            <a:off x="4741863" y="5005388"/>
            <a:ext cx="3867150"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en-US" sz="1800" b="1" i="1" u="none" strike="noStrike" kern="1200" cap="none" spc="0" normalizeH="0" baseline="0" noProof="0">
                <a:ln>
                  <a:noFill/>
                </a:ln>
                <a:solidFill>
                  <a:srgbClr val="CC0000"/>
                </a:solidFill>
                <a:effectLst/>
                <a:uLnTx/>
                <a:uFillTx/>
                <a:latin typeface="Arial" charset="0"/>
                <a:ea typeface="ＭＳ Ｐゴシック" charset="-128"/>
                <a:cs typeface="+mn-cs"/>
              </a:rPr>
              <a:t>4:</a:t>
            </a:r>
            <a:r>
              <a:rPr kumimoji="0" lang="en-US" altLang="en-US" sz="1800" b="0" i="0" u="none" strike="noStrike" kern="1200" cap="none" spc="0" normalizeH="0" baseline="0" noProof="0">
                <a:ln>
                  <a:noFill/>
                </a:ln>
                <a:solidFill>
                  <a:srgbClr val="FF0000"/>
                </a:solidFill>
                <a:effectLst/>
                <a:uLnTx/>
                <a:uFillTx/>
                <a:latin typeface="Arial" charset="0"/>
                <a:ea typeface="ＭＳ Ｐゴシック" charset="-128"/>
                <a:cs typeface="+mn-cs"/>
              </a:rPr>
              <a:t> </a:t>
            </a:r>
            <a:r>
              <a:rPr kumimoji="0" lang="en-US" altLang="en-US" sz="1800" b="0" i="0" u="none" strike="noStrike" kern="1200" cap="none" spc="0" normalizeH="0" baseline="0" noProof="0">
                <a:ln>
                  <a:noFill/>
                </a:ln>
                <a:solidFill>
                  <a:srgbClr val="000099"/>
                </a:solidFill>
                <a:effectLst/>
                <a:uLnTx/>
                <a:uFillTx/>
                <a:latin typeface="Arial" charset="0"/>
                <a:ea typeface="ＭＳ Ｐゴシック" charset="-128"/>
                <a:cs typeface="+mn-cs"/>
              </a:rPr>
              <a:t>NAT router</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99"/>
                </a:solidFill>
                <a:effectLst/>
                <a:uLnTx/>
                <a:uFillTx/>
                <a:latin typeface="Arial" charset="0"/>
                <a:ea typeface="ＭＳ Ｐゴシック" charset="-128"/>
                <a:cs typeface="+mn-cs"/>
              </a:rPr>
              <a:t>changes datagram</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99"/>
                </a:solidFill>
                <a:effectLst/>
                <a:uLnTx/>
                <a:uFillTx/>
                <a:latin typeface="Arial" charset="0"/>
                <a:ea typeface="ＭＳ Ｐゴシック" charset="-128"/>
                <a:cs typeface="+mn-cs"/>
              </a:rPr>
              <a:t>dest addr from</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99"/>
                </a:solidFill>
                <a:effectLst/>
                <a:uLnTx/>
                <a:uFillTx/>
                <a:latin typeface="Arial" charset="0"/>
                <a:ea typeface="ＭＳ Ｐゴシック" charset="-128"/>
                <a:cs typeface="+mn-cs"/>
              </a:rPr>
              <a:t>138.76.29.7, 5001 to 10.0.0.1, 3345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99"/>
              </a:solidFill>
              <a:effectLst/>
              <a:uLnTx/>
              <a:uFillTx/>
              <a:latin typeface="Arial" charset="0"/>
              <a:ea typeface="ＭＳ Ｐゴシック" charset="-128"/>
              <a:cs typeface="+mn-cs"/>
            </a:endParaRPr>
          </a:p>
        </p:txBody>
      </p:sp>
      <p:sp>
        <p:nvSpPr>
          <p:cNvPr id="105500" name="Line 138"/>
          <p:cNvSpPr>
            <a:spLocks noChangeShapeType="1"/>
          </p:cNvSpPr>
          <p:nvPr/>
        </p:nvSpPr>
        <p:spPr bwMode="auto">
          <a:xfrm>
            <a:off x="1022350" y="4273550"/>
            <a:ext cx="3025775" cy="63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25" name="Rectangle 141"/>
          <p:cNvSpPr>
            <a:spLocks noGrp="1" noChangeArrowheads="1"/>
          </p:cNvSpPr>
          <p:nvPr>
            <p:ph type="title"/>
          </p:nvPr>
        </p:nvSpPr>
        <p:spPr>
          <a:xfrm>
            <a:off x="533400" y="230188"/>
            <a:ext cx="8091488" cy="908050"/>
          </a:xfrm>
        </p:spPr>
        <p:txBody>
          <a:bodyPr/>
          <a:lstStyle/>
          <a:p>
            <a:pPr>
              <a:defRPr/>
            </a:pPr>
            <a:r>
              <a:rPr lang="en-US">
                <a:cs typeface="+mj-cs"/>
              </a:rPr>
              <a:t>NAT: network address translation</a:t>
            </a:r>
          </a:p>
        </p:txBody>
      </p:sp>
      <p:pic>
        <p:nvPicPr>
          <p:cNvPr id="105502" name="Picture 142"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488" y="922338"/>
            <a:ext cx="7769225"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5503" name="Group 143"/>
          <p:cNvGrpSpPr>
            <a:grpSpLocks/>
          </p:cNvGrpSpPr>
          <p:nvPr/>
        </p:nvGrpSpPr>
        <p:grpSpPr bwMode="auto">
          <a:xfrm>
            <a:off x="4035425" y="4095750"/>
            <a:ext cx="587375" cy="323850"/>
            <a:chOff x="4396" y="1245"/>
            <a:chExt cx="672" cy="248"/>
          </a:xfrm>
        </p:grpSpPr>
        <p:sp>
          <p:nvSpPr>
            <p:cNvPr id="105517" name="Oval 407"/>
            <p:cNvSpPr>
              <a:spLocks noChangeArrowheads="1"/>
            </p:cNvSpPr>
            <p:nvPr/>
          </p:nvSpPr>
          <p:spPr bwMode="auto">
            <a:xfrm>
              <a:off x="4399" y="1355"/>
              <a:ext cx="666" cy="138"/>
            </a:xfrm>
            <a:prstGeom prst="ellipse">
              <a:avLst/>
            </a:prstGeom>
            <a:gradFill rotWithShape="1">
              <a:gsLst>
                <a:gs pos="0">
                  <a:srgbClr val="CCCCFF"/>
                </a:gs>
                <a:gs pos="100000">
                  <a:srgbClr val="FFFFFF"/>
                </a:gs>
              </a:gsLst>
              <a:lin ang="0" scaled="1"/>
            </a:gradFill>
            <a:ln w="19050">
              <a:solidFill>
                <a:srgbClr val="000000"/>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105518" name="Rectangle 410"/>
            <p:cNvSpPr>
              <a:spLocks noChangeArrowheads="1"/>
            </p:cNvSpPr>
            <p:nvPr/>
          </p:nvSpPr>
          <p:spPr bwMode="auto">
            <a:xfrm>
              <a:off x="4399" y="1339"/>
              <a:ext cx="669" cy="86"/>
            </a:xfrm>
            <a:prstGeom prst="rect">
              <a:avLst/>
            </a:prstGeom>
            <a:gradFill rotWithShape="1">
              <a:gsLst>
                <a:gs pos="0">
                  <a:srgbClr val="CCCCFF"/>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105519" name="Oval 411"/>
            <p:cNvSpPr>
              <a:spLocks noChangeArrowheads="1"/>
            </p:cNvSpPr>
            <p:nvPr/>
          </p:nvSpPr>
          <p:spPr bwMode="auto">
            <a:xfrm>
              <a:off x="4396" y="1245"/>
              <a:ext cx="667" cy="162"/>
            </a:xfrm>
            <a:prstGeom prst="ellipse">
              <a:avLst/>
            </a:prstGeom>
            <a:gradFill rotWithShape="1">
              <a:gsLst>
                <a:gs pos="0">
                  <a:srgbClr val="CCCCFF"/>
                </a:gs>
                <a:gs pos="100000">
                  <a:srgbClr val="FFFFFF"/>
                </a:gs>
              </a:gsLst>
              <a:lin ang="0" scaled="1"/>
            </a:gradFill>
            <a:ln w="19050">
              <a:solidFill>
                <a:srgbClr val="000000"/>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grpSp>
          <p:nvGrpSpPr>
            <p:cNvPr id="105520" name="Group 147"/>
            <p:cNvGrpSpPr>
              <a:grpSpLocks/>
            </p:cNvGrpSpPr>
            <p:nvPr/>
          </p:nvGrpSpPr>
          <p:grpSpPr bwMode="auto">
            <a:xfrm>
              <a:off x="4530" y="1287"/>
              <a:ext cx="377" cy="75"/>
              <a:chOff x="2468" y="1332"/>
              <a:chExt cx="310" cy="60"/>
            </a:xfrm>
          </p:grpSpPr>
          <p:sp>
            <p:nvSpPr>
              <p:cNvPr id="105523" name="Freeform 148"/>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1905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24" name="Freeform 149"/>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1905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5521" name="Line 150"/>
            <p:cNvSpPr>
              <a:spLocks noChangeShapeType="1"/>
            </p:cNvSpPr>
            <p:nvPr/>
          </p:nvSpPr>
          <p:spPr bwMode="auto">
            <a:xfrm>
              <a:off x="4400" y="1322"/>
              <a:ext cx="0" cy="10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22" name="Line 151"/>
            <p:cNvSpPr>
              <a:spLocks noChangeShapeType="1"/>
            </p:cNvSpPr>
            <p:nvPr/>
          </p:nvSpPr>
          <p:spPr bwMode="auto">
            <a:xfrm>
              <a:off x="5063" y="1326"/>
              <a:ext cx="0" cy="10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5504" name="Group 156"/>
          <p:cNvGrpSpPr>
            <a:grpSpLocks/>
          </p:cNvGrpSpPr>
          <p:nvPr/>
        </p:nvGrpSpPr>
        <p:grpSpPr bwMode="auto">
          <a:xfrm flipH="1">
            <a:off x="7529513" y="3311525"/>
            <a:ext cx="641350" cy="558800"/>
            <a:chOff x="-44" y="1473"/>
            <a:chExt cx="981" cy="1105"/>
          </a:xfrm>
        </p:grpSpPr>
        <p:pic>
          <p:nvPicPr>
            <p:cNvPr id="105515" name="Picture 157"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516" name="Freeform 158"/>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5505" name="Group 159"/>
          <p:cNvGrpSpPr>
            <a:grpSpLocks/>
          </p:cNvGrpSpPr>
          <p:nvPr/>
        </p:nvGrpSpPr>
        <p:grpSpPr bwMode="auto">
          <a:xfrm flipH="1">
            <a:off x="7540625" y="4054475"/>
            <a:ext cx="641350" cy="558800"/>
            <a:chOff x="-44" y="1473"/>
            <a:chExt cx="981" cy="1105"/>
          </a:xfrm>
        </p:grpSpPr>
        <p:pic>
          <p:nvPicPr>
            <p:cNvPr id="105513" name="Picture 160"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514" name="Freeform 161"/>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5506" name="Group 162"/>
          <p:cNvGrpSpPr>
            <a:grpSpLocks/>
          </p:cNvGrpSpPr>
          <p:nvPr/>
        </p:nvGrpSpPr>
        <p:grpSpPr bwMode="auto">
          <a:xfrm flipH="1">
            <a:off x="7548563" y="4808538"/>
            <a:ext cx="641350" cy="558800"/>
            <a:chOff x="-44" y="1473"/>
            <a:chExt cx="981" cy="1105"/>
          </a:xfrm>
        </p:grpSpPr>
        <p:pic>
          <p:nvPicPr>
            <p:cNvPr id="105511" name="Picture 163"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512" name="Freeform 164"/>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5507" name="Line 32"/>
          <p:cNvSpPr>
            <a:spLocks noChangeShapeType="1"/>
          </p:cNvSpPr>
          <p:nvPr/>
        </p:nvSpPr>
        <p:spPr bwMode="auto">
          <a:xfrm>
            <a:off x="7386638" y="4238625"/>
            <a:ext cx="2190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73136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3"/>
          <p:cNvSpPr>
            <a:spLocks noGrp="1" noChangeArrowheads="1"/>
          </p:cNvSpPr>
          <p:nvPr>
            <p:ph type="body" idx="1"/>
          </p:nvPr>
        </p:nvSpPr>
        <p:spPr>
          <a:xfrm>
            <a:off x="385763" y="1600200"/>
            <a:ext cx="8418512" cy="4648200"/>
          </a:xfrm>
        </p:spPr>
        <p:txBody>
          <a:bodyPr/>
          <a:lstStyle/>
          <a:p>
            <a:pPr>
              <a:buFont typeface="Wingdings" charset="2"/>
              <a:buNone/>
            </a:pPr>
            <a:r>
              <a:rPr lang="en-US" altLang="en-US" i="1" dirty="0">
                <a:solidFill>
                  <a:srgbClr val="CC0000"/>
                </a:solidFill>
                <a:ea typeface="ＭＳ Ｐゴシック" charset="-128"/>
                <a:cs typeface="ＭＳ Ｐゴシック" charset="-128"/>
              </a:rPr>
              <a:t>motivation:</a:t>
            </a:r>
            <a:r>
              <a:rPr lang="en-US" altLang="en-US" dirty="0">
                <a:ea typeface="ＭＳ Ｐゴシック" charset="-128"/>
                <a:cs typeface="ＭＳ Ｐゴシック" charset="-128"/>
              </a:rPr>
              <a:t> local network uses just one IP address as far as outside world is concerned:</a:t>
            </a:r>
          </a:p>
          <a:p>
            <a:pPr lvl="1">
              <a:buFont typeface="Wingdings" charset="2"/>
              <a:buChar char="§"/>
            </a:pPr>
            <a:r>
              <a:rPr lang="en-US" altLang="en-US" sz="2800" dirty="0">
                <a:ea typeface="ＭＳ Ｐゴシック" charset="-128"/>
              </a:rPr>
              <a:t>range of addresses not needed from ISP:  just one IP address for all devices</a:t>
            </a:r>
          </a:p>
          <a:p>
            <a:pPr lvl="1">
              <a:buFont typeface="Wingdings" charset="2"/>
              <a:buChar char="§"/>
            </a:pPr>
            <a:r>
              <a:rPr lang="en-US" altLang="en-US" sz="2800" dirty="0">
                <a:ea typeface="ＭＳ Ｐゴシック" charset="-128"/>
              </a:rPr>
              <a:t>can change addresses of devices in local network without notifying outside world</a:t>
            </a:r>
          </a:p>
          <a:p>
            <a:pPr lvl="1">
              <a:buFont typeface="Wingdings" charset="2"/>
              <a:buChar char="§"/>
            </a:pPr>
            <a:r>
              <a:rPr lang="en-US" altLang="en-US" sz="2800" dirty="0">
                <a:ea typeface="ＭＳ Ｐゴシック" charset="-128"/>
              </a:rPr>
              <a:t>can change ISP without changing addresses of devices in local network</a:t>
            </a:r>
          </a:p>
          <a:p>
            <a:pPr lvl="1">
              <a:buFont typeface="Wingdings" charset="2"/>
              <a:buChar char="§"/>
            </a:pPr>
            <a:r>
              <a:rPr lang="en-US" altLang="en-US" sz="2800" dirty="0">
                <a:ea typeface="ＭＳ Ｐゴシック" charset="-128"/>
              </a:rPr>
              <a:t>devices inside local net not explicitly addressable, visible by outside world (a security plus)</a:t>
            </a:r>
          </a:p>
          <a:p>
            <a:pPr>
              <a:buFont typeface="Wingdings" charset="2"/>
              <a:buNone/>
            </a:pPr>
            <a:endParaRPr lang="en-US" altLang="en-US" dirty="0">
              <a:ea typeface="ＭＳ Ｐゴシック" charset="-128"/>
              <a:cs typeface="ＭＳ Ｐゴシック" charset="-128"/>
            </a:endParaRPr>
          </a:p>
        </p:txBody>
      </p:sp>
      <p:sp>
        <p:nvSpPr>
          <p:cNvPr id="57349" name="Rectangle 8"/>
          <p:cNvSpPr>
            <a:spLocks noGrp="1" noChangeArrowheads="1"/>
          </p:cNvSpPr>
          <p:nvPr>
            <p:ph type="title"/>
          </p:nvPr>
        </p:nvSpPr>
        <p:spPr>
          <a:xfrm>
            <a:off x="533400" y="230188"/>
            <a:ext cx="8091488" cy="908050"/>
          </a:xfrm>
        </p:spPr>
        <p:txBody>
          <a:bodyPr/>
          <a:lstStyle/>
          <a:p>
            <a:pPr>
              <a:defRPr/>
            </a:pPr>
            <a:r>
              <a:rPr lang="en-US">
                <a:cs typeface="+mj-cs"/>
              </a:rPr>
              <a:t>NAT: network address translation</a:t>
            </a:r>
          </a:p>
        </p:txBody>
      </p:sp>
      <p:pic>
        <p:nvPicPr>
          <p:cNvPr id="103427" name="Picture 9"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488" y="922338"/>
            <a:ext cx="7769225"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346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3"/>
          <p:cNvSpPr>
            <a:spLocks noGrp="1" noChangeArrowheads="1"/>
          </p:cNvSpPr>
          <p:nvPr>
            <p:ph type="body" idx="1"/>
          </p:nvPr>
        </p:nvSpPr>
        <p:spPr>
          <a:xfrm>
            <a:off x="234950" y="1482725"/>
            <a:ext cx="8575675" cy="4648200"/>
          </a:xfrm>
        </p:spPr>
        <p:txBody>
          <a:bodyPr/>
          <a:lstStyle/>
          <a:p>
            <a:pPr>
              <a:lnSpc>
                <a:spcPct val="80000"/>
              </a:lnSpc>
              <a:buFont typeface="Wingdings" charset="2"/>
              <a:buNone/>
            </a:pPr>
            <a:r>
              <a:rPr lang="en-US" altLang="en-US" dirty="0">
                <a:solidFill>
                  <a:srgbClr val="FF0000"/>
                </a:solidFill>
                <a:ea typeface="ＭＳ Ｐゴシック" charset="-128"/>
                <a:cs typeface="ＭＳ Ｐゴシック" charset="-128"/>
              </a:rPr>
              <a:t>   </a:t>
            </a:r>
            <a:r>
              <a:rPr lang="en-US" altLang="en-US" i="1" dirty="0">
                <a:solidFill>
                  <a:srgbClr val="CC0000"/>
                </a:solidFill>
                <a:ea typeface="ＭＳ Ｐゴシック" charset="-128"/>
                <a:cs typeface="ＭＳ Ｐゴシック" charset="-128"/>
              </a:rPr>
              <a:t>implementation</a:t>
            </a:r>
            <a:r>
              <a:rPr lang="en-US" altLang="en-US" dirty="0">
                <a:solidFill>
                  <a:srgbClr val="CC0000"/>
                </a:solidFill>
                <a:ea typeface="ＭＳ Ｐゴシック" charset="-128"/>
                <a:cs typeface="ＭＳ Ｐゴシック" charset="-128"/>
              </a:rPr>
              <a:t>:</a:t>
            </a:r>
            <a:r>
              <a:rPr lang="en-US" altLang="en-US" dirty="0">
                <a:ea typeface="ＭＳ Ｐゴシック" charset="-128"/>
                <a:cs typeface="ＭＳ Ｐゴシック" charset="-128"/>
              </a:rPr>
              <a:t> NAT router must:</a:t>
            </a:r>
            <a:br>
              <a:rPr lang="en-US" altLang="en-US" dirty="0">
                <a:ea typeface="ＭＳ Ｐゴシック" charset="-128"/>
                <a:cs typeface="ＭＳ Ｐゴシック" charset="-128"/>
              </a:rPr>
            </a:br>
            <a:endParaRPr lang="en-US" altLang="en-US" dirty="0">
              <a:ea typeface="ＭＳ Ｐゴシック" charset="-128"/>
              <a:cs typeface="ＭＳ Ｐゴシック" charset="-128"/>
            </a:endParaRPr>
          </a:p>
          <a:p>
            <a:pPr lvl="1">
              <a:lnSpc>
                <a:spcPct val="80000"/>
              </a:lnSpc>
              <a:buFont typeface="Wingdings" charset="2"/>
              <a:buChar char="§"/>
            </a:pPr>
            <a:r>
              <a:rPr lang="en-US" altLang="en-US" i="1" dirty="0">
                <a:solidFill>
                  <a:srgbClr val="000099"/>
                </a:solidFill>
                <a:ea typeface="ＭＳ Ｐゴシック" charset="-128"/>
              </a:rPr>
              <a:t>outgoing datagrams:</a:t>
            </a:r>
            <a:r>
              <a:rPr lang="en-US" altLang="en-US" dirty="0">
                <a:solidFill>
                  <a:srgbClr val="000099"/>
                </a:solidFill>
                <a:ea typeface="ＭＳ Ｐゴシック" charset="-128"/>
              </a:rPr>
              <a:t> </a:t>
            </a:r>
            <a:r>
              <a:rPr lang="en-US" altLang="en-US" i="1" dirty="0">
                <a:solidFill>
                  <a:srgbClr val="000099"/>
                </a:solidFill>
                <a:ea typeface="ＭＳ Ｐゴシック" charset="-128"/>
              </a:rPr>
              <a:t>replace</a:t>
            </a:r>
            <a:r>
              <a:rPr lang="en-US" altLang="en-US" dirty="0">
                <a:ea typeface="ＭＳ Ｐゴシック" charset="-128"/>
              </a:rPr>
              <a:t> (source IP address, port #) of every outgoing datagram to (NAT IP address, new port #)</a:t>
            </a:r>
          </a:p>
          <a:p>
            <a:pPr marL="914400" lvl="2" indent="0">
              <a:lnSpc>
                <a:spcPct val="80000"/>
              </a:lnSpc>
              <a:buFontTx/>
              <a:buNone/>
            </a:pPr>
            <a:r>
              <a:rPr lang="en-US" altLang="en-US" sz="2400" dirty="0">
                <a:cs typeface="Gill Sans MT" charset="0"/>
              </a:rPr>
              <a:t>. . . remote clients/servers will respond using (NAT IP address, new port #) as destination </a:t>
            </a:r>
            <a:r>
              <a:rPr lang="en-US" altLang="en-US" sz="2400" dirty="0" err="1">
                <a:cs typeface="Gill Sans MT" charset="0"/>
              </a:rPr>
              <a:t>addr</a:t>
            </a:r>
            <a:br>
              <a:rPr lang="en-US" altLang="en-US" sz="2400" dirty="0">
                <a:cs typeface="Gill Sans MT" charset="0"/>
              </a:rPr>
            </a:br>
            <a:endParaRPr lang="en-US" altLang="en-US" sz="2400" dirty="0">
              <a:cs typeface="Gill Sans MT" charset="0"/>
            </a:endParaRPr>
          </a:p>
          <a:p>
            <a:pPr lvl="1">
              <a:lnSpc>
                <a:spcPct val="80000"/>
              </a:lnSpc>
              <a:buFont typeface="Wingdings" charset="2"/>
              <a:buChar char="§"/>
            </a:pPr>
            <a:r>
              <a:rPr lang="en-US" altLang="en-US" i="1" dirty="0">
                <a:solidFill>
                  <a:srgbClr val="000099"/>
                </a:solidFill>
                <a:ea typeface="ＭＳ Ｐゴシック" charset="-128"/>
              </a:rPr>
              <a:t>remember (in NAT translation table)</a:t>
            </a:r>
            <a:r>
              <a:rPr lang="en-US" altLang="en-US" i="1" dirty="0">
                <a:solidFill>
                  <a:schemeClr val="accent2"/>
                </a:solidFill>
                <a:ea typeface="ＭＳ Ｐゴシック" charset="-128"/>
              </a:rPr>
              <a:t> </a:t>
            </a:r>
            <a:r>
              <a:rPr lang="en-US" altLang="en-US" dirty="0">
                <a:ea typeface="ＭＳ Ｐゴシック" charset="-128"/>
              </a:rPr>
              <a:t>every (source IP address, port #)  to (NAT IP address, new port #) translation pair</a:t>
            </a:r>
            <a:br>
              <a:rPr lang="en-US" altLang="en-US" dirty="0">
                <a:ea typeface="ＭＳ Ｐゴシック" charset="-128"/>
              </a:rPr>
            </a:br>
            <a:endParaRPr lang="en-US" altLang="en-US" dirty="0">
              <a:ea typeface="ＭＳ Ｐゴシック" charset="-128"/>
            </a:endParaRPr>
          </a:p>
          <a:p>
            <a:pPr lvl="1">
              <a:lnSpc>
                <a:spcPct val="80000"/>
              </a:lnSpc>
              <a:buFont typeface="Wingdings" charset="2"/>
              <a:buChar char="§"/>
            </a:pPr>
            <a:r>
              <a:rPr lang="en-US" altLang="en-US" i="1" dirty="0">
                <a:solidFill>
                  <a:srgbClr val="000099"/>
                </a:solidFill>
                <a:ea typeface="ＭＳ Ｐゴシック" charset="-128"/>
              </a:rPr>
              <a:t>incoming datagrams:</a:t>
            </a:r>
            <a:r>
              <a:rPr lang="en-US" altLang="en-US" dirty="0">
                <a:solidFill>
                  <a:srgbClr val="000099"/>
                </a:solidFill>
                <a:ea typeface="ＭＳ Ｐゴシック" charset="-128"/>
              </a:rPr>
              <a:t> </a:t>
            </a:r>
            <a:r>
              <a:rPr lang="en-US" altLang="en-US" i="1" dirty="0">
                <a:solidFill>
                  <a:srgbClr val="000099"/>
                </a:solidFill>
                <a:ea typeface="ＭＳ Ｐゴシック" charset="-128"/>
              </a:rPr>
              <a:t>replace</a:t>
            </a:r>
            <a:r>
              <a:rPr lang="en-US" altLang="en-US" dirty="0">
                <a:ea typeface="ＭＳ Ｐゴシック" charset="-128"/>
              </a:rPr>
              <a:t> (NAT IP address, new port #) in </a:t>
            </a:r>
            <a:r>
              <a:rPr lang="en-US" altLang="en-US" dirty="0" err="1">
                <a:ea typeface="ＭＳ Ｐゴシック" charset="-128"/>
              </a:rPr>
              <a:t>dest</a:t>
            </a:r>
            <a:r>
              <a:rPr lang="en-US" altLang="en-US" dirty="0">
                <a:ea typeface="ＭＳ Ｐゴシック" charset="-128"/>
              </a:rPr>
              <a:t> fields of every incoming datagram with corresponding (source IP address, port #) stored in NAT table</a:t>
            </a:r>
          </a:p>
          <a:p>
            <a:pPr lvl="1">
              <a:lnSpc>
                <a:spcPct val="80000"/>
              </a:lnSpc>
            </a:pPr>
            <a:endParaRPr lang="en-US" altLang="en-US" dirty="0">
              <a:ea typeface="ＭＳ Ｐゴシック" charset="-128"/>
            </a:endParaRPr>
          </a:p>
        </p:txBody>
      </p:sp>
      <p:sp>
        <p:nvSpPr>
          <p:cNvPr id="58373" name="Rectangle 5"/>
          <p:cNvSpPr>
            <a:spLocks noGrp="1" noChangeArrowheads="1"/>
          </p:cNvSpPr>
          <p:nvPr>
            <p:ph type="title"/>
          </p:nvPr>
        </p:nvSpPr>
        <p:spPr>
          <a:xfrm>
            <a:off x="533400" y="230188"/>
            <a:ext cx="8091488" cy="908050"/>
          </a:xfrm>
        </p:spPr>
        <p:txBody>
          <a:bodyPr/>
          <a:lstStyle/>
          <a:p>
            <a:pPr>
              <a:defRPr/>
            </a:pPr>
            <a:r>
              <a:rPr lang="en-US">
                <a:cs typeface="+mj-cs"/>
              </a:rPr>
              <a:t>NAT: network address translation</a:t>
            </a:r>
          </a:p>
        </p:txBody>
      </p:sp>
      <p:pic>
        <p:nvPicPr>
          <p:cNvPr id="104451" name="Picture 6"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488" y="922338"/>
            <a:ext cx="7769225"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2754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3"/>
          <p:cNvSpPr>
            <a:spLocks noGrp="1" noChangeArrowheads="1"/>
          </p:cNvSpPr>
          <p:nvPr>
            <p:ph type="body" idx="1"/>
          </p:nvPr>
        </p:nvSpPr>
        <p:spPr>
          <a:xfrm>
            <a:off x="533400" y="1473200"/>
            <a:ext cx="7772400" cy="4648200"/>
          </a:xfrm>
        </p:spPr>
        <p:txBody>
          <a:bodyPr>
            <a:normAutofit/>
          </a:bodyPr>
          <a:lstStyle/>
          <a:p>
            <a:r>
              <a:rPr lang="en-US" altLang="en-US" dirty="0">
                <a:ea typeface="ＭＳ Ｐゴシック" charset="-128"/>
                <a:cs typeface="ＭＳ Ｐゴシック" charset="-128"/>
              </a:rPr>
              <a:t>16-bit port-number field: </a:t>
            </a:r>
          </a:p>
          <a:p>
            <a:pPr lvl="1"/>
            <a:r>
              <a:rPr lang="en-US" altLang="en-US" sz="2800" dirty="0">
                <a:ea typeface="ＭＳ Ｐゴシック" charset="-128"/>
              </a:rPr>
              <a:t>60,000 simultaneous connections with a single LAN-side address!</a:t>
            </a:r>
          </a:p>
          <a:p>
            <a:r>
              <a:rPr lang="en-US" altLang="en-US" dirty="0">
                <a:ea typeface="ＭＳ Ｐゴシック" charset="-128"/>
                <a:cs typeface="ＭＳ Ｐゴシック" charset="-128"/>
              </a:rPr>
              <a:t>NAT challenges:</a:t>
            </a:r>
            <a:endParaRPr lang="en-US" altLang="en-US" sz="2800" dirty="0">
              <a:ea typeface="ＭＳ Ｐゴシック" charset="-128"/>
            </a:endParaRPr>
          </a:p>
          <a:p>
            <a:pPr lvl="1"/>
            <a:r>
              <a:rPr lang="en-US" altLang="en-US" sz="2800" dirty="0">
                <a:ea typeface="ＭＳ Ｐゴシック" charset="-128"/>
              </a:rPr>
              <a:t>violates end-to-end argument</a:t>
            </a:r>
          </a:p>
          <a:p>
            <a:pPr lvl="2"/>
            <a:r>
              <a:rPr lang="en-US" altLang="en-US" sz="2400" dirty="0">
                <a:cs typeface="Gill Sans MT" charset="0"/>
              </a:rPr>
              <a:t>NAT possibility must be taken into account by app designers, e.g., P2P applications</a:t>
            </a:r>
          </a:p>
          <a:p>
            <a:pPr lvl="1"/>
            <a:r>
              <a:rPr lang="en-US" altLang="en-US" sz="2800" dirty="0">
                <a:ea typeface="ＭＳ Ｐゴシック" charset="-128"/>
              </a:rPr>
              <a:t>NAT traversal: what if client wants to connect to server behind NAT?</a:t>
            </a:r>
          </a:p>
        </p:txBody>
      </p:sp>
      <p:sp>
        <p:nvSpPr>
          <p:cNvPr id="60421" name="Rectangle 5"/>
          <p:cNvSpPr>
            <a:spLocks noGrp="1" noChangeArrowheads="1"/>
          </p:cNvSpPr>
          <p:nvPr>
            <p:ph type="title"/>
          </p:nvPr>
        </p:nvSpPr>
        <p:spPr>
          <a:xfrm>
            <a:off x="533400" y="230188"/>
            <a:ext cx="8091488" cy="908050"/>
          </a:xfrm>
        </p:spPr>
        <p:txBody>
          <a:bodyPr/>
          <a:lstStyle/>
          <a:p>
            <a:pPr>
              <a:defRPr/>
            </a:pPr>
            <a:r>
              <a:rPr lang="en-US">
                <a:cs typeface="+mj-cs"/>
              </a:rPr>
              <a:t>NAT: network address translation</a:t>
            </a:r>
          </a:p>
        </p:txBody>
      </p:sp>
      <p:pic>
        <p:nvPicPr>
          <p:cNvPr id="106499" name="Picture 6"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488" y="922338"/>
            <a:ext cx="7769225"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5542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8A32F8-ABF1-8D4D-8B4B-A4374B4BAED2}"/>
              </a:ext>
            </a:extLst>
          </p:cNvPr>
          <p:cNvSpPr txBox="1"/>
          <p:nvPr/>
        </p:nvSpPr>
        <p:spPr>
          <a:xfrm>
            <a:off x="0" y="2721114"/>
            <a:ext cx="9144000" cy="1323439"/>
          </a:xfrm>
          <a:prstGeom prst="rect">
            <a:avLst/>
          </a:prstGeom>
          <a:noFill/>
        </p:spPr>
        <p:txBody>
          <a:bodyPr wrap="square" rtlCol="0">
            <a:spAutoFit/>
          </a:bodyPr>
          <a:lstStyle/>
          <a:p>
            <a:pPr algn="ctr"/>
            <a:r>
              <a:rPr lang="en-US" sz="4000" dirty="0"/>
              <a:t>Today we will revisit some of the topics.</a:t>
            </a:r>
          </a:p>
          <a:p>
            <a:pPr algn="ctr"/>
            <a:r>
              <a:rPr lang="en-US" sz="4000" dirty="0"/>
              <a:t>Not necessarily important for the exam.</a:t>
            </a:r>
          </a:p>
        </p:txBody>
      </p:sp>
    </p:spTree>
    <p:extLst>
      <p:ext uri="{BB962C8B-B14F-4D97-AF65-F5344CB8AC3E}">
        <p14:creationId xmlns:p14="http://schemas.microsoft.com/office/powerpoint/2010/main" val="567468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9C96D8-28D2-094C-844F-F7A3FD0B269C}"/>
              </a:ext>
            </a:extLst>
          </p:cNvPr>
          <p:cNvSpPr txBox="1"/>
          <p:nvPr/>
        </p:nvSpPr>
        <p:spPr>
          <a:xfrm>
            <a:off x="-203201" y="2721114"/>
            <a:ext cx="9567333" cy="707886"/>
          </a:xfrm>
          <a:prstGeom prst="rect">
            <a:avLst/>
          </a:prstGeom>
          <a:noFill/>
          <a:ln w="34925">
            <a:solidFill>
              <a:srgbClr val="C00000"/>
            </a:solidFill>
          </a:ln>
        </p:spPr>
        <p:txBody>
          <a:bodyPr wrap="square" rtlCol="0">
            <a:spAutoFit/>
          </a:bodyPr>
          <a:lstStyle/>
          <a:p>
            <a:pPr algn="ctr"/>
            <a:r>
              <a:rPr lang="en-US" sz="4000" dirty="0">
                <a:solidFill>
                  <a:srgbClr val="C00000"/>
                </a:solidFill>
              </a:rPr>
              <a:t>Routing Protocols</a:t>
            </a:r>
          </a:p>
        </p:txBody>
      </p:sp>
    </p:spTree>
    <p:extLst>
      <p:ext uri="{BB962C8B-B14F-4D97-AF65-F5344CB8AC3E}">
        <p14:creationId xmlns:p14="http://schemas.microsoft.com/office/powerpoint/2010/main" val="1312818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90BFAC02-B9F7-1549-8445-55140191D7CB}"/>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Routing</a:t>
            </a:r>
            <a:endParaRPr lang="en-AU" altLang="en-US" sz="3600" dirty="0"/>
          </a:p>
        </p:txBody>
      </p:sp>
      <p:sp>
        <p:nvSpPr>
          <p:cNvPr id="104451" name="Rectangle 3">
            <a:extLst>
              <a:ext uri="{FF2B5EF4-FFF2-40B4-BE49-F238E27FC236}">
                <a16:creationId xmlns:a16="http://schemas.microsoft.com/office/drawing/2014/main" id="{37349253-AB72-C14C-984E-EDAEB6CCE3DA}"/>
              </a:ext>
            </a:extLst>
          </p:cNvPr>
          <p:cNvSpPr>
            <a:spLocks noGrp="1" noChangeArrowheads="1"/>
          </p:cNvSpPr>
          <p:nvPr>
            <p:ph type="body" idx="1"/>
          </p:nvPr>
        </p:nvSpPr>
        <p:spPr>
          <a:xfrm>
            <a:off x="0" y="1103730"/>
            <a:ext cx="8281987" cy="4351338"/>
          </a:xfrm>
        </p:spPr>
        <p:txBody>
          <a:bodyPr>
            <a:normAutofit fontScale="92500" lnSpcReduction="10000"/>
          </a:bodyPr>
          <a:lstStyle/>
          <a:p>
            <a:pPr lvl="1">
              <a:buSzPct val="100000"/>
              <a:buFontTx/>
              <a:buChar char="•"/>
            </a:pPr>
            <a:r>
              <a:rPr lang="en-US" altLang="en-US" dirty="0"/>
              <a:t>For a simple network, we can calculate all shortest paths and load them into some nonvolatile storage on each node.</a:t>
            </a:r>
          </a:p>
          <a:p>
            <a:pPr lvl="1">
              <a:buSzPct val="100000"/>
              <a:buFontTx/>
              <a:buChar char="•"/>
            </a:pPr>
            <a:endParaRPr lang="en-US" altLang="en-US" dirty="0"/>
          </a:p>
          <a:p>
            <a:pPr lvl="1">
              <a:buSzPct val="100000"/>
              <a:buFontTx/>
              <a:buChar char="•"/>
            </a:pPr>
            <a:r>
              <a:rPr lang="en-US" altLang="en-US" dirty="0"/>
              <a:t>Such a static approach has several shortcomings</a:t>
            </a:r>
          </a:p>
          <a:p>
            <a:pPr lvl="2">
              <a:buSzPct val="100000"/>
              <a:buFontTx/>
              <a:buChar char="•"/>
            </a:pPr>
            <a:r>
              <a:rPr lang="en-US" altLang="en-US" sz="2400" dirty="0"/>
              <a:t>It does not deal with node or link failures</a:t>
            </a:r>
          </a:p>
          <a:p>
            <a:pPr lvl="2">
              <a:buSzPct val="100000"/>
              <a:buFontTx/>
              <a:buChar char="•"/>
            </a:pPr>
            <a:r>
              <a:rPr lang="en-US" altLang="en-US" sz="2400" dirty="0"/>
              <a:t>It does not consider the addition of new nodes or links</a:t>
            </a:r>
          </a:p>
          <a:p>
            <a:pPr lvl="2">
              <a:buSzPct val="100000"/>
              <a:buFontTx/>
              <a:buChar char="•"/>
            </a:pPr>
            <a:r>
              <a:rPr lang="en-US" altLang="en-US" sz="2400" dirty="0"/>
              <a:t>It implies that edge costs cannot change</a:t>
            </a:r>
          </a:p>
          <a:p>
            <a:pPr lvl="2">
              <a:buSzPct val="100000"/>
              <a:buFontTx/>
              <a:buChar char="•"/>
            </a:pPr>
            <a:endParaRPr lang="en-US" altLang="en-US" sz="2400" dirty="0"/>
          </a:p>
          <a:p>
            <a:pPr lvl="1">
              <a:buSzPct val="100000"/>
              <a:buFontTx/>
              <a:buChar char="•"/>
            </a:pPr>
            <a:r>
              <a:rPr lang="en-US" altLang="en-US" dirty="0"/>
              <a:t>What is the solution?</a:t>
            </a:r>
          </a:p>
          <a:p>
            <a:pPr lvl="2">
              <a:buSzPct val="100000"/>
              <a:buFontTx/>
              <a:buChar char="•"/>
            </a:pPr>
            <a:r>
              <a:rPr lang="en-US" altLang="en-US" sz="2400" dirty="0"/>
              <a:t>Need a distributed and dynamic protocol</a:t>
            </a:r>
          </a:p>
          <a:p>
            <a:pPr lvl="2">
              <a:buSzPct val="100000"/>
              <a:buFontTx/>
              <a:buChar char="•"/>
            </a:pPr>
            <a:r>
              <a:rPr lang="en-US" altLang="en-US" sz="2400" dirty="0"/>
              <a:t>Two main classes of protocols</a:t>
            </a:r>
          </a:p>
          <a:p>
            <a:pPr lvl="3">
              <a:buSzPct val="100000"/>
              <a:buFontTx/>
              <a:buChar char="•"/>
            </a:pPr>
            <a:r>
              <a:rPr lang="en-US" altLang="en-US" sz="2400" dirty="0">
                <a:solidFill>
                  <a:schemeClr val="accent1">
                    <a:lumMod val="75000"/>
                  </a:schemeClr>
                </a:solidFill>
              </a:rPr>
              <a:t>Distance Vector</a:t>
            </a:r>
          </a:p>
          <a:p>
            <a:pPr lvl="3">
              <a:buSzPct val="100000"/>
              <a:buFontTx/>
              <a:buChar char="•"/>
            </a:pPr>
            <a:r>
              <a:rPr lang="en-US" altLang="en-US" sz="2400" dirty="0">
                <a:solidFill>
                  <a:schemeClr val="accent1">
                    <a:lumMod val="75000"/>
                  </a:schemeClr>
                </a:solidFill>
              </a:rPr>
              <a:t>Link State </a:t>
            </a:r>
            <a:endParaRPr lang="en-US" altLang="en-US" sz="24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2985232116"/>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5267</TotalTime>
  <Words>3490</Words>
  <Application>Microsoft Macintosh PowerPoint</Application>
  <PresentationFormat>On-screen Show (4:3)</PresentationFormat>
  <Paragraphs>741</Paragraphs>
  <Slides>69</Slides>
  <Notes>20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69</vt:i4>
      </vt:variant>
    </vt:vector>
  </HeadingPairs>
  <TitlesOfParts>
    <vt:vector size="80" baseType="lpstr">
      <vt:lpstr>Arial</vt:lpstr>
      <vt:lpstr>ArialMT</vt:lpstr>
      <vt:lpstr>Calibri</vt:lpstr>
      <vt:lpstr>Calibri Light</vt:lpstr>
      <vt:lpstr>Courier New</vt:lpstr>
      <vt:lpstr>Lucida Bright</vt:lpstr>
      <vt:lpstr>Tahoma</vt:lpstr>
      <vt:lpstr>Times New Roman</vt:lpstr>
      <vt:lpstr>Wingdings</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Routing</vt:lpstr>
      <vt:lpstr>PowerPoint Presentation</vt:lpstr>
      <vt:lpstr>PowerPoint Presentation</vt:lpstr>
      <vt:lpstr>PowerPoint Presentation</vt:lpstr>
      <vt:lpstr>Count-to-infinity Problem</vt:lpstr>
      <vt:lpstr>Count-to-infinity Problem</vt:lpstr>
      <vt:lpstr>PowerPoint Presentation</vt:lpstr>
      <vt:lpstr>Link State Routing</vt:lpstr>
      <vt:lpstr>Link State Routing</vt:lpstr>
      <vt:lpstr>PowerPoint Presentation</vt:lpstr>
      <vt:lpstr>PowerPoint Presentation</vt:lpstr>
      <vt:lpstr>PowerPoint Presentation</vt:lpstr>
      <vt:lpstr>PowerPoint Presentation</vt:lpstr>
      <vt:lpstr>Comparison of LS and DV (Summary)</vt:lpstr>
      <vt:lpstr>PowerPoint Presentation</vt:lpstr>
      <vt:lpstr>IP datagram format</vt:lpstr>
      <vt:lpstr>IP Fragmentation and Reassembly</vt:lpstr>
      <vt:lpstr>IP Fragmentation and Reassembly</vt:lpstr>
      <vt:lpstr>IP Fragmentation and Reassembly</vt:lpstr>
      <vt:lpstr>Global Addresses</vt:lpstr>
      <vt:lpstr>PowerPoint Presentation</vt:lpstr>
      <vt:lpstr>PowerPoint Presentation</vt:lpstr>
      <vt:lpstr>IP Datagram Forwarding</vt:lpstr>
      <vt:lpstr>Subnetting</vt:lpstr>
      <vt:lpstr>PowerPoint Presentation</vt:lpstr>
      <vt:lpstr>Subnetting</vt:lpstr>
      <vt:lpstr>PowerPoint Presentation</vt:lpstr>
      <vt:lpstr>PowerPoint Presentation</vt:lpstr>
      <vt:lpstr>PowerPoint Presentation</vt:lpstr>
      <vt:lpstr>PowerPoint Presentation</vt:lpstr>
      <vt:lpstr>PowerPoint Presentation</vt:lpstr>
      <vt:lpstr>Subnetting</vt:lpstr>
      <vt:lpstr>Subnetting</vt:lpstr>
      <vt:lpstr>Class-less addressing: CIDR</vt:lpstr>
      <vt:lpstr>IP addressing: CIDR</vt:lpstr>
      <vt:lpstr>Classless Inter-Domain Routing (CIDR)</vt:lpstr>
      <vt:lpstr>Hierarchical Address Allocation</vt:lpstr>
      <vt:lpstr>Classless Addressing</vt:lpstr>
      <vt:lpstr>PowerPoint Presentation</vt:lpstr>
      <vt:lpstr>PowerPoint Presentation</vt:lpstr>
      <vt:lpstr>CIDR Makes Packet Forwarding Harder</vt:lpstr>
      <vt:lpstr>Longest Prefix Match Forwarding</vt:lpstr>
      <vt:lpstr>Getting an IP address: DHCP</vt:lpstr>
      <vt:lpstr>IP addresses: how to get one?</vt:lpstr>
      <vt:lpstr>DHCP: Dynamic Host Configuration Protocol</vt:lpstr>
      <vt:lpstr>PowerPoint Presentation</vt:lpstr>
      <vt:lpstr>DHCP: more than IP addresses</vt:lpstr>
      <vt:lpstr>DHCP</vt:lpstr>
      <vt:lpstr>Internet Control Message Protocol (ICMP)</vt:lpstr>
      <vt:lpstr>Internet Control Message Protocol (ICMP)</vt:lpstr>
      <vt:lpstr>PowerPoint Presentation</vt:lpstr>
      <vt:lpstr>PowerPoint Presentation</vt:lpstr>
      <vt:lpstr>Virtual Networks and Tunnels</vt:lpstr>
      <vt:lpstr>PowerPoint Presentation</vt:lpstr>
      <vt:lpstr>PowerPoint Presentation</vt:lpstr>
      <vt:lpstr>Private Address Space</vt:lpstr>
      <vt:lpstr>PowerPoint Presentation</vt:lpstr>
      <vt:lpstr>NAT: network address translation</vt:lpstr>
      <vt:lpstr>NAT: network address translation</vt:lpstr>
      <vt:lpstr>NAT: network address translation</vt:lpstr>
      <vt:lpstr>NAT: network address translation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Nirupam Roy</dc:creator>
  <cp:lastModifiedBy>Nirupam Roy</cp:lastModifiedBy>
  <cp:revision>415</cp:revision>
  <dcterms:created xsi:type="dcterms:W3CDTF">2019-01-28T20:09:31Z</dcterms:created>
  <dcterms:modified xsi:type="dcterms:W3CDTF">2020-02-27T18:55:20Z</dcterms:modified>
</cp:coreProperties>
</file>