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2" r:id="rId2"/>
  </p:sldMasterIdLst>
  <p:notesMasterIdLst>
    <p:notesMasterId r:id="rId62"/>
  </p:notesMasterIdLst>
  <p:sldIdLst>
    <p:sldId id="1532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539" r:id="rId15"/>
    <p:sldId id="1534" r:id="rId16"/>
    <p:sldId id="671" r:id="rId17"/>
    <p:sldId id="544" r:id="rId18"/>
    <p:sldId id="545" r:id="rId19"/>
    <p:sldId id="546" r:id="rId20"/>
    <p:sldId id="547" r:id="rId21"/>
    <p:sldId id="672" r:id="rId22"/>
    <p:sldId id="549" r:id="rId23"/>
    <p:sldId id="550" r:id="rId24"/>
    <p:sldId id="687" r:id="rId25"/>
    <p:sldId id="688" r:id="rId26"/>
    <p:sldId id="689" r:id="rId27"/>
    <p:sldId id="556" r:id="rId28"/>
    <p:sldId id="557" r:id="rId29"/>
    <p:sldId id="558" r:id="rId30"/>
    <p:sldId id="677" r:id="rId31"/>
    <p:sldId id="678" r:id="rId32"/>
    <p:sldId id="679" r:id="rId33"/>
    <p:sldId id="680" r:id="rId34"/>
    <p:sldId id="681" r:id="rId35"/>
    <p:sldId id="682" r:id="rId36"/>
    <p:sldId id="683" r:id="rId37"/>
    <p:sldId id="684" r:id="rId38"/>
    <p:sldId id="690" r:id="rId39"/>
    <p:sldId id="673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3" r:id="rId53"/>
    <p:sldId id="584" r:id="rId54"/>
    <p:sldId id="585" r:id="rId55"/>
    <p:sldId id="674" r:id="rId56"/>
    <p:sldId id="601" r:id="rId57"/>
    <p:sldId id="602" r:id="rId58"/>
    <p:sldId id="1533" r:id="rId59"/>
    <p:sldId id="675" r:id="rId60"/>
    <p:sldId id="67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1"/>
    <p:restoredTop sz="94601"/>
  </p:normalViewPr>
  <p:slideViewPr>
    <p:cSldViewPr snapToGrid="0" snapToObjects="1">
      <p:cViewPr varScale="1">
        <p:scale>
          <a:sx n="114" d="100"/>
          <a:sy n="114" d="100"/>
        </p:scale>
        <p:origin x="1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15CCCC-1877-3B4D-A58C-5967B5172CD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49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Does</a:t>
            </a:r>
            <a:r>
              <a:rPr lang="en-US" altLang="en-US" baseline="0" dirty="0">
                <a:latin typeface="Times New Roman" charset="0"/>
                <a:ea typeface="ＭＳ Ｐゴシック" charset="-128"/>
              </a:rPr>
              <a:t> DNS use TCP or UDP? Why?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D87E-4754-3142-9363-1CFA835FDCA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0F01B-BEA6-6546-93AF-883401C0882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22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15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945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1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3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8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20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791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A61F4-51CF-2F44-A1F1-79E1145AF77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9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38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33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54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952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88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2DFD8E-9E57-E548-981C-AE311CDD890F}" type="slidenum">
              <a:rPr lang="en-US" altLang="en-US" sz="1300">
                <a:latin typeface="Times New Roman" charset="0"/>
              </a:rPr>
              <a:pPr/>
              <a:t>58</a:t>
            </a:fld>
            <a:endParaRPr lang="en-US" altLang="en-US" sz="13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809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59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BECE3-C546-944A-85AB-A15963CEDAA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56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2C36A-6169-E341-98D9-4323E731302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9AC7F-AF24-EA47-BE83-2E314AA7F9A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47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1289E-7EB0-134E-9624-944745ADAE5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0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27735-61A8-744C-BCC8-C68A1C9F7A7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5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2DD6F-5CE3-834F-BA45-33903BE0114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4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85CC32-D65A-B34A-AEBC-F637B396A9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8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DBF7-E9CC-F544-927A-8E98A5376059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9A5D-9625-BB43-A3D3-F9887F897D53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7EFB-26C3-3142-A950-083EBCDA08D3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440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239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294-8370-4742-BACF-B588FD1C761A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5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9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30BAE-CFB7-B64C-B21A-9D4E37467830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5/10/22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0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3FB7C-1CD7-A94F-9D2A-DEBD3A98D459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99C7-0F57-864A-B7B9-39FAA86F5AA6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AEC6-8EE5-9C40-B842-D4BBD52EBF88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5E3A-B5EC-2146-9CF5-E08D2DC91515}" type="datetime1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5F7-F1D4-ED42-A124-14BF6D5000D2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6220-D169-214D-8750-C3502547F1E9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C8C13-5D86-1F4B-B4D4-81676CBFF2BE}" type="datetime1">
              <a:rPr lang="en-US" smtClean="0"/>
              <a:t>5/10/22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F835-5D92-DD4F-8E3A-6BE12F34DE39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784D624-D040-2E47-A508-03D46FE35CB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w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wmf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wmf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Tu-Th 2:00-3:15pm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048" y="2066925"/>
            <a:ext cx="3775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CMSC 417 : Spring 2022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Topic: DNS (cont.) and Network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Lucida Bright" panose="02040602050505020304" pitchFamily="18" charset="77"/>
                <a:ea typeface="ＭＳ Ｐゴシック" panose="020B0600070205080204" pitchFamily="34" charset="-128"/>
                <a:cs typeface="+mn-cs"/>
              </a:rPr>
              <a:t>(Textbook chapter 8)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76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 protocol, messages</a:t>
            </a:r>
            <a:endParaRPr lang="en-US" altLang="en-US">
              <a:latin typeface="Calibri Light"/>
              <a:ea typeface="ＭＳ Ｐゴシック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7838" y="1333500"/>
            <a:ext cx="7820025" cy="5143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query</a:t>
            </a:r>
            <a:r>
              <a:rPr lang="en-US" altLang="en-US" dirty="0">
                <a:solidFill>
                  <a:srgbClr val="FF0000"/>
                </a:solidFill>
                <a:latin typeface="Calibri"/>
                <a:ea typeface="ＭＳ Ｐゴシック" charset="-128"/>
              </a:rPr>
              <a:t> </a:t>
            </a:r>
            <a:r>
              <a:rPr lang="en-US" altLang="en-US" dirty="0">
                <a:latin typeface="Calibri"/>
                <a:ea typeface="ＭＳ Ｐゴシック" charset="-128"/>
              </a:rPr>
              <a:t>and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reply</a:t>
            </a:r>
            <a:r>
              <a:rPr lang="en-US" altLang="en-US" dirty="0">
                <a:latin typeface="Calibri"/>
                <a:ea typeface="ＭＳ Ｐゴシック" charset="-128"/>
              </a:rPr>
              <a:t> messages, both with same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165891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message header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identification: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16 bit # for query, reply to query uses same #</a:t>
            </a:r>
          </a:p>
          <a:p>
            <a:pPr marL="226695" marR="0" lvl="0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flags: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query or reply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desired 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recursion available</a:t>
            </a:r>
          </a:p>
          <a:p>
            <a:pPr marL="574675" marR="0" lvl="1" indent="-2266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reply is authoritative</a:t>
            </a:r>
          </a:p>
        </p:txBody>
      </p:sp>
      <p:grpSp>
        <p:nvGrpSpPr>
          <p:cNvPr id="16589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16590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590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1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591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591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591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591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592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592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592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592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592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589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89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589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16590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89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16590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590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0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animBg="1"/>
      <p:bldP spid="1658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1106055" y="3385183"/>
            <a:ext cx="1981633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name, type fields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for a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0" name="Text Box 5"/>
          <p:cNvSpPr txBox="1">
            <a:spLocks noChangeArrowheads="1"/>
          </p:cNvSpPr>
          <p:nvPr/>
        </p:nvSpPr>
        <p:spPr bwMode="auto">
          <a:xfrm>
            <a:off x="922338" y="4107495"/>
            <a:ext cx="2168525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RRs in response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to query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1" name="Text Box 6"/>
          <p:cNvSpPr txBox="1">
            <a:spLocks noChangeArrowheads="1"/>
          </p:cNvSpPr>
          <p:nvPr/>
        </p:nvSpPr>
        <p:spPr bwMode="auto">
          <a:xfrm>
            <a:off x="747754" y="4759958"/>
            <a:ext cx="234628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records for</a:t>
            </a: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authoritative servers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7942" name="Text Box 7"/>
          <p:cNvSpPr txBox="1">
            <a:spLocks noChangeArrowheads="1"/>
          </p:cNvSpPr>
          <p:nvPr/>
        </p:nvSpPr>
        <p:spPr bwMode="auto">
          <a:xfrm>
            <a:off x="635347" y="5479097"/>
            <a:ext cx="2445991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additional 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helpful</a:t>
            </a:r>
            <a:r>
              <a: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endParaRPr kumimoji="0" lang="en-US" altLang="ja-JP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info that may be used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grpSp>
        <p:nvGrpSpPr>
          <p:cNvPr id="167943" name="Group 17"/>
          <p:cNvGrpSpPr>
            <a:grpSpLocks/>
          </p:cNvGrpSpPr>
          <p:nvPr/>
        </p:nvGrpSpPr>
        <p:grpSpPr bwMode="auto">
          <a:xfrm>
            <a:off x="4241800" y="1901825"/>
            <a:ext cx="3725863" cy="4184650"/>
            <a:chOff x="2672" y="1396"/>
            <a:chExt cx="2347" cy="2636"/>
          </a:xfrm>
        </p:grpSpPr>
        <p:sp>
          <p:nvSpPr>
            <p:cNvPr id="16795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5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6796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6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identification</a:t>
              </a:r>
            </a:p>
          </p:txBody>
        </p:sp>
        <p:sp>
          <p:nvSpPr>
            <p:cNvPr id="16796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flags</a:t>
              </a:r>
            </a:p>
          </p:txBody>
        </p:sp>
        <p:sp>
          <p:nvSpPr>
            <p:cNvPr id="16796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questions</a:t>
              </a:r>
            </a:p>
          </p:txBody>
        </p:sp>
        <p:sp>
          <p:nvSpPr>
            <p:cNvPr id="16797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questions (variable # of questions)</a:t>
              </a:r>
            </a:p>
          </p:txBody>
        </p:sp>
        <p:sp>
          <p:nvSpPr>
            <p:cNvPr id="16797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additional RRs</a:t>
              </a:r>
            </a:p>
          </p:txBody>
        </p:sp>
        <p:sp>
          <p:nvSpPr>
            <p:cNvPr id="16797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authority RRs</a:t>
              </a:r>
            </a:p>
          </p:txBody>
        </p:sp>
        <p:sp>
          <p:nvSpPr>
            <p:cNvPr id="16797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# answer RRs</a:t>
              </a:r>
            </a:p>
          </p:txBody>
        </p:sp>
        <p:sp>
          <p:nvSpPr>
            <p:cNvPr id="16797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answers (variable # of RRs)</a:t>
              </a:r>
            </a:p>
          </p:txBody>
        </p:sp>
        <p:sp>
          <p:nvSpPr>
            <p:cNvPr id="16797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authority (variable # of RRs)</a:t>
              </a:r>
            </a:p>
          </p:txBody>
        </p:sp>
        <p:sp>
          <p:nvSpPr>
            <p:cNvPr id="16797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additional info (variable # of RRs)</a:t>
              </a:r>
            </a:p>
          </p:txBody>
        </p:sp>
      </p:grpSp>
      <p:sp>
        <p:nvSpPr>
          <p:cNvPr id="167944" name="Line 37"/>
          <p:cNvSpPr>
            <a:spLocks noChangeShapeType="1"/>
          </p:cNvSpPr>
          <p:nvPr/>
        </p:nvSpPr>
        <p:spPr bwMode="auto">
          <a:xfrm flipH="1">
            <a:off x="3101975" y="5748339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5" name="Line 38"/>
          <p:cNvSpPr>
            <a:spLocks noChangeShapeType="1"/>
          </p:cNvSpPr>
          <p:nvPr/>
        </p:nvSpPr>
        <p:spPr bwMode="auto">
          <a:xfrm flipH="1">
            <a:off x="3109913" y="508952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6" name="Line 39"/>
          <p:cNvSpPr>
            <a:spLocks noChangeShapeType="1"/>
          </p:cNvSpPr>
          <p:nvPr/>
        </p:nvSpPr>
        <p:spPr bwMode="auto">
          <a:xfrm flipH="1">
            <a:off x="3117850" y="4430712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947" name="Line 40"/>
          <p:cNvSpPr>
            <a:spLocks noChangeShapeType="1"/>
          </p:cNvSpPr>
          <p:nvPr/>
        </p:nvSpPr>
        <p:spPr bwMode="auto">
          <a:xfrm flipH="1">
            <a:off x="3103563" y="3705225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7948" name="Picture 4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protocol, messages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grpSp>
        <p:nvGrpSpPr>
          <p:cNvPr id="167950" name="Group 43"/>
          <p:cNvGrpSpPr>
            <a:grpSpLocks/>
          </p:cNvGrpSpPr>
          <p:nvPr/>
        </p:nvGrpSpPr>
        <p:grpSpPr bwMode="auto">
          <a:xfrm>
            <a:off x="4271963" y="1581150"/>
            <a:ext cx="1747837" cy="274638"/>
            <a:chOff x="2691" y="1194"/>
            <a:chExt cx="1101" cy="173"/>
          </a:xfrm>
        </p:grpSpPr>
        <p:sp>
          <p:nvSpPr>
            <p:cNvPr id="16795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951" name="Group 47"/>
          <p:cNvGrpSpPr>
            <a:grpSpLocks/>
          </p:cNvGrpSpPr>
          <p:nvPr/>
        </p:nvGrpSpPr>
        <p:grpSpPr bwMode="auto">
          <a:xfrm>
            <a:off x="6046786" y="1581150"/>
            <a:ext cx="1747837" cy="274638"/>
            <a:chOff x="2691" y="1194"/>
            <a:chExt cx="1101" cy="173"/>
          </a:xfrm>
        </p:grpSpPr>
        <p:sp>
          <p:nvSpPr>
            <p:cNvPr id="16795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2 bytes</a:t>
              </a:r>
            </a:p>
          </p:txBody>
        </p:sp>
        <p:sp>
          <p:nvSpPr>
            <p:cNvPr id="16795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5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07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Inserting records into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</a:p>
        </p:txBody>
      </p:sp>
      <p:sp>
        <p:nvSpPr>
          <p:cNvPr id="169989" name="Rectangle 4"/>
          <p:cNvSpPr>
            <a:spLocks noGrp="1" noChangeArrowheads="1"/>
          </p:cNvSpPr>
          <p:nvPr>
            <p:ph idx="1"/>
          </p:nvPr>
        </p:nvSpPr>
        <p:spPr>
          <a:xfrm>
            <a:off x="501650" y="1370013"/>
            <a:ext cx="8456613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example: new startup “</a:t>
            </a:r>
            <a:r>
              <a:rPr lang="en-US" altLang="ja-JP" dirty="0">
                <a:latin typeface="Calibri"/>
                <a:ea typeface="ＭＳ Ｐゴシック" charset="-128"/>
              </a:rPr>
              <a:t>Network Utopia”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register name networkuptopia.com at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DNS registrar</a:t>
            </a:r>
            <a:r>
              <a:rPr lang="en-US" altLang="en-US" dirty="0">
                <a:latin typeface="Calibri"/>
                <a:ea typeface="ＭＳ Ｐゴシック" charset="-128"/>
              </a:rPr>
              <a:t> (e.g., Network Solutions)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registrar inserts two RRs into .com TLD server:</a:t>
            </a:r>
            <a:br>
              <a:rPr lang="en-US" dirty="0"/>
            </a:br>
            <a:r>
              <a:rPr lang="en-US" altLang="en-US" sz="2000" b="1" dirty="0">
                <a:latin typeface="Calibri"/>
                <a:ea typeface="ＭＳ Ｐゴシック" charset="-128"/>
              </a:rPr>
              <a:t>(networkutopia.com, dns1.networkutopia.com, NS)</a:t>
            </a:r>
          </a:p>
          <a:p>
            <a:pPr lvl="1">
              <a:buFont typeface="Wingdings" charset="2"/>
              <a:buNone/>
            </a:pPr>
            <a:r>
              <a:rPr lang="en-US" altLang="en-US" sz="2000" b="1" dirty="0">
                <a:latin typeface="Calibri"/>
                <a:ea typeface="ＭＳ Ｐゴシック" charset="-128"/>
              </a:rPr>
              <a:t>    (dns1.networkutopia.com, 212.212.212.1, A)</a:t>
            </a:r>
            <a:endParaRPr lang="en-US" altLang="en-US" dirty="0">
              <a:solidFill>
                <a:schemeClr val="accent2"/>
              </a:solidFill>
              <a:latin typeface="Calibri"/>
              <a:ea typeface="ＭＳ Ｐゴシック" charset="-128"/>
            </a:endParaRPr>
          </a:p>
          <a:p>
            <a:r>
              <a:rPr lang="en-US" altLang="en-US" dirty="0">
                <a:latin typeface="Calibri"/>
                <a:ea typeface="ＭＳ Ｐゴシック" charset="-128"/>
              </a:rPr>
              <a:t>create authoritative server type A record for www.networkuptopia.com; type NS record for </a:t>
            </a:r>
            <a:r>
              <a:rPr lang="en-US" altLang="en-US" dirty="0" err="1">
                <a:latin typeface="Calibri"/>
                <a:ea typeface="ＭＳ Ｐゴシック" charset="-128"/>
              </a:rPr>
              <a:t>networkutopia.com</a:t>
            </a:r>
            <a:endParaRPr lang="en-US" altLang="en-US" dirty="0">
              <a:latin typeface="Calibri"/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</a:pPr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6998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0207" y="238520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Network Security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6" y="3377388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454" y="46037"/>
            <a:ext cx="7886700" cy="1325563"/>
          </a:xfrm>
        </p:spPr>
        <p:txBody>
          <a:bodyPr/>
          <a:lstStyle/>
          <a:p>
            <a:r>
              <a:rPr lang="en-US" dirty="0"/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+mj-lt"/>
              </a:rPr>
              <a:t>Chapter goals: </a:t>
            </a:r>
          </a:p>
          <a:p>
            <a:r>
              <a:rPr lang="en-US" dirty="0">
                <a:latin typeface="+mj-lt"/>
              </a:rPr>
              <a:t>understand principles of network security:</a:t>
            </a:r>
            <a:r>
              <a:rPr lang="en-US" sz="2400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</a:rPr>
              <a:t>cryptography and its </a:t>
            </a:r>
            <a:r>
              <a:rPr lang="en-US" i="1" dirty="0">
                <a:latin typeface="+mj-lt"/>
              </a:rPr>
              <a:t>many</a:t>
            </a:r>
            <a:r>
              <a:rPr lang="en-US" dirty="0">
                <a:latin typeface="+mj-lt"/>
              </a:rPr>
              <a:t> uses beyond </a:t>
            </a:r>
            <a:r>
              <a:rPr lang="ja-JP" altLang="en-US" dirty="0">
                <a:latin typeface="+mj-lt"/>
              </a:rPr>
              <a:t>“</a:t>
            </a:r>
            <a:r>
              <a:rPr lang="en-US" altLang="ja-JP" dirty="0">
                <a:latin typeface="+mj-lt"/>
              </a:rPr>
              <a:t>confidentiality</a:t>
            </a:r>
            <a:r>
              <a:rPr lang="ja-JP" altLang="en-US" dirty="0">
                <a:latin typeface="+mj-lt"/>
              </a:rPr>
              <a:t>”</a:t>
            </a:r>
            <a:endParaRPr lang="en-US" altLang="ja-JP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authentication</a:t>
            </a:r>
          </a:p>
          <a:p>
            <a:pPr lvl="1"/>
            <a:r>
              <a:rPr lang="en-US" dirty="0">
                <a:latin typeface="+mj-lt"/>
              </a:rPr>
              <a:t>message integrity</a:t>
            </a:r>
          </a:p>
          <a:p>
            <a:r>
              <a:rPr lang="en-US" dirty="0">
                <a:latin typeface="+mj-lt"/>
              </a:rPr>
              <a:t>security in practice:</a:t>
            </a:r>
          </a:p>
          <a:p>
            <a:pPr lvl="1"/>
            <a:r>
              <a:rPr lang="en-US" dirty="0">
                <a:latin typeface="+mj-lt"/>
              </a:rPr>
              <a:t>firewalls and intrusion detection systems</a:t>
            </a:r>
          </a:p>
          <a:p>
            <a:pPr lvl="1"/>
            <a:r>
              <a:rPr lang="en-US" dirty="0">
                <a:latin typeface="+mj-lt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7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C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only sender, intended receiver should </a:t>
            </a:r>
            <a:r>
              <a:rPr lang="ja-JP" altLang="en-US" sz="2400" dirty="0"/>
              <a:t>“</a:t>
            </a:r>
            <a:r>
              <a:rPr lang="en-US" altLang="ja-JP" sz="2400" dirty="0"/>
              <a:t>understand</a:t>
            </a:r>
            <a:r>
              <a:rPr lang="ja-JP" altLang="en-US" sz="2400" dirty="0"/>
              <a:t>”</a:t>
            </a:r>
            <a:r>
              <a:rPr lang="en-US" altLang="ja-JP" sz="2400" dirty="0"/>
              <a:t> message contents</a:t>
            </a:r>
          </a:p>
          <a:p>
            <a:pPr lvl="1"/>
            <a:r>
              <a:rPr lang="en-US" dirty="0"/>
              <a:t>sender encrypts message</a:t>
            </a:r>
          </a:p>
          <a:p>
            <a:pPr lvl="1"/>
            <a:r>
              <a:rPr lang="en-US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authentication: </a:t>
            </a:r>
            <a:r>
              <a:rPr lang="en-US" sz="2400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message integrity: </a:t>
            </a:r>
            <a:r>
              <a:rPr lang="en-US" sz="2400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76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2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/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/>
              <a:t>well-known in network security world</a:t>
            </a:r>
          </a:p>
          <a:p>
            <a:r>
              <a:rPr lang="en-US" sz="2400" dirty="0"/>
              <a:t>Bob, Alice (lovers!) want to communicate </a:t>
            </a:r>
            <a:r>
              <a:rPr lang="ja-JP" altLang="en-US" sz="2400" dirty="0"/>
              <a:t>“</a:t>
            </a:r>
            <a:r>
              <a:rPr lang="en-US" altLang="ja-JP" sz="2400" dirty="0"/>
              <a:t>securely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r>
              <a:rPr lang="en-US" sz="2400" dirty="0"/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92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/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/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dirty="0"/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/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/>
              <a:t>Many other examples!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5" y="1297425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9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/>
              <a:t>There are attackers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Q: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What can an “attacker” </a:t>
            </a:r>
            <a:r>
              <a:rPr lang="en-US" altLang="ja-JP" dirty="0"/>
              <a:t>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</a:rPr>
              <a:t>A: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A lot! 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eavesdrop: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actively </a:t>
            </a:r>
            <a:r>
              <a:rPr lang="en-US" sz="2800" i="1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impersonation: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hijacking: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ja-JP" altLang="en-US" sz="2800" dirty="0"/>
              <a:t>“</a:t>
            </a:r>
            <a:r>
              <a:rPr lang="en-US" altLang="ja-JP" sz="2800" dirty="0"/>
              <a:t>take over</a:t>
            </a:r>
            <a:r>
              <a:rPr lang="ja-JP" altLang="en-US" sz="2800" dirty="0"/>
              <a:t>”</a:t>
            </a:r>
            <a:r>
              <a:rPr lang="en-US" altLang="ja-JP" sz="2800" dirty="0"/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</a:rPr>
              <a:t>denial of service</a:t>
            </a:r>
            <a:r>
              <a:rPr lang="en-US" sz="2800" dirty="0">
                <a:solidFill>
                  <a:srgbClr val="C00000"/>
                </a:solidFill>
              </a:rPr>
              <a:t>: </a:t>
            </a:r>
            <a:r>
              <a:rPr lang="en-US" sz="2800" dirty="0"/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904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en-US" sz="3600" dirty="0">
                <a:latin typeface="Calibri Light"/>
                <a:ea typeface="ＭＳ Ｐゴシック" charset="-128"/>
              </a:rPr>
              <a:t>DNS: a distributed, hierarchical database</a:t>
            </a:r>
          </a:p>
        </p:txBody>
      </p:sp>
      <p:sp>
        <p:nvSpPr>
          <p:cNvPr id="149509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client wants IP for www.amazon.com; 1</a:t>
            </a:r>
            <a:r>
              <a:rPr lang="en-US" altLang="en-US" sz="2400" i="1" baseline="30000" dirty="0">
                <a:solidFill>
                  <a:srgbClr val="000099"/>
                </a:solidFill>
                <a:latin typeface="Calibri"/>
                <a:ea typeface="ＭＳ Ｐゴシック" charset="-128"/>
              </a:rPr>
              <a:t>st</a:t>
            </a:r>
            <a:r>
              <a:rPr lang="en-US" altLang="en-US" sz="2400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 approximation: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root server to find 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.com DNS server to get amazon.com DNS server</a:t>
            </a:r>
          </a:p>
          <a:p>
            <a:r>
              <a:rPr lang="en-US" altLang="en-US" sz="2200" dirty="0">
                <a:latin typeface="Calibri"/>
                <a:ea typeface="ＭＳ Ｐゴシック" charset="-128"/>
              </a:rPr>
              <a:t>client queries amazon.com DNS server to get  IP address for www.amazon.com</a:t>
            </a:r>
          </a:p>
        </p:txBody>
      </p:sp>
      <p:sp>
        <p:nvSpPr>
          <p:cNvPr id="149513" name="Text Box 2"/>
          <p:cNvSpPr txBox="1">
            <a:spLocks noChangeArrowheads="1"/>
          </p:cNvSpPr>
          <p:nvPr/>
        </p:nvSpPr>
        <p:spPr bwMode="auto">
          <a:xfrm>
            <a:off x="3458667" y="1193800"/>
            <a:ext cx="2064865" cy="36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Servers</a:t>
            </a:r>
          </a:p>
        </p:txBody>
      </p:sp>
      <p:sp>
        <p:nvSpPr>
          <p:cNvPr id="149514" name="Text Box 4"/>
          <p:cNvSpPr txBox="1">
            <a:spLocks noChangeArrowheads="1"/>
          </p:cNvSpPr>
          <p:nvPr/>
        </p:nvSpPr>
        <p:spPr bwMode="auto">
          <a:xfrm>
            <a:off x="882431" y="2262422"/>
            <a:ext cx="197541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com DNS servers</a:t>
            </a:r>
          </a:p>
        </p:txBody>
      </p:sp>
      <p:sp>
        <p:nvSpPr>
          <p:cNvPr id="149515" name="Text Box 5"/>
          <p:cNvSpPr txBox="1">
            <a:spLocks noChangeArrowheads="1"/>
          </p:cNvSpPr>
          <p:nvPr/>
        </p:nvSpPr>
        <p:spPr bwMode="auto">
          <a:xfrm>
            <a:off x="3530229" y="2195633"/>
            <a:ext cx="1874033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org DNS servers</a:t>
            </a:r>
          </a:p>
        </p:txBody>
      </p:sp>
      <p:sp>
        <p:nvSpPr>
          <p:cNvPr id="149516" name="Text Box 6"/>
          <p:cNvSpPr txBox="1">
            <a:spLocks noChangeArrowheads="1"/>
          </p:cNvSpPr>
          <p:nvPr/>
        </p:nvSpPr>
        <p:spPr bwMode="auto">
          <a:xfrm>
            <a:off x="6106465" y="2195633"/>
            <a:ext cx="1924722" cy="3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edu DNS servers</a:t>
            </a:r>
          </a:p>
        </p:txBody>
      </p:sp>
      <p:sp>
        <p:nvSpPr>
          <p:cNvPr id="149517" name="Line 7"/>
          <p:cNvSpPr>
            <a:spLocks noChangeShapeType="1"/>
          </p:cNvSpPr>
          <p:nvPr/>
        </p:nvSpPr>
        <p:spPr bwMode="auto">
          <a:xfrm flipH="1">
            <a:off x="2098987" y="1594533"/>
            <a:ext cx="2075301" cy="6011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8" name="Line 8"/>
          <p:cNvSpPr>
            <a:spLocks noChangeShapeType="1"/>
          </p:cNvSpPr>
          <p:nvPr/>
        </p:nvSpPr>
        <p:spPr bwMode="auto">
          <a:xfrm>
            <a:off x="4460537" y="1527744"/>
            <a:ext cx="0" cy="667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19" name="Line 9"/>
          <p:cNvSpPr>
            <a:spLocks noChangeShapeType="1"/>
          </p:cNvSpPr>
          <p:nvPr/>
        </p:nvSpPr>
        <p:spPr bwMode="auto">
          <a:xfrm>
            <a:off x="4818347" y="1594533"/>
            <a:ext cx="2146863" cy="60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0" name="Text Box 10"/>
          <p:cNvSpPr txBox="1">
            <a:spLocks noChangeArrowheads="1"/>
          </p:cNvSpPr>
          <p:nvPr/>
        </p:nvSpPr>
        <p:spPr bwMode="auto">
          <a:xfrm>
            <a:off x="5876870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poly.edu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1" name="Text Box 11"/>
          <p:cNvSpPr txBox="1">
            <a:spLocks noChangeArrowheads="1"/>
          </p:cNvSpPr>
          <p:nvPr/>
        </p:nvSpPr>
        <p:spPr bwMode="auto">
          <a:xfrm>
            <a:off x="7164988" y="2830127"/>
            <a:ext cx="1478950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umass.edu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2" name="Line 12"/>
          <p:cNvSpPr>
            <a:spLocks noChangeShapeType="1"/>
          </p:cNvSpPr>
          <p:nvPr/>
        </p:nvSpPr>
        <p:spPr bwMode="auto">
          <a:xfrm flipH="1">
            <a:off x="6392713" y="2529577"/>
            <a:ext cx="500935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3" name="Line 13"/>
          <p:cNvSpPr>
            <a:spLocks noChangeShapeType="1"/>
          </p:cNvSpPr>
          <p:nvPr/>
        </p:nvSpPr>
        <p:spPr bwMode="auto">
          <a:xfrm>
            <a:off x="7323021" y="2529577"/>
            <a:ext cx="429373" cy="3339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4" name="Text Box 14"/>
          <p:cNvSpPr txBox="1">
            <a:spLocks noChangeArrowheads="1"/>
          </p:cNvSpPr>
          <p:nvPr/>
        </p:nvSpPr>
        <p:spPr bwMode="auto">
          <a:xfrm>
            <a:off x="438150" y="2963704"/>
            <a:ext cx="1505786" cy="64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yahoo.com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5" name="Text Box 15"/>
          <p:cNvSpPr txBox="1">
            <a:spLocks noChangeArrowheads="1"/>
          </p:cNvSpPr>
          <p:nvPr/>
        </p:nvSpPr>
        <p:spPr bwMode="auto">
          <a:xfrm>
            <a:off x="1955863" y="2997099"/>
            <a:ext cx="1492368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amazon.com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6" name="Line 16"/>
          <p:cNvSpPr>
            <a:spLocks noChangeShapeType="1"/>
          </p:cNvSpPr>
          <p:nvPr/>
        </p:nvSpPr>
        <p:spPr bwMode="auto">
          <a:xfrm flipH="1">
            <a:off x="1240242" y="2596366"/>
            <a:ext cx="286248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7" name="Line 17"/>
          <p:cNvSpPr>
            <a:spLocks noChangeShapeType="1"/>
          </p:cNvSpPr>
          <p:nvPr/>
        </p:nvSpPr>
        <p:spPr bwMode="auto">
          <a:xfrm>
            <a:off x="2170549" y="2596366"/>
            <a:ext cx="357811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528" name="Text Box 18"/>
          <p:cNvSpPr txBox="1">
            <a:spLocks noChangeArrowheads="1"/>
          </p:cNvSpPr>
          <p:nvPr/>
        </p:nvSpPr>
        <p:spPr bwMode="auto">
          <a:xfrm>
            <a:off x="3873131" y="2895524"/>
            <a:ext cx="1480441" cy="6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pbs.org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 servers</a:t>
            </a:r>
          </a:p>
        </p:txBody>
      </p:sp>
      <p:sp>
        <p:nvSpPr>
          <p:cNvPr id="149529" name="Line 19"/>
          <p:cNvSpPr>
            <a:spLocks noChangeShapeType="1"/>
          </p:cNvSpPr>
          <p:nvPr/>
        </p:nvSpPr>
        <p:spPr bwMode="auto">
          <a:xfrm>
            <a:off x="4460537" y="2529577"/>
            <a:ext cx="0" cy="400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9510" name="Picture 28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1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149512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</a:t>
            </a:r>
            <a:fld id="{CE518614-272C-FF40-AD9D-508A23B042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88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language of cryptography</a:t>
            </a:r>
            <a:endParaRPr lang="en-US" sz="4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E(</a:t>
            </a:r>
            <a:r>
              <a:rPr lang="en-US" sz="2400" dirty="0" err="1">
                <a:solidFill>
                  <a:srgbClr val="C00000"/>
                </a:solidFill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</a:rPr>
              <a:t>A</a:t>
            </a:r>
            <a:r>
              <a:rPr lang="en-US" sz="2400" dirty="0" err="1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r>
              <a:rPr lang="en-US" sz="2400" dirty="0"/>
              <a:t>ciphertext, encrypted with key K</a:t>
            </a:r>
            <a:r>
              <a:rPr lang="en-US" sz="2400" baseline="-25000" dirty="0"/>
              <a:t>A</a:t>
            </a: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m = D(K</a:t>
            </a:r>
            <a:r>
              <a:rPr lang="en-US" sz="2400" baseline="-25000" dirty="0">
                <a:solidFill>
                  <a:srgbClr val="C00000"/>
                </a:solidFill>
              </a:rPr>
              <a:t>B</a:t>
            </a:r>
            <a:r>
              <a:rPr lang="en-US" sz="2400" dirty="0">
                <a:solidFill>
                  <a:srgbClr val="C00000"/>
                </a:solidFill>
              </a:rPr>
              <a:t>,E(</a:t>
            </a:r>
            <a:r>
              <a:rPr lang="en-US" sz="2400" dirty="0" err="1">
                <a:solidFill>
                  <a:srgbClr val="C00000"/>
                </a:solidFill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</a:rPr>
              <a:t>A</a:t>
            </a:r>
            <a:r>
              <a:rPr lang="en-US" sz="2400" dirty="0" err="1">
                <a:solidFill>
                  <a:srgbClr val="C00000"/>
                </a:solidFill>
              </a:rPr>
              <a:t>,m</a:t>
            </a:r>
            <a:r>
              <a:rPr lang="en-US" sz="2400" dirty="0">
                <a:solidFill>
                  <a:srgbClr val="C00000"/>
                </a:solidFill>
              </a:rPr>
              <a:t>))</a:t>
            </a:r>
            <a:endParaRPr lang="en-US" sz="2400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</a:t>
              </a:r>
              <a:r>
                <a:rPr lang="ja-JP" altLang="en-US">
                  <a:latin typeface="Arial" charset="0"/>
                  <a:cs typeface="Arial" charset="0"/>
                </a:rPr>
                <a:t>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6DDB6539-FA33-9047-8885-2BB3DEA70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281112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968DE54A-21AE-2A4D-A968-3186C6220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1292225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934570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Symmetric key cryptography</a:t>
            </a:r>
            <a:endParaRPr lang="en-US" sz="48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symmetric key crypto</a:t>
            </a:r>
            <a:r>
              <a:rPr lang="en-US" sz="2400" dirty="0"/>
              <a:t>: Bob and Alice share same (symmetric) key: K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609726" y="4378326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29128" y="3149600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E(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23102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D(K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280872CA-6B53-BB43-8CA8-253F6EB4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1250101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2F5F2C31-3742-3A41-9101-A9B677499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1261214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62383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/>
              <a:t>Symmetric key crypto: DES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DES: Data Encryption Standard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US encryption standard [NIST 1993]</a:t>
            </a:r>
          </a:p>
          <a:p>
            <a:r>
              <a:rPr lang="en-US" sz="2400" dirty="0"/>
              <a:t>56-bit symmetric key, 64-bit plaintext input</a:t>
            </a:r>
          </a:p>
          <a:p>
            <a:r>
              <a:rPr lang="en-US" sz="2400" dirty="0"/>
              <a:t>block cipher with cipher block chaining</a:t>
            </a:r>
          </a:p>
          <a:p>
            <a:r>
              <a:rPr lang="en-US" sz="2400" dirty="0"/>
              <a:t>how secure is DES?</a:t>
            </a:r>
          </a:p>
          <a:p>
            <a:pPr lvl="1"/>
            <a:r>
              <a:rPr lang="en-US" dirty="0"/>
              <a:t>DES Challenge: 56-bit-key-encrypted phrase  decrypted (brute force) in less than a day</a:t>
            </a:r>
          </a:p>
          <a:p>
            <a:pPr lvl="1"/>
            <a:r>
              <a:rPr lang="en-US" dirty="0"/>
              <a:t>no known good analytic attack</a:t>
            </a:r>
          </a:p>
          <a:p>
            <a:r>
              <a:rPr lang="en-US" sz="2400" dirty="0"/>
              <a:t>making DES more secure:</a:t>
            </a:r>
          </a:p>
          <a:p>
            <a:pPr lvl="1"/>
            <a:r>
              <a:rPr lang="en-US" dirty="0"/>
              <a:t>3DES: encrypt 3 times with 3 different keys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38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/>
              <a:t>Symmetric key </a:t>
            </a:r>
            <a:br>
              <a:rPr lang="en-US" sz="3600" dirty="0"/>
            </a:br>
            <a:r>
              <a:rPr lang="en-US" sz="3600" dirty="0"/>
              <a:t>crypto: DES</a:t>
            </a: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/>
              <a:t>16 identical </a:t>
            </a:r>
            <a:r>
              <a:rPr lang="ja-JP" altLang="en-US" sz="2400" dirty="0"/>
              <a:t>“</a:t>
            </a:r>
            <a:r>
              <a:rPr lang="en-US" altLang="ja-JP" sz="2400" dirty="0"/>
              <a:t>rounds</a:t>
            </a:r>
            <a:r>
              <a:rPr lang="ja-JP" altLang="en-US" sz="2400" dirty="0"/>
              <a:t>”</a:t>
            </a:r>
            <a:r>
              <a:rPr lang="en-US" altLang="ja-JP" sz="2400" dirty="0"/>
              <a:t>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/>
              <a:t>final permutation</a:t>
            </a:r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33400" y="1928813"/>
            <a:ext cx="2239963" cy="523875"/>
            <a:chOff x="350" y="1352"/>
            <a:chExt cx="141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50" y="1352"/>
              <a:ext cx="14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932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/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symmetric-key NIST standard, replaced DES (Nov 2001)</a:t>
            </a:r>
          </a:p>
          <a:p>
            <a:r>
              <a:rPr lang="en-US" dirty="0"/>
              <a:t>processes data in 128 bit blocks</a:t>
            </a:r>
          </a:p>
          <a:p>
            <a:r>
              <a:rPr lang="en-US" dirty="0"/>
              <a:t>128, 192, or 256 bit keys</a:t>
            </a:r>
          </a:p>
          <a:p>
            <a:r>
              <a:rPr lang="en-US" dirty="0"/>
              <a:t>brute 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819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symmetric key crypto</a:t>
            </a:r>
          </a:p>
          <a:p>
            <a:r>
              <a:rPr lang="en-US" sz="2400" dirty="0"/>
              <a:t>requires sender, receiver know shared secret key</a:t>
            </a:r>
          </a:p>
          <a:p>
            <a:r>
              <a:rPr lang="en-US" sz="2400" dirty="0"/>
              <a:t>Q: how to agree on key in first place (particularly if never </a:t>
            </a:r>
            <a:r>
              <a:rPr lang="ja-JP" altLang="en-US" sz="2400" dirty="0"/>
              <a:t>“</a:t>
            </a:r>
            <a:r>
              <a:rPr lang="en-US" altLang="ja-JP" sz="2400" dirty="0"/>
              <a:t>met</a:t>
            </a:r>
            <a:r>
              <a:rPr lang="ja-JP" altLang="en-US" sz="2400" dirty="0"/>
              <a:t>”</a:t>
            </a:r>
            <a:r>
              <a:rPr lang="en-US" altLang="ja-JP" sz="2400" dirty="0"/>
              <a:t>)?</a:t>
            </a:r>
          </a:p>
          <a:p>
            <a:endParaRPr lang="en-US" sz="2400" dirty="0"/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/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</a:rPr>
                <a:t>not</a:t>
              </a:r>
              <a:r>
                <a:rPr lang="en-US" sz="2400" dirty="0"/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encryption key 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dirty="0"/>
                <a:t>known to</a:t>
              </a:r>
              <a:r>
                <a:rPr lang="en-US" sz="2400" i="1" dirty="0">
                  <a:solidFill>
                    <a:schemeClr val="accent2"/>
                  </a:solidFill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</a:rPr>
                <a:t>private</a:t>
              </a:r>
              <a:r>
                <a:rPr lang="en-US" sz="2400" dirty="0"/>
                <a:t> decryption key known only to receiver</a:t>
              </a:r>
              <a:endParaRPr lang="en-US" sz="28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94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797304" y="4162426"/>
            <a:ext cx="1193801" cy="487363"/>
            <a:chOff x="2252" y="2077"/>
            <a:chExt cx="752" cy="307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252" y="2132"/>
              <a:ext cx="75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E(</a:t>
              </a:r>
              <a:r>
                <a:rPr lang="en-US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baseline="-250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r>
                <a:rPr lang="en-US" baseline="30000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  <a:r>
                <a:rPr lang="en-US" dirty="0" err="1">
                  <a:solidFill>
                    <a:srgbClr val="C00000"/>
                  </a:solidFill>
                  <a:latin typeface="Arial" charset="0"/>
                  <a:cs typeface="Arial" charset="0"/>
                </a:rPr>
                <a:t>,m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506" y="2077"/>
              <a:ext cx="1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endParaRPr lang="en-US" sz="16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432992" y="4597400"/>
            <a:ext cx="26837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m=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D(K</a:t>
            </a:r>
            <a:r>
              <a:rPr lang="en-US" sz="2400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400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400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))</a:t>
            </a:r>
          </a:p>
          <a:p>
            <a:pPr algn="ctr"/>
            <a:endParaRPr lang="en-US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9A8AFA3F-A5B4-E84E-860C-FF681732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3" y="3132544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A6A36627-250D-F442-ADF3-A4A9ADA5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09" y="3101126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581230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/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, it should be impossible*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321183" y="5638800"/>
            <a:ext cx="59285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j-lt"/>
              </a:rPr>
              <a:t>RSA: </a:t>
            </a:r>
            <a:r>
              <a:rPr lang="en-US" sz="2800" dirty="0">
                <a:latin typeface="+mj-lt"/>
              </a:rPr>
              <a:t>Rivest, Shamir, </a:t>
            </a:r>
            <a:r>
              <a:rPr lang="en-US" sz="2800" dirty="0" err="1">
                <a:latin typeface="+mj-lt"/>
              </a:rPr>
              <a:t>Adleman</a:t>
            </a:r>
            <a:r>
              <a:rPr lang="en-US" sz="2800" dirty="0">
                <a:latin typeface="+mj-lt"/>
              </a:rPr>
              <a:t> algorithm</a:t>
            </a:r>
            <a:endParaRPr lang="en-US" sz="2400" dirty="0">
              <a:latin typeface="+mj-lt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2946246" y="3026201"/>
            <a:ext cx="3190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D(K</a:t>
            </a:r>
            <a:r>
              <a:rPr lang="en-US" sz="2800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,E(</a:t>
            </a:r>
            <a:r>
              <a:rPr lang="en-US" sz="2800" dirty="0" err="1">
                <a:solidFill>
                  <a:srgbClr val="C00000"/>
                </a:solidFill>
                <a:latin typeface="Arial" charset="0"/>
                <a:cs typeface="Arial" charset="0"/>
              </a:rPr>
              <a:t>K</a:t>
            </a:r>
            <a:r>
              <a:rPr lang="en-US" sz="2800" baseline="-25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sz="2800" baseline="30000" dirty="0" err="1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  <a:r>
              <a:rPr lang="en-US" sz="2800" dirty="0" err="1">
                <a:solidFill>
                  <a:srgbClr val="C00000"/>
                </a:solidFill>
                <a:latin typeface="Arial" charset="0"/>
                <a:cs typeface="Arial" charset="0"/>
              </a:rPr>
              <a:t>,m</a:t>
            </a:r>
            <a:r>
              <a:rPr 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))=m</a:t>
            </a:r>
          </a:p>
          <a:p>
            <a:pPr algn="ctr"/>
            <a:endParaRPr lang="en-US" sz="2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0059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/>
              <a:t>message: just a bit pattern</a:t>
            </a:r>
          </a:p>
          <a:p>
            <a:pPr marL="277813" indent="-277813"/>
            <a:r>
              <a:rPr lang="en-US" dirty="0"/>
              <a:t>bit pattern can be uniquely represented by an integer number </a:t>
            </a:r>
          </a:p>
          <a:p>
            <a:pPr marL="277813" indent="-277813"/>
            <a:r>
              <a:rPr lang="en-US" dirty="0"/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example:</a:t>
            </a:r>
          </a:p>
          <a:p>
            <a:r>
              <a:rPr lang="en-US" sz="2400" dirty="0"/>
              <a:t>m= 10010001 . This message is uniquely represented by the decimal number 145. </a:t>
            </a:r>
          </a:p>
          <a:p>
            <a:r>
              <a:rPr lang="en-US" sz="2400" dirty="0"/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0779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29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462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Root Name Servers</a:t>
            </a:r>
            <a:endParaRPr lang="en-US" altLang="en-US" dirty="0">
              <a:latin typeface="Calibri Light"/>
              <a:ea typeface="ＭＳ Ｐゴシック" charset="-128"/>
            </a:endParaRP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4188" y="1362075"/>
            <a:ext cx="8478837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Contacted by local name server that cannot resolve name</a:t>
            </a:r>
          </a:p>
          <a:p>
            <a:r>
              <a:rPr lang="en-US" altLang="en-US" sz="2400" dirty="0">
                <a:latin typeface="Calibri"/>
                <a:ea typeface="ＭＳ Ｐゴシック" charset="-128"/>
              </a:rPr>
              <a:t>Root name server: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Contacts authoritative name server if name mapping not known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Gets mapping</a:t>
            </a:r>
          </a:p>
          <a:p>
            <a:pPr lvl="1"/>
            <a:r>
              <a:rPr lang="en-US" altLang="en-US" sz="2200" dirty="0">
                <a:latin typeface="Calibri"/>
                <a:ea typeface="ＭＳ Ｐゴシック" charset="-128"/>
              </a:rPr>
              <a:t>Returns mapping to local name server </a:t>
            </a:r>
          </a:p>
        </p:txBody>
      </p:sp>
      <p:sp>
        <p:nvSpPr>
          <p:cNvPr id="176133" name="Rectangle 20"/>
          <p:cNvSpPr>
            <a:spLocks noChangeArrowheads="1"/>
          </p:cNvSpPr>
          <p:nvPr/>
        </p:nvSpPr>
        <p:spPr bwMode="auto">
          <a:xfrm>
            <a:off x="6096000" y="4992688"/>
            <a:ext cx="29575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13 logical root name 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servers</a:t>
            </a:r>
            <a:r>
              <a:rPr kumimoji="0" lang="ja-JP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worldwide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altLang="ja-JP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each “server” replicated many times</a:t>
            </a:r>
          </a:p>
        </p:txBody>
      </p:sp>
      <p:sp>
        <p:nvSpPr>
          <p:cNvPr id="151558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pic>
        <p:nvPicPr>
          <p:cNvPr id="151559" name="Picture 23" descr="worl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a. Verisign, Los Angeles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b. USC-ISI Marina del Rey,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l. ICANN Los Angeles,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(41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1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2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e. NASA Mt View,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f. Internet Software 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Palo Alto, CA (and 48 other   sites)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3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4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i. Netnod, Stockholm (37 other sites)</a:t>
            </a:r>
          </a:p>
        </p:txBody>
      </p:sp>
      <p:sp>
        <p:nvSpPr>
          <p:cNvPr id="151565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6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k. RIPE London (17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7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68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m. WIDE Tokyo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151569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570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c. Cogent, Herndon, VA (5 other sites)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d. U Maryland College Park,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h. ARL Aberdeen,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j. Verisign, Dulles VA (69 other sites 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pic>
        <p:nvPicPr>
          <p:cNvPr id="151571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572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573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g. US DoD Columbus, OH (5 other sites)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cxnSp>
        <p:nvCxnSpPr>
          <p:cNvPr id="151574" name="Straight Arrow Connector 24"/>
          <p:cNvCxnSpPr>
            <a:cxnSpLocks noChangeShapeType="1"/>
            <a:stCxn id="151573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/>
      <p:bldP spid="151560" grpId="0"/>
      <p:bldP spid="151561" grpId="0" animBg="1"/>
      <p:bldP spid="151562" grpId="0"/>
      <p:bldP spid="151563" grpId="0" animBg="1"/>
      <p:bldP spid="151564" grpId="0"/>
      <p:bldP spid="151565" grpId="0" animBg="1"/>
      <p:bldP spid="151566" grpId="0"/>
      <p:bldP spid="151567" grpId="0" animBg="1"/>
      <p:bldP spid="151568" grpId="0"/>
      <p:bldP spid="151569" grpId="0" animBg="1"/>
      <p:bldP spid="151570" grpId="0"/>
      <p:bldP spid="1515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/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1.</a:t>
            </a:r>
            <a:r>
              <a:rPr lang="en-US" sz="2800" dirty="0">
                <a:latin typeface="+mn-lt"/>
              </a:rPr>
              <a:t> choose two large prime numbers </a:t>
            </a:r>
            <a:r>
              <a:rPr lang="en-US" sz="2800" i="1" dirty="0">
                <a:latin typeface="+mn-lt"/>
              </a:rPr>
              <a:t>p, q.</a:t>
            </a:r>
            <a:r>
              <a:rPr lang="en-US" sz="2800" dirty="0">
                <a:latin typeface="+mn-lt"/>
              </a:rPr>
              <a:t> </a:t>
            </a:r>
          </a:p>
          <a:p>
            <a:r>
              <a:rPr lang="en-US" sz="2800" dirty="0">
                <a:latin typeface="+mn-lt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 </a:t>
            </a:r>
            <a:r>
              <a:rPr lang="en-US" sz="2800" i="1" dirty="0">
                <a:latin typeface="+mn-lt"/>
              </a:rPr>
              <a:t>= pq,  z = (p-1)(q-1</a:t>
            </a:r>
            <a:r>
              <a:rPr lang="en-US" sz="2800" dirty="0">
                <a:latin typeface="+mn-lt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3.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e</a:t>
            </a:r>
            <a:r>
              <a:rPr lang="en-US" sz="2800" i="1" dirty="0">
                <a:latin typeface="+mn-lt"/>
              </a:rPr>
              <a:t> (</a:t>
            </a:r>
            <a:r>
              <a:rPr lang="en-US" sz="2800" dirty="0">
                <a:latin typeface="+mn-lt"/>
              </a:rPr>
              <a:t>with</a:t>
            </a:r>
            <a:r>
              <a:rPr lang="en-US" sz="2800" i="1" dirty="0">
                <a:latin typeface="+mn-lt"/>
              </a:rPr>
              <a:t> e&lt;n)</a:t>
            </a:r>
            <a:r>
              <a:rPr lang="en-US" sz="2800" dirty="0">
                <a:latin typeface="+mn-lt"/>
              </a:rPr>
              <a:t> that has no common factors</a:t>
            </a:r>
          </a:p>
          <a:p>
            <a:r>
              <a:rPr lang="en-US" sz="2800" dirty="0">
                <a:latin typeface="+mn-lt"/>
              </a:rPr>
              <a:t>    with z (</a:t>
            </a:r>
            <a:r>
              <a:rPr lang="en-US" sz="2800" i="1" dirty="0">
                <a:latin typeface="+mn-lt"/>
              </a:rPr>
              <a:t>e, z</a:t>
            </a:r>
            <a:r>
              <a:rPr lang="en-US" sz="2800" dirty="0">
                <a:latin typeface="+mn-lt"/>
              </a:rPr>
              <a:t> are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relatively prime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).</a:t>
            </a:r>
            <a:endParaRPr lang="en-US" sz="2800" dirty="0">
              <a:latin typeface="+mn-lt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4.</a:t>
            </a:r>
            <a:r>
              <a:rPr lang="en-US" sz="2800" dirty="0">
                <a:latin typeface="+mn-lt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d</a:t>
            </a:r>
            <a:r>
              <a:rPr lang="en-US" sz="2800" dirty="0">
                <a:latin typeface="+mn-lt"/>
              </a:rPr>
              <a:t> such that </a:t>
            </a:r>
            <a:r>
              <a:rPr lang="en-US" sz="2800" i="1" dirty="0">
                <a:latin typeface="+mn-lt"/>
              </a:rPr>
              <a:t>ed-1</a:t>
            </a:r>
            <a:r>
              <a:rPr lang="en-US" sz="2800" dirty="0">
                <a:latin typeface="+mn-lt"/>
              </a:rPr>
              <a:t> is  exactly divisible by </a:t>
            </a:r>
            <a:r>
              <a:rPr lang="en-US" sz="2800" i="1" dirty="0">
                <a:latin typeface="+mn-lt"/>
              </a:rPr>
              <a:t>z</a:t>
            </a:r>
            <a:r>
              <a:rPr lang="en-US" sz="2800" dirty="0">
                <a:latin typeface="+mn-lt"/>
              </a:rPr>
              <a:t>.</a:t>
            </a:r>
          </a:p>
          <a:p>
            <a:r>
              <a:rPr lang="en-US" sz="2800" dirty="0">
                <a:latin typeface="+mn-lt"/>
              </a:rPr>
              <a:t>    (in other words: </a:t>
            </a:r>
            <a:r>
              <a:rPr lang="en-US" sz="2800" i="1" dirty="0">
                <a:latin typeface="+mn-lt"/>
              </a:rPr>
              <a:t>ed</a:t>
            </a:r>
            <a:r>
              <a:rPr lang="en-US" sz="2800" dirty="0">
                <a:latin typeface="+mn-lt"/>
              </a:rPr>
              <a:t> mod </a:t>
            </a:r>
            <a:r>
              <a:rPr lang="en-US" sz="2800" i="1" dirty="0">
                <a:latin typeface="+mn-lt"/>
              </a:rPr>
              <a:t>z  = 1 </a:t>
            </a:r>
            <a:r>
              <a:rPr lang="en-US" sz="2800" dirty="0">
                <a:latin typeface="+mn-lt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6030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5.</a:t>
            </a:r>
            <a:r>
              <a:rPr lang="en-US" sz="2800" dirty="0">
                <a:latin typeface="+mn-lt"/>
              </a:rPr>
              <a:t> </a:t>
            </a:r>
            <a:r>
              <a:rPr lang="en-US" sz="2800" i="1" dirty="0">
                <a:latin typeface="+mn-lt"/>
              </a:rPr>
              <a:t>public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i="1" dirty="0">
                <a:latin typeface="+mn-lt"/>
              </a:rPr>
              <a:t>).</a:t>
            </a:r>
            <a:r>
              <a:rPr lang="en-US" sz="2800" dirty="0">
                <a:latin typeface="+mn-lt"/>
              </a:rPr>
              <a:t>  </a:t>
            </a:r>
            <a:r>
              <a:rPr lang="en-US" sz="2800" i="1" dirty="0">
                <a:latin typeface="+mn-lt"/>
              </a:rPr>
              <a:t>private</a:t>
            </a:r>
            <a:r>
              <a:rPr lang="en-US" sz="2800" dirty="0">
                <a:latin typeface="+mn-lt"/>
              </a:rPr>
              <a:t> key is </a:t>
            </a:r>
            <a:r>
              <a:rPr lang="en-US" sz="2800" i="1" dirty="0">
                <a:latin typeface="+mn-lt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i="1" dirty="0">
                <a:latin typeface="+mn-lt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67038" y="5684838"/>
            <a:ext cx="568325" cy="708025"/>
            <a:chOff x="1766" y="3628"/>
            <a:chExt cx="358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15" y="362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34050" y="5676900"/>
            <a:ext cx="568325" cy="708025"/>
            <a:chOff x="1766" y="3628"/>
            <a:chExt cx="358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66" y="3700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20" y="3822"/>
              <a:ext cx="2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47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3" grpId="0"/>
      <p:bldP spid="50186" grpId="0" animBg="1"/>
      <p:bldP spid="501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4637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0.</a:t>
            </a:r>
            <a:r>
              <a:rPr lang="en-US" sz="2800" dirty="0">
                <a:latin typeface="+mn-lt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n,e</a:t>
            </a:r>
            <a:r>
              <a:rPr lang="en-US" sz="2800" dirty="0">
                <a:latin typeface="+mn-lt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n,d</a:t>
            </a:r>
            <a:r>
              <a:rPr lang="en-US" sz="2800" dirty="0">
                <a:latin typeface="+mn-lt"/>
              </a:rPr>
              <a:t>) as computed above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69925" y="2179638"/>
            <a:ext cx="6024563" cy="1031875"/>
            <a:chOff x="407" y="1521"/>
            <a:chExt cx="3795" cy="650"/>
          </a:xfrm>
        </p:grpSpPr>
        <p:sp>
          <p:nvSpPr>
            <p:cNvPr id="51219" name="Text Box 5"/>
            <p:cNvSpPr txBox="1">
              <a:spLocks noChangeArrowheads="1"/>
            </p:cNvSpPr>
            <p:nvPr/>
          </p:nvSpPr>
          <p:spPr bwMode="auto">
            <a:xfrm>
              <a:off x="407" y="1521"/>
              <a:ext cx="37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solidFill>
                    <a:srgbClr val="000099"/>
                  </a:solidFill>
                  <a:latin typeface="+mn-lt"/>
                </a:rPr>
                <a:t>1.</a:t>
              </a:r>
              <a:r>
                <a:rPr lang="en-US" sz="2800" dirty="0">
                  <a:latin typeface="+mn-lt"/>
                </a:rPr>
                <a:t> to encrypt message </a:t>
              </a:r>
              <a:r>
                <a:rPr lang="en-US" sz="2800" i="1" dirty="0">
                  <a:latin typeface="+mn-lt"/>
                </a:rPr>
                <a:t>m (&lt;n)</a:t>
              </a:r>
              <a:r>
                <a:rPr lang="en-US" sz="2800" dirty="0">
                  <a:latin typeface="+mn-lt"/>
                </a:rPr>
                <a:t>, compute</a:t>
              </a:r>
            </a:p>
          </p:txBody>
        </p:sp>
        <p:grpSp>
          <p:nvGrpSpPr>
            <p:cNvPr id="51220" name="Group 6"/>
            <p:cNvGrpSpPr>
              <a:grpSpLocks/>
            </p:cNvGrpSpPr>
            <p:nvPr/>
          </p:nvGrpSpPr>
          <p:grpSpPr bwMode="auto">
            <a:xfrm>
              <a:off x="563" y="1768"/>
              <a:ext cx="1451" cy="403"/>
              <a:chOff x="1688" y="1812"/>
              <a:chExt cx="1451" cy="403"/>
            </a:xfrm>
          </p:grpSpPr>
          <p:sp>
            <p:nvSpPr>
              <p:cNvPr id="51224" name="Text Box 7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c = m  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</a:rPr>
                  <a:t>mod</a:t>
                </a:r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  n</a:t>
                </a:r>
              </a:p>
            </p:txBody>
          </p:sp>
          <p:sp>
            <p:nvSpPr>
              <p:cNvPr id="51225" name="Text Box 8"/>
              <p:cNvSpPr txBox="1">
                <a:spLocks noChangeArrowheads="1"/>
              </p:cNvSpPr>
              <p:nvPr/>
            </p:nvSpPr>
            <p:spPr bwMode="auto">
              <a:xfrm>
                <a:off x="2222" y="1812"/>
                <a:ext cx="22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i="1" dirty="0">
                    <a:solidFill>
                      <a:srgbClr val="C00000"/>
                    </a:solidFill>
                    <a:latin typeface="+mn-lt"/>
                  </a:rPr>
                  <a:t>e</a:t>
                </a:r>
              </a:p>
            </p:txBody>
          </p:sp>
        </p:grpSp>
        <p:grpSp>
          <p:nvGrpSpPr>
            <p:cNvPr id="51221" name="Group 9"/>
            <p:cNvGrpSpPr>
              <a:grpSpLocks/>
            </p:cNvGrpSpPr>
            <p:nvPr/>
          </p:nvGrpSpPr>
          <p:grpSpPr bwMode="auto">
            <a:xfrm>
              <a:off x="1966" y="1724"/>
              <a:ext cx="2236" cy="439"/>
              <a:chOff x="777" y="2538"/>
              <a:chExt cx="2236" cy="439"/>
            </a:xfrm>
          </p:grpSpPr>
          <p:sp>
            <p:nvSpPr>
              <p:cNvPr id="51222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endParaRPr lang="en-US" sz="2800" dirty="0">
                  <a:latin typeface="+mn-lt"/>
                </a:endParaRPr>
              </a:p>
            </p:txBody>
          </p:sp>
          <p:sp>
            <p:nvSpPr>
              <p:cNvPr id="51223" name="Text Box 11"/>
              <p:cNvSpPr txBox="1">
                <a:spLocks noChangeArrowheads="1"/>
              </p:cNvSpPr>
              <p:nvPr/>
            </p:nvSpPr>
            <p:spPr bwMode="auto">
              <a:xfrm>
                <a:off x="2897" y="2538"/>
                <a:ext cx="1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2800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69925" y="3449638"/>
            <a:ext cx="6788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+mn-lt"/>
              </a:rPr>
              <a:t>2.</a:t>
            </a:r>
            <a:r>
              <a:rPr lang="en-US" sz="2800" dirty="0">
                <a:latin typeface="+mn-lt"/>
              </a:rPr>
              <a:t> to decrypt received bit pattern, </a:t>
            </a:r>
            <a:r>
              <a:rPr lang="en-US" sz="2800" i="1" dirty="0">
                <a:latin typeface="+mn-lt"/>
              </a:rPr>
              <a:t>c</a:t>
            </a:r>
            <a:r>
              <a:rPr lang="en-US" sz="2800" dirty="0">
                <a:latin typeface="+mn-lt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91757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+mn-lt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18" y="1812"/>
              <a:ext cx="2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m  =  (m  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22" y="3308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 </a:t>
              </a:r>
              <a:r>
                <a:rPr lang="en-US" sz="2400" dirty="0">
                  <a:latin typeface="+mn-lt"/>
                  <a:cs typeface="Arial" charset="0"/>
                </a:rPr>
                <a:t>mod</a:t>
              </a:r>
              <a:r>
                <a:rPr lang="en-US" sz="2400" i="1" dirty="0">
                  <a:latin typeface="+mn-lt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6" y="3287"/>
              <a:ext cx="2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+mn-lt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392956" y="4910138"/>
            <a:ext cx="15343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+mn-lt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+mn-lt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123428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5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8" grpId="0"/>
      <p:bldP spid="51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/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49166" y="1300163"/>
            <a:ext cx="5250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Bob chooses </a:t>
            </a:r>
            <a:r>
              <a:rPr lang="en-US" sz="2400" i="1" dirty="0">
                <a:latin typeface="+mn-lt"/>
                <a:cs typeface="Arial" charset="0"/>
              </a:rPr>
              <a:t>p=5, q=7</a:t>
            </a:r>
            <a:r>
              <a:rPr lang="en-US" sz="2400" dirty="0">
                <a:latin typeface="+mn-lt"/>
                <a:cs typeface="Arial" charset="0"/>
              </a:rPr>
              <a:t>.  Then </a:t>
            </a:r>
            <a:r>
              <a:rPr lang="en-US" sz="2400" i="1" dirty="0">
                <a:latin typeface="+mn-lt"/>
                <a:cs typeface="Arial" charset="0"/>
              </a:rPr>
              <a:t>n=35, z=24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46312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+mn-lt"/>
                <a:cs typeface="Arial" charset="0"/>
              </a:rPr>
              <a:t>e=5</a:t>
            </a:r>
            <a:r>
              <a:rPr lang="en-US" sz="2400" dirty="0">
                <a:latin typeface="+mn-lt"/>
                <a:cs typeface="Arial" charset="0"/>
              </a:rPr>
              <a:t>  (so </a:t>
            </a:r>
            <a:r>
              <a:rPr lang="en-US" sz="2400" i="1" dirty="0">
                <a:latin typeface="+mn-lt"/>
                <a:cs typeface="Arial" charset="0"/>
              </a:rPr>
              <a:t>e, z</a:t>
            </a:r>
            <a:r>
              <a:rPr lang="en-US" sz="2400" dirty="0">
                <a:latin typeface="+mn-lt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+mn-lt"/>
                <a:cs typeface="Arial" charset="0"/>
              </a:rPr>
              <a:t>d=29</a:t>
            </a:r>
            <a:r>
              <a:rPr lang="en-US" sz="2400" dirty="0">
                <a:latin typeface="+mn-lt"/>
                <a:cs typeface="Arial" charset="0"/>
              </a:rPr>
              <a:t> (so </a:t>
            </a:r>
            <a:r>
              <a:rPr lang="en-US" sz="2400" i="1" dirty="0">
                <a:latin typeface="+mn-lt"/>
                <a:cs typeface="Arial" charset="0"/>
              </a:rPr>
              <a:t>ed-1</a:t>
            </a:r>
            <a:r>
              <a:rPr lang="en-US" sz="2400" dirty="0">
                <a:latin typeface="+mn-lt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16329" y="33099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+mn-lt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802438" y="3343275"/>
            <a:ext cx="1858962" cy="590550"/>
            <a:chOff x="2770" y="1773"/>
            <a:chExt cx="1171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70" y="1854"/>
              <a:ext cx="11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73" y="1773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2055506" y="4005263"/>
            <a:ext cx="1343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0000l000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55851" y="39957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12</a:t>
            </a: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818808" y="3987800"/>
            <a:ext cx="9621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24832</a:t>
            </a: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51576" y="3986213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</a:rPr>
              <a:t>17</a:t>
            </a: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515419" y="3767138"/>
            <a:ext cx="1223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5212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2498" y="4729165"/>
            <a:ext cx="7504700" cy="1155128"/>
            <a:chOff x="571717" y="4729397"/>
            <a:chExt cx="7505486" cy="1154449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72416" y="4873856"/>
              <a:ext cx="314542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151570" y="4766587"/>
              <a:ext cx="1858963" cy="590551"/>
              <a:chOff x="2770" y="1773"/>
              <a:chExt cx="1171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70" y="1854"/>
                <a:ext cx="117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71" y="1773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22306" y="54097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969509" y="5541062"/>
              <a:ext cx="3012679" cy="27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+mn-lt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22881" y="5422453"/>
              <a:ext cx="495701" cy="46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502031" y="4729397"/>
              <a:ext cx="492125" cy="615951"/>
              <a:chOff x="3042" y="2876"/>
              <a:chExt cx="310" cy="388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42" y="2973"/>
                <a:ext cx="19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34" y="2876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71717" y="5059140"/>
              <a:ext cx="1223540" cy="46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+mn-lt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  <p:bldP spid="52232" grpId="0"/>
      <p:bldP spid="52234" grpId="0"/>
      <p:bldP spid="52235" grpId="0"/>
      <p:bldP spid="52236" grpId="0"/>
      <p:bldP spid="52237" grpId="0"/>
      <p:bldP spid="52238" grpId="0"/>
      <p:bldP spid="52239" grpId="0"/>
      <p:bldP spid="52241" grpId="0" animBg="1"/>
      <p:bldP spid="52242" grpId="0" animBg="1"/>
      <p:bldP spid="52243" grpId="0" animBg="1"/>
      <p:bldP spid="5224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/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show that c</a:t>
            </a:r>
            <a:r>
              <a:rPr lang="en-US" baseline="30000" dirty="0"/>
              <a:t>d</a:t>
            </a:r>
            <a:r>
              <a:rPr lang="en-US" dirty="0"/>
              <a:t> mod n = m </a:t>
            </a:r>
            <a:br>
              <a:rPr lang="en-US" dirty="0"/>
            </a:br>
            <a:r>
              <a:rPr lang="en-US" dirty="0"/>
              <a:t>where c = m</a:t>
            </a:r>
            <a:r>
              <a:rPr lang="en-US" baseline="30000" dirty="0"/>
              <a:t>e</a:t>
            </a:r>
            <a:r>
              <a:rPr lang="en-US" dirty="0"/>
              <a:t> mod n</a:t>
            </a:r>
          </a:p>
          <a:p>
            <a:r>
              <a:rPr lang="en-US" dirty="0"/>
              <a:t>fact: for any x and y: x</a:t>
            </a:r>
            <a:r>
              <a:rPr lang="en-US" baseline="30000" dirty="0"/>
              <a:t>y</a:t>
            </a:r>
            <a:r>
              <a:rPr lang="en-US" dirty="0"/>
              <a:t> mod n = x</a:t>
            </a:r>
            <a:r>
              <a:rPr lang="en-US" baseline="30000" dirty="0"/>
              <a:t>(y mod z)</a:t>
            </a:r>
            <a:r>
              <a:rPr lang="en-US" dirty="0"/>
              <a:t> mod n</a:t>
            </a:r>
          </a:p>
          <a:p>
            <a:pPr lvl="1"/>
            <a:r>
              <a:rPr lang="en-US" dirty="0"/>
              <a:t>where n= pq and z = (p-1)(q-1)</a:t>
            </a:r>
          </a:p>
          <a:p>
            <a:r>
              <a:rPr lang="en-US" dirty="0"/>
              <a:t>thus, </a:t>
            </a:r>
            <a:br>
              <a:rPr lang="en-US" dirty="0"/>
            </a:br>
            <a:r>
              <a:rPr lang="en-US" dirty="0"/>
              <a:t> c</a:t>
            </a:r>
            <a:r>
              <a:rPr lang="en-US" baseline="30000" dirty="0"/>
              <a:t>d</a:t>
            </a:r>
            <a:r>
              <a:rPr lang="en-US" dirty="0"/>
              <a:t> mod n = 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ed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(ed mod z)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  <a:r>
              <a:rPr lang="en-US" baseline="30000" dirty="0"/>
              <a:t>1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832719" y="2488871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04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90998" y="1463676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+mn-lt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useful later:</a:t>
            </a:r>
            <a:endParaRPr lang="en-US" sz="2400" dirty="0">
              <a:latin typeface="+mn-lt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814513" y="2257425"/>
            <a:ext cx="4935537" cy="946150"/>
            <a:chOff x="613" y="1586"/>
            <a:chExt cx="3109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613" y="1586"/>
              <a:ext cx="1584" cy="594"/>
              <a:chOff x="1440" y="1706"/>
              <a:chExt cx="1584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440" y="1811"/>
                <a:ext cx="1584" cy="489"/>
                <a:chOff x="1811" y="1433"/>
                <a:chExt cx="1584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11" y="1433"/>
                  <a:ext cx="1584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47" y="1631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96" y="1620"/>
                  <a:ext cx="22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+mn-lt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50" y="172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587" y="1704"/>
              <a:ext cx="113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+mn-lt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86" y="1887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34" y="1891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17" y="1636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61" y="1755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public key first, followed by private key </a:t>
            </a:r>
            <a:endParaRPr lang="en-US" sz="2400" dirty="0">
              <a:latin typeface="+mn-lt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+mn-lt"/>
              </a:rPr>
              <a:t>use private key first, followed by public key </a:t>
            </a:r>
            <a:endParaRPr lang="en-US" sz="2400" dirty="0">
              <a:latin typeface="+mn-lt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+mn-lt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13656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0478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(m</a:t>
            </a:r>
            <a:r>
              <a:rPr lang="en-US" baseline="30000" dirty="0"/>
              <a:t>e</a:t>
            </a:r>
            <a:r>
              <a:rPr lang="en-US" dirty="0"/>
              <a:t> mod n)</a:t>
            </a:r>
            <a:r>
              <a:rPr lang="en-US" baseline="30000" dirty="0"/>
              <a:t>d</a:t>
            </a:r>
            <a:r>
              <a:rPr lang="en-US" dirty="0"/>
              <a:t> mod n = m</a:t>
            </a:r>
            <a:r>
              <a:rPr lang="en-US" baseline="30000" dirty="0"/>
              <a:t>ed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m</a:t>
            </a:r>
            <a:r>
              <a:rPr lang="en-US" baseline="30000" dirty="0"/>
              <a:t>de</a:t>
            </a:r>
            <a:r>
              <a:rPr lang="en-US" dirty="0"/>
              <a:t> mod n</a:t>
            </a:r>
          </a:p>
          <a:p>
            <a:pPr>
              <a:buFont typeface="Wingdings" charset="0"/>
              <a:buNone/>
            </a:pPr>
            <a:r>
              <a:rPr lang="en-US" dirty="0"/>
              <a:t>                             = (m</a:t>
            </a:r>
            <a:r>
              <a:rPr lang="en-US" baseline="30000" dirty="0"/>
              <a:t>d</a:t>
            </a:r>
            <a:r>
              <a:rPr lang="en-US" dirty="0"/>
              <a:t> mod n)</a:t>
            </a:r>
            <a:r>
              <a:rPr lang="en-US" baseline="30000" dirty="0"/>
              <a:t>e</a:t>
            </a:r>
            <a:r>
              <a:rPr lang="en-US" dirty="0"/>
              <a:t> mod n 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54375" cy="946150"/>
            <a:chOff x="478971" y="838200"/>
            <a:chExt cx="655346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865312" y="838200"/>
              <a:ext cx="4916488" cy="946150"/>
              <a:chOff x="620" y="1586"/>
              <a:chExt cx="3097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620" y="1586"/>
                <a:ext cx="1569" cy="591"/>
                <a:chOff x="1447" y="1706"/>
                <a:chExt cx="1569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447" y="1811"/>
                  <a:ext cx="1569" cy="486"/>
                  <a:chOff x="1818" y="1433"/>
                  <a:chExt cx="1569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8" y="1433"/>
                    <a:ext cx="156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4" y="1628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94" y="1620"/>
                    <a:ext cx="22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+mj-lt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+mj-lt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65" y="1725"/>
                  <a:ext cx="21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594" y="1704"/>
                <a:ext cx="112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41" y="1887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29" y="1891"/>
                <a:ext cx="22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702" y="1636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61" y="175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+mj-lt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1253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+mj-lt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3753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4324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350" y="140056"/>
            <a:ext cx="7886700" cy="1325563"/>
          </a:xfrm>
        </p:spPr>
        <p:txBody>
          <a:bodyPr/>
          <a:lstStyle/>
          <a:p>
            <a:r>
              <a:rPr lang="en-US" dirty="0"/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>
            <a:noAutofit/>
          </a:bodyPr>
          <a:lstStyle/>
          <a:p>
            <a:r>
              <a:rPr lang="en-US" dirty="0"/>
              <a:t>suppose you know Bob</a:t>
            </a:r>
            <a:r>
              <a:rPr lang="ja-JP" altLang="en-US" dirty="0"/>
              <a:t>’</a:t>
            </a:r>
            <a:r>
              <a:rPr lang="en-US" altLang="ja-JP" dirty="0"/>
              <a:t>s public key (n,e). How hard is it to determine d?</a:t>
            </a:r>
          </a:p>
          <a:p>
            <a:r>
              <a:rPr lang="en-US" dirty="0"/>
              <a:t>essentially need to find factors of n without knowing the two factors p and q </a:t>
            </a:r>
          </a:p>
          <a:p>
            <a:pPr lvl="1"/>
            <a:r>
              <a:rPr lang="en-US" sz="2800" dirty="0"/>
              <a:t>fact: factoring a big number is hard</a:t>
            </a:r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7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264789"/>
            <a:ext cx="7886700" cy="1325563"/>
          </a:xfrm>
        </p:spPr>
        <p:txBody>
          <a:bodyPr/>
          <a:lstStyle/>
          <a:p>
            <a:r>
              <a:rPr lang="en-US" dirty="0"/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/>
              <a:t>exponentiation in RSA is computationally intensive</a:t>
            </a:r>
          </a:p>
          <a:p>
            <a:r>
              <a:rPr lang="en-US" dirty="0"/>
              <a:t>DES is at least 100 times faster than RSA</a:t>
            </a:r>
          </a:p>
          <a:p>
            <a:r>
              <a:rPr lang="en-US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</a:rPr>
              <a:t>S</a:t>
            </a:r>
          </a:p>
          <a:p>
            <a:r>
              <a:rPr lang="en-US" sz="2400" dirty="0"/>
              <a:t>Bob and Alice use RSA to exchange a symmetric key K</a:t>
            </a:r>
            <a:r>
              <a:rPr lang="en-US" sz="2400" baseline="-25000" dirty="0"/>
              <a:t>S</a:t>
            </a:r>
          </a:p>
          <a:p>
            <a:r>
              <a:rPr lang="en-US" sz="2400" dirty="0"/>
              <a:t>once both have K</a:t>
            </a:r>
            <a:r>
              <a:rPr lang="en-US" sz="2400" baseline="-25000" dirty="0"/>
              <a:t>S</a:t>
            </a:r>
            <a:r>
              <a:rPr lang="en-US" sz="2400" dirty="0"/>
              <a:t>, they use symmetric key cryptography</a:t>
            </a:r>
          </a:p>
          <a:p>
            <a:endParaRPr lang="en-US" dirty="0"/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7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000099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Goal: </a:t>
            </a:r>
            <a:r>
              <a:rPr lang="en-US" dirty="0"/>
              <a:t>Bob wants Alice to </a:t>
            </a:r>
            <a:r>
              <a:rPr lang="ja-JP" altLang="en-US" dirty="0"/>
              <a:t>“</a:t>
            </a:r>
            <a:r>
              <a:rPr lang="en-US" altLang="ja-JP" dirty="0"/>
              <a:t>prove</a:t>
            </a:r>
            <a:r>
              <a:rPr lang="ja-JP" altLang="en-US" dirty="0"/>
              <a:t>”</a:t>
            </a:r>
            <a:r>
              <a:rPr lang="en-US" altLang="ja-JP" dirty="0"/>
              <a:t> her identity to him</a:t>
            </a:r>
            <a:endParaRPr lang="en-US" dirty="0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113" y="3749675"/>
            <a:ext cx="17256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39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104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TLD, Authoritative DNS Servers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9750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Top-level domain (TLD) servers: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responsible for com, org, net, edu, aero, jobs, museums, and all top-level country domains, e.g.: </a:t>
            </a:r>
            <a:r>
              <a:rPr lang="en-US" altLang="en-US" dirty="0" err="1">
                <a:latin typeface="Calibri"/>
                <a:ea typeface="ＭＳ Ｐゴシック" charset="-128"/>
              </a:rPr>
              <a:t>uk</a:t>
            </a:r>
            <a:r>
              <a:rPr lang="en-US" altLang="en-US" dirty="0">
                <a:latin typeface="Calibri"/>
                <a:ea typeface="ＭＳ Ｐゴシック" charset="-128"/>
              </a:rPr>
              <a:t>, fr, ca, jp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Network Solutions maintains servers for .com TLD</a:t>
            </a:r>
          </a:p>
          <a:p>
            <a:pPr lvl="1"/>
            <a:r>
              <a:rPr lang="en-US" altLang="en-US" dirty="0" err="1">
                <a:latin typeface="Calibri"/>
                <a:ea typeface="ＭＳ Ｐゴシック" charset="-128"/>
              </a:rPr>
              <a:t>Educause</a:t>
            </a:r>
            <a:r>
              <a:rPr lang="en-US" altLang="en-US" dirty="0">
                <a:latin typeface="Calibri"/>
                <a:ea typeface="ＭＳ Ｐゴシック" charset="-128"/>
              </a:rPr>
              <a:t> </a:t>
            </a:r>
            <a:r>
              <a:rPr lang="en-US" altLang="en-US" dirty="0" err="1">
                <a:latin typeface="Calibri"/>
                <a:ea typeface="ＭＳ Ｐゴシック" charset="-128"/>
              </a:rPr>
              <a:t>for .edu</a:t>
            </a:r>
            <a:r>
              <a:rPr lang="en-US" altLang="en-US" dirty="0">
                <a:latin typeface="Calibri"/>
                <a:ea typeface="ＭＳ Ｐゴシック" charset="-128"/>
              </a:rPr>
              <a:t> TLD</a:t>
            </a:r>
          </a:p>
          <a:p>
            <a:pPr>
              <a:buNone/>
            </a:pP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Authoritative DNS servers:</a:t>
            </a:r>
            <a:r>
              <a:rPr lang="en-US" altLang="en-US" dirty="0">
                <a:latin typeface="Calibri"/>
                <a:ea typeface="ＭＳ Ｐゴシック" charset="-128"/>
              </a:rPr>
              <a:t> 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Calibri"/>
                <a:ea typeface="ＭＳ Ｐゴシック" charset="-128"/>
              </a:rPr>
              <a:t>Organization’</a:t>
            </a:r>
            <a:r>
              <a:rPr lang="en-US" altLang="ja-JP" dirty="0">
                <a:latin typeface="Calibri"/>
                <a:ea typeface="ＭＳ Ｐゴシック" charset="-128"/>
              </a:rPr>
              <a:t>s own DNS server(s), providing authoritative hostname to IP mappings for organization’s named hosts 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can be maintained by organization or service provider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360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4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Bob can not </a:t>
            </a:r>
            <a:r>
              <a:rPr lang="ja-JP" altLang="en-US" sz="2400" dirty="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see</a:t>
            </a:r>
            <a:r>
              <a:rPr lang="ja-JP" altLang="en-US" sz="2400" dirty="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Alice, so Trudy simply declares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9913" y="5002213"/>
            <a:ext cx="17256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/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+mn-lt"/>
              </a:rPr>
              <a:t>Goal:  </a:t>
            </a:r>
            <a:r>
              <a:rPr lang="en-US" sz="2800" dirty="0">
                <a:latin typeface="+mn-lt"/>
              </a:rPr>
              <a:t>Bob wants Alice to </a:t>
            </a:r>
            <a:r>
              <a:rPr lang="ja-JP" altLang="en-US" sz="2800">
                <a:latin typeface="+mn-lt"/>
              </a:rPr>
              <a:t>“</a:t>
            </a:r>
            <a:r>
              <a:rPr lang="en-US" altLang="ja-JP" sz="2800" dirty="0">
                <a:latin typeface="+mn-lt"/>
              </a:rPr>
              <a:t>prove</a:t>
            </a:r>
            <a:r>
              <a:rPr lang="ja-JP" altLang="en-US" sz="2800">
                <a:latin typeface="+mn-lt"/>
              </a:rPr>
              <a:t>”</a:t>
            </a:r>
            <a:r>
              <a:rPr lang="en-US" altLang="ja-JP" sz="2800" dirty="0">
                <a:latin typeface="+mn-lt"/>
              </a:rPr>
              <a:t> her identity to him</a:t>
            </a:r>
            <a:endParaRPr lang="en-US" sz="2800" dirty="0">
              <a:latin typeface="+mn-lt"/>
            </a:endParaRPr>
          </a:p>
        </p:txBody>
      </p:sp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377802" y="2262188"/>
            <a:ext cx="58023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+mn-lt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837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>
                <a:latin typeface="+mn-lt"/>
                <a:cs typeface="Arial" charset="0"/>
              </a:rPr>
              <a:t>Alice says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+mn-lt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89088" y="3433763"/>
            <a:ext cx="2855913" cy="649287"/>
            <a:chOff x="540" y="1791"/>
            <a:chExt cx="1799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ja-JP" altLang="en-US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8530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 packet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spoofing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endParaRPr lang="en-US" sz="2400" dirty="0"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Alice</a:t>
            </a:r>
            <a:r>
              <a:rPr lang="ja-JP" altLang="en-US" sz="2400">
                <a:latin typeface="+mn-lt"/>
                <a:cs typeface="Arial" charset="0"/>
              </a:rPr>
              <a:t>’</a:t>
            </a:r>
            <a:r>
              <a:rPr lang="en-US" sz="2400" dirty="0">
                <a:latin typeface="+mn-lt"/>
                <a:cs typeface="Arial" charset="0"/>
              </a:rPr>
              <a:t>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75038" y="4938713"/>
            <a:ext cx="2855913" cy="649287"/>
            <a:chOff x="540" y="1791"/>
            <a:chExt cx="1799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9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ja-JP" altLang="en-US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76" y="1793"/>
              <a:ext cx="7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1424176" y="1452563"/>
            <a:ext cx="71308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2400" dirty="0">
                <a:latin typeface="+mn-lt"/>
                <a:cs typeface="Arial" charset="0"/>
              </a:rPr>
              <a:t>Alice says </a:t>
            </a:r>
            <a:r>
              <a:rPr lang="ja-JP" altLang="en-US" sz="2400">
                <a:latin typeface="+mn-lt"/>
                <a:cs typeface="Arial" charset="0"/>
              </a:rPr>
              <a:t>“</a:t>
            </a:r>
            <a:r>
              <a:rPr lang="en-US" sz="2400" dirty="0">
                <a:latin typeface="+mn-lt"/>
                <a:cs typeface="Arial" charset="0"/>
              </a:rPr>
              <a:t>I am Alice</a:t>
            </a:r>
            <a:r>
              <a:rPr lang="ja-JP" altLang="en-US" sz="2400">
                <a:latin typeface="+mn-lt"/>
                <a:cs typeface="Arial" charset="0"/>
              </a:rPr>
              <a:t>”</a:t>
            </a:r>
            <a:r>
              <a:rPr lang="en-US" sz="2400" dirty="0">
                <a:latin typeface="+mn-lt"/>
                <a:cs typeface="Arial" charset="0"/>
              </a:rPr>
              <a:t> in an IP packet</a:t>
            </a:r>
          </a:p>
          <a:p>
            <a:pPr algn="r">
              <a:defRPr/>
            </a:pPr>
            <a:r>
              <a:rPr lang="en-US" sz="2400" dirty="0">
                <a:latin typeface="+mn-lt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423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+mn-lt"/>
                <a:cs typeface="+mn-cs"/>
              </a:rPr>
              <a:t> secret password to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193202" y="4113213"/>
            <a:ext cx="2432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76576" cy="633412"/>
            <a:chOff x="806" y="1799"/>
            <a:chExt cx="1938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578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</a:t>
            </a:r>
            <a:r>
              <a:rPr lang="en-US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Trudy records Alice</a:t>
            </a:r>
            <a:r>
              <a:rPr lang="ja-JP" altLang="en-US">
                <a:latin typeface="+mn-lt"/>
                <a:cs typeface="Arial" charset="0"/>
              </a:rPr>
              <a:t>’</a:t>
            </a:r>
            <a:r>
              <a:rPr lang="en-US" dirty="0">
                <a:latin typeface="+mn-lt"/>
                <a:cs typeface="Arial" charset="0"/>
              </a:rPr>
              <a:t>s packet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76635" y="3328988"/>
            <a:ext cx="9807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55" y="1813"/>
              <a:ext cx="6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ap3.0: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dirty="0">
                <a:latin typeface="+mn-lt"/>
                <a:cs typeface="+mn-cs"/>
              </a:rPr>
              <a:t> secret password to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/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654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40" y="12338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secret password to </a:t>
            </a:r>
            <a:r>
              <a:rPr lang="ja-JP" altLang="en-US" sz="2800" dirty="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 dirty="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3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Arial" charset="0"/>
                  <a:cs typeface="Arial" charset="0"/>
                </a:rPr>
                <a:t>“</a:t>
              </a:r>
              <a:r>
                <a:rPr lang="en-US" sz="1800" dirty="0">
                  <a:latin typeface="Arial" charset="0"/>
                  <a:cs typeface="Arial" charset="0"/>
                </a:rPr>
                <a:t>I</a:t>
              </a:r>
              <a:r>
                <a:rPr lang="ja-JP" altLang="en-US" sz="1800">
                  <a:latin typeface="Arial" charset="0"/>
                  <a:cs typeface="Arial" charset="0"/>
                </a:rPr>
                <a:t>’</a:t>
              </a:r>
              <a:r>
                <a:rPr lang="en-US" sz="1800" dirty="0">
                  <a:latin typeface="Arial" charset="0"/>
                  <a:cs typeface="Arial" charset="0"/>
                </a:rPr>
                <a:t>m Alice</a:t>
              </a:r>
              <a:r>
                <a:rPr lang="ja-JP" altLang="en-US" sz="1800">
                  <a:latin typeface="Arial" charset="0"/>
                  <a:cs typeface="Arial" charset="0"/>
                </a:rPr>
                <a:t>”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</a:t>
              </a:r>
              <a:r>
                <a:rPr lang="ja-JP" altLang="en-US" sz="1600" dirty="0">
                  <a:latin typeface="Arial" charset="0"/>
                  <a:cs typeface="Arial" charset="0"/>
                </a:rPr>
                <a:t>’</a:t>
              </a:r>
              <a:r>
                <a:rPr lang="en-US" sz="1600" dirty="0">
                  <a:latin typeface="Arial" charset="0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972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04063" y="3436938"/>
            <a:ext cx="1528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C00000"/>
                </a:solidFill>
                <a:latin typeface="+mn-lt"/>
                <a:cs typeface="Arial" charset="0"/>
              </a:rPr>
              <a:t>still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03599" y="3429000"/>
            <a:ext cx="1277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“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I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800" dirty="0">
                <a:solidFill>
                  <a:schemeClr val="bg2"/>
                </a:solidFill>
                <a:latin typeface="+mn-lt"/>
                <a:cs typeface="Arial" charset="0"/>
              </a:rPr>
              <a:t>m Alice</a:t>
            </a:r>
            <a:r>
              <a:rPr lang="ja-JP" altLang="en-US" sz="1800">
                <a:solidFill>
                  <a:schemeClr val="bg2"/>
                </a:solidFill>
                <a:latin typeface="+mn-lt"/>
                <a:cs typeface="Arial" charset="0"/>
              </a:rPr>
              <a:t>”</a:t>
            </a:r>
            <a:endParaRPr lang="en-US" sz="18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Alice</a:t>
            </a:r>
            <a:r>
              <a:rPr lang="ja-JP" altLang="en-US" sz="1600" dirty="0">
                <a:solidFill>
                  <a:schemeClr val="bg2"/>
                </a:solidFill>
                <a:latin typeface="+mn-lt"/>
                <a:cs typeface="Arial" charset="0"/>
              </a:rPr>
              <a:t>’</a:t>
            </a: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52518" y="3328988"/>
            <a:ext cx="10306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+mn-lt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93" y="2793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76574" cy="633413"/>
            <a:chOff x="806" y="1799"/>
            <a:chExt cx="1938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39" y="1876"/>
              <a:ext cx="8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1800">
                  <a:latin typeface="+mn-lt"/>
                  <a:cs typeface="Arial" charset="0"/>
                </a:rPr>
                <a:t>“</a:t>
              </a:r>
              <a:r>
                <a:rPr lang="en-US" sz="1800" dirty="0">
                  <a:latin typeface="+mn-lt"/>
                  <a:cs typeface="Arial" charset="0"/>
                </a:rPr>
                <a:t>I</a:t>
              </a:r>
              <a:r>
                <a:rPr lang="ja-JP" altLang="en-US" sz="1800">
                  <a:latin typeface="+mn-lt"/>
                  <a:cs typeface="Arial" charset="0"/>
                </a:rPr>
                <a:t>’</a:t>
              </a:r>
              <a:r>
                <a:rPr lang="en-US" sz="1800" dirty="0">
                  <a:latin typeface="+mn-lt"/>
                  <a:cs typeface="Arial" charset="0"/>
                </a:rPr>
                <a:t>m Alice</a:t>
              </a:r>
              <a:r>
                <a:rPr lang="ja-JP" altLang="en-US" sz="1800">
                  <a:latin typeface="+mn-lt"/>
                  <a:cs typeface="Arial" charset="0"/>
                </a:rPr>
                <a:t>”</a:t>
              </a:r>
              <a:endParaRPr lang="en-US" sz="1800" dirty="0">
                <a:latin typeface="+mn-lt"/>
                <a:cs typeface="Arial" charset="0"/>
              </a:endParaRP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Alice</a:t>
              </a:r>
              <a:r>
                <a:rPr lang="ja-JP" altLang="en-US" sz="1600" dirty="0">
                  <a:latin typeface="+mn-lt"/>
                  <a:cs typeface="Arial" charset="0"/>
                </a:rPr>
                <a:t>’</a:t>
              </a:r>
              <a:r>
                <a:rPr lang="en-US" sz="1600" dirty="0">
                  <a:latin typeface="+mn-lt"/>
                  <a:cs typeface="Arial" charset="0"/>
                </a:rPr>
                <a:t>s 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40" y="1813"/>
              <a:ext cx="64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91859"/>
            <a:ext cx="7886700" cy="1325563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627097" y="1452563"/>
            <a:ext cx="79279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Protocol ap3.1:  </a:t>
            </a:r>
            <a:r>
              <a:rPr lang="en-US" sz="2800" dirty="0">
                <a:latin typeface="+mn-lt"/>
                <a:cs typeface="+mn-cs"/>
              </a:rPr>
              <a:t>Alice says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I am Alice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secret password to </a:t>
            </a:r>
            <a:r>
              <a:rPr lang="ja-JP" altLang="en-US" sz="2800">
                <a:latin typeface="+mn-lt"/>
                <a:cs typeface="+mn-cs"/>
              </a:rPr>
              <a:t>“</a:t>
            </a:r>
            <a:r>
              <a:rPr lang="en-US" sz="2800" dirty="0">
                <a:latin typeface="+mn-lt"/>
                <a:cs typeface="+mn-cs"/>
              </a:rPr>
              <a:t>prove</a:t>
            </a:r>
            <a:r>
              <a:rPr lang="ja-JP" altLang="en-US" sz="2800">
                <a:latin typeface="+mn-lt"/>
                <a:cs typeface="+mn-cs"/>
              </a:rPr>
              <a:t>”</a:t>
            </a:r>
            <a:r>
              <a:rPr lang="en-US" sz="2800" dirty="0">
                <a:latin typeface="+mn-lt"/>
                <a:cs typeface="+mn-cs"/>
              </a:rPr>
              <a:t>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5270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09956" y="1316038"/>
            <a:ext cx="3701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Goal: </a:t>
            </a:r>
            <a:r>
              <a:rPr lang="en-US" sz="2400" dirty="0">
                <a:latin typeface="+mn-lt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797872" y="5934075"/>
            <a:ext cx="2758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24597" y="1755775"/>
            <a:ext cx="61905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2400" dirty="0">
                <a:latin typeface="+mn-lt"/>
                <a:cs typeface="+mn-cs"/>
              </a:rPr>
              <a:t>number (R) used only </a:t>
            </a: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+mn-cs"/>
              </a:rPr>
              <a:t>ap4.0: </a:t>
            </a:r>
            <a:r>
              <a:rPr lang="en-US" sz="2400" dirty="0">
                <a:latin typeface="+mn-lt"/>
                <a:cs typeface="+mn-cs"/>
              </a:rPr>
              <a:t>to prove Alice </a:t>
            </a:r>
            <a:r>
              <a:rPr lang="ja-JP" altLang="en-US" sz="2400" dirty="0">
                <a:latin typeface="+mn-lt"/>
                <a:cs typeface="+mn-cs"/>
              </a:rPr>
              <a:t>“</a:t>
            </a:r>
            <a:r>
              <a:rPr lang="en-US" sz="2400" dirty="0">
                <a:latin typeface="+mn-lt"/>
                <a:cs typeface="+mn-cs"/>
              </a:rPr>
              <a:t>live</a:t>
            </a:r>
            <a:r>
              <a:rPr lang="ja-JP" altLang="en-US" sz="2400" dirty="0">
                <a:latin typeface="+mn-lt"/>
                <a:cs typeface="+mn-cs"/>
              </a:rPr>
              <a:t>”</a:t>
            </a:r>
            <a:r>
              <a:rPr lang="en-US" sz="2400" dirty="0">
                <a:latin typeface="+mn-lt"/>
                <a:cs typeface="+mn-cs"/>
              </a:rPr>
              <a:t>, Bob sends Alice </a:t>
            </a:r>
            <a:r>
              <a:rPr lang="en-US" sz="2400" i="1" dirty="0">
                <a:solidFill>
                  <a:srgbClr val="C00000"/>
                </a:solidFill>
                <a:latin typeface="+mn-lt"/>
                <a:cs typeface="+mn-cs"/>
              </a:rPr>
              <a:t>nonce</a:t>
            </a:r>
            <a:r>
              <a:rPr lang="en-US" sz="2400" dirty="0">
                <a:latin typeface="+mn-lt"/>
                <a:cs typeface="+mn-cs"/>
              </a:rPr>
              <a:t>, R.  Alice 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40150" y="3467100"/>
              <a:ext cx="1725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ja-JP" altLang="en-US" sz="2400">
                  <a:latin typeface="+mn-lt"/>
                  <a:cs typeface="Arial" charset="0"/>
                </a:rPr>
                <a:t>“</a:t>
              </a:r>
              <a:r>
                <a:rPr lang="en-US" sz="2400" dirty="0">
                  <a:latin typeface="+mn-lt"/>
                  <a:cs typeface="Arial" charset="0"/>
                </a:rPr>
                <a:t>I am Alice</a:t>
              </a:r>
              <a:r>
                <a:rPr lang="ja-JP" altLang="en-US" sz="2400">
                  <a:latin typeface="+mn-lt"/>
                  <a:cs typeface="Arial" charset="0"/>
                </a:rPr>
                <a:t>”</a:t>
              </a:r>
              <a:endParaRPr lang="en-US" sz="2400" dirty="0"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323439"/>
            <a:chOff x="2735263" y="4700588"/>
            <a:chExt cx="5965825" cy="1323439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613277" y="4743450"/>
              <a:ext cx="973138" cy="581025"/>
              <a:chOff x="2751" y="3555"/>
              <a:chExt cx="613" cy="366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751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/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37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44408"/>
            <a:ext cx="7886700" cy="1325563"/>
          </a:xfrm>
        </p:spPr>
        <p:txBody>
          <a:bodyPr/>
          <a:lstStyle/>
          <a:p>
            <a:r>
              <a:rPr lang="en-US" dirty="0"/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/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/>
              <a:t>can we authenticate using public 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</a:rPr>
              <a:t>ap5.0: </a:t>
            </a:r>
            <a:r>
              <a:rPr lang="en-US" dirty="0"/>
              <a:t>use nonce, public 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125" y="3178175"/>
            <a:ext cx="172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400">
                <a:latin typeface="Arial" charset="0"/>
                <a:cs typeface="Arial" charset="0"/>
              </a:rPr>
              <a:t>“</a:t>
            </a:r>
            <a:r>
              <a:rPr lang="en-US" sz="2400" dirty="0">
                <a:latin typeface="Arial" charset="0"/>
                <a:cs typeface="Arial" charset="0"/>
              </a:rPr>
              <a:t>I am Alice</a:t>
            </a:r>
            <a:r>
              <a:rPr lang="ja-JP" altLang="en-US" sz="2400">
                <a:latin typeface="Arial" charset="0"/>
                <a:cs typeface="Arial" charset="0"/>
              </a:rPr>
              <a:t>”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1968887" y="4518026"/>
            <a:ext cx="136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A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1881981" y="3740946"/>
            <a:ext cx="2887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800" dirty="0">
                <a:latin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cs typeface="Arial" charset="0"/>
              </a:rPr>
              <a:t>send me your public key</a:t>
            </a:r>
            <a:r>
              <a:rPr lang="ja-JP" altLang="en-US" sz="1800" dirty="0">
                <a:latin typeface="Arial" charset="0"/>
                <a:cs typeface="Arial" charset="0"/>
              </a:rPr>
              <a:t>”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3736975" y="3903663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61286" y="51096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4846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</a:rPr>
              <a:t>man (or woman) in the middle attack: </a:t>
            </a:r>
            <a:r>
              <a:rPr lang="en-US" sz="2400" dirty="0"/>
              <a:t>Trudy poses as Alice (to Bob) and as Bob (to Alice)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67325" y="3576039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1905794" y="311308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222875" y="4567238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064250" y="2903775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5405084" y="3562844"/>
            <a:ext cx="1353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T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grpSp>
        <p:nvGrpSpPr>
          <p:cNvPr id="73" name="Group 19"/>
          <p:cNvGrpSpPr>
            <a:grpSpLocks/>
          </p:cNvGrpSpPr>
          <p:nvPr/>
        </p:nvGrpSpPr>
        <p:grpSpPr bwMode="auto">
          <a:xfrm>
            <a:off x="2693988" y="3408105"/>
            <a:ext cx="612775" cy="701675"/>
            <a:chOff x="828" y="3234"/>
            <a:chExt cx="386" cy="442"/>
          </a:xfrm>
        </p:grpSpPr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5137944" y="2727083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1930" y="44950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2321313" y="3996062"/>
            <a:ext cx="1364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E(K</a:t>
            </a:r>
            <a:r>
              <a:rPr lang="en-US" sz="2400" baseline="-25000" dirty="0">
                <a:latin typeface="Arial" charset="0"/>
                <a:cs typeface="Arial" charset="0"/>
              </a:rPr>
              <a:t>A</a:t>
            </a:r>
            <a:r>
              <a:rPr lang="en-US" sz="2400" baseline="30000" dirty="0">
                <a:latin typeface="Arial" charset="0"/>
                <a:cs typeface="Arial" charset="0"/>
              </a:rPr>
              <a:t>+</a:t>
            </a:r>
            <a:r>
              <a:rPr lang="en-US" sz="2400" dirty="0">
                <a:latin typeface="Arial" charset="0"/>
                <a:cs typeface="Arial" charset="0"/>
              </a:rPr>
              <a:t>,R)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8368" y="44693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49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27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 altLang="en-US" dirty="0">
                <a:latin typeface="Calibri Light"/>
                <a:ea typeface="ＭＳ Ｐゴシック" charset="-128"/>
              </a:rPr>
              <a:t>Local </a:t>
            </a:r>
            <a:r>
              <a:rPr lang="en-US" altLang="en-US" sz="4000" dirty="0">
                <a:latin typeface="Calibri Light"/>
                <a:ea typeface="ＭＳ Ｐゴシック" charset="-128"/>
              </a:rPr>
              <a:t>DNS</a:t>
            </a:r>
            <a:r>
              <a:rPr lang="en-US" altLang="en-US" dirty="0">
                <a:latin typeface="Calibri Light"/>
                <a:ea typeface="ＭＳ Ｐゴシック" charset="-128"/>
              </a:rPr>
              <a:t> name server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idx="1"/>
          </p:nvPr>
        </p:nvSpPr>
        <p:spPr>
          <a:xfrm>
            <a:off x="628649" y="1825625"/>
            <a:ext cx="82071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does not strictly belong to hierarchy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each ISP (residential ISP, company, university) has one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also called “</a:t>
            </a:r>
            <a:r>
              <a:rPr lang="en-US" altLang="ja-JP" dirty="0">
                <a:latin typeface="Calibri"/>
                <a:ea typeface="ＭＳ Ｐゴシック" charset="-128"/>
              </a:rPr>
              <a:t>default name server”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when host makes DNS query, query is sent to its local DNS server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acts as proxy, forwards query into hierarchy</a:t>
            </a:r>
          </a:p>
          <a:p>
            <a:pPr lvl="1"/>
            <a:endParaRPr lang="en-US" altLang="en-US" dirty="0">
              <a:latin typeface="Calibri"/>
              <a:ea typeface="ＭＳ Ｐゴシック" charset="-128"/>
            </a:endParaRPr>
          </a:p>
        </p:txBody>
      </p:sp>
      <p:pic>
        <p:nvPicPr>
          <p:cNvPr id="15565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63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Al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1613" y="2430463"/>
            <a:ext cx="409575" cy="504825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" name="Picture 4" descr="Bo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3900" y="2306638"/>
            <a:ext cx="800100" cy="8175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difficult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+mn-lt"/>
              </a:rPr>
              <a:t>Bob receives everything that Alice sends, and vice versa. (e.g., so Bob,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+mn-lt"/>
              </a:rPr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/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+mn-lt"/>
              </a:rPr>
              <a:t>man (or woman) in the middle attack: </a:t>
            </a:r>
            <a:r>
              <a:rPr lang="en-US" sz="2400" dirty="0">
                <a:latin typeface="+mn-lt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50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5173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sz="2600" dirty="0"/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</a:rPr>
              <a:t>verifiable, nonforgeable:</a:t>
            </a:r>
            <a:r>
              <a:rPr lang="en-US" sz="2600" i="1" dirty="0"/>
              <a:t> </a:t>
            </a:r>
            <a:r>
              <a:rPr lang="en-US" sz="2600" dirty="0"/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01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r>
              <a:rPr lang="en-US" sz="2400" dirty="0"/>
              <a:t>Bob signs m by signing with his private key K</a:t>
            </a:r>
            <a:r>
              <a:rPr lang="en-US" sz="2400" baseline="-25000" dirty="0"/>
              <a:t>B</a:t>
            </a:r>
            <a:r>
              <a:rPr lang="en-US" sz="2400" dirty="0"/>
              <a:t>, creating </a:t>
            </a:r>
            <a:r>
              <a:rPr lang="en-US" altLang="ja-JP" sz="2400" dirty="0"/>
              <a:t>signed message, K</a:t>
            </a:r>
            <a:r>
              <a:rPr lang="en-US" altLang="ja-JP" sz="2400" baseline="-25000" dirty="0"/>
              <a:t>B</a:t>
            </a:r>
            <a:r>
              <a:rPr lang="en-US" altLang="ja-JP" sz="2400" dirty="0"/>
              <a:t>(m)</a:t>
            </a:r>
            <a:endParaRPr lang="en-US" dirty="0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Bob</a:t>
            </a:r>
            <a:r>
              <a:rPr lang="ja-JP" altLang="en-US">
                <a:solidFill>
                  <a:srgbClr val="C00000"/>
                </a:solidFill>
                <a:latin typeface="Arial" charset="0"/>
                <a:cs typeface="Arial" charset="0"/>
              </a:rPr>
              <a:t>’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signature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Bob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cs typeface="Arial" charset="0"/>
              </a:rPr>
              <a:t>s private</a:t>
            </a:r>
          </a:p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dirty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s message, m, signed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461617" y="3375025"/>
            <a:ext cx="15071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err="1">
                <a:solidFill>
                  <a:srgbClr val="C00000"/>
                </a:solidFill>
                <a:latin typeface="Arial" charset="0"/>
                <a:cs typeface="Arial" charset="0"/>
              </a:rPr>
              <a:t>m,S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US" baseline="300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,m) 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9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20000"/>
          </a:bodyPr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/>
              <a:t>Bob signed m and not m</a:t>
            </a:r>
            <a:r>
              <a:rPr lang="ja-JP" altLang="en-US" dirty="0"/>
              <a:t>‘</a:t>
            </a:r>
            <a:endParaRPr lang="en-US" altLang="ja-JP" dirty="0"/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/>
              <a:t>Alice can take m, and signature K</a:t>
            </a:r>
            <a:r>
              <a:rPr lang="en-US" baseline="-25000" dirty="0"/>
              <a:t>B</a:t>
            </a:r>
            <a:r>
              <a:rPr lang="en-US" dirty="0"/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/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/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suppose Alice receives msg m, with signature: m, S(K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baseline="30000" dirty="0">
                <a:latin typeface="+mn-lt"/>
              </a:rPr>
              <a:t>-</a:t>
            </a:r>
            <a:r>
              <a:rPr lang="en-US" sz="2400" dirty="0">
                <a:latin typeface="+mn-lt"/>
              </a:rPr>
              <a:t>,m)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Alice verifies m signed by Bob by using Bob</a:t>
            </a:r>
            <a:r>
              <a:rPr lang="ja-JP" altLang="en-US" sz="2400" dirty="0">
                <a:latin typeface="+mn-lt"/>
              </a:rPr>
              <a:t>’</a:t>
            </a:r>
            <a:r>
              <a:rPr lang="en-US" altLang="ja-JP" sz="2400" dirty="0">
                <a:latin typeface="+mn-lt"/>
              </a:rPr>
              <a:t>s public key 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+</a:t>
            </a:r>
            <a:r>
              <a:rPr lang="en-US" altLang="ja-JP" sz="2400" dirty="0">
                <a:latin typeface="+mn-lt"/>
              </a:rPr>
              <a:t>  to verify V(K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+</a:t>
            </a:r>
            <a:r>
              <a:rPr lang="en-US" altLang="ja-JP" sz="2400" dirty="0">
                <a:latin typeface="+mn-lt"/>
              </a:rPr>
              <a:t>,S(K</a:t>
            </a:r>
            <a:r>
              <a:rPr lang="en-US" altLang="ja-JP" sz="2400" baseline="-25000" dirty="0">
                <a:latin typeface="+mn-lt"/>
              </a:rPr>
              <a:t>B</a:t>
            </a:r>
            <a:r>
              <a:rPr lang="en-US" altLang="ja-JP" sz="2400" baseline="30000" dirty="0">
                <a:latin typeface="+mn-lt"/>
              </a:rPr>
              <a:t>-</a:t>
            </a:r>
            <a:r>
              <a:rPr lang="en-US" altLang="ja-JP" sz="2400" dirty="0">
                <a:latin typeface="+mn-lt"/>
              </a:rPr>
              <a:t>,m),m) = True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</a:pPr>
            <a:endParaRPr lang="en-US" altLang="ja-JP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40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808038" lvl="1" indent="-225425">
              <a:lnSpc>
                <a:spcPct val="15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 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1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SSL/TLS: Transport Layer Security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 sz="2400" dirty="0"/>
              <a:t>widely deployed security protocol</a:t>
            </a:r>
          </a:p>
          <a:p>
            <a:pPr marL="569913" lvl="1" indent="-225425"/>
            <a:r>
              <a:rPr lang="en-US" sz="2000" dirty="0"/>
              <a:t>supported by almost all browsers, web servers</a:t>
            </a:r>
          </a:p>
          <a:p>
            <a:pPr marL="569913" lvl="1" indent="-225425"/>
            <a:r>
              <a:rPr lang="en-US" sz="2000" dirty="0"/>
              <a:t>https</a:t>
            </a:r>
          </a:p>
          <a:p>
            <a:pPr marL="569913" lvl="1" indent="-225425"/>
            <a:r>
              <a:rPr lang="en-US" sz="2000" dirty="0"/>
              <a:t>billions $/year over TLS</a:t>
            </a:r>
          </a:p>
          <a:p>
            <a:pPr marL="225425" indent="-225425"/>
            <a:r>
              <a:rPr lang="en-US" sz="2400" dirty="0"/>
              <a:t>mechanisms: [Woo 1994], implementation: Netscape</a:t>
            </a:r>
          </a:p>
          <a:p>
            <a:pPr marL="225425" indent="-225425"/>
            <a:r>
              <a:rPr lang="en-US" sz="2400" dirty="0"/>
              <a:t>Current version: TLS1.2</a:t>
            </a:r>
          </a:p>
          <a:p>
            <a:pPr marL="625475" lvl="1" indent="-225425"/>
            <a:r>
              <a:rPr lang="en-US" sz="2000" dirty="0"/>
              <a:t>TLS1.3 (aka TLS2 aka TLS4 aka TLS7 on the horizon)</a:t>
            </a:r>
          </a:p>
          <a:p>
            <a:pPr marL="225425" indent="-225425"/>
            <a:r>
              <a:rPr lang="en-US" sz="2400" dirty="0"/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/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/>
              <a:t>secure socket interface</a:t>
            </a:r>
          </a:p>
        </p:txBody>
      </p:sp>
      <p:pic>
        <p:nvPicPr>
          <p:cNvPr id="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1025525"/>
            <a:ext cx="7431415" cy="17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TLS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TLS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TLS provides application 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C and Java TLS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06512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6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9C94E-052B-A147-B02B-A0889034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EFCBC-32C1-D64E-A311-9BCAB6DC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70906"/>
            <a:ext cx="8312727" cy="522986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35C9843-68C8-8C47-A392-DEC350ED6CAB}"/>
              </a:ext>
            </a:extLst>
          </p:cNvPr>
          <p:cNvSpPr txBox="1">
            <a:spLocks noChangeArrowheads="1"/>
          </p:cNvSpPr>
          <p:nvPr/>
        </p:nvSpPr>
        <p:spPr>
          <a:xfrm>
            <a:off x="115694" y="-4922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SSL Handshake overview</a:t>
            </a:r>
          </a:p>
        </p:txBody>
      </p:sp>
    </p:spTree>
    <p:extLst>
      <p:ext uri="{BB962C8B-B14F-4D97-AF65-F5344CB8AC3E}">
        <p14:creationId xmlns:p14="http://schemas.microsoft.com/office/powerpoint/2010/main" val="616662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286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45611"/>
            <a:ext cx="9144001" cy="4328667"/>
          </a:xfrm>
        </p:spPr>
        <p:txBody>
          <a:bodyPr>
            <a:noAutofit/>
          </a:bodyPr>
          <a:lstStyle/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C0000"/>
                </a:solidFill>
                <a:latin typeface="+mj-lt"/>
              </a:rPr>
              <a:t>What is Network Security?</a:t>
            </a:r>
            <a:endParaRPr lang="en-US" altLang="en-US" sz="2800" dirty="0">
              <a:solidFill>
                <a:srgbClr val="000099"/>
              </a:solidFill>
              <a:latin typeface="Calibri Light" charset="0"/>
              <a:ea typeface="ＭＳ Ｐゴシック" charset="-128"/>
              <a:cs typeface="Calibri Light" charset="0"/>
            </a:endParaRP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Principles of Cryptography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Authentication, Message Integrity</a:t>
            </a:r>
          </a:p>
          <a:p>
            <a:pPr marL="1039813" lvl="1" indent="-457200">
              <a:lnSpc>
                <a:spcPct val="150000"/>
              </a:lnSpc>
              <a:spcAft>
                <a:spcPts val="600"/>
              </a:spcAft>
              <a:buFont typeface="Wingdings" charset="2"/>
              <a:buChar char="ü"/>
            </a:pPr>
            <a:r>
              <a:rPr lang="en-US" altLang="en-US" sz="2800" dirty="0">
                <a:solidFill>
                  <a:srgbClr val="C00000"/>
                </a:solidFill>
                <a:latin typeface="Calibri Light" charset="0"/>
                <a:ea typeface="ＭＳ Ｐゴシック" charset="-128"/>
                <a:cs typeface="Calibri Light" charset="0"/>
              </a:rPr>
              <a:t>Securing TCP: SSL/TLS</a:t>
            </a:r>
          </a:p>
        </p:txBody>
      </p:sp>
      <p:pic>
        <p:nvPicPr>
          <p:cNvPr id="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8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186450"/>
            <a:ext cx="7886700" cy="1325563"/>
          </a:xfrm>
        </p:spPr>
        <p:txBody>
          <a:bodyPr/>
          <a:lstStyle/>
          <a:p>
            <a:r>
              <a:rPr lang="en-US" dirty="0"/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basic techniques…...</a:t>
            </a:r>
          </a:p>
          <a:p>
            <a:pPr lvl="1"/>
            <a:r>
              <a:rPr lang="en-US" dirty="0"/>
              <a:t>cryptography (symmetric and public)</a:t>
            </a:r>
          </a:p>
          <a:p>
            <a:pPr lvl="1"/>
            <a:r>
              <a:rPr lang="en-US" dirty="0"/>
              <a:t>message integrity</a:t>
            </a:r>
          </a:p>
          <a:p>
            <a:pPr lvl="1"/>
            <a:r>
              <a:rPr lang="en-US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/>
            <a:r>
              <a:rPr lang="en-US" dirty="0"/>
              <a:t>secure email</a:t>
            </a:r>
          </a:p>
          <a:p>
            <a:pPr lvl="1"/>
            <a:r>
              <a:rPr lang="en-US" dirty="0"/>
              <a:t>secure transport (SSL)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84D624-D040-2E47-A508-03D46FE35CB6}" type="slidenum">
              <a:rPr lang="uk-UA" smtClean="0"/>
              <a:pPr/>
              <a:t>59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614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2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4000" dirty="0">
                <a:latin typeface="Calibri Light"/>
                <a:ea typeface="ＭＳ Ｐゴシック" charset="-128"/>
              </a:rPr>
              <a:t>DNS name </a:t>
            </a:r>
            <a:br>
              <a:rPr lang="en-US" dirty="0"/>
            </a:br>
            <a:r>
              <a:rPr lang="en-US" altLang="en-US" sz="4000" dirty="0">
                <a:latin typeface="Calibri Light"/>
                <a:ea typeface="ＭＳ Ｐゴシック" charset="-128"/>
              </a:rPr>
              <a:t>resolution example</a:t>
            </a:r>
          </a:p>
        </p:txBody>
      </p:sp>
      <p:sp>
        <p:nvSpPr>
          <p:cNvPr id="157723" name="Rectangle 67"/>
          <p:cNvSpPr>
            <a:spLocks noGrp="1" noChangeArrowheads="1"/>
          </p:cNvSpPr>
          <p:nvPr>
            <p:ph sz="half" idx="1"/>
          </p:nvPr>
        </p:nvSpPr>
        <p:spPr>
          <a:xfrm>
            <a:off x="431800" y="1725613"/>
            <a:ext cx="3565525" cy="464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2400" dirty="0">
                <a:latin typeface="Calibri"/>
                <a:ea typeface="ＭＳ Ｐゴシック" charset="-128"/>
              </a:rPr>
              <a:t>host at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cs.stanford.edu</a:t>
            </a:r>
            <a:r>
              <a:rPr lang="en-US" altLang="en-US" sz="2400" dirty="0">
                <a:latin typeface="Calibri"/>
                <a:ea typeface="ＭＳ Ｐゴシック" charset="-128"/>
              </a:rPr>
              <a:t> wants IP address for </a:t>
            </a:r>
            <a:r>
              <a:rPr lang="en-US" altLang="en-US" sz="2400" dirty="0" err="1">
                <a:latin typeface="Calibri"/>
                <a:ea typeface="ＭＳ Ｐゴシック" charset="-128"/>
              </a:rPr>
              <a:t>cs.umd.edu</a:t>
            </a:r>
            <a:endParaRPr lang="en-US" altLang="en-US" sz="2400" dirty="0">
              <a:latin typeface="Calibri"/>
              <a:ea typeface="ＭＳ Ｐゴシック" charset="-128"/>
            </a:endParaRPr>
          </a:p>
        </p:txBody>
      </p:sp>
      <p:pic>
        <p:nvPicPr>
          <p:cNvPr id="157699" name="Picture 7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1" name="Text Box 6"/>
          <p:cNvSpPr txBox="1">
            <a:spLocks noChangeArrowheads="1"/>
          </p:cNvSpPr>
          <p:nvPr/>
        </p:nvSpPr>
        <p:spPr bwMode="auto">
          <a:xfrm>
            <a:off x="6977012" y="5775325"/>
            <a:ext cx="12907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0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770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786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6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1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lang="en-US" altLang="en-US" sz="1600" b="1" dirty="0">
                <a:solidFill>
                  <a:prstClr val="black"/>
                </a:solidFill>
              </a:rPr>
              <a:t>cs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.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72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724" name="Rectangle 69"/>
          <p:cNvSpPr>
            <a:spLocks noChangeArrowheads="1"/>
          </p:cNvSpPr>
          <p:nvPr/>
        </p:nvSpPr>
        <p:spPr bwMode="auto">
          <a:xfrm>
            <a:off x="466709" y="3012376"/>
            <a:ext cx="3543162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iterated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contacted server replies with name of server to contact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“I don’t know this name, but ask this server”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pSp>
        <p:nvGrpSpPr>
          <p:cNvPr id="15772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786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785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86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72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782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2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2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3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5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5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3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3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5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3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3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5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5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4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4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4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5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779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9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9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82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82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80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82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80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81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82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80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0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1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81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2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776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6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6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6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9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6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9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7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8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9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7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8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8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7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7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7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8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8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773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773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3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3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776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3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775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6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3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774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775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774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775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775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774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4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4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775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  <p:bldP spid="1577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4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6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4" name="Rectangle 67"/>
          <p:cNvSpPr>
            <a:spLocks noChangeArrowheads="1"/>
          </p:cNvSpPr>
          <p:nvPr/>
        </p:nvSpPr>
        <p:spPr bwMode="auto">
          <a:xfrm>
            <a:off x="468312" y="1687513"/>
            <a:ext cx="35067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recursive query: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puts burden of name resolution on contacted name server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heavy load at upper levels of hierarchy?</a:t>
            </a:r>
          </a:p>
        </p:txBody>
      </p:sp>
      <p:sp>
        <p:nvSpPr>
          <p:cNvPr id="15975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requesting host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cs.stanford.edu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6" name="Text Box 6"/>
          <p:cNvSpPr txBox="1">
            <a:spLocks noChangeArrowheads="1"/>
          </p:cNvSpPr>
          <p:nvPr/>
        </p:nvSpPr>
        <p:spPr bwMode="auto">
          <a:xfrm>
            <a:off x="6999457" y="5775325"/>
            <a:ext cx="12458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cs.umd.edu</a:t>
            </a:r>
            <a:endParaRPr kumimoji="0" lang="en-US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root DNS 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5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5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76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976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5991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91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local DNS server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rPr>
                <a:t>dns.stanford.edu</a:t>
              </a:r>
              <a:endPara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15976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authoritative DNS server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dns.cs.umd.edu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76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9769" name="Picture 13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7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DNS name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 charset="-128"/>
                <a:cs typeface="+mn-cs"/>
              </a:rPr>
            </a:b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ＭＳ Ｐゴシック" charset="-128"/>
                <a:cs typeface="+mn-cs"/>
              </a:rPr>
              <a:t>resolution example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ＭＳ Ｐゴシック" charset="-128"/>
              <a:cs typeface="+mn-cs"/>
            </a:endParaRPr>
          </a:p>
        </p:txBody>
      </p:sp>
      <p:sp>
        <p:nvSpPr>
          <p:cNvPr id="15977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TLD DNS 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server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pSp>
        <p:nvGrpSpPr>
          <p:cNvPr id="15977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5990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5990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990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977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5987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7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7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7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90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90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8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90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90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8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9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9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8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8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8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9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9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5984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4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4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7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4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4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7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7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5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6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5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6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6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5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5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5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6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6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5981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1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4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4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1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3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1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1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82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3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82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3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3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82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2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2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3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5977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5977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7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8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980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980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8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15978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980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8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979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980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5980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0"/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5979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9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79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5980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/>
      <p:bldP spid="159748" grpId="0"/>
      <p:bldP spid="159749" grpId="0"/>
      <p:bldP spid="159750" grpId="0" animBg="1"/>
      <p:bldP spid="159751" grpId="0" animBg="1"/>
      <p:bldP spid="159752" grpId="0" animBg="1"/>
      <p:bldP spid="159753" grpId="0"/>
      <p:bldP spid="159758" grpId="0" animBg="1"/>
      <p:bldP spid="159759" grpId="0" animBg="1"/>
      <p:bldP spid="159760" grpId="0" animBg="1"/>
      <p:bldP spid="159761" grpId="0" animBg="1"/>
      <p:bldP spid="159763" grpId="0"/>
      <p:bldP spid="159764" grpId="0"/>
      <p:bldP spid="159765" grpId="0"/>
      <p:bldP spid="159767" grpId="0"/>
      <p:bldP spid="1597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en-US" sz="4000" dirty="0">
                <a:latin typeface="Calibri Light"/>
                <a:ea typeface="ＭＳ Ｐゴシック" charset="-128"/>
              </a:rPr>
              <a:t>DNS: caching, updating records</a:t>
            </a:r>
          </a:p>
        </p:txBody>
      </p:sp>
      <p:sp>
        <p:nvSpPr>
          <p:cNvPr id="1617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9125" y="1438275"/>
            <a:ext cx="7926388" cy="4733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latin typeface="Calibri"/>
                <a:ea typeface="ＭＳ Ｐゴシック" charset="-128"/>
              </a:rPr>
              <a:t>once (any) name server learns mapping, it </a:t>
            </a:r>
            <a:r>
              <a:rPr lang="en-US" altLang="en-US" i="1" dirty="0">
                <a:solidFill>
                  <a:srgbClr val="000099"/>
                </a:solidFill>
                <a:latin typeface="Calibri"/>
                <a:ea typeface="ＭＳ Ｐゴシック" charset="-128"/>
              </a:rPr>
              <a:t>caches</a:t>
            </a:r>
            <a:r>
              <a:rPr lang="en-US" altLang="en-US" dirty="0">
                <a:latin typeface="Calibri"/>
                <a:ea typeface="ＭＳ Ｐゴシック" charset="-128"/>
              </a:rPr>
              <a:t> mapping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cache entries timeout (disappear) after some time (TTL)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TLD servers typically cached in local name servers</a:t>
            </a:r>
          </a:p>
          <a:p>
            <a:pPr lvl="2"/>
            <a:r>
              <a:rPr lang="en-US" altLang="en-US" dirty="0">
                <a:latin typeface="Calibri"/>
                <a:ea typeface="ＭＳ Ｐゴシック" charset="-128"/>
              </a:rPr>
              <a:t>thus root name servers not often visited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cached entries may be 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 charset="-128"/>
              </a:rPr>
              <a:t>out-of-date</a:t>
            </a:r>
            <a:r>
              <a:rPr lang="en-US" altLang="en-US" dirty="0">
                <a:latin typeface="Calibri"/>
                <a:ea typeface="ＭＳ Ｐゴシック" charset="-128"/>
              </a:rPr>
              <a:t> (best effort name-to-address translation!)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if name host changes IP address, may not be known Internet-wide until all TTLs expire</a:t>
            </a:r>
          </a:p>
          <a:p>
            <a:r>
              <a:rPr lang="en-US" altLang="en-US" dirty="0">
                <a:latin typeface="Calibri"/>
                <a:ea typeface="ＭＳ Ｐゴシック" charset="-128"/>
              </a:rPr>
              <a:t>update/notify mechanisms proposed IETF standard</a:t>
            </a:r>
          </a:p>
          <a:p>
            <a:pPr lvl="1"/>
            <a:r>
              <a:rPr lang="en-US" altLang="en-US" dirty="0">
                <a:latin typeface="Calibri"/>
                <a:ea typeface="ＭＳ Ｐゴシック" charset="-128"/>
              </a:rPr>
              <a:t>RFC 2136</a:t>
            </a:r>
          </a:p>
        </p:txBody>
      </p:sp>
      <p:pic>
        <p:nvPicPr>
          <p:cNvPr id="161795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altLang="en-US" sz="4000" dirty="0">
                <a:ea typeface="ＭＳ Ｐゴシック" charset="-128"/>
              </a:rPr>
              <a:t>DNS records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42925" y="1343025"/>
            <a:ext cx="7820025" cy="514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DNS:</a:t>
            </a:r>
            <a:r>
              <a:rPr lang="en-US" altLang="en-US" sz="2400" dirty="0">
                <a:ea typeface="ＭＳ Ｐゴシック" charset="-128"/>
              </a:rPr>
              <a:t> distributed database storing resource records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(RR)</a:t>
            </a:r>
          </a:p>
        </p:txBody>
      </p:sp>
      <p:sp>
        <p:nvSpPr>
          <p:cNvPr id="16384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3400" y="3916363"/>
            <a:ext cx="3514725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None/>
            </a:pPr>
            <a:r>
              <a:rPr lang="en-US" altLang="en-US" u="sng" dirty="0">
                <a:solidFill>
                  <a:srgbClr val="CC0000"/>
                </a:solidFill>
                <a:ea typeface="ＭＳ Ｐゴシック" charset="-128"/>
              </a:rPr>
              <a:t>type=NS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name</a:t>
            </a:r>
            <a:r>
              <a:rPr lang="en-US" altLang="en-US" sz="2000" dirty="0">
                <a:ea typeface="ＭＳ Ｐゴシック" charset="-128"/>
              </a:rPr>
              <a:t> is domain (e.g., </a:t>
            </a:r>
            <a:r>
              <a:rPr lang="en-US" altLang="en-US" sz="2000" dirty="0" err="1">
                <a:ea typeface="ＭＳ Ｐゴシック" charset="-128"/>
              </a:rPr>
              <a:t>foo.com</a:t>
            </a:r>
            <a:r>
              <a:rPr lang="en-US" altLang="en-US" sz="2000" dirty="0">
                <a:ea typeface="ＭＳ Ｐゴシック" charset="-128"/>
              </a:rPr>
              <a:t>)</a:t>
            </a:r>
          </a:p>
          <a:p>
            <a:pPr lvl="1"/>
            <a:r>
              <a:rPr lang="en-US" altLang="en-US" sz="2000" b="1" dirty="0">
                <a:ea typeface="ＭＳ Ｐゴシック" charset="-128"/>
              </a:rPr>
              <a:t>value</a:t>
            </a:r>
            <a:r>
              <a:rPr lang="en-US" altLang="en-US" sz="2000" dirty="0">
                <a:ea typeface="ＭＳ Ｐゴシック" charset="-128"/>
              </a:rPr>
              <a:t> is hostname of authoritative name server for this domain</a:t>
            </a:r>
          </a:p>
          <a:p>
            <a:endParaRPr lang="en-US" altLang="en-US" sz="2400" dirty="0">
              <a:ea typeface="ＭＳ Ｐゴシック" charset="-128"/>
            </a:endParaRP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RR format: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(name, value, type, ttl)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75000"/>
              <a:buFont typeface="Wingdings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hostname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IP address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type=CNAME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alias name for some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“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canonical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”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(the real)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www.ibm.com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is really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servereast.backup2.ibm.com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canonical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sp>
        <p:nvSpPr>
          <p:cNvPr id="163850" name="Rectangle 10"/>
          <p:cNvSpPr>
            <a:spLocks noChangeArrowheads="1"/>
          </p:cNvSpPr>
          <p:nvPr/>
        </p:nvSpPr>
        <p:spPr bwMode="auto">
          <a:xfrm>
            <a:off x="4253706" y="4866902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type=MX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value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is name of mail server associated with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name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ZapfDingbats" charset="0"/>
              <a:buChar char="r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  <p:pic>
        <p:nvPicPr>
          <p:cNvPr id="16385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build="p"/>
      <p:bldP spid="163848" grpId="0"/>
      <p:bldP spid="163849" grpId="0"/>
      <p:bldP spid="16385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15007</TotalTime>
  <Words>3728</Words>
  <Application>Microsoft Macintosh PowerPoint</Application>
  <PresentationFormat>On-screen Show (4:3)</PresentationFormat>
  <Paragraphs>782</Paragraphs>
  <Slides>59</Slides>
  <Notes>24</Notes>
  <HiddenSlides>13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 Unicode MS</vt:lpstr>
      <vt:lpstr>ＭＳ Ｐゴシック</vt:lpstr>
      <vt:lpstr>Arial</vt:lpstr>
      <vt:lpstr>Calibri</vt:lpstr>
      <vt:lpstr>Calibri Light</vt:lpstr>
      <vt:lpstr>Comic Sans MS</vt:lpstr>
      <vt:lpstr>Gill Sans MT</vt:lpstr>
      <vt:lpstr>Lucida Bright</vt:lpstr>
      <vt:lpstr>Times New Roman</vt:lpstr>
      <vt:lpstr>Wingdings</vt:lpstr>
      <vt:lpstr>ZapfDingbats</vt:lpstr>
      <vt:lpstr>Office Theme</vt:lpstr>
      <vt:lpstr>1_Office Theme</vt:lpstr>
      <vt:lpstr>PowerPoint Presentation</vt:lpstr>
      <vt:lpstr>DNS: a distributed, hierarchical database</vt:lpstr>
      <vt:lpstr>DNS: Root Name Servers</vt:lpstr>
      <vt:lpstr>TLD, Authoritative DNS Servers</vt:lpstr>
      <vt:lpstr>Local DNS name server</vt:lpstr>
      <vt:lpstr>DNS name  resolution example</vt:lpstr>
      <vt:lpstr>PowerPoint Presentation</vt:lpstr>
      <vt:lpstr>DNS: caching, updating records</vt:lpstr>
      <vt:lpstr>DNS records</vt:lpstr>
      <vt:lpstr>DNS protocol, messages</vt:lpstr>
      <vt:lpstr>PowerPoint Presentation</vt:lpstr>
      <vt:lpstr>Inserting records into DNS</vt:lpstr>
      <vt:lpstr>Network Security</vt:lpstr>
      <vt:lpstr>Chapter 8: Network Security</vt:lpstr>
      <vt:lpstr>Outline</vt:lpstr>
      <vt:lpstr>What is network security?</vt:lpstr>
      <vt:lpstr>Friends and enemies: Alice, Bob, Trudy</vt:lpstr>
      <vt:lpstr>Who might Bob, Alice be?</vt:lpstr>
      <vt:lpstr>There are attackers out there!</vt:lpstr>
      <vt:lpstr>Outline</vt:lpstr>
      <vt:lpstr>The language of cryptography</vt:lpstr>
      <vt:lpstr>Symmetric key cryptography</vt:lpstr>
      <vt:lpstr>Symmetric key crypto: DES</vt:lpstr>
      <vt:lpstr>Symmetric key  crypto: DES</vt:lpstr>
      <vt:lpstr>AES: Advanced Encryption Standard</vt:lpstr>
      <vt:lpstr>Public Key Cryptography</vt:lpstr>
      <vt:lpstr>Public key cryptography</vt:lpstr>
      <vt:lpstr>Public key encryption algorithms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Outline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Digital signatures </vt:lpstr>
      <vt:lpstr>Digital signatures </vt:lpstr>
      <vt:lpstr>Digital signatures </vt:lpstr>
      <vt:lpstr>Outline</vt:lpstr>
      <vt:lpstr>SSL/TLS: Transport Layer Security</vt:lpstr>
      <vt:lpstr>TLS and TCP/IP</vt:lpstr>
      <vt:lpstr>PowerPoint Presentation</vt:lpstr>
      <vt:lpstr>Outline</vt:lpstr>
      <vt:lpstr>Network Security (summary)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352</cp:revision>
  <cp:lastPrinted>2017-12-13T20:45:03Z</cp:lastPrinted>
  <dcterms:created xsi:type="dcterms:W3CDTF">2017-08-26T21:27:51Z</dcterms:created>
  <dcterms:modified xsi:type="dcterms:W3CDTF">2022-05-10T17:53:45Z</dcterms:modified>
</cp:coreProperties>
</file>