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20"/>
  </p:notesMasterIdLst>
  <p:handoutMasterIdLst>
    <p:handoutMasterId r:id="rId21"/>
  </p:handoutMasterIdLst>
  <p:sldIdLst>
    <p:sldId id="297" r:id="rId3"/>
    <p:sldId id="321" r:id="rId4"/>
    <p:sldId id="304" r:id="rId5"/>
    <p:sldId id="315" r:id="rId6"/>
    <p:sldId id="306" r:id="rId7"/>
    <p:sldId id="303" r:id="rId8"/>
    <p:sldId id="309" r:id="rId9"/>
    <p:sldId id="320" r:id="rId10"/>
    <p:sldId id="311" r:id="rId11"/>
    <p:sldId id="316" r:id="rId12"/>
    <p:sldId id="299" r:id="rId13"/>
    <p:sldId id="314" r:id="rId14"/>
    <p:sldId id="313" r:id="rId15"/>
    <p:sldId id="308" r:id="rId16"/>
    <p:sldId id="310" r:id="rId17"/>
    <p:sldId id="312" r:id="rId18"/>
    <p:sldId id="317" r:id="rId19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89">
          <p15:clr>
            <a:srgbClr val="A4A3A4"/>
          </p15:clr>
        </p15:guide>
        <p15:guide id="2" pos="4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82" autoAdjust="0"/>
    <p:restoredTop sz="96714" autoAdjust="0"/>
  </p:normalViewPr>
  <p:slideViewPr>
    <p:cSldViewPr snapToGrid="0">
      <p:cViewPr varScale="1">
        <p:scale>
          <a:sx n="151" d="100"/>
          <a:sy n="151" d="100"/>
        </p:scale>
        <p:origin x="1200" y="84"/>
      </p:cViewPr>
      <p:guideLst>
        <p:guide orient="horz" pos="789"/>
        <p:guide pos="4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67585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38145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938" tIns="43969" rIns="87938" bIns="4396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20835" name="Rectangle 67586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735" y="2"/>
            <a:ext cx="3038145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938" tIns="43969" rIns="87938" bIns="4396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20836" name="Rectangle 67587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0660"/>
            <a:ext cx="3038145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938" tIns="43969" rIns="87938" bIns="4396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7589" name="Slide Number Placeholder 67588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735" y="8830660"/>
            <a:ext cx="3038145" cy="46420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87938" tIns="43969" rIns="87938" bIns="4396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fld id="{8A855623-DCED-4E5D-9311-6CA263906B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5027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50177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38145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9" tIns="46480" rIns="92959" bIns="46480" numCol="1" anchor="t" anchorCtr="0" compatLnSpc="1">
            <a:prstTxWarp prst="textNoShape">
              <a:avLst/>
            </a:prstTxWarp>
          </a:bodyPr>
          <a:lstStyle>
            <a:lvl1pPr defTabSz="929760" eaLnBrk="1" hangingPunct="1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1443" name="Rectangle 50178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735" y="2"/>
            <a:ext cx="3038145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9" tIns="46480" rIns="92959" bIns="46480" numCol="1" anchor="t" anchorCtr="0" compatLnSpc="1">
            <a:prstTxWarp prst="textNoShape">
              <a:avLst/>
            </a:prstTxWarp>
          </a:bodyPr>
          <a:lstStyle>
            <a:lvl1pPr algn="r" defTabSz="929760" eaLnBrk="1" hangingPunct="1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1444" name="Rectangle 50179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81" name="Notes Placeholder 5018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345" y="4416098"/>
            <a:ext cx="5607712" cy="4182458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2959" tIns="46480" rIns="92959" bIns="464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446" name="Rectangle 50181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0660"/>
            <a:ext cx="3038145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9" tIns="46480" rIns="92959" bIns="46480" numCol="1" anchor="b" anchorCtr="0" compatLnSpc="1">
            <a:prstTxWarp prst="textNoShape">
              <a:avLst/>
            </a:prstTxWarp>
          </a:bodyPr>
          <a:lstStyle>
            <a:lvl1pPr defTabSz="929760" eaLnBrk="1" hangingPunct="1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50183" name="Slide Number Placeholder 50182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735" y="8830660"/>
            <a:ext cx="3038145" cy="46420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2959" tIns="46480" rIns="92959" bIns="46480" numCol="1" anchor="b" anchorCtr="0" compatLnSpc="1">
            <a:prstTxWarp prst="textNoShape">
              <a:avLst/>
            </a:prstTxWarp>
          </a:bodyPr>
          <a:lstStyle>
            <a:lvl1pPr algn="r" defTabSz="929760" eaLnBrk="1" hangingPunct="1">
              <a:defRPr sz="1300">
                <a:latin typeface="Times New Roman" pitchFamily="18" charset="0"/>
              </a:defRPr>
            </a:lvl1pPr>
          </a:lstStyle>
          <a:p>
            <a:fld id="{048DFA81-0638-4983-AB53-0B2C09D32EF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6868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hape 1"/>
          <p:cNvSpPr>
            <a:spLocks noGrp="1" noRot="1" noChangeAspect="1" noTextEdit="1"/>
          </p:cNvSpPr>
          <p:nvPr>
            <p:ph type="sldImg"/>
          </p:nvPr>
        </p:nvSpPr>
        <p:spPr>
          <a:noFill/>
          <a:ln cap="flat">
            <a:headEnd type="none" w="med" len="med"/>
            <a:tailEnd type="none" w="med" len="med"/>
          </a:ln>
        </p:spPr>
      </p:sp>
      <p:sp>
        <p:nvSpPr>
          <p:cNvPr id="62466" name="Shap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B1BF03-EC36-459C-8EE7-51AD3C840F34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9185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DFA81-0638-4983-AB53-0B2C09D32EF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7966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DFA81-0638-4983-AB53-0B2C09D32EF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0735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DFA81-0638-4983-AB53-0B2C09D32EF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657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DFA81-0638-4983-AB53-0B2C09D32E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3046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DFA81-0638-4983-AB53-0B2C09D32EF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2806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676" y="4415791"/>
            <a:ext cx="5607050" cy="418338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2320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DFA81-0638-4983-AB53-0B2C09D32EF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1803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DFA81-0638-4983-AB53-0B2C09D32EF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075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676" y="4415791"/>
            <a:ext cx="5607050" cy="418338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6447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DFA81-0638-4983-AB53-0B2C09D32EF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0802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DFA81-0638-4983-AB53-0B2C09D32EF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427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5710E9-B4B4-4020-A12C-ACB0FA9411B5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CMSC818G Set 1</a:t>
            </a:r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5EB1FB-9AFD-432C-BEC6-8EDA6DE5F9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F0D310-8C84-4698-A563-57BA4EFDE03E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CMSC818G Set 1</a:t>
            </a:r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8904EF-2969-4BEA-A3EE-AEA62ECEEE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FC2FA4-D79A-4FC4-A054-6238587B1973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CMSC818G Set 1</a:t>
            </a:r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080C9-BA94-4E56-90D3-2235F2002E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9699DB-0FBF-4B20-AEE3-57BE57530C25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CMSC818G Set 1</a:t>
            </a:r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F81CA6-E1DB-4E0F-9C40-4DBB44312A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63B11E-C3AA-4E0A-9335-073913C00ACF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CMSC818G Set 1</a:t>
            </a:r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F38E3D-0A98-4A46-B200-62173E7D80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577C91-D686-4A16-9493-FF1AAECA6538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CMSC818G Set 1</a:t>
            </a:r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924B43-831F-4D0E-9257-5027E6CA44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625F63-C839-41CA-9D5F-E282574349B5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CMSC818G Set 1</a:t>
            </a:r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A88444-A49F-4ADA-93FF-16D614E15A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E95B5E-D829-4D63-B64D-FF8B20E30573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CMSC818G Set 1</a:t>
            </a:r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3F6560-9B72-4DC3-8E93-AC175E0D90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2520BA-97B0-4DA2-9495-602963C0D4EF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CMSC818G Set 1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638EF-AA70-4CF5-AC7F-FCC397C751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41BA89-0C13-4EB1-9D9D-A93D79F74783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CMSC818G Set 1</a:t>
            </a:r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24B18D-FF3B-4B89-9A53-6C3EF8BA13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632740-27F9-478D-8AE7-EF1FD8F0B3F1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CMSC818G Set 1</a:t>
            </a:r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708918-EA6F-4B96-8963-060063C8F4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D85D64-B8A9-4415-A7CF-89809910CAFC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CMSC818G Set 1</a:t>
            </a:r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DE5ACC-4FA2-4095-B15A-35A4F16BFD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688FF0-122E-4177-9B69-29D5C938A919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CMSC818G Set 1</a:t>
            </a:r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73DE52-DCC3-47CC-84AE-BE40C5325F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E41EA9-1198-4439-9E0D-8B53CBCC9DFA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CMSC818G Set 1</a:t>
            </a:r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CBA1F8-8F73-4058-88F5-8FFEE48DD2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2DC458-8384-4F60-8306-BC17F4E96C55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CMSC818G Set 1</a:t>
            </a:r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2A9261-8521-4657-AE8F-C8AC4326E3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AB4546-BB17-4592-9008-2D850404F06A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CMSC818G Set 1</a:t>
            </a:r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6EE17D-35A6-499E-A736-A2A91F5B3C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6DD865-989A-4906-BB53-C6DB61A0E375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CMSC818G Set 1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3BDC4C-DEAB-4FD7-B417-542F841548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F9381E-69A0-4DC4-8C37-A4CE070878AB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CMSC818G Set 1</a:t>
            </a:r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07FC89-7FE4-4017-BBEA-AA8695408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000884-1CAF-493D-AA63-3C65662567EA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CMSC818G Set 1</a:t>
            </a:r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9A54BB-72C9-4979-B389-1171C23DF6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FE950A77-79E7-4505-AEBD-77A518DDC4C5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r>
              <a:rPr lang="en-US"/>
              <a:t>CMSC818G Set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40788267-731E-450B-A5F8-764C82C24E0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hf hdr="0"/>
  <p:txStyles>
    <p:titleStyle>
      <a:lvl1pPr marL="342900" indent="-342900" algn="ctr" defTabSz="-13873163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marL="3429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marL="3429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marL="3429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marL="3429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8001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12573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7145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21717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-13873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-13873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-13873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-13873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-13873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7D874905-E5E4-451B-A0AD-2614D73C00F1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r>
              <a:rPr lang="en-US"/>
              <a:t>CMSC818G Set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0EEBE8AA-8AF2-44A0-84FC-2CD806D8F9F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</p:sldLayoutIdLst>
  <p:hf hdr="0"/>
  <p:txStyles>
    <p:titleStyle>
      <a:lvl1pPr marL="342900" indent="-342900" algn="ctr" defTabSz="-13873163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marL="3429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marL="3429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marL="3429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marL="3429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8001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12573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7145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2171700" indent="-342900" algn="ctr" defTabSz="-1387316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-13873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-13873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-13873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-13873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-1387316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54273"/>
          <p:cNvSpPr>
            <a:spLocks noGrp="1" noChangeArrowheads="1"/>
          </p:cNvSpPr>
          <p:nvPr>
            <p:ph type="title"/>
          </p:nvPr>
        </p:nvSpPr>
        <p:spPr>
          <a:xfrm>
            <a:off x="3091546" y="492352"/>
            <a:ext cx="2813065" cy="694466"/>
          </a:xfrm>
          <a:ln w="12700" cap="flat" algn="ctr">
            <a:miter lim="800000"/>
            <a:headEnd type="none" w="med" len="med"/>
            <a:tailEnd type="none" w="med" len="med"/>
          </a:ln>
        </p:spPr>
        <p:txBody>
          <a:bodyPr wrap="none" lIns="63398" tIns="25359" rIns="63398" bIns="25359" anchor="t">
            <a:spAutoFit/>
          </a:bodyPr>
          <a:lstStyle/>
          <a:p>
            <a:pPr marL="0" indent="0" defTabSz="914400" eaLnBrk="1" hangingPunct="1">
              <a:lnSpc>
                <a:spcPct val="95000"/>
              </a:lnSpc>
            </a:pPr>
            <a:r>
              <a:rPr lang="en-US" dirty="0"/>
              <a:t>CSMC 818G</a:t>
            </a:r>
          </a:p>
        </p:txBody>
      </p:sp>
      <p:sp>
        <p:nvSpPr>
          <p:cNvPr id="54275" name="Text Placeholder 54274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3557741"/>
          </a:xfrm>
          <a:ln w="12700" cap="flat" algn="ctr">
            <a:miter lim="800000"/>
            <a:headEnd type="none" w="med" len="med"/>
            <a:tailEnd type="none" w="med" len="med"/>
          </a:ln>
        </p:spPr>
        <p:txBody>
          <a:bodyPr lIns="71324" tIns="28529" rIns="71324" bIns="28529">
            <a:spAutoFit/>
          </a:bodyPr>
          <a:lstStyle/>
          <a:p>
            <a:pPr marL="387350" indent="-387350" algn="ctr" defTabSz="1033463" eaLnBrk="1" hangingPunct="1">
              <a:lnSpc>
                <a:spcPct val="94000"/>
              </a:lnSpc>
              <a:spcBef>
                <a:spcPct val="28000"/>
              </a:spcBef>
              <a:buFont typeface="Arial" pitchFamily="34" charset="0"/>
              <a:buNone/>
            </a:pPr>
            <a:r>
              <a:rPr lang="en-US" sz="3300" dirty="0">
                <a:solidFill>
                  <a:schemeClr val="tx2"/>
                </a:solidFill>
              </a:rPr>
              <a:t>Information-Centric Design of </a:t>
            </a:r>
          </a:p>
          <a:p>
            <a:pPr marL="387350" indent="-387350" algn="ctr" defTabSz="1033463" eaLnBrk="1" hangingPunct="1">
              <a:lnSpc>
                <a:spcPct val="94000"/>
              </a:lnSpc>
              <a:spcBef>
                <a:spcPct val="28000"/>
              </a:spcBef>
              <a:buFont typeface="Arial" pitchFamily="34" charset="0"/>
              <a:buNone/>
            </a:pPr>
            <a:r>
              <a:rPr lang="en-US" sz="3300" dirty="0">
                <a:solidFill>
                  <a:schemeClr val="tx2"/>
                </a:solidFill>
              </a:rPr>
              <a:t>Context-Aware Systems</a:t>
            </a:r>
          </a:p>
          <a:p>
            <a:pPr marL="387350" indent="-387350" algn="ctr" defTabSz="1033463" eaLnBrk="1" hangingPunct="1">
              <a:lnSpc>
                <a:spcPct val="94000"/>
              </a:lnSpc>
              <a:spcBef>
                <a:spcPct val="28000"/>
              </a:spcBef>
              <a:buFont typeface="Arial" pitchFamily="34" charset="0"/>
              <a:buNone/>
            </a:pPr>
            <a:endParaRPr lang="en-US" dirty="0">
              <a:solidFill>
                <a:schemeClr val="tx2"/>
              </a:solidFill>
            </a:endParaRPr>
          </a:p>
          <a:p>
            <a:pPr marL="387350" indent="-387350" algn="ctr" defTabSz="1033463" eaLnBrk="1" hangingPunct="1">
              <a:lnSpc>
                <a:spcPct val="94000"/>
              </a:lnSpc>
              <a:spcBef>
                <a:spcPct val="28000"/>
              </a:spcBef>
              <a:buFont typeface="Arial" pitchFamily="34" charset="0"/>
              <a:buNone/>
            </a:pPr>
            <a:r>
              <a:rPr lang="en-US" sz="3300" dirty="0">
                <a:solidFill>
                  <a:schemeClr val="tx2"/>
                </a:solidFill>
              </a:rPr>
              <a:t>Prof. Ashok K Agrawala</a:t>
            </a:r>
          </a:p>
          <a:p>
            <a:pPr marL="387350" indent="-387350" algn="ctr" defTabSz="1033463" eaLnBrk="1" hangingPunct="1">
              <a:lnSpc>
                <a:spcPct val="94000"/>
              </a:lnSpc>
              <a:spcBef>
                <a:spcPct val="28000"/>
              </a:spcBef>
              <a:buFont typeface="Arial" pitchFamily="34" charset="0"/>
              <a:buNone/>
            </a:pPr>
            <a:endParaRPr lang="en-US" sz="2100" dirty="0"/>
          </a:p>
          <a:p>
            <a:pPr marL="387350" indent="-387350" algn="ctr" defTabSz="1033463" eaLnBrk="1" hangingPunct="1">
              <a:lnSpc>
                <a:spcPct val="94000"/>
              </a:lnSpc>
              <a:spcBef>
                <a:spcPct val="28000"/>
              </a:spcBef>
              <a:buFont typeface="Arial" pitchFamily="34" charset="0"/>
              <a:buNone/>
            </a:pPr>
            <a:r>
              <a:rPr lang="en-US" sz="2100" dirty="0">
                <a:solidFill>
                  <a:srgbClr val="000000"/>
                </a:solidFill>
              </a:rPr>
              <a:t>© 2022   Ashok Agrawala</a:t>
            </a:r>
          </a:p>
          <a:p>
            <a:pPr marL="387350" indent="-387350" algn="ctr" defTabSz="1033463" eaLnBrk="1" hangingPunct="1">
              <a:lnSpc>
                <a:spcPct val="94000"/>
              </a:lnSpc>
              <a:spcBef>
                <a:spcPct val="28000"/>
              </a:spcBef>
              <a:buFont typeface="Arial" pitchFamily="34" charset="0"/>
              <a:buNone/>
            </a:pPr>
            <a:endParaRPr lang="en-US" sz="2100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8CC93-8E13-454D-8F3A-E06B24962A9C}" type="datetime3">
              <a:rPr lang="en-US" smtClean="0"/>
              <a:pPr/>
              <a:t>25 January 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CMSC818G Set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73277-E134-4C16-909C-D99F43DCD8AA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Build a Context-aware Personal Assistant</a:t>
            </a:r>
          </a:p>
          <a:p>
            <a:pPr lvl="1"/>
            <a:r>
              <a:rPr lang="en-US" dirty="0"/>
              <a:t>Group project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85D64-B8A9-4415-A7CF-89809910CAFC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CMSC818G Set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9971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is this Course About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103536"/>
            <a:ext cx="8229600" cy="912988"/>
          </a:xfrm>
          <a:noFill/>
          <a:ln/>
        </p:spPr>
        <p:txBody>
          <a:bodyPr lIns="63398" tIns="25359" rIns="63398" bIns="25359">
            <a:spAutoFit/>
          </a:bodyPr>
          <a:lstStyle/>
          <a:p>
            <a:pPr algn="ctr">
              <a:buNone/>
            </a:pPr>
            <a:r>
              <a:rPr lang="en-US" sz="2800" dirty="0"/>
              <a:t>Improving the quality of life using information technology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2D36D-28AF-485D-A5B3-6096E237D2F4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CMSC818G Set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 to be Covered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Information Dynamics</a:t>
            </a:r>
          </a:p>
          <a:p>
            <a:r>
              <a:rPr lang="en-US" dirty="0"/>
              <a:t>Context and Context Aware Computing</a:t>
            </a:r>
          </a:p>
          <a:p>
            <a:r>
              <a:rPr lang="en-US" dirty="0"/>
              <a:t>Location –Determination and Use</a:t>
            </a:r>
          </a:p>
          <a:p>
            <a:r>
              <a:rPr lang="en-US" dirty="0"/>
              <a:t>Activity Recognition </a:t>
            </a:r>
          </a:p>
          <a:p>
            <a:r>
              <a:rPr lang="en-US" dirty="0"/>
              <a:t>Context Modeling and Reasoning</a:t>
            </a:r>
          </a:p>
          <a:p>
            <a:r>
              <a:rPr lang="en-US" dirty="0"/>
              <a:t>Learning from Context</a:t>
            </a:r>
          </a:p>
          <a:p>
            <a:r>
              <a:rPr lang="en-US" dirty="0"/>
              <a:t>Context-Aware Systems and Middleware</a:t>
            </a:r>
          </a:p>
          <a:p>
            <a:r>
              <a:rPr lang="en-US" dirty="0"/>
              <a:t>Proactive Computing</a:t>
            </a:r>
          </a:p>
          <a:p>
            <a:r>
              <a:rPr lang="en-US" dirty="0"/>
              <a:t>Other issues – Security, Privacy,…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85D64-B8A9-4415-A7CF-89809910CAFC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CMSC818G Set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3389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Quality of Life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does it mean to you?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8B8B9-F2AA-4CCA-B8E3-BD5FF2ECD4D9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CMSC818G Set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Perspective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/>
              <a:t>Individual</a:t>
            </a:r>
          </a:p>
          <a:p>
            <a:pPr lvl="1"/>
            <a:r>
              <a:rPr lang="en-US" dirty="0"/>
              <a:t>Family</a:t>
            </a:r>
          </a:p>
          <a:p>
            <a:pPr lvl="1"/>
            <a:r>
              <a:rPr lang="en-US" dirty="0"/>
              <a:t>Social Groups</a:t>
            </a:r>
          </a:p>
          <a:p>
            <a:pPr lvl="1"/>
            <a:r>
              <a:rPr lang="en-US" dirty="0"/>
              <a:t>Friends Circle</a:t>
            </a:r>
          </a:p>
          <a:p>
            <a:pPr lvl="1"/>
            <a:r>
              <a:rPr lang="en-US" dirty="0"/>
              <a:t>…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dirty="0"/>
              <a:t>Organization</a:t>
            </a:r>
          </a:p>
          <a:p>
            <a:pPr lvl="1"/>
            <a:r>
              <a:rPr lang="en-US" dirty="0"/>
              <a:t>International - UN</a:t>
            </a:r>
          </a:p>
          <a:p>
            <a:pPr lvl="1"/>
            <a:r>
              <a:rPr lang="en-US" dirty="0"/>
              <a:t>Corporation</a:t>
            </a:r>
          </a:p>
          <a:p>
            <a:pPr lvl="1"/>
            <a:r>
              <a:rPr lang="en-US" dirty="0"/>
              <a:t>Government</a:t>
            </a:r>
          </a:p>
          <a:p>
            <a:pPr lvl="1"/>
            <a:r>
              <a:rPr lang="en-US" dirty="0"/>
              <a:t>Non-profit</a:t>
            </a:r>
          </a:p>
          <a:p>
            <a:pPr lvl="1"/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DD41E-F5D5-4431-9B47-FF7E240419AB}" type="datetime3">
              <a:rPr lang="en-US" smtClean="0"/>
              <a:pPr/>
              <a:t>25 January 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CMSC818G Set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BA1F8-8F73-4058-88F5-8FFEE48DD20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Basic Notions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Information</a:t>
            </a:r>
          </a:p>
          <a:p>
            <a:pPr lvl="1"/>
            <a:r>
              <a:rPr lang="en-US" dirty="0"/>
              <a:t>Fundamental Nature</a:t>
            </a:r>
          </a:p>
          <a:p>
            <a:pPr lvl="1"/>
            <a:r>
              <a:rPr lang="en-US" dirty="0"/>
              <a:t>Implications</a:t>
            </a:r>
          </a:p>
          <a:p>
            <a:r>
              <a:rPr lang="en-US" dirty="0"/>
              <a:t>Interrelationships</a:t>
            </a:r>
          </a:p>
          <a:p>
            <a:r>
              <a:rPr lang="en-US" dirty="0"/>
              <a:t>Context</a:t>
            </a:r>
          </a:p>
          <a:p>
            <a:r>
              <a:rPr lang="en-US" dirty="0"/>
              <a:t>Models</a:t>
            </a:r>
          </a:p>
          <a:p>
            <a:r>
              <a:rPr lang="en-US" dirty="0"/>
              <a:t>Limitations of Physical representations of information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BAA6D-EE2E-4D7C-A51C-C004E81D4313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CMSC818G Set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BA1F8-8F73-4058-88F5-8FFEE48DD20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Technological aspects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Processing</a:t>
            </a:r>
          </a:p>
          <a:p>
            <a:r>
              <a:rPr lang="en-US" dirty="0"/>
              <a:t>Storage</a:t>
            </a:r>
          </a:p>
          <a:p>
            <a:r>
              <a:rPr lang="en-US" dirty="0"/>
              <a:t>Human Interaction</a:t>
            </a:r>
          </a:p>
          <a:p>
            <a:r>
              <a:rPr lang="en-US" dirty="0"/>
              <a:t>Communications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 Inputs</a:t>
            </a:r>
          </a:p>
          <a:p>
            <a:pPr lvl="1"/>
            <a:r>
              <a:rPr lang="en-US" dirty="0"/>
              <a:t>Sensors</a:t>
            </a:r>
          </a:p>
          <a:p>
            <a:r>
              <a:rPr lang="en-US" dirty="0"/>
              <a:t>Outputs</a:t>
            </a:r>
          </a:p>
          <a:p>
            <a:pPr lvl="1"/>
            <a:r>
              <a:rPr lang="en-US" dirty="0"/>
              <a:t>Actuations</a:t>
            </a:r>
          </a:p>
          <a:p>
            <a:pPr lvl="1"/>
            <a:r>
              <a:rPr lang="en-US" dirty="0"/>
              <a:t>Commands</a:t>
            </a:r>
          </a:p>
          <a:p>
            <a:pPr lvl="1"/>
            <a:r>
              <a:rPr lang="en-US" dirty="0"/>
              <a:t>Messages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E75BA-C201-41AD-A70E-2DD56523070D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CMSC818G Set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Rover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926" y="1600200"/>
            <a:ext cx="5338147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85D64-B8A9-4415-A7CF-89809910CAFC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CMSC818G Set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540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4191B-ECB1-48DF-B82D-86F5B6557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534890-8C63-45F5-97FA-DFC8A0C1CA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Tuesdays and Thursdays </a:t>
            </a:r>
          </a:p>
          <a:p>
            <a:pPr lvl="1"/>
            <a:r>
              <a:rPr lang="en-US" dirty="0"/>
              <a:t>11:00 to 12:15</a:t>
            </a:r>
          </a:p>
          <a:p>
            <a:r>
              <a:rPr lang="en-US" dirty="0"/>
              <a:t>Location</a:t>
            </a:r>
          </a:p>
          <a:p>
            <a:pPr lvl="1"/>
            <a:r>
              <a:rPr lang="en-US" dirty="0"/>
              <a:t>CSIC 2107</a:t>
            </a:r>
          </a:p>
          <a:p>
            <a:pPr lvl="1"/>
            <a:r>
              <a:rPr lang="en-US" dirty="0"/>
              <a:t>Zoom – umd.zoom.us/my/agrawala</a:t>
            </a:r>
          </a:p>
          <a:p>
            <a:r>
              <a:rPr lang="en-US" dirty="0"/>
              <a:t>University Requirements</a:t>
            </a:r>
          </a:p>
          <a:p>
            <a:pPr lvl="1"/>
            <a:r>
              <a:rPr lang="en-US" dirty="0"/>
              <a:t>Participate in person unless there are medical reasons</a:t>
            </a:r>
          </a:p>
          <a:p>
            <a:r>
              <a:rPr lang="en-US" dirty="0"/>
              <a:t>Exams-  Midterm and Final – required for it to be a part of PhD course requirements.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7CD940-854B-4EF7-A312-8714A912C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85D64-B8A9-4415-A7CF-89809910CAFC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E8B425-94E3-4B8D-94F7-159C68B49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CMSC818G Set 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1040B-544D-444E-AEC6-A6521654C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962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Participants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CMSC 818G</a:t>
            </a:r>
          </a:p>
          <a:p>
            <a:pPr lvl="1"/>
            <a:r>
              <a:rPr lang="en-US" dirty="0"/>
              <a:t>16 registered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C4AFE-531D-47A0-AEFE-B241E16686F3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CMSC818G Set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F6FFE64-9F80-4620-988A-5290BDB8D9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9595285"/>
              </p:ext>
            </p:extLst>
          </p:nvPr>
        </p:nvGraphicFramePr>
        <p:xfrm>
          <a:off x="3746499" y="1821657"/>
          <a:ext cx="4706433" cy="4351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06433">
                  <a:extLst>
                    <a:ext uri="{9D8B030D-6E8A-4147-A177-3AD203B41FA5}">
                      <a16:colId xmlns:a16="http://schemas.microsoft.com/office/drawing/2014/main" val="1362008038"/>
                    </a:ext>
                  </a:extLst>
                </a:gridCol>
              </a:tblGrid>
              <a:tr h="271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Cui, </a:t>
                      </a:r>
                      <a:r>
                        <a:rPr lang="en-US" sz="1100" u="none" strike="noStrike" dirty="0" err="1">
                          <a:effectLst/>
                        </a:rPr>
                        <a:t>Shaobo</a:t>
                      </a:r>
                      <a:r>
                        <a:rPr lang="en-US" sz="1100" u="none" strike="noStrike" dirty="0">
                          <a:effectLst/>
                        </a:rPr>
                        <a:t>                            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753566776"/>
                  </a:ext>
                </a:extLst>
              </a:tr>
              <a:tr h="271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Das, Ritwika                           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430471839"/>
                  </a:ext>
                </a:extLst>
              </a:tr>
              <a:tr h="271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Harrity, Michael D                     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02345321"/>
                  </a:ext>
                </a:extLst>
              </a:tr>
              <a:tr h="271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Hurley, Kyle James                     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60863751"/>
                  </a:ext>
                </a:extLst>
              </a:tr>
              <a:tr h="271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Ingold, William George Lawrence        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026524295"/>
                  </a:ext>
                </a:extLst>
              </a:tr>
              <a:tr h="271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Liu, Geng                              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556238877"/>
                  </a:ext>
                </a:extLst>
              </a:tr>
              <a:tr h="271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Luo, Alan Fei                          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07714292"/>
                  </a:ext>
                </a:extLst>
              </a:tr>
              <a:tr h="271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Madan, Sanna                           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590226240"/>
                  </a:ext>
                </a:extLst>
              </a:tr>
              <a:tr h="271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Neskovic, Marko                        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004710961"/>
                  </a:ext>
                </a:extLst>
              </a:tr>
              <a:tr h="271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Shahid, Irtaza                         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0934785"/>
                  </a:ext>
                </a:extLst>
              </a:tr>
              <a:tr h="271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Shon, Yoon Kyung                       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27018104"/>
                  </a:ext>
                </a:extLst>
              </a:tr>
              <a:tr h="271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Song, Hyemi                            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789608886"/>
                  </a:ext>
                </a:extLst>
              </a:tr>
              <a:tr h="271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Tan, Jason                             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180536824"/>
                  </a:ext>
                </a:extLst>
              </a:tr>
              <a:tr h="271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Varma, Kamala                          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84959393"/>
                  </a:ext>
                </a:extLst>
              </a:tr>
              <a:tr h="271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Yerramreddy, Sai Srinivasa Rao         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51745417"/>
                  </a:ext>
                </a:extLst>
              </a:tr>
              <a:tr h="271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>
                          <a:effectLst/>
                        </a:rPr>
                        <a:t>Zamiri</a:t>
                      </a:r>
                      <a:r>
                        <a:rPr lang="en-US" sz="1100" u="none" strike="noStrike" dirty="0">
                          <a:effectLst/>
                        </a:rPr>
                        <a:t> </a:t>
                      </a:r>
                      <a:r>
                        <a:rPr lang="en-US" sz="1100" u="none" strike="noStrike" dirty="0" err="1">
                          <a:effectLst/>
                        </a:rPr>
                        <a:t>Zeraati</a:t>
                      </a:r>
                      <a:r>
                        <a:rPr lang="en-US" sz="1100" u="none" strike="noStrike" dirty="0">
                          <a:effectLst/>
                        </a:rPr>
                        <a:t>, Farnaz                 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55662068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Workload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Class Presentation and Write-up</a:t>
            </a:r>
          </a:p>
          <a:p>
            <a:pPr lvl="1"/>
            <a:r>
              <a:rPr lang="en-US" dirty="0"/>
              <a:t>Will assign a topic for each class and each student must pick a topic, present, and prepare a 4–5-page summary write up to be distributed to the class before presentation</a:t>
            </a:r>
          </a:p>
          <a:p>
            <a:r>
              <a:rPr lang="en-US" dirty="0"/>
              <a:t>Class participation and discussions</a:t>
            </a:r>
          </a:p>
          <a:p>
            <a:r>
              <a:rPr lang="en-US" dirty="0"/>
              <a:t>Project</a:t>
            </a:r>
          </a:p>
          <a:p>
            <a:r>
              <a:rPr lang="en-US" dirty="0"/>
              <a:t>Midterm</a:t>
            </a:r>
          </a:p>
          <a:p>
            <a:r>
              <a:rPr lang="en-US" dirty="0"/>
              <a:t>Final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85D64-B8A9-4415-A7CF-89809910CAFC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CMSC818G Set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9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Lectures</a:t>
            </a:r>
          </a:p>
          <a:p>
            <a:pPr lvl="1"/>
            <a:r>
              <a:rPr lang="en-US" dirty="0"/>
              <a:t>Focused presentation on a topic</a:t>
            </a:r>
          </a:p>
          <a:p>
            <a:pPr lvl="2"/>
            <a:r>
              <a:rPr lang="en-US" dirty="0"/>
              <a:t>Slides posted on the web</a:t>
            </a:r>
          </a:p>
          <a:p>
            <a:pPr lvl="2"/>
            <a:r>
              <a:rPr lang="en-US" dirty="0"/>
              <a:t>Write up to be distributed before presentation.</a:t>
            </a:r>
          </a:p>
          <a:p>
            <a:pPr lvl="3"/>
            <a:r>
              <a:rPr lang="en-US" dirty="0"/>
              <a:t>Annotate by adding your notes to catch the major points that may come up in discussions after the presentation.</a:t>
            </a:r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84177-DEBD-41B1-8527-1E67D76B665A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CMSC818G Set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7221" y="484736"/>
            <a:ext cx="2305235" cy="537806"/>
          </a:xfrm>
        </p:spPr>
        <p:txBody>
          <a:bodyPr>
            <a:normAutofit fontScale="90000"/>
          </a:bodyPr>
          <a:lstStyle/>
          <a:p>
            <a:r>
              <a:rPr lang="en-US" dirty="0"/>
              <a:t>Grading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Based on</a:t>
            </a:r>
          </a:p>
          <a:p>
            <a:pPr lvl="1"/>
            <a:r>
              <a:rPr lang="en-US" dirty="0"/>
              <a:t>Class participation</a:t>
            </a:r>
          </a:p>
          <a:p>
            <a:pPr lvl="1"/>
            <a:r>
              <a:rPr lang="en-US" dirty="0"/>
              <a:t>Weekly activities</a:t>
            </a:r>
          </a:p>
          <a:p>
            <a:pPr lvl="1"/>
            <a:r>
              <a:rPr lang="en-US" dirty="0"/>
              <a:t>Papers/Presentations/ Projects</a:t>
            </a:r>
          </a:p>
          <a:p>
            <a:pPr lvl="1"/>
            <a:r>
              <a:rPr lang="en-US" dirty="0"/>
              <a:t>Exams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2CBD-E66F-4A7F-BB0B-E4479B807C48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CMSC818G Set 1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Class</a:t>
            </a:r>
          </a:p>
          <a:p>
            <a:r>
              <a:rPr lang="en-US" dirty="0"/>
              <a:t>Through “Piazza”</a:t>
            </a:r>
          </a:p>
          <a:p>
            <a:r>
              <a:rPr lang="en-US" dirty="0"/>
              <a:t>Papers</a:t>
            </a:r>
          </a:p>
          <a:p>
            <a:r>
              <a:rPr lang="en-US" dirty="0"/>
              <a:t>Web postings</a:t>
            </a:r>
          </a:p>
          <a:p>
            <a:r>
              <a:rPr lang="en-US" dirty="0"/>
              <a:t>Individualized</a:t>
            </a:r>
          </a:p>
          <a:p>
            <a:r>
              <a:rPr lang="en-US" dirty="0"/>
              <a:t>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6FF5-60AC-432C-A954-134F1F71B9C4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CMSC818G Set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5ACC-4FA2-4095-B15A-35A4F16BFD8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Presentations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470742" cy="4525963"/>
          </a:xfrm>
        </p:spPr>
        <p:txBody>
          <a:bodyPr>
            <a:normAutofit/>
          </a:bodyPr>
          <a:lstStyle/>
          <a:p>
            <a:r>
              <a:rPr lang="en-US" sz="2400" dirty="0"/>
              <a:t>Signup – Available shortly</a:t>
            </a:r>
          </a:p>
          <a:p>
            <a:r>
              <a:rPr lang="en-US" sz="2400" dirty="0"/>
              <a:t>Augment the reading list by adding 2-5 recent papers</a:t>
            </a:r>
          </a:p>
          <a:p>
            <a:r>
              <a:rPr lang="en-US" sz="2400" dirty="0"/>
              <a:t>Make slides available for posting on the web</a:t>
            </a:r>
          </a:p>
          <a:p>
            <a:r>
              <a:rPr lang="en-US" sz="2400" dirty="0"/>
              <a:t>A write up on the topic </a:t>
            </a:r>
          </a:p>
          <a:p>
            <a:pPr lvl="1"/>
            <a:r>
              <a:rPr lang="en-US" sz="2000" dirty="0"/>
              <a:t>Presenter</a:t>
            </a:r>
          </a:p>
          <a:p>
            <a:pPr lvl="1"/>
            <a:r>
              <a:rPr lang="en-US" sz="2000" dirty="0"/>
              <a:t>Others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41EA9-1198-4439-9E0D-8B53CBCC9DFA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CMSC818G Set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BA1F8-8F73-4058-88F5-8FFEE48DD20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084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reading a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lvl="1">
              <a:buNone/>
            </a:pPr>
            <a:r>
              <a:rPr lang="en-US" dirty="0"/>
              <a:t>Standard paper questions:</a:t>
            </a:r>
          </a:p>
          <a:p>
            <a:pPr lvl="2"/>
            <a:r>
              <a:rPr lang="en-US" dirty="0"/>
              <a:t>What is the claim of the paper?</a:t>
            </a:r>
          </a:p>
          <a:p>
            <a:pPr lvl="2"/>
            <a:r>
              <a:rPr lang="en-US" dirty="0"/>
              <a:t>What is the key idea of the paper?</a:t>
            </a:r>
          </a:p>
          <a:p>
            <a:pPr lvl="2"/>
            <a:r>
              <a:rPr lang="en-US" dirty="0"/>
              <a:t>What are the strengths and weaknesses of the paper?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lvl="1">
              <a:buNone/>
            </a:pPr>
            <a:r>
              <a:rPr lang="en-US" dirty="0"/>
              <a:t>Information-Centric  questions:</a:t>
            </a:r>
          </a:p>
          <a:p>
            <a:pPr lvl="2"/>
            <a:r>
              <a:rPr lang="en-US" dirty="0"/>
              <a:t>What is the purpose of the ‘information’ they are capturing?</a:t>
            </a:r>
          </a:p>
          <a:p>
            <a:pPr lvl="2"/>
            <a:r>
              <a:rPr lang="en-US" dirty="0"/>
              <a:t>What ‘information’ are they capturing?</a:t>
            </a:r>
          </a:p>
          <a:p>
            <a:pPr lvl="2"/>
            <a:r>
              <a:rPr lang="en-US" dirty="0"/>
              <a:t>How are they capturing the ‘information’?</a:t>
            </a:r>
          </a:p>
          <a:p>
            <a:pPr lvl="2"/>
            <a:r>
              <a:rPr lang="en-US" dirty="0"/>
              <a:t>How are they storing the ‘information’?</a:t>
            </a:r>
          </a:p>
          <a:p>
            <a:pPr lvl="2"/>
            <a:r>
              <a:rPr lang="en-US" dirty="0"/>
              <a:t>What ‘contextual information’ are they capturing?</a:t>
            </a:r>
          </a:p>
          <a:p>
            <a:pPr lvl="2"/>
            <a:r>
              <a:rPr lang="en-US" dirty="0"/>
              <a:t>Is the ‘information’ being captured sufficient or useful for the purpose?</a:t>
            </a:r>
          </a:p>
          <a:p>
            <a:pPr lvl="2"/>
            <a:r>
              <a:rPr lang="en-US" dirty="0"/>
              <a:t>What additional ‘information’ could or should be captured?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CD9FC-CBE2-4176-AE16-C72450DD45BC}" type="datetime3">
              <a:rPr lang="en-US" smtClean="0"/>
              <a:pPr/>
              <a:t>25 January 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CMSC818G Set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BA1F8-8F73-4058-88F5-8FFEE48DD202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8201</TotalTime>
  <Words>586</Words>
  <Application>Microsoft Office PowerPoint</Application>
  <PresentationFormat>On-screen Show (4:3)</PresentationFormat>
  <Paragraphs>193</Paragraphs>
  <Slides>17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Helvetica</vt:lpstr>
      <vt:lpstr>Times New Roman</vt:lpstr>
      <vt:lpstr>Office Theme</vt:lpstr>
      <vt:lpstr>Custom Design</vt:lpstr>
      <vt:lpstr>CSMC 818G</vt:lpstr>
      <vt:lpstr>Class </vt:lpstr>
      <vt:lpstr>Participants</vt:lpstr>
      <vt:lpstr>Workload</vt:lpstr>
      <vt:lpstr>Methodology</vt:lpstr>
      <vt:lpstr>Grading</vt:lpstr>
      <vt:lpstr>Interactions</vt:lpstr>
      <vt:lpstr>Class Presentations</vt:lpstr>
      <vt:lpstr>When reading a paper</vt:lpstr>
      <vt:lpstr>Project</vt:lpstr>
      <vt:lpstr>What is this Course About</vt:lpstr>
      <vt:lpstr>Topics to be Covered</vt:lpstr>
      <vt:lpstr>Quality of Life</vt:lpstr>
      <vt:lpstr>Perspective</vt:lpstr>
      <vt:lpstr>Some Basic Notions</vt:lpstr>
      <vt:lpstr>Technological aspects</vt:lpstr>
      <vt:lpstr>Rover</vt:lpstr>
    </vt:vector>
  </TitlesOfParts>
  <Company>Lucent Technologies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1.01</dc:title>
  <dc:creator>Ashok K. Agrawala</dc:creator>
  <cp:lastModifiedBy>Ashok K. Agrawala</cp:lastModifiedBy>
  <cp:revision>299</cp:revision>
  <cp:lastPrinted>2017-01-26T18:49:32Z</cp:lastPrinted>
  <dcterms:created xsi:type="dcterms:W3CDTF">2004-10-07T18:29:30Z</dcterms:created>
  <dcterms:modified xsi:type="dcterms:W3CDTF">2022-01-25T14:43:48Z</dcterms:modified>
</cp:coreProperties>
</file>