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7" r:id="rId2"/>
    <p:sldMasterId id="2147483699" r:id="rId3"/>
    <p:sldMasterId id="2147483711" r:id="rId4"/>
    <p:sldMasterId id="2147483726" r:id="rId5"/>
  </p:sldMasterIdLst>
  <p:notesMasterIdLst>
    <p:notesMasterId r:id="rId104"/>
  </p:notesMasterIdLst>
  <p:sldIdLst>
    <p:sldId id="1532" r:id="rId6"/>
    <p:sldId id="1542" r:id="rId7"/>
    <p:sldId id="1544" r:id="rId8"/>
    <p:sldId id="1545" r:id="rId9"/>
    <p:sldId id="592" r:id="rId10"/>
    <p:sldId id="1659" r:id="rId11"/>
    <p:sldId id="1660" r:id="rId12"/>
    <p:sldId id="593" r:id="rId13"/>
    <p:sldId id="1661" r:id="rId14"/>
    <p:sldId id="595" r:id="rId15"/>
    <p:sldId id="597" r:id="rId16"/>
    <p:sldId id="1533" r:id="rId17"/>
    <p:sldId id="260" r:id="rId18"/>
    <p:sldId id="300" r:id="rId19"/>
    <p:sldId id="301" r:id="rId20"/>
    <p:sldId id="302" r:id="rId21"/>
    <p:sldId id="1547" r:id="rId22"/>
    <p:sldId id="304" r:id="rId23"/>
    <p:sldId id="1666" r:id="rId24"/>
    <p:sldId id="305" r:id="rId25"/>
    <p:sldId id="333" r:id="rId26"/>
    <p:sldId id="334" r:id="rId27"/>
    <p:sldId id="335" r:id="rId28"/>
    <p:sldId id="336" r:id="rId29"/>
    <p:sldId id="337" r:id="rId30"/>
    <p:sldId id="338" r:id="rId31"/>
    <p:sldId id="307" r:id="rId32"/>
    <p:sldId id="339" r:id="rId33"/>
    <p:sldId id="340" r:id="rId34"/>
    <p:sldId id="341" r:id="rId35"/>
    <p:sldId id="342" r:id="rId36"/>
    <p:sldId id="1662" r:id="rId37"/>
    <p:sldId id="1655" r:id="rId38"/>
    <p:sldId id="1657" r:id="rId39"/>
    <p:sldId id="1658" r:id="rId40"/>
    <p:sldId id="1663" r:id="rId41"/>
    <p:sldId id="1665" r:id="rId42"/>
    <p:sldId id="1639" r:id="rId43"/>
    <p:sldId id="1641" r:id="rId44"/>
    <p:sldId id="1640" r:id="rId45"/>
    <p:sldId id="1649" r:id="rId46"/>
    <p:sldId id="1642" r:id="rId47"/>
    <p:sldId id="1650" r:id="rId48"/>
    <p:sldId id="1643" r:id="rId49"/>
    <p:sldId id="1651" r:id="rId50"/>
    <p:sldId id="1644" r:id="rId51"/>
    <p:sldId id="1652" r:id="rId52"/>
    <p:sldId id="1645" r:id="rId53"/>
    <p:sldId id="1653" r:id="rId54"/>
    <p:sldId id="1646" r:id="rId55"/>
    <p:sldId id="1654" r:id="rId56"/>
    <p:sldId id="1637" r:id="rId57"/>
    <p:sldId id="1534" r:id="rId58"/>
    <p:sldId id="431" r:id="rId59"/>
    <p:sldId id="426" r:id="rId60"/>
    <p:sldId id="1409" r:id="rId61"/>
    <p:sldId id="1407" r:id="rId62"/>
    <p:sldId id="896" r:id="rId63"/>
    <p:sldId id="982" r:id="rId64"/>
    <p:sldId id="1621" r:id="rId65"/>
    <p:sldId id="427" r:id="rId66"/>
    <p:sldId id="1638" r:id="rId67"/>
    <p:sldId id="1622" r:id="rId68"/>
    <p:sldId id="432" r:id="rId69"/>
    <p:sldId id="744" r:id="rId70"/>
    <p:sldId id="441" r:id="rId71"/>
    <p:sldId id="436" r:id="rId72"/>
    <p:sldId id="1536" r:id="rId73"/>
    <p:sldId id="442" r:id="rId74"/>
    <p:sldId id="1623" r:id="rId75"/>
    <p:sldId id="462" r:id="rId76"/>
    <p:sldId id="1537" r:id="rId77"/>
    <p:sldId id="464" r:id="rId78"/>
    <p:sldId id="465" r:id="rId79"/>
    <p:sldId id="1624" r:id="rId80"/>
    <p:sldId id="1630" r:id="rId81"/>
    <p:sldId id="1631" r:id="rId82"/>
    <p:sldId id="1632" r:id="rId83"/>
    <p:sldId id="1633" r:id="rId84"/>
    <p:sldId id="1539" r:id="rId85"/>
    <p:sldId id="454" r:id="rId86"/>
    <p:sldId id="1551" r:id="rId87"/>
    <p:sldId id="466" r:id="rId88"/>
    <p:sldId id="455" r:id="rId89"/>
    <p:sldId id="1634" r:id="rId90"/>
    <p:sldId id="456" r:id="rId91"/>
    <p:sldId id="453" r:id="rId92"/>
    <p:sldId id="1635" r:id="rId93"/>
    <p:sldId id="1625" r:id="rId94"/>
    <p:sldId id="1626" r:id="rId95"/>
    <p:sldId id="1627" r:id="rId96"/>
    <p:sldId id="1628" r:id="rId97"/>
    <p:sldId id="1546" r:id="rId98"/>
    <p:sldId id="1548" r:id="rId99"/>
    <p:sldId id="1549" r:id="rId100"/>
    <p:sldId id="1636" r:id="rId101"/>
    <p:sldId id="1550" r:id="rId102"/>
    <p:sldId id="1553" r:id="rId10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8844"/>
  </p:normalViewPr>
  <p:slideViewPr>
    <p:cSldViewPr snapToGrid="0">
      <p:cViewPr varScale="1">
        <p:scale>
          <a:sx n="95" d="100"/>
          <a:sy n="95" d="100"/>
        </p:scale>
        <p:origin x="1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07" Type="http://schemas.openxmlformats.org/officeDocument/2006/relationships/theme" Target="theme/theme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0A597-2164-FF45-8765-F6748018D5AF}" type="datetimeFigureOut">
              <a:rPr lang="en-US" smtClean="0"/>
              <a:t>4/2/24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049FB-2153-CD45-BA26-CD70A6DBB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9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3">
            <a:extLst>
              <a:ext uri="{FF2B5EF4-FFF2-40B4-BE49-F238E27FC236}">
                <a16:creationId xmlns:a16="http://schemas.microsoft.com/office/drawing/2014/main" id="{6A4EC061-A3E7-C8FC-2003-9BD6BF4BA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04EB8E-2C7F-AB47-BD28-E757DA2419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51A726B6-85AB-8B33-6E5D-4227491736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B33ED530-BBC8-1242-6713-12AA6E01F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>
            <a:extLst>
              <a:ext uri="{FF2B5EF4-FFF2-40B4-BE49-F238E27FC236}">
                <a16:creationId xmlns:a16="http://schemas.microsoft.com/office/drawing/2014/main" id="{694CA1EA-9A71-1E98-A6B2-0C3AE63F7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>
            <a:extLst>
              <a:ext uri="{FF2B5EF4-FFF2-40B4-BE49-F238E27FC236}">
                <a16:creationId xmlns:a16="http://schemas.microsoft.com/office/drawing/2014/main" id="{CFC1DC63-550E-2B74-4299-EEF6B06A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 week,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how to share resources.  Today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what the end-points can do in a distributed fashion, from the edge of the network.  On Wednesday,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what the lower-level elements can do.</a:t>
            </a: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D21B1E33-87AC-5799-D2BF-ACD10BFBC0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5E23E6-0DB9-1249-8BDE-28A3BDE89C1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>
            <a:extLst>
              <a:ext uri="{FF2B5EF4-FFF2-40B4-BE49-F238E27FC236}">
                <a16:creationId xmlns:a16="http://schemas.microsoft.com/office/drawing/2014/main" id="{C68847A5-DAB6-7F9A-2EE1-65171AD04E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>
            <a:extLst>
              <a:ext uri="{FF2B5EF4-FFF2-40B4-BE49-F238E27FC236}">
                <a16:creationId xmlns:a16="http://schemas.microsoft.com/office/drawing/2014/main" id="{95086C0C-8CF0-9A88-3209-732AD0314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 week,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how to share resources.  Today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what the end-points can do in a distributed fashion, from the edge of the network.  On Wednesday,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what the lower-level elements can do.</a:t>
            </a: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1E92B9B1-8ECE-5BE8-5DF0-63E2FE22E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F5256-3422-C74A-9727-4646D0B6457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1744D485-9031-867A-BF7B-94722C4078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0CF18-8AED-4749-ACE0-79F26A94F53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3132132-570B-7810-1509-E521F2A52E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08025"/>
            <a:ext cx="4814888" cy="3611563"/>
          </a:xfrm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7558AAAF-DB01-317C-F9E9-BCA2CA85BD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564063"/>
            <a:ext cx="542925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35238C57-7B36-D506-31D9-595D74AD7B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E2B954-B818-324B-9C25-785DFA3EA853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5F91E263-9B32-E19D-A5A5-B7F21D05D0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6A803921-1FCB-0679-904A-C6358EA94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5550702E-BFFE-F724-C4C7-A9711A0F27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55248-5448-084D-8A7F-73C8FD48A43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6C029B7C-FF03-87BB-D62C-23494678A4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B057651-E143-F378-919D-84463339D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B4328ECF-465F-627E-FF54-4EAB10651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C42C8F-52B9-0947-BFC3-55099A456DD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F0AA2F3F-A450-6267-6A8A-D9E251BDBB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115A3C02-C3E0-7B17-7F06-A6729A14F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7400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3289FC77-B507-DF40-2172-6170F71E7B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D5730F-9B50-BD45-ACE9-86D1810B0E3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78F95815-17C5-D3E8-0DC1-A7D78803B7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E548DB75-EC70-BEAF-584A-62605BF4EB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5B2CBBE0-38B4-D275-8301-2B3243038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1154A-CA0D-D044-9EDA-B98813175C3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2BD31B47-E0A6-003C-5FA4-96CE0E480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56D8F1A1-5B3D-D4BB-4C7A-6D9E5C143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9C4499A5-C7D1-8F3B-A56F-202F90265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884C4C-1A45-FB45-83A9-4139EF28A03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B362C815-AE4A-4BDA-8AAD-5A69F01BF7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4B6E4CA4-2D1F-982E-5AF2-C97931DB88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D4AAF249-6991-215B-F3CF-1525D68C21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20BEB9-B702-604F-AE2F-F52EFB8F66C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064EE9A5-EF08-BE4D-0804-9D5122683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2D834B83-F65D-F0F0-986E-72409DF37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3">
            <a:extLst>
              <a:ext uri="{FF2B5EF4-FFF2-40B4-BE49-F238E27FC236}">
                <a16:creationId xmlns:a16="http://schemas.microsoft.com/office/drawing/2014/main" id="{13579BF5-80A9-09EF-7EF0-FE039E524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678E70-EF46-4546-8FA0-31C51AEF86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B30A06EB-092F-1D44-9B35-99A3341849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D6FF3487-7A0F-42ED-EC13-6B9444ECD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110CA70B-D567-8382-E9DA-5F49BB2187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5D6E7-8A6F-9D41-A9F9-D72078CCE3D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D87FB13B-FA64-AFD9-7E69-CA432F8E4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F29DB940-63E4-3F29-36A7-43561431D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61AFABB3-1273-9DCE-C8EC-D6DBFF16B4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32E5AC-5D7A-8E40-9483-9AD6CCF17D2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1706F0C6-FDFD-C320-B654-83CEE5FADD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EA5268CC-13BE-E97F-0060-9AAB5B098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19E43644-1C9C-9160-18C2-019437A71E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D35243-F97A-874F-8E5E-A4F9BFEE399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0B995BB9-8183-7115-1EB8-3B30885ACC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D55CBB40-DB0F-9941-1F53-ABF4F5DE69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B4328ECF-465F-627E-FF54-4EAB10651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C42C8F-52B9-0947-BFC3-55099A456DD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F0AA2F3F-A450-6267-6A8A-D9E251BDBB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115A3C02-C3E0-7B17-7F06-A6729A14F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04308BBF-6A87-5197-EBF0-1AA1B05F3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67C2A-F9F9-E643-A029-6C674F85D00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9827326A-97D8-FFDE-FFE0-FBDE7ACE6D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C3E22B63-31DA-4817-DAC4-B2AB190FE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62D3DC79-25BF-D2F7-0246-EA4DAEA16A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45F2D-F351-AC45-B230-018F125589F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BE163A0E-189C-C887-CAB9-89121D248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0D477859-B845-4457-E8EA-65A54C3F06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13683722-A95F-1564-40C1-5FA689207C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7321FE-B463-B647-8EDF-6D99D280730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C4C4081D-2148-BE2B-73D1-9B87A3D92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BD38E082-3C34-8AE7-ED30-9632C24D1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C7A94197-509A-5184-C69E-DC9B7B74DC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975EBF-30B3-0E4E-99FE-03C31CC8EBE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DA8802C3-AA34-B29C-8DB0-5E9B45CE79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6E1B652C-76CB-B6B6-9D8A-09CE99026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3">
            <a:extLst>
              <a:ext uri="{FF2B5EF4-FFF2-40B4-BE49-F238E27FC236}">
                <a16:creationId xmlns:a16="http://schemas.microsoft.com/office/drawing/2014/main" id="{61817CF1-E3FD-44BD-52E8-CB3BB51EA5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031A6E-4987-814E-AFC9-068752BCDD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8B63163C-F5D9-6EF6-80B4-ACFB13005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5AC7292-5F9C-F1D7-2438-A2E481036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cwnd is half of the window when lost was detected.  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68540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3">
            <a:extLst>
              <a:ext uri="{FF2B5EF4-FFF2-40B4-BE49-F238E27FC236}">
                <a16:creationId xmlns:a16="http://schemas.microsoft.com/office/drawing/2014/main" id="{61817CF1-E3FD-44BD-52E8-CB3BB51EA5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031A6E-4987-814E-AFC9-068752BCDD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8B63163C-F5D9-6EF6-80B4-ACFB13005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5AC7292-5F9C-F1D7-2438-A2E481036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cwnd is half of the window when lost was detected.  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717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3">
            <a:extLst>
              <a:ext uri="{FF2B5EF4-FFF2-40B4-BE49-F238E27FC236}">
                <a16:creationId xmlns:a16="http://schemas.microsoft.com/office/drawing/2014/main" id="{F51F0B42-0DAC-3D73-0B8F-96A290D667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A46FF7-349E-784D-9A76-61C25CA5BA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E529461C-FEBC-A3BA-DBEE-CF912CCF8B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D0EE53FD-5133-D095-5EE6-2A98E9AA6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>
            <a:extLst>
              <a:ext uri="{FF2B5EF4-FFF2-40B4-BE49-F238E27FC236}">
                <a16:creationId xmlns:a16="http://schemas.microsoft.com/office/drawing/2014/main" id="{49A31A8C-AC46-457B-D963-C04A15A37D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0" name="Notes Placeholder 2">
            <a:extLst>
              <a:ext uri="{FF2B5EF4-FFF2-40B4-BE49-F238E27FC236}">
                <a16:creationId xmlns:a16="http://schemas.microsoft.com/office/drawing/2014/main" id="{6614895C-87FE-157F-166C-83CB9F3BBE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Courtesy : https://microchipdeveloper.com/tcpip:tcp-ip-five-layer-model</a:t>
            </a:r>
          </a:p>
        </p:txBody>
      </p:sp>
      <p:sp>
        <p:nvSpPr>
          <p:cNvPr id="140291" name="Slide Number Placeholder 3">
            <a:extLst>
              <a:ext uri="{FF2B5EF4-FFF2-40B4-BE49-F238E27FC236}">
                <a16:creationId xmlns:a16="http://schemas.microsoft.com/office/drawing/2014/main" id="{4D200BFF-13C5-D4DE-CC0A-2F5E7C86D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DDD2A-1B48-BA4B-9710-F2EAE2D4556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>
            <a:extLst>
              <a:ext uri="{FF2B5EF4-FFF2-40B4-BE49-F238E27FC236}">
                <a16:creationId xmlns:a16="http://schemas.microsoft.com/office/drawing/2014/main" id="{E50D6DDA-F539-EA5C-699B-72860D0A9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>
            <a:extLst>
              <a:ext uri="{FF2B5EF4-FFF2-40B4-BE49-F238E27FC236}">
                <a16:creationId xmlns:a16="http://schemas.microsoft.com/office/drawing/2014/main" id="{88D3897E-B544-8240-C6D1-E03F8CEF7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4387" name="Slide Number Placeholder 3">
            <a:extLst>
              <a:ext uri="{FF2B5EF4-FFF2-40B4-BE49-F238E27FC236}">
                <a16:creationId xmlns:a16="http://schemas.microsoft.com/office/drawing/2014/main" id="{FBAB2252-5F6C-A4AB-3C28-855264C067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351A8-8282-C84D-A8F6-80EBDF4867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>
            <a:extLst>
              <a:ext uri="{FF2B5EF4-FFF2-40B4-BE49-F238E27FC236}">
                <a16:creationId xmlns:a16="http://schemas.microsoft.com/office/drawing/2014/main" id="{F89F5848-5B49-EBE6-50A3-0BFDC4055C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>
            <a:extLst>
              <a:ext uri="{FF2B5EF4-FFF2-40B4-BE49-F238E27FC236}">
                <a16:creationId xmlns:a16="http://schemas.microsoft.com/office/drawing/2014/main" id="{1764DCAF-724C-F2EE-536D-5CA6A75DE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6435" name="Slide Number Placeholder 3">
            <a:extLst>
              <a:ext uri="{FF2B5EF4-FFF2-40B4-BE49-F238E27FC236}">
                <a16:creationId xmlns:a16="http://schemas.microsoft.com/office/drawing/2014/main" id="{75BE40C8-DC07-1FCA-E453-6EF3C0488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DE910-5645-D243-ACE2-63563AA85D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>
            <a:extLst>
              <a:ext uri="{FF2B5EF4-FFF2-40B4-BE49-F238E27FC236}">
                <a16:creationId xmlns:a16="http://schemas.microsoft.com/office/drawing/2014/main" id="{C28F34DD-D109-E66F-79D5-13C1A1CE9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CBA99A-3EA9-1110-CCEE-DBF375A42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Now, what could be the “RECEIVER” for such vibrations?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Observe that almost all mobile devices today have a motion sensor called … ACCELEROMETERS</a:t>
            </a:r>
          </a:p>
        </p:txBody>
      </p:sp>
      <p:sp>
        <p:nvSpPr>
          <p:cNvPr id="148483" name="Slide Number Placeholder 3">
            <a:extLst>
              <a:ext uri="{FF2B5EF4-FFF2-40B4-BE49-F238E27FC236}">
                <a16:creationId xmlns:a16="http://schemas.microsoft.com/office/drawing/2014/main" id="{6E0496AE-F493-F2F0-418E-D006D454F0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66A2B0-E0A4-E44A-9F8B-8D3B88BC91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>
            <a:extLst>
              <a:ext uri="{FF2B5EF4-FFF2-40B4-BE49-F238E27FC236}">
                <a16:creationId xmlns:a16="http://schemas.microsoft.com/office/drawing/2014/main" id="{0DA7100F-561B-A5EA-F5FF-5ED9125E0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6E83F-F52D-0285-7CFB-514D33033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Thus, if the vibrating transmitter comes in CONTACT with the accelerometer … by literally TOUCHING the accelerometer … then the accelerometer can SENSE the vibrations and DECODE the data bits from it.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We have built such vibratory transmitters inside smartwatches and finger rings.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When the human finger touches the accelerometer … the vibration flows the the finger bone … and the data is transferred.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Of course, the human does not feel anything at all …</a:t>
            </a:r>
          </a:p>
        </p:txBody>
      </p:sp>
      <p:sp>
        <p:nvSpPr>
          <p:cNvPr id="150531" name="Slide Number Placeholder 3">
            <a:extLst>
              <a:ext uri="{FF2B5EF4-FFF2-40B4-BE49-F238E27FC236}">
                <a16:creationId xmlns:a16="http://schemas.microsoft.com/office/drawing/2014/main" id="{75FCBC51-1B4B-CA35-5E83-071982B48A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93A84F-D9F0-5B4E-B795-75F78E6AEE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A837720A-7980-26A5-3F45-6B4B0300F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2BD0E2-3348-C243-9201-6AACC2EEB4F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6BBC2D9F-9397-4B56-4E25-CF69C23DB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1D10F92-15BA-9455-EEF4-2514C607C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735FBDC9-FD59-14BD-847F-390AB026FC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1FA739-C65F-6341-9205-42AD954673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36C7D928-1ADA-AC76-D2E8-8E53C892FC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F11A7DBD-84BA-FE3A-9069-912515D21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780CE0ED-B6E2-E496-9D3A-97BD45E38B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F0875-3360-BB40-8758-272A215F5AD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F69CA86B-1DAC-591B-F868-0F762A35B4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CF62B-CD0A-631C-6331-C17619E10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4A1F0216-0159-18F8-A7FE-A8104E022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8C82A3-86F2-F04F-A896-6F8B1C650AD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41233EF8-F858-09B4-DC97-DF53AB092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193D448-9A2D-3FF5-BA05-377250D01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D101619B-AA36-CEA3-E451-FF27357FC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14A79-3223-4B49-AA0C-F273487B201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520B4CAC-2CC0-7107-92FB-38C509603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2E2291F-F8C4-9918-E7C4-4FFC7964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3">
            <a:extLst>
              <a:ext uri="{FF2B5EF4-FFF2-40B4-BE49-F238E27FC236}">
                <a16:creationId xmlns:a16="http://schemas.microsoft.com/office/drawing/2014/main" id="{AB64711C-603E-F826-0E81-6B843838EA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5C9ED-F339-BC48-B068-2A18EB3EFB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8F53D206-CB95-25AC-A3C9-1DFE6EBE64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21C0B3F0-85EE-AC12-4ECD-AB0E183CD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cwnd is half of the window when lost was detected.  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34780680-2295-7D46-285D-A34A2E5BC9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2907B-45C0-784B-A8AC-2D90A610EAD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A4419656-24D9-11BF-92AE-88A388610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74CD02A-DBD2-C119-4BD9-6AE5A47DE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6BC5CE3-0A9C-DA18-CA2E-8F0B231BA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6FB391-41FF-2347-B1F6-9B37950036E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EBD1D03-5394-1D10-B752-13F1795AD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F42B104-2442-16E8-45A8-9898520AC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7010BECA-C21A-D052-40FF-7A741282A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D57AD-6671-854D-B06A-B35F74DED5E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81BED25-38C8-EE6A-5BF1-0B9C6CEB5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64318EA-7781-C95C-B558-F98740B1D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5E6D5443-6A6F-B490-7C66-F0A0F9886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30109-6E42-964F-8D07-E5A00968187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4FBDC35-FAE5-1FC5-2D88-160CCDC15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BBF73CD-28AF-F473-BCE7-278291D64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88625D9C-DA31-C3CD-D84B-516D36CA6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9EAF78-DF20-DA4C-8022-FB9DE7945B9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C4D0D66-385A-7B7E-91D3-962383C23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2BF826D-0F79-434D-2707-61D34203A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3C62B06E-64A7-6CDB-D3DE-1F8B796697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7FE50-8822-5544-964F-272263AF6CE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740605-4E51-EFD6-048D-55B104A723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168FF99-02EE-EFD7-35BC-21959BE8D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663AA3F8-10C6-140B-FF92-D1D25C5F0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66C02-90F5-9144-8651-D26A8F81E50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97DB03E7-14AE-A9D3-49A1-9CE6B902C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1556DA1-AC9B-B766-245C-02E12478BF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13">
            <a:extLst>
              <a:ext uri="{FF2B5EF4-FFF2-40B4-BE49-F238E27FC236}">
                <a16:creationId xmlns:a16="http://schemas.microsoft.com/office/drawing/2014/main" id="{EDD6150C-42EE-D055-7997-73B44B0A3A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F7982-B96A-0841-976F-FE067FD123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3BE9BC0C-6936-AD52-7CE3-68DB3C8E49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8B049852-8E8A-42C2-06CB-D9E97C618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cwnd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half of the window when lost was detected.  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3">
            <a:extLst>
              <a:ext uri="{FF2B5EF4-FFF2-40B4-BE49-F238E27FC236}">
                <a16:creationId xmlns:a16="http://schemas.microsoft.com/office/drawing/2014/main" id="{A90F8C3E-A498-37E5-706D-8C642A106F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DCCF66-3873-D648-A7D2-576A488E17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8E42E303-C85F-859B-C0B8-CCF741D940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994D2862-1AB7-3391-37C5-6FBE6F6CF0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cwnd is half of the window when lost was detected.  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3">
            <a:extLst>
              <a:ext uri="{FF2B5EF4-FFF2-40B4-BE49-F238E27FC236}">
                <a16:creationId xmlns:a16="http://schemas.microsoft.com/office/drawing/2014/main" id="{F3845C86-5577-85B5-C185-DAE87D3B3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9EE873-6044-084F-8291-38FFB011A7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CECE802-AEDE-F6D4-F641-7E70F19A29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76653DEA-D116-F162-C7D1-B576140CB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3">
            <a:extLst>
              <a:ext uri="{FF2B5EF4-FFF2-40B4-BE49-F238E27FC236}">
                <a16:creationId xmlns:a16="http://schemas.microsoft.com/office/drawing/2014/main" id="{53EB0E33-C546-0C8F-C7CA-D5DEF4089B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5E7B33-5756-A541-A34A-BBC6F762F5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84D17D8E-EEBC-E2FB-AEA5-E4E212B34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8551ECDA-C2E7-BA15-EED5-89537380D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[Sources: M. Mathis, J. Mahdavi, S. Floyd and A. Romanow,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TCP Selective Acknowledgement Options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RFC 2018, Oct. 1996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K. Fall and S.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Simulation-based comparisons of Tahoe, Reno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Computer Communication Review, July 1996 ]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3">
            <a:extLst>
              <a:ext uri="{FF2B5EF4-FFF2-40B4-BE49-F238E27FC236}">
                <a16:creationId xmlns:a16="http://schemas.microsoft.com/office/drawing/2014/main" id="{BF1FDB0F-25B3-6EFB-7BF4-49C2E0B65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F082A8-E1AB-A24B-8B15-FABB3610FA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B0AEF727-546E-1556-C166-288D537892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8947" name="Rectangle 3">
            <a:extLst>
              <a:ext uri="{FF2B5EF4-FFF2-40B4-BE49-F238E27FC236}">
                <a16:creationId xmlns:a16="http://schemas.microsoft.com/office/drawing/2014/main" id="{E4DB7B74-5428-E5F4-1631-BEBF0D84D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90BD0-D4B6-1491-2914-E01B1BE8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291D3-9B86-B34A-B44A-538B57D43D3F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D2193-E28A-AFBE-271D-06DF9067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09D61-772F-E849-810B-65DE75307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D22C-9A61-DA4B-9B5A-F469457190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6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62F0B-AF95-73A2-4E8D-A98A90CE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96618-3D6E-0542-967C-F0248E5FA2DD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6847-70FC-717B-CDA6-84AD2557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13180-9090-9800-535B-26B71666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37E44-2D58-8047-A0F7-F298B110F1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54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E85AD-FAA7-9CC9-F290-DB981024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D21AB-207D-9A47-A8F8-7F7600D0221F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B9EE-17E5-3225-7866-681F75FC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C4117-95BA-96B0-18AD-2774BEED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E1991-F184-9A49-B22A-B556131E94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62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650E7-E03A-156E-7BE8-8C2AF16423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416D7-49CE-3846-81B5-6E0ECC8B3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05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D5A65-DEB6-AC85-FCC2-E90A6A77B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1263-4DF8-4D49-8602-824F54936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560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7DDC0-9B43-8C3F-C256-EBC281144A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FD2B-C35E-4E41-8A22-AA432D93F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868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DB787-A2A2-3495-6C03-6226BEC1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4147-30F2-694C-B18C-DCA091BCE9A9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0656E-13A6-CC2B-0FCE-60C21A5C1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764A0-47D5-CDCE-CA09-DCC1FD03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D1F72-9677-734A-B2A3-E18BF8F3D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FE564-77F7-63DE-B381-9806398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21D19-EE24-2743-B975-E4493D0EFED4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C3C6-3467-4B3E-0777-ACD48E7C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7D3FC-E074-74EF-58A5-F5806D42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2FA11-16B3-9C4F-97DE-CDB810BEA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89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83638-FD44-B2A5-2F9B-C7B9311D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0E65-FE61-7247-8036-BF8AA2DC10FE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B7774-2A34-639C-D844-96B68B3F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2365-C281-B589-05ED-23101C2EC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5DC8-7F91-A54F-8610-5BA5E358D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09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7FD3E9-2AF0-15E6-2FD9-6AFB7049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0FC19-8EFF-624A-B1B0-B2B28F3F232F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50BE42-D5DE-8A5E-346C-ABD813A8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033325-78A7-5C7B-D37C-9E291108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63D6-427B-E147-A9E2-CE8E4A62D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94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A707EB-1B12-6416-FE02-6ECE53F6A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BE5F1-2C90-6145-A09B-ECF350130F96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4C58B93-5F8C-859A-89E0-1736F642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1420FF-5755-A5B5-90D3-9067C351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C1FF9-5082-674C-877A-0CB58E56C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8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EE12-3289-E869-E114-E7EFAB09D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44B66-2D8B-A043-B37F-570836276A46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F6BEB-8932-1B1C-EA14-E3D9F752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8A057-8E20-D96F-056C-0A0359D4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3A83B-B957-8144-8B71-D24D135FF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412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A979DD-2CB9-7FE9-BFF1-EA6919C9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D9C3-DCA5-5146-A687-6CA0FB3F5988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45B9C6-9580-0F9D-8515-50F533C8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F379E0-E5B6-D373-7218-4410D7FA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58F35-8F51-404D-9D81-9753AFAC2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01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FC40907-81CE-FA6B-A4FE-6DD1B1340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9C58F-7895-374C-AA64-13EC947F0F34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33C0EC-86BA-CE2F-F056-D6A1A7643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617B44-78B6-5C14-BA52-41F0958D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EE4EC-92A9-DC4A-BEEB-990409EFE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2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F493C8-3B5D-B9DD-5602-C44830B7D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178A9-CE3D-6043-B8BE-988BC91C55FB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D2B464-D491-7726-23B8-FF51871CE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5B4011-1592-4C04-7BEC-96D5E16E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9896D-8663-E349-800C-86B564455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0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2B21E1-11BF-3EB7-447D-167CD70E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CD144-61CC-EF4B-8B4D-9E9F4E38F074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18D213-7FC6-BB07-8FCC-5F4F6D95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ECF011-31DF-1EB5-0336-D225A2C3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E8611-73D2-164A-A28F-49EC91898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61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22D81-E6AF-7733-DB59-33E342C6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B487F-92AB-3B46-A1F5-485F698232A1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72D60-F9D2-2E33-702E-73656069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3AC2F-6DA7-D0F4-ED1E-25A8867E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C8DC5-0F68-8E49-A622-EBBD9F55D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10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59D0E-9C5E-BD46-3D14-6AF11A5E8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8685-82DA-C940-9493-9F388EADF013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19072-85F7-3A3B-49C4-39CA79DC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222B7-D812-7C5B-F716-8448CC1B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BE217-2012-C44F-B4AE-A364ECEF6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65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7FBA5-94A4-447E-1817-963AE7460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7D296-8885-834B-9041-F8DACEBC0EE0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0FA61-D2BF-8ED7-DFAD-ADDD6200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5186-A924-699E-CD54-48D817FF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E036-7011-8743-A516-A5F4775F9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86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1980B-5EDD-578F-BFC3-11B4EE84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6D6E7-4590-6744-AA14-78E2944BBC76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34AA8-A66C-EE8F-3AF1-63E3800A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8C60-33F1-3FAF-3E24-FD301266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D4DC-85BD-0940-9C41-56B7435CC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69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6E0F-3BA0-7969-2E81-48EFCE0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E6B1-69EC-DE47-8337-5B83F447B614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7599A-CC1C-1A02-82EB-253C79C21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3DDA5-1166-FC67-48BC-A2788984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3EDA2-1EF9-D948-BF84-294921E40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28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FF96A0-C8B9-68C0-8FB4-6827AB53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1D31-4FD1-0541-BEC5-CC965087EC2F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F34823-340D-EB8E-EA66-A43C5659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B6C69E-8152-0DAC-2BEE-63E92D611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664BF-EC25-3845-A023-3DFE7F729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9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EFBF-BE1D-AA61-A144-8717F5D1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DBEA-F7C1-5646-B12D-B7234E45D0F6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E602-8E16-2E1F-9738-18F708C7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980B1-AA28-0ECF-402A-C9552A04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3CCAC-8689-414D-B5D2-216604FC0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040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F8376E-73C3-E3D4-27F2-9DC1B31E4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DFCB-7CFE-7E49-A013-BAEE68A593D9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56C308-F26F-9C75-87C5-BFEFEAA1F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F3C9E8-120B-9684-ABEF-C52AA893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558CB-EDAA-2B40-B814-C98030121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41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2B1039-4220-9361-535E-446BAE95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89CA1-3258-4740-BC5B-129F395097A8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E33701-AE67-C867-14D2-AA5C3262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48DB6-7F1C-D582-C5B6-79D3C28C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EAEE1-B6A3-4F41-A10F-E34B5CF2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56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F3C2419-6BA2-3B50-AA5D-CEC06647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549A3-E527-4146-93A8-6454D2A30745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866611-92C2-2F75-6FD4-D2594601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87C11-F0D9-3BB1-BB8F-A9179401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A872-9A82-A346-9CCE-D8843FA77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05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8D1AF4-5F01-F042-196C-94C20CC0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4362-4BCD-EE44-ABA4-67B70BFA110E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C64C63-E7F2-ABD2-D659-128BE592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9BAD20-E00B-9E9A-10D9-B65F770A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8683-3CEC-3844-95D7-46913698E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1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AC8DE4-F8E0-A42C-F3AF-00EE3BB1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DC6E-5A6D-BB45-9E66-C707BCF0ECE9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E08E61-AB92-62FD-6B70-8983A7FA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5FF605-7EBC-41D1-A864-A049981C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CBA46-8912-E443-9FEC-EB2B40BC1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3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40BCE-815A-EADB-906F-FB9564D9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C309-AA5D-0144-8143-F67212754E30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0D509-A0D2-E2D0-E683-FE0454835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2348E-2CCB-5734-AE2B-FB70B3E2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A1E1F-A7FF-9142-AEC3-3F4838E0A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323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682BC-EC4D-33B0-662A-513D91F02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512B9-38FC-B74F-8D82-96C4648D42FF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E43E0-3A31-1B6E-7D4B-1A34F28E8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52B4F-F9E8-D528-C8D9-C0873FE2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580C5-20E1-6C46-B650-421AA6FF3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10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80EB7-7A3F-6DB4-FEF4-413F4C2C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EEC55-B98B-4D43-88FB-304E2247A989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7F305-1089-BD63-D5CC-6F3EF8311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6DFBC-2A39-5961-4C12-B6804A85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30866-EA5E-7C43-9C05-3BC30361DE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502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C696B-36E0-97EC-9E98-A9799E31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4FF0-6715-7441-9989-94FA28264E6A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60DD0-EF5D-212B-FCB3-DD615C86F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EA46C-536F-C397-7620-E26A78A7F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E86BE-20D4-D749-BA22-0C5178A64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490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CD510-EC68-FB78-087F-B7ADF4AC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CB43-ABC6-CC4B-941C-C2C7278D9AC9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E64F8-0CB6-D927-C5BF-66A68E1B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4D0B1-9242-E356-D719-F01E9B67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49530-4E74-8F4A-9D64-2A845DA87C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17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C17494-24D7-D6F7-4A04-14E08B99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7BBB-3042-1842-8436-735916A69F40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F6DE82-1E7F-F17B-608B-F5E98A750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C38CCE-ABA9-D6FF-242C-8461A141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05111-8114-9A42-95E0-06842C73C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076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B0D57E-1D2F-6254-A141-1F4BD21E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58221-8A42-894B-AAEF-98C3410A752B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7677B9-371E-4DE6-6C5D-1FFCA371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EE4608-159F-3689-137B-D96DC55F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A76B1-870B-674D-8CF9-6D8D3925E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174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D7BCFF1-0C9A-F364-4E15-205FA9B2F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EC126-C5FE-6341-9E30-1BAFAA7AC589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51327-FB8E-FA91-B7DC-66D1075A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D5BC84-D0ED-42C4-560A-D80EB729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3D7BB-7488-2942-8980-520EB3BBC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082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E47BBF4-00B2-D6FE-221E-1CE16471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B2AB-BD1A-974D-9FE4-A70FA750BD87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630570-77DD-F468-DC97-EB6923D2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89091B-1F79-2F21-A57A-8543B12F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C3B9F-E59E-1A4A-B7C0-FC97C2B88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00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703366-B0D2-19CD-3556-B883492CA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A44C2-808F-CA43-9961-2E09333EE2FD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7ACBB9B-36C8-C6CD-6190-855AFCDE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0646A0-938D-7AA0-9A0A-E7271708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54D0D-11FB-DC4A-81C2-D0DAB8941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391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02B23A-F2F8-84DF-7456-C84A3617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5D127-8289-1D47-B085-62C393D1D97F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1F0892-2057-AA7D-0C57-2474FE6F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CC4E52-191D-3B64-592C-E6DED3272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FFC5-43CB-C04D-8CDA-062E65EE06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446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B8DBEB-7890-9D85-5D37-7325D2F21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1B11E-8FD6-9848-AC9D-9DE57C54E536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1CDBF0-B0BE-1AE0-8341-443CEE50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0C8C29-F5F4-08F4-61BF-BDC21FB2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BF0DF-1ABB-0440-9964-9381A6C8D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162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FC62A-1C56-EBE3-E93A-B1B09338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3C738-8346-374B-BAC4-1E5786856036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AAE63-CD27-9679-6A7F-052D8F27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6796E-F965-F8F2-2012-DD9C5D77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8B9BD-7998-954C-8EF9-D217CB0027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42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12D77-18BB-7DF3-5057-ABB45D0F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A45C7-BF8B-6242-B5AA-EB80945C6E2E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28738-873A-DC01-A28C-038CE5F9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8D7DD-A2D6-50FF-F1B8-2A8AAC91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3C6C3-FB7E-7742-BAB9-C52057709D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255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D05D1-7F6C-B5C3-66C5-5734EB79B4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D573B-311C-D94A-BBC1-B594533E36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933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0E01C-BAA1-57F2-2E31-A29A9C66F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DC919-95AC-E140-860F-01A83A0F2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52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91AA21-DB98-C702-317D-9CBD7447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71AD-12FF-5A49-82AA-F27202BC639D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EB8AC5-1B85-A2D1-682E-36C3A91B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6E0A2E-1A32-C9FF-6628-D7CF542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B4CD-74F8-734C-8F42-9A7C7875B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871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72E46-EA8A-4820-BEB4-E60BB1FB3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DAADE-A3DF-7147-A708-D1BAAD9FCE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6725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8AA8A-57BF-DB6D-680E-3B75F3AE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CAC6-DBF9-7B4D-BF6E-A21C55A4FE50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FD55A-E540-758D-9958-FBBA964A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80AE6-5E67-7D19-C871-5046CDD1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177A-14E1-2343-8E6B-7A808D215B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989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16F4-B77C-82F1-350E-16628AEE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A52A-4DFC-8941-B9BC-E36FCBF3C079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0CDB6-C9CE-C874-8ABD-B00C69C65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28D58-C007-00FD-52CE-925B4920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F393-CBA2-C144-BAA1-501B3E0B5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5097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1FA39-82BD-19AE-36F3-455425B0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5BE2-B31E-7947-85C2-64746935045A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E19A-7968-0456-8874-2F8132BF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4D5E-CA07-4549-CBD7-C1CB3D23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A43CE-9B66-CB48-AC26-972DE14C5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08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DC592D-4B61-F618-20A5-94BBBDC4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970A6-53C6-8A42-8BE1-C1B8A38172BE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554032-F332-0A05-1A98-F082ABD2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B234EA-EEA3-FE06-9147-E7D0ECDA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A33CC-2E93-784E-B2DA-EAFFD1C75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242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05D51D-61B4-3C3F-61EF-201260B4C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9F606-D08F-9141-A287-8626722F28A4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07C639-9F9C-F6F6-1668-FFD77F1E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0D8C57-41D5-77CC-CBE6-81B3C736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3373-53D8-7F44-88A2-697433F4D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7270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25CDDD-28D6-3E1B-8CBA-EE2B9E75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35842-E50C-084F-B468-8BAE270086CB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80468D-61C9-F1C8-9F05-C9E88725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624DA4-F021-42BF-A5B9-39C71CB6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22DA6-F0A3-334C-82F6-FF63892BF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5547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BB0F23-4557-F2DE-536E-A8F9067E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DABA5-B343-5444-8022-498176EEB10B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C31AA81-42EE-5F6E-D4DD-9C493C88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83ED7-08A5-395F-9DEB-71C48B5A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B2371-4882-F247-9615-1FEE18DC3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073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50380D-90FB-D629-4FAE-35D9E5A4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4D164-1EE5-214C-94D1-5C60015DDA2D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1C42F1-34AC-7C5F-65D5-6EEA5682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82B662-2A15-1C82-41F4-557AED12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A38C1-9347-4942-9B62-8E205D4CE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6313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5E1034-C6A7-61FF-AF24-CD2FD360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D321-739A-F144-92DB-4ED541EFEC49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54264F-E0F5-243F-70DB-E18A80E7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3813A-0986-547C-BA1F-BF228E2D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D7A8-6620-2E44-8A87-C05469F9B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22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DA50DB-A5AD-049E-444B-3AF3E0D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0DAC-2AE3-B445-947F-3F4BD27FEC8A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6C552D-FC57-424B-DC45-0ECA65D2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196A47-DE28-0C27-DA4D-B78532D9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873-5897-EA4E-AA5B-6B22D739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0867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00ADD-E049-53C6-E137-6D198473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CEB06-ECF7-C34C-86D5-45E1B9F96A2F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87F0B-4506-911F-963C-C49976E4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DA578-654E-77EF-6BC8-B66F374D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4AC24-C188-3649-8F08-0B13D71F2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8571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B1E8-C77F-3FBC-CBC4-A938F836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83E4-D106-F74F-B05B-5EF1FB29810D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C9ED5-8710-3620-0595-10DB76AA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C3C59-8DD7-EE3F-E9AD-568193BF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D7E79-AA63-6C4D-97F3-FC236661D8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6003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C4BA2-4F3C-7266-926E-E3A748AFC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8F6C5-17DA-AD45-807A-8B6446FD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4253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B722F-2EAC-7C3B-CE99-9D75B9E24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B8322-CEB7-E241-85A6-412B3A5796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123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127-4957-DDE2-E709-CE815B8E37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4073-D450-774A-AFA6-FA8478B5B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83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82653B-5DED-FC85-4B5E-545FFF72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4E01C-D49B-4042-A5A7-D0E6D0E6984B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0B6E21-BB60-4B7E-FBDD-66EA16C5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7C8FBC-E31F-9AC5-97D7-A4E9612D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7658-8E9E-354F-8DE0-8AEAF9E6A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44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4640B6-53F9-CF36-5CB4-B6F4C9A4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D1DF6-44C5-2248-80E1-26B7FBE6A6A6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E5475D-96A4-4139-BB6D-29E5FE1C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F350E9-EEEF-69E9-B437-5A76F39D0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666DD-F48D-A84B-A30E-2042F2A1C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81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0E8E1B-A0FB-D6F4-9DF2-B085DBDC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CD56-50D4-5644-9B95-4AE8E4773F7D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E4C819-1757-3F7C-E5D8-E78D5EF6B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2980D8-318E-EB96-AE70-046AD3B7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F6E18-0C68-1D4A-8D47-9A9BE5F7E4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5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A3F798A-C832-1462-6665-E819B7006C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8CF3AA3-CC7C-E7D1-F980-8A516ADDC1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8871C-D671-DF7B-F76E-3F73D1B13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596566-BE3E-C049-9A07-C5453BA7FBB5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83F24-89F8-8637-50C2-6EDDFC329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8545-585D-1AAF-F4BD-F684E4E4E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2E77E4-B53C-E94E-B4BB-FAD6CBCAF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13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C872214A-D61D-A73B-4418-F268E7D2F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59B0EB6F-A7AD-4579-D031-08BAB71D9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49B50-9999-92E9-E057-DB163A2C3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80262C-1040-8642-BC96-581D7C0FD0EC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7EA85-9AFF-A355-EFF4-6C490E8DD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E59FE-2329-9B5C-2C2D-DFDD119A5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E1D7AD-2D06-DA44-96C4-3776E18AD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5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E14F584F-A957-18A8-E7AE-A123B64A8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C5104BB6-F8E4-3698-A01D-9E4E9805F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C9CCE-C80C-2125-4FED-399E5A317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C00459-4D23-5946-9DEE-6F04351C36A7}" type="datetime1">
              <a:rPr lang="en-US"/>
              <a:pPr>
                <a:defRPr/>
              </a:pPr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4CE70-BEF5-D902-9860-E4C2502CB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A9F9-97FB-1EEC-8B83-4CC53916A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3970FD-9DBB-5D45-9B1E-93429506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8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343427-2B60-02B9-F796-CE49ABC9F3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2D8D8FE-E6F8-83AB-9D5E-54CEE82A5B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E427F-D727-BE88-0C9C-4E96D4345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CA8AAE-9425-3546-BB22-B68CBFADE854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BD370-F462-E57B-B883-12D28611E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B3CC8-AA07-DB3B-DCEA-9C033A03D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C11813E-2EDF-AF44-B16B-C5F2BB7EF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73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4A5F43-38B6-05F9-A838-223F443DF9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F878CFD-E95D-24A8-BE06-C0176EBE8A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E82F0-ABA2-CDAF-0F67-06CCBA511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BD60F2-F0E2-314D-A2F8-5F84D279B9FA}" type="datetime1">
              <a:rPr lang="en-US" altLang="en-US"/>
              <a:pPr>
                <a:defRPr/>
              </a:pPr>
              <a:t>4/2/24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AD5BE-3AF9-8C42-F7AD-E94979950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8F597-E18A-9B08-19CF-82C75381F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4298F04-54CC-B14B-A5DE-EE5FDB9F3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04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rfc-editor.org/rfc/rfc2018" TargetMode="External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hyperlink" Target="http://ascii24.com/news/i/hard/article/2002/05/08/thumbnail/thumb220x174-images683805.jpg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tiff"/><Relationship Id="rId4" Type="http://schemas.openxmlformats.org/officeDocument/2006/relationships/image" Target="../media/image6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CDADC663-7D60-AF11-B3DA-850053863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0003-7D62-3E43-9187-ABF70F9AFC66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30723" name="TextBox 3">
            <a:extLst>
              <a:ext uri="{FF2B5EF4-FFF2-40B4-BE49-F238E27FC236}">
                <a16:creationId xmlns:a16="http://schemas.microsoft.com/office/drawing/2014/main" id="{667E85B9-B5BD-E94D-A094-C98E9299A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30724" name="TextBox 4">
            <a:extLst>
              <a:ext uri="{FF2B5EF4-FFF2-40B4-BE49-F238E27FC236}">
                <a16:creationId xmlns:a16="http://schemas.microsoft.com/office/drawing/2014/main" id="{E1A82416-0185-1502-1D25-84099D0A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AD71BACC-8839-535F-7726-5349CD18B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6">
            <a:extLst>
              <a:ext uri="{FF2B5EF4-FFF2-40B4-BE49-F238E27FC236}">
                <a16:creationId xmlns:a16="http://schemas.microsoft.com/office/drawing/2014/main" id="{22EDA8AA-AF4F-6DC9-669A-FEA5688FE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942" y="2066925"/>
            <a:ext cx="3887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2024</a:t>
            </a:r>
          </a:p>
        </p:txBody>
      </p:sp>
      <p:sp>
        <p:nvSpPr>
          <p:cNvPr id="30727" name="TextBox 7">
            <a:extLst>
              <a:ext uri="{FF2B5EF4-FFF2-40B4-BE49-F238E27FC236}">
                <a16:creationId xmlns:a16="http://schemas.microsoft.com/office/drawing/2014/main" id="{CB23D5E3-CC1B-FA9F-0498-53888931C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0" y="3225532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Topics: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A) TCP details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Textbook chapter 6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B) Link layer: Introduction, Ethernet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18592-B839-2953-AEAB-47E6EAF58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April 2</a:t>
            </a:r>
            <a:r>
              <a:rPr lang="en-US" altLang="en-US" sz="2000" baseline="30000" dirty="0">
                <a:solidFill>
                  <a:schemeClr val="tx1"/>
                </a:solidFill>
                <a:latin typeface="Lucida Bright" panose="02040602050505020304" pitchFamily="18" charset="77"/>
              </a:rPr>
              <a:t>nd</a:t>
            </a: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C22ED94A-72BA-7075-1B0D-AAC8CFE2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28600"/>
            <a:ext cx="8483600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Problem with Reno</a:t>
            </a:r>
            <a:endParaRPr lang="en-US" altLang="en-US" sz="1600">
              <a:ea typeface="ＭＳ Ｐゴシック" panose="020B0600070205080204" pitchFamily="34" charset="-128"/>
            </a:endParaRPr>
          </a:p>
        </p:txBody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id="{FB5F22C1-507F-4D2F-2C47-37AAF6423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435100"/>
            <a:ext cx="8307388" cy="5168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Reno retransmit at most 1 lost packet per RTT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Pipe can be emptied during “Fast Retransmit/Fast Recovery” with multiple losses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Solution: TCP with Selective Acknowledgements (SACK) provides better estimate of packets in pipe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SACK TCP option describes received packets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On 3 dupACKs: retransmits, halves window, enters FR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Updates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pipe</a:t>
            </a:r>
            <a:r>
              <a:rPr lang="en-US" altLang="en-US" sz="2400">
                <a:ea typeface="ＭＳ Ｐゴシック" panose="020B0600070205080204" pitchFamily="34" charset="-128"/>
              </a:rPr>
              <a:t> = packets in pipe</a:t>
            </a:r>
          </a:p>
          <a:p>
            <a:pPr lvl="2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Increment when lost or new packets sent</a:t>
            </a:r>
          </a:p>
          <a:p>
            <a:pPr lvl="2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Decrement when dupACK received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Transmits a (lost or new) packet when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pipe &lt; cwnd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Exit FR when all packets outstanding when FR was entered are acknowledged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CCC81886-4249-BF3D-5E21-5E9F775C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Vegas </a:t>
            </a:r>
            <a:r>
              <a:rPr lang="en-US" altLang="en-US" sz="1800">
                <a:ea typeface="ＭＳ Ｐゴシック" panose="020B0600070205080204" pitchFamily="34" charset="-128"/>
              </a:rPr>
              <a:t>(Brakmo &amp; Peterson 1994)</a:t>
            </a:r>
          </a:p>
        </p:txBody>
      </p:sp>
      <p:sp>
        <p:nvSpPr>
          <p:cNvPr id="115714" name="Rectangle 3">
            <a:extLst>
              <a:ext uri="{FF2B5EF4-FFF2-40B4-BE49-F238E27FC236}">
                <a16:creationId xmlns:a16="http://schemas.microsoft.com/office/drawing/2014/main" id="{7CFE2E51-DFA0-1D95-662F-8F395D42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014913"/>
            <a:ext cx="8686800" cy="10414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Considers packet delay, not loss, as a hint for congestion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Reno with a new congestion avoidance algorithm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Converges (provided buffer is large) !</a:t>
            </a:r>
          </a:p>
        </p:txBody>
      </p:sp>
      <p:sp>
        <p:nvSpPr>
          <p:cNvPr id="115715" name="Rectangle 5">
            <a:extLst>
              <a:ext uri="{FF2B5EF4-FFF2-40B4-BE49-F238E27FC236}">
                <a16:creationId xmlns:a16="http://schemas.microsoft.com/office/drawing/2014/main" id="{DFAE8FC1-3586-411C-F3AD-7DD583AD2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94200"/>
            <a:ext cx="244475" cy="34766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SS</a:t>
            </a:r>
          </a:p>
        </p:txBody>
      </p:sp>
      <p:sp>
        <p:nvSpPr>
          <p:cNvPr id="115716" name="Line 6">
            <a:extLst>
              <a:ext uri="{FF2B5EF4-FFF2-40B4-BE49-F238E27FC236}">
                <a16:creationId xmlns:a16="http://schemas.microsoft.com/office/drawing/2014/main" id="{517ADD9E-2511-0123-3F35-D428E3A8D392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4316413"/>
            <a:ext cx="6970713" cy="793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7" name="Line 7">
            <a:extLst>
              <a:ext uri="{FF2B5EF4-FFF2-40B4-BE49-F238E27FC236}">
                <a16:creationId xmlns:a16="http://schemas.microsoft.com/office/drawing/2014/main" id="{D54A99DB-2F31-62C3-0893-BB8422B448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1792288"/>
            <a:ext cx="0" cy="251142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8" name="Freeform 9">
            <a:extLst>
              <a:ext uri="{FF2B5EF4-FFF2-40B4-BE49-F238E27FC236}">
                <a16:creationId xmlns:a16="http://schemas.microsoft.com/office/drawing/2014/main" id="{7C8BBAA1-D782-6842-7885-1436E1C5AB5E}"/>
              </a:ext>
            </a:extLst>
          </p:cNvPr>
          <p:cNvSpPr>
            <a:spLocks/>
          </p:cNvSpPr>
          <p:nvPr/>
        </p:nvSpPr>
        <p:spPr bwMode="auto">
          <a:xfrm>
            <a:off x="914400" y="3454400"/>
            <a:ext cx="261938" cy="862013"/>
          </a:xfrm>
          <a:custGeom>
            <a:avLst/>
            <a:gdLst>
              <a:gd name="T0" fmla="*/ 0 w 165"/>
              <a:gd name="T1" fmla="*/ 2147483646 h 543"/>
              <a:gd name="T2" fmla="*/ 2147483646 w 165"/>
              <a:gd name="T3" fmla="*/ 2147483646 h 543"/>
              <a:gd name="T4" fmla="*/ 2147483646 w 165"/>
              <a:gd name="T5" fmla="*/ 2147483646 h 543"/>
              <a:gd name="T6" fmla="*/ 2147483646 w 165"/>
              <a:gd name="T7" fmla="*/ 2147483646 h 543"/>
              <a:gd name="T8" fmla="*/ 2147483646 w 165"/>
              <a:gd name="T9" fmla="*/ 2147483646 h 543"/>
              <a:gd name="T10" fmla="*/ 2147483646 w 165"/>
              <a:gd name="T11" fmla="*/ 2147483646 h 543"/>
              <a:gd name="T12" fmla="*/ 2147483646 w 165"/>
              <a:gd name="T13" fmla="*/ 0 h 5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5" h="543">
                <a:moveTo>
                  <a:pt x="0" y="543"/>
                </a:moveTo>
                <a:cubicBezTo>
                  <a:pt x="24" y="536"/>
                  <a:pt x="49" y="530"/>
                  <a:pt x="65" y="519"/>
                </a:cubicBezTo>
                <a:cubicBezTo>
                  <a:pt x="81" y="508"/>
                  <a:pt x="89" y="493"/>
                  <a:pt x="97" y="478"/>
                </a:cubicBezTo>
                <a:cubicBezTo>
                  <a:pt x="105" y="463"/>
                  <a:pt x="105" y="465"/>
                  <a:pt x="113" y="430"/>
                </a:cubicBezTo>
                <a:cubicBezTo>
                  <a:pt x="121" y="395"/>
                  <a:pt x="138" y="320"/>
                  <a:pt x="146" y="267"/>
                </a:cubicBezTo>
                <a:cubicBezTo>
                  <a:pt x="154" y="214"/>
                  <a:pt x="159" y="157"/>
                  <a:pt x="162" y="113"/>
                </a:cubicBezTo>
                <a:cubicBezTo>
                  <a:pt x="165" y="69"/>
                  <a:pt x="162" y="19"/>
                  <a:pt x="162" y="0"/>
                </a:cubicBezTo>
              </a:path>
            </a:pathLst>
          </a:custGeom>
          <a:noFill/>
          <a:ln w="25400" cap="flat" cmpd="sng">
            <a:solidFill>
              <a:srgbClr val="3366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9" name="Text Box 17">
            <a:extLst>
              <a:ext uri="{FF2B5EF4-FFF2-40B4-BE49-F238E27FC236}">
                <a16:creationId xmlns:a16="http://schemas.microsoft.com/office/drawing/2014/main" id="{B5982E0C-18CC-99F4-C4D1-1C7CE499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4119563"/>
            <a:ext cx="625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115720" name="Text Box 18">
            <a:extLst>
              <a:ext uri="{FF2B5EF4-FFF2-40B4-BE49-F238E27FC236}">
                <a16:creationId xmlns:a16="http://schemas.microsoft.com/office/drawing/2014/main" id="{21858F72-33C4-0F0A-E832-F87598EF2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1385888"/>
            <a:ext cx="954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  <p:sp>
        <p:nvSpPr>
          <p:cNvPr id="115721" name="Rectangle 19">
            <a:extLst>
              <a:ext uri="{FF2B5EF4-FFF2-40B4-BE49-F238E27FC236}">
                <a16:creationId xmlns:a16="http://schemas.microsoft.com/office/drawing/2014/main" id="{311115F8-3888-3566-B03E-2C6000FD4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75" y="4394200"/>
            <a:ext cx="6016625" cy="347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22" name="Text Box 20">
            <a:extLst>
              <a:ext uri="{FF2B5EF4-FFF2-40B4-BE49-F238E27FC236}">
                <a16:creationId xmlns:a16="http://schemas.microsoft.com/office/drawing/2014/main" id="{A3E5C666-D728-0DAA-FE00-8F05CE1BA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438943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CA</a:t>
            </a:r>
          </a:p>
        </p:txBody>
      </p:sp>
      <p:sp>
        <p:nvSpPr>
          <p:cNvPr id="115723" name="Freeform 28">
            <a:extLst>
              <a:ext uri="{FF2B5EF4-FFF2-40B4-BE49-F238E27FC236}">
                <a16:creationId xmlns:a16="http://schemas.microsoft.com/office/drawing/2014/main" id="{FBF51005-9881-FCAD-0A05-C5AF5191D635}"/>
              </a:ext>
            </a:extLst>
          </p:cNvPr>
          <p:cNvSpPr>
            <a:spLocks/>
          </p:cNvSpPr>
          <p:nvPr/>
        </p:nvSpPr>
        <p:spPr bwMode="auto">
          <a:xfrm>
            <a:off x="1168400" y="2743200"/>
            <a:ext cx="5880100" cy="711200"/>
          </a:xfrm>
          <a:custGeom>
            <a:avLst/>
            <a:gdLst>
              <a:gd name="T0" fmla="*/ 0 w 3704"/>
              <a:gd name="T1" fmla="*/ 2147483646 h 448"/>
              <a:gd name="T2" fmla="*/ 2147483646 w 3704"/>
              <a:gd name="T3" fmla="*/ 2147483646 h 448"/>
              <a:gd name="T4" fmla="*/ 2147483646 w 3704"/>
              <a:gd name="T5" fmla="*/ 2147483646 h 448"/>
              <a:gd name="T6" fmla="*/ 2147483646 w 3704"/>
              <a:gd name="T7" fmla="*/ 2147483646 h 448"/>
              <a:gd name="T8" fmla="*/ 2147483646 w 3704"/>
              <a:gd name="T9" fmla="*/ 2147483646 h 448"/>
              <a:gd name="T10" fmla="*/ 2147483646 w 3704"/>
              <a:gd name="T11" fmla="*/ 2147483646 h 448"/>
              <a:gd name="T12" fmla="*/ 2147483646 w 3704"/>
              <a:gd name="T13" fmla="*/ 2147483646 h 448"/>
              <a:gd name="T14" fmla="*/ 2147483646 w 3704"/>
              <a:gd name="T15" fmla="*/ 2147483646 h 448"/>
              <a:gd name="T16" fmla="*/ 2147483646 w 3704"/>
              <a:gd name="T17" fmla="*/ 2147483646 h 448"/>
              <a:gd name="T18" fmla="*/ 2147483646 w 3704"/>
              <a:gd name="T19" fmla="*/ 2147483646 h 448"/>
              <a:gd name="T20" fmla="*/ 2147483646 w 3704"/>
              <a:gd name="T21" fmla="*/ 2147483646 h 448"/>
              <a:gd name="T22" fmla="*/ 2147483646 w 3704"/>
              <a:gd name="T23" fmla="*/ 2147483646 h 4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704" h="448">
                <a:moveTo>
                  <a:pt x="0" y="448"/>
                </a:moveTo>
                <a:cubicBezTo>
                  <a:pt x="189" y="272"/>
                  <a:pt x="379" y="96"/>
                  <a:pt x="488" y="48"/>
                </a:cubicBezTo>
                <a:cubicBezTo>
                  <a:pt x="597" y="0"/>
                  <a:pt x="609" y="112"/>
                  <a:pt x="656" y="160"/>
                </a:cubicBezTo>
                <a:cubicBezTo>
                  <a:pt x="703" y="208"/>
                  <a:pt x="711" y="339"/>
                  <a:pt x="768" y="336"/>
                </a:cubicBezTo>
                <a:cubicBezTo>
                  <a:pt x="825" y="333"/>
                  <a:pt x="933" y="159"/>
                  <a:pt x="1000" y="144"/>
                </a:cubicBezTo>
                <a:cubicBezTo>
                  <a:pt x="1067" y="129"/>
                  <a:pt x="1119" y="241"/>
                  <a:pt x="1168" y="248"/>
                </a:cubicBezTo>
                <a:cubicBezTo>
                  <a:pt x="1217" y="255"/>
                  <a:pt x="1252" y="188"/>
                  <a:pt x="1296" y="184"/>
                </a:cubicBezTo>
                <a:cubicBezTo>
                  <a:pt x="1340" y="180"/>
                  <a:pt x="1385" y="223"/>
                  <a:pt x="1432" y="224"/>
                </a:cubicBezTo>
                <a:cubicBezTo>
                  <a:pt x="1479" y="225"/>
                  <a:pt x="1507" y="195"/>
                  <a:pt x="1576" y="192"/>
                </a:cubicBezTo>
                <a:cubicBezTo>
                  <a:pt x="1645" y="189"/>
                  <a:pt x="1760" y="209"/>
                  <a:pt x="1848" y="208"/>
                </a:cubicBezTo>
                <a:cubicBezTo>
                  <a:pt x="1936" y="207"/>
                  <a:pt x="1795" y="192"/>
                  <a:pt x="2104" y="184"/>
                </a:cubicBezTo>
                <a:cubicBezTo>
                  <a:pt x="2413" y="176"/>
                  <a:pt x="3437" y="164"/>
                  <a:pt x="3704" y="160"/>
                </a:cubicBezTo>
              </a:path>
            </a:pathLst>
          </a:custGeom>
          <a:noFill/>
          <a:ln w="25400" cap="flat" cmpd="sng">
            <a:solidFill>
              <a:srgbClr val="3366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7DE6C579-633A-00E9-BD36-8190E1FEC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535738"/>
            <a:ext cx="4267200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Copyright, 1996 © Dale Carnegie &amp; Associates, In</a:t>
            </a: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6738" name="Rectangle 10">
            <a:extLst>
              <a:ext uri="{FF2B5EF4-FFF2-40B4-BE49-F238E27FC236}">
                <a16:creationId xmlns:a16="http://schemas.microsoft.com/office/drawing/2014/main" id="{D7AB876E-3F2B-F206-3FD1-CC35C0DEC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3032125"/>
            <a:ext cx="7721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2. Router-assisted Congestion Control</a:t>
            </a:r>
            <a:endParaRPr lang="en-US" altLang="en-US" sz="32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4">
            <a:extLst>
              <a:ext uri="{FF2B5EF4-FFF2-40B4-BE49-F238E27FC236}">
                <a16:creationId xmlns:a16="http://schemas.microsoft.com/office/drawing/2014/main" id="{2522708E-2960-597F-836E-7F8EE488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5738"/>
            <a:ext cx="8382000" cy="814387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Congestion Control discussed so far</a:t>
            </a:r>
            <a:endParaRPr lang="en-US" altLang="en-US" sz="3200">
              <a:solidFill>
                <a:srgbClr val="0000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8786" name="Slide Number Placeholder 3">
            <a:extLst>
              <a:ext uri="{FF2B5EF4-FFF2-40B4-BE49-F238E27FC236}">
                <a16:creationId xmlns:a16="http://schemas.microsoft.com/office/drawing/2014/main" id="{2BD89240-6A2F-DDFC-4216-9066F61A5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7F9D3A-B4AD-7547-AD3F-52E13AADA6CF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CA9752-D040-83BE-5136-206686E97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5626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B900DA-9CD6-8593-2ED1-91A53F6E8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743200"/>
            <a:ext cx="9144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?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93A266-BEDD-2F4E-0D4C-E56518E71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3200"/>
            <a:ext cx="9144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719A5F-376C-4398-5C92-B89280464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3340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B3ECA0-61E3-8CB6-923E-96ADE029B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5626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8FCB71-CB07-E6C3-DF47-8EE94A3BA45D}"/>
              </a:ext>
            </a:extLst>
          </p:cNvPr>
          <p:cNvCxnSpPr>
            <a:cxnSpLocks noChangeShapeType="1"/>
            <a:stCxn id="6" idx="6"/>
            <a:endCxn id="9" idx="2"/>
          </p:cNvCxnSpPr>
          <p:nvPr/>
        </p:nvCxnSpPr>
        <p:spPr bwMode="auto">
          <a:xfrm flipV="1">
            <a:off x="2895600" y="5753100"/>
            <a:ext cx="7620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89516A-A8A6-F387-63FD-4D9BADAFB0C9}"/>
              </a:ext>
            </a:extLst>
          </p:cNvPr>
          <p:cNvCxnSpPr>
            <a:cxnSpLocks noChangeShapeType="1"/>
            <a:stCxn id="9" idx="6"/>
            <a:endCxn id="10" idx="2"/>
          </p:cNvCxnSpPr>
          <p:nvPr/>
        </p:nvCxnSpPr>
        <p:spPr bwMode="auto">
          <a:xfrm>
            <a:off x="4572000" y="5753100"/>
            <a:ext cx="9144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3F92F17-C8E4-E5E7-AF79-9C11C149C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86000"/>
            <a:ext cx="6019800" cy="167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0217CB-AFE8-EB47-908A-AC74B17A9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953000"/>
            <a:ext cx="6019800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1B04EF-CE9F-992F-D4A8-2504C1CEBD96}"/>
              </a:ext>
            </a:extLst>
          </p:cNvPr>
          <p:cNvCxnSpPr>
            <a:cxnSpLocks noChangeShapeType="1"/>
            <a:stCxn id="8" idx="6"/>
            <a:endCxn id="7" idx="2"/>
          </p:cNvCxnSpPr>
          <p:nvPr/>
        </p:nvCxnSpPr>
        <p:spPr bwMode="auto">
          <a:xfrm>
            <a:off x="2895600" y="3162300"/>
            <a:ext cx="25908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E17E2B-91B1-6BAA-DBCD-FB7D9CBAD50C}"/>
              </a:ext>
            </a:extLst>
          </p:cNvPr>
          <p:cNvCxnSpPr>
            <a:cxnSpLocks noChangeShapeType="1"/>
            <a:stCxn id="8" idx="4"/>
            <a:endCxn id="6" idx="0"/>
          </p:cNvCxnSpPr>
          <p:nvPr/>
        </p:nvCxnSpPr>
        <p:spPr bwMode="auto">
          <a:xfrm rot="5400000">
            <a:off x="1447801" y="4572000"/>
            <a:ext cx="1981200" cy="31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39AD06-DEE7-B9EA-22F5-4A85900D940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953794" y="4571206"/>
            <a:ext cx="19812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8799" name="TextBox 30">
            <a:extLst>
              <a:ext uri="{FF2B5EF4-FFF2-40B4-BE49-F238E27FC236}">
                <a16:creationId xmlns:a16="http://schemas.microsoft.com/office/drawing/2014/main" id="{A47564FF-3A34-E6DA-8E31-7FF7E5CDE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938" y="2514600"/>
            <a:ext cx="785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link</a:t>
            </a: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0" name="TextBox 31">
            <a:extLst>
              <a:ext uri="{FF2B5EF4-FFF2-40B4-BE49-F238E27FC236}">
                <a16:creationId xmlns:a16="http://schemas.microsoft.com/office/drawing/2014/main" id="{D31F3192-551F-9B93-9C98-F3B8B020D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133725"/>
            <a:ext cx="1243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session</a:t>
            </a:r>
          </a:p>
        </p:txBody>
      </p:sp>
      <p:sp>
        <p:nvSpPr>
          <p:cNvPr id="118801" name="TextBox 35">
            <a:extLst>
              <a:ext uri="{FF2B5EF4-FFF2-40B4-BE49-F238E27FC236}">
                <a16:creationId xmlns:a16="http://schemas.microsoft.com/office/drawing/2014/main" id="{8CFB18BB-6A98-E00E-0CA2-5A6F62A2C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882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path</a:t>
            </a:r>
          </a:p>
        </p:txBody>
      </p:sp>
      <p:sp>
        <p:nvSpPr>
          <p:cNvPr id="118802" name="TextBox 36">
            <a:extLst>
              <a:ext uri="{FF2B5EF4-FFF2-40B4-BE49-F238E27FC236}">
                <a16:creationId xmlns:a16="http://schemas.microsoft.com/office/drawing/2014/main" id="{68DD9CAA-418D-CFCB-47A5-1E7C27B7D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438400"/>
            <a:ext cx="102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name</a:t>
            </a:r>
          </a:p>
        </p:txBody>
      </p:sp>
      <p:sp>
        <p:nvSpPr>
          <p:cNvPr id="118803" name="TextBox 37">
            <a:extLst>
              <a:ext uri="{FF2B5EF4-FFF2-40B4-BE49-F238E27FC236}">
                <a16:creationId xmlns:a16="http://schemas.microsoft.com/office/drawing/2014/main" id="{D17C88A1-FE38-F62C-A1A8-CA5E9D385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05400"/>
            <a:ext cx="135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address</a:t>
            </a:r>
          </a:p>
        </p:txBody>
      </p:sp>
      <p:sp>
        <p:nvSpPr>
          <p:cNvPr id="118804" name="TextBox 30">
            <a:extLst>
              <a:ext uri="{FF2B5EF4-FFF2-40B4-BE49-F238E27FC236}">
                <a16:creationId xmlns:a16="http://schemas.microsoft.com/office/drawing/2014/main" id="{E2E246BD-E45A-0DB8-CC07-EF542E08F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84224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What can the </a:t>
            </a:r>
            <a:r>
              <a:rPr kumimoji="1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end-points</a:t>
            </a:r>
            <a:r>
              <a:rPr kumimoji="1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do to collectively to make good use of shared underlying resources? </a:t>
            </a:r>
            <a:endParaRPr kumimoji="1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>
            <a:extLst>
              <a:ext uri="{FF2B5EF4-FFF2-40B4-BE49-F238E27FC236}">
                <a16:creationId xmlns:a16="http://schemas.microsoft.com/office/drawing/2014/main" id="{CE6A189B-7958-4B5E-0BC3-E4FFD85AE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90FFF-D9F6-1A46-B6AA-8426B558CB0A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75327A-24EC-895E-0207-6DC169F0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5626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222BD5-F9BF-0CEE-1320-B48DD6B24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743200"/>
            <a:ext cx="9144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7BD660-7E0E-D815-A48B-52EF5D545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3200"/>
            <a:ext cx="9144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D25F24-D419-5B27-C2F5-DF9ED1D03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3340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378850-EE99-F6FB-E626-357C5CA5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5626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837333-66C2-9D5C-5EA0-2B498BC8B3E1}"/>
              </a:ext>
            </a:extLst>
          </p:cNvPr>
          <p:cNvCxnSpPr>
            <a:cxnSpLocks noChangeShapeType="1"/>
            <a:stCxn id="6" idx="6"/>
            <a:endCxn id="9" idx="2"/>
          </p:cNvCxnSpPr>
          <p:nvPr/>
        </p:nvCxnSpPr>
        <p:spPr bwMode="auto">
          <a:xfrm flipV="1">
            <a:off x="2895600" y="5753100"/>
            <a:ext cx="7620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2A969F-8C3A-32E2-FFA0-01AFD9F55B10}"/>
              </a:ext>
            </a:extLst>
          </p:cNvPr>
          <p:cNvCxnSpPr>
            <a:cxnSpLocks noChangeShapeType="1"/>
            <a:stCxn id="9" idx="6"/>
            <a:endCxn id="10" idx="2"/>
          </p:cNvCxnSpPr>
          <p:nvPr/>
        </p:nvCxnSpPr>
        <p:spPr bwMode="auto">
          <a:xfrm>
            <a:off x="4572000" y="5753100"/>
            <a:ext cx="9144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AEF92E1-C0EC-6295-E259-8F20C3706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86000"/>
            <a:ext cx="6019800" cy="167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1C35E7-9D2F-19EE-FEB0-47ACFA9E6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953000"/>
            <a:ext cx="6019800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C74D2A-0762-1FA9-4D12-69B2F5201DE8}"/>
              </a:ext>
            </a:extLst>
          </p:cNvPr>
          <p:cNvCxnSpPr>
            <a:cxnSpLocks noChangeShapeType="1"/>
            <a:stCxn id="8" idx="6"/>
            <a:endCxn id="7" idx="2"/>
          </p:cNvCxnSpPr>
          <p:nvPr/>
        </p:nvCxnSpPr>
        <p:spPr bwMode="auto">
          <a:xfrm>
            <a:off x="2895600" y="3162300"/>
            <a:ext cx="25908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AC28DE-3609-CED5-29CE-EC789904D35A}"/>
              </a:ext>
            </a:extLst>
          </p:cNvPr>
          <p:cNvCxnSpPr>
            <a:cxnSpLocks noChangeShapeType="1"/>
            <a:stCxn id="8" idx="4"/>
            <a:endCxn id="6" idx="0"/>
          </p:cNvCxnSpPr>
          <p:nvPr/>
        </p:nvCxnSpPr>
        <p:spPr bwMode="auto">
          <a:xfrm rot="5400000">
            <a:off x="1447801" y="4572000"/>
            <a:ext cx="1981200" cy="31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125B914-6400-2053-E51A-9CBC7E555F8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953794" y="4571206"/>
            <a:ext cx="19812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20846" name="TextBox 30">
            <a:extLst>
              <a:ext uri="{FF2B5EF4-FFF2-40B4-BE49-F238E27FC236}">
                <a16:creationId xmlns:a16="http://schemas.microsoft.com/office/drawing/2014/main" id="{E8FA23EF-4718-2E7A-9C48-8452D7A5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938" y="2514600"/>
            <a:ext cx="785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link</a:t>
            </a: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7" name="TextBox 31">
            <a:extLst>
              <a:ext uri="{FF2B5EF4-FFF2-40B4-BE49-F238E27FC236}">
                <a16:creationId xmlns:a16="http://schemas.microsoft.com/office/drawing/2014/main" id="{DCA6FBE1-367E-7066-BB54-5C4B88E6E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133725"/>
            <a:ext cx="1243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session</a:t>
            </a:r>
          </a:p>
        </p:txBody>
      </p:sp>
      <p:sp>
        <p:nvSpPr>
          <p:cNvPr id="120848" name="TextBox 35">
            <a:extLst>
              <a:ext uri="{FF2B5EF4-FFF2-40B4-BE49-F238E27FC236}">
                <a16:creationId xmlns:a16="http://schemas.microsoft.com/office/drawing/2014/main" id="{62825CD6-9C42-6CEB-08B4-F614510EB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882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path</a:t>
            </a:r>
          </a:p>
        </p:txBody>
      </p:sp>
      <p:sp>
        <p:nvSpPr>
          <p:cNvPr id="120849" name="TextBox 36">
            <a:extLst>
              <a:ext uri="{FF2B5EF4-FFF2-40B4-BE49-F238E27FC236}">
                <a16:creationId xmlns:a16="http://schemas.microsoft.com/office/drawing/2014/main" id="{F99F550E-7942-FB30-5637-F9371ED11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438400"/>
            <a:ext cx="102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name</a:t>
            </a:r>
          </a:p>
        </p:txBody>
      </p:sp>
      <p:sp>
        <p:nvSpPr>
          <p:cNvPr id="120850" name="TextBox 37">
            <a:extLst>
              <a:ext uri="{FF2B5EF4-FFF2-40B4-BE49-F238E27FC236}">
                <a16:creationId xmlns:a16="http://schemas.microsoft.com/office/drawing/2014/main" id="{578817F6-AC29-5E7A-ED72-B853CC7B1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05400"/>
            <a:ext cx="135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address</a:t>
            </a:r>
          </a:p>
        </p:txBody>
      </p:sp>
      <p:sp>
        <p:nvSpPr>
          <p:cNvPr id="120851" name="TextBox 30">
            <a:extLst>
              <a:ext uri="{FF2B5EF4-FFF2-40B4-BE49-F238E27FC236}">
                <a16:creationId xmlns:a16="http://schemas.microsoft.com/office/drawing/2014/main" id="{07EBE673-A889-9578-FB12-3B11638B1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What can the individual </a:t>
            </a:r>
            <a:r>
              <a:rPr kumimoji="1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links </a:t>
            </a: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do to make </a:t>
            </a:r>
            <a:b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good use of shared underlying resources? </a:t>
            </a:r>
            <a:endParaRPr kumimoji="1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52" name="TextBox 23">
            <a:extLst>
              <a:ext uri="{FF2B5EF4-FFF2-40B4-BE49-F238E27FC236}">
                <a16:creationId xmlns:a16="http://schemas.microsoft.com/office/drawing/2014/main" id="{47260E19-2B6B-5407-358E-DA0FB2369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5159375"/>
            <a:ext cx="492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1D3F2D12-C88A-FE0F-7A48-06E650515B4E}"/>
              </a:ext>
            </a:extLst>
          </p:cNvPr>
          <p:cNvSpPr txBox="1">
            <a:spLocks/>
          </p:cNvSpPr>
          <p:nvPr/>
        </p:nvSpPr>
        <p:spPr bwMode="auto">
          <a:xfrm>
            <a:off x="228600" y="111125"/>
            <a:ext cx="8382000" cy="814388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</a:rPr>
              <a:t>Router-assisted Congestion Control</a:t>
            </a:r>
            <a:endParaRPr kumimoji="1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F4D691E3-D11C-0D1F-FE50-06028B91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Router</a:t>
            </a:r>
          </a:p>
        </p:txBody>
      </p:sp>
      <p:sp>
        <p:nvSpPr>
          <p:cNvPr id="122882" name="Slide Number Placeholder 2">
            <a:extLst>
              <a:ext uri="{FF2B5EF4-FFF2-40B4-BE49-F238E27FC236}">
                <a16:creationId xmlns:a16="http://schemas.microsoft.com/office/drawing/2014/main" id="{CE4DD9EF-F96B-BFC0-9E85-D2ED54F2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74B53D-136E-AA44-A3D0-DE0F5E4C821D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9C4BFA1B-33AB-937A-AB98-F24AC7057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3257550"/>
            <a:ext cx="2085975" cy="291465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Switching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Fabric</a:t>
            </a:r>
          </a:p>
        </p:txBody>
      </p:sp>
      <p:sp>
        <p:nvSpPr>
          <p:cNvPr id="122884" name="Rectangle 4">
            <a:extLst>
              <a:ext uri="{FF2B5EF4-FFF2-40B4-BE49-F238E27FC236}">
                <a16:creationId xmlns:a16="http://schemas.microsoft.com/office/drawing/2014/main" id="{A5AE83C1-D170-6BA0-44D2-B669E2F6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1614488"/>
            <a:ext cx="2085975" cy="1300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Processor</a:t>
            </a:r>
          </a:p>
        </p:txBody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D7906EEC-84E3-160F-285A-9B16EDF3C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2914650"/>
            <a:ext cx="328612" cy="3429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36AA3DD9-DE69-8AE7-E6C4-E8C58D954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3471863"/>
            <a:ext cx="1528763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C7F2C030-BD9D-A2BC-F07B-DC3C1375F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361473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8" name="Text Box 8">
            <a:extLst>
              <a:ext uri="{FF2B5EF4-FFF2-40B4-BE49-F238E27FC236}">
                <a16:creationId xmlns:a16="http://schemas.microsoft.com/office/drawing/2014/main" id="{7FA281C4-E414-9A3D-B4D5-543BA2764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8" y="3571875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889" name="Line 9">
            <a:extLst>
              <a:ext uri="{FF2B5EF4-FFF2-40B4-BE49-F238E27FC236}">
                <a16:creationId xmlns:a16="http://schemas.microsoft.com/office/drawing/2014/main" id="{9089412D-DE28-BC2F-8FC4-B598CE8E97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" y="374332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0" name="Rectangle 10">
            <a:extLst>
              <a:ext uri="{FF2B5EF4-FFF2-40B4-BE49-F238E27FC236}">
                <a16:creationId xmlns:a16="http://schemas.microsoft.com/office/drawing/2014/main" id="{7E33F7A0-22B1-F3A2-EDE9-96E026B93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3" y="4452938"/>
            <a:ext cx="1528762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1" name="Rectangle 11">
            <a:extLst>
              <a:ext uri="{FF2B5EF4-FFF2-40B4-BE49-F238E27FC236}">
                <a16:creationId xmlns:a16="http://schemas.microsoft.com/office/drawing/2014/main" id="{94FE16F7-CAC7-F204-73DA-20E730382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4610100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2" name="Text Box 12">
            <a:extLst>
              <a:ext uri="{FF2B5EF4-FFF2-40B4-BE49-F238E27FC236}">
                <a16:creationId xmlns:a16="http://schemas.microsoft.com/office/drawing/2014/main" id="{CCC14032-87E8-B8C8-F1E9-2A057080D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4552950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893" name="Line 13">
            <a:extLst>
              <a:ext uri="{FF2B5EF4-FFF2-40B4-BE49-F238E27FC236}">
                <a16:creationId xmlns:a16="http://schemas.microsoft.com/office/drawing/2014/main" id="{7D77E797-DC35-BA69-B108-8ECE93610C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" y="472440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4" name="Rectangle 14">
            <a:extLst>
              <a:ext uri="{FF2B5EF4-FFF2-40B4-BE49-F238E27FC236}">
                <a16:creationId xmlns:a16="http://schemas.microsoft.com/office/drawing/2014/main" id="{3D9F4EBF-39CC-9CCD-4D19-5A2AA2BAD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5448300"/>
            <a:ext cx="1528762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5" name="Rectangle 15">
            <a:extLst>
              <a:ext uri="{FF2B5EF4-FFF2-40B4-BE49-F238E27FC236}">
                <a16:creationId xmlns:a16="http://schemas.microsoft.com/office/drawing/2014/main" id="{3DC3BAC9-BB30-C807-04B1-7DCAE43B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5605463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6" name="Text Box 16">
            <a:extLst>
              <a:ext uri="{FF2B5EF4-FFF2-40B4-BE49-F238E27FC236}">
                <a16:creationId xmlns:a16="http://schemas.microsoft.com/office/drawing/2014/main" id="{DF21D10A-63C4-6063-0D41-CD109ADDF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5548313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897" name="Line 17">
            <a:extLst>
              <a:ext uri="{FF2B5EF4-FFF2-40B4-BE49-F238E27FC236}">
                <a16:creationId xmlns:a16="http://schemas.microsoft.com/office/drawing/2014/main" id="{C5224F04-6A3F-8B91-E316-1776ACFA33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950" y="5719763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8" name="Rectangle 18">
            <a:extLst>
              <a:ext uri="{FF2B5EF4-FFF2-40B4-BE49-F238E27FC236}">
                <a16:creationId xmlns:a16="http://schemas.microsoft.com/office/drawing/2014/main" id="{1C6935A6-7375-5454-239C-5EB93DC4F47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43600" y="3481388"/>
            <a:ext cx="1528763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9" name="Rectangle 19">
            <a:extLst>
              <a:ext uri="{FF2B5EF4-FFF2-40B4-BE49-F238E27FC236}">
                <a16:creationId xmlns:a16="http://schemas.microsoft.com/office/drawing/2014/main" id="{872AB697-AB0B-33D7-4E52-2C9286341F8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86413" y="3638550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0" name="Text Box 20">
            <a:extLst>
              <a:ext uri="{FF2B5EF4-FFF2-40B4-BE49-F238E27FC236}">
                <a16:creationId xmlns:a16="http://schemas.microsoft.com/office/drawing/2014/main" id="{6A459DE3-B3D1-91F9-03B1-6E5BC39342C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10300" y="3595688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901" name="Line 21">
            <a:extLst>
              <a:ext uri="{FF2B5EF4-FFF2-40B4-BE49-F238E27FC236}">
                <a16:creationId xmlns:a16="http://schemas.microsoft.com/office/drawing/2014/main" id="{1A7BE074-663B-84D6-54F6-B1483812E0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6650" y="375285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2" name="Rectangle 22">
            <a:extLst>
              <a:ext uri="{FF2B5EF4-FFF2-40B4-BE49-F238E27FC236}">
                <a16:creationId xmlns:a16="http://schemas.microsoft.com/office/drawing/2014/main" id="{A8F8CA9A-43DB-5CD9-AE65-55E5B29F6EA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62650" y="4462463"/>
            <a:ext cx="1528763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3" name="Rectangle 23">
            <a:extLst>
              <a:ext uri="{FF2B5EF4-FFF2-40B4-BE49-F238E27FC236}">
                <a16:creationId xmlns:a16="http://schemas.microsoft.com/office/drawing/2014/main" id="{D9B6B34A-1F33-B0A5-75CA-DFB2204AB27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05463" y="4619625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4" name="Text Box 24">
            <a:extLst>
              <a:ext uri="{FF2B5EF4-FFF2-40B4-BE49-F238E27FC236}">
                <a16:creationId xmlns:a16="http://schemas.microsoft.com/office/drawing/2014/main" id="{DBE2D7AA-0417-729B-34E4-C71E7EFD54F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3638" y="4562475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905" name="Line 25">
            <a:extLst>
              <a:ext uri="{FF2B5EF4-FFF2-40B4-BE49-F238E27FC236}">
                <a16:creationId xmlns:a16="http://schemas.microsoft.com/office/drawing/2014/main" id="{D789FC87-A3E6-0207-1371-8DB9B62CB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7125" y="473392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6" name="Rectangle 26">
            <a:extLst>
              <a:ext uri="{FF2B5EF4-FFF2-40B4-BE49-F238E27FC236}">
                <a16:creationId xmlns:a16="http://schemas.microsoft.com/office/drawing/2014/main" id="{02BD1907-4903-B9F4-FF59-67EFA8E044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3125" y="5457825"/>
            <a:ext cx="1528763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7" name="Rectangle 27">
            <a:extLst>
              <a:ext uri="{FF2B5EF4-FFF2-40B4-BE49-F238E27FC236}">
                <a16:creationId xmlns:a16="http://schemas.microsoft.com/office/drawing/2014/main" id="{504047FC-24D9-47E1-C8F3-E16C4C93565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95938" y="561498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8" name="Text Box 28">
            <a:extLst>
              <a:ext uri="{FF2B5EF4-FFF2-40B4-BE49-F238E27FC236}">
                <a16:creationId xmlns:a16="http://schemas.microsoft.com/office/drawing/2014/main" id="{AADCD820-4364-9A17-8C49-6C72BDD93B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34113" y="5557838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909" name="Line 29">
            <a:extLst>
              <a:ext uri="{FF2B5EF4-FFF2-40B4-BE49-F238E27FC236}">
                <a16:creationId xmlns:a16="http://schemas.microsoft.com/office/drawing/2014/main" id="{921B2B8C-61DA-79BD-A137-BB3012F1E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729288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0" name="Rectangle 30">
            <a:extLst>
              <a:ext uri="{FF2B5EF4-FFF2-40B4-BE49-F238E27FC236}">
                <a16:creationId xmlns:a16="http://schemas.microsoft.com/office/drawing/2014/main" id="{42B3BE8C-7AD2-1F06-97F3-CC943A9C3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385888"/>
            <a:ext cx="6900863" cy="5072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1" name="Freeform 31">
            <a:extLst>
              <a:ext uri="{FF2B5EF4-FFF2-40B4-BE49-F238E27FC236}">
                <a16:creationId xmlns:a16="http://schemas.microsoft.com/office/drawing/2014/main" id="{E5C13194-7734-0A59-841B-CE0ACDE98FEC}"/>
              </a:ext>
            </a:extLst>
          </p:cNvPr>
          <p:cNvSpPr>
            <a:spLocks/>
          </p:cNvSpPr>
          <p:nvPr/>
        </p:nvSpPr>
        <p:spPr bwMode="auto">
          <a:xfrm>
            <a:off x="1960563" y="2622550"/>
            <a:ext cx="806450" cy="730250"/>
          </a:xfrm>
          <a:custGeom>
            <a:avLst/>
            <a:gdLst>
              <a:gd name="T0" fmla="*/ 0 w 508"/>
              <a:gd name="T1" fmla="*/ 0 h 460"/>
              <a:gd name="T2" fmla="*/ 2147483646 w 508"/>
              <a:gd name="T3" fmla="*/ 2147483646 h 460"/>
              <a:gd name="T4" fmla="*/ 2147483646 w 508"/>
              <a:gd name="T5" fmla="*/ 2147483646 h 460"/>
              <a:gd name="T6" fmla="*/ 0 60000 65536"/>
              <a:gd name="T7" fmla="*/ 0 60000 65536"/>
              <a:gd name="T8" fmla="*/ 0 60000 65536"/>
              <a:gd name="T9" fmla="*/ 0 w 508"/>
              <a:gd name="T10" fmla="*/ 0 h 460"/>
              <a:gd name="T11" fmla="*/ 508 w 508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8" h="460">
                <a:moveTo>
                  <a:pt x="0" y="0"/>
                </a:moveTo>
                <a:cubicBezTo>
                  <a:pt x="139" y="34"/>
                  <a:pt x="278" y="68"/>
                  <a:pt x="363" y="145"/>
                </a:cubicBezTo>
                <a:cubicBezTo>
                  <a:pt x="448" y="222"/>
                  <a:pt x="478" y="341"/>
                  <a:pt x="508" y="46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2" name="Text Box 32">
            <a:extLst>
              <a:ext uri="{FF2B5EF4-FFF2-40B4-BE49-F238E27FC236}">
                <a16:creationId xmlns:a16="http://schemas.microsoft.com/office/drawing/2014/main" id="{8336EA83-D5AD-1F05-E154-4506E5BD4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2200275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data plane</a:t>
            </a:r>
          </a:p>
        </p:txBody>
      </p:sp>
      <p:sp>
        <p:nvSpPr>
          <p:cNvPr id="122913" name="Freeform 33">
            <a:extLst>
              <a:ext uri="{FF2B5EF4-FFF2-40B4-BE49-F238E27FC236}">
                <a16:creationId xmlns:a16="http://schemas.microsoft.com/office/drawing/2014/main" id="{2DA662C2-A3E0-C377-A355-B2A68AE4F1B5}"/>
              </a:ext>
            </a:extLst>
          </p:cNvPr>
          <p:cNvSpPr>
            <a:spLocks/>
          </p:cNvSpPr>
          <p:nvPr/>
        </p:nvSpPr>
        <p:spPr bwMode="auto">
          <a:xfrm>
            <a:off x="5686425" y="2162175"/>
            <a:ext cx="652463" cy="319088"/>
          </a:xfrm>
          <a:custGeom>
            <a:avLst/>
            <a:gdLst>
              <a:gd name="T0" fmla="*/ 2147483646 w 411"/>
              <a:gd name="T1" fmla="*/ 0 h 201"/>
              <a:gd name="T2" fmla="*/ 2147483646 w 411"/>
              <a:gd name="T3" fmla="*/ 2147483646 h 201"/>
              <a:gd name="T4" fmla="*/ 0 w 411"/>
              <a:gd name="T5" fmla="*/ 2147483646 h 201"/>
              <a:gd name="T6" fmla="*/ 0 60000 65536"/>
              <a:gd name="T7" fmla="*/ 0 60000 65536"/>
              <a:gd name="T8" fmla="*/ 0 60000 65536"/>
              <a:gd name="T9" fmla="*/ 0 w 411"/>
              <a:gd name="T10" fmla="*/ 0 h 201"/>
              <a:gd name="T11" fmla="*/ 411 w 411"/>
              <a:gd name="T12" fmla="*/ 201 h 2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1" h="201">
                <a:moveTo>
                  <a:pt x="411" y="0"/>
                </a:moveTo>
                <a:cubicBezTo>
                  <a:pt x="360" y="68"/>
                  <a:pt x="310" y="137"/>
                  <a:pt x="242" y="169"/>
                </a:cubicBezTo>
                <a:cubicBezTo>
                  <a:pt x="174" y="201"/>
                  <a:pt x="87" y="197"/>
                  <a:pt x="0" y="193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4" name="Text Box 34">
            <a:extLst>
              <a:ext uri="{FF2B5EF4-FFF2-40B4-BE49-F238E27FC236}">
                <a16:creationId xmlns:a16="http://schemas.microsoft.com/office/drawing/2014/main" id="{8C6A8F8D-CF3C-3019-8D75-14348B79D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438" y="1725613"/>
            <a:ext cx="177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control plane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13BF1F4F-CA92-65E6-B289-BE4C10C6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Line Cards (Interface Cards, Adaptors)</a:t>
            </a:r>
          </a:p>
        </p:txBody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AFC069FB-0D97-E391-5978-07417DC09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5105400" cy="4525963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Packet handling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Packet forwarding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Buffer management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Link scheduling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Packet filtering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Rate limiting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Packet marking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Measurement</a:t>
            </a: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8AC5E069-9877-2C36-666D-E5FC0A27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416FC-6865-594F-B9CC-BB2E9891814E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2" name="Rectangle 4">
            <a:extLst>
              <a:ext uri="{FF2B5EF4-FFF2-40B4-BE49-F238E27FC236}">
                <a16:creationId xmlns:a16="http://schemas.microsoft.com/office/drawing/2014/main" id="{BBB8AD51-877D-E9B9-D843-67A699B00A7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748213" y="2652712"/>
            <a:ext cx="4660900" cy="2479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3" name="Rectangle 5">
            <a:extLst>
              <a:ext uri="{FF2B5EF4-FFF2-40B4-BE49-F238E27FC236}">
                <a16:creationId xmlns:a16="http://schemas.microsoft.com/office/drawing/2014/main" id="{3A1F0517-A9E3-9D45-5DCC-447BCE0A2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7238" y="1563688"/>
            <a:ext cx="2478087" cy="84455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to/from link</a:t>
            </a:r>
          </a:p>
        </p:txBody>
      </p:sp>
      <p:sp>
        <p:nvSpPr>
          <p:cNvPr id="124934" name="Rectangle 6">
            <a:extLst>
              <a:ext uri="{FF2B5EF4-FFF2-40B4-BE49-F238E27FC236}">
                <a16:creationId xmlns:a16="http://schemas.microsoft.com/office/drawing/2014/main" id="{9BC2B20A-BF5E-AE3F-05C3-6C7319CD1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0413" y="5372100"/>
            <a:ext cx="2497137" cy="84455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to/from switch</a:t>
            </a:r>
          </a:p>
        </p:txBody>
      </p:sp>
      <p:sp>
        <p:nvSpPr>
          <p:cNvPr id="124935" name="Line 7">
            <a:extLst>
              <a:ext uri="{FF2B5EF4-FFF2-40B4-BE49-F238E27FC236}">
                <a16:creationId xmlns:a16="http://schemas.microsoft.com/office/drawing/2014/main" id="{27FE5407-2748-52EE-A7A9-CA822577D6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363" y="2397125"/>
            <a:ext cx="7937" cy="29813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6" name="Line 8">
            <a:extLst>
              <a:ext uri="{FF2B5EF4-FFF2-40B4-BE49-F238E27FC236}">
                <a16:creationId xmlns:a16="http://schemas.microsoft.com/office/drawing/2014/main" id="{5780D7B1-613A-3371-BC73-FB3DEDAA03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59650" y="3000375"/>
            <a:ext cx="7938" cy="14589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7" name="Line 9">
            <a:extLst>
              <a:ext uri="{FF2B5EF4-FFF2-40B4-BE49-F238E27FC236}">
                <a16:creationId xmlns:a16="http://schemas.microsoft.com/office/drawing/2014/main" id="{D9F5E70D-4B9B-2621-D18A-6A62340050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4950" y="2978150"/>
            <a:ext cx="7938" cy="14589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8" name="Line 10">
            <a:extLst>
              <a:ext uri="{FF2B5EF4-FFF2-40B4-BE49-F238E27FC236}">
                <a16:creationId xmlns:a16="http://schemas.microsoft.com/office/drawing/2014/main" id="{2EFE6C96-8873-5D47-3E7F-92AA977E68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6000" y="2989263"/>
            <a:ext cx="484188" cy="79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9" name="Line 11">
            <a:extLst>
              <a:ext uri="{FF2B5EF4-FFF2-40B4-BE49-F238E27FC236}">
                <a16:creationId xmlns:a16="http://schemas.microsoft.com/office/drawing/2014/main" id="{6D7BA790-6DD9-0FA0-BC86-22FC781766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67588" y="3241675"/>
            <a:ext cx="474662" cy="9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0" name="Line 12">
            <a:extLst>
              <a:ext uri="{FF2B5EF4-FFF2-40B4-BE49-F238E27FC236}">
                <a16:creationId xmlns:a16="http://schemas.microsoft.com/office/drawing/2014/main" id="{6DFBA69C-21F8-31B4-13BF-669FBC47B8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67588" y="3527425"/>
            <a:ext cx="474662" cy="9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1" name="Line 13">
            <a:extLst>
              <a:ext uri="{FF2B5EF4-FFF2-40B4-BE49-F238E27FC236}">
                <a16:creationId xmlns:a16="http://schemas.microsoft.com/office/drawing/2014/main" id="{C0AB64E8-58A8-FCD5-4213-34B8D33F52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75525" y="3881438"/>
            <a:ext cx="474663" cy="9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2" name="Line 14">
            <a:extLst>
              <a:ext uri="{FF2B5EF4-FFF2-40B4-BE49-F238E27FC236}">
                <a16:creationId xmlns:a16="http://schemas.microsoft.com/office/drawing/2014/main" id="{E08D4BDA-E0BB-10BE-A94E-0A40A4C2F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10475" y="4068763"/>
            <a:ext cx="9525" cy="1071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3" name="Line 15">
            <a:extLst>
              <a:ext uri="{FF2B5EF4-FFF2-40B4-BE49-F238E27FC236}">
                <a16:creationId xmlns:a16="http://schemas.microsoft.com/office/drawing/2014/main" id="{7B19D221-DF62-700D-9502-E32E837AC5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2540000"/>
            <a:ext cx="7938" cy="4556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4" name="Line 16">
            <a:extLst>
              <a:ext uri="{FF2B5EF4-FFF2-40B4-BE49-F238E27FC236}">
                <a16:creationId xmlns:a16="http://schemas.microsoft.com/office/drawing/2014/main" id="{8B80BCFE-9FA3-5991-4358-37932AF3B6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1600" y="2949575"/>
            <a:ext cx="7938" cy="4556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5" name="Rectangle 17">
            <a:extLst>
              <a:ext uri="{FF2B5EF4-FFF2-40B4-BE49-F238E27FC236}">
                <a16:creationId xmlns:a16="http://schemas.microsoft.com/office/drawing/2014/main" id="{D2933942-B282-9BFD-41C3-BA375A199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613" y="3408363"/>
            <a:ext cx="1112837" cy="950912"/>
          </a:xfrm>
          <a:prstGeom prst="rect">
            <a:avLst/>
          </a:prstGeom>
          <a:solidFill>
            <a:srgbClr val="99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6" name="Text Box 18">
            <a:extLst>
              <a:ext uri="{FF2B5EF4-FFF2-40B4-BE49-F238E27FC236}">
                <a16:creationId xmlns:a16="http://schemas.microsoft.com/office/drawing/2014/main" id="{8438D65A-F9CD-D419-BC9D-7638E2998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388" y="3617913"/>
            <a:ext cx="1171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lookup</a:t>
            </a:r>
          </a:p>
        </p:txBody>
      </p:sp>
      <p:sp>
        <p:nvSpPr>
          <p:cNvPr id="124947" name="Line 19">
            <a:extLst>
              <a:ext uri="{FF2B5EF4-FFF2-40B4-BE49-F238E27FC236}">
                <a16:creationId xmlns:a16="http://schemas.microsoft.com/office/drawing/2014/main" id="{29254ACB-1269-52A8-7AA2-332823E284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46838" y="4378325"/>
            <a:ext cx="7937" cy="4556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8" name="Line 20">
            <a:extLst>
              <a:ext uri="{FF2B5EF4-FFF2-40B4-BE49-F238E27FC236}">
                <a16:creationId xmlns:a16="http://schemas.microsoft.com/office/drawing/2014/main" id="{B6C5AF7B-72B3-9926-E1F4-17B2A6197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6257925"/>
            <a:ext cx="0" cy="4746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9" name="Line 21">
            <a:extLst>
              <a:ext uri="{FF2B5EF4-FFF2-40B4-BE49-F238E27FC236}">
                <a16:creationId xmlns:a16="http://schemas.microsoft.com/office/drawing/2014/main" id="{50CD639F-290D-5A43-3D57-CDD48C557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2788" y="1108075"/>
            <a:ext cx="0" cy="4746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50" name="Text Box 22">
            <a:extLst>
              <a:ext uri="{FF2B5EF4-FFF2-40B4-BE49-F238E27FC236}">
                <a16:creationId xmlns:a16="http://schemas.microsoft.com/office/drawing/2014/main" id="{33D5E52F-5F68-E5D8-E8A5-2B0F803973E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08538" y="3614738"/>
            <a:ext cx="1325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Receive</a:t>
            </a:r>
          </a:p>
        </p:txBody>
      </p:sp>
      <p:sp>
        <p:nvSpPr>
          <p:cNvPr id="124951" name="Text Box 23">
            <a:extLst>
              <a:ext uri="{FF2B5EF4-FFF2-40B4-BE49-F238E27FC236}">
                <a16:creationId xmlns:a16="http://schemas.microsoft.com/office/drawing/2014/main" id="{6848E010-5385-1572-67B0-2335222B19A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903369" y="3582194"/>
            <a:ext cx="14668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Transmit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D959BE6B-41C8-5BC5-A6BE-30370459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28600"/>
            <a:ext cx="8737600" cy="814388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Packet Switching and Forwarding</a:t>
            </a:r>
          </a:p>
        </p:txBody>
      </p:sp>
      <p:sp>
        <p:nvSpPr>
          <p:cNvPr id="126978" name="Slide Number Placeholder 2">
            <a:extLst>
              <a:ext uri="{FF2B5EF4-FFF2-40B4-BE49-F238E27FC236}">
                <a16:creationId xmlns:a16="http://schemas.microsoft.com/office/drawing/2014/main" id="{E1185F30-C21D-BB6F-86AD-10AD0C8F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B9C45F-36E4-2B44-B057-D51B95C7BFF8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79" name="Oval 3">
            <a:extLst>
              <a:ext uri="{FF2B5EF4-FFF2-40B4-BE49-F238E27FC236}">
                <a16:creationId xmlns:a16="http://schemas.microsoft.com/office/drawing/2014/main" id="{CDF92112-9331-5300-938C-A7A4BE685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048000"/>
            <a:ext cx="985838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R1</a:t>
            </a:r>
          </a:p>
        </p:txBody>
      </p:sp>
      <p:sp>
        <p:nvSpPr>
          <p:cNvPr id="126980" name="Line 4">
            <a:extLst>
              <a:ext uri="{FF2B5EF4-FFF2-40B4-BE49-F238E27FC236}">
                <a16:creationId xmlns:a16="http://schemas.microsoft.com/office/drawing/2014/main" id="{7598CB72-7BBB-85C1-3C94-092D7FB14C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3505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1" name="Line 5">
            <a:extLst>
              <a:ext uri="{FF2B5EF4-FFF2-40B4-BE49-F238E27FC236}">
                <a16:creationId xmlns:a16="http://schemas.microsoft.com/office/drawing/2014/main" id="{51ABFC3C-F9DE-87D7-55F7-697C7DCD16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6838" y="3962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2" name="Line 6">
            <a:extLst>
              <a:ext uri="{FF2B5EF4-FFF2-40B4-BE49-F238E27FC236}">
                <a16:creationId xmlns:a16="http://schemas.microsoft.com/office/drawing/2014/main" id="{D406B0AF-3CCB-FAB6-4100-5C60958E5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505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3" name="Line 7">
            <a:extLst>
              <a:ext uri="{FF2B5EF4-FFF2-40B4-BE49-F238E27FC236}">
                <a16:creationId xmlns:a16="http://schemas.microsoft.com/office/drawing/2014/main" id="{EA48ABB0-3339-61EF-A405-3EB5730E8B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6838" y="2514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4" name="AutoShape 8">
            <a:extLst>
              <a:ext uri="{FF2B5EF4-FFF2-40B4-BE49-F238E27FC236}">
                <a16:creationId xmlns:a16="http://schemas.microsoft.com/office/drawing/2014/main" id="{97577CE4-A894-A464-B556-6E5C509AB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1600200"/>
            <a:ext cx="3124200" cy="41148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5" name="Text Box 9">
            <a:extLst>
              <a:ext uri="{FF2B5EF4-FFF2-40B4-BE49-F238E27FC236}">
                <a16:creationId xmlns:a16="http://schemas.microsoft.com/office/drawing/2014/main" id="{5FBC9B07-4F71-594B-3425-174CCEECD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505200"/>
            <a:ext cx="652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1</a:t>
            </a:r>
          </a:p>
        </p:txBody>
      </p:sp>
      <p:sp>
        <p:nvSpPr>
          <p:cNvPr id="126986" name="Text Box 10">
            <a:extLst>
              <a:ext uri="{FF2B5EF4-FFF2-40B4-BE49-F238E27FC236}">
                <a16:creationId xmlns:a16="http://schemas.microsoft.com/office/drawing/2014/main" id="{90A606FB-747B-FDEE-D986-1F980CBBD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838" y="2590800"/>
            <a:ext cx="681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2</a:t>
            </a:r>
          </a:p>
        </p:txBody>
      </p:sp>
      <p:sp>
        <p:nvSpPr>
          <p:cNvPr id="126987" name="Text Box 11">
            <a:extLst>
              <a:ext uri="{FF2B5EF4-FFF2-40B4-BE49-F238E27FC236}">
                <a16:creationId xmlns:a16="http://schemas.microsoft.com/office/drawing/2014/main" id="{09C6FB8F-8BCF-7598-147C-0C87073E9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505200"/>
            <a:ext cx="681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3</a:t>
            </a:r>
          </a:p>
        </p:txBody>
      </p:sp>
      <p:sp>
        <p:nvSpPr>
          <p:cNvPr id="126988" name="Text Box 12">
            <a:extLst>
              <a:ext uri="{FF2B5EF4-FFF2-40B4-BE49-F238E27FC236}">
                <a16:creationId xmlns:a16="http://schemas.microsoft.com/office/drawing/2014/main" id="{9D35B5A9-283A-7655-EBAF-F5D5A72EA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838" y="4038600"/>
            <a:ext cx="681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4</a:t>
            </a:r>
          </a:p>
        </p:txBody>
      </p:sp>
      <p:grpSp>
        <p:nvGrpSpPr>
          <p:cNvPr id="126989" name="Group 13">
            <a:extLst>
              <a:ext uri="{FF2B5EF4-FFF2-40B4-BE49-F238E27FC236}">
                <a16:creationId xmlns:a16="http://schemas.microsoft.com/office/drawing/2014/main" id="{2C2AB6C1-2437-A17E-EB52-3F8FA29C980F}"/>
              </a:ext>
            </a:extLst>
          </p:cNvPr>
          <p:cNvGrpSpPr>
            <a:grpSpLocks/>
          </p:cNvGrpSpPr>
          <p:nvPr/>
        </p:nvGrpSpPr>
        <p:grpSpPr bwMode="auto">
          <a:xfrm>
            <a:off x="2862263" y="2286000"/>
            <a:ext cx="1524000" cy="2667000"/>
            <a:chOff x="1824" y="1632"/>
            <a:chExt cx="1200" cy="1680"/>
          </a:xfrm>
        </p:grpSpPr>
        <p:sp>
          <p:nvSpPr>
            <p:cNvPr id="127054" name="Line 14">
              <a:extLst>
                <a:ext uri="{FF2B5EF4-FFF2-40B4-BE49-F238E27FC236}">
                  <a16:creationId xmlns:a16="http://schemas.microsoft.com/office/drawing/2014/main" id="{13C015D2-1737-8C49-ADF6-15FBAEFD2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163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5" name="Line 15">
              <a:extLst>
                <a:ext uri="{FF2B5EF4-FFF2-40B4-BE49-F238E27FC236}">
                  <a16:creationId xmlns:a16="http://schemas.microsoft.com/office/drawing/2014/main" id="{B22C36CF-578A-FD4E-D4A3-CF84A52B2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208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6" name="Line 16">
              <a:extLst>
                <a:ext uri="{FF2B5EF4-FFF2-40B4-BE49-F238E27FC236}">
                  <a16:creationId xmlns:a16="http://schemas.microsoft.com/office/drawing/2014/main" id="{7F87D497-66B7-05D6-C6E5-28B08B5C20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736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7" name="Line 17">
              <a:extLst>
                <a:ext uri="{FF2B5EF4-FFF2-40B4-BE49-F238E27FC236}">
                  <a16:creationId xmlns:a16="http://schemas.microsoft.com/office/drawing/2014/main" id="{3382D9D0-94B0-83AF-3D76-7882B4AB8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31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6990" name="Group 18">
            <a:extLst>
              <a:ext uri="{FF2B5EF4-FFF2-40B4-BE49-F238E27FC236}">
                <a16:creationId xmlns:a16="http://schemas.microsoft.com/office/drawing/2014/main" id="{8CD3CAA4-5615-50FF-7A3D-333FFF100A24}"/>
              </a:ext>
            </a:extLst>
          </p:cNvPr>
          <p:cNvGrpSpPr>
            <a:grpSpLocks/>
          </p:cNvGrpSpPr>
          <p:nvPr/>
        </p:nvGrpSpPr>
        <p:grpSpPr bwMode="auto">
          <a:xfrm>
            <a:off x="6900863" y="2286000"/>
            <a:ext cx="1524000" cy="2667000"/>
            <a:chOff x="1824" y="1632"/>
            <a:chExt cx="1200" cy="1680"/>
          </a:xfrm>
        </p:grpSpPr>
        <p:sp>
          <p:nvSpPr>
            <p:cNvPr id="127050" name="Line 19">
              <a:extLst>
                <a:ext uri="{FF2B5EF4-FFF2-40B4-BE49-F238E27FC236}">
                  <a16:creationId xmlns:a16="http://schemas.microsoft.com/office/drawing/2014/main" id="{43C78698-D4D0-EB10-813B-AE5FC421E2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163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1" name="Line 20">
              <a:extLst>
                <a:ext uri="{FF2B5EF4-FFF2-40B4-BE49-F238E27FC236}">
                  <a16:creationId xmlns:a16="http://schemas.microsoft.com/office/drawing/2014/main" id="{A7E55ADD-FA7B-2F45-9FD8-77FD4CA54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208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2" name="Line 21">
              <a:extLst>
                <a:ext uri="{FF2B5EF4-FFF2-40B4-BE49-F238E27FC236}">
                  <a16:creationId xmlns:a16="http://schemas.microsoft.com/office/drawing/2014/main" id="{59B1F98E-F21D-F6AF-BC71-42BBB0025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736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3" name="Line 22">
              <a:extLst>
                <a:ext uri="{FF2B5EF4-FFF2-40B4-BE49-F238E27FC236}">
                  <a16:creationId xmlns:a16="http://schemas.microsoft.com/office/drawing/2014/main" id="{3946820D-FAC7-BB8C-4CB0-3325E25FD4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31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26991" name="Text Box 23">
            <a:extLst>
              <a:ext uri="{FF2B5EF4-FFF2-40B4-BE49-F238E27FC236}">
                <a16:creationId xmlns:a16="http://schemas.microsoft.com/office/drawing/2014/main" id="{21A3A135-A06E-A231-306F-1966E9D2C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1981200"/>
            <a:ext cx="1347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1, ingress</a:t>
            </a:r>
          </a:p>
        </p:txBody>
      </p:sp>
      <p:sp>
        <p:nvSpPr>
          <p:cNvPr id="126992" name="Text Box 24">
            <a:extLst>
              <a:ext uri="{FF2B5EF4-FFF2-40B4-BE49-F238E27FC236}">
                <a16:creationId xmlns:a16="http://schemas.microsoft.com/office/drawing/2014/main" id="{9F9AB92B-B1DE-FAAA-4ECB-6BE274743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1981200"/>
            <a:ext cx="1301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1, egress</a:t>
            </a:r>
          </a:p>
        </p:txBody>
      </p:sp>
      <p:sp>
        <p:nvSpPr>
          <p:cNvPr id="126993" name="Text Box 25">
            <a:extLst>
              <a:ext uri="{FF2B5EF4-FFF2-40B4-BE49-F238E27FC236}">
                <a16:creationId xmlns:a16="http://schemas.microsoft.com/office/drawing/2014/main" id="{7212E02D-A795-BE31-DEEE-B2830D3A4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2895600"/>
            <a:ext cx="1376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2, ingress</a:t>
            </a:r>
          </a:p>
        </p:txBody>
      </p:sp>
      <p:sp>
        <p:nvSpPr>
          <p:cNvPr id="126994" name="Text Box 26">
            <a:extLst>
              <a:ext uri="{FF2B5EF4-FFF2-40B4-BE49-F238E27FC236}">
                <a16:creationId xmlns:a16="http://schemas.microsoft.com/office/drawing/2014/main" id="{C6F65713-431D-33BC-E20E-9C80B85D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2895600"/>
            <a:ext cx="1330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2, egress</a:t>
            </a:r>
          </a:p>
        </p:txBody>
      </p:sp>
      <p:sp>
        <p:nvSpPr>
          <p:cNvPr id="126995" name="Text Box 27">
            <a:extLst>
              <a:ext uri="{FF2B5EF4-FFF2-40B4-BE49-F238E27FC236}">
                <a16:creationId xmlns:a16="http://schemas.microsoft.com/office/drawing/2014/main" id="{00DAF04D-D630-6FD0-55BA-8305D56C2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3733800"/>
            <a:ext cx="1376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3, ingress</a:t>
            </a:r>
          </a:p>
        </p:txBody>
      </p:sp>
      <p:sp>
        <p:nvSpPr>
          <p:cNvPr id="126996" name="Text Box 28">
            <a:extLst>
              <a:ext uri="{FF2B5EF4-FFF2-40B4-BE49-F238E27FC236}">
                <a16:creationId xmlns:a16="http://schemas.microsoft.com/office/drawing/2014/main" id="{BD07C4A7-3EB3-A323-0E50-79DC662FD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3733800"/>
            <a:ext cx="1330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3, egress</a:t>
            </a:r>
          </a:p>
        </p:txBody>
      </p:sp>
      <p:sp>
        <p:nvSpPr>
          <p:cNvPr id="126997" name="Text Box 29">
            <a:extLst>
              <a:ext uri="{FF2B5EF4-FFF2-40B4-BE49-F238E27FC236}">
                <a16:creationId xmlns:a16="http://schemas.microsoft.com/office/drawing/2014/main" id="{CAD8D8D1-C417-8F59-22AC-159A8A73A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4648200"/>
            <a:ext cx="1376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4, ingress</a:t>
            </a:r>
          </a:p>
        </p:txBody>
      </p:sp>
      <p:sp>
        <p:nvSpPr>
          <p:cNvPr id="126998" name="Text Box 30">
            <a:extLst>
              <a:ext uri="{FF2B5EF4-FFF2-40B4-BE49-F238E27FC236}">
                <a16:creationId xmlns:a16="http://schemas.microsoft.com/office/drawing/2014/main" id="{C0FCE350-B9FC-7758-6348-057E8A595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4648200"/>
            <a:ext cx="1330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4, egress</a:t>
            </a:r>
          </a:p>
        </p:txBody>
      </p:sp>
      <p:grpSp>
        <p:nvGrpSpPr>
          <p:cNvPr id="126999" name="Group 31">
            <a:extLst>
              <a:ext uri="{FF2B5EF4-FFF2-40B4-BE49-F238E27FC236}">
                <a16:creationId xmlns:a16="http://schemas.microsoft.com/office/drawing/2014/main" id="{4E51430E-0C89-9F46-556C-9153F4C8AA82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2057400"/>
            <a:ext cx="914400" cy="533400"/>
            <a:chOff x="3696" y="1056"/>
            <a:chExt cx="576" cy="336"/>
          </a:xfrm>
        </p:grpSpPr>
        <p:sp>
          <p:nvSpPr>
            <p:cNvPr id="127048" name="Freeform 32">
              <a:extLst>
                <a:ext uri="{FF2B5EF4-FFF2-40B4-BE49-F238E27FC236}">
                  <a16:creationId xmlns:a16="http://schemas.microsoft.com/office/drawing/2014/main" id="{001C8E25-1B35-A010-98E4-8B63F492E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solidFill>
              <a:srgbClr val="CCFF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49" name="Line 33">
              <a:extLst>
                <a:ext uri="{FF2B5EF4-FFF2-40B4-BE49-F238E27FC236}">
                  <a16:creationId xmlns:a16="http://schemas.microsoft.com/office/drawing/2014/main" id="{5E6A65CD-B9A0-862D-84CD-1A019C917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7000" name="Group 34">
            <a:extLst>
              <a:ext uri="{FF2B5EF4-FFF2-40B4-BE49-F238E27FC236}">
                <a16:creationId xmlns:a16="http://schemas.microsoft.com/office/drawing/2014/main" id="{DEC40E6D-675C-B3A7-FC27-F7BDAB25F4F3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2895600"/>
            <a:ext cx="914400" cy="533400"/>
            <a:chOff x="3696" y="1056"/>
            <a:chExt cx="576" cy="336"/>
          </a:xfrm>
        </p:grpSpPr>
        <p:sp>
          <p:nvSpPr>
            <p:cNvPr id="127046" name="Freeform 35">
              <a:extLst>
                <a:ext uri="{FF2B5EF4-FFF2-40B4-BE49-F238E27FC236}">
                  <a16:creationId xmlns:a16="http://schemas.microsoft.com/office/drawing/2014/main" id="{0EB49526-9778-040E-5A00-43F97EB55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solidFill>
              <a:srgbClr val="CCFF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47" name="Line 36">
              <a:extLst>
                <a:ext uri="{FF2B5EF4-FFF2-40B4-BE49-F238E27FC236}">
                  <a16:creationId xmlns:a16="http://schemas.microsoft.com/office/drawing/2014/main" id="{350DD250-E492-999D-2974-9A7542D032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7001" name="Group 37">
            <a:extLst>
              <a:ext uri="{FF2B5EF4-FFF2-40B4-BE49-F238E27FC236}">
                <a16:creationId xmlns:a16="http://schemas.microsoft.com/office/drawing/2014/main" id="{06EB7B26-CF54-E721-ACF2-5125C07AE088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3733800"/>
            <a:ext cx="914400" cy="533400"/>
            <a:chOff x="3696" y="1056"/>
            <a:chExt cx="576" cy="336"/>
          </a:xfrm>
        </p:grpSpPr>
        <p:sp>
          <p:nvSpPr>
            <p:cNvPr id="127044" name="Freeform 38">
              <a:extLst>
                <a:ext uri="{FF2B5EF4-FFF2-40B4-BE49-F238E27FC236}">
                  <a16:creationId xmlns:a16="http://schemas.microsoft.com/office/drawing/2014/main" id="{4748471F-7DA0-409D-D23C-EA6EE9995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solidFill>
              <a:srgbClr val="CCFF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45" name="Line 39">
              <a:extLst>
                <a:ext uri="{FF2B5EF4-FFF2-40B4-BE49-F238E27FC236}">
                  <a16:creationId xmlns:a16="http://schemas.microsoft.com/office/drawing/2014/main" id="{DA8DF1F2-3CC7-F5F7-647A-89D3A7E6B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7002" name="Group 40">
            <a:extLst>
              <a:ext uri="{FF2B5EF4-FFF2-40B4-BE49-F238E27FC236}">
                <a16:creationId xmlns:a16="http://schemas.microsoft.com/office/drawing/2014/main" id="{4CCC3CCC-CE71-A985-E926-09528AF457A9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4648200"/>
            <a:ext cx="914400" cy="533400"/>
            <a:chOff x="3696" y="1056"/>
            <a:chExt cx="576" cy="336"/>
          </a:xfrm>
        </p:grpSpPr>
        <p:sp>
          <p:nvSpPr>
            <p:cNvPr id="127042" name="Freeform 41">
              <a:extLst>
                <a:ext uri="{FF2B5EF4-FFF2-40B4-BE49-F238E27FC236}">
                  <a16:creationId xmlns:a16="http://schemas.microsoft.com/office/drawing/2014/main" id="{7AB62F93-2E71-2A44-C275-E57579D44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solidFill>
              <a:srgbClr val="CCFF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43" name="Line 42">
              <a:extLst>
                <a:ext uri="{FF2B5EF4-FFF2-40B4-BE49-F238E27FC236}">
                  <a16:creationId xmlns:a16="http://schemas.microsoft.com/office/drawing/2014/main" id="{D4CA6A31-B96F-AB64-7243-E9676C98E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7003" name="Group 43">
            <a:extLst>
              <a:ext uri="{FF2B5EF4-FFF2-40B4-BE49-F238E27FC236}">
                <a16:creationId xmlns:a16="http://schemas.microsoft.com/office/drawing/2014/main" id="{F8C66399-E732-9C0F-4D64-8E183D9B5743}"/>
              </a:ext>
            </a:extLst>
          </p:cNvPr>
          <p:cNvGrpSpPr>
            <a:grpSpLocks/>
          </p:cNvGrpSpPr>
          <p:nvPr/>
        </p:nvGrpSpPr>
        <p:grpSpPr bwMode="auto">
          <a:xfrm>
            <a:off x="5148263" y="2286000"/>
            <a:ext cx="1066800" cy="2667000"/>
            <a:chOff x="2736" y="1584"/>
            <a:chExt cx="1008" cy="1680"/>
          </a:xfrm>
        </p:grpSpPr>
        <p:grpSp>
          <p:nvGrpSpPr>
            <p:cNvPr id="127022" name="Group 44">
              <a:extLst>
                <a:ext uri="{FF2B5EF4-FFF2-40B4-BE49-F238E27FC236}">
                  <a16:creationId xmlns:a16="http://schemas.microsoft.com/office/drawing/2014/main" id="{D818F65A-46A7-C050-B0DC-DB42D3D9A0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127038" name="Line 45">
                <a:extLst>
                  <a:ext uri="{FF2B5EF4-FFF2-40B4-BE49-F238E27FC236}">
                    <a16:creationId xmlns:a16="http://schemas.microsoft.com/office/drawing/2014/main" id="{F2428A0C-D146-C150-1B53-8A04857DF9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9" name="Line 46">
                <a:extLst>
                  <a:ext uri="{FF2B5EF4-FFF2-40B4-BE49-F238E27FC236}">
                    <a16:creationId xmlns:a16="http://schemas.microsoft.com/office/drawing/2014/main" id="{B8C54D05-D410-AD80-A034-540FA5BE6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584"/>
                <a:ext cx="1008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40" name="Line 47">
                <a:extLst>
                  <a:ext uri="{FF2B5EF4-FFF2-40B4-BE49-F238E27FC236}">
                    <a16:creationId xmlns:a16="http://schemas.microsoft.com/office/drawing/2014/main" id="{C12EF48B-FC82-1FA5-7346-467F20BF4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632"/>
                <a:ext cx="1008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41" name="Line 48">
                <a:extLst>
                  <a:ext uri="{FF2B5EF4-FFF2-40B4-BE49-F238E27FC236}">
                    <a16:creationId xmlns:a16="http://schemas.microsoft.com/office/drawing/2014/main" id="{FC084C12-DFDC-2BF4-C4E2-E2BD3F195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680"/>
                <a:ext cx="1008" cy="15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27023" name="Group 49">
              <a:extLst>
                <a:ext uri="{FF2B5EF4-FFF2-40B4-BE49-F238E27FC236}">
                  <a16:creationId xmlns:a16="http://schemas.microsoft.com/office/drawing/2014/main" id="{B322D9A9-9CE3-13EC-FB77-F7B5857823E6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127034" name="Line 50">
                <a:extLst>
                  <a:ext uri="{FF2B5EF4-FFF2-40B4-BE49-F238E27FC236}">
                    <a16:creationId xmlns:a16="http://schemas.microsoft.com/office/drawing/2014/main" id="{5515871D-3BDD-AD67-4B19-C3ECF9803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5" name="Line 51">
                <a:extLst>
                  <a:ext uri="{FF2B5EF4-FFF2-40B4-BE49-F238E27FC236}">
                    <a16:creationId xmlns:a16="http://schemas.microsoft.com/office/drawing/2014/main" id="{726F1FCB-956E-E857-2768-6A3B29E19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584"/>
                <a:ext cx="1008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6" name="Line 52">
                <a:extLst>
                  <a:ext uri="{FF2B5EF4-FFF2-40B4-BE49-F238E27FC236}">
                    <a16:creationId xmlns:a16="http://schemas.microsoft.com/office/drawing/2014/main" id="{5409E524-FFD2-6CC3-D64B-8F460506D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632"/>
                <a:ext cx="1008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7" name="Line 53">
                <a:extLst>
                  <a:ext uri="{FF2B5EF4-FFF2-40B4-BE49-F238E27FC236}">
                    <a16:creationId xmlns:a16="http://schemas.microsoft.com/office/drawing/2014/main" id="{7F381D9D-BF3E-6FBA-2F16-E26EB9DE64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680"/>
                <a:ext cx="1008" cy="15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27024" name="Group 54">
              <a:extLst>
                <a:ext uri="{FF2B5EF4-FFF2-40B4-BE49-F238E27FC236}">
                  <a16:creationId xmlns:a16="http://schemas.microsoft.com/office/drawing/2014/main" id="{B1F42160-106B-25B1-2138-22F92897F0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127030" name="Line 55">
                <a:extLst>
                  <a:ext uri="{FF2B5EF4-FFF2-40B4-BE49-F238E27FC236}">
                    <a16:creationId xmlns:a16="http://schemas.microsoft.com/office/drawing/2014/main" id="{C2E36AA4-D152-01B7-7BFE-E679DFF8E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1" name="Line 56">
                <a:extLst>
                  <a:ext uri="{FF2B5EF4-FFF2-40B4-BE49-F238E27FC236}">
                    <a16:creationId xmlns:a16="http://schemas.microsoft.com/office/drawing/2014/main" id="{70EF1486-4152-C12D-8EDE-7B6291EF8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112"/>
                <a:ext cx="100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2" name="Line 57">
                <a:extLst>
                  <a:ext uri="{FF2B5EF4-FFF2-40B4-BE49-F238E27FC236}">
                    <a16:creationId xmlns:a16="http://schemas.microsoft.com/office/drawing/2014/main" id="{7A2EE5A5-A045-EE52-1BD6-88E253FA6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160"/>
                <a:ext cx="100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3" name="Line 58">
                <a:extLst>
                  <a:ext uri="{FF2B5EF4-FFF2-40B4-BE49-F238E27FC236}">
                    <a16:creationId xmlns:a16="http://schemas.microsoft.com/office/drawing/2014/main" id="{CBE8EF3A-B05E-8686-27DE-57F833FA1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256"/>
                <a:ext cx="1008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27025" name="Group 59">
              <a:extLst>
                <a:ext uri="{FF2B5EF4-FFF2-40B4-BE49-F238E27FC236}">
                  <a16:creationId xmlns:a16="http://schemas.microsoft.com/office/drawing/2014/main" id="{259638EC-1A23-8C93-9D9E-25DA97226F3C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127026" name="Line 60">
                <a:extLst>
                  <a:ext uri="{FF2B5EF4-FFF2-40B4-BE49-F238E27FC236}">
                    <a16:creationId xmlns:a16="http://schemas.microsoft.com/office/drawing/2014/main" id="{B0880233-2240-1F04-18CE-A301009E7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27" name="Line 61">
                <a:extLst>
                  <a:ext uri="{FF2B5EF4-FFF2-40B4-BE49-F238E27FC236}">
                    <a16:creationId xmlns:a16="http://schemas.microsoft.com/office/drawing/2014/main" id="{7F94B049-48A9-9EF9-DE4F-5C8E5C5C4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112"/>
                <a:ext cx="100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28" name="Line 62">
                <a:extLst>
                  <a:ext uri="{FF2B5EF4-FFF2-40B4-BE49-F238E27FC236}">
                    <a16:creationId xmlns:a16="http://schemas.microsoft.com/office/drawing/2014/main" id="{72623EAD-8C3A-2816-9F2A-8F94714266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160"/>
                <a:ext cx="100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29" name="Line 63">
                <a:extLst>
                  <a:ext uri="{FF2B5EF4-FFF2-40B4-BE49-F238E27FC236}">
                    <a16:creationId xmlns:a16="http://schemas.microsoft.com/office/drawing/2014/main" id="{FE21D485-6DBB-AD32-1D4E-0FCEC3956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256"/>
                <a:ext cx="1008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127004" name="Rectangle 64">
            <a:extLst>
              <a:ext uri="{FF2B5EF4-FFF2-40B4-BE49-F238E27FC236}">
                <a16:creationId xmlns:a16="http://schemas.microsoft.com/office/drawing/2014/main" id="{8D1EB928-19CE-4E28-A81F-E2814941C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20574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Choose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Egress</a:t>
            </a:r>
          </a:p>
        </p:txBody>
      </p:sp>
      <p:sp>
        <p:nvSpPr>
          <p:cNvPr id="127005" name="Rectangle 65">
            <a:extLst>
              <a:ext uri="{FF2B5EF4-FFF2-40B4-BE49-F238E27FC236}">
                <a16:creationId xmlns:a16="http://schemas.microsoft.com/office/drawing/2014/main" id="{AFA34B64-CFFC-9AF4-62FD-15E2B11CE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28956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Choose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Egress</a:t>
            </a:r>
          </a:p>
        </p:txBody>
      </p:sp>
      <p:sp>
        <p:nvSpPr>
          <p:cNvPr id="127006" name="Rectangle 66">
            <a:extLst>
              <a:ext uri="{FF2B5EF4-FFF2-40B4-BE49-F238E27FC236}">
                <a16:creationId xmlns:a16="http://schemas.microsoft.com/office/drawing/2014/main" id="{2530847E-4DF0-D005-8A54-2F13B0734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37338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Choose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Egress</a:t>
            </a:r>
          </a:p>
        </p:txBody>
      </p:sp>
      <p:sp>
        <p:nvSpPr>
          <p:cNvPr id="127007" name="Rectangle 67">
            <a:extLst>
              <a:ext uri="{FF2B5EF4-FFF2-40B4-BE49-F238E27FC236}">
                <a16:creationId xmlns:a16="http://schemas.microsoft.com/office/drawing/2014/main" id="{9E1BBC5E-18E2-33A9-7455-29E538DA1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46482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Choose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Egress</a:t>
            </a:r>
          </a:p>
        </p:txBody>
      </p:sp>
      <p:grpSp>
        <p:nvGrpSpPr>
          <p:cNvPr id="13" name="Group 68">
            <a:extLst>
              <a:ext uri="{FF2B5EF4-FFF2-40B4-BE49-F238E27FC236}">
                <a16:creationId xmlns:a16="http://schemas.microsoft.com/office/drawing/2014/main" id="{36A1C4C2-BD9E-9E8A-CF5E-5FD442AFCD34}"/>
              </a:ext>
            </a:extLst>
          </p:cNvPr>
          <p:cNvGrpSpPr>
            <a:grpSpLocks/>
          </p:cNvGrpSpPr>
          <p:nvPr/>
        </p:nvGrpSpPr>
        <p:grpSpPr bwMode="auto">
          <a:xfrm>
            <a:off x="604838" y="3352800"/>
            <a:ext cx="1219200" cy="304800"/>
            <a:chOff x="672" y="1152"/>
            <a:chExt cx="768" cy="192"/>
          </a:xfrm>
        </p:grpSpPr>
        <p:sp>
          <p:nvSpPr>
            <p:cNvPr id="127016" name="Rectangle 69">
              <a:extLst>
                <a:ext uri="{FF2B5EF4-FFF2-40B4-BE49-F238E27FC236}">
                  <a16:creationId xmlns:a16="http://schemas.microsoft.com/office/drawing/2014/main" id="{237E2657-4813-2DD4-E8B3-FEFADF023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1152"/>
              <a:ext cx="345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27017" name="Group 70">
              <a:extLst>
                <a:ext uri="{FF2B5EF4-FFF2-40B4-BE49-F238E27FC236}">
                  <a16:creationId xmlns:a16="http://schemas.microsoft.com/office/drawing/2014/main" id="{838A3606-C82D-9B5E-0033-422E760C61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1200"/>
              <a:ext cx="122" cy="96"/>
              <a:chOff x="576" y="1200"/>
              <a:chExt cx="96" cy="48"/>
            </a:xfrm>
          </p:grpSpPr>
          <p:sp>
            <p:nvSpPr>
              <p:cNvPr id="127019" name="Line 71">
                <a:extLst>
                  <a:ext uri="{FF2B5EF4-FFF2-40B4-BE49-F238E27FC236}">
                    <a16:creationId xmlns:a16="http://schemas.microsoft.com/office/drawing/2014/main" id="{D8E9983A-AE6D-5746-1C8B-B486C699A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0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20" name="Line 72">
                <a:extLst>
                  <a:ext uri="{FF2B5EF4-FFF2-40B4-BE49-F238E27FC236}">
                    <a16:creationId xmlns:a16="http://schemas.microsoft.com/office/drawing/2014/main" id="{CAE581C9-BA2F-38E9-C925-051F44D803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1200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21" name="Line 73">
                <a:extLst>
                  <a:ext uri="{FF2B5EF4-FFF2-40B4-BE49-F238E27FC236}">
                    <a16:creationId xmlns:a16="http://schemas.microsoft.com/office/drawing/2014/main" id="{0A240D34-0838-0542-0ECC-0285737734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00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27018" name="Rectangle 74">
              <a:extLst>
                <a:ext uri="{FF2B5EF4-FFF2-40B4-BE49-F238E27FC236}">
                  <a16:creationId xmlns:a16="http://schemas.microsoft.com/office/drawing/2014/main" id="{919B6FC5-19D2-FDCC-1BC9-B3CD62343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52"/>
              <a:ext cx="24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“</a:t>
              </a: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4</a:t>
              </a: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”</a:t>
              </a:r>
              <a:endPara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" name="Group 75">
            <a:extLst>
              <a:ext uri="{FF2B5EF4-FFF2-40B4-BE49-F238E27FC236}">
                <a16:creationId xmlns:a16="http://schemas.microsoft.com/office/drawing/2014/main" id="{272D1E07-1B78-13EC-71B0-E574169E2A08}"/>
              </a:ext>
            </a:extLst>
          </p:cNvPr>
          <p:cNvGrpSpPr>
            <a:grpSpLocks/>
          </p:cNvGrpSpPr>
          <p:nvPr/>
        </p:nvGrpSpPr>
        <p:grpSpPr bwMode="auto">
          <a:xfrm>
            <a:off x="1671638" y="2057400"/>
            <a:ext cx="1219200" cy="304800"/>
            <a:chOff x="672" y="1152"/>
            <a:chExt cx="768" cy="192"/>
          </a:xfrm>
        </p:grpSpPr>
        <p:sp>
          <p:nvSpPr>
            <p:cNvPr id="127010" name="Rectangle 76">
              <a:extLst>
                <a:ext uri="{FF2B5EF4-FFF2-40B4-BE49-F238E27FC236}">
                  <a16:creationId xmlns:a16="http://schemas.microsoft.com/office/drawing/2014/main" id="{ACCF2A85-AB13-A0BE-07BE-3B2623A18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1152"/>
              <a:ext cx="345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27011" name="Group 77">
              <a:extLst>
                <a:ext uri="{FF2B5EF4-FFF2-40B4-BE49-F238E27FC236}">
                  <a16:creationId xmlns:a16="http://schemas.microsoft.com/office/drawing/2014/main" id="{6EB8C746-BFF4-754E-0BA3-5531BB56AB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1200"/>
              <a:ext cx="122" cy="96"/>
              <a:chOff x="576" y="1200"/>
              <a:chExt cx="96" cy="48"/>
            </a:xfrm>
          </p:grpSpPr>
          <p:sp>
            <p:nvSpPr>
              <p:cNvPr id="127013" name="Line 78">
                <a:extLst>
                  <a:ext uri="{FF2B5EF4-FFF2-40B4-BE49-F238E27FC236}">
                    <a16:creationId xmlns:a16="http://schemas.microsoft.com/office/drawing/2014/main" id="{A6AE03CB-9636-856A-FCD0-DCF9E39663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0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14" name="Line 79">
                <a:extLst>
                  <a:ext uri="{FF2B5EF4-FFF2-40B4-BE49-F238E27FC236}">
                    <a16:creationId xmlns:a16="http://schemas.microsoft.com/office/drawing/2014/main" id="{2B56260F-2C26-F6FA-67CA-8824B4A29E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1200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15" name="Line 80">
                <a:extLst>
                  <a:ext uri="{FF2B5EF4-FFF2-40B4-BE49-F238E27FC236}">
                    <a16:creationId xmlns:a16="http://schemas.microsoft.com/office/drawing/2014/main" id="{E4CA787E-4892-C7DA-36A3-9DBA67794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00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27012" name="Rectangle 81">
              <a:extLst>
                <a:ext uri="{FF2B5EF4-FFF2-40B4-BE49-F238E27FC236}">
                  <a16:creationId xmlns:a16="http://schemas.microsoft.com/office/drawing/2014/main" id="{56DB7C05-DD23-6873-2563-B6CE9A8D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52"/>
              <a:ext cx="24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“</a:t>
              </a: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4</a:t>
              </a: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”</a:t>
              </a:r>
              <a:endPara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0.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7 0.01112 L 0.31164 0.011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63 0.01111 L 0.4283 0.4 " pathEditMode="relative" ptsTypes="AA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500000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3 0.4 L 0.6783 0.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6AC91149-982F-7C1F-21D7-26E54B498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Queue Management Issues</a:t>
            </a:r>
          </a:p>
        </p:txBody>
      </p:sp>
      <p:sp>
        <p:nvSpPr>
          <p:cNvPr id="129026" name="Content Placeholder 3">
            <a:extLst>
              <a:ext uri="{FF2B5EF4-FFF2-40B4-BE49-F238E27FC236}">
                <a16:creationId xmlns:a16="http://schemas.microsoft.com/office/drawing/2014/main" id="{E945A256-58E0-809B-1E85-7951242ED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Scheduling discipline	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Which packet to send?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Some notion of fairness?  Priority?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Drop policy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When should you discard a packet?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Which packet to discard?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Goal: balance throughput and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Huge buffers minimize drops, but add to queuing delay (thus higher RTT, longer slow start, …)</a:t>
            </a:r>
          </a:p>
        </p:txBody>
      </p:sp>
      <p:sp>
        <p:nvSpPr>
          <p:cNvPr id="129027" name="Slide Number Placeholder 2">
            <a:extLst>
              <a:ext uri="{FF2B5EF4-FFF2-40B4-BE49-F238E27FC236}">
                <a16:creationId xmlns:a16="http://schemas.microsoft.com/office/drawing/2014/main" id="{2114FB05-E39F-3012-62CC-177856679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930584-34E6-3A40-ACD9-D503B0952AFA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4">
            <a:extLst>
              <a:ext uri="{FF2B5EF4-FFF2-40B4-BE49-F238E27FC236}">
                <a16:creationId xmlns:a16="http://schemas.microsoft.com/office/drawing/2014/main" id="{EF9B01A1-E52E-F020-DC59-39B9E45DE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68575"/>
            <a:ext cx="9144000" cy="14700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Queue Management 1: Drop Policy</a:t>
            </a:r>
          </a:p>
        </p:txBody>
      </p:sp>
      <p:sp>
        <p:nvSpPr>
          <p:cNvPr id="144386" name="Rectangle 4">
            <a:extLst>
              <a:ext uri="{FF2B5EF4-FFF2-40B4-BE49-F238E27FC236}">
                <a16:creationId xmlns:a16="http://schemas.microsoft.com/office/drawing/2014/main" id="{76C2AA48-E53D-46A1-FC76-3EBD9FDF2F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4C891-8BBA-1541-9777-EBCFBE98217F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93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E661E8EE-C04D-0696-0200-238CBC2AF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Reno</a:t>
            </a:r>
          </a:p>
        </p:txBody>
      </p:sp>
      <p:pic>
        <p:nvPicPr>
          <p:cNvPr id="99330" name="Picture 1">
            <a:extLst>
              <a:ext uri="{FF2B5EF4-FFF2-40B4-BE49-F238E27FC236}">
                <a16:creationId xmlns:a16="http://schemas.microsoft.com/office/drawing/2014/main" id="{2536B54B-A52D-DBE2-DEC3-E337073C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243013"/>
            <a:ext cx="748347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04D480F-4F97-B541-E0BD-8CC6C75739B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2928135 w 9144000"/>
              <a:gd name="connsiteY0" fmla="*/ 2506894 h 6858000"/>
              <a:gd name="connsiteX1" fmla="*/ 2928135 w 9144000"/>
              <a:gd name="connsiteY1" fmla="*/ 4274049 h 6858000"/>
              <a:gd name="connsiteX2" fmla="*/ 3965825 w 9144000"/>
              <a:gd name="connsiteY2" fmla="*/ 4274049 h 6858000"/>
              <a:gd name="connsiteX3" fmla="*/ 3965825 w 9144000"/>
              <a:gd name="connsiteY3" fmla="*/ 2506894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2928135" y="2506894"/>
                </a:moveTo>
                <a:lnTo>
                  <a:pt x="2928135" y="4274049"/>
                </a:lnTo>
                <a:lnTo>
                  <a:pt x="3965825" y="4274049"/>
                </a:lnTo>
                <a:lnTo>
                  <a:pt x="3965825" y="2506894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  <a:alpha val="60000"/>
            </a:schemeClr>
          </a:solidFill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>
            <a:extLst>
              <a:ext uri="{FF2B5EF4-FFF2-40B4-BE49-F238E27FC236}">
                <a16:creationId xmlns:a16="http://schemas.microsoft.com/office/drawing/2014/main" id="{604E2179-8D38-7113-85B2-42C711AF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14338"/>
            <a:ext cx="7772400" cy="814387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FIFO Scheduling and Drop-Tail</a:t>
            </a:r>
          </a:p>
        </p:txBody>
      </p:sp>
      <p:sp>
        <p:nvSpPr>
          <p:cNvPr id="130050" name="Rectangle 3">
            <a:extLst>
              <a:ext uri="{FF2B5EF4-FFF2-40B4-BE49-F238E27FC236}">
                <a16:creationId xmlns:a16="http://schemas.microsoft.com/office/drawing/2014/main" id="{B6E35460-FEA6-D7FB-A73B-5A40DC475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8458200" cy="5243512"/>
          </a:xfrm>
        </p:spPr>
        <p:txBody>
          <a:bodyPr/>
          <a:lstStyle/>
          <a:p>
            <a:pPr eaLnBrk="1" hangingPunct="1"/>
            <a:r>
              <a:rPr lang="en-US" altLang="en-US" sz="3000">
                <a:ea typeface="ＭＳ Ｐゴシック" panose="020B0600070205080204" pitchFamily="34" charset="-128"/>
              </a:rPr>
              <a:t>Access to the bandwidth: first-in first-out queue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Packets only differentiated when they arrive</a:t>
            </a:r>
          </a:p>
          <a:p>
            <a:pPr eaLnBrk="1" hangingPunct="1"/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000">
                <a:ea typeface="ＭＳ Ｐゴシック" panose="020B0600070205080204" pitchFamily="34" charset="-128"/>
              </a:rPr>
              <a:t>Access to the buffer space: drop-tail queuing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If the queue is full, drop the incoming packet</a:t>
            </a:r>
          </a:p>
        </p:txBody>
      </p:sp>
      <p:sp>
        <p:nvSpPr>
          <p:cNvPr id="130051" name="Slide Number Placeholder 3">
            <a:extLst>
              <a:ext uri="{FF2B5EF4-FFF2-40B4-BE49-F238E27FC236}">
                <a16:creationId xmlns:a16="http://schemas.microsoft.com/office/drawing/2014/main" id="{4CA6E9C4-6754-B741-BB0F-FC8888D5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31000" y="6415088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3DF3F1-068B-584A-BE8A-A812CDDBFB08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2D34D7D3-5EE2-B7EC-3336-DA4221957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28463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3" name="Rectangle 5">
            <a:extLst>
              <a:ext uri="{FF2B5EF4-FFF2-40B4-BE49-F238E27FC236}">
                <a16:creationId xmlns:a16="http://schemas.microsoft.com/office/drawing/2014/main" id="{E0E55E4E-07C2-2383-D785-73C2295FF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28463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4" name="Rectangle 6">
            <a:extLst>
              <a:ext uri="{FF2B5EF4-FFF2-40B4-BE49-F238E27FC236}">
                <a16:creationId xmlns:a16="http://schemas.microsoft.com/office/drawing/2014/main" id="{116579F9-8146-C050-2B95-36A8D4FA5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28463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5" name="Rectangle 7">
            <a:extLst>
              <a:ext uri="{FF2B5EF4-FFF2-40B4-BE49-F238E27FC236}">
                <a16:creationId xmlns:a16="http://schemas.microsoft.com/office/drawing/2014/main" id="{A3CCAAFC-F024-3C91-63BE-C155F14BC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28463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6" name="Rectangle 8">
            <a:extLst>
              <a:ext uri="{FF2B5EF4-FFF2-40B4-BE49-F238E27FC236}">
                <a16:creationId xmlns:a16="http://schemas.microsoft.com/office/drawing/2014/main" id="{A00D4E2F-34BE-CF92-3F4C-1AE9D99E5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2846388"/>
            <a:ext cx="536575" cy="692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7" name="Rectangle 9">
            <a:extLst>
              <a:ext uri="{FF2B5EF4-FFF2-40B4-BE49-F238E27FC236}">
                <a16:creationId xmlns:a16="http://schemas.microsoft.com/office/drawing/2014/main" id="{034FFE00-8183-A0E0-7605-E3F33C6DC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763" y="2846388"/>
            <a:ext cx="536575" cy="692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D0E6E9E8-6E65-7B71-BE06-50AFA9713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2844800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9" name="Freeform 11">
            <a:extLst>
              <a:ext uri="{FF2B5EF4-FFF2-40B4-BE49-F238E27FC236}">
                <a16:creationId xmlns:a16="http://schemas.microsoft.com/office/drawing/2014/main" id="{D6117BD7-DABA-70E6-DD93-6E05C8DE9F23}"/>
              </a:ext>
            </a:extLst>
          </p:cNvPr>
          <p:cNvSpPr>
            <a:spLocks/>
          </p:cNvSpPr>
          <p:nvPr/>
        </p:nvSpPr>
        <p:spPr bwMode="auto">
          <a:xfrm>
            <a:off x="2230438" y="2840038"/>
            <a:ext cx="1919287" cy="352425"/>
          </a:xfrm>
          <a:custGeom>
            <a:avLst/>
            <a:gdLst>
              <a:gd name="T0" fmla="*/ 0 w 1209"/>
              <a:gd name="T1" fmla="*/ 2147483646 h 222"/>
              <a:gd name="T2" fmla="*/ 2147483646 w 1209"/>
              <a:gd name="T3" fmla="*/ 2147483646 h 222"/>
              <a:gd name="T4" fmla="*/ 2147483646 w 1209"/>
              <a:gd name="T5" fmla="*/ 2147483646 h 222"/>
              <a:gd name="T6" fmla="*/ 0 60000 65536"/>
              <a:gd name="T7" fmla="*/ 0 60000 65536"/>
              <a:gd name="T8" fmla="*/ 0 60000 65536"/>
              <a:gd name="T9" fmla="*/ 0 w 1209"/>
              <a:gd name="T10" fmla="*/ 0 h 222"/>
              <a:gd name="T11" fmla="*/ 1209 w 1209"/>
              <a:gd name="T12" fmla="*/ 222 h 2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9" h="222">
                <a:moveTo>
                  <a:pt x="0" y="197"/>
                </a:moveTo>
                <a:cubicBezTo>
                  <a:pt x="81" y="98"/>
                  <a:pt x="162" y="0"/>
                  <a:pt x="363" y="4"/>
                </a:cubicBezTo>
                <a:cubicBezTo>
                  <a:pt x="564" y="8"/>
                  <a:pt x="886" y="115"/>
                  <a:pt x="1209" y="222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0" name="Line 12">
            <a:extLst>
              <a:ext uri="{FF2B5EF4-FFF2-40B4-BE49-F238E27FC236}">
                <a16:creationId xmlns:a16="http://schemas.microsoft.com/office/drawing/2014/main" id="{E3FD7F01-E38A-A3F5-7698-D3407C644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3152775"/>
            <a:ext cx="9604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1" name="Rectangle 13">
            <a:extLst>
              <a:ext uri="{FF2B5EF4-FFF2-40B4-BE49-F238E27FC236}">
                <a16:creationId xmlns:a16="http://schemas.microsoft.com/office/drawing/2014/main" id="{1169A051-67D2-3BAA-39B5-8C3AD272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2" name="Rectangle 14">
            <a:extLst>
              <a:ext uri="{FF2B5EF4-FFF2-40B4-BE49-F238E27FC236}">
                <a16:creationId xmlns:a16="http://schemas.microsoft.com/office/drawing/2014/main" id="{094AAAC6-6AB7-F3A3-4795-0C5C43224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3" name="Rectangle 15">
            <a:extLst>
              <a:ext uri="{FF2B5EF4-FFF2-40B4-BE49-F238E27FC236}">
                <a16:creationId xmlns:a16="http://schemas.microsoft.com/office/drawing/2014/main" id="{69E08CE2-E304-017E-C7F2-7DC7FF45A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4" name="Rectangle 16">
            <a:extLst>
              <a:ext uri="{FF2B5EF4-FFF2-40B4-BE49-F238E27FC236}">
                <a16:creationId xmlns:a16="http://schemas.microsoft.com/office/drawing/2014/main" id="{BDA61670-DDBD-5DAF-3B0E-633E7CBFF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5" name="Rectangle 17">
            <a:extLst>
              <a:ext uri="{FF2B5EF4-FFF2-40B4-BE49-F238E27FC236}">
                <a16:creationId xmlns:a16="http://schemas.microsoft.com/office/drawing/2014/main" id="{75FA6012-0FD9-F6CC-FD00-9CBFDD838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6" name="Rectangle 18">
            <a:extLst>
              <a:ext uri="{FF2B5EF4-FFF2-40B4-BE49-F238E27FC236}">
                <a16:creationId xmlns:a16="http://schemas.microsoft.com/office/drawing/2014/main" id="{A0BE8A58-C26D-9EC9-2E34-F8AC5BFA9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763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7" name="Rectangle 19">
            <a:extLst>
              <a:ext uri="{FF2B5EF4-FFF2-40B4-BE49-F238E27FC236}">
                <a16:creationId xmlns:a16="http://schemas.microsoft.com/office/drawing/2014/main" id="{11AA2CAF-917D-930B-B3EA-D5CCF6DC4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553402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8" name="Line 21">
            <a:extLst>
              <a:ext uri="{FF2B5EF4-FFF2-40B4-BE49-F238E27FC236}">
                <a16:creationId xmlns:a16="http://schemas.microsoft.com/office/drawing/2014/main" id="{1081EF87-B263-D229-BE58-64C4EE842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5842000"/>
            <a:ext cx="9604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9" name="TextBox 23">
            <a:extLst>
              <a:ext uri="{FF2B5EF4-FFF2-40B4-BE49-F238E27FC236}">
                <a16:creationId xmlns:a16="http://schemas.microsoft.com/office/drawing/2014/main" id="{8A6809FE-B24B-0FE9-68CF-AE19607B7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5138738"/>
            <a:ext cx="787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apf Dingbats" charset="2"/>
                <a:ea typeface="ＭＳ Ｐゴシック" panose="020B0600070205080204" pitchFamily="34" charset="-128"/>
                <a:cs typeface="+mn-cs"/>
              </a:rPr>
              <a:t>✗</a:t>
            </a:r>
            <a:endParaRPr kumimoji="1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:a16="http://schemas.microsoft.com/office/drawing/2014/main" id="{CB8A3316-342F-7F40-AF94-E25BBF275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Bursty Loss From Drop-Tail Queuing</a:t>
            </a:r>
          </a:p>
        </p:txBody>
      </p:sp>
      <p:sp>
        <p:nvSpPr>
          <p:cNvPr id="132098" name="Rectangle 3">
            <a:extLst>
              <a:ext uri="{FF2B5EF4-FFF2-40B4-BE49-F238E27FC236}">
                <a16:creationId xmlns:a16="http://schemas.microsoft.com/office/drawing/2014/main" id="{BF8F83B8-5773-EC0A-60B4-4E9B1EA02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19200"/>
            <a:ext cx="91440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depends on packet loss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 loss is indication of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TCP additive increase drives network into loss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Drop-tail leads to </a:t>
            </a:r>
            <a:r>
              <a:rPr lang="en-US" altLang="en-US" i="1">
                <a:ea typeface="ＭＳ Ｐゴシック" panose="020B0600070205080204" pitchFamily="34" charset="-128"/>
              </a:rPr>
              <a:t>bursty </a:t>
            </a:r>
            <a:r>
              <a:rPr lang="en-US" altLang="en-US">
                <a:ea typeface="ＭＳ Ｐゴシック" panose="020B0600070205080204" pitchFamily="34" charset="-128"/>
              </a:rPr>
              <a:t>loss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Congested link: many packets encounter full queue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Synchronization: many connections lose packets at once</a:t>
            </a:r>
          </a:p>
        </p:txBody>
      </p:sp>
      <p:sp>
        <p:nvSpPr>
          <p:cNvPr id="132099" name="Slide Number Placeholder 3">
            <a:extLst>
              <a:ext uri="{FF2B5EF4-FFF2-40B4-BE49-F238E27FC236}">
                <a16:creationId xmlns:a16="http://schemas.microsoft.com/office/drawing/2014/main" id="{8BBA7677-9946-990A-8891-59C996A91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EB992-DD21-0843-A93C-F79F5E313049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2100" name="Group 20">
            <a:extLst>
              <a:ext uri="{FF2B5EF4-FFF2-40B4-BE49-F238E27FC236}">
                <a16:creationId xmlns:a16="http://schemas.microsoft.com/office/drawing/2014/main" id="{D0C8ED60-3DCD-CCC1-A6F8-AA1B0FA069D1}"/>
              </a:ext>
            </a:extLst>
          </p:cNvPr>
          <p:cNvGrpSpPr>
            <a:grpSpLocks/>
          </p:cNvGrpSpPr>
          <p:nvPr/>
        </p:nvGrpSpPr>
        <p:grpSpPr bwMode="auto">
          <a:xfrm>
            <a:off x="2481263" y="4648200"/>
            <a:ext cx="4148137" cy="1344613"/>
            <a:chOff x="1550" y="2813"/>
            <a:chExt cx="3096" cy="1355"/>
          </a:xfrm>
        </p:grpSpPr>
        <p:grpSp>
          <p:nvGrpSpPr>
            <p:cNvPr id="132101" name="Group 4">
              <a:extLst>
                <a:ext uri="{FF2B5EF4-FFF2-40B4-BE49-F238E27FC236}">
                  <a16:creationId xmlns:a16="http://schemas.microsoft.com/office/drawing/2014/main" id="{B8610ED3-42A4-D6C3-DED3-47D07BF75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132106" name="Rectangle 5">
                <a:extLst>
                  <a:ext uri="{FF2B5EF4-FFF2-40B4-BE49-F238E27FC236}">
                    <a16:creationId xmlns:a16="http://schemas.microsoft.com/office/drawing/2014/main" id="{EAC63D79-F9BA-556A-16AD-3345A1D19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1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07" name="Freeform 6">
                <a:extLst>
                  <a:ext uri="{FF2B5EF4-FFF2-40B4-BE49-F238E27FC236}">
                    <a16:creationId xmlns:a16="http://schemas.microsoft.com/office/drawing/2014/main" id="{54762EBE-E3BC-C123-B042-CA024B643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>
                  <a:gd name="T0" fmla="*/ 0 w 855"/>
                  <a:gd name="T1" fmla="*/ 0 h 390"/>
                  <a:gd name="T2" fmla="*/ 1 w 855"/>
                  <a:gd name="T3" fmla="*/ 0 h 390"/>
                  <a:gd name="T4" fmla="*/ 1 w 855"/>
                  <a:gd name="T5" fmla="*/ 142 h 390"/>
                  <a:gd name="T6" fmla="*/ 1 w 855"/>
                  <a:gd name="T7" fmla="*/ 142 h 3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5"/>
                  <a:gd name="T13" fmla="*/ 0 h 390"/>
                  <a:gd name="T14" fmla="*/ 855 w 855"/>
                  <a:gd name="T15" fmla="*/ 390 h 3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08" name="Line 7">
                <a:extLst>
                  <a:ext uri="{FF2B5EF4-FFF2-40B4-BE49-F238E27FC236}">
                    <a16:creationId xmlns:a16="http://schemas.microsoft.com/office/drawing/2014/main" id="{73A175CC-C5AE-623D-2D84-11D7E01FF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09" name="Line 8">
                <a:extLst>
                  <a:ext uri="{FF2B5EF4-FFF2-40B4-BE49-F238E27FC236}">
                    <a16:creationId xmlns:a16="http://schemas.microsoft.com/office/drawing/2014/main" id="{5E3DE2DC-1B62-04AF-0D00-C82DFEB12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0" name="Line 9">
                <a:extLst>
                  <a:ext uri="{FF2B5EF4-FFF2-40B4-BE49-F238E27FC236}">
                    <a16:creationId xmlns:a16="http://schemas.microsoft.com/office/drawing/2014/main" id="{E120A5EA-6CCB-DF1A-7B44-4D4AC07A93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1" name="Line 10">
                <a:extLst>
                  <a:ext uri="{FF2B5EF4-FFF2-40B4-BE49-F238E27FC236}">
                    <a16:creationId xmlns:a16="http://schemas.microsoft.com/office/drawing/2014/main" id="{DD71E977-B900-8252-25E2-5C38612BDF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2" name="Line 11">
                <a:extLst>
                  <a:ext uri="{FF2B5EF4-FFF2-40B4-BE49-F238E27FC236}">
                    <a16:creationId xmlns:a16="http://schemas.microsoft.com/office/drawing/2014/main" id="{D3D0991A-7F2D-659C-E50F-3C03DE7ED9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3" name="Line 12">
                <a:extLst>
                  <a:ext uri="{FF2B5EF4-FFF2-40B4-BE49-F238E27FC236}">
                    <a16:creationId xmlns:a16="http://schemas.microsoft.com/office/drawing/2014/main" id="{FE80EBBF-7809-2295-7D1C-F13A64F09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4" name="Line 13">
                <a:extLst>
                  <a:ext uri="{FF2B5EF4-FFF2-40B4-BE49-F238E27FC236}">
                    <a16:creationId xmlns:a16="http://schemas.microsoft.com/office/drawing/2014/main" id="{8182B038-3AD7-73DD-78F0-ABA4E93374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5" name="Line 14">
                <a:extLst>
                  <a:ext uri="{FF2B5EF4-FFF2-40B4-BE49-F238E27FC236}">
                    <a16:creationId xmlns:a16="http://schemas.microsoft.com/office/drawing/2014/main" id="{1832B26F-274D-B182-C504-E7C0857818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6" name="Line 15">
                <a:extLst>
                  <a:ext uri="{FF2B5EF4-FFF2-40B4-BE49-F238E27FC236}">
                    <a16:creationId xmlns:a16="http://schemas.microsoft.com/office/drawing/2014/main" id="{79B246B8-C41A-C253-A8A5-0F573C5F8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32102" name="Freeform 16">
              <a:extLst>
                <a:ext uri="{FF2B5EF4-FFF2-40B4-BE49-F238E27FC236}">
                  <a16:creationId xmlns:a16="http://schemas.microsoft.com/office/drawing/2014/main" id="{F242D8D8-4594-160A-F3A5-6E05BEA42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>
                <a:gd name="T0" fmla="*/ 0 w 992"/>
                <a:gd name="T1" fmla="*/ 0 h 532"/>
                <a:gd name="T2" fmla="*/ 411 w 992"/>
                <a:gd name="T3" fmla="*/ 435 h 532"/>
                <a:gd name="T4" fmla="*/ 992 w 992"/>
                <a:gd name="T5" fmla="*/ 532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2103" name="Freeform 17">
              <a:extLst>
                <a:ext uri="{FF2B5EF4-FFF2-40B4-BE49-F238E27FC236}">
                  <a16:creationId xmlns:a16="http://schemas.microsoft.com/office/drawing/2014/main" id="{D1B0C24A-1EDF-CFE3-1CDA-4BE86743628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>
                <a:gd name="T0" fmla="*/ 0 w 992"/>
                <a:gd name="T1" fmla="*/ 0 h 532"/>
                <a:gd name="T2" fmla="*/ 411 w 992"/>
                <a:gd name="T3" fmla="*/ 435 h 532"/>
                <a:gd name="T4" fmla="*/ 992 w 992"/>
                <a:gd name="T5" fmla="*/ 532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2104" name="Line 18">
              <a:extLst>
                <a:ext uri="{FF2B5EF4-FFF2-40B4-BE49-F238E27FC236}">
                  <a16:creationId xmlns:a16="http://schemas.microsoft.com/office/drawing/2014/main" id="{3AE47274-42FF-279D-D185-F26EA1095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2105" name="Line 19">
              <a:extLst>
                <a:ext uri="{FF2B5EF4-FFF2-40B4-BE49-F238E27FC236}">
                  <a16:creationId xmlns:a16="http://schemas.microsoft.com/office/drawing/2014/main" id="{4DA40096-9CFF-07F6-C199-FA0047B90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ADFD6263-23D1-9ED3-08B2-34F168D1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01638"/>
            <a:ext cx="7772400" cy="81438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Slow Feedback from Drop Tail</a:t>
            </a:r>
          </a:p>
        </p:txBody>
      </p: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7D434E43-EC04-BEE8-9A1E-6818B8DA1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92238"/>
            <a:ext cx="8915400" cy="4906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Feedback comes when buffer is completely full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even though the buffer has been filling for a while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Plus, the filling buffer is increasing RTT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making detection even slower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Better to give early feedback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Get 1-2 connections to slow down before it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too late!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4147" name="Slide Number Placeholder 3">
            <a:extLst>
              <a:ext uri="{FF2B5EF4-FFF2-40B4-BE49-F238E27FC236}">
                <a16:creationId xmlns:a16="http://schemas.microsoft.com/office/drawing/2014/main" id="{32CB9583-5EE3-FB8E-C44B-1D359717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31000" y="6402388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86491-F0B6-7E4E-BCE4-71D09D253B0E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4148" name="Group 4">
            <a:extLst>
              <a:ext uri="{FF2B5EF4-FFF2-40B4-BE49-F238E27FC236}">
                <a16:creationId xmlns:a16="http://schemas.microsoft.com/office/drawing/2014/main" id="{42606643-9B19-C74F-B6DD-F6F2C61DB607}"/>
              </a:ext>
            </a:extLst>
          </p:cNvPr>
          <p:cNvGrpSpPr>
            <a:grpSpLocks/>
          </p:cNvGrpSpPr>
          <p:nvPr/>
        </p:nvGrpSpPr>
        <p:grpSpPr bwMode="auto">
          <a:xfrm>
            <a:off x="2497138" y="5626100"/>
            <a:ext cx="4149725" cy="1344613"/>
            <a:chOff x="1550" y="2813"/>
            <a:chExt cx="3096" cy="1355"/>
          </a:xfrm>
        </p:grpSpPr>
        <p:grpSp>
          <p:nvGrpSpPr>
            <p:cNvPr id="134149" name="Group 5">
              <a:extLst>
                <a:ext uri="{FF2B5EF4-FFF2-40B4-BE49-F238E27FC236}">
                  <a16:creationId xmlns:a16="http://schemas.microsoft.com/office/drawing/2014/main" id="{E3CA5F22-C9CC-28EC-D2AE-14F994B23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134154" name="Rectangle 6">
                <a:extLst>
                  <a:ext uri="{FF2B5EF4-FFF2-40B4-BE49-F238E27FC236}">
                    <a16:creationId xmlns:a16="http://schemas.microsoft.com/office/drawing/2014/main" id="{D9F0C098-22DD-6740-17E6-F9D44515A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1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55" name="Freeform 7">
                <a:extLst>
                  <a:ext uri="{FF2B5EF4-FFF2-40B4-BE49-F238E27FC236}">
                    <a16:creationId xmlns:a16="http://schemas.microsoft.com/office/drawing/2014/main" id="{D9452311-67DF-011E-1DEE-3C35E0229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>
                  <a:gd name="T0" fmla="*/ 0 w 855"/>
                  <a:gd name="T1" fmla="*/ 0 h 390"/>
                  <a:gd name="T2" fmla="*/ 1 w 855"/>
                  <a:gd name="T3" fmla="*/ 0 h 390"/>
                  <a:gd name="T4" fmla="*/ 1 w 855"/>
                  <a:gd name="T5" fmla="*/ 142 h 390"/>
                  <a:gd name="T6" fmla="*/ 1 w 855"/>
                  <a:gd name="T7" fmla="*/ 142 h 3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5"/>
                  <a:gd name="T13" fmla="*/ 0 h 390"/>
                  <a:gd name="T14" fmla="*/ 855 w 855"/>
                  <a:gd name="T15" fmla="*/ 390 h 3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56" name="Line 8">
                <a:extLst>
                  <a:ext uri="{FF2B5EF4-FFF2-40B4-BE49-F238E27FC236}">
                    <a16:creationId xmlns:a16="http://schemas.microsoft.com/office/drawing/2014/main" id="{C29ECA60-5E4C-26A3-7603-42CFAF9D3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57" name="Line 9">
                <a:extLst>
                  <a:ext uri="{FF2B5EF4-FFF2-40B4-BE49-F238E27FC236}">
                    <a16:creationId xmlns:a16="http://schemas.microsoft.com/office/drawing/2014/main" id="{70C74BC1-1B92-B73D-BF92-A55D9D578F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58" name="Line 10">
                <a:extLst>
                  <a:ext uri="{FF2B5EF4-FFF2-40B4-BE49-F238E27FC236}">
                    <a16:creationId xmlns:a16="http://schemas.microsoft.com/office/drawing/2014/main" id="{AB4E11C3-9427-22D1-8DED-C94F79C42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59" name="Line 11">
                <a:extLst>
                  <a:ext uri="{FF2B5EF4-FFF2-40B4-BE49-F238E27FC236}">
                    <a16:creationId xmlns:a16="http://schemas.microsoft.com/office/drawing/2014/main" id="{C2828129-5BD0-4AB0-3D37-C1CD0875E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60" name="Line 12">
                <a:extLst>
                  <a:ext uri="{FF2B5EF4-FFF2-40B4-BE49-F238E27FC236}">
                    <a16:creationId xmlns:a16="http://schemas.microsoft.com/office/drawing/2014/main" id="{EA447E41-19A7-22B7-B0C3-59E654B3F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61" name="Line 13">
                <a:extLst>
                  <a:ext uri="{FF2B5EF4-FFF2-40B4-BE49-F238E27FC236}">
                    <a16:creationId xmlns:a16="http://schemas.microsoft.com/office/drawing/2014/main" id="{5F123760-9015-7470-9129-87C35F0B5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62" name="Line 14">
                <a:extLst>
                  <a:ext uri="{FF2B5EF4-FFF2-40B4-BE49-F238E27FC236}">
                    <a16:creationId xmlns:a16="http://schemas.microsoft.com/office/drawing/2014/main" id="{0FB0BA15-B57D-8B49-4A36-FD073910CE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63" name="Line 15">
                <a:extLst>
                  <a:ext uri="{FF2B5EF4-FFF2-40B4-BE49-F238E27FC236}">
                    <a16:creationId xmlns:a16="http://schemas.microsoft.com/office/drawing/2014/main" id="{80E337AB-113D-747F-4134-86FD97626D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64" name="Line 16">
                <a:extLst>
                  <a:ext uri="{FF2B5EF4-FFF2-40B4-BE49-F238E27FC236}">
                    <a16:creationId xmlns:a16="http://schemas.microsoft.com/office/drawing/2014/main" id="{4F6EF3C0-F55E-1B3B-D232-E1E19CEC5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34150" name="Freeform 17">
              <a:extLst>
                <a:ext uri="{FF2B5EF4-FFF2-40B4-BE49-F238E27FC236}">
                  <a16:creationId xmlns:a16="http://schemas.microsoft.com/office/drawing/2014/main" id="{3E71C2F6-6A0C-1077-4569-07026F64B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>
                <a:gd name="T0" fmla="*/ 0 w 992"/>
                <a:gd name="T1" fmla="*/ 0 h 532"/>
                <a:gd name="T2" fmla="*/ 411 w 992"/>
                <a:gd name="T3" fmla="*/ 435 h 532"/>
                <a:gd name="T4" fmla="*/ 992 w 992"/>
                <a:gd name="T5" fmla="*/ 532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4151" name="Freeform 18">
              <a:extLst>
                <a:ext uri="{FF2B5EF4-FFF2-40B4-BE49-F238E27FC236}">
                  <a16:creationId xmlns:a16="http://schemas.microsoft.com/office/drawing/2014/main" id="{3AC0C04D-C363-90A9-E46C-BF9AC94E7F3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>
                <a:gd name="T0" fmla="*/ 0 w 992"/>
                <a:gd name="T1" fmla="*/ 0 h 532"/>
                <a:gd name="T2" fmla="*/ 411 w 992"/>
                <a:gd name="T3" fmla="*/ 435 h 532"/>
                <a:gd name="T4" fmla="*/ 992 w 992"/>
                <a:gd name="T5" fmla="*/ 532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4152" name="Line 19">
              <a:extLst>
                <a:ext uri="{FF2B5EF4-FFF2-40B4-BE49-F238E27FC236}">
                  <a16:creationId xmlns:a16="http://schemas.microsoft.com/office/drawing/2014/main" id="{93DDDE43-7E22-C086-A511-F6D7C900F6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4153" name="Line 20">
              <a:extLst>
                <a:ext uri="{FF2B5EF4-FFF2-40B4-BE49-F238E27FC236}">
                  <a16:creationId xmlns:a16="http://schemas.microsoft.com/office/drawing/2014/main" id="{8A9F3407-8FFC-37A4-F72B-1FFD214395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C5988035-C303-AA6D-13E7-C6F0C447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01638"/>
            <a:ext cx="7772400" cy="81438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Random Early Detection (RED)</a:t>
            </a:r>
          </a:p>
        </p:txBody>
      </p:sp>
      <p:sp>
        <p:nvSpPr>
          <p:cNvPr id="136194" name="Rectangle 3">
            <a:extLst>
              <a:ext uri="{FF2B5EF4-FFF2-40B4-BE49-F238E27FC236}">
                <a16:creationId xmlns:a16="http://schemas.microsoft.com/office/drawing/2014/main" id="{93BF84F1-F585-E579-C230-7CD139F0F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1938"/>
            <a:ext cx="8307388" cy="5156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Router notices that queue is getting full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randomly drops packets to signal congestion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Packet drop probability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Drop probability increases as queue length increases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Else, set drop probability </a:t>
            </a:r>
            <a:r>
              <a:rPr lang="en-US" altLang="en-US" i="1">
                <a:ea typeface="ＭＳ Ｐゴシック" panose="020B0600070205080204" pitchFamily="34" charset="-128"/>
              </a:rPr>
              <a:t>f</a:t>
            </a:r>
            <a:r>
              <a:rPr lang="en-US" altLang="en-US">
                <a:ea typeface="ＭＳ Ｐゴシック" panose="020B0600070205080204" pitchFamily="34" charset="-128"/>
              </a:rPr>
              <a:t>(avg queue length)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6195" name="Slide Number Placeholder 3">
            <a:extLst>
              <a:ext uri="{FF2B5EF4-FFF2-40B4-BE49-F238E27FC236}">
                <a16:creationId xmlns:a16="http://schemas.microsoft.com/office/drawing/2014/main" id="{50E80EA9-A497-A13E-2A2E-5149CBC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31000" y="6402388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0667C6-EF02-634D-A9A7-9EFB444295F9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196" name="Freeform 4">
            <a:extLst>
              <a:ext uri="{FF2B5EF4-FFF2-40B4-BE49-F238E27FC236}">
                <a16:creationId xmlns:a16="http://schemas.microsoft.com/office/drawing/2014/main" id="{FACA2AED-AB32-41C4-1541-5654FDF7B8BD}"/>
              </a:ext>
            </a:extLst>
          </p:cNvPr>
          <p:cNvSpPr>
            <a:spLocks/>
          </p:cNvSpPr>
          <p:nvPr/>
        </p:nvSpPr>
        <p:spPr bwMode="auto">
          <a:xfrm>
            <a:off x="3822700" y="5329238"/>
            <a:ext cx="2514600" cy="960437"/>
          </a:xfrm>
          <a:custGeom>
            <a:avLst/>
            <a:gdLst>
              <a:gd name="T0" fmla="*/ 0 w 1584"/>
              <a:gd name="T1" fmla="*/ 2147483646 h 624"/>
              <a:gd name="T2" fmla="*/ 2147483646 w 1584"/>
              <a:gd name="T3" fmla="*/ 2147483646 h 624"/>
              <a:gd name="T4" fmla="*/ 2147483646 w 1584"/>
              <a:gd name="T5" fmla="*/ 2147483646 h 624"/>
              <a:gd name="T6" fmla="*/ 2147483646 w 1584"/>
              <a:gd name="T7" fmla="*/ 0 h 624"/>
              <a:gd name="T8" fmla="*/ 2147483646 w 1584"/>
              <a:gd name="T9" fmla="*/ 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4"/>
              <a:gd name="T16" fmla="*/ 0 h 624"/>
              <a:gd name="T17" fmla="*/ 1584 w 1584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197" name="Freeform 5">
            <a:extLst>
              <a:ext uri="{FF2B5EF4-FFF2-40B4-BE49-F238E27FC236}">
                <a16:creationId xmlns:a16="http://schemas.microsoft.com/office/drawing/2014/main" id="{6A2BF6B5-BDC3-B847-C0A1-CA56C3C94376}"/>
              </a:ext>
            </a:extLst>
          </p:cNvPr>
          <p:cNvSpPr>
            <a:spLocks/>
          </p:cNvSpPr>
          <p:nvPr/>
        </p:nvSpPr>
        <p:spPr bwMode="auto">
          <a:xfrm>
            <a:off x="3822700" y="5100638"/>
            <a:ext cx="2590800" cy="1219200"/>
          </a:xfrm>
          <a:custGeom>
            <a:avLst/>
            <a:gdLst>
              <a:gd name="T0" fmla="*/ 0 w 1632"/>
              <a:gd name="T1" fmla="*/ 0 h 720"/>
              <a:gd name="T2" fmla="*/ 0 w 1632"/>
              <a:gd name="T3" fmla="*/ 2147483646 h 720"/>
              <a:gd name="T4" fmla="*/ 2147483646 w 1632"/>
              <a:gd name="T5" fmla="*/ 2147483646 h 720"/>
              <a:gd name="T6" fmla="*/ 0 60000 65536"/>
              <a:gd name="T7" fmla="*/ 0 60000 65536"/>
              <a:gd name="T8" fmla="*/ 0 60000 65536"/>
              <a:gd name="T9" fmla="*/ 0 w 1632"/>
              <a:gd name="T10" fmla="*/ 0 h 720"/>
              <a:gd name="T11" fmla="*/ 1632 w 1632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198" name="Line 6">
            <a:extLst>
              <a:ext uri="{FF2B5EF4-FFF2-40B4-BE49-F238E27FC236}">
                <a16:creationId xmlns:a16="http://schemas.microsoft.com/office/drawing/2014/main" id="{4FAF18A9-026A-354F-9F33-DDF1C79294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0300" y="5786438"/>
            <a:ext cx="19050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199" name="Line 7">
            <a:extLst>
              <a:ext uri="{FF2B5EF4-FFF2-40B4-BE49-F238E27FC236}">
                <a16:creationId xmlns:a16="http://schemas.microsoft.com/office/drawing/2014/main" id="{7FE05824-CFB8-7AB3-D3BF-F790E02FB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0300" y="5329238"/>
            <a:ext cx="19050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200" name="Text Box 14">
            <a:extLst>
              <a:ext uri="{FF2B5EF4-FFF2-40B4-BE49-F238E27FC236}">
                <a16:creationId xmlns:a16="http://schemas.microsoft.com/office/drawing/2014/main" id="{3571758F-85C1-6DBE-F3A3-7FB92013B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6483350"/>
            <a:ext cx="2686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Average Queue Length</a:t>
            </a:r>
          </a:p>
        </p:txBody>
      </p:sp>
      <p:sp>
        <p:nvSpPr>
          <p:cNvPr id="136201" name="Text Box 15">
            <a:extLst>
              <a:ext uri="{FF2B5EF4-FFF2-40B4-BE49-F238E27FC236}">
                <a16:creationId xmlns:a16="http://schemas.microsoft.com/office/drawing/2014/main" id="{26E1F03B-CE42-2CB2-BF24-9D5D512161E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264569" y="5460207"/>
            <a:ext cx="140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Drop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Probability</a:t>
            </a:r>
          </a:p>
        </p:txBody>
      </p:sp>
      <p:sp>
        <p:nvSpPr>
          <p:cNvPr id="136202" name="Text Box 15">
            <a:extLst>
              <a:ext uri="{FF2B5EF4-FFF2-40B4-BE49-F238E27FC236}">
                <a16:creationId xmlns:a16="http://schemas.microsoft.com/office/drawing/2014/main" id="{FFC5ABBC-6891-9ED2-5B8C-92F1C02D7C4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836863" y="5629275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0             1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4">
            <a:extLst>
              <a:ext uri="{FF2B5EF4-FFF2-40B4-BE49-F238E27FC236}">
                <a16:creationId xmlns:a16="http://schemas.microsoft.com/office/drawing/2014/main" id="{FDB95E8D-F386-8E06-DCE5-2A812F7F6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Properties of RED</a:t>
            </a:r>
          </a:p>
        </p:txBody>
      </p:sp>
      <p:sp>
        <p:nvSpPr>
          <p:cNvPr id="138242" name="Rectangle 5">
            <a:extLst>
              <a:ext uri="{FF2B5EF4-FFF2-40B4-BE49-F238E27FC236}">
                <a16:creationId xmlns:a16="http://schemas.microsoft.com/office/drawing/2014/main" id="{4BA88AB6-2460-D2EA-743F-9A37D2265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307388" cy="5156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Drops packets before queue is full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the hope of reducing the rates of some flows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Drops packet in proportion to each flow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rate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High-rate flows selected more often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Drops are spaced out 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Helps desynchronize the TCP senders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Tolerant of burstiness in the traffic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By basing the decisions on average queue length</a:t>
            </a:r>
          </a:p>
        </p:txBody>
      </p:sp>
      <p:sp>
        <p:nvSpPr>
          <p:cNvPr id="138243" name="Slide Number Placeholder 3">
            <a:extLst>
              <a:ext uri="{FF2B5EF4-FFF2-40B4-BE49-F238E27FC236}">
                <a16:creationId xmlns:a16="http://schemas.microsoft.com/office/drawing/2014/main" id="{C796C808-0CA8-4506-6927-34F15325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5EC84-72B3-FD48-A9F4-18E2F0063E33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:a16="http://schemas.microsoft.com/office/drawing/2014/main" id="{591B6D73-FDEE-29CD-0A15-4C1D2900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Problems With RED</a:t>
            </a:r>
          </a:p>
        </p:txBody>
      </p:sp>
      <p:sp>
        <p:nvSpPr>
          <p:cNvPr id="140290" name="Rectangle 3">
            <a:extLst>
              <a:ext uri="{FF2B5EF4-FFF2-40B4-BE49-F238E27FC236}">
                <a16:creationId xmlns:a16="http://schemas.microsoft.com/office/drawing/2014/main" id="{AE0ADB1C-D2E5-51C4-D74F-10841D6A8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Hard to get tunable parameters just right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How early to start dropping packets?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What slope for increase in drop probability?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What time scale for averaging queue length?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RED has mixed adoption in practice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If parameters aren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set right, RED doesn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help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Many other variations in research community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Names like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Blue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(self-tuning),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FRED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… 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0291" name="Slide Number Placeholder 3">
            <a:extLst>
              <a:ext uri="{FF2B5EF4-FFF2-40B4-BE49-F238E27FC236}">
                <a16:creationId xmlns:a16="http://schemas.microsoft.com/office/drawing/2014/main" id="{7170AD13-A1E6-4336-EB04-FE6C7B6B6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79CBF2-2D51-A548-A370-E317551370B6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98C381C0-BC1E-6329-EB3C-35A624B6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Feedback: From Loss to Notification</a:t>
            </a:r>
          </a:p>
        </p:txBody>
      </p:sp>
      <p:sp>
        <p:nvSpPr>
          <p:cNvPr id="142338" name="Rectangle 3">
            <a:extLst>
              <a:ext uri="{FF2B5EF4-FFF2-40B4-BE49-F238E27FC236}">
                <a16:creationId xmlns:a16="http://schemas.microsoft.com/office/drawing/2014/main" id="{8D4767F5-F4BC-3A7C-D71C-03DEA1546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Early dropping of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Good: gives early feedback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Bad: has to drop the packet to give the feedback</a:t>
            </a:r>
          </a:p>
          <a:p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Explicit Congestion Notification (ECN)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Router marks the packet with an ECN bit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Sending host interprets as a sign of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Requires participation of hosts and the routers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2339" name="Slide Number Placeholder 3">
            <a:extLst>
              <a:ext uri="{FF2B5EF4-FFF2-40B4-BE49-F238E27FC236}">
                <a16:creationId xmlns:a16="http://schemas.microsoft.com/office/drawing/2014/main" id="{32FA1556-6D7E-877A-456A-E94588D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AD073-137C-854A-82F0-FC4963E9D659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4">
            <a:extLst>
              <a:ext uri="{FF2B5EF4-FFF2-40B4-BE49-F238E27FC236}">
                <a16:creationId xmlns:a16="http://schemas.microsoft.com/office/drawing/2014/main" id="{EF9B01A1-E52E-F020-DC59-39B9E45DE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68575"/>
            <a:ext cx="9144000" cy="14700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Queue Management 2: Link Scheduling</a:t>
            </a:r>
          </a:p>
        </p:txBody>
      </p:sp>
      <p:sp>
        <p:nvSpPr>
          <p:cNvPr id="144386" name="Rectangle 4">
            <a:extLst>
              <a:ext uri="{FF2B5EF4-FFF2-40B4-BE49-F238E27FC236}">
                <a16:creationId xmlns:a16="http://schemas.microsoft.com/office/drawing/2014/main" id="{76C2AA48-E53D-46A1-FC76-3EBD9FDF2F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4C891-8BBA-1541-9777-EBCFBE98217F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Number Placeholder 3">
            <a:extLst>
              <a:ext uri="{FF2B5EF4-FFF2-40B4-BE49-F238E27FC236}">
                <a16:creationId xmlns:a16="http://schemas.microsoft.com/office/drawing/2014/main" id="{7B22AA46-F253-7032-E5E0-7BB09D60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52938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B0EA0A-2786-CB46-B5CF-478FCC00CB69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39901B43-C099-1E69-30A5-BE2CAC4C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01638"/>
            <a:ext cx="7772400" cy="81438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First-In First-Out Scheduling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EC8F1179-5105-9AD5-8400-610952E2F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1938"/>
            <a:ext cx="8307388" cy="5156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First-in first-out scheduling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Simple, but restrictive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Example: two kinds of traffic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Voice over IP needs low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E-mail is not that sensitive about delay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Voice traffic waits behind e-mail</a:t>
            </a:r>
          </a:p>
        </p:txBody>
      </p:sp>
      <p:sp>
        <p:nvSpPr>
          <p:cNvPr id="146436" name="Rectangle 5">
            <a:extLst>
              <a:ext uri="{FF2B5EF4-FFF2-40B4-BE49-F238E27FC236}">
                <a16:creationId xmlns:a16="http://schemas.microsoft.com/office/drawing/2014/main" id="{668AADC7-3B4E-DAB7-F4F2-280FFE6E5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67575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3" rIns="92065" bIns="46033"/>
          <a:lstStyle>
            <a:lvl1pPr marL="223838" indent="-2238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23838" marR="0" lvl="0" indent="-223838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6437" name="Line 9">
            <a:extLst>
              <a:ext uri="{FF2B5EF4-FFF2-40B4-BE49-F238E27FC236}">
                <a16:creationId xmlns:a16="http://schemas.microsoft.com/office/drawing/2014/main" id="{4577715A-5CCC-ECE7-F227-EFE5D3B31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0738" y="5456238"/>
            <a:ext cx="457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38" name="Line 10">
            <a:extLst>
              <a:ext uri="{FF2B5EF4-FFF2-40B4-BE49-F238E27FC236}">
                <a16:creationId xmlns:a16="http://schemas.microsoft.com/office/drawing/2014/main" id="{BA30886B-C5A2-B359-ED25-2E84214071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6450" y="5434013"/>
            <a:ext cx="457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39" name="Rectangle 11">
            <a:extLst>
              <a:ext uri="{FF2B5EF4-FFF2-40B4-BE49-F238E27FC236}">
                <a16:creationId xmlns:a16="http://schemas.microsoft.com/office/drawing/2014/main" id="{61C01D57-A939-FEA1-2D42-D6F48616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563" y="5208588"/>
            <a:ext cx="76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0" name="Rectangle 13">
            <a:extLst>
              <a:ext uri="{FF2B5EF4-FFF2-40B4-BE49-F238E27FC236}">
                <a16:creationId xmlns:a16="http://schemas.microsoft.com/office/drawing/2014/main" id="{CB7B0D38-B7F9-92D1-BA8D-360307A4D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5208588"/>
            <a:ext cx="2286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1" name="Rectangle 14">
            <a:extLst>
              <a:ext uri="{FF2B5EF4-FFF2-40B4-BE49-F238E27FC236}">
                <a16:creationId xmlns:a16="http://schemas.microsoft.com/office/drawing/2014/main" id="{278EAE83-ED27-DA52-13F0-783CEF8D1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963" y="5208588"/>
            <a:ext cx="2286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2" name="Rectangle 15">
            <a:extLst>
              <a:ext uri="{FF2B5EF4-FFF2-40B4-BE49-F238E27FC236}">
                <a16:creationId xmlns:a16="http://schemas.microsoft.com/office/drawing/2014/main" id="{5D0C6BCA-FA89-8571-726E-CBFB9E87D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208588"/>
            <a:ext cx="76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3" name="Rectangle 16">
            <a:extLst>
              <a:ext uri="{FF2B5EF4-FFF2-40B4-BE49-F238E27FC236}">
                <a16:creationId xmlns:a16="http://schemas.microsoft.com/office/drawing/2014/main" id="{54FE1F7D-0851-4E81-8E02-61B5D84B0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5208588"/>
            <a:ext cx="7620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4" name="Rectangle 17">
            <a:extLst>
              <a:ext uri="{FF2B5EF4-FFF2-40B4-BE49-F238E27FC236}">
                <a16:creationId xmlns:a16="http://schemas.microsoft.com/office/drawing/2014/main" id="{54A2BEB9-86C1-597D-6BA0-4258FF583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208588"/>
            <a:ext cx="76200" cy="457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5" name="Rectangle 18">
            <a:extLst>
              <a:ext uri="{FF2B5EF4-FFF2-40B4-BE49-F238E27FC236}">
                <a16:creationId xmlns:a16="http://schemas.microsoft.com/office/drawing/2014/main" id="{45270629-07E4-90C4-B553-A7FF23492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5208588"/>
            <a:ext cx="2286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6" name="Rectangle 19">
            <a:extLst>
              <a:ext uri="{FF2B5EF4-FFF2-40B4-BE49-F238E27FC236}">
                <a16:creationId xmlns:a16="http://schemas.microsoft.com/office/drawing/2014/main" id="{5BB03794-AB35-26B5-6052-742B55D2A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963" y="5208588"/>
            <a:ext cx="76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7" name="Rectangle 20">
            <a:extLst>
              <a:ext uri="{FF2B5EF4-FFF2-40B4-BE49-F238E27FC236}">
                <a16:creationId xmlns:a16="http://schemas.microsoft.com/office/drawing/2014/main" id="{907C9523-E8FA-5554-5FC1-E57C94D9A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163" y="5208588"/>
            <a:ext cx="76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8" name="Rectangle 21">
            <a:extLst>
              <a:ext uri="{FF2B5EF4-FFF2-40B4-BE49-F238E27FC236}">
                <a16:creationId xmlns:a16="http://schemas.microsoft.com/office/drawing/2014/main" id="{5C695EE5-D52D-034F-9EC1-20DE603C8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5227638"/>
            <a:ext cx="1397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9" name="Rectangle 22">
            <a:extLst>
              <a:ext uri="{FF2B5EF4-FFF2-40B4-BE49-F238E27FC236}">
                <a16:creationId xmlns:a16="http://schemas.microsoft.com/office/drawing/2014/main" id="{AE43793F-5538-3427-A41C-3EDA4F3A5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863" y="5227638"/>
            <a:ext cx="1397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0" name="Rectangle 23">
            <a:extLst>
              <a:ext uri="{FF2B5EF4-FFF2-40B4-BE49-F238E27FC236}">
                <a16:creationId xmlns:a16="http://schemas.microsoft.com/office/drawing/2014/main" id="{0241039E-2F0E-D0B2-2A1A-CFD240933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563" y="5227638"/>
            <a:ext cx="1524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1" name="Rectangle 24">
            <a:extLst>
              <a:ext uri="{FF2B5EF4-FFF2-40B4-BE49-F238E27FC236}">
                <a16:creationId xmlns:a16="http://schemas.microsoft.com/office/drawing/2014/main" id="{EB3E9E85-79E6-E2F7-38CC-904652502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7163" y="5227638"/>
            <a:ext cx="1397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2" name="Rectangle 25">
            <a:extLst>
              <a:ext uri="{FF2B5EF4-FFF2-40B4-BE49-F238E27FC236}">
                <a16:creationId xmlns:a16="http://schemas.microsoft.com/office/drawing/2014/main" id="{AFDB067B-D132-0F51-B99E-DB7680395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163" y="5227638"/>
            <a:ext cx="1397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3" name="Rectangle 26">
            <a:extLst>
              <a:ext uri="{FF2B5EF4-FFF2-40B4-BE49-F238E27FC236}">
                <a16:creationId xmlns:a16="http://schemas.microsoft.com/office/drawing/2014/main" id="{F3B7F450-F0E1-0BC2-DD56-18EC0845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563" y="5227638"/>
            <a:ext cx="2286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4" name="Rectangle 27">
            <a:extLst>
              <a:ext uri="{FF2B5EF4-FFF2-40B4-BE49-F238E27FC236}">
                <a16:creationId xmlns:a16="http://schemas.microsoft.com/office/drawing/2014/main" id="{CE011209-EBCE-6F80-D70F-ACF84C772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5227638"/>
            <a:ext cx="1397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5" name="Rectangle 28">
            <a:extLst>
              <a:ext uri="{FF2B5EF4-FFF2-40B4-BE49-F238E27FC236}">
                <a16:creationId xmlns:a16="http://schemas.microsoft.com/office/drawing/2014/main" id="{ACA516F8-567C-BA8D-E66E-AC5E9FCF5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227638"/>
            <a:ext cx="2286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6" name="Rectangle 38">
            <a:extLst>
              <a:ext uri="{FF2B5EF4-FFF2-40B4-BE49-F238E27FC236}">
                <a16:creationId xmlns:a16="http://schemas.microsoft.com/office/drawing/2014/main" id="{32FD38BF-DD8E-9B3E-EF14-10E6B7E69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563" y="5208588"/>
            <a:ext cx="76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7" name="Line 39">
            <a:extLst>
              <a:ext uri="{FF2B5EF4-FFF2-40B4-BE49-F238E27FC236}">
                <a16:creationId xmlns:a16="http://schemas.microsoft.com/office/drawing/2014/main" id="{A0B18C5A-81F8-5A35-ECA3-B4F79619A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5684838"/>
            <a:ext cx="3810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8" name="Line 40">
            <a:extLst>
              <a:ext uri="{FF2B5EF4-FFF2-40B4-BE49-F238E27FC236}">
                <a16:creationId xmlns:a16="http://schemas.microsoft.com/office/drawing/2014/main" id="{8F84035B-292B-0673-6C66-A7BEDF211B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5208588"/>
            <a:ext cx="3810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6459" name="Picture 43" descr="Click To Preview">
            <a:extLst>
              <a:ext uri="{FF2B5EF4-FFF2-40B4-BE49-F238E27FC236}">
                <a16:creationId xmlns:a16="http://schemas.microsoft.com/office/drawing/2014/main" id="{1F5B0549-9E6A-AF5E-5C4A-A280748A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4745038"/>
            <a:ext cx="7318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60" name="Line 44">
            <a:extLst>
              <a:ext uri="{FF2B5EF4-FFF2-40B4-BE49-F238E27FC236}">
                <a16:creationId xmlns:a16="http://schemas.microsoft.com/office/drawing/2014/main" id="{F5DB81D9-80F9-5233-8109-69DC12691E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7750" y="5208588"/>
            <a:ext cx="1036638" cy="230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61" name="Line 46">
            <a:extLst>
              <a:ext uri="{FF2B5EF4-FFF2-40B4-BE49-F238E27FC236}">
                <a16:creationId xmlns:a16="http://schemas.microsoft.com/office/drawing/2014/main" id="{B2FDC438-88C6-1239-69F9-90CF3AAB6E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5850" y="5438775"/>
            <a:ext cx="998538" cy="38417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6462" name="Picture 47" descr="MCj03963060000[1]">
            <a:extLst>
              <a:ext uri="{FF2B5EF4-FFF2-40B4-BE49-F238E27FC236}">
                <a16:creationId xmlns:a16="http://schemas.microsoft.com/office/drawing/2014/main" id="{0CCBEBD3-AE49-09CC-2E16-80ECC84D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554663"/>
            <a:ext cx="67945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Number Placeholder 3">
            <a:extLst>
              <a:ext uri="{FF2B5EF4-FFF2-40B4-BE49-F238E27FC236}">
                <a16:creationId xmlns:a16="http://schemas.microsoft.com/office/drawing/2014/main" id="{4172F759-D81E-C07E-E575-1D2D048C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A056C-5C01-B44B-B567-87A840AAD078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E5F47D92-962C-04B1-77BB-0E2F829A0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Strict Priority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CCF3167E-DF0B-1272-1029-CA5085F7A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405288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Multiple levels of priority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Always transmit high-priority traffic, when present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Isolation for the high-priority traffic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Almost like it has a dedicated link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Except for (small) delay for packet transmission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But, lower priority traffic may starve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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8484" name="Line 5">
            <a:extLst>
              <a:ext uri="{FF2B5EF4-FFF2-40B4-BE49-F238E27FC236}">
                <a16:creationId xmlns:a16="http://schemas.microsoft.com/office/drawing/2014/main" id="{C312BAF5-564F-8935-6347-F3DB8FE9CF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6813" y="5902325"/>
            <a:ext cx="253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5" name="Line 6">
            <a:extLst>
              <a:ext uri="{FF2B5EF4-FFF2-40B4-BE49-F238E27FC236}">
                <a16:creationId xmlns:a16="http://schemas.microsoft.com/office/drawing/2014/main" id="{E4B4EB99-299D-E658-A6AB-E86FCF463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8713" y="6286500"/>
            <a:ext cx="253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6" name="Rectangle 7">
            <a:extLst>
              <a:ext uri="{FF2B5EF4-FFF2-40B4-BE49-F238E27FC236}">
                <a16:creationId xmlns:a16="http://schemas.microsoft.com/office/drawing/2014/main" id="{9874E6F9-9A9D-0379-26B0-385E69E4F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5902325"/>
            <a:ext cx="307975" cy="384175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7" name="Rectangle 9">
            <a:extLst>
              <a:ext uri="{FF2B5EF4-FFF2-40B4-BE49-F238E27FC236}">
                <a16:creationId xmlns:a16="http://schemas.microsoft.com/office/drawing/2014/main" id="{82A99753-3F91-152A-6A64-F1E04368C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5902325"/>
            <a:ext cx="307975" cy="384175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8" name="Rectangle 10">
            <a:extLst>
              <a:ext uri="{FF2B5EF4-FFF2-40B4-BE49-F238E27FC236}">
                <a16:creationId xmlns:a16="http://schemas.microsoft.com/office/drawing/2014/main" id="{672C623A-498B-FA06-6842-FD71EC656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713" y="5902325"/>
            <a:ext cx="307975" cy="384175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9" name="Rectangle 11">
            <a:extLst>
              <a:ext uri="{FF2B5EF4-FFF2-40B4-BE49-F238E27FC236}">
                <a16:creationId xmlns:a16="http://schemas.microsoft.com/office/drawing/2014/main" id="{F4EC262A-00E3-BB57-4951-F86114C24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5902325"/>
            <a:ext cx="307975" cy="384175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0" name="Rectangle 12">
            <a:extLst>
              <a:ext uri="{FF2B5EF4-FFF2-40B4-BE49-F238E27FC236}">
                <a16:creationId xmlns:a16="http://schemas.microsoft.com/office/drawing/2014/main" id="{E6351D68-867C-7A93-E866-2C03616A7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5902325"/>
            <a:ext cx="307975" cy="384175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1" name="Line 13">
            <a:extLst>
              <a:ext uri="{FF2B5EF4-FFF2-40B4-BE49-F238E27FC236}">
                <a16:creationId xmlns:a16="http://schemas.microsoft.com/office/drawing/2014/main" id="{3C0406F2-9F72-032F-0891-04C59E58F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6813" y="5172075"/>
            <a:ext cx="253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2" name="Line 14">
            <a:extLst>
              <a:ext uri="{FF2B5EF4-FFF2-40B4-BE49-F238E27FC236}">
                <a16:creationId xmlns:a16="http://schemas.microsoft.com/office/drawing/2014/main" id="{0CF2EE17-50DF-8373-2133-57BF1DD69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8713" y="5556250"/>
            <a:ext cx="253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3" name="Rectangle 15">
            <a:extLst>
              <a:ext uri="{FF2B5EF4-FFF2-40B4-BE49-F238E27FC236}">
                <a16:creationId xmlns:a16="http://schemas.microsoft.com/office/drawing/2014/main" id="{1862627A-0E0F-4BEE-F5FB-C16E34CD2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5172075"/>
            <a:ext cx="307975" cy="384175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4" name="Rectangle 16">
            <a:extLst>
              <a:ext uri="{FF2B5EF4-FFF2-40B4-BE49-F238E27FC236}">
                <a16:creationId xmlns:a16="http://schemas.microsoft.com/office/drawing/2014/main" id="{278DCB04-A9D1-0F61-ED2F-44EB202B5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5172075"/>
            <a:ext cx="307975" cy="384175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5" name="Rectangle 17">
            <a:extLst>
              <a:ext uri="{FF2B5EF4-FFF2-40B4-BE49-F238E27FC236}">
                <a16:creationId xmlns:a16="http://schemas.microsoft.com/office/drawing/2014/main" id="{B17C6535-0E44-048A-9245-3BDAA0ED5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713" y="5172075"/>
            <a:ext cx="307975" cy="384175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6" name="Oval 20">
            <a:extLst>
              <a:ext uri="{FF2B5EF4-FFF2-40B4-BE49-F238E27FC236}">
                <a16:creationId xmlns:a16="http://schemas.microsoft.com/office/drawing/2014/main" id="{6CF0977D-5ED7-2278-07C1-6C6570ABA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413" y="5441950"/>
            <a:ext cx="614362" cy="5365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7" name="Line 21">
            <a:extLst>
              <a:ext uri="{FF2B5EF4-FFF2-40B4-BE49-F238E27FC236}">
                <a16:creationId xmlns:a16="http://schemas.microsoft.com/office/drawing/2014/main" id="{5E40A0E7-652C-07D5-E64A-F8A237C7E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0150" y="5326063"/>
            <a:ext cx="614363" cy="3079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8" name="Line 22">
            <a:extLst>
              <a:ext uri="{FF2B5EF4-FFF2-40B4-BE49-F238E27FC236}">
                <a16:creationId xmlns:a16="http://schemas.microsoft.com/office/drawing/2014/main" id="{0F1ABE2C-B653-84F6-3A9C-BB42A819A8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10150" y="5826125"/>
            <a:ext cx="576263" cy="2682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9" name="Line 23">
            <a:extLst>
              <a:ext uri="{FF2B5EF4-FFF2-40B4-BE49-F238E27FC236}">
                <a16:creationId xmlns:a16="http://schemas.microsoft.com/office/drawing/2014/main" id="{A9887B72-3A58-73A7-C38A-08666D9249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675" y="5672138"/>
            <a:ext cx="1228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6760A4E2-90A5-00C8-2CD2-E9C8DFF00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TCP Reno: details of Fast Recovery</a:t>
            </a:r>
          </a:p>
        </p:txBody>
      </p:sp>
      <p:pic>
        <p:nvPicPr>
          <p:cNvPr id="101378" name="Picture 6">
            <a:extLst>
              <a:ext uri="{FF2B5EF4-FFF2-40B4-BE49-F238E27FC236}">
                <a16:creationId xmlns:a16="http://schemas.microsoft.com/office/drawing/2014/main" id="{F52736DB-C03E-05CE-7A5A-FA8C19C23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216150"/>
            <a:ext cx="831215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7CAFA31-AB08-9022-60AB-39E15DEC658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3339101 w 9144000"/>
              <a:gd name="connsiteY0" fmla="*/ 3565133 h 6858000"/>
              <a:gd name="connsiteX1" fmla="*/ 3339101 w 9144000"/>
              <a:gd name="connsiteY1" fmla="*/ 4654193 h 6858000"/>
              <a:gd name="connsiteX2" fmla="*/ 4253501 w 9144000"/>
              <a:gd name="connsiteY2" fmla="*/ 4654193 h 6858000"/>
              <a:gd name="connsiteX3" fmla="*/ 4253501 w 9144000"/>
              <a:gd name="connsiteY3" fmla="*/ 3565133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339101" y="3565133"/>
                </a:moveTo>
                <a:lnTo>
                  <a:pt x="3339101" y="4654193"/>
                </a:lnTo>
                <a:lnTo>
                  <a:pt x="4253501" y="4654193"/>
                </a:lnTo>
                <a:lnTo>
                  <a:pt x="4253501" y="356513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  <a:alpha val="60000"/>
            </a:schemeClr>
          </a:solidFill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Number Placeholder 3">
            <a:extLst>
              <a:ext uri="{FF2B5EF4-FFF2-40B4-BE49-F238E27FC236}">
                <a16:creationId xmlns:a16="http://schemas.microsoft.com/office/drawing/2014/main" id="{BA9F9EA7-3F23-1E55-6550-FE672E7D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85198-B072-F24C-A880-96D53A32EE54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29B1BEBA-C373-A678-A35C-F4A2A17CA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Weighted Fair Scheduling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4B5D7D67-B6BD-FF66-4610-A2ABF15EB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Weighted fair scheduling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Assign each queue a fraction of the link bandwidth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Rotate across queues on a small time scale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Work-conserving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 extra traffic from one queue if others are idle</a:t>
            </a:r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7BEC7647-FA9D-1BFF-5870-24A0A1A1B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3706813"/>
            <a:ext cx="538163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3" name="Rectangle 5">
            <a:extLst>
              <a:ext uri="{FF2B5EF4-FFF2-40B4-BE49-F238E27FC236}">
                <a16:creationId xmlns:a16="http://schemas.microsoft.com/office/drawing/2014/main" id="{FA69FAD3-8E24-A541-ACF5-C7B7C917B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463" y="3706813"/>
            <a:ext cx="538162" cy="7286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4" name="Rectangle 6">
            <a:extLst>
              <a:ext uri="{FF2B5EF4-FFF2-40B4-BE49-F238E27FC236}">
                <a16:creationId xmlns:a16="http://schemas.microsoft.com/office/drawing/2014/main" id="{8148373D-9DF0-9EDA-AFB8-567ACF8AD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300" y="3706813"/>
            <a:ext cx="538163" cy="7286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5" name="Rectangle 7">
            <a:extLst>
              <a:ext uri="{FF2B5EF4-FFF2-40B4-BE49-F238E27FC236}">
                <a16:creationId xmlns:a16="http://schemas.microsoft.com/office/drawing/2014/main" id="{01CBC918-6DFE-BC15-570D-6C02617A5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7138" y="3706813"/>
            <a:ext cx="538162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6" name="Rectangle 8">
            <a:extLst>
              <a:ext uri="{FF2B5EF4-FFF2-40B4-BE49-F238E27FC236}">
                <a16:creationId xmlns:a16="http://schemas.microsoft.com/office/drawing/2014/main" id="{C996B0C9-CF23-A6B1-A2B9-2230294DD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3706813"/>
            <a:ext cx="538162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7" name="Rectangle 9">
            <a:extLst>
              <a:ext uri="{FF2B5EF4-FFF2-40B4-BE49-F238E27FC236}">
                <a16:creationId xmlns:a16="http://schemas.microsoft.com/office/drawing/2014/main" id="{74B8462E-675A-2C3E-87E4-20309D800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25" y="3706813"/>
            <a:ext cx="538163" cy="7286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8" name="Rectangle 10">
            <a:extLst>
              <a:ext uri="{FF2B5EF4-FFF2-40B4-BE49-F238E27FC236}">
                <a16:creationId xmlns:a16="http://schemas.microsoft.com/office/drawing/2014/main" id="{7C0C0C64-7541-6282-3FE9-81FF28E12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3706813"/>
            <a:ext cx="538162" cy="7286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9" name="Rectangle 11">
            <a:extLst>
              <a:ext uri="{FF2B5EF4-FFF2-40B4-BE49-F238E27FC236}">
                <a16:creationId xmlns:a16="http://schemas.microsoft.com/office/drawing/2014/main" id="{F490618A-4C0F-36E3-FBE4-3A46B1DA2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3706813"/>
            <a:ext cx="538163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0" name="Rectangle 16">
            <a:extLst>
              <a:ext uri="{FF2B5EF4-FFF2-40B4-BE49-F238E27FC236}">
                <a16:creationId xmlns:a16="http://schemas.microsoft.com/office/drawing/2014/main" id="{8DADFD7E-7EB4-5451-55A6-8094FA00A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725" y="3706813"/>
            <a:ext cx="538163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1" name="Rectangle 17">
            <a:extLst>
              <a:ext uri="{FF2B5EF4-FFF2-40B4-BE49-F238E27FC236}">
                <a16:creationId xmlns:a16="http://schemas.microsoft.com/office/drawing/2014/main" id="{A5DDF436-F270-D760-9B65-56A9971A7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3706813"/>
            <a:ext cx="538162" cy="7286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2" name="Rectangle 18">
            <a:extLst>
              <a:ext uri="{FF2B5EF4-FFF2-40B4-BE49-F238E27FC236}">
                <a16:creationId xmlns:a16="http://schemas.microsoft.com/office/drawing/2014/main" id="{EA656885-78C0-2F6E-A5B4-7A311441A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25" y="3706813"/>
            <a:ext cx="538163" cy="7286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3" name="Rectangle 19">
            <a:extLst>
              <a:ext uri="{FF2B5EF4-FFF2-40B4-BE49-F238E27FC236}">
                <a16:creationId xmlns:a16="http://schemas.microsoft.com/office/drawing/2014/main" id="{A5B20562-3368-27E2-83AC-16A634803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3706813"/>
            <a:ext cx="538162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4" name="Text Box 20">
            <a:extLst>
              <a:ext uri="{FF2B5EF4-FFF2-40B4-BE49-F238E27FC236}">
                <a16:creationId xmlns:a16="http://schemas.microsoft.com/office/drawing/2014/main" id="{09A62B20-05FE-7728-2E42-93E1E71DC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388" y="4545013"/>
            <a:ext cx="52530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50% red</a:t>
            </a: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25% blue</a:t>
            </a: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25% green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Number Placeholder 3">
            <a:extLst>
              <a:ext uri="{FF2B5EF4-FFF2-40B4-BE49-F238E27FC236}">
                <a16:creationId xmlns:a16="http://schemas.microsoft.com/office/drawing/2014/main" id="{514129A1-EAA9-D541-4270-B40ACDCA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CFD9F6-BB7A-2C45-8CF0-873FF5A7C715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7FF0EAE8-8CE8-9F99-F34A-8D6A14C86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Implementation Trade-Offs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CB5DCCC4-826A-E2E6-F3B4-D5144608D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FIFO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One queue, trivial scheduler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Strict priority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One queue per priority level, simple scheduler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Weighted fair scheduling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One queue per class, and more complex scheduler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477F3-1454-EC79-BE8A-B655D942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72A6C-463A-F51F-A0CD-68D686A4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" y="257461"/>
            <a:ext cx="8549640" cy="660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B994A-9686-BEEF-D481-E9639C7C233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TCP Congestion Control</a:t>
            </a:r>
          </a:p>
        </p:txBody>
      </p:sp>
    </p:spTree>
    <p:extLst>
      <p:ext uri="{BB962C8B-B14F-4D97-AF65-F5344CB8AC3E}">
        <p14:creationId xmlns:p14="http://schemas.microsoft.com/office/powerpoint/2010/main" val="387292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477F3-1454-EC79-BE8A-B655D942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72A6C-463A-F51F-A0CD-68D686A4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" y="257461"/>
            <a:ext cx="8549640" cy="660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B994A-9686-BEEF-D481-E9639C7C233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TCP Congestion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FC180D-25AE-95DE-268F-29760370C072}"/>
              </a:ext>
            </a:extLst>
          </p:cNvPr>
          <p:cNvSpPr txBox="1"/>
          <p:nvPr/>
        </p:nvSpPr>
        <p:spPr>
          <a:xfrm>
            <a:off x="0" y="6400573"/>
            <a:ext cx="9144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Should TCP increment CWND during Dup-ACKs?</a:t>
            </a:r>
          </a:p>
        </p:txBody>
      </p:sp>
    </p:spTree>
    <p:extLst>
      <p:ext uri="{BB962C8B-B14F-4D97-AF65-F5344CB8AC3E}">
        <p14:creationId xmlns:p14="http://schemas.microsoft.com/office/powerpoint/2010/main" val="30828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395A66-718D-DB8E-79CC-D5AC65316BAF}"/>
              </a:ext>
            </a:extLst>
          </p:cNvPr>
          <p:cNvCxnSpPr>
            <a:cxnSpLocks/>
          </p:cNvCxnSpPr>
          <p:nvPr/>
        </p:nvCxnSpPr>
        <p:spPr>
          <a:xfrm>
            <a:off x="20764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2B0831-A4B7-FF91-ABA0-D9C870D8CFFD}"/>
              </a:ext>
            </a:extLst>
          </p:cNvPr>
          <p:cNvCxnSpPr>
            <a:cxnSpLocks/>
          </p:cNvCxnSpPr>
          <p:nvPr/>
        </p:nvCxnSpPr>
        <p:spPr>
          <a:xfrm>
            <a:off x="25749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55CC7F-BDBA-5D67-3B6F-BF6F1D950A9F}"/>
              </a:ext>
            </a:extLst>
          </p:cNvPr>
          <p:cNvCxnSpPr>
            <a:cxnSpLocks/>
          </p:cNvCxnSpPr>
          <p:nvPr/>
        </p:nvCxnSpPr>
        <p:spPr>
          <a:xfrm>
            <a:off x="30749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18C4AB-F68B-6045-372C-7869651E7C1F}"/>
              </a:ext>
            </a:extLst>
          </p:cNvPr>
          <p:cNvCxnSpPr>
            <a:cxnSpLocks/>
          </p:cNvCxnSpPr>
          <p:nvPr/>
        </p:nvCxnSpPr>
        <p:spPr>
          <a:xfrm>
            <a:off x="357346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985E41-A8A3-E9A3-6C25-6B01CB93E5A8}"/>
              </a:ext>
            </a:extLst>
          </p:cNvPr>
          <p:cNvCxnSpPr>
            <a:cxnSpLocks/>
          </p:cNvCxnSpPr>
          <p:nvPr/>
        </p:nvCxnSpPr>
        <p:spPr>
          <a:xfrm>
            <a:off x="40735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73EEB8-56CC-466D-64F9-F86C008D7CEA}"/>
              </a:ext>
            </a:extLst>
          </p:cNvPr>
          <p:cNvCxnSpPr>
            <a:cxnSpLocks/>
          </p:cNvCxnSpPr>
          <p:nvPr/>
        </p:nvCxnSpPr>
        <p:spPr>
          <a:xfrm>
            <a:off x="457200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40BFA5-7AAD-698F-2423-7425B4738D76}"/>
              </a:ext>
            </a:extLst>
          </p:cNvPr>
          <p:cNvCxnSpPr>
            <a:cxnSpLocks/>
          </p:cNvCxnSpPr>
          <p:nvPr/>
        </p:nvCxnSpPr>
        <p:spPr>
          <a:xfrm>
            <a:off x="50704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00A7BB-58AF-77FE-4776-0B7CBB1970AB}"/>
              </a:ext>
            </a:extLst>
          </p:cNvPr>
          <p:cNvCxnSpPr>
            <a:cxnSpLocks/>
          </p:cNvCxnSpPr>
          <p:nvPr/>
        </p:nvCxnSpPr>
        <p:spPr>
          <a:xfrm>
            <a:off x="557053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8D88F8-F9C7-0A91-C633-8E67AE427BF2}"/>
              </a:ext>
            </a:extLst>
          </p:cNvPr>
          <p:cNvCxnSpPr>
            <a:cxnSpLocks/>
          </p:cNvCxnSpPr>
          <p:nvPr/>
        </p:nvCxnSpPr>
        <p:spPr>
          <a:xfrm>
            <a:off x="60690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136263D-B30F-7F55-1B32-BF82C100E1CA}"/>
              </a:ext>
            </a:extLst>
          </p:cNvPr>
          <p:cNvCxnSpPr>
            <a:cxnSpLocks/>
          </p:cNvCxnSpPr>
          <p:nvPr/>
        </p:nvCxnSpPr>
        <p:spPr>
          <a:xfrm>
            <a:off x="65690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0FF729-9191-C2EA-2A08-84D77477A651}"/>
              </a:ext>
            </a:extLst>
          </p:cNvPr>
          <p:cNvCxnSpPr>
            <a:cxnSpLocks/>
          </p:cNvCxnSpPr>
          <p:nvPr/>
        </p:nvCxnSpPr>
        <p:spPr>
          <a:xfrm>
            <a:off x="70675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60E0DC-EFE4-D2E5-437C-03A51D6FEA92}"/>
              </a:ext>
            </a:extLst>
          </p:cNvPr>
          <p:cNvCxnSpPr>
            <a:cxnSpLocks/>
          </p:cNvCxnSpPr>
          <p:nvPr/>
        </p:nvCxnSpPr>
        <p:spPr>
          <a:xfrm>
            <a:off x="75676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2BA156-2AFF-28B3-FCB4-37E06C3E95E6}"/>
              </a:ext>
            </a:extLst>
          </p:cNvPr>
          <p:cNvCxnSpPr>
            <a:cxnSpLocks/>
          </p:cNvCxnSpPr>
          <p:nvPr/>
        </p:nvCxnSpPr>
        <p:spPr>
          <a:xfrm>
            <a:off x="80660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A8BBA-E936-1A27-F66D-20CC30A316B0}"/>
              </a:ext>
            </a:extLst>
          </p:cNvPr>
          <p:cNvCxnSpPr>
            <a:cxnSpLocks/>
          </p:cNvCxnSpPr>
          <p:nvPr/>
        </p:nvCxnSpPr>
        <p:spPr>
          <a:xfrm>
            <a:off x="85661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587FEE-2836-C225-1281-CAFE109C543C}"/>
              </a:ext>
            </a:extLst>
          </p:cNvPr>
          <p:cNvCxnSpPr>
            <a:cxnSpLocks/>
            <a:stCxn id="67630" idx="3"/>
          </p:cNvCxnSpPr>
          <p:nvPr/>
        </p:nvCxnSpPr>
        <p:spPr>
          <a:xfrm>
            <a:off x="685800" y="3232150"/>
            <a:ext cx="8226425" cy="47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B01B59-ABD7-7829-AB8D-587848115EE7}"/>
              </a:ext>
            </a:extLst>
          </p:cNvPr>
          <p:cNvCxnSpPr>
            <a:cxnSpLocks/>
            <a:stCxn id="67631" idx="3"/>
          </p:cNvCxnSpPr>
          <p:nvPr/>
        </p:nvCxnSpPr>
        <p:spPr>
          <a:xfrm>
            <a:off x="701675" y="4765675"/>
            <a:ext cx="8210550" cy="79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02" name="TextBox 7">
            <a:extLst>
              <a:ext uri="{FF2B5EF4-FFF2-40B4-BE49-F238E27FC236}">
                <a16:creationId xmlns:a16="http://schemas.microsoft.com/office/drawing/2014/main" id="{DDC6869D-13FF-2247-A751-F1FE7D158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13</a:t>
            </a:r>
          </a:p>
        </p:txBody>
      </p:sp>
      <p:sp>
        <p:nvSpPr>
          <p:cNvPr id="67603" name="TextBox 8">
            <a:extLst>
              <a:ext uri="{FF2B5EF4-FFF2-40B4-BE49-F238E27FC236}">
                <a16:creationId xmlns:a16="http://schemas.microsoft.com/office/drawing/2014/main" id="{88962830-D1AD-9B47-475B-1DEC7BA27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04" name="TextBox 9">
            <a:extLst>
              <a:ext uri="{FF2B5EF4-FFF2-40B4-BE49-F238E27FC236}">
                <a16:creationId xmlns:a16="http://schemas.microsoft.com/office/drawing/2014/main" id="{12980212-16B1-7E13-659A-30D2D874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15</a:t>
            </a:r>
          </a:p>
        </p:txBody>
      </p:sp>
      <p:sp>
        <p:nvSpPr>
          <p:cNvPr id="67605" name="TextBox 10">
            <a:extLst>
              <a:ext uri="{FF2B5EF4-FFF2-40B4-BE49-F238E27FC236}">
                <a16:creationId xmlns:a16="http://schemas.microsoft.com/office/drawing/2014/main" id="{9127CAC5-127B-E27F-41B4-42E9E4042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16</a:t>
            </a:r>
          </a:p>
        </p:txBody>
      </p:sp>
      <p:sp>
        <p:nvSpPr>
          <p:cNvPr id="67606" name="TextBox 11">
            <a:extLst>
              <a:ext uri="{FF2B5EF4-FFF2-40B4-BE49-F238E27FC236}">
                <a16:creationId xmlns:a16="http://schemas.microsoft.com/office/drawing/2014/main" id="{3A952147-8BD4-9CF8-9F48-637E33E3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17</a:t>
            </a:r>
          </a:p>
        </p:txBody>
      </p:sp>
      <p:sp>
        <p:nvSpPr>
          <p:cNvPr id="67607" name="TextBox 12">
            <a:extLst>
              <a:ext uri="{FF2B5EF4-FFF2-40B4-BE49-F238E27FC236}">
                <a16:creationId xmlns:a16="http://schemas.microsoft.com/office/drawing/2014/main" id="{52F803E5-1402-880D-34A9-8D7291AD9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3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58F5B4E-BFC5-F460-84FD-6CC969228A16}"/>
              </a:ext>
            </a:extLst>
          </p:cNvPr>
          <p:cNvCxnSpPr>
            <a:cxnSpLocks/>
            <a:stCxn id="67602" idx="2"/>
          </p:cNvCxnSpPr>
          <p:nvPr/>
        </p:nvCxnSpPr>
        <p:spPr>
          <a:xfrm>
            <a:off x="2090738" y="3230563"/>
            <a:ext cx="984250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2F5B9C-2D72-AF3D-BBC7-465168F600A7}"/>
              </a:ext>
            </a:extLst>
          </p:cNvPr>
          <p:cNvCxnSpPr>
            <a:cxnSpLocks/>
            <a:endCxn id="67606" idx="2"/>
          </p:cNvCxnSpPr>
          <p:nvPr/>
        </p:nvCxnSpPr>
        <p:spPr>
          <a:xfrm flipV="1">
            <a:off x="3074988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8E4DA0A-C842-C570-07D5-7B00DE8A861F}"/>
              </a:ext>
            </a:extLst>
          </p:cNvPr>
          <p:cNvCxnSpPr>
            <a:cxnSpLocks/>
          </p:cNvCxnSpPr>
          <p:nvPr/>
        </p:nvCxnSpPr>
        <p:spPr>
          <a:xfrm>
            <a:off x="2570163" y="3236913"/>
            <a:ext cx="434975" cy="684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11" name="TextBox 52">
            <a:extLst>
              <a:ext uri="{FF2B5EF4-FFF2-40B4-BE49-F238E27FC236}">
                <a16:creationId xmlns:a16="http://schemas.microsoft.com/office/drawing/2014/main" id="{3AEDCE71-8114-2576-5144-27562C17B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7973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67612" name="TextBox 53">
            <a:extLst>
              <a:ext uri="{FF2B5EF4-FFF2-40B4-BE49-F238E27FC236}">
                <a16:creationId xmlns:a16="http://schemas.microsoft.com/office/drawing/2014/main" id="{3939B8A8-5B46-28B1-7871-8484973B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4779963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A566D0-6F63-BF03-91B3-7B79BE2D6408}"/>
              </a:ext>
            </a:extLst>
          </p:cNvPr>
          <p:cNvCxnSpPr>
            <a:cxnSpLocks/>
          </p:cNvCxnSpPr>
          <p:nvPr/>
        </p:nvCxnSpPr>
        <p:spPr>
          <a:xfrm>
            <a:off x="3070225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3DC3742-2D61-49A2-6D45-6BE449104619}"/>
              </a:ext>
            </a:extLst>
          </p:cNvPr>
          <p:cNvCxnSpPr>
            <a:cxnSpLocks/>
          </p:cNvCxnSpPr>
          <p:nvPr/>
        </p:nvCxnSpPr>
        <p:spPr>
          <a:xfrm>
            <a:off x="3573463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8012C1D-0885-224D-5478-BA27046CEB26}"/>
              </a:ext>
            </a:extLst>
          </p:cNvPr>
          <p:cNvCxnSpPr>
            <a:cxnSpLocks/>
          </p:cNvCxnSpPr>
          <p:nvPr/>
        </p:nvCxnSpPr>
        <p:spPr>
          <a:xfrm>
            <a:off x="4076700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ABF936E-EE8B-3483-7F4A-FDFA3774F0F1}"/>
              </a:ext>
            </a:extLst>
          </p:cNvPr>
          <p:cNvCxnSpPr>
            <a:cxnSpLocks/>
          </p:cNvCxnSpPr>
          <p:nvPr/>
        </p:nvCxnSpPr>
        <p:spPr>
          <a:xfrm>
            <a:off x="4579938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3E0234A-1701-E187-E775-4E10A2992F6C}"/>
              </a:ext>
            </a:extLst>
          </p:cNvPr>
          <p:cNvCxnSpPr>
            <a:cxnSpLocks/>
          </p:cNvCxnSpPr>
          <p:nvPr/>
        </p:nvCxnSpPr>
        <p:spPr>
          <a:xfrm flipV="1">
            <a:off x="4092575" y="3222625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FF454BF-84C2-5320-8BD4-79FCDF32934F}"/>
              </a:ext>
            </a:extLst>
          </p:cNvPr>
          <p:cNvCxnSpPr>
            <a:cxnSpLocks/>
          </p:cNvCxnSpPr>
          <p:nvPr/>
        </p:nvCxnSpPr>
        <p:spPr>
          <a:xfrm flipV="1">
            <a:off x="4583113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1EF5360-F36F-1B38-B389-66E837C3B05E}"/>
              </a:ext>
            </a:extLst>
          </p:cNvPr>
          <p:cNvCxnSpPr>
            <a:cxnSpLocks/>
          </p:cNvCxnSpPr>
          <p:nvPr/>
        </p:nvCxnSpPr>
        <p:spPr>
          <a:xfrm flipV="1">
            <a:off x="5075238" y="3238500"/>
            <a:ext cx="982662" cy="154146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95F9AA4-B274-3963-4752-29D299699246}"/>
              </a:ext>
            </a:extLst>
          </p:cNvPr>
          <p:cNvCxnSpPr>
            <a:cxnSpLocks/>
          </p:cNvCxnSpPr>
          <p:nvPr/>
        </p:nvCxnSpPr>
        <p:spPr>
          <a:xfrm flipV="1">
            <a:off x="5565775" y="3244850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1" name="TextBox 62">
            <a:extLst>
              <a:ext uri="{FF2B5EF4-FFF2-40B4-BE49-F238E27FC236}">
                <a16:creationId xmlns:a16="http://schemas.microsoft.com/office/drawing/2014/main" id="{AD9B1E2B-88B2-B986-22D2-9B935D411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476885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22" name="TextBox 92159">
            <a:extLst>
              <a:ext uri="{FF2B5EF4-FFF2-40B4-BE49-F238E27FC236}">
                <a16:creationId xmlns:a16="http://schemas.microsoft.com/office/drawing/2014/main" id="{8A66E9B2-1DBE-B125-7EBE-F44827D7E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23" name="TextBox 92162">
            <a:extLst>
              <a:ext uri="{FF2B5EF4-FFF2-40B4-BE49-F238E27FC236}">
                <a16:creationId xmlns:a16="http://schemas.microsoft.com/office/drawing/2014/main" id="{9AF7C3D0-2F94-9399-AD8C-1A0C6BE2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477520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92164" name="TextBox 92163">
            <a:extLst>
              <a:ext uri="{FF2B5EF4-FFF2-40B4-BE49-F238E27FC236}">
                <a16:creationId xmlns:a16="http://schemas.microsoft.com/office/drawing/2014/main" id="{7519C6CD-9F04-7B4B-C6A4-13A6AEAC1AE8}"/>
              </a:ext>
            </a:extLst>
          </p:cNvPr>
          <p:cNvSpPr txBox="1"/>
          <p:nvPr/>
        </p:nvSpPr>
        <p:spPr>
          <a:xfrm>
            <a:off x="5861050" y="2817813"/>
            <a:ext cx="492125" cy="4000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92165" name="Straight Arrow Connector 92164">
            <a:extLst>
              <a:ext uri="{FF2B5EF4-FFF2-40B4-BE49-F238E27FC236}">
                <a16:creationId xmlns:a16="http://schemas.microsoft.com/office/drawing/2014/main" id="{668482C6-1BE3-11F4-F640-DF701B5785D7}"/>
              </a:ext>
            </a:extLst>
          </p:cNvPr>
          <p:cNvCxnSpPr>
            <a:cxnSpLocks/>
          </p:cNvCxnSpPr>
          <p:nvPr/>
        </p:nvCxnSpPr>
        <p:spPr>
          <a:xfrm>
            <a:off x="6067425" y="3236913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6" name="TextBox 92165">
            <a:extLst>
              <a:ext uri="{FF2B5EF4-FFF2-40B4-BE49-F238E27FC236}">
                <a16:creationId xmlns:a16="http://schemas.microsoft.com/office/drawing/2014/main" id="{8FFFAC9B-8C73-CAEF-6158-A4876891A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4764088"/>
            <a:ext cx="493712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cxnSp>
        <p:nvCxnSpPr>
          <p:cNvPr id="92167" name="Straight Arrow Connector 92166">
            <a:extLst>
              <a:ext uri="{FF2B5EF4-FFF2-40B4-BE49-F238E27FC236}">
                <a16:creationId xmlns:a16="http://schemas.microsoft.com/office/drawing/2014/main" id="{65EC8B72-BD74-B148-E27D-7A9F61B40C54}"/>
              </a:ext>
            </a:extLst>
          </p:cNvPr>
          <p:cNvCxnSpPr>
            <a:cxnSpLocks/>
          </p:cNvCxnSpPr>
          <p:nvPr/>
        </p:nvCxnSpPr>
        <p:spPr>
          <a:xfrm flipV="1">
            <a:off x="7083425" y="3230563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8" name="TextBox 92167">
            <a:extLst>
              <a:ext uri="{FF2B5EF4-FFF2-40B4-BE49-F238E27FC236}">
                <a16:creationId xmlns:a16="http://schemas.microsoft.com/office/drawing/2014/main" id="{DFF65220-D6C1-4A00-D784-8DEB12781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2298700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STHRES</a:t>
            </a:r>
          </a:p>
        </p:txBody>
      </p:sp>
      <p:sp>
        <p:nvSpPr>
          <p:cNvPr id="67629" name="TextBox 92168">
            <a:extLst>
              <a:ext uri="{FF2B5EF4-FFF2-40B4-BE49-F238E27FC236}">
                <a16:creationId xmlns:a16="http://schemas.microsoft.com/office/drawing/2014/main" id="{D368495E-0AD4-3ED7-B1B0-5EFFC482F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1854200"/>
            <a:ext cx="8001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CWND</a:t>
            </a:r>
          </a:p>
        </p:txBody>
      </p:sp>
      <p:sp>
        <p:nvSpPr>
          <p:cNvPr id="67630" name="TextBox 92169">
            <a:extLst>
              <a:ext uri="{FF2B5EF4-FFF2-40B4-BE49-F238E27FC236}">
                <a16:creationId xmlns:a16="http://schemas.microsoft.com/office/drawing/2014/main" id="{743836EF-D0E7-C7AA-6D01-A5152E655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3032125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TX</a:t>
            </a:r>
          </a:p>
        </p:txBody>
      </p:sp>
      <p:sp>
        <p:nvSpPr>
          <p:cNvPr id="67631" name="TextBox 92170">
            <a:extLst>
              <a:ext uri="{FF2B5EF4-FFF2-40B4-BE49-F238E27FC236}">
                <a16:creationId xmlns:a16="http://schemas.microsoft.com/office/drawing/2014/main" id="{C3098295-B2CE-168D-1145-C99B6892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56565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RX</a:t>
            </a:r>
          </a:p>
        </p:txBody>
      </p:sp>
      <p:sp>
        <p:nvSpPr>
          <p:cNvPr id="67632" name="TextBox 92171">
            <a:extLst>
              <a:ext uri="{FF2B5EF4-FFF2-40B4-BE49-F238E27FC236}">
                <a16:creationId xmlns:a16="http://schemas.microsoft.com/office/drawing/2014/main" id="{C5275016-1533-0230-E990-4F7F008A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355725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&lt;Open&gt;</a:t>
            </a:r>
          </a:p>
        </p:txBody>
      </p:sp>
      <p:sp>
        <p:nvSpPr>
          <p:cNvPr id="67633" name="TextBox 92190">
            <a:extLst>
              <a:ext uri="{FF2B5EF4-FFF2-40B4-BE49-F238E27FC236}">
                <a16:creationId xmlns:a16="http://schemas.microsoft.com/office/drawing/2014/main" id="{669E512D-EF72-DE30-0579-1ADA9DCF0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288" y="282293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sp>
        <p:nvSpPr>
          <p:cNvPr id="67634" name="TextBox 92191">
            <a:extLst>
              <a:ext uri="{FF2B5EF4-FFF2-40B4-BE49-F238E27FC236}">
                <a16:creationId xmlns:a16="http://schemas.microsoft.com/office/drawing/2014/main" id="{619A36C2-11F3-2824-DFDB-3446958B8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2826108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20</a:t>
            </a:r>
          </a:p>
        </p:txBody>
      </p:sp>
      <p:cxnSp>
        <p:nvCxnSpPr>
          <p:cNvPr id="92196" name="Straight Connector 92195">
            <a:extLst>
              <a:ext uri="{FF2B5EF4-FFF2-40B4-BE49-F238E27FC236}">
                <a16:creationId xmlns:a16="http://schemas.microsoft.com/office/drawing/2014/main" id="{4908682E-F6FC-87BE-7FD6-F30FE041901B}"/>
              </a:ext>
            </a:extLst>
          </p:cNvPr>
          <p:cNvCxnSpPr>
            <a:cxnSpLocks/>
          </p:cNvCxnSpPr>
          <p:nvPr/>
        </p:nvCxnSpPr>
        <p:spPr>
          <a:xfrm>
            <a:off x="1074738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92196">
            <a:extLst>
              <a:ext uri="{FF2B5EF4-FFF2-40B4-BE49-F238E27FC236}">
                <a16:creationId xmlns:a16="http://schemas.microsoft.com/office/drawing/2014/main" id="{169E9096-5EC9-3596-27C0-C446EEE83252}"/>
              </a:ext>
            </a:extLst>
          </p:cNvPr>
          <p:cNvCxnSpPr>
            <a:cxnSpLocks/>
          </p:cNvCxnSpPr>
          <p:nvPr/>
        </p:nvCxnSpPr>
        <p:spPr>
          <a:xfrm>
            <a:off x="1574800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92198">
            <a:extLst>
              <a:ext uri="{FF2B5EF4-FFF2-40B4-BE49-F238E27FC236}">
                <a16:creationId xmlns:a16="http://schemas.microsoft.com/office/drawing/2014/main" id="{C4B7C954-2496-468D-F226-1851DCD00CE9}"/>
              </a:ext>
            </a:extLst>
          </p:cNvPr>
          <p:cNvSpPr txBox="1"/>
          <p:nvPr/>
        </p:nvSpPr>
        <p:spPr>
          <a:xfrm>
            <a:off x="1392238" y="1866900"/>
            <a:ext cx="338137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cxnSp>
        <p:nvCxnSpPr>
          <p:cNvPr id="92200" name="Straight Arrow Connector 92199">
            <a:extLst>
              <a:ext uri="{FF2B5EF4-FFF2-40B4-BE49-F238E27FC236}">
                <a16:creationId xmlns:a16="http://schemas.microsoft.com/office/drawing/2014/main" id="{B3578396-1FC3-DB56-5375-1D312C4DE2F6}"/>
              </a:ext>
            </a:extLst>
          </p:cNvPr>
          <p:cNvCxnSpPr>
            <a:cxnSpLocks/>
          </p:cNvCxnSpPr>
          <p:nvPr/>
        </p:nvCxnSpPr>
        <p:spPr>
          <a:xfrm>
            <a:off x="-23813" y="2292350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92201">
            <a:extLst>
              <a:ext uri="{FF2B5EF4-FFF2-40B4-BE49-F238E27FC236}">
                <a16:creationId xmlns:a16="http://schemas.microsoft.com/office/drawing/2014/main" id="{F638AA64-B0F0-D9DB-51C6-5FC3310277B7}"/>
              </a:ext>
            </a:extLst>
          </p:cNvPr>
          <p:cNvCxnSpPr>
            <a:cxnSpLocks/>
          </p:cNvCxnSpPr>
          <p:nvPr/>
        </p:nvCxnSpPr>
        <p:spPr>
          <a:xfrm>
            <a:off x="0" y="1776413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03" name="TextBox 92202">
            <a:extLst>
              <a:ext uri="{FF2B5EF4-FFF2-40B4-BE49-F238E27FC236}">
                <a16:creationId xmlns:a16="http://schemas.microsoft.com/office/drawing/2014/main" id="{D852A219-9E08-B7A4-C527-B10D5FC0B448}"/>
              </a:ext>
            </a:extLst>
          </p:cNvPr>
          <p:cNvSpPr txBox="1"/>
          <p:nvPr/>
        </p:nvSpPr>
        <p:spPr>
          <a:xfrm>
            <a:off x="1406525" y="1317625"/>
            <a:ext cx="338138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7" name="TextBox 92203">
            <a:extLst>
              <a:ext uri="{FF2B5EF4-FFF2-40B4-BE49-F238E27FC236}">
                <a16:creationId xmlns:a16="http://schemas.microsoft.com/office/drawing/2014/main" id="{CC38CE45-22A2-F1B0-D55D-9E4FD05076F8}"/>
              </a:ext>
            </a:extLst>
          </p:cNvPr>
          <p:cNvSpPr txBox="1"/>
          <p:nvPr/>
        </p:nvSpPr>
        <p:spPr>
          <a:xfrm>
            <a:off x="1308100" y="2332038"/>
            <a:ext cx="554038" cy="3397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N/A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990ECB8-4A2F-96BB-20ED-909E9547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5711" y="-138111"/>
            <a:ext cx="9439833" cy="1143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Revisiting Dup ACKs (without Fast-Recovery)</a:t>
            </a:r>
          </a:p>
        </p:txBody>
      </p:sp>
      <p:sp>
        <p:nvSpPr>
          <p:cNvPr id="13" name="TextBox 92162">
            <a:extLst>
              <a:ext uri="{FF2B5EF4-FFF2-40B4-BE49-F238E27FC236}">
                <a16:creationId xmlns:a16="http://schemas.microsoft.com/office/drawing/2014/main" id="{C300AF87-A8BE-2F1D-3245-D7C0E790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4" name="TextBox 92191">
            <a:extLst>
              <a:ext uri="{FF2B5EF4-FFF2-40B4-BE49-F238E27FC236}">
                <a16:creationId xmlns:a16="http://schemas.microsoft.com/office/drawing/2014/main" id="{1DC2E8FE-CC18-4877-E181-B9ED7335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2" y="2824521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103534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395A66-718D-DB8E-79CC-D5AC65316BAF}"/>
              </a:ext>
            </a:extLst>
          </p:cNvPr>
          <p:cNvCxnSpPr>
            <a:cxnSpLocks/>
          </p:cNvCxnSpPr>
          <p:nvPr/>
        </p:nvCxnSpPr>
        <p:spPr>
          <a:xfrm>
            <a:off x="20764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2B0831-A4B7-FF91-ABA0-D9C870D8CFFD}"/>
              </a:ext>
            </a:extLst>
          </p:cNvPr>
          <p:cNvCxnSpPr>
            <a:cxnSpLocks/>
          </p:cNvCxnSpPr>
          <p:nvPr/>
        </p:nvCxnSpPr>
        <p:spPr>
          <a:xfrm>
            <a:off x="25749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55CC7F-BDBA-5D67-3B6F-BF6F1D950A9F}"/>
              </a:ext>
            </a:extLst>
          </p:cNvPr>
          <p:cNvCxnSpPr>
            <a:cxnSpLocks/>
          </p:cNvCxnSpPr>
          <p:nvPr/>
        </p:nvCxnSpPr>
        <p:spPr>
          <a:xfrm>
            <a:off x="30749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18C4AB-F68B-6045-372C-7869651E7C1F}"/>
              </a:ext>
            </a:extLst>
          </p:cNvPr>
          <p:cNvCxnSpPr>
            <a:cxnSpLocks/>
          </p:cNvCxnSpPr>
          <p:nvPr/>
        </p:nvCxnSpPr>
        <p:spPr>
          <a:xfrm>
            <a:off x="357346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985E41-A8A3-E9A3-6C25-6B01CB93E5A8}"/>
              </a:ext>
            </a:extLst>
          </p:cNvPr>
          <p:cNvCxnSpPr>
            <a:cxnSpLocks/>
          </p:cNvCxnSpPr>
          <p:nvPr/>
        </p:nvCxnSpPr>
        <p:spPr>
          <a:xfrm>
            <a:off x="40735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73EEB8-56CC-466D-64F9-F86C008D7CEA}"/>
              </a:ext>
            </a:extLst>
          </p:cNvPr>
          <p:cNvCxnSpPr>
            <a:cxnSpLocks/>
          </p:cNvCxnSpPr>
          <p:nvPr/>
        </p:nvCxnSpPr>
        <p:spPr>
          <a:xfrm>
            <a:off x="457200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40BFA5-7AAD-698F-2423-7425B4738D76}"/>
              </a:ext>
            </a:extLst>
          </p:cNvPr>
          <p:cNvCxnSpPr>
            <a:cxnSpLocks/>
          </p:cNvCxnSpPr>
          <p:nvPr/>
        </p:nvCxnSpPr>
        <p:spPr>
          <a:xfrm>
            <a:off x="50704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00A7BB-58AF-77FE-4776-0B7CBB1970AB}"/>
              </a:ext>
            </a:extLst>
          </p:cNvPr>
          <p:cNvCxnSpPr>
            <a:cxnSpLocks/>
          </p:cNvCxnSpPr>
          <p:nvPr/>
        </p:nvCxnSpPr>
        <p:spPr>
          <a:xfrm>
            <a:off x="557053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8D88F8-F9C7-0A91-C633-8E67AE427BF2}"/>
              </a:ext>
            </a:extLst>
          </p:cNvPr>
          <p:cNvCxnSpPr>
            <a:cxnSpLocks/>
          </p:cNvCxnSpPr>
          <p:nvPr/>
        </p:nvCxnSpPr>
        <p:spPr>
          <a:xfrm>
            <a:off x="60690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136263D-B30F-7F55-1B32-BF82C100E1CA}"/>
              </a:ext>
            </a:extLst>
          </p:cNvPr>
          <p:cNvCxnSpPr>
            <a:cxnSpLocks/>
          </p:cNvCxnSpPr>
          <p:nvPr/>
        </p:nvCxnSpPr>
        <p:spPr>
          <a:xfrm>
            <a:off x="65690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0FF729-9191-C2EA-2A08-84D77477A651}"/>
              </a:ext>
            </a:extLst>
          </p:cNvPr>
          <p:cNvCxnSpPr>
            <a:cxnSpLocks/>
          </p:cNvCxnSpPr>
          <p:nvPr/>
        </p:nvCxnSpPr>
        <p:spPr>
          <a:xfrm>
            <a:off x="70675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60E0DC-EFE4-D2E5-437C-03A51D6FEA92}"/>
              </a:ext>
            </a:extLst>
          </p:cNvPr>
          <p:cNvCxnSpPr>
            <a:cxnSpLocks/>
            <a:endCxn id="67626" idx="0"/>
          </p:cNvCxnSpPr>
          <p:nvPr/>
        </p:nvCxnSpPr>
        <p:spPr>
          <a:xfrm>
            <a:off x="7567613" y="1465263"/>
            <a:ext cx="7429" cy="3322637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2BA156-2AFF-28B3-FCB4-37E06C3E95E6}"/>
              </a:ext>
            </a:extLst>
          </p:cNvPr>
          <p:cNvCxnSpPr>
            <a:cxnSpLocks/>
          </p:cNvCxnSpPr>
          <p:nvPr/>
        </p:nvCxnSpPr>
        <p:spPr>
          <a:xfrm>
            <a:off x="80660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A8BBA-E936-1A27-F66D-20CC30A316B0}"/>
              </a:ext>
            </a:extLst>
          </p:cNvPr>
          <p:cNvCxnSpPr>
            <a:cxnSpLocks/>
          </p:cNvCxnSpPr>
          <p:nvPr/>
        </p:nvCxnSpPr>
        <p:spPr>
          <a:xfrm>
            <a:off x="85661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587FEE-2836-C225-1281-CAFE109C543C}"/>
              </a:ext>
            </a:extLst>
          </p:cNvPr>
          <p:cNvCxnSpPr>
            <a:cxnSpLocks/>
            <a:stCxn id="67630" idx="3"/>
          </p:cNvCxnSpPr>
          <p:nvPr/>
        </p:nvCxnSpPr>
        <p:spPr>
          <a:xfrm>
            <a:off x="685800" y="3232150"/>
            <a:ext cx="8226425" cy="47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B01B59-ABD7-7829-AB8D-587848115EE7}"/>
              </a:ext>
            </a:extLst>
          </p:cNvPr>
          <p:cNvCxnSpPr>
            <a:cxnSpLocks/>
            <a:stCxn id="67631" idx="3"/>
          </p:cNvCxnSpPr>
          <p:nvPr/>
        </p:nvCxnSpPr>
        <p:spPr>
          <a:xfrm>
            <a:off x="701675" y="4765675"/>
            <a:ext cx="8210550" cy="79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02" name="TextBox 7">
            <a:extLst>
              <a:ext uri="{FF2B5EF4-FFF2-40B4-BE49-F238E27FC236}">
                <a16:creationId xmlns:a16="http://schemas.microsoft.com/office/drawing/2014/main" id="{DDC6869D-13FF-2247-A751-F1FE7D158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13</a:t>
            </a:r>
          </a:p>
        </p:txBody>
      </p:sp>
      <p:sp>
        <p:nvSpPr>
          <p:cNvPr id="67603" name="TextBox 8">
            <a:extLst>
              <a:ext uri="{FF2B5EF4-FFF2-40B4-BE49-F238E27FC236}">
                <a16:creationId xmlns:a16="http://schemas.microsoft.com/office/drawing/2014/main" id="{88962830-D1AD-9B47-475B-1DEC7BA27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04" name="TextBox 9">
            <a:extLst>
              <a:ext uri="{FF2B5EF4-FFF2-40B4-BE49-F238E27FC236}">
                <a16:creationId xmlns:a16="http://schemas.microsoft.com/office/drawing/2014/main" id="{12980212-16B1-7E13-659A-30D2D874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15</a:t>
            </a:r>
          </a:p>
        </p:txBody>
      </p:sp>
      <p:sp>
        <p:nvSpPr>
          <p:cNvPr id="67605" name="TextBox 10">
            <a:extLst>
              <a:ext uri="{FF2B5EF4-FFF2-40B4-BE49-F238E27FC236}">
                <a16:creationId xmlns:a16="http://schemas.microsoft.com/office/drawing/2014/main" id="{9127CAC5-127B-E27F-41B4-42E9E4042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16</a:t>
            </a:r>
          </a:p>
        </p:txBody>
      </p:sp>
      <p:sp>
        <p:nvSpPr>
          <p:cNvPr id="67606" name="TextBox 11">
            <a:extLst>
              <a:ext uri="{FF2B5EF4-FFF2-40B4-BE49-F238E27FC236}">
                <a16:creationId xmlns:a16="http://schemas.microsoft.com/office/drawing/2014/main" id="{3A952147-8BD4-9CF8-9F48-637E33E3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17</a:t>
            </a:r>
          </a:p>
        </p:txBody>
      </p:sp>
      <p:sp>
        <p:nvSpPr>
          <p:cNvPr id="67607" name="TextBox 12">
            <a:extLst>
              <a:ext uri="{FF2B5EF4-FFF2-40B4-BE49-F238E27FC236}">
                <a16:creationId xmlns:a16="http://schemas.microsoft.com/office/drawing/2014/main" id="{52F803E5-1402-880D-34A9-8D7291AD9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3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58F5B4E-BFC5-F460-84FD-6CC969228A16}"/>
              </a:ext>
            </a:extLst>
          </p:cNvPr>
          <p:cNvCxnSpPr>
            <a:cxnSpLocks/>
            <a:stCxn id="67602" idx="2"/>
          </p:cNvCxnSpPr>
          <p:nvPr/>
        </p:nvCxnSpPr>
        <p:spPr>
          <a:xfrm>
            <a:off x="2090738" y="3230563"/>
            <a:ext cx="984250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2F5B9C-2D72-AF3D-BBC7-465168F600A7}"/>
              </a:ext>
            </a:extLst>
          </p:cNvPr>
          <p:cNvCxnSpPr>
            <a:cxnSpLocks/>
            <a:endCxn id="67606" idx="2"/>
          </p:cNvCxnSpPr>
          <p:nvPr/>
        </p:nvCxnSpPr>
        <p:spPr>
          <a:xfrm flipV="1">
            <a:off x="3074988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8E4DA0A-C842-C570-07D5-7B00DE8A861F}"/>
              </a:ext>
            </a:extLst>
          </p:cNvPr>
          <p:cNvCxnSpPr>
            <a:cxnSpLocks/>
          </p:cNvCxnSpPr>
          <p:nvPr/>
        </p:nvCxnSpPr>
        <p:spPr>
          <a:xfrm>
            <a:off x="2570163" y="3236913"/>
            <a:ext cx="434975" cy="684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11" name="TextBox 52">
            <a:extLst>
              <a:ext uri="{FF2B5EF4-FFF2-40B4-BE49-F238E27FC236}">
                <a16:creationId xmlns:a16="http://schemas.microsoft.com/office/drawing/2014/main" id="{3AEDCE71-8114-2576-5144-27562C17B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7973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67612" name="TextBox 53">
            <a:extLst>
              <a:ext uri="{FF2B5EF4-FFF2-40B4-BE49-F238E27FC236}">
                <a16:creationId xmlns:a16="http://schemas.microsoft.com/office/drawing/2014/main" id="{3939B8A8-5B46-28B1-7871-8484973B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4779963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A566D0-6F63-BF03-91B3-7B79BE2D6408}"/>
              </a:ext>
            </a:extLst>
          </p:cNvPr>
          <p:cNvCxnSpPr>
            <a:cxnSpLocks/>
          </p:cNvCxnSpPr>
          <p:nvPr/>
        </p:nvCxnSpPr>
        <p:spPr>
          <a:xfrm>
            <a:off x="3070225" y="3244850"/>
            <a:ext cx="412714" cy="6480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3DC3742-2D61-49A2-6D45-6BE449104619}"/>
              </a:ext>
            </a:extLst>
          </p:cNvPr>
          <p:cNvCxnSpPr>
            <a:cxnSpLocks/>
          </p:cNvCxnSpPr>
          <p:nvPr/>
        </p:nvCxnSpPr>
        <p:spPr>
          <a:xfrm>
            <a:off x="3573463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8012C1D-0885-224D-5478-BA27046CEB26}"/>
              </a:ext>
            </a:extLst>
          </p:cNvPr>
          <p:cNvCxnSpPr>
            <a:cxnSpLocks/>
          </p:cNvCxnSpPr>
          <p:nvPr/>
        </p:nvCxnSpPr>
        <p:spPr>
          <a:xfrm>
            <a:off x="4076700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ABF936E-EE8B-3483-7F4A-FDFA3774F0F1}"/>
              </a:ext>
            </a:extLst>
          </p:cNvPr>
          <p:cNvCxnSpPr>
            <a:cxnSpLocks/>
          </p:cNvCxnSpPr>
          <p:nvPr/>
        </p:nvCxnSpPr>
        <p:spPr>
          <a:xfrm>
            <a:off x="4579938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FF454BF-84C2-5320-8BD4-79FCDF32934F}"/>
              </a:ext>
            </a:extLst>
          </p:cNvPr>
          <p:cNvCxnSpPr>
            <a:cxnSpLocks/>
          </p:cNvCxnSpPr>
          <p:nvPr/>
        </p:nvCxnSpPr>
        <p:spPr>
          <a:xfrm flipV="1">
            <a:off x="4583113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1EF5360-F36F-1B38-B389-66E837C3B05E}"/>
              </a:ext>
            </a:extLst>
          </p:cNvPr>
          <p:cNvCxnSpPr>
            <a:cxnSpLocks/>
          </p:cNvCxnSpPr>
          <p:nvPr/>
        </p:nvCxnSpPr>
        <p:spPr>
          <a:xfrm flipV="1">
            <a:off x="5075238" y="3238500"/>
            <a:ext cx="982662" cy="154146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95F9AA4-B274-3963-4752-29D299699246}"/>
              </a:ext>
            </a:extLst>
          </p:cNvPr>
          <p:cNvCxnSpPr>
            <a:cxnSpLocks/>
          </p:cNvCxnSpPr>
          <p:nvPr/>
        </p:nvCxnSpPr>
        <p:spPr>
          <a:xfrm flipV="1">
            <a:off x="5565775" y="3244850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2" name="TextBox 92159">
            <a:extLst>
              <a:ext uri="{FF2B5EF4-FFF2-40B4-BE49-F238E27FC236}">
                <a16:creationId xmlns:a16="http://schemas.microsoft.com/office/drawing/2014/main" id="{8A66E9B2-1DBE-B125-7EBE-F44827D7E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23" name="TextBox 92162">
            <a:extLst>
              <a:ext uri="{FF2B5EF4-FFF2-40B4-BE49-F238E27FC236}">
                <a16:creationId xmlns:a16="http://schemas.microsoft.com/office/drawing/2014/main" id="{9AF7C3D0-2F94-9399-AD8C-1A0C6BE2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477520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92164" name="TextBox 92163">
            <a:extLst>
              <a:ext uri="{FF2B5EF4-FFF2-40B4-BE49-F238E27FC236}">
                <a16:creationId xmlns:a16="http://schemas.microsoft.com/office/drawing/2014/main" id="{7519C6CD-9F04-7B4B-C6A4-13A6AEAC1AE8}"/>
              </a:ext>
            </a:extLst>
          </p:cNvPr>
          <p:cNvSpPr txBox="1"/>
          <p:nvPr/>
        </p:nvSpPr>
        <p:spPr>
          <a:xfrm>
            <a:off x="6302833" y="2817813"/>
            <a:ext cx="492125" cy="4000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92165" name="Straight Arrow Connector 92164">
            <a:extLst>
              <a:ext uri="{FF2B5EF4-FFF2-40B4-BE49-F238E27FC236}">
                <a16:creationId xmlns:a16="http://schemas.microsoft.com/office/drawing/2014/main" id="{668482C6-1BE3-11F4-F640-DF701B5785D7}"/>
              </a:ext>
            </a:extLst>
          </p:cNvPr>
          <p:cNvCxnSpPr>
            <a:cxnSpLocks/>
          </p:cNvCxnSpPr>
          <p:nvPr/>
        </p:nvCxnSpPr>
        <p:spPr>
          <a:xfrm>
            <a:off x="6570861" y="3236913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6" name="TextBox 92165">
            <a:extLst>
              <a:ext uri="{FF2B5EF4-FFF2-40B4-BE49-F238E27FC236}">
                <a16:creationId xmlns:a16="http://schemas.microsoft.com/office/drawing/2014/main" id="{8FFFAC9B-8C73-CAEF-6158-A4876891A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765" y="4787900"/>
            <a:ext cx="338554" cy="40011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cxnSp>
        <p:nvCxnSpPr>
          <p:cNvPr id="92167" name="Straight Arrow Connector 92166">
            <a:extLst>
              <a:ext uri="{FF2B5EF4-FFF2-40B4-BE49-F238E27FC236}">
                <a16:creationId xmlns:a16="http://schemas.microsoft.com/office/drawing/2014/main" id="{65EC8B72-BD74-B148-E27D-7A9F61B40C54}"/>
              </a:ext>
            </a:extLst>
          </p:cNvPr>
          <p:cNvCxnSpPr>
            <a:cxnSpLocks/>
          </p:cNvCxnSpPr>
          <p:nvPr/>
        </p:nvCxnSpPr>
        <p:spPr>
          <a:xfrm flipV="1">
            <a:off x="7586861" y="3230563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8" name="TextBox 92167">
            <a:extLst>
              <a:ext uri="{FF2B5EF4-FFF2-40B4-BE49-F238E27FC236}">
                <a16:creationId xmlns:a16="http://schemas.microsoft.com/office/drawing/2014/main" id="{DFF65220-D6C1-4A00-D784-8DEB12781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2298700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STHRES</a:t>
            </a:r>
          </a:p>
        </p:txBody>
      </p:sp>
      <p:sp>
        <p:nvSpPr>
          <p:cNvPr id="67629" name="TextBox 92168">
            <a:extLst>
              <a:ext uri="{FF2B5EF4-FFF2-40B4-BE49-F238E27FC236}">
                <a16:creationId xmlns:a16="http://schemas.microsoft.com/office/drawing/2014/main" id="{D368495E-0AD4-3ED7-B1B0-5EFFC482F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1854200"/>
            <a:ext cx="8001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CWND</a:t>
            </a:r>
          </a:p>
        </p:txBody>
      </p:sp>
      <p:sp>
        <p:nvSpPr>
          <p:cNvPr id="67630" name="TextBox 92169">
            <a:extLst>
              <a:ext uri="{FF2B5EF4-FFF2-40B4-BE49-F238E27FC236}">
                <a16:creationId xmlns:a16="http://schemas.microsoft.com/office/drawing/2014/main" id="{743836EF-D0E7-C7AA-6D01-A5152E655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3032125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TX</a:t>
            </a:r>
          </a:p>
        </p:txBody>
      </p:sp>
      <p:sp>
        <p:nvSpPr>
          <p:cNvPr id="67631" name="TextBox 92170">
            <a:extLst>
              <a:ext uri="{FF2B5EF4-FFF2-40B4-BE49-F238E27FC236}">
                <a16:creationId xmlns:a16="http://schemas.microsoft.com/office/drawing/2014/main" id="{C3098295-B2CE-168D-1145-C99B6892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56565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RX</a:t>
            </a:r>
          </a:p>
        </p:txBody>
      </p:sp>
      <p:sp>
        <p:nvSpPr>
          <p:cNvPr id="67632" name="TextBox 92171">
            <a:extLst>
              <a:ext uri="{FF2B5EF4-FFF2-40B4-BE49-F238E27FC236}">
                <a16:creationId xmlns:a16="http://schemas.microsoft.com/office/drawing/2014/main" id="{C5275016-1533-0230-E990-4F7F008A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355725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&lt;Open&gt;</a:t>
            </a:r>
          </a:p>
        </p:txBody>
      </p:sp>
      <p:cxnSp>
        <p:nvCxnSpPr>
          <p:cNvPr id="92196" name="Straight Connector 92195">
            <a:extLst>
              <a:ext uri="{FF2B5EF4-FFF2-40B4-BE49-F238E27FC236}">
                <a16:creationId xmlns:a16="http://schemas.microsoft.com/office/drawing/2014/main" id="{4908682E-F6FC-87BE-7FD6-F30FE041901B}"/>
              </a:ext>
            </a:extLst>
          </p:cNvPr>
          <p:cNvCxnSpPr>
            <a:cxnSpLocks/>
          </p:cNvCxnSpPr>
          <p:nvPr/>
        </p:nvCxnSpPr>
        <p:spPr>
          <a:xfrm>
            <a:off x="1074738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92196">
            <a:extLst>
              <a:ext uri="{FF2B5EF4-FFF2-40B4-BE49-F238E27FC236}">
                <a16:creationId xmlns:a16="http://schemas.microsoft.com/office/drawing/2014/main" id="{169E9096-5EC9-3596-27C0-C446EEE83252}"/>
              </a:ext>
            </a:extLst>
          </p:cNvPr>
          <p:cNvCxnSpPr>
            <a:cxnSpLocks/>
          </p:cNvCxnSpPr>
          <p:nvPr/>
        </p:nvCxnSpPr>
        <p:spPr>
          <a:xfrm>
            <a:off x="1574800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92198">
            <a:extLst>
              <a:ext uri="{FF2B5EF4-FFF2-40B4-BE49-F238E27FC236}">
                <a16:creationId xmlns:a16="http://schemas.microsoft.com/office/drawing/2014/main" id="{C4B7C954-2496-468D-F226-1851DCD00CE9}"/>
              </a:ext>
            </a:extLst>
          </p:cNvPr>
          <p:cNvSpPr txBox="1"/>
          <p:nvPr/>
        </p:nvSpPr>
        <p:spPr>
          <a:xfrm>
            <a:off x="1392238" y="1866900"/>
            <a:ext cx="338137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cxnSp>
        <p:nvCxnSpPr>
          <p:cNvPr id="92200" name="Straight Arrow Connector 92199">
            <a:extLst>
              <a:ext uri="{FF2B5EF4-FFF2-40B4-BE49-F238E27FC236}">
                <a16:creationId xmlns:a16="http://schemas.microsoft.com/office/drawing/2014/main" id="{B3578396-1FC3-DB56-5375-1D312C4DE2F6}"/>
              </a:ext>
            </a:extLst>
          </p:cNvPr>
          <p:cNvCxnSpPr>
            <a:cxnSpLocks/>
          </p:cNvCxnSpPr>
          <p:nvPr/>
        </p:nvCxnSpPr>
        <p:spPr>
          <a:xfrm>
            <a:off x="-23813" y="2292350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92201">
            <a:extLst>
              <a:ext uri="{FF2B5EF4-FFF2-40B4-BE49-F238E27FC236}">
                <a16:creationId xmlns:a16="http://schemas.microsoft.com/office/drawing/2014/main" id="{F638AA64-B0F0-D9DB-51C6-5FC3310277B7}"/>
              </a:ext>
            </a:extLst>
          </p:cNvPr>
          <p:cNvCxnSpPr>
            <a:cxnSpLocks/>
          </p:cNvCxnSpPr>
          <p:nvPr/>
        </p:nvCxnSpPr>
        <p:spPr>
          <a:xfrm>
            <a:off x="0" y="1776413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03" name="TextBox 92202">
            <a:extLst>
              <a:ext uri="{FF2B5EF4-FFF2-40B4-BE49-F238E27FC236}">
                <a16:creationId xmlns:a16="http://schemas.microsoft.com/office/drawing/2014/main" id="{D852A219-9E08-B7A4-C527-B10D5FC0B448}"/>
              </a:ext>
            </a:extLst>
          </p:cNvPr>
          <p:cNvSpPr txBox="1"/>
          <p:nvPr/>
        </p:nvSpPr>
        <p:spPr>
          <a:xfrm>
            <a:off x="1406525" y="1317625"/>
            <a:ext cx="338138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7" name="TextBox 92203">
            <a:extLst>
              <a:ext uri="{FF2B5EF4-FFF2-40B4-BE49-F238E27FC236}">
                <a16:creationId xmlns:a16="http://schemas.microsoft.com/office/drawing/2014/main" id="{CC38CE45-22A2-F1B0-D55D-9E4FD05076F8}"/>
              </a:ext>
            </a:extLst>
          </p:cNvPr>
          <p:cNvSpPr txBox="1"/>
          <p:nvPr/>
        </p:nvSpPr>
        <p:spPr>
          <a:xfrm>
            <a:off x="1308100" y="2332038"/>
            <a:ext cx="554038" cy="3397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B7CCF-B5A0-FE11-74A6-BBA71EF2C273}"/>
              </a:ext>
            </a:extLst>
          </p:cNvPr>
          <p:cNvSpPr txBox="1"/>
          <p:nvPr/>
        </p:nvSpPr>
        <p:spPr>
          <a:xfrm>
            <a:off x="0" y="5453104"/>
            <a:ext cx="91440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What if there are multiple losses in an RTT?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C14537DD-932A-B05B-B1BD-E19B56981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3785735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12" name="TextBox 92190">
            <a:extLst>
              <a:ext uri="{FF2B5EF4-FFF2-40B4-BE49-F238E27FC236}">
                <a16:creationId xmlns:a16="http://schemas.microsoft.com/office/drawing/2014/main" id="{03C054EF-54A0-DEFA-7FD4-38CA4C882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805" y="282293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sp>
        <p:nvSpPr>
          <p:cNvPr id="13" name="TextBox 92191">
            <a:extLst>
              <a:ext uri="{FF2B5EF4-FFF2-40B4-BE49-F238E27FC236}">
                <a16:creationId xmlns:a16="http://schemas.microsoft.com/office/drawing/2014/main" id="{A7D85011-FAE8-58D0-5327-B4760193C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518" y="2826108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20</a:t>
            </a:r>
          </a:p>
        </p:txBody>
      </p:sp>
      <p:sp>
        <p:nvSpPr>
          <p:cNvPr id="14" name="TextBox 92162">
            <a:extLst>
              <a:ext uri="{FF2B5EF4-FFF2-40B4-BE49-F238E27FC236}">
                <a16:creationId xmlns:a16="http://schemas.microsoft.com/office/drawing/2014/main" id="{E109A2DD-74BB-8672-1888-AECCFE23C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5" name="TextBox 92191">
            <a:extLst>
              <a:ext uri="{FF2B5EF4-FFF2-40B4-BE49-F238E27FC236}">
                <a16:creationId xmlns:a16="http://schemas.microsoft.com/office/drawing/2014/main" id="{79BF4156-3961-6657-B4CB-88DC84E13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579" y="2824521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21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A8000DE-698E-3716-E9D6-5B7616C207A9}"/>
              </a:ext>
            </a:extLst>
          </p:cNvPr>
          <p:cNvSpPr txBox="1">
            <a:spLocks/>
          </p:cNvSpPr>
          <p:nvPr/>
        </p:nvSpPr>
        <p:spPr bwMode="auto">
          <a:xfrm>
            <a:off x="-275711" y="-138111"/>
            <a:ext cx="94398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en-US" sz="3600">
                <a:ea typeface="ＭＳ Ｐゴシック" panose="020B0600070205080204" pitchFamily="34" charset="-128"/>
              </a:rPr>
              <a:t>Revisiting Dup ACKs (without Fast-Recovery)</a:t>
            </a: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720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072AC-6F61-EDC8-C676-53A999A0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54D0D-11FB-DC4A-81C2-D0DAB89419BB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6025B-756B-EF41-02C4-A6EBD4F84BBA}"/>
              </a:ext>
            </a:extLst>
          </p:cNvPr>
          <p:cNvSpPr txBox="1"/>
          <p:nvPr/>
        </p:nvSpPr>
        <p:spPr>
          <a:xfrm>
            <a:off x="102741" y="92468"/>
            <a:ext cx="53516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TCP Selective ACK (SACK): RFC 2018</a:t>
            </a:r>
          </a:p>
          <a:p>
            <a:r>
              <a:rPr lang="en-US" dirty="0"/>
              <a:t>https://</a:t>
            </a:r>
            <a:r>
              <a:rPr lang="en-US" dirty="0" err="1"/>
              <a:t>www.rfc-editor.org</a:t>
            </a:r>
            <a:r>
              <a:rPr lang="en-US" dirty="0"/>
              <a:t>/</a:t>
            </a:r>
            <a:r>
              <a:rPr lang="en-US" dirty="0" err="1"/>
              <a:t>rfc</a:t>
            </a:r>
            <a:r>
              <a:rPr lang="en-US" dirty="0"/>
              <a:t>/rfc2018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0BDEF-523D-0418-0E69-E3F6D57C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1" y="2428875"/>
            <a:ext cx="3098800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E5849-BFFC-56CF-0ABD-FC8711E2C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28875"/>
            <a:ext cx="40259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65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26025B-756B-EF41-02C4-A6EBD4F84BBA}"/>
              </a:ext>
            </a:extLst>
          </p:cNvPr>
          <p:cNvSpPr txBox="1"/>
          <p:nvPr/>
        </p:nvSpPr>
        <p:spPr>
          <a:xfrm>
            <a:off x="102741" y="92468"/>
            <a:ext cx="5351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TCP Selective ACK (SACK): RFC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28A74-1CF8-443D-C557-B00E97DCB971}"/>
              </a:ext>
            </a:extLst>
          </p:cNvPr>
          <p:cNvSpPr txBox="1"/>
          <p:nvPr/>
        </p:nvSpPr>
        <p:spPr>
          <a:xfrm>
            <a:off x="-53788" y="6408837"/>
            <a:ext cx="6834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[REF-1] </a:t>
            </a:r>
            <a:r>
              <a:rPr lang="en-US" sz="1400" dirty="0">
                <a:hlinkClick r:id="rId2"/>
              </a:rPr>
              <a:t>https://www.rfc-editor.org/rfc/rfc2018</a:t>
            </a:r>
            <a:endParaRPr lang="en-US" sz="1400" dirty="0"/>
          </a:p>
          <a:p>
            <a:r>
              <a:rPr lang="en-US" sz="1400" dirty="0"/>
              <a:t>[REF-2] https://</a:t>
            </a:r>
            <a:r>
              <a:rPr lang="en-US" sz="1400" dirty="0" err="1"/>
              <a:t>www.excentis.com</a:t>
            </a:r>
            <a:r>
              <a:rPr lang="en-US" sz="1400" dirty="0"/>
              <a:t>/blog/measuring-throughput-effect-of-used-</a:t>
            </a:r>
            <a:r>
              <a:rPr lang="en-US" sz="1400" dirty="0" err="1"/>
              <a:t>tcp</a:t>
            </a:r>
            <a:r>
              <a:rPr lang="en-US" sz="1400" dirty="0"/>
              <a:t>-settings/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D529A11-B698-12A5-C308-CA337EF76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44" y="595116"/>
            <a:ext cx="6571725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92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91947E-0598-49E1-6254-F302DAC7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A53C2-D68D-951D-735E-9511AEABE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02" y="2165257"/>
            <a:ext cx="9404604" cy="2527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8A556-C523-82D2-F7B8-A481D4932D57}"/>
              </a:ext>
            </a:extLst>
          </p:cNvPr>
          <p:cNvSpPr txBox="1"/>
          <p:nvPr/>
        </p:nvSpPr>
        <p:spPr>
          <a:xfrm>
            <a:off x="0" y="5983665"/>
            <a:ext cx="818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courtesy: https://</a:t>
            </a:r>
            <a:r>
              <a:rPr lang="en-US" dirty="0" err="1"/>
              <a:t>cseweb.ucsd.edu</a:t>
            </a:r>
            <a:r>
              <a:rPr lang="en-US" dirty="0"/>
              <a:t>/classes/wi01/cse222/lectures/attack-18.pdf</a:t>
            </a:r>
          </a:p>
        </p:txBody>
      </p:sp>
    </p:spTree>
    <p:extLst>
      <p:ext uri="{BB962C8B-B14F-4D97-AF65-F5344CB8AC3E}">
        <p14:creationId xmlns:p14="http://schemas.microsoft.com/office/powerpoint/2010/main" val="1343530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17A47-3916-7614-5F4E-08485D216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A9F96-9A93-5202-5EE1-9B131929B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1" t="52135" r="19561" b="12510"/>
          <a:stretch/>
        </p:blipFill>
        <p:spPr>
          <a:xfrm>
            <a:off x="-45389" y="28920"/>
            <a:ext cx="9047666" cy="68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42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0362E079-BFD9-E7AD-C22C-F903936C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TCP Reno: details of Fast Recovery</a:t>
            </a:r>
          </a:p>
        </p:txBody>
      </p:sp>
      <p:pic>
        <p:nvPicPr>
          <p:cNvPr id="103426" name="Picture 2">
            <a:extLst>
              <a:ext uri="{FF2B5EF4-FFF2-40B4-BE49-F238E27FC236}">
                <a16:creationId xmlns:a16="http://schemas.microsoft.com/office/drawing/2014/main" id="{E93BC875-4B66-FC1D-1891-40A4CBD4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870075"/>
            <a:ext cx="83121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791A-8BF8-FC1E-BB25-F7B6235D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565B6-84C2-F392-E7AB-AF304625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12285" r="19950" b="52659"/>
          <a:stretch/>
        </p:blipFill>
        <p:spPr>
          <a:xfrm>
            <a:off x="0" y="0"/>
            <a:ext cx="9144000" cy="69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11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791A-8BF8-FC1E-BB25-F7B6235D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565B6-84C2-F392-E7AB-AF304625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52435" r="19755" b="12509"/>
          <a:stretch/>
        </p:blipFill>
        <p:spPr>
          <a:xfrm>
            <a:off x="0" y="0"/>
            <a:ext cx="9056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21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EE556-23CE-D342-3393-FD03ABC5A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12434" r="20143" b="52509"/>
          <a:stretch/>
        </p:blipFill>
        <p:spPr>
          <a:xfrm>
            <a:off x="0" y="0"/>
            <a:ext cx="9144000" cy="69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02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EE556-23CE-D342-3393-FD03ABC5A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4" r="19949" b="12509"/>
          <a:stretch/>
        </p:blipFill>
        <p:spPr>
          <a:xfrm>
            <a:off x="0" y="-10275"/>
            <a:ext cx="9028823" cy="67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72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F9B0F-7AFF-0685-1753-ED9AC38A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19756" b="52659"/>
          <a:stretch/>
        </p:blipFill>
        <p:spPr>
          <a:xfrm>
            <a:off x="0" y="0"/>
            <a:ext cx="9144000" cy="6872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233B48-62F4-C860-A397-E16BB1584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946" y="5129119"/>
            <a:ext cx="4690054" cy="159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8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F9B0F-7AFF-0685-1753-ED9AC38A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3" r="19949" b="12360"/>
          <a:stretch/>
        </p:blipFill>
        <p:spPr>
          <a:xfrm>
            <a:off x="0" y="0"/>
            <a:ext cx="9144000" cy="6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66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1762B-B016-FC9B-D3B1-2D538EDF2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19949" b="52509"/>
          <a:stretch/>
        </p:blipFill>
        <p:spPr>
          <a:xfrm>
            <a:off x="0" y="-1"/>
            <a:ext cx="9144000" cy="6924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49B5B-CE8F-78F7-D16F-B49C8E25B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163138"/>
            <a:ext cx="4556685" cy="119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3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1762B-B016-FC9B-D3B1-2D538EDF2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52285" r="19949" b="12659"/>
          <a:stretch/>
        </p:blipFill>
        <p:spPr>
          <a:xfrm>
            <a:off x="0" y="-1"/>
            <a:ext cx="9144000" cy="69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2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2A8BF-A9A0-0700-56ED-57B0F7069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20143" b="52659"/>
          <a:stretch/>
        </p:blipFill>
        <p:spPr>
          <a:xfrm>
            <a:off x="-1" y="-484092"/>
            <a:ext cx="9061807" cy="6855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4F4B67-4032-BB60-A078-169F4A46F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" y="5598086"/>
            <a:ext cx="5796106" cy="120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197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2A8BF-A9A0-0700-56ED-57B0F7069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4" r="20143" b="11910"/>
          <a:stretch/>
        </p:blipFill>
        <p:spPr>
          <a:xfrm>
            <a:off x="0" y="0"/>
            <a:ext cx="8979613" cy="68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9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7D78F1-3234-6D5C-97B7-341F4F31787C}"/>
              </a:ext>
            </a:extLst>
          </p:cNvPr>
          <p:cNvCxnSpPr>
            <a:cxnSpLocks/>
          </p:cNvCxnSpPr>
          <p:nvPr/>
        </p:nvCxnSpPr>
        <p:spPr>
          <a:xfrm>
            <a:off x="20764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42B5F5-E856-EFD8-36A4-C16EED51F449}"/>
              </a:ext>
            </a:extLst>
          </p:cNvPr>
          <p:cNvCxnSpPr>
            <a:cxnSpLocks/>
          </p:cNvCxnSpPr>
          <p:nvPr/>
        </p:nvCxnSpPr>
        <p:spPr>
          <a:xfrm>
            <a:off x="25749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9E6254-0950-F1DE-CF3D-4B55B0494061}"/>
              </a:ext>
            </a:extLst>
          </p:cNvPr>
          <p:cNvCxnSpPr>
            <a:cxnSpLocks/>
          </p:cNvCxnSpPr>
          <p:nvPr/>
        </p:nvCxnSpPr>
        <p:spPr>
          <a:xfrm>
            <a:off x="30749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520D9B-0FB3-36D9-D56C-BC0B46CEDCB9}"/>
              </a:ext>
            </a:extLst>
          </p:cNvPr>
          <p:cNvCxnSpPr>
            <a:cxnSpLocks/>
          </p:cNvCxnSpPr>
          <p:nvPr/>
        </p:nvCxnSpPr>
        <p:spPr>
          <a:xfrm>
            <a:off x="357346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B1A5E8-8DC5-82B6-4802-9639B12F367E}"/>
              </a:ext>
            </a:extLst>
          </p:cNvPr>
          <p:cNvCxnSpPr>
            <a:cxnSpLocks/>
          </p:cNvCxnSpPr>
          <p:nvPr/>
        </p:nvCxnSpPr>
        <p:spPr>
          <a:xfrm>
            <a:off x="40735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9659F0-6685-0C4F-73C2-118B13F5CF8A}"/>
              </a:ext>
            </a:extLst>
          </p:cNvPr>
          <p:cNvCxnSpPr>
            <a:cxnSpLocks/>
          </p:cNvCxnSpPr>
          <p:nvPr/>
        </p:nvCxnSpPr>
        <p:spPr>
          <a:xfrm>
            <a:off x="457200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AFF47B-9848-1379-78CC-5FEE9B0A0051}"/>
              </a:ext>
            </a:extLst>
          </p:cNvPr>
          <p:cNvCxnSpPr>
            <a:cxnSpLocks/>
          </p:cNvCxnSpPr>
          <p:nvPr/>
        </p:nvCxnSpPr>
        <p:spPr>
          <a:xfrm>
            <a:off x="50704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51E0F3-5865-BE65-1AF5-A97360CDD625}"/>
              </a:ext>
            </a:extLst>
          </p:cNvPr>
          <p:cNvCxnSpPr>
            <a:cxnSpLocks/>
          </p:cNvCxnSpPr>
          <p:nvPr/>
        </p:nvCxnSpPr>
        <p:spPr>
          <a:xfrm>
            <a:off x="557053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901F8E-BA50-55F6-6D8B-2BEA66B0415A}"/>
              </a:ext>
            </a:extLst>
          </p:cNvPr>
          <p:cNvCxnSpPr>
            <a:cxnSpLocks/>
          </p:cNvCxnSpPr>
          <p:nvPr/>
        </p:nvCxnSpPr>
        <p:spPr>
          <a:xfrm>
            <a:off x="60690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178F09F-EE60-27B4-8924-4C2B338DCB09}"/>
              </a:ext>
            </a:extLst>
          </p:cNvPr>
          <p:cNvCxnSpPr>
            <a:cxnSpLocks/>
          </p:cNvCxnSpPr>
          <p:nvPr/>
        </p:nvCxnSpPr>
        <p:spPr>
          <a:xfrm>
            <a:off x="65690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DCEDB3-68DA-D0BD-F64E-B5F6B0A562EC}"/>
              </a:ext>
            </a:extLst>
          </p:cNvPr>
          <p:cNvCxnSpPr>
            <a:cxnSpLocks/>
          </p:cNvCxnSpPr>
          <p:nvPr/>
        </p:nvCxnSpPr>
        <p:spPr>
          <a:xfrm>
            <a:off x="70675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18F7DFE-80FF-B2AB-2014-EE3585CAC788}"/>
              </a:ext>
            </a:extLst>
          </p:cNvPr>
          <p:cNvCxnSpPr>
            <a:cxnSpLocks/>
          </p:cNvCxnSpPr>
          <p:nvPr/>
        </p:nvCxnSpPr>
        <p:spPr>
          <a:xfrm>
            <a:off x="75676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89B9ED-F1BC-53D4-36F8-9E769CDFA30A}"/>
              </a:ext>
            </a:extLst>
          </p:cNvPr>
          <p:cNvCxnSpPr>
            <a:cxnSpLocks/>
          </p:cNvCxnSpPr>
          <p:nvPr/>
        </p:nvCxnSpPr>
        <p:spPr>
          <a:xfrm>
            <a:off x="80660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76042D-350F-2D9F-0875-0725B6143261}"/>
              </a:ext>
            </a:extLst>
          </p:cNvPr>
          <p:cNvCxnSpPr>
            <a:cxnSpLocks/>
          </p:cNvCxnSpPr>
          <p:nvPr/>
        </p:nvCxnSpPr>
        <p:spPr>
          <a:xfrm>
            <a:off x="85661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487" name="Rectangle 2">
            <a:extLst>
              <a:ext uri="{FF2B5EF4-FFF2-40B4-BE49-F238E27FC236}">
                <a16:creationId xmlns:a16="http://schemas.microsoft.com/office/drawing/2014/main" id="{34786428-0DCC-807A-6029-B2177C5D4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150"/>
            <a:ext cx="91440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Fast Retransmit/Fast Recovery (FR/FR)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r>
              <a:rPr lang="en-US" altLang="en-US" sz="3600">
                <a:ea typeface="ＭＳ Ｐゴシック" panose="020B0600070205080204" pitchFamily="34" charset="-128"/>
              </a:rPr>
              <a:t>(will work on this example during lecture)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893D79-EF1C-8D82-4107-DD31AC24C390}"/>
              </a:ext>
            </a:extLst>
          </p:cNvPr>
          <p:cNvCxnSpPr>
            <a:cxnSpLocks/>
            <a:stCxn id="105518" idx="3"/>
          </p:cNvCxnSpPr>
          <p:nvPr/>
        </p:nvCxnSpPr>
        <p:spPr>
          <a:xfrm>
            <a:off x="685800" y="3232150"/>
            <a:ext cx="8226425" cy="47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B0CD79-A8D8-9D51-0DED-E1E689BB28D3}"/>
              </a:ext>
            </a:extLst>
          </p:cNvPr>
          <p:cNvCxnSpPr>
            <a:cxnSpLocks/>
            <a:stCxn id="105519" idx="3"/>
          </p:cNvCxnSpPr>
          <p:nvPr/>
        </p:nvCxnSpPr>
        <p:spPr>
          <a:xfrm>
            <a:off x="701675" y="4765675"/>
            <a:ext cx="8210550" cy="79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490" name="TextBox 7">
            <a:extLst>
              <a:ext uri="{FF2B5EF4-FFF2-40B4-BE49-F238E27FC236}">
                <a16:creationId xmlns:a16="http://schemas.microsoft.com/office/drawing/2014/main" id="{73FBA982-E097-EFB4-D01C-829B60CF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13</a:t>
            </a:r>
          </a:p>
        </p:txBody>
      </p:sp>
      <p:sp>
        <p:nvSpPr>
          <p:cNvPr id="105491" name="TextBox 8">
            <a:extLst>
              <a:ext uri="{FF2B5EF4-FFF2-40B4-BE49-F238E27FC236}">
                <a16:creationId xmlns:a16="http://schemas.microsoft.com/office/drawing/2014/main" id="{D146E49A-E551-3E06-2609-88F749B1F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05492" name="TextBox 9">
            <a:extLst>
              <a:ext uri="{FF2B5EF4-FFF2-40B4-BE49-F238E27FC236}">
                <a16:creationId xmlns:a16="http://schemas.microsoft.com/office/drawing/2014/main" id="{028B9507-1E03-F1F0-72B1-5A9A7C2DE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15</a:t>
            </a:r>
          </a:p>
        </p:txBody>
      </p:sp>
      <p:sp>
        <p:nvSpPr>
          <p:cNvPr id="105493" name="TextBox 10">
            <a:extLst>
              <a:ext uri="{FF2B5EF4-FFF2-40B4-BE49-F238E27FC236}">
                <a16:creationId xmlns:a16="http://schemas.microsoft.com/office/drawing/2014/main" id="{072E63CF-4B6C-5030-B78B-86637D9E5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16</a:t>
            </a:r>
          </a:p>
        </p:txBody>
      </p:sp>
      <p:sp>
        <p:nvSpPr>
          <p:cNvPr id="105494" name="TextBox 11">
            <a:extLst>
              <a:ext uri="{FF2B5EF4-FFF2-40B4-BE49-F238E27FC236}">
                <a16:creationId xmlns:a16="http://schemas.microsoft.com/office/drawing/2014/main" id="{7617E6A0-B5F4-7E2C-2BE7-37422337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17</a:t>
            </a:r>
          </a:p>
        </p:txBody>
      </p:sp>
      <p:sp>
        <p:nvSpPr>
          <p:cNvPr id="105495" name="TextBox 12">
            <a:extLst>
              <a:ext uri="{FF2B5EF4-FFF2-40B4-BE49-F238E27FC236}">
                <a16:creationId xmlns:a16="http://schemas.microsoft.com/office/drawing/2014/main" id="{ADE1619A-B42B-A5E3-FAF7-B5DB74698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3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5E24971-8ACE-3A5B-DCD6-96C98864F4D6}"/>
              </a:ext>
            </a:extLst>
          </p:cNvPr>
          <p:cNvCxnSpPr>
            <a:cxnSpLocks/>
            <a:stCxn id="105490" idx="2"/>
          </p:cNvCxnSpPr>
          <p:nvPr/>
        </p:nvCxnSpPr>
        <p:spPr>
          <a:xfrm>
            <a:off x="2090738" y="3230563"/>
            <a:ext cx="984250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137BE2F-33BF-9238-8B55-7D5301B4F797}"/>
              </a:ext>
            </a:extLst>
          </p:cNvPr>
          <p:cNvCxnSpPr>
            <a:cxnSpLocks/>
            <a:endCxn id="105494" idx="2"/>
          </p:cNvCxnSpPr>
          <p:nvPr/>
        </p:nvCxnSpPr>
        <p:spPr>
          <a:xfrm flipV="1">
            <a:off x="3074988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725F225-08F3-5A36-3F01-90372696BBCF}"/>
              </a:ext>
            </a:extLst>
          </p:cNvPr>
          <p:cNvCxnSpPr>
            <a:cxnSpLocks/>
          </p:cNvCxnSpPr>
          <p:nvPr/>
        </p:nvCxnSpPr>
        <p:spPr>
          <a:xfrm>
            <a:off x="2570163" y="3236913"/>
            <a:ext cx="434975" cy="684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499" name="TextBox 52">
            <a:extLst>
              <a:ext uri="{FF2B5EF4-FFF2-40B4-BE49-F238E27FC236}">
                <a16:creationId xmlns:a16="http://schemas.microsoft.com/office/drawing/2014/main" id="{DAA2651A-03B0-261D-B080-A12323993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7973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105500" name="TextBox 53">
            <a:extLst>
              <a:ext uri="{FF2B5EF4-FFF2-40B4-BE49-F238E27FC236}">
                <a16:creationId xmlns:a16="http://schemas.microsoft.com/office/drawing/2014/main" id="{A19BE90A-5C08-8021-75ED-DC262ACD2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4779963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C6931DB-D679-8C8F-ECC9-25EDA12648FD}"/>
              </a:ext>
            </a:extLst>
          </p:cNvPr>
          <p:cNvCxnSpPr>
            <a:cxnSpLocks/>
          </p:cNvCxnSpPr>
          <p:nvPr/>
        </p:nvCxnSpPr>
        <p:spPr>
          <a:xfrm>
            <a:off x="3070225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F8E5478-E58B-10A7-1A49-F0F6F692ED1A}"/>
              </a:ext>
            </a:extLst>
          </p:cNvPr>
          <p:cNvCxnSpPr>
            <a:cxnSpLocks/>
          </p:cNvCxnSpPr>
          <p:nvPr/>
        </p:nvCxnSpPr>
        <p:spPr>
          <a:xfrm>
            <a:off x="3573463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1E8463A-0BFC-70F2-8788-65AE98CDCAD7}"/>
              </a:ext>
            </a:extLst>
          </p:cNvPr>
          <p:cNvCxnSpPr>
            <a:cxnSpLocks/>
          </p:cNvCxnSpPr>
          <p:nvPr/>
        </p:nvCxnSpPr>
        <p:spPr>
          <a:xfrm>
            <a:off x="4076700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5CB0C2-1A54-C199-3F02-DB9DB4DC00E3}"/>
              </a:ext>
            </a:extLst>
          </p:cNvPr>
          <p:cNvCxnSpPr>
            <a:cxnSpLocks/>
          </p:cNvCxnSpPr>
          <p:nvPr/>
        </p:nvCxnSpPr>
        <p:spPr>
          <a:xfrm>
            <a:off x="4579938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E0864C7-98F5-3DD1-8599-8A6C6CA3FAAB}"/>
              </a:ext>
            </a:extLst>
          </p:cNvPr>
          <p:cNvCxnSpPr>
            <a:cxnSpLocks/>
          </p:cNvCxnSpPr>
          <p:nvPr/>
        </p:nvCxnSpPr>
        <p:spPr>
          <a:xfrm flipV="1">
            <a:off x="4092575" y="3222625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5107EF0-B3F8-7669-3D07-26636069B9E6}"/>
              </a:ext>
            </a:extLst>
          </p:cNvPr>
          <p:cNvCxnSpPr>
            <a:cxnSpLocks/>
          </p:cNvCxnSpPr>
          <p:nvPr/>
        </p:nvCxnSpPr>
        <p:spPr>
          <a:xfrm flipV="1">
            <a:off x="4583113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96C58A5-5B6B-E664-E76E-7D4C4AF087C3}"/>
              </a:ext>
            </a:extLst>
          </p:cNvPr>
          <p:cNvCxnSpPr>
            <a:cxnSpLocks/>
          </p:cNvCxnSpPr>
          <p:nvPr/>
        </p:nvCxnSpPr>
        <p:spPr>
          <a:xfrm flipV="1">
            <a:off x="5075238" y="3238500"/>
            <a:ext cx="982662" cy="154146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911F4C8-A7DD-5301-4E71-1297F862DD66}"/>
              </a:ext>
            </a:extLst>
          </p:cNvPr>
          <p:cNvCxnSpPr>
            <a:cxnSpLocks/>
          </p:cNvCxnSpPr>
          <p:nvPr/>
        </p:nvCxnSpPr>
        <p:spPr>
          <a:xfrm flipV="1">
            <a:off x="5565775" y="3244850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509" name="TextBox 62">
            <a:extLst>
              <a:ext uri="{FF2B5EF4-FFF2-40B4-BE49-F238E27FC236}">
                <a16:creationId xmlns:a16="http://schemas.microsoft.com/office/drawing/2014/main" id="{14D8D04E-8E4E-E7E2-218B-0D7B2F4C4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476885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05510" name="TextBox 92159">
            <a:extLst>
              <a:ext uri="{FF2B5EF4-FFF2-40B4-BE49-F238E27FC236}">
                <a16:creationId xmlns:a16="http://schemas.microsoft.com/office/drawing/2014/main" id="{42C0A0EF-A65B-DA0C-44E6-E21628413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05511" name="TextBox 92162">
            <a:extLst>
              <a:ext uri="{FF2B5EF4-FFF2-40B4-BE49-F238E27FC236}">
                <a16:creationId xmlns:a16="http://schemas.microsoft.com/office/drawing/2014/main" id="{00A9E41C-BACF-C77E-2992-7BDA73FCB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477520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92164" name="TextBox 92163">
            <a:extLst>
              <a:ext uri="{FF2B5EF4-FFF2-40B4-BE49-F238E27FC236}">
                <a16:creationId xmlns:a16="http://schemas.microsoft.com/office/drawing/2014/main" id="{5800E729-C072-2530-4C14-6B1F69108E48}"/>
              </a:ext>
            </a:extLst>
          </p:cNvPr>
          <p:cNvSpPr txBox="1"/>
          <p:nvPr/>
        </p:nvSpPr>
        <p:spPr>
          <a:xfrm>
            <a:off x="5861050" y="2817813"/>
            <a:ext cx="492125" cy="4000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92165" name="Straight Arrow Connector 92164">
            <a:extLst>
              <a:ext uri="{FF2B5EF4-FFF2-40B4-BE49-F238E27FC236}">
                <a16:creationId xmlns:a16="http://schemas.microsoft.com/office/drawing/2014/main" id="{D8B995C7-9283-3DE1-FA89-A9293284BD8F}"/>
              </a:ext>
            </a:extLst>
          </p:cNvPr>
          <p:cNvCxnSpPr>
            <a:cxnSpLocks/>
          </p:cNvCxnSpPr>
          <p:nvPr/>
        </p:nvCxnSpPr>
        <p:spPr>
          <a:xfrm>
            <a:off x="6067425" y="3236913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514" name="TextBox 92165">
            <a:extLst>
              <a:ext uri="{FF2B5EF4-FFF2-40B4-BE49-F238E27FC236}">
                <a16:creationId xmlns:a16="http://schemas.microsoft.com/office/drawing/2014/main" id="{6444F90F-EA70-22B1-4F4D-896224A2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4764088"/>
            <a:ext cx="493712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cxnSp>
        <p:nvCxnSpPr>
          <p:cNvPr id="92167" name="Straight Arrow Connector 92166">
            <a:extLst>
              <a:ext uri="{FF2B5EF4-FFF2-40B4-BE49-F238E27FC236}">
                <a16:creationId xmlns:a16="http://schemas.microsoft.com/office/drawing/2014/main" id="{9BC7112E-465C-06FC-16FD-E2EE85A3FC33}"/>
              </a:ext>
            </a:extLst>
          </p:cNvPr>
          <p:cNvCxnSpPr>
            <a:cxnSpLocks/>
          </p:cNvCxnSpPr>
          <p:nvPr/>
        </p:nvCxnSpPr>
        <p:spPr>
          <a:xfrm flipV="1">
            <a:off x="7083425" y="3230563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516" name="TextBox 92167">
            <a:extLst>
              <a:ext uri="{FF2B5EF4-FFF2-40B4-BE49-F238E27FC236}">
                <a16:creationId xmlns:a16="http://schemas.microsoft.com/office/drawing/2014/main" id="{B7D326A1-3071-4B17-F7D9-FEB0A2FEE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2298700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STHRES</a:t>
            </a:r>
          </a:p>
        </p:txBody>
      </p:sp>
      <p:sp>
        <p:nvSpPr>
          <p:cNvPr id="105517" name="TextBox 92168">
            <a:extLst>
              <a:ext uri="{FF2B5EF4-FFF2-40B4-BE49-F238E27FC236}">
                <a16:creationId xmlns:a16="http://schemas.microsoft.com/office/drawing/2014/main" id="{196BC1BE-5163-1DE4-9351-68B2188B4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1854200"/>
            <a:ext cx="8001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CWND</a:t>
            </a:r>
          </a:p>
        </p:txBody>
      </p:sp>
      <p:sp>
        <p:nvSpPr>
          <p:cNvPr id="105518" name="TextBox 92169">
            <a:extLst>
              <a:ext uri="{FF2B5EF4-FFF2-40B4-BE49-F238E27FC236}">
                <a16:creationId xmlns:a16="http://schemas.microsoft.com/office/drawing/2014/main" id="{6ABEF25C-8541-F4C8-3267-8ACA3F20F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3032125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TX</a:t>
            </a:r>
          </a:p>
        </p:txBody>
      </p:sp>
      <p:sp>
        <p:nvSpPr>
          <p:cNvPr id="105519" name="TextBox 92170">
            <a:extLst>
              <a:ext uri="{FF2B5EF4-FFF2-40B4-BE49-F238E27FC236}">
                <a16:creationId xmlns:a16="http://schemas.microsoft.com/office/drawing/2014/main" id="{330D5EC0-56AF-C44D-4A8B-1B621EA66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56565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RX</a:t>
            </a:r>
          </a:p>
        </p:txBody>
      </p:sp>
      <p:sp>
        <p:nvSpPr>
          <p:cNvPr id="105520" name="TextBox 92171">
            <a:extLst>
              <a:ext uri="{FF2B5EF4-FFF2-40B4-BE49-F238E27FC236}">
                <a16:creationId xmlns:a16="http://schemas.microsoft.com/office/drawing/2014/main" id="{39C11C34-DDBD-1CBE-25F7-24DF4CF6F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355725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&lt;Open&gt;</a:t>
            </a:r>
          </a:p>
        </p:txBody>
      </p:sp>
      <p:sp>
        <p:nvSpPr>
          <p:cNvPr id="105521" name="TextBox 92190">
            <a:extLst>
              <a:ext uri="{FF2B5EF4-FFF2-40B4-BE49-F238E27FC236}">
                <a16:creationId xmlns:a16="http://schemas.microsoft.com/office/drawing/2014/main" id="{DB03396B-9250-D033-214A-46C20145B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5900" y="2833688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sp>
        <p:nvSpPr>
          <p:cNvPr id="105522" name="TextBox 92191">
            <a:extLst>
              <a:ext uri="{FF2B5EF4-FFF2-40B4-BE49-F238E27FC236}">
                <a16:creationId xmlns:a16="http://schemas.microsoft.com/office/drawing/2014/main" id="{1980815E-A5D0-8715-9B31-EFA1778F9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613" y="283686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20</a:t>
            </a:r>
          </a:p>
        </p:txBody>
      </p:sp>
      <p:cxnSp>
        <p:nvCxnSpPr>
          <p:cNvPr id="92196" name="Straight Connector 92195">
            <a:extLst>
              <a:ext uri="{FF2B5EF4-FFF2-40B4-BE49-F238E27FC236}">
                <a16:creationId xmlns:a16="http://schemas.microsoft.com/office/drawing/2014/main" id="{1445B0CE-8CA7-0BC2-3633-2597026BD301}"/>
              </a:ext>
            </a:extLst>
          </p:cNvPr>
          <p:cNvCxnSpPr>
            <a:cxnSpLocks/>
          </p:cNvCxnSpPr>
          <p:nvPr/>
        </p:nvCxnSpPr>
        <p:spPr>
          <a:xfrm>
            <a:off x="1074738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92196">
            <a:extLst>
              <a:ext uri="{FF2B5EF4-FFF2-40B4-BE49-F238E27FC236}">
                <a16:creationId xmlns:a16="http://schemas.microsoft.com/office/drawing/2014/main" id="{59CA9F0D-BEA9-94A2-D40D-0530171FDA0B}"/>
              </a:ext>
            </a:extLst>
          </p:cNvPr>
          <p:cNvCxnSpPr>
            <a:cxnSpLocks/>
          </p:cNvCxnSpPr>
          <p:nvPr/>
        </p:nvCxnSpPr>
        <p:spPr>
          <a:xfrm>
            <a:off x="1574800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92198">
            <a:extLst>
              <a:ext uri="{FF2B5EF4-FFF2-40B4-BE49-F238E27FC236}">
                <a16:creationId xmlns:a16="http://schemas.microsoft.com/office/drawing/2014/main" id="{FD8703E0-332E-98C5-8F78-316151CA3FB2}"/>
              </a:ext>
            </a:extLst>
          </p:cNvPr>
          <p:cNvSpPr txBox="1"/>
          <p:nvPr/>
        </p:nvSpPr>
        <p:spPr>
          <a:xfrm>
            <a:off x="1392238" y="1866900"/>
            <a:ext cx="338137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cxnSp>
        <p:nvCxnSpPr>
          <p:cNvPr id="92200" name="Straight Arrow Connector 92199">
            <a:extLst>
              <a:ext uri="{FF2B5EF4-FFF2-40B4-BE49-F238E27FC236}">
                <a16:creationId xmlns:a16="http://schemas.microsoft.com/office/drawing/2014/main" id="{1E2441C9-7DF2-5F97-5308-B2420C30ECE1}"/>
              </a:ext>
            </a:extLst>
          </p:cNvPr>
          <p:cNvCxnSpPr>
            <a:cxnSpLocks/>
          </p:cNvCxnSpPr>
          <p:nvPr/>
        </p:nvCxnSpPr>
        <p:spPr>
          <a:xfrm>
            <a:off x="-23813" y="2292350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92201">
            <a:extLst>
              <a:ext uri="{FF2B5EF4-FFF2-40B4-BE49-F238E27FC236}">
                <a16:creationId xmlns:a16="http://schemas.microsoft.com/office/drawing/2014/main" id="{83A925B0-A324-F5BB-B83B-FB8F34EE199F}"/>
              </a:ext>
            </a:extLst>
          </p:cNvPr>
          <p:cNvCxnSpPr>
            <a:cxnSpLocks/>
          </p:cNvCxnSpPr>
          <p:nvPr/>
        </p:nvCxnSpPr>
        <p:spPr>
          <a:xfrm>
            <a:off x="0" y="1776413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03" name="TextBox 92202">
            <a:extLst>
              <a:ext uri="{FF2B5EF4-FFF2-40B4-BE49-F238E27FC236}">
                <a16:creationId xmlns:a16="http://schemas.microsoft.com/office/drawing/2014/main" id="{D766A81F-6309-9134-AE4A-21D82BA24FEB}"/>
              </a:ext>
            </a:extLst>
          </p:cNvPr>
          <p:cNvSpPr txBox="1"/>
          <p:nvPr/>
        </p:nvSpPr>
        <p:spPr>
          <a:xfrm>
            <a:off x="1406525" y="1317625"/>
            <a:ext cx="338138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7" name="TextBox 92203">
            <a:extLst>
              <a:ext uri="{FF2B5EF4-FFF2-40B4-BE49-F238E27FC236}">
                <a16:creationId xmlns:a16="http://schemas.microsoft.com/office/drawing/2014/main" id="{0317037C-63BE-54D4-BB39-A42979A2CBF7}"/>
              </a:ext>
            </a:extLst>
          </p:cNvPr>
          <p:cNvSpPr txBox="1"/>
          <p:nvPr/>
        </p:nvSpPr>
        <p:spPr>
          <a:xfrm>
            <a:off x="1308100" y="2332038"/>
            <a:ext cx="554038" cy="3397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N/A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8EB80-2552-BF42-A555-5C1802977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0" t="12285" r="19948" b="52509"/>
          <a:stretch/>
        </p:blipFill>
        <p:spPr>
          <a:xfrm>
            <a:off x="49515" y="1325"/>
            <a:ext cx="9044969" cy="68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8EB80-2552-BF42-A555-5C1802977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3" r="19949" b="12360"/>
          <a:stretch/>
        </p:blipFill>
        <p:spPr>
          <a:xfrm>
            <a:off x="0" y="-120959"/>
            <a:ext cx="9144000" cy="69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753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>
            <a:extLst>
              <a:ext uri="{FF2B5EF4-FFF2-40B4-BE49-F238E27FC236}">
                <a16:creationId xmlns:a16="http://schemas.microsoft.com/office/drawing/2014/main" id="{C198ABE5-00C7-1A71-1614-673E811F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6A593-5868-B256-232D-39F35DFAE972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38243" name="TextBox 3">
            <a:extLst>
              <a:ext uri="{FF2B5EF4-FFF2-40B4-BE49-F238E27FC236}">
                <a16:creationId xmlns:a16="http://schemas.microsoft.com/office/drawing/2014/main" id="{AD9C53BC-2D44-BDD1-D4DA-C1B3667B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38244" name="TextBox 4">
            <a:extLst>
              <a:ext uri="{FF2B5EF4-FFF2-40B4-BE49-F238E27FC236}">
                <a16:creationId xmlns:a16="http://schemas.microsoft.com/office/drawing/2014/main" id="{EAC19BB3-14A7-0D5C-B1F2-45E8FE77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38245" name="Picture 5">
            <a:extLst>
              <a:ext uri="{FF2B5EF4-FFF2-40B4-BE49-F238E27FC236}">
                <a16:creationId xmlns:a16="http://schemas.microsoft.com/office/drawing/2014/main" id="{5953F1B0-2943-A3C1-812E-8ED00E2E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Box 6">
            <a:extLst>
              <a:ext uri="{FF2B5EF4-FFF2-40B4-BE49-F238E27FC236}">
                <a16:creationId xmlns:a16="http://schemas.microsoft.com/office/drawing/2014/main" id="{53E4FC6C-F820-C47F-92C2-B01B46B0D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2023</a:t>
            </a:r>
          </a:p>
        </p:txBody>
      </p:sp>
      <p:sp>
        <p:nvSpPr>
          <p:cNvPr id="138247" name="TextBox 7">
            <a:extLst>
              <a:ext uri="{FF2B5EF4-FFF2-40B4-BE49-F238E27FC236}">
                <a16:creationId xmlns:a16="http://schemas.microsoft.com/office/drawing/2014/main" id="{E61B319E-D40E-CEA5-B5C1-11CA5CA15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782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Link layer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Number Placeholder 1">
            <a:extLst>
              <a:ext uri="{FF2B5EF4-FFF2-40B4-BE49-F238E27FC236}">
                <a16:creationId xmlns:a16="http://schemas.microsoft.com/office/drawing/2014/main" id="{E0445812-D7D7-554E-FAB6-EDABD68D97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94155E-E885-B94D-80A4-5D79833CA1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9266" name="Picture 2">
            <a:extLst>
              <a:ext uri="{FF2B5EF4-FFF2-40B4-BE49-F238E27FC236}">
                <a16:creationId xmlns:a16="http://schemas.microsoft.com/office/drawing/2014/main" id="{C6ECBB47-504C-D44F-424E-B6BB3E556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893763"/>
            <a:ext cx="82931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2">
            <a:extLst>
              <a:ext uri="{FF2B5EF4-FFF2-40B4-BE49-F238E27FC236}">
                <a16:creationId xmlns:a16="http://schemas.microsoft.com/office/drawing/2014/main" id="{07058483-0EC5-7791-BC51-F9CAFFDA9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Protocol Layers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7">
            <a:extLst>
              <a:ext uri="{FF2B5EF4-FFF2-40B4-BE49-F238E27FC236}">
                <a16:creationId xmlns:a16="http://schemas.microsoft.com/office/drawing/2014/main" id="{840A08A6-876F-9ABA-6B70-45E78F4EDD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= Medium + Adapters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00F5384-A205-7A34-240A-FB77AFFB3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141315" name="Slide Number Placeholder 2">
            <a:extLst>
              <a:ext uri="{FF2B5EF4-FFF2-40B4-BE49-F238E27FC236}">
                <a16:creationId xmlns:a16="http://schemas.microsoft.com/office/drawing/2014/main" id="{52D68670-2868-D14B-ECBC-EE78A603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FDDC1-F23A-8F40-B328-B7C77797DA6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le 1">
            <a:extLst>
              <a:ext uri="{FF2B5EF4-FFF2-40B4-BE49-F238E27FC236}">
                <a16:creationId xmlns:a16="http://schemas.microsoft.com/office/drawing/2014/main" id="{96BC4BF3-145D-9FD8-6370-D8216EFD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a Link?</a:t>
            </a:r>
          </a:p>
        </p:txBody>
      </p:sp>
      <p:sp>
        <p:nvSpPr>
          <p:cNvPr id="20483" name="Slide Number Placeholder 2">
            <a:extLst>
              <a:ext uri="{FF2B5EF4-FFF2-40B4-BE49-F238E27FC236}">
                <a16:creationId xmlns:a16="http://schemas.microsoft.com/office/drawing/2014/main" id="{88AB5A85-C527-2C99-1549-B79F0238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AF0D6-1DDB-6248-B4B1-57D4D3230BD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484" name="Picture 2" descr="fibers2">
            <a:extLst>
              <a:ext uri="{FF2B5EF4-FFF2-40B4-BE49-F238E27FC236}">
                <a16:creationId xmlns:a16="http://schemas.microsoft.com/office/drawing/2014/main" id="{05464884-207F-94FF-F0DD-7849E0B56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4225"/>
            <a:ext cx="2071688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coaxial">
            <a:extLst>
              <a:ext uri="{FF2B5EF4-FFF2-40B4-BE49-F238E27FC236}">
                <a16:creationId xmlns:a16="http://schemas.microsoft.com/office/drawing/2014/main" id="{B1577CBF-7CE9-A75A-556F-9C2CEB13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564063"/>
            <a:ext cx="106521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>
            <a:extLst>
              <a:ext uri="{FF2B5EF4-FFF2-40B4-BE49-F238E27FC236}">
                <a16:creationId xmlns:a16="http://schemas.microsoft.com/office/drawing/2014/main" id="{918B7EBF-0E9B-533D-4652-34DFE2CA3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1295400"/>
            <a:ext cx="435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Communication Medium</a:t>
            </a:r>
          </a:p>
        </p:txBody>
      </p:sp>
      <p:sp>
        <p:nvSpPr>
          <p:cNvPr id="20487" name="TextBox 10">
            <a:extLst>
              <a:ext uri="{FF2B5EF4-FFF2-40B4-BE49-F238E27FC236}">
                <a16:creationId xmlns:a16="http://schemas.microsoft.com/office/drawing/2014/main" id="{F16309F2-C359-D596-00F8-EAB259BCA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8" y="1295400"/>
            <a:ext cx="304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Adapter</a:t>
            </a:r>
          </a:p>
        </p:txBody>
      </p:sp>
      <p:pic>
        <p:nvPicPr>
          <p:cNvPr id="20488" name="Picture 6" descr="nic1000">
            <a:extLst>
              <a:ext uri="{FF2B5EF4-FFF2-40B4-BE49-F238E27FC236}">
                <a16:creationId xmlns:a16="http://schemas.microsoft.com/office/drawing/2014/main" id="{48A99AA5-3379-F94D-A6E4-E3A714075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17510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180px-Homing_pigeon">
            <a:extLst>
              <a:ext uri="{FF2B5EF4-FFF2-40B4-BE49-F238E27FC236}">
                <a16:creationId xmlns:a16="http://schemas.microsoft.com/office/drawing/2014/main" id="{AA6F79D5-C8D6-2763-7BBD-7C71484A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22399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4">
            <a:extLst>
              <a:ext uri="{FF2B5EF4-FFF2-40B4-BE49-F238E27FC236}">
                <a16:creationId xmlns:a16="http://schemas.microsoft.com/office/drawing/2014/main" id="{20DA4213-88FE-FC60-F522-F66B74CAC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6">
            <a:extLst>
              <a:ext uri="{FF2B5EF4-FFF2-40B4-BE49-F238E27FC236}">
                <a16:creationId xmlns:a16="http://schemas.microsoft.com/office/drawing/2014/main" id="{8A5AA9D9-DF49-6D11-D44E-FAFC8F1F5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02200"/>
            <a:ext cx="2209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5">
            <a:extLst>
              <a:ext uri="{FF2B5EF4-FFF2-40B4-BE49-F238E27FC236}">
                <a16:creationId xmlns:a16="http://schemas.microsoft.com/office/drawing/2014/main" id="{4174656C-EF3E-8B7F-7CF4-C98AE9855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21907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6" descr="thumb220x174-images683805">
            <a:hlinkClick r:id="rId9"/>
            <a:extLst>
              <a:ext uri="{FF2B5EF4-FFF2-40B4-BE49-F238E27FC236}">
                <a16:creationId xmlns:a16="http://schemas.microsoft.com/office/drawing/2014/main" id="{A5A8C1B6-5E3A-F7AE-0731-07D141A8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32138"/>
            <a:ext cx="22066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6" grpId="0"/>
      <p:bldP spid="2048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5">
            <a:extLst>
              <a:ext uri="{FF2B5EF4-FFF2-40B4-BE49-F238E27FC236}">
                <a16:creationId xmlns:a16="http://schemas.microsoft.com/office/drawing/2014/main" id="{8C1D12F0-1616-D3AE-A196-3441B3F3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13" y="-100013"/>
            <a:ext cx="1018222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2" name="Group 2">
            <a:extLst>
              <a:ext uri="{FF2B5EF4-FFF2-40B4-BE49-F238E27FC236}">
                <a16:creationId xmlns:a16="http://schemas.microsoft.com/office/drawing/2014/main" id="{4A33FA77-6A43-5F8A-D778-64724268B961}"/>
              </a:ext>
            </a:extLst>
          </p:cNvPr>
          <p:cNvGrpSpPr>
            <a:grpSpLocks/>
          </p:cNvGrpSpPr>
          <p:nvPr/>
        </p:nvGrpSpPr>
        <p:grpSpPr bwMode="auto">
          <a:xfrm>
            <a:off x="-173038" y="2465388"/>
            <a:ext cx="9521826" cy="1176337"/>
            <a:chOff x="-520545" y="4967796"/>
            <a:chExt cx="9522372" cy="11766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24CE65-B4D7-460D-0D70-CA82DC46D2AB}"/>
                </a:ext>
              </a:extLst>
            </p:cNvPr>
            <p:cNvSpPr/>
            <p:nvPr/>
          </p:nvSpPr>
          <p:spPr>
            <a:xfrm>
              <a:off x="-520545" y="5050366"/>
              <a:ext cx="9522372" cy="1094052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3368" name="TextBox 4">
              <a:extLst>
                <a:ext uri="{FF2B5EF4-FFF2-40B4-BE49-F238E27FC236}">
                  <a16:creationId xmlns:a16="http://schemas.microsoft.com/office/drawing/2014/main" id="{56AE2307-1B2C-4314-D35C-509060BCC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0545" y="4967796"/>
              <a:ext cx="9522372" cy="1141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Ripple: Communicating through Physical Vibrations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NSDI 2015</a:t>
              </a:r>
            </a:p>
          </p:txBody>
        </p:sp>
      </p:grpSp>
      <p:grpSp>
        <p:nvGrpSpPr>
          <p:cNvPr id="143363" name="Group 6">
            <a:extLst>
              <a:ext uri="{FF2B5EF4-FFF2-40B4-BE49-F238E27FC236}">
                <a16:creationId xmlns:a16="http://schemas.microsoft.com/office/drawing/2014/main" id="{178BF427-921F-D728-B7B4-088399103F9A}"/>
              </a:ext>
            </a:extLst>
          </p:cNvPr>
          <p:cNvGrpSpPr>
            <a:grpSpLocks/>
          </p:cNvGrpSpPr>
          <p:nvPr/>
        </p:nvGrpSpPr>
        <p:grpSpPr bwMode="auto">
          <a:xfrm>
            <a:off x="-173038" y="1295400"/>
            <a:ext cx="9521826" cy="820738"/>
            <a:chOff x="-520545" y="5050875"/>
            <a:chExt cx="9522372" cy="8217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7B2453-01E9-F53A-C270-A5167CBA94FA}"/>
                </a:ext>
              </a:extLst>
            </p:cNvPr>
            <p:cNvSpPr/>
            <p:nvPr/>
          </p:nvSpPr>
          <p:spPr>
            <a:xfrm>
              <a:off x="-520545" y="5050875"/>
              <a:ext cx="9522372" cy="821765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3366" name="TextBox 8">
              <a:extLst>
                <a:ext uri="{FF2B5EF4-FFF2-40B4-BE49-F238E27FC236}">
                  <a16:creationId xmlns:a16="http://schemas.microsoft.com/office/drawing/2014/main" id="{90A13BC6-F5C4-2FB6-8407-A3130A705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6808" y="5076282"/>
              <a:ext cx="89948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Vibration as medium</a:t>
              </a:r>
            </a:p>
          </p:txBody>
        </p:sp>
      </p:grpSp>
      <p:sp>
        <p:nvSpPr>
          <p:cNvPr id="143364" name="Slide Number Placeholder 1">
            <a:extLst>
              <a:ext uri="{FF2B5EF4-FFF2-40B4-BE49-F238E27FC236}">
                <a16:creationId xmlns:a16="http://schemas.microsoft.com/office/drawing/2014/main" id="{25E81C4D-E410-E2B1-0310-B8E583D02B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B4B26C-163E-8542-AE51-65149823B4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4">
            <a:extLst>
              <a:ext uri="{FF2B5EF4-FFF2-40B4-BE49-F238E27FC236}">
                <a16:creationId xmlns:a16="http://schemas.microsoft.com/office/drawing/2014/main" id="{73FD9290-75D2-32FA-E1F1-BD5A187C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63" y="9525"/>
            <a:ext cx="9472613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C3535E-2CDB-D510-151B-0CA3F32A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13" y="-100013"/>
            <a:ext cx="1018222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Slide Number Placeholder 1">
            <a:extLst>
              <a:ext uri="{FF2B5EF4-FFF2-40B4-BE49-F238E27FC236}">
                <a16:creationId xmlns:a16="http://schemas.microsoft.com/office/drawing/2014/main" id="{6B796E1B-2564-02F8-AB51-9651A31EE7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1454A-B3A4-BF47-A1C1-3198B5A4F3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>
            <a:extLst>
              <a:ext uri="{FF2B5EF4-FFF2-40B4-BE49-F238E27FC236}">
                <a16:creationId xmlns:a16="http://schemas.microsoft.com/office/drawing/2014/main" id="{50AC8845-22EF-CE3C-F19A-A3AFFCC7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9525"/>
            <a:ext cx="9255126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58" name="Group 2">
            <a:extLst>
              <a:ext uri="{FF2B5EF4-FFF2-40B4-BE49-F238E27FC236}">
                <a16:creationId xmlns:a16="http://schemas.microsoft.com/office/drawing/2014/main" id="{E7AEA3D9-C4BE-451E-5633-561FFEEE3664}"/>
              </a:ext>
            </a:extLst>
          </p:cNvPr>
          <p:cNvGrpSpPr>
            <a:grpSpLocks/>
          </p:cNvGrpSpPr>
          <p:nvPr/>
        </p:nvGrpSpPr>
        <p:grpSpPr bwMode="auto">
          <a:xfrm rot="6258934">
            <a:off x="3645694" y="1604169"/>
            <a:ext cx="676275" cy="823913"/>
            <a:chOff x="2346129" y="1321104"/>
            <a:chExt cx="1756307" cy="213601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25C9AD4-F68F-01D3-6942-BB9A5C2DBAC3}"/>
                </a:ext>
              </a:extLst>
            </p:cNvPr>
            <p:cNvSpPr/>
            <p:nvPr/>
          </p:nvSpPr>
          <p:spPr>
            <a:xfrm>
              <a:off x="2502389" y="2040702"/>
              <a:ext cx="898767" cy="1094757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503052-2C1D-ECFD-8A4E-4C49EF57E8B9}"/>
                </a:ext>
              </a:extLst>
            </p:cNvPr>
            <p:cNvSpPr/>
            <p:nvPr/>
          </p:nvSpPr>
          <p:spPr>
            <a:xfrm>
              <a:off x="2410700" y="1700107"/>
              <a:ext cx="1319292" cy="1605095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5CAA1E3-BD25-FDC9-5805-C6BE5C72B9F3}"/>
                </a:ext>
              </a:extLst>
            </p:cNvPr>
            <p:cNvSpPr/>
            <p:nvPr/>
          </p:nvSpPr>
          <p:spPr>
            <a:xfrm>
              <a:off x="2592026" y="2413958"/>
              <a:ext cx="494734" cy="60088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AEDA29-B10D-C986-6026-D37F5A701660}"/>
                </a:ext>
              </a:extLst>
            </p:cNvPr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664CF09-450A-D8ED-1214-C1718AB49D70}"/>
              </a:ext>
            </a:extLst>
          </p:cNvPr>
          <p:cNvGrpSpPr>
            <a:grpSpLocks/>
          </p:cNvGrpSpPr>
          <p:nvPr/>
        </p:nvGrpSpPr>
        <p:grpSpPr bwMode="auto">
          <a:xfrm>
            <a:off x="1792288" y="4772025"/>
            <a:ext cx="4216400" cy="1862138"/>
            <a:chOff x="1791982" y="4772571"/>
            <a:chExt cx="4217279" cy="1861842"/>
          </a:xfrm>
        </p:grpSpPr>
        <p:sp>
          <p:nvSpPr>
            <p:cNvPr id="147466" name="TextBox 11">
              <a:extLst>
                <a:ext uri="{FF2B5EF4-FFF2-40B4-BE49-F238E27FC236}">
                  <a16:creationId xmlns:a16="http://schemas.microsoft.com/office/drawing/2014/main" id="{76EF2BFB-7F5C-2DA1-BEB3-2418643D7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8093" y="5803416"/>
              <a:ext cx="257116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Motion sensor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(accelerometer)</a:t>
              </a:r>
            </a:p>
          </p:txBody>
        </p:sp>
        <p:grpSp>
          <p:nvGrpSpPr>
            <p:cNvPr id="147467" name="Group 12">
              <a:extLst>
                <a:ext uri="{FF2B5EF4-FFF2-40B4-BE49-F238E27FC236}">
                  <a16:creationId xmlns:a16="http://schemas.microsoft.com/office/drawing/2014/main" id="{1B74BBB7-83A4-E519-401B-435892852E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1982" y="4772571"/>
              <a:ext cx="1703508" cy="1694051"/>
              <a:chOff x="3067306" y="3621386"/>
              <a:chExt cx="2061245" cy="204980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0FC39DD-43F8-A30F-B6EF-6E7B648C7746}"/>
                  </a:ext>
                </a:extLst>
              </p:cNvPr>
              <p:cNvSpPr/>
              <p:nvPr/>
            </p:nvSpPr>
            <p:spPr>
              <a:xfrm flipH="1">
                <a:off x="3067306" y="3621386"/>
                <a:ext cx="2061528" cy="2049249"/>
              </a:xfrm>
              <a:prstGeom prst="ellipse">
                <a:avLst/>
              </a:prstGeom>
              <a:noFill/>
              <a:ln w="28575" cmpd="sng">
                <a:solidFill>
                  <a:srgbClr val="953735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7470" name="Picture 14" descr="red_accl.jpg">
                <a:extLst>
                  <a:ext uri="{FF2B5EF4-FFF2-40B4-BE49-F238E27FC236}">
                    <a16:creationId xmlns:a16="http://schemas.microsoft.com/office/drawing/2014/main" id="{380C09ED-8354-5772-8759-5B8A0505D3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928" y="3628229"/>
                <a:ext cx="1934173" cy="1934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25F44-0A6B-1071-CB77-C16A2DC6742A}"/>
                </a:ext>
              </a:extLst>
            </p:cNvPr>
            <p:cNvCxnSpPr/>
            <p:nvPr/>
          </p:nvCxnSpPr>
          <p:spPr>
            <a:xfrm flipH="1">
              <a:off x="3578291" y="5470960"/>
              <a:ext cx="2021309" cy="3015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  <a:headEnd type="oval" w="med" len="me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BBC409-8105-2052-2CDE-C814E2B448A7}"/>
              </a:ext>
            </a:extLst>
          </p:cNvPr>
          <p:cNvCxnSpPr/>
          <p:nvPr/>
        </p:nvCxnSpPr>
        <p:spPr>
          <a:xfrm>
            <a:off x="4054475" y="1033463"/>
            <a:ext cx="230663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7461" name="Group 17">
            <a:extLst>
              <a:ext uri="{FF2B5EF4-FFF2-40B4-BE49-F238E27FC236}">
                <a16:creationId xmlns:a16="http://schemas.microsoft.com/office/drawing/2014/main" id="{F05229DA-FB6D-6358-905A-39F8759B3203}"/>
              </a:ext>
            </a:extLst>
          </p:cNvPr>
          <p:cNvGrpSpPr>
            <a:grpSpLocks/>
          </p:cNvGrpSpPr>
          <p:nvPr/>
        </p:nvGrpSpPr>
        <p:grpSpPr bwMode="auto">
          <a:xfrm>
            <a:off x="6391275" y="201613"/>
            <a:ext cx="1703388" cy="1693862"/>
            <a:chOff x="1078894" y="2641697"/>
            <a:chExt cx="1407858" cy="140004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7EA4DA1-4C49-7469-6DBA-73D98BCCAA79}"/>
                </a:ext>
              </a:extLst>
            </p:cNvPr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rgbClr val="0173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7465" name="Picture 19" descr="blast_firstFrame.png">
              <a:extLst>
                <a:ext uri="{FF2B5EF4-FFF2-40B4-BE49-F238E27FC236}">
                  <a16:creationId xmlns:a16="http://schemas.microsoft.com/office/drawing/2014/main" id="{30C3AF58-BC9A-A65A-C3F8-1349BE752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6" t="3947" r="42567" b="70807"/>
            <a:stretch>
              <a:fillRect/>
            </a:stretch>
          </p:blipFill>
          <p:spPr bwMode="auto">
            <a:xfrm>
              <a:off x="1237379" y="2847508"/>
              <a:ext cx="1101425" cy="88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7462" name="TextBox 20">
            <a:extLst>
              <a:ext uri="{FF2B5EF4-FFF2-40B4-BE49-F238E27FC236}">
                <a16:creationId xmlns:a16="http://schemas.microsoft.com/office/drawing/2014/main" id="{653B1F4E-D3C8-0331-8E72-354612CE5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1895475"/>
            <a:ext cx="257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Vibration motor</a:t>
            </a:r>
          </a:p>
        </p:txBody>
      </p:sp>
      <p:sp>
        <p:nvSpPr>
          <p:cNvPr id="147463" name="Slide Number Placeholder 8">
            <a:extLst>
              <a:ext uri="{FF2B5EF4-FFF2-40B4-BE49-F238E27FC236}">
                <a16:creationId xmlns:a16="http://schemas.microsoft.com/office/drawing/2014/main" id="{3EC659B6-200E-F745-9C54-3520EC607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74735A-E6BB-8E4F-B4BA-DF2C32D57D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>
            <a:extLst>
              <a:ext uri="{FF2B5EF4-FFF2-40B4-BE49-F238E27FC236}">
                <a16:creationId xmlns:a16="http://schemas.microsoft.com/office/drawing/2014/main" id="{C3E60BC4-B0D1-FC37-E644-0F5BDBED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9525"/>
            <a:ext cx="9255126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506" name="Group 2">
            <a:extLst>
              <a:ext uri="{FF2B5EF4-FFF2-40B4-BE49-F238E27FC236}">
                <a16:creationId xmlns:a16="http://schemas.microsoft.com/office/drawing/2014/main" id="{E70ABDF7-C134-0E68-312A-C003FD1D0573}"/>
              </a:ext>
            </a:extLst>
          </p:cNvPr>
          <p:cNvGrpSpPr>
            <a:grpSpLocks/>
          </p:cNvGrpSpPr>
          <p:nvPr/>
        </p:nvGrpSpPr>
        <p:grpSpPr bwMode="auto">
          <a:xfrm rot="6258934">
            <a:off x="3645694" y="1604169"/>
            <a:ext cx="676275" cy="823913"/>
            <a:chOff x="2346129" y="1321104"/>
            <a:chExt cx="1756307" cy="213601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692D2F6-7B0B-20CF-C818-C5F8DBFF98DC}"/>
                </a:ext>
              </a:extLst>
            </p:cNvPr>
            <p:cNvSpPr/>
            <p:nvPr/>
          </p:nvSpPr>
          <p:spPr>
            <a:xfrm>
              <a:off x="2502389" y="2040702"/>
              <a:ext cx="898767" cy="1094757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F461CDF-D681-7F93-1372-69AADAB44392}"/>
                </a:ext>
              </a:extLst>
            </p:cNvPr>
            <p:cNvSpPr/>
            <p:nvPr/>
          </p:nvSpPr>
          <p:spPr>
            <a:xfrm>
              <a:off x="2410700" y="1700107"/>
              <a:ext cx="1319292" cy="1605095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CC6AB93-9C46-C96A-B31C-923F9ED9EAB2}"/>
                </a:ext>
              </a:extLst>
            </p:cNvPr>
            <p:cNvSpPr/>
            <p:nvPr/>
          </p:nvSpPr>
          <p:spPr>
            <a:xfrm>
              <a:off x="2592026" y="2413958"/>
              <a:ext cx="494734" cy="60088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1F72766-FD14-1B3C-AA5C-B0E63F2E6EEF}"/>
                </a:ext>
              </a:extLst>
            </p:cNvPr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91374845-D896-A33E-1C2E-7C2320C050C6}"/>
              </a:ext>
            </a:extLst>
          </p:cNvPr>
          <p:cNvSpPr/>
          <p:nvPr/>
        </p:nvSpPr>
        <p:spPr>
          <a:xfrm>
            <a:off x="4046538" y="2293938"/>
            <a:ext cx="1793875" cy="2724150"/>
          </a:xfrm>
          <a:custGeom>
            <a:avLst/>
            <a:gdLst>
              <a:gd name="connsiteX0" fmla="*/ 0 w 1965960"/>
              <a:gd name="connsiteY0" fmla="*/ 0 h 3394710"/>
              <a:gd name="connsiteX1" fmla="*/ 571500 w 1965960"/>
              <a:gd name="connsiteY1" fmla="*/ 948690 h 3394710"/>
              <a:gd name="connsiteX2" fmla="*/ 617220 w 1965960"/>
              <a:gd name="connsiteY2" fmla="*/ 1611630 h 3394710"/>
              <a:gd name="connsiteX3" fmla="*/ 1223010 w 1965960"/>
              <a:gd name="connsiteY3" fmla="*/ 2205990 h 3394710"/>
              <a:gd name="connsiteX4" fmla="*/ 1645920 w 1965960"/>
              <a:gd name="connsiteY4" fmla="*/ 3131820 h 3394710"/>
              <a:gd name="connsiteX5" fmla="*/ 1965960 w 1965960"/>
              <a:gd name="connsiteY5" fmla="*/ 3394710 h 33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5960" h="3394710">
                <a:moveTo>
                  <a:pt x="0" y="0"/>
                </a:moveTo>
                <a:cubicBezTo>
                  <a:pt x="234315" y="340042"/>
                  <a:pt x="468630" y="680085"/>
                  <a:pt x="571500" y="948690"/>
                </a:cubicBezTo>
                <a:cubicBezTo>
                  <a:pt x="674370" y="1217295"/>
                  <a:pt x="508635" y="1402080"/>
                  <a:pt x="617220" y="1611630"/>
                </a:cubicBezTo>
                <a:cubicBezTo>
                  <a:pt x="725805" y="1821180"/>
                  <a:pt x="1051560" y="1952625"/>
                  <a:pt x="1223010" y="2205990"/>
                </a:cubicBezTo>
                <a:cubicBezTo>
                  <a:pt x="1394460" y="2459355"/>
                  <a:pt x="1522095" y="2933700"/>
                  <a:pt x="1645920" y="3131820"/>
                </a:cubicBezTo>
                <a:cubicBezTo>
                  <a:pt x="1769745" y="3329940"/>
                  <a:pt x="1965960" y="3394710"/>
                  <a:pt x="1965960" y="3394710"/>
                </a:cubicBezTo>
              </a:path>
            </a:pathLst>
          </a:custGeom>
          <a:noFill/>
          <a:ln w="28575">
            <a:solidFill>
              <a:srgbClr val="BB222D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F3874B9-026A-289A-A880-C7ADDD614557}"/>
              </a:ext>
            </a:extLst>
          </p:cNvPr>
          <p:cNvSpPr/>
          <p:nvPr/>
        </p:nvSpPr>
        <p:spPr>
          <a:xfrm>
            <a:off x="6696075" y="3429000"/>
            <a:ext cx="1670050" cy="1511300"/>
          </a:xfrm>
          <a:custGeom>
            <a:avLst/>
            <a:gdLst>
              <a:gd name="connsiteX0" fmla="*/ 0 w 1668780"/>
              <a:gd name="connsiteY0" fmla="*/ 1510843 h 1510843"/>
              <a:gd name="connsiteX1" fmla="*/ 331470 w 1668780"/>
              <a:gd name="connsiteY1" fmla="*/ 1327963 h 1510843"/>
              <a:gd name="connsiteX2" fmla="*/ 388620 w 1668780"/>
              <a:gd name="connsiteY2" fmla="*/ 973633 h 1510843"/>
              <a:gd name="connsiteX3" fmla="*/ 571500 w 1668780"/>
              <a:gd name="connsiteY3" fmla="*/ 1430833 h 1510843"/>
              <a:gd name="connsiteX4" fmla="*/ 502920 w 1668780"/>
              <a:gd name="connsiteY4" fmla="*/ 653593 h 1510843"/>
              <a:gd name="connsiteX5" fmla="*/ 640080 w 1668780"/>
              <a:gd name="connsiteY5" fmla="*/ 1202233 h 1510843"/>
              <a:gd name="connsiteX6" fmla="*/ 548640 w 1668780"/>
              <a:gd name="connsiteY6" fmla="*/ 356413 h 1510843"/>
              <a:gd name="connsiteX7" fmla="*/ 765810 w 1668780"/>
              <a:gd name="connsiteY7" fmla="*/ 1316533 h 1510843"/>
              <a:gd name="connsiteX8" fmla="*/ 617220 w 1668780"/>
              <a:gd name="connsiteY8" fmla="*/ 207823 h 1510843"/>
              <a:gd name="connsiteX9" fmla="*/ 788670 w 1668780"/>
              <a:gd name="connsiteY9" fmla="*/ 836473 h 1510843"/>
              <a:gd name="connsiteX10" fmla="*/ 720090 w 1668780"/>
              <a:gd name="connsiteY10" fmla="*/ 2083 h 1510843"/>
              <a:gd name="connsiteX11" fmla="*/ 925830 w 1668780"/>
              <a:gd name="connsiteY11" fmla="*/ 1133653 h 1510843"/>
              <a:gd name="connsiteX12" fmla="*/ 880110 w 1668780"/>
              <a:gd name="connsiteY12" fmla="*/ 322123 h 1510843"/>
              <a:gd name="connsiteX13" fmla="*/ 960120 w 1668780"/>
              <a:gd name="connsiteY13" fmla="*/ 722173 h 1510843"/>
              <a:gd name="connsiteX14" fmla="*/ 994410 w 1668780"/>
              <a:gd name="connsiteY14" fmla="*/ 367843 h 1510843"/>
              <a:gd name="connsiteX15" fmla="*/ 1143000 w 1668780"/>
              <a:gd name="connsiteY15" fmla="*/ 665023 h 1510843"/>
              <a:gd name="connsiteX16" fmla="*/ 1200150 w 1668780"/>
              <a:gd name="connsiteY16" fmla="*/ 367843 h 1510843"/>
              <a:gd name="connsiteX17" fmla="*/ 1268730 w 1668780"/>
              <a:gd name="connsiteY17" fmla="*/ 470713 h 1510843"/>
              <a:gd name="connsiteX18" fmla="*/ 1668780 w 1668780"/>
              <a:gd name="connsiteY18" fmla="*/ 150673 h 15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68780" h="1510843">
                <a:moveTo>
                  <a:pt x="0" y="1510843"/>
                </a:moveTo>
                <a:cubicBezTo>
                  <a:pt x="133350" y="1464170"/>
                  <a:pt x="266700" y="1417498"/>
                  <a:pt x="331470" y="1327963"/>
                </a:cubicBezTo>
                <a:cubicBezTo>
                  <a:pt x="396240" y="1238428"/>
                  <a:pt x="348615" y="956488"/>
                  <a:pt x="388620" y="973633"/>
                </a:cubicBezTo>
                <a:cubicBezTo>
                  <a:pt x="428625" y="990778"/>
                  <a:pt x="552450" y="1484173"/>
                  <a:pt x="571500" y="1430833"/>
                </a:cubicBezTo>
                <a:cubicBezTo>
                  <a:pt x="590550" y="1377493"/>
                  <a:pt x="491490" y="691693"/>
                  <a:pt x="502920" y="653593"/>
                </a:cubicBezTo>
                <a:cubicBezTo>
                  <a:pt x="514350" y="615493"/>
                  <a:pt x="632460" y="1251763"/>
                  <a:pt x="640080" y="1202233"/>
                </a:cubicBezTo>
                <a:cubicBezTo>
                  <a:pt x="647700" y="1152703"/>
                  <a:pt x="527685" y="337363"/>
                  <a:pt x="548640" y="356413"/>
                </a:cubicBezTo>
                <a:cubicBezTo>
                  <a:pt x="569595" y="375463"/>
                  <a:pt x="754380" y="1341298"/>
                  <a:pt x="765810" y="1316533"/>
                </a:cubicBezTo>
                <a:cubicBezTo>
                  <a:pt x="777240" y="1291768"/>
                  <a:pt x="613410" y="287833"/>
                  <a:pt x="617220" y="207823"/>
                </a:cubicBezTo>
                <a:cubicBezTo>
                  <a:pt x="621030" y="127813"/>
                  <a:pt x="771525" y="870763"/>
                  <a:pt x="788670" y="836473"/>
                </a:cubicBezTo>
                <a:cubicBezTo>
                  <a:pt x="805815" y="802183"/>
                  <a:pt x="697230" y="-47447"/>
                  <a:pt x="720090" y="2083"/>
                </a:cubicBezTo>
                <a:cubicBezTo>
                  <a:pt x="742950" y="51613"/>
                  <a:pt x="899160" y="1080313"/>
                  <a:pt x="925830" y="1133653"/>
                </a:cubicBezTo>
                <a:cubicBezTo>
                  <a:pt x="952500" y="1186993"/>
                  <a:pt x="874395" y="390703"/>
                  <a:pt x="880110" y="322123"/>
                </a:cubicBezTo>
                <a:cubicBezTo>
                  <a:pt x="885825" y="253543"/>
                  <a:pt x="941070" y="714553"/>
                  <a:pt x="960120" y="722173"/>
                </a:cubicBezTo>
                <a:cubicBezTo>
                  <a:pt x="979170" y="729793"/>
                  <a:pt x="963930" y="377368"/>
                  <a:pt x="994410" y="367843"/>
                </a:cubicBezTo>
                <a:cubicBezTo>
                  <a:pt x="1024890" y="358318"/>
                  <a:pt x="1108710" y="665023"/>
                  <a:pt x="1143000" y="665023"/>
                </a:cubicBezTo>
                <a:cubicBezTo>
                  <a:pt x="1177290" y="665023"/>
                  <a:pt x="1179195" y="400228"/>
                  <a:pt x="1200150" y="367843"/>
                </a:cubicBezTo>
                <a:cubicBezTo>
                  <a:pt x="1221105" y="335458"/>
                  <a:pt x="1190625" y="506908"/>
                  <a:pt x="1268730" y="470713"/>
                </a:cubicBezTo>
                <a:cubicBezTo>
                  <a:pt x="1346835" y="434518"/>
                  <a:pt x="1668780" y="150673"/>
                  <a:pt x="1668780" y="150673"/>
                </a:cubicBezTo>
              </a:path>
            </a:pathLst>
          </a:custGeom>
          <a:noFill/>
          <a:ln w="19050">
            <a:solidFill>
              <a:srgbClr val="BB222D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149509" name="Group 12">
            <a:extLst>
              <a:ext uri="{FF2B5EF4-FFF2-40B4-BE49-F238E27FC236}">
                <a16:creationId xmlns:a16="http://schemas.microsoft.com/office/drawing/2014/main" id="{EE7EA074-DB81-56DD-E0CF-BDD6708B3CCB}"/>
              </a:ext>
            </a:extLst>
          </p:cNvPr>
          <p:cNvGrpSpPr>
            <a:grpSpLocks/>
          </p:cNvGrpSpPr>
          <p:nvPr/>
        </p:nvGrpSpPr>
        <p:grpSpPr bwMode="auto">
          <a:xfrm>
            <a:off x="1792288" y="4772025"/>
            <a:ext cx="1703387" cy="1693863"/>
            <a:chOff x="3067306" y="3621386"/>
            <a:chExt cx="2061245" cy="20498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0FC0C0-E89F-AE9D-C73B-530BD17872E3}"/>
                </a:ext>
              </a:extLst>
            </p:cNvPr>
            <p:cNvSpPr/>
            <p:nvPr/>
          </p:nvSpPr>
          <p:spPr>
            <a:xfrm flipH="1">
              <a:off x="3067306" y="3621386"/>
              <a:ext cx="2061245" cy="2049802"/>
            </a:xfrm>
            <a:prstGeom prst="ellipse">
              <a:avLst/>
            </a:prstGeom>
            <a:noFill/>
            <a:ln w="28575" cmpd="sng">
              <a:solidFill>
                <a:srgbClr val="95373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519" name="Picture 14" descr="red_accl.jpg">
              <a:extLst>
                <a:ext uri="{FF2B5EF4-FFF2-40B4-BE49-F238E27FC236}">
                  <a16:creationId xmlns:a16="http://schemas.microsoft.com/office/drawing/2014/main" id="{6C2FB532-1447-1EBC-6D1A-6EBC46745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928" y="3628229"/>
              <a:ext cx="1934173" cy="1934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0F09A9-F8EB-438B-396E-0CBAA3C747B4}"/>
              </a:ext>
            </a:extLst>
          </p:cNvPr>
          <p:cNvCxnSpPr/>
          <p:nvPr/>
        </p:nvCxnSpPr>
        <p:spPr>
          <a:xfrm flipH="1">
            <a:off x="3578225" y="5470525"/>
            <a:ext cx="2020888" cy="3016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58F42A-108B-C170-33DB-34432BDE6A29}"/>
              </a:ext>
            </a:extLst>
          </p:cNvPr>
          <p:cNvCxnSpPr/>
          <p:nvPr/>
        </p:nvCxnSpPr>
        <p:spPr>
          <a:xfrm>
            <a:off x="4054475" y="1033463"/>
            <a:ext cx="230663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512" name="Group 17">
            <a:extLst>
              <a:ext uri="{FF2B5EF4-FFF2-40B4-BE49-F238E27FC236}">
                <a16:creationId xmlns:a16="http://schemas.microsoft.com/office/drawing/2014/main" id="{5790AEA7-1D87-8BAE-D72F-C816070B18C7}"/>
              </a:ext>
            </a:extLst>
          </p:cNvPr>
          <p:cNvGrpSpPr>
            <a:grpSpLocks/>
          </p:cNvGrpSpPr>
          <p:nvPr/>
        </p:nvGrpSpPr>
        <p:grpSpPr bwMode="auto">
          <a:xfrm>
            <a:off x="6391275" y="201613"/>
            <a:ext cx="1703388" cy="1693862"/>
            <a:chOff x="1078894" y="2641697"/>
            <a:chExt cx="1407858" cy="140004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E9E8BC9-6DF1-1089-8029-349C1ABE26EB}"/>
                </a:ext>
              </a:extLst>
            </p:cNvPr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rgbClr val="0173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517" name="Picture 19" descr="blast_firstFrame.png">
              <a:extLst>
                <a:ext uri="{FF2B5EF4-FFF2-40B4-BE49-F238E27FC236}">
                  <a16:creationId xmlns:a16="http://schemas.microsoft.com/office/drawing/2014/main" id="{2E6B960E-6668-606A-5E6F-41B502B37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6" t="3947" r="42567" b="70807"/>
            <a:stretch>
              <a:fillRect/>
            </a:stretch>
          </p:blipFill>
          <p:spPr bwMode="auto">
            <a:xfrm>
              <a:off x="1237379" y="2847508"/>
              <a:ext cx="1101425" cy="88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9513" name="TextBox 20">
            <a:extLst>
              <a:ext uri="{FF2B5EF4-FFF2-40B4-BE49-F238E27FC236}">
                <a16:creationId xmlns:a16="http://schemas.microsoft.com/office/drawing/2014/main" id="{A1FE5D98-CA52-FB11-1ED7-02AAD0802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5803900"/>
            <a:ext cx="2570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Motion sensor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(accelerometer)</a:t>
            </a:r>
          </a:p>
        </p:txBody>
      </p:sp>
      <p:sp>
        <p:nvSpPr>
          <p:cNvPr id="149514" name="TextBox 21">
            <a:extLst>
              <a:ext uri="{FF2B5EF4-FFF2-40B4-BE49-F238E27FC236}">
                <a16:creationId xmlns:a16="http://schemas.microsoft.com/office/drawing/2014/main" id="{82946C55-534C-902B-9F06-8F13E4297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1895475"/>
            <a:ext cx="257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Vibration motor</a:t>
            </a:r>
          </a:p>
        </p:txBody>
      </p:sp>
      <p:sp>
        <p:nvSpPr>
          <p:cNvPr id="149515" name="Slide Number Placeholder 9">
            <a:extLst>
              <a:ext uri="{FF2B5EF4-FFF2-40B4-BE49-F238E27FC236}">
                <a16:creationId xmlns:a16="http://schemas.microsoft.com/office/drawing/2014/main" id="{480DABBB-9A57-0C97-6BCC-7BC145BE7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6D6DB-01B0-CF4D-8AF5-057115F53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>
            <a:extLst>
              <a:ext uri="{FF2B5EF4-FFF2-40B4-BE49-F238E27FC236}">
                <a16:creationId xmlns:a16="http://schemas.microsoft.com/office/drawing/2014/main" id="{527BA854-20B4-DDF5-4550-CAE47859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150"/>
            <a:ext cx="91440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Fast Retransmit/Fast Recovery (FR/FR)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endParaRPr lang="en-US" altLang="en-US" sz="3600">
              <a:ea typeface="ＭＳ Ｐゴシック" panose="020B0600070205080204" pitchFamily="34" charset="-128"/>
            </a:endParaRPr>
          </a:p>
        </p:txBody>
      </p:sp>
      <p:pic>
        <p:nvPicPr>
          <p:cNvPr id="107522" name="Picture 4" descr="Applied Sciences | Free Full-Text | Enhanced Multistream Fast TCP: Rapid  Bandwidth Utilization after Fast-Recovery Phase">
            <a:extLst>
              <a:ext uri="{FF2B5EF4-FFF2-40B4-BE49-F238E27FC236}">
                <a16:creationId xmlns:a16="http://schemas.microsoft.com/office/drawing/2014/main" id="{A5D2C852-9D0D-CF7E-2233-C86E467A8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471488"/>
            <a:ext cx="50895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8">
            <a:extLst>
              <a:ext uri="{FF2B5EF4-FFF2-40B4-BE49-F238E27FC236}">
                <a16:creationId xmlns:a16="http://schemas.microsoft.com/office/drawing/2014/main" id="{8CF24742-6C6E-D359-3294-2492969C3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013" y="6584950"/>
            <a:ext cx="5862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[Ref] https://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www.mdpi.com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/2076-3417/9/21/4698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518A88-3566-1BA9-470C-15BEBD17A4E7}"/>
              </a:ext>
            </a:extLst>
          </p:cNvPr>
          <p:cNvSpPr/>
          <p:nvPr/>
        </p:nvSpPr>
        <p:spPr>
          <a:xfrm>
            <a:off x="2767013" y="1085850"/>
            <a:ext cx="346075" cy="19589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B5F827-180A-2E40-8EBE-D604CF7619E8}"/>
              </a:ext>
            </a:extLst>
          </p:cNvPr>
          <p:cNvSpPr txBox="1"/>
          <p:nvPr/>
        </p:nvSpPr>
        <p:spPr>
          <a:xfrm>
            <a:off x="2693988" y="1865313"/>
            <a:ext cx="4921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FD42F9A5-A161-972C-764B-4BB310FD1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985" y="5818748"/>
            <a:ext cx="3147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TSF = Segments in flight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Number Placeholder 1">
            <a:extLst>
              <a:ext uri="{FF2B5EF4-FFF2-40B4-BE49-F238E27FC236}">
                <a16:creationId xmlns:a16="http://schemas.microsoft.com/office/drawing/2014/main" id="{FAE3DFD1-8441-5FD2-60A7-EB772472D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B4D6FD-0CF4-9640-BED1-5B826420851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1554" name="Picture 2">
            <a:extLst>
              <a:ext uri="{FF2B5EF4-FFF2-40B4-BE49-F238E27FC236}">
                <a16:creationId xmlns:a16="http://schemas.microsoft.com/office/drawing/2014/main" id="{67DC29C0-E624-75CB-0921-2224C9C1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854200"/>
            <a:ext cx="766762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1555" name="Group 3">
            <a:extLst>
              <a:ext uri="{FF2B5EF4-FFF2-40B4-BE49-F238E27FC236}">
                <a16:creationId xmlns:a16="http://schemas.microsoft.com/office/drawing/2014/main" id="{8E683D2F-BAB2-0225-3D54-F38EE618A3BF}"/>
              </a:ext>
            </a:extLst>
          </p:cNvPr>
          <p:cNvGrpSpPr>
            <a:grpSpLocks/>
          </p:cNvGrpSpPr>
          <p:nvPr/>
        </p:nvGrpSpPr>
        <p:grpSpPr bwMode="auto">
          <a:xfrm>
            <a:off x="-188913" y="382588"/>
            <a:ext cx="9521826" cy="820737"/>
            <a:chOff x="-520545" y="5050875"/>
            <a:chExt cx="9522372" cy="8217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34B2EC-B9C6-52B0-D40D-0E9A64257472}"/>
                </a:ext>
              </a:extLst>
            </p:cNvPr>
            <p:cNvSpPr/>
            <p:nvPr/>
          </p:nvSpPr>
          <p:spPr>
            <a:xfrm>
              <a:off x="-520545" y="5050875"/>
              <a:ext cx="9522372" cy="821765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51557" name="TextBox 5">
              <a:extLst>
                <a:ext uri="{FF2B5EF4-FFF2-40B4-BE49-F238E27FC236}">
                  <a16:creationId xmlns:a16="http://schemas.microsoft.com/office/drawing/2014/main" id="{170F332C-04AE-D657-5FF8-8FD083B6D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6808" y="5076282"/>
              <a:ext cx="89948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Light as medium: LiFi</a:t>
              </a: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97054995-1D5F-AA5E-D56F-67E50B0A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Adaptors Communicating</a:t>
            </a: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0562C389-66F7-F609-D603-BC71331B8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3733800"/>
            <a:ext cx="4267200" cy="23622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Sending side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Encapsulates packet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in a frame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Adds error checking bits, flow control, etc.</a:t>
            </a:r>
          </a:p>
        </p:txBody>
      </p:sp>
      <p:sp>
        <p:nvSpPr>
          <p:cNvPr id="152579" name="Content Placeholder 25">
            <a:extLst>
              <a:ext uri="{FF2B5EF4-FFF2-40B4-BE49-F238E27FC236}">
                <a16:creationId xmlns:a16="http://schemas.microsoft.com/office/drawing/2014/main" id="{728A93C7-1519-E483-3C9B-B8750F8BE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3733800"/>
            <a:ext cx="4495800" cy="23622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Receiving side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Looks for errors, flow control, etc.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Extracts datagram and passes to receiving node</a:t>
            </a:r>
          </a:p>
        </p:txBody>
      </p:sp>
      <p:sp>
        <p:nvSpPr>
          <p:cNvPr id="152580" name="Slide Number Placeholder 4">
            <a:extLst>
              <a:ext uri="{FF2B5EF4-FFF2-40B4-BE49-F238E27FC236}">
                <a16:creationId xmlns:a16="http://schemas.microsoft.com/office/drawing/2014/main" id="{013659DE-64D6-8A2F-30BE-348DFDCC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75D55-BE0B-4540-A99E-EB6CDCCB5A2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196FAF45-55B4-B619-DCA3-E8DADA88A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2863850"/>
            <a:ext cx="977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sending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node</a:t>
            </a:r>
          </a:p>
        </p:txBody>
      </p:sp>
      <p:grpSp>
        <p:nvGrpSpPr>
          <p:cNvPr id="152582" name="Group 6">
            <a:extLst>
              <a:ext uri="{FF2B5EF4-FFF2-40B4-BE49-F238E27FC236}">
                <a16:creationId xmlns:a16="http://schemas.microsoft.com/office/drawing/2014/main" id="{5305281B-A2C0-F631-3576-AB243E4692F5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389188"/>
            <a:ext cx="965200" cy="427037"/>
            <a:chOff x="1477" y="1377"/>
            <a:chExt cx="608" cy="269"/>
          </a:xfrm>
        </p:grpSpPr>
        <p:sp>
          <p:nvSpPr>
            <p:cNvPr id="152600" name="Rectangle 7">
              <a:extLst>
                <a:ext uri="{FF2B5EF4-FFF2-40B4-BE49-F238E27FC236}">
                  <a16:creationId xmlns:a16="http://schemas.microsoft.com/office/drawing/2014/main" id="{349FAC5B-870E-888C-1A71-46B2419DE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1" name="Rectangle 8">
              <a:extLst>
                <a:ext uri="{FF2B5EF4-FFF2-40B4-BE49-F238E27FC236}">
                  <a16:creationId xmlns:a16="http://schemas.microsoft.com/office/drawing/2014/main" id="{C0FE6B3E-71C4-8AC8-8927-F84D4E7F8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frame</a:t>
              </a:r>
            </a:p>
          </p:txBody>
        </p:sp>
      </p:grpSp>
      <p:sp>
        <p:nvSpPr>
          <p:cNvPr id="152583" name="Line 9">
            <a:extLst>
              <a:ext uri="{FF2B5EF4-FFF2-40B4-BE49-F238E27FC236}">
                <a16:creationId xmlns:a16="http://schemas.microsoft.com/office/drawing/2014/main" id="{A601D22A-29AB-6298-8289-8FFF7AFC9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2657475"/>
            <a:ext cx="2527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4" name="Rectangle 10">
            <a:extLst>
              <a:ext uri="{FF2B5EF4-FFF2-40B4-BE49-F238E27FC236}">
                <a16:creationId xmlns:a16="http://schemas.microsoft.com/office/drawing/2014/main" id="{BB099168-EB51-7C98-152A-8F2570754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8" y="1595438"/>
            <a:ext cx="1125537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5" name="Rectangle 11">
            <a:extLst>
              <a:ext uri="{FF2B5EF4-FFF2-40B4-BE49-F238E27FC236}">
                <a16:creationId xmlns:a16="http://schemas.microsoft.com/office/drawing/2014/main" id="{501E7B3F-B13B-DC99-CB91-65D9AE11C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425" y="1974850"/>
            <a:ext cx="487363" cy="280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6" name="Rectangle 12">
            <a:extLst>
              <a:ext uri="{FF2B5EF4-FFF2-40B4-BE49-F238E27FC236}">
                <a16:creationId xmlns:a16="http://schemas.microsoft.com/office/drawing/2014/main" id="{3FECCD21-D36D-F9CE-DDF7-A6CCB45A4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95438"/>
            <a:ext cx="1125538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7" name="Rectangle 13">
            <a:extLst>
              <a:ext uri="{FF2B5EF4-FFF2-40B4-BE49-F238E27FC236}">
                <a16:creationId xmlns:a16="http://schemas.microsoft.com/office/drawing/2014/main" id="{71C2346C-10F7-DF7A-E975-1026BA575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1966913"/>
            <a:ext cx="487362" cy="257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8" name="Text Box 14">
            <a:extLst>
              <a:ext uri="{FF2B5EF4-FFF2-40B4-BE49-F238E27FC236}">
                <a16:creationId xmlns:a16="http://schemas.microsoft.com/office/drawing/2014/main" id="{C4AF4BDA-6FAF-83D7-A113-A6F07B24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2825750"/>
            <a:ext cx="1139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receiving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node</a:t>
            </a:r>
          </a:p>
        </p:txBody>
      </p:sp>
      <p:sp>
        <p:nvSpPr>
          <p:cNvPr id="152589" name="Text Box 16">
            <a:extLst>
              <a:ext uri="{FF2B5EF4-FFF2-40B4-BE49-F238E27FC236}">
                <a16:creationId xmlns:a16="http://schemas.microsoft.com/office/drawing/2014/main" id="{BF310630-2283-8A15-FDDE-7AA39B176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002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packet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0" name="Freeform 17">
            <a:extLst>
              <a:ext uri="{FF2B5EF4-FFF2-40B4-BE49-F238E27FC236}">
                <a16:creationId xmlns:a16="http://schemas.microsoft.com/office/drawing/2014/main" id="{27789079-E516-A4D5-8394-26E5728EA9CC}"/>
              </a:ext>
            </a:extLst>
          </p:cNvPr>
          <p:cNvSpPr>
            <a:spLocks/>
          </p:cNvSpPr>
          <p:nvPr/>
        </p:nvSpPr>
        <p:spPr bwMode="auto">
          <a:xfrm>
            <a:off x="1746250" y="2181225"/>
            <a:ext cx="695325" cy="460375"/>
          </a:xfrm>
          <a:custGeom>
            <a:avLst/>
            <a:gdLst>
              <a:gd name="T0" fmla="*/ 2147483646 w 438"/>
              <a:gd name="T1" fmla="*/ 0 h 290"/>
              <a:gd name="T2" fmla="*/ 2147483646 w 438"/>
              <a:gd name="T3" fmla="*/ 2147483646 h 290"/>
              <a:gd name="T4" fmla="*/ 2147483646 w 438"/>
              <a:gd name="T5" fmla="*/ 2147483646 h 290"/>
              <a:gd name="T6" fmla="*/ 2147483646 w 438"/>
              <a:gd name="T7" fmla="*/ 2147483646 h 290"/>
              <a:gd name="T8" fmla="*/ 0 60000 65536"/>
              <a:gd name="T9" fmla="*/ 0 60000 65536"/>
              <a:gd name="T10" fmla="*/ 0 60000 65536"/>
              <a:gd name="T11" fmla="*/ 0 60000 65536"/>
              <a:gd name="T12" fmla="*/ 0 w 438"/>
              <a:gd name="T13" fmla="*/ 0 h 290"/>
              <a:gd name="T14" fmla="*/ 438 w 438"/>
              <a:gd name="T15" fmla="*/ 290 h 2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8" h="290">
                <a:moveTo>
                  <a:pt x="15" y="0"/>
                </a:moveTo>
                <a:cubicBezTo>
                  <a:pt x="7" y="58"/>
                  <a:pt x="0" y="117"/>
                  <a:pt x="15" y="162"/>
                </a:cubicBezTo>
                <a:cubicBezTo>
                  <a:pt x="30" y="207"/>
                  <a:pt x="38" y="248"/>
                  <a:pt x="108" y="269"/>
                </a:cubicBezTo>
                <a:cubicBezTo>
                  <a:pt x="178" y="290"/>
                  <a:pt x="383" y="282"/>
                  <a:pt x="438" y="285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2591" name="Group 18">
            <a:extLst>
              <a:ext uri="{FF2B5EF4-FFF2-40B4-BE49-F238E27FC236}">
                <a16:creationId xmlns:a16="http://schemas.microsoft.com/office/drawing/2014/main" id="{A87C3038-0B03-AD80-D410-23FD5F4EB7CC}"/>
              </a:ext>
            </a:extLst>
          </p:cNvPr>
          <p:cNvGrpSpPr>
            <a:grpSpLocks/>
          </p:cNvGrpSpPr>
          <p:nvPr/>
        </p:nvGrpSpPr>
        <p:grpSpPr bwMode="auto">
          <a:xfrm>
            <a:off x="5819775" y="2382838"/>
            <a:ext cx="965200" cy="427037"/>
            <a:chOff x="1477" y="1377"/>
            <a:chExt cx="608" cy="269"/>
          </a:xfrm>
        </p:grpSpPr>
        <p:sp>
          <p:nvSpPr>
            <p:cNvPr id="152598" name="Rectangle 19">
              <a:extLst>
                <a:ext uri="{FF2B5EF4-FFF2-40B4-BE49-F238E27FC236}">
                  <a16:creationId xmlns:a16="http://schemas.microsoft.com/office/drawing/2014/main" id="{691AA808-3E7D-3832-35F3-92CCF274B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9" name="Rectangle 20">
              <a:extLst>
                <a:ext uri="{FF2B5EF4-FFF2-40B4-BE49-F238E27FC236}">
                  <a16:creationId xmlns:a16="http://schemas.microsoft.com/office/drawing/2014/main" id="{4B8E64A4-81D7-07E0-E055-F04DF96EB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frame</a:t>
              </a:r>
            </a:p>
          </p:txBody>
        </p:sp>
      </p:grpSp>
      <p:sp>
        <p:nvSpPr>
          <p:cNvPr id="152592" name="Text Box 21">
            <a:extLst>
              <a:ext uri="{FF2B5EF4-FFF2-40B4-BE49-F238E27FC236}">
                <a16:creationId xmlns:a16="http://schemas.microsoft.com/office/drawing/2014/main" id="{8E3DFA13-07AA-0E7B-5B10-A8628ECE0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820988"/>
            <a:ext cx="101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adapter</a:t>
            </a:r>
          </a:p>
        </p:txBody>
      </p:sp>
      <p:sp>
        <p:nvSpPr>
          <p:cNvPr id="152593" name="Text Box 22">
            <a:extLst>
              <a:ext uri="{FF2B5EF4-FFF2-40B4-BE49-F238E27FC236}">
                <a16:creationId xmlns:a16="http://schemas.microsoft.com/office/drawing/2014/main" id="{A87DF070-F9BE-60D1-9FE9-7E6C0FB68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538" y="2827338"/>
            <a:ext cx="101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adapter</a:t>
            </a:r>
          </a:p>
        </p:txBody>
      </p:sp>
      <p:sp>
        <p:nvSpPr>
          <p:cNvPr id="152594" name="AutoShape 23">
            <a:extLst>
              <a:ext uri="{FF2B5EF4-FFF2-40B4-BE49-F238E27FC236}">
                <a16:creationId xmlns:a16="http://schemas.microsoft.com/office/drawing/2014/main" id="{C46912CD-957D-5D15-97CA-0DDB4780B6B9}"/>
              </a:ext>
            </a:extLst>
          </p:cNvPr>
          <p:cNvSpPr>
            <a:spLocks/>
          </p:cNvSpPr>
          <p:nvPr/>
        </p:nvSpPr>
        <p:spPr bwMode="auto">
          <a:xfrm rot="5399521">
            <a:off x="4533901" y="758825"/>
            <a:ext cx="220662" cy="2865437"/>
          </a:xfrm>
          <a:prstGeom prst="leftBrace">
            <a:avLst>
              <a:gd name="adj1" fmla="val 1082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5" name="Text Box 24">
            <a:extLst>
              <a:ext uri="{FF2B5EF4-FFF2-40B4-BE49-F238E27FC236}">
                <a16:creationId xmlns:a16="http://schemas.microsoft.com/office/drawing/2014/main" id="{C6E84910-689F-BFFA-4D65-E3F87E47A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714500"/>
            <a:ext cx="2103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layer protocol</a:t>
            </a:r>
          </a:p>
        </p:txBody>
      </p:sp>
      <p:sp>
        <p:nvSpPr>
          <p:cNvPr id="152596" name="Freeform 25">
            <a:extLst>
              <a:ext uri="{FF2B5EF4-FFF2-40B4-BE49-F238E27FC236}">
                <a16:creationId xmlns:a16="http://schemas.microsoft.com/office/drawing/2014/main" id="{E897D5E6-6B3A-D61D-DC9B-427D5FAA5DAA}"/>
              </a:ext>
            </a:extLst>
          </p:cNvPr>
          <p:cNvSpPr>
            <a:spLocks/>
          </p:cNvSpPr>
          <p:nvPr/>
        </p:nvSpPr>
        <p:spPr bwMode="auto">
          <a:xfrm>
            <a:off x="6704013" y="2266950"/>
            <a:ext cx="647700" cy="342900"/>
          </a:xfrm>
          <a:custGeom>
            <a:avLst/>
            <a:gdLst>
              <a:gd name="T0" fmla="*/ 0 w 408"/>
              <a:gd name="T1" fmla="*/ 2147483646 h 216"/>
              <a:gd name="T2" fmla="*/ 2147483646 w 408"/>
              <a:gd name="T3" fmla="*/ 2147483646 h 216"/>
              <a:gd name="T4" fmla="*/ 2147483646 w 408"/>
              <a:gd name="T5" fmla="*/ 2147483646 h 216"/>
              <a:gd name="T6" fmla="*/ 2147483646 w 408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408"/>
              <a:gd name="T13" fmla="*/ 0 h 216"/>
              <a:gd name="T14" fmla="*/ 408 w 408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" h="216">
                <a:moveTo>
                  <a:pt x="0" y="208"/>
                </a:moveTo>
                <a:cubicBezTo>
                  <a:pt x="62" y="212"/>
                  <a:pt x="124" y="216"/>
                  <a:pt x="184" y="208"/>
                </a:cubicBezTo>
                <a:cubicBezTo>
                  <a:pt x="244" y="200"/>
                  <a:pt x="324" y="196"/>
                  <a:pt x="361" y="161"/>
                </a:cubicBezTo>
                <a:cubicBezTo>
                  <a:pt x="398" y="126"/>
                  <a:pt x="400" y="27"/>
                  <a:pt x="408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7" name="Text Box 16">
            <a:extLst>
              <a:ext uri="{FF2B5EF4-FFF2-40B4-BE49-F238E27FC236}">
                <a16:creationId xmlns:a16="http://schemas.microsoft.com/office/drawing/2014/main" id="{F33D560C-3B54-D47E-C877-11EBC08E5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16002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packet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Number Placeholder 1">
            <a:extLst>
              <a:ext uri="{FF2B5EF4-FFF2-40B4-BE49-F238E27FC236}">
                <a16:creationId xmlns:a16="http://schemas.microsoft.com/office/drawing/2014/main" id="{15114857-B311-C01A-68BB-7C7DBA5A9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74E9CB-6F9B-1C4C-A575-7934838656B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4626" name="Picture 2">
            <a:extLst>
              <a:ext uri="{FF2B5EF4-FFF2-40B4-BE49-F238E27FC236}">
                <a16:creationId xmlns:a16="http://schemas.microsoft.com/office/drawing/2014/main" id="{3C1FFC47-2AB1-3597-F0F0-A69A5308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1">
            <a:extLst>
              <a:ext uri="{FF2B5EF4-FFF2-40B4-BE49-F238E27FC236}">
                <a16:creationId xmlns:a16="http://schemas.microsoft.com/office/drawing/2014/main" id="{01834748-1B55-BC37-2B70-22568E169D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83364A-D3A8-3B42-8E50-34AFB846EED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4F05FA42-B0ED-5C61-96EF-442F37A02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4">
            <a:extLst>
              <a:ext uri="{FF2B5EF4-FFF2-40B4-BE49-F238E27FC236}">
                <a16:creationId xmlns:a16="http://schemas.microsoft.com/office/drawing/2014/main" id="{9AF88887-B395-F3EE-28EF-840FE7411A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Link Layer Addresses (Recap)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Discussed earlier in the context of ARP)</a:t>
            </a:r>
          </a:p>
        </p:txBody>
      </p:sp>
      <p:sp>
        <p:nvSpPr>
          <p:cNvPr id="32770" name="Slide Number Placeholder 3">
            <a:extLst>
              <a:ext uri="{FF2B5EF4-FFF2-40B4-BE49-F238E27FC236}">
                <a16:creationId xmlns:a16="http://schemas.microsoft.com/office/drawing/2014/main" id="{BA148D61-BD12-F82F-7854-A2061B0D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50AE23-7FBC-0A46-8890-873431D94F9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17657673-B017-C869-0FA4-A604B96B5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ARP protocol</a:t>
            </a: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82B87114-6D97-64DB-F947-EE93E6DE9F4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06413" y="1277938"/>
            <a:ext cx="8113712" cy="4918075"/>
          </a:xfrm>
        </p:spPr>
        <p:txBody>
          <a:bodyPr rtlCol="0">
            <a:no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destination MAC address = FF-FF-FF-FF-FF-FF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33795" name="Picture 19" descr="underline_base">
            <a:extLst>
              <a:ext uri="{FF2B5EF4-FFF2-40B4-BE49-F238E27FC236}">
                <a16:creationId xmlns:a16="http://schemas.microsoft.com/office/drawing/2014/main" id="{7518DE5D-EB7E-0EEE-E0DC-6CAD197133F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lide Number Placeholder 1">
            <a:extLst>
              <a:ext uri="{FF2B5EF4-FFF2-40B4-BE49-F238E27FC236}">
                <a16:creationId xmlns:a16="http://schemas.microsoft.com/office/drawing/2014/main" id="{28C73AAB-F060-4C1E-069A-A6C4E3932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C69C2-E7D3-684C-A49E-84D26243D9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CC9123E4-8A15-745C-0CE7-49C5E187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 an Aside: Promiscuous Mode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D9662936-488B-0A3D-E1FB-39604D086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Normal adapter: receives frames sent to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local MAC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Broadcast address FF-FF-FF-FF-FF-FF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Promiscuous mode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Receive </a:t>
            </a:r>
            <a:r>
              <a:rPr lang="en-US" altLang="en-US" i="1">
                <a:ea typeface="ＭＳ Ｐゴシック" panose="020B0600070205080204" pitchFamily="34" charset="-128"/>
              </a:rPr>
              <a:t>everything</a:t>
            </a:r>
            <a:r>
              <a:rPr lang="en-US" altLang="en-US">
                <a:ea typeface="ＭＳ Ｐゴシック" panose="020B0600070205080204" pitchFamily="34" charset="-128"/>
              </a:rPr>
              <a:t>, independent of destination MAC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Useful for packet sniffing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monitoring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wireshark, tcpdump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506BD998-085E-A7CA-CCDD-552445BA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0643DF-5871-714A-B0DB-0954D4FC6DE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5844" name="Picture 7">
            <a:extLst>
              <a:ext uri="{FF2B5EF4-FFF2-40B4-BE49-F238E27FC236}">
                <a16:creationId xmlns:a16="http://schemas.microsoft.com/office/drawing/2014/main" id="{D81BDCD7-73D8-BB5E-7289-A48F41F61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4151313"/>
            <a:ext cx="23622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5C204517-900C-0651-A9DA-FC1C5844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Not Just Use IP Addresses?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C02DF01C-062E-2034-6229-29169A3BB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Links can support </a:t>
            </a:r>
            <a:r>
              <a:rPr lang="en-US" altLang="en-US" i="1">
                <a:ea typeface="ＭＳ Ｐゴシック" panose="020B0600070205080204" pitchFamily="34" charset="-128"/>
              </a:rPr>
              <a:t>any </a:t>
            </a:r>
            <a:r>
              <a:rPr lang="en-US" altLang="en-US">
                <a:ea typeface="ＭＳ Ｐゴシック" panose="020B0600070205080204" pitchFamily="34" charset="-128"/>
              </a:rPr>
              <a:t>network protocol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Not just for IP (e.g., IPX, Appletalk, X.25, …)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Different addresses on different kinds of links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 adapter may move to a new location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So, cannot simply assign a static IP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Instead, must reconfigure the adapter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IP address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Must identify the adapter during bootstrap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Need to talk to the adapter to assign it an IP address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0402C0BE-F9F7-63B8-02E8-8BD6602D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9A1BC-F6CB-D647-BD98-20E079D2B65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1">
            <a:extLst>
              <a:ext uri="{FF2B5EF4-FFF2-40B4-BE49-F238E27FC236}">
                <a16:creationId xmlns:a16="http://schemas.microsoft.com/office/drawing/2014/main" id="{DCC73372-10A2-9258-FE06-025529944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A772C-920F-6B4D-8A44-58101254D7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10699729-6AAF-AF54-A4D8-A32FBA0C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A308C3-3B2E-C7EE-5977-73847BF1096A}"/>
              </a:ext>
            </a:extLst>
          </p:cNvPr>
          <p:cNvSpPr/>
          <p:nvPr/>
        </p:nvSpPr>
        <p:spPr>
          <a:xfrm>
            <a:off x="461963" y="2698750"/>
            <a:ext cx="6491287" cy="16129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09CA6C7-30F9-A5DD-3320-1548D8EC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Collisions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68DD0386-2187-2A69-F381-C7525B25B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572000"/>
            <a:ext cx="8534400" cy="15541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Single shared broadcast channel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Avoid having multiple nodes speaking at once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collisions lead to garbled data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762EB730-A7BB-79F3-B8DB-0C61FADC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BE2E1-AAC6-5549-B797-EC78669EB8A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8916" name="Picture 7">
            <a:extLst>
              <a:ext uri="{FF2B5EF4-FFF2-40B4-BE49-F238E27FC236}">
                <a16:creationId xmlns:a16="http://schemas.microsoft.com/office/drawing/2014/main" id="{074BE863-977C-9A3E-0D6C-EC25C0FE7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19350"/>
            <a:ext cx="1016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j0285750">
            <a:extLst>
              <a:ext uri="{FF2B5EF4-FFF2-40B4-BE49-F238E27FC236}">
                <a16:creationId xmlns:a16="http://schemas.microsoft.com/office/drawing/2014/main" id="{1ADBE62F-9B48-4DA5-1804-B1A7FC8AC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04950"/>
            <a:ext cx="1958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9">
            <a:extLst>
              <a:ext uri="{FF2B5EF4-FFF2-40B4-BE49-F238E27FC236}">
                <a16:creationId xmlns:a16="http://schemas.microsoft.com/office/drawing/2014/main" id="{FA34FEC3-2B56-CAAA-427E-F8E649880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47750"/>
            <a:ext cx="1828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081478-2E39-F0B6-B7B9-C579A821819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52600" y="2038350"/>
            <a:ext cx="60960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6AF1B3-476C-765F-F9D8-B0869B53648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648201" y="2341562"/>
            <a:ext cx="45720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38921" name="Group 47">
            <a:extLst>
              <a:ext uri="{FF2B5EF4-FFF2-40B4-BE49-F238E27FC236}">
                <a16:creationId xmlns:a16="http://schemas.microsoft.com/office/drawing/2014/main" id="{765880D6-1CC9-F62D-A76B-8F1B735999D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504950"/>
            <a:ext cx="327025" cy="457200"/>
            <a:chOff x="2584450" y="5260975"/>
            <a:chExt cx="327026" cy="457200"/>
          </a:xfrm>
        </p:grpSpPr>
        <p:sp>
          <p:nvSpPr>
            <p:cNvPr id="14" name="Rectangle 29">
              <a:extLst>
                <a:ext uri="{FF2B5EF4-FFF2-40B4-BE49-F238E27FC236}">
                  <a16:creationId xmlns:a16="http://schemas.microsoft.com/office/drawing/2014/main" id="{30BCEC68-4EF7-2AA5-459C-35260A9B4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038" y="5260975"/>
              <a:ext cx="325438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" name="Rectangle 30">
              <a:extLst>
                <a:ext uri="{FF2B5EF4-FFF2-40B4-BE49-F238E27FC236}">
                  <a16:creationId xmlns:a16="http://schemas.microsoft.com/office/drawing/2014/main" id="{0DFC2D00-4553-2675-CBE7-B8977A654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5260975"/>
              <a:ext cx="325439" cy="88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8922" name="Text Box 28">
            <a:extLst>
              <a:ext uri="{FF2B5EF4-FFF2-40B4-BE49-F238E27FC236}">
                <a16:creationId xmlns:a16="http://schemas.microsoft.com/office/drawing/2014/main" id="{45EBB591-1CC1-E6FC-D596-91723D0C7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0515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71-65-F7-2B-08-53</a:t>
            </a:r>
          </a:p>
        </p:txBody>
      </p:sp>
      <p:sp>
        <p:nvSpPr>
          <p:cNvPr id="38923" name="Text Box 21">
            <a:extLst>
              <a:ext uri="{FF2B5EF4-FFF2-40B4-BE49-F238E27FC236}">
                <a16:creationId xmlns:a16="http://schemas.microsoft.com/office/drawing/2014/main" id="{8D6918A5-A793-925B-1007-564E2589B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10515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1A-2F-BB-76-09-AD</a:t>
            </a:r>
          </a:p>
        </p:txBody>
      </p:sp>
      <p:sp>
        <p:nvSpPr>
          <p:cNvPr id="38924" name="Text Box 26">
            <a:extLst>
              <a:ext uri="{FF2B5EF4-FFF2-40B4-BE49-F238E27FC236}">
                <a16:creationId xmlns:a16="http://schemas.microsoft.com/office/drawing/2014/main" id="{323F5712-5B65-4014-2847-E6D39C2E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019550"/>
            <a:ext cx="2362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0C-C4-11-6F-E3-98</a:t>
            </a:r>
          </a:p>
        </p:txBody>
      </p:sp>
      <p:grpSp>
        <p:nvGrpSpPr>
          <p:cNvPr id="38925" name="Group 47">
            <a:extLst>
              <a:ext uri="{FF2B5EF4-FFF2-40B4-BE49-F238E27FC236}">
                <a16:creationId xmlns:a16="http://schemas.microsoft.com/office/drawing/2014/main" id="{E1AF98C4-103A-53A7-964C-1491EB9FAF77}"/>
              </a:ext>
            </a:extLst>
          </p:cNvPr>
          <p:cNvGrpSpPr>
            <a:grpSpLocks/>
          </p:cNvGrpSpPr>
          <p:nvPr/>
        </p:nvGrpSpPr>
        <p:grpSpPr bwMode="auto">
          <a:xfrm>
            <a:off x="7064375" y="1524000"/>
            <a:ext cx="327025" cy="457200"/>
            <a:chOff x="2584450" y="5260975"/>
            <a:chExt cx="327026" cy="457200"/>
          </a:xfrm>
        </p:grpSpPr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5D0B4A35-627F-A758-5505-DE50D65C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038" y="5260975"/>
              <a:ext cx="325438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0A12A7B3-4465-D97F-9874-3AB3E8F56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5260975"/>
              <a:ext cx="325439" cy="88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38926" name="Picture 42">
            <a:extLst>
              <a:ext uri="{FF2B5EF4-FFF2-40B4-BE49-F238E27FC236}">
                <a16:creationId xmlns:a16="http://schemas.microsoft.com/office/drawing/2014/main" id="{E2AF2F3F-A3FB-5B7E-2238-6125508A7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66800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FDF2A608-5D2E-9A69-C7C2-8AFA92568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Fast Retransmit/Fast Recovery (FR/FR)</a:t>
            </a:r>
          </a:p>
        </p:txBody>
      </p:sp>
      <p:sp>
        <p:nvSpPr>
          <p:cNvPr id="108546" name="Rectangle 3">
            <a:extLst>
              <a:ext uri="{FF2B5EF4-FFF2-40B4-BE49-F238E27FC236}">
                <a16:creationId xmlns:a16="http://schemas.microsoft.com/office/drawing/2014/main" id="{68B09C80-4DEA-1DCF-AEC8-72DB98054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Motivation: prevent `pipe</a:t>
            </a:r>
            <a:r>
              <a:rPr lang="ja-JP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 from emptying after fast retransmit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Idea: each dupACK represents a packet having left the pipe (successfully received)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Enter FR/FR after 3 dupACKs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chemeClr val="tx2"/>
                </a:solidFill>
                <a:ea typeface="ＭＳ Ｐゴシック" panose="020B0600070205080204" pitchFamily="34" charset="-128"/>
              </a:rPr>
              <a:t>Set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 ssthresh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  <a:sym typeface="Symbol" pitchFamily="2" charset="2"/>
              </a:rPr>
              <a:t>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 max(flightsize/2, 2)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Retransmit lost packet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Set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cwnd</a:t>
            </a:r>
            <a:r>
              <a:rPr lang="en-US" altLang="en-US" sz="2400"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  <a:sym typeface="Symbol" pitchFamily="2" charset="2"/>
              </a:rPr>
              <a:t>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 ssthresh +</a:t>
            </a:r>
            <a:r>
              <a:rPr lang="en-US" altLang="en-US" sz="2400"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solidFill>
                  <a:srgbClr val="3333FF"/>
                </a:solidFill>
                <a:ea typeface="ＭＳ Ｐゴシック" panose="020B0600070205080204" pitchFamily="34" charset="-128"/>
              </a:rPr>
              <a:t>ndup</a:t>
            </a:r>
            <a:r>
              <a:rPr lang="en-US" altLang="en-US" sz="2400">
                <a:ea typeface="ＭＳ Ｐゴシック" panose="020B0600070205080204" pitchFamily="34" charset="-128"/>
              </a:rPr>
              <a:t> (window inflation)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Wait till W=min(awnd, cwnd) is large enough; transmit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new</a:t>
            </a:r>
            <a:r>
              <a:rPr lang="en-US" altLang="en-US" sz="2400">
                <a:ea typeface="ＭＳ Ｐゴシック" panose="020B0600070205080204" pitchFamily="34" charset="-128"/>
              </a:rPr>
              <a:t> packet(s)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On non-dup ACK (1 RTT later), set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cwnd</a:t>
            </a:r>
            <a:r>
              <a:rPr lang="en-US" altLang="en-US" sz="2400"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  <a:sym typeface="Symbol" pitchFamily="2" charset="2"/>
              </a:rPr>
              <a:t>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 ssthresh </a:t>
            </a:r>
            <a:r>
              <a:rPr lang="en-US" altLang="en-US" sz="2400">
                <a:solidFill>
                  <a:schemeClr val="tx2"/>
                </a:solidFill>
                <a:ea typeface="ＭＳ Ｐゴシック" panose="020B0600070205080204" pitchFamily="34" charset="-128"/>
              </a:rPr>
              <a:t>(window deflation)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solidFill>
                  <a:schemeClr val="tx2"/>
                </a:solidFill>
                <a:ea typeface="ＭＳ Ｐゴシック" panose="020B0600070205080204" pitchFamily="34" charset="-128"/>
              </a:rPr>
              <a:t>Enter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CA</a:t>
            </a:r>
            <a:endParaRPr lang="en-US" altLang="en-US" sz="280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4B924F3D-1EA9-59C9-51B6-440ED19A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D584FB56-EE8C-DB2C-54F9-DD0055BA5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frequency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3" name="Picture 4" descr="IMG00080">
            <a:extLst>
              <a:ext uri="{FF2B5EF4-FFF2-40B4-BE49-F238E27FC236}">
                <a16:creationId xmlns:a16="http://schemas.microsoft.com/office/drawing/2014/main" id="{7347A95E-D938-B079-07BD-7EA977E49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4A18B448-180E-AD0B-3DF7-345C88C6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96863"/>
            <a:ext cx="8229600" cy="1143001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pic>
        <p:nvPicPr>
          <p:cNvPr id="43010" name="Picture 7">
            <a:extLst>
              <a:ext uri="{FF2B5EF4-FFF2-40B4-BE49-F238E27FC236}">
                <a16:creationId xmlns:a16="http://schemas.microsoft.com/office/drawing/2014/main" id="{9B94375F-41FF-3924-6834-A6A20015E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8"/>
          <a:stretch>
            <a:fillRect/>
          </a:stretch>
        </p:blipFill>
        <p:spPr bwMode="auto">
          <a:xfrm>
            <a:off x="485775" y="4692650"/>
            <a:ext cx="308133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8">
            <a:extLst>
              <a:ext uri="{FF2B5EF4-FFF2-40B4-BE49-F238E27FC236}">
                <a16:creationId xmlns:a16="http://schemas.microsoft.com/office/drawing/2014/main" id="{50F23503-FFD3-1FA4-E77F-08CB2A0AC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09"/>
          <a:stretch>
            <a:fillRect/>
          </a:stretch>
        </p:blipFill>
        <p:spPr bwMode="auto">
          <a:xfrm>
            <a:off x="485775" y="698500"/>
            <a:ext cx="30813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9">
            <a:extLst>
              <a:ext uri="{FF2B5EF4-FFF2-40B4-BE49-F238E27FC236}">
                <a16:creationId xmlns:a16="http://schemas.microsoft.com/office/drawing/2014/main" id="{A7E2D37E-7DA5-FB6B-273A-A6EBB839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2" b="33784"/>
          <a:stretch>
            <a:fillRect/>
          </a:stretch>
        </p:blipFill>
        <p:spPr bwMode="auto">
          <a:xfrm>
            <a:off x="485775" y="2635250"/>
            <a:ext cx="308133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10">
            <a:extLst>
              <a:ext uri="{FF2B5EF4-FFF2-40B4-BE49-F238E27FC236}">
                <a16:creationId xmlns:a16="http://schemas.microsoft.com/office/drawing/2014/main" id="{F9D60260-3951-A391-847D-5BD5B32F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488" y="693738"/>
            <a:ext cx="31448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Time Division Multiple Access</a:t>
            </a:r>
          </a:p>
        </p:txBody>
      </p:sp>
      <p:sp>
        <p:nvSpPr>
          <p:cNvPr id="43014" name="TextBox 11">
            <a:extLst>
              <a:ext uri="{FF2B5EF4-FFF2-40B4-BE49-F238E27FC236}">
                <a16:creationId xmlns:a16="http://schemas.microsoft.com/office/drawing/2014/main" id="{79A69268-B1BE-2AFB-0DE3-D8A89755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2951163"/>
            <a:ext cx="314483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Frequency Division Multiple Access</a:t>
            </a:r>
          </a:p>
        </p:txBody>
      </p:sp>
      <p:sp>
        <p:nvSpPr>
          <p:cNvPr id="43015" name="TextBox 12">
            <a:extLst>
              <a:ext uri="{FF2B5EF4-FFF2-40B4-BE49-F238E27FC236}">
                <a16:creationId xmlns:a16="http://schemas.microsoft.com/office/drawing/2014/main" id="{1EF517F6-A342-FBDD-C8E9-12C19BB2F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5210175"/>
            <a:ext cx="3143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Code Division Multiple Access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DC67BDD9-21A5-6DF0-7A79-93604F08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2AC88135-59AE-47E8-1378-9B32B0A60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frequency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Take turns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Pass a token for the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right to transmit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Defer action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Let collisions happen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detect and recover from them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96C2F444-4F71-0865-B48F-56360365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748891-2D7D-A646-AF3B-C7C6B66EC4E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5060" name="Picture 4" descr="IMG00080">
            <a:extLst>
              <a:ext uri="{FF2B5EF4-FFF2-40B4-BE49-F238E27FC236}">
                <a16:creationId xmlns:a16="http://schemas.microsoft.com/office/drawing/2014/main" id="{03996EBE-941C-AADB-9D7F-9A68344B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IMG00078">
            <a:extLst>
              <a:ext uri="{FF2B5EF4-FFF2-40B4-BE49-F238E27FC236}">
                <a16:creationId xmlns:a16="http://schemas.microsoft.com/office/drawing/2014/main" id="{AB643080-4E37-1E89-8BAD-339D04E0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8082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EF151D-8DDD-8C66-BC74-7E65FFDD1695}"/>
              </a:ext>
            </a:extLst>
          </p:cNvPr>
          <p:cNvSpPr txBox="1">
            <a:spLocks/>
          </p:cNvSpPr>
          <p:nvPr/>
        </p:nvSpPr>
        <p:spPr bwMode="auto">
          <a:xfrm>
            <a:off x="1588" y="5875338"/>
            <a:ext cx="9144000" cy="501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Carrier Sense Multiple Access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ECB7A111-A414-B565-61BC-2F9B655A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4972050"/>
            <a:ext cx="189071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8">
            <a:extLst>
              <a:ext uri="{FF2B5EF4-FFF2-40B4-BE49-F238E27FC236}">
                <a16:creationId xmlns:a16="http://schemas.microsoft.com/office/drawing/2014/main" id="{CD8F3E8F-CE73-A1B5-7F45-6C8F50D13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762000"/>
            <a:ext cx="284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>
            <a:extLst>
              <a:ext uri="{FF2B5EF4-FFF2-40B4-BE49-F238E27FC236}">
                <a16:creationId xmlns:a16="http://schemas.microsoft.com/office/drawing/2014/main" id="{6341B7ED-DEF7-3102-D54F-F058F801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Like Human Conversation…</a:t>
            </a:r>
          </a:p>
        </p:txBody>
      </p:sp>
      <p:sp>
        <p:nvSpPr>
          <p:cNvPr id="39940" name="Content Placeholder 2">
            <a:extLst>
              <a:ext uri="{FF2B5EF4-FFF2-40B4-BE49-F238E27FC236}">
                <a16:creationId xmlns:a16="http://schemas.microsoft.com/office/drawing/2014/main" id="{BA0DE100-791C-D0E5-8266-30B36B755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Carrier sense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Listen before speaking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…and don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t interrupt!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 detection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Detect simultaneous talking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and shut up!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Random access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Wait for a random period of time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before trying to talk again!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7109" name="Slide Number Placeholder 3">
            <a:extLst>
              <a:ext uri="{FF2B5EF4-FFF2-40B4-BE49-F238E27FC236}">
                <a16:creationId xmlns:a16="http://schemas.microsoft.com/office/drawing/2014/main" id="{E94AFD89-7367-45A5-CCB2-921D9AD8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79FA0A-7D96-BD4B-A924-4C7062E9C23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7110" name="Picture 9">
            <a:extLst>
              <a:ext uri="{FF2B5EF4-FFF2-40B4-BE49-F238E27FC236}">
                <a16:creationId xmlns:a16="http://schemas.microsoft.com/office/drawing/2014/main" id="{F8CB02AE-BE8E-7657-428A-1AFE1D979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111500"/>
            <a:ext cx="16383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8A1DC95C-2DE1-3178-C44E-80481BB8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8130" name="Slide Number Placeholder 3">
            <a:extLst>
              <a:ext uri="{FF2B5EF4-FFF2-40B4-BE49-F238E27FC236}">
                <a16:creationId xmlns:a16="http://schemas.microsoft.com/office/drawing/2014/main" id="{37B3AB86-3859-1785-3BEC-09285F70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54A09-DEB9-D945-B9E6-F42BBE4261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B47D77A7-21B0-2D2C-3290-7E04517FF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1565275"/>
            <a:ext cx="50736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59E33A5-B410-8C4C-52A6-37911397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B0C5C24D-8089-7C1A-2778-ECF7CF7A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Listen for other senders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Then transmit your data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Collisions can still occur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Propagation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Wasted transmission</a:t>
            </a:r>
          </a:p>
          <a:p>
            <a:pPr lvl="2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5976836E-6610-8A6B-ECFE-3D97C374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DF773-1F17-0D49-B188-FDC7357E1EE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9156" name="Picture 3" descr="5">
            <a:extLst>
              <a:ext uri="{FF2B5EF4-FFF2-40B4-BE49-F238E27FC236}">
                <a16:creationId xmlns:a16="http://schemas.microsoft.com/office/drawing/2014/main" id="{51812AF7-430E-CA10-7756-7A74D4F5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5">
            <a:extLst>
              <a:ext uri="{FF2B5EF4-FFF2-40B4-BE49-F238E27FC236}">
                <a16:creationId xmlns:a16="http://schemas.microsoft.com/office/drawing/2014/main" id="{6DB9F164-78C5-B1A7-6802-24ED8EF7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78" name="Group 5">
            <a:extLst>
              <a:ext uri="{FF2B5EF4-FFF2-40B4-BE49-F238E27FC236}">
                <a16:creationId xmlns:a16="http://schemas.microsoft.com/office/drawing/2014/main" id="{9D126D50-7601-D961-0612-CB2F6060801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0189" name="Picture 3" descr="5">
              <a:extLst>
                <a:ext uri="{FF2B5EF4-FFF2-40B4-BE49-F238E27FC236}">
                  <a16:creationId xmlns:a16="http://schemas.microsoft.com/office/drawing/2014/main" id="{F2412108-0F62-BB9E-D072-DD231B048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C65D1A-901D-39C7-3F31-DF1ADF496877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8D170E-B331-578B-2A51-692F5FBD694D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2227C1-C522-BC47-F750-24E36D6D7B81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04D6952-1CEB-2DE9-6335-A0B9F584A081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D2222A8-094F-70F1-2257-C76FF911257F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3D7AB96-3A01-2A0A-5CC9-13F45CF37457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147F4F-673B-11C5-C5E5-FCF2A1A2DB88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F37762-415C-C2AF-606D-9674CE4E52B9}"/>
              </a:ext>
            </a:extLst>
          </p:cNvPr>
          <p:cNvCxnSpPr>
            <a:cxnSpLocks/>
          </p:cNvCxnSpPr>
          <p:nvPr/>
        </p:nvCxnSpPr>
        <p:spPr>
          <a:xfrm>
            <a:off x="6804025" y="27368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AE1F01-4851-B9AF-B798-04952176337A}"/>
              </a:ext>
            </a:extLst>
          </p:cNvPr>
          <p:cNvCxnSpPr>
            <a:cxnSpLocks/>
          </p:cNvCxnSpPr>
          <p:nvPr/>
        </p:nvCxnSpPr>
        <p:spPr>
          <a:xfrm>
            <a:off x="4914900" y="4032250"/>
            <a:ext cx="4227513" cy="1620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F96822-3764-113D-9621-EA44AA4DCC50}"/>
              </a:ext>
            </a:extLst>
          </p:cNvPr>
          <p:cNvCxnSpPr>
            <a:cxnSpLocks/>
          </p:cNvCxnSpPr>
          <p:nvPr/>
        </p:nvCxnSpPr>
        <p:spPr>
          <a:xfrm>
            <a:off x="7337425" y="293052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A0E246-CB58-9823-8C2D-EAFFBA2D8188}"/>
              </a:ext>
            </a:extLst>
          </p:cNvPr>
          <p:cNvCxnSpPr>
            <a:cxnSpLocks/>
          </p:cNvCxnSpPr>
          <p:nvPr/>
        </p:nvCxnSpPr>
        <p:spPr>
          <a:xfrm>
            <a:off x="7731125" y="311467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2ED2C01-24EF-AB5E-D86D-29A05E399EDC}"/>
              </a:ext>
            </a:extLst>
          </p:cNvPr>
          <p:cNvCxnSpPr>
            <a:cxnSpLocks/>
          </p:cNvCxnSpPr>
          <p:nvPr/>
        </p:nvCxnSpPr>
        <p:spPr>
          <a:xfrm>
            <a:off x="8335963" y="3322638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236E98-6C61-FBB1-1D53-D430D10D4CDE}"/>
              </a:ext>
            </a:extLst>
          </p:cNvPr>
          <p:cNvCxnSpPr>
            <a:cxnSpLocks/>
          </p:cNvCxnSpPr>
          <p:nvPr/>
        </p:nvCxnSpPr>
        <p:spPr>
          <a:xfrm>
            <a:off x="5916613" y="2827338"/>
            <a:ext cx="0" cy="2014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39A8520-058B-7F58-3412-381DF3C95D55}"/>
              </a:ext>
            </a:extLst>
          </p:cNvPr>
          <p:cNvCxnSpPr>
            <a:cxnSpLocks/>
          </p:cNvCxnSpPr>
          <p:nvPr/>
        </p:nvCxnSpPr>
        <p:spPr>
          <a:xfrm>
            <a:off x="5338763" y="3059113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8" name="Title 1">
            <a:extLst>
              <a:ext uri="{FF2B5EF4-FFF2-40B4-BE49-F238E27FC236}">
                <a16:creationId xmlns:a16="http://schemas.microsoft.com/office/drawing/2014/main" id="{DFD0A172-C709-80CA-B2B4-F750ACAFD7DD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5">
            <a:extLst>
              <a:ext uri="{FF2B5EF4-FFF2-40B4-BE49-F238E27FC236}">
                <a16:creationId xmlns:a16="http://schemas.microsoft.com/office/drawing/2014/main" id="{7BFD2B3E-C6EF-C6DC-4763-DE0A4853E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2" name="Group 5">
            <a:extLst>
              <a:ext uri="{FF2B5EF4-FFF2-40B4-BE49-F238E27FC236}">
                <a16:creationId xmlns:a16="http://schemas.microsoft.com/office/drawing/2014/main" id="{9FEE7078-303B-2A18-5DA5-9736DBD0BD3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1208" name="Picture 3" descr="5">
              <a:extLst>
                <a:ext uri="{FF2B5EF4-FFF2-40B4-BE49-F238E27FC236}">
                  <a16:creationId xmlns:a16="http://schemas.microsoft.com/office/drawing/2014/main" id="{1304B448-B01E-7348-95F9-497787E66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CEF2CB-C985-173F-5CB1-BDF8188A94B1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AC6EC2-FB24-5969-7C3D-35A88EC042B6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5DF01-0449-BC2E-D348-01D8DF0B475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ECA83BF-001F-1313-A4E8-4995FB74941D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E1EE130-6DBD-75E1-31A8-2B5C92CE865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981094F-1D54-A1AA-BBFF-644E3B2A1945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8B2B95-DB1A-9320-B186-2C9DBA3ABAF5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2838140-CDE7-6044-5A84-009E6A561B05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2B1B80F-B9A0-37A7-95E1-9DADCBBE81DB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7" name="Title 1">
            <a:extLst>
              <a:ext uri="{FF2B5EF4-FFF2-40B4-BE49-F238E27FC236}">
                <a16:creationId xmlns:a16="http://schemas.microsoft.com/office/drawing/2014/main" id="{03C6B5E4-3304-9FC0-076F-15CB775AB3E5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7637C8F-DB34-81BD-DF74-0AAF8B01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2226" name="Picture 3" descr="5">
            <a:extLst>
              <a:ext uri="{FF2B5EF4-FFF2-40B4-BE49-F238E27FC236}">
                <a16:creationId xmlns:a16="http://schemas.microsoft.com/office/drawing/2014/main" id="{25671E08-D5DE-111E-5F0E-5A04E10C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7" name="Group 5">
            <a:extLst>
              <a:ext uri="{FF2B5EF4-FFF2-40B4-BE49-F238E27FC236}">
                <a16:creationId xmlns:a16="http://schemas.microsoft.com/office/drawing/2014/main" id="{7A792DD0-00F3-B499-E9ED-16DE63AB874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2234" name="Picture 3" descr="5">
              <a:extLst>
                <a:ext uri="{FF2B5EF4-FFF2-40B4-BE49-F238E27FC236}">
                  <a16:creationId xmlns:a16="http://schemas.microsoft.com/office/drawing/2014/main" id="{EA8FF163-0A85-BF5A-A333-97E5439D6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B6948C6-94D8-5F2F-BA3B-256F870198E9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BAB5F1-E992-0048-C9F4-C171B25D7A4F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920F1B-A378-1032-827D-CDEE0407225B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7C4FF57-B0D6-9088-4E35-951832AFCC87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5B92DAB-DF36-ED28-1E1A-F1D93682712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BAC46D6-179B-9027-1858-C1E3DD101B2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7F60F5-899A-E591-7DBE-E7F9D3872A42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B7C6FE-8A7B-4B34-F33A-3518E280034A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AC7A5F5-9D46-D6F0-570C-E38004EB78B4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C46B052-8331-CD1E-44EE-D180D520E22B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C56C2E7-9C8C-C16C-9FED-0306D8ECBEBE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CDD598A6-F87D-1687-25FF-6F4867BF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3250" name="Picture 3" descr="5">
            <a:extLst>
              <a:ext uri="{FF2B5EF4-FFF2-40B4-BE49-F238E27FC236}">
                <a16:creationId xmlns:a16="http://schemas.microsoft.com/office/drawing/2014/main" id="{A3FD2355-0958-27D2-B9F2-DE629971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1" name="Group 5">
            <a:extLst>
              <a:ext uri="{FF2B5EF4-FFF2-40B4-BE49-F238E27FC236}">
                <a16:creationId xmlns:a16="http://schemas.microsoft.com/office/drawing/2014/main" id="{DCB2C5BC-1951-B8D4-B19C-694238493C78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3262" name="Picture 3" descr="5">
              <a:extLst>
                <a:ext uri="{FF2B5EF4-FFF2-40B4-BE49-F238E27FC236}">
                  <a16:creationId xmlns:a16="http://schemas.microsoft.com/office/drawing/2014/main" id="{3A4E9000-29E6-5114-5C32-8421A3B2F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1845AB-41A4-12DC-2CA6-CE77B3B0520F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DA46EE-091B-8D48-635D-08FF1F2AA9FE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E4A665-AE84-60A3-41C1-A536E93CF6F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A0BA37B-D5AC-16FF-7230-0EC00E7DE4EC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C7DA99-4FCE-B58C-D5B3-769F6AE93463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0773DDB-7E41-BEEA-B267-295FF33B676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17EA47-876B-453D-ECAC-43FDEBFC04CD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21EBDD8-DB7E-462B-E6B3-DF95242E4012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65CBFE9C-6DC6-139B-DB64-7E067F0703C1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4A9BA54-8D11-6078-D8D5-3127EA096060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769C1CE-5F02-7892-BE8D-D50D6EC80617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1FE8EDE-B45F-856D-6FD1-DC33E026ACC5}"/>
              </a:ext>
            </a:extLst>
          </p:cNvPr>
          <p:cNvSpPr/>
          <p:nvPr/>
        </p:nvSpPr>
        <p:spPr>
          <a:xfrm>
            <a:off x="4940300" y="2998788"/>
            <a:ext cx="3738563" cy="221615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03070 w 3303070"/>
              <a:gd name="connsiteY0" fmla="*/ 0 h 2092106"/>
              <a:gd name="connsiteX1" fmla="*/ 0 w 3303070"/>
              <a:gd name="connsiteY1" fmla="*/ 1332855 h 2092106"/>
              <a:gd name="connsiteX2" fmla="*/ 15499 w 3303070"/>
              <a:gd name="connsiteY2" fmla="*/ 1890629 h 2092106"/>
              <a:gd name="connsiteX3" fmla="*/ 3303070 w 3303070"/>
              <a:gd name="connsiteY3" fmla="*/ 2092106 h 2092106"/>
              <a:gd name="connsiteX4" fmla="*/ 3303070 w 3303070"/>
              <a:gd name="connsiteY4" fmla="*/ 0 h 2092106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3303070 w 3303070"/>
              <a:gd name="connsiteY3" fmla="*/ 2092106 h 2526059"/>
              <a:gd name="connsiteX4" fmla="*/ 3303070 w 3303070"/>
              <a:gd name="connsiteY4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91543 w 3303070"/>
              <a:gd name="connsiteY3" fmla="*/ 2333122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2684912 w 3303070"/>
              <a:gd name="connsiteY3" fmla="*/ 1139753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591922 w 3303070"/>
              <a:gd name="connsiteY4" fmla="*/ 2023156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684912 w 3303070"/>
              <a:gd name="connsiteY4" fmla="*/ 2379617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2636643 w 3303070"/>
              <a:gd name="connsiteY0" fmla="*/ 0 h 1797638"/>
              <a:gd name="connsiteX1" fmla="*/ 0 w 3303070"/>
              <a:gd name="connsiteY1" fmla="*/ 604434 h 1797638"/>
              <a:gd name="connsiteX2" fmla="*/ 15499 w 3303070"/>
              <a:gd name="connsiteY2" fmla="*/ 1797638 h 1797638"/>
              <a:gd name="connsiteX3" fmla="*/ 1445048 w 3303070"/>
              <a:gd name="connsiteY3" fmla="*/ 1139753 h 1797638"/>
              <a:gd name="connsiteX4" fmla="*/ 2684912 w 3303070"/>
              <a:gd name="connsiteY4" fmla="*/ 1651196 h 1797638"/>
              <a:gd name="connsiteX5" fmla="*/ 3303070 w 3303070"/>
              <a:gd name="connsiteY5" fmla="*/ 1363685 h 1797638"/>
              <a:gd name="connsiteX6" fmla="*/ 2636643 w 3303070"/>
              <a:gd name="connsiteY6" fmla="*/ 0 h 1797638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636643 w 3303070"/>
              <a:gd name="connsiteY6" fmla="*/ 0 h 2216092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948383 w 3303070"/>
              <a:gd name="connsiteY6" fmla="*/ 891778 h 2216092"/>
              <a:gd name="connsiteX7" fmla="*/ 2636643 w 3303070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38797 w 3738797"/>
              <a:gd name="connsiteY6" fmla="*/ 442327 h 2216092"/>
              <a:gd name="connsiteX7" fmla="*/ 2636643 w 3738797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428831 w 3738797"/>
              <a:gd name="connsiteY6" fmla="*/ 134122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23299 w 3738797"/>
              <a:gd name="connsiteY6" fmla="*/ 197665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8797" h="2216092">
                <a:moveTo>
                  <a:pt x="2636643" y="0"/>
                </a:moveTo>
                <a:lnTo>
                  <a:pt x="0" y="1022888"/>
                </a:lnTo>
                <a:lnTo>
                  <a:pt x="15499" y="2216092"/>
                </a:lnTo>
                <a:lnTo>
                  <a:pt x="1445048" y="1558207"/>
                </a:lnTo>
                <a:lnTo>
                  <a:pt x="2684912" y="2069650"/>
                </a:lnTo>
                <a:lnTo>
                  <a:pt x="3303070" y="1782139"/>
                </a:lnTo>
                <a:lnTo>
                  <a:pt x="3723299" y="1976658"/>
                </a:lnTo>
                <a:lnTo>
                  <a:pt x="3738797" y="442327"/>
                </a:lnTo>
                <a:lnTo>
                  <a:pt x="2636643" y="0"/>
                </a:lnTo>
                <a:close/>
              </a:path>
            </a:pathLst>
          </a:custGeom>
          <a:pattFill prst="solidDmnd">
            <a:fgClr>
              <a:srgbClr val="DC2B19"/>
            </a:fgClr>
            <a:bgClr>
              <a:srgbClr val="FFF805"/>
            </a:bgClr>
          </a:patt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9F8BB5-849C-1587-A58D-0B06740842EE}"/>
              </a:ext>
            </a:extLst>
          </p:cNvPr>
          <p:cNvGrpSpPr>
            <a:grpSpLocks/>
          </p:cNvGrpSpPr>
          <p:nvPr/>
        </p:nvGrpSpPr>
        <p:grpSpPr bwMode="auto">
          <a:xfrm>
            <a:off x="6064250" y="4106863"/>
            <a:ext cx="2767013" cy="2568575"/>
            <a:chOff x="6063494" y="4107051"/>
            <a:chExt cx="2767733" cy="25690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F6D6EC-CA57-4F10-9904-50284398B4AB}"/>
                </a:ext>
              </a:extLst>
            </p:cNvPr>
            <p:cNvSpPr txBox="1"/>
            <p:nvPr/>
          </p:nvSpPr>
          <p:spPr>
            <a:xfrm>
              <a:off x="6463648" y="5967971"/>
              <a:ext cx="2367579" cy="708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The time-space region of collision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C7BD460-6501-9AC5-86CC-BCC8AF785DFB}"/>
                </a:ext>
              </a:extLst>
            </p:cNvPr>
            <p:cNvSpPr/>
            <p:nvPr/>
          </p:nvSpPr>
          <p:spPr>
            <a:xfrm>
              <a:off x="6063494" y="4107051"/>
              <a:ext cx="1283034" cy="1937135"/>
            </a:xfrm>
            <a:custGeom>
              <a:avLst/>
              <a:gdLst>
                <a:gd name="connsiteX0" fmla="*/ 1282703 w 1282703"/>
                <a:gd name="connsiteY0" fmla="*/ 1937288 h 1937288"/>
                <a:gd name="connsiteX1" fmla="*/ 11842 w 1282703"/>
                <a:gd name="connsiteY1" fmla="*/ 1208868 h 1937288"/>
                <a:gd name="connsiteX2" fmla="*/ 755760 w 1282703"/>
                <a:gd name="connsiteY2" fmla="*/ 0 h 193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2703" h="1937288">
                  <a:moveTo>
                    <a:pt x="1282703" y="1937288"/>
                  </a:moveTo>
                  <a:cubicBezTo>
                    <a:pt x="691184" y="1734518"/>
                    <a:pt x="99666" y="1531749"/>
                    <a:pt x="11842" y="1208868"/>
                  </a:cubicBezTo>
                  <a:cubicBezTo>
                    <a:pt x="-75982" y="885987"/>
                    <a:pt x="339889" y="442993"/>
                    <a:pt x="755760" y="0"/>
                  </a:cubicBezTo>
                </a:path>
              </a:pathLst>
            </a:custGeom>
            <a:noFill/>
            <a:ln w="4127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593" name="AutoShape 15">
            <a:extLst>
              <a:ext uri="{FF2B5EF4-FFF2-40B4-BE49-F238E27FC236}">
                <a16:creationId xmlns:a16="http://schemas.microsoft.com/office/drawing/2014/main" id="{E6FBB620-ABE6-E266-E7B0-BE7EE9F408A0}"/>
              </a:ext>
            </a:extLst>
          </p:cNvPr>
          <p:cNvCxnSpPr>
            <a:cxnSpLocks noChangeShapeType="1"/>
            <a:stCxn id="110601" idx="3"/>
            <a:endCxn id="110602" idx="0"/>
          </p:cNvCxnSpPr>
          <p:nvPr/>
        </p:nvCxnSpPr>
        <p:spPr bwMode="auto">
          <a:xfrm flipV="1">
            <a:off x="3873500" y="4435475"/>
            <a:ext cx="2460625" cy="147638"/>
          </a:xfrm>
          <a:prstGeom prst="curvedConnector4">
            <a:avLst>
              <a:gd name="adj1" fmla="val -51"/>
              <a:gd name="adj2" fmla="val 37526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E9FDB019-4C16-CA43-E5D7-845B41E3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Summary: Reno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EEA6948C-1A46-1518-1447-9A0E5AC42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58900"/>
            <a:ext cx="8307388" cy="21717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Basic ideas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Fast recovery avoids slow start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dupACKs: fast retransmit + fast recovery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Timeout: fast retransmit + slow start</a:t>
            </a:r>
          </a:p>
        </p:txBody>
      </p:sp>
      <p:sp>
        <p:nvSpPr>
          <p:cNvPr id="110596" name="Rectangle 6">
            <a:extLst>
              <a:ext uri="{FF2B5EF4-FFF2-40B4-BE49-F238E27FC236}">
                <a16:creationId xmlns:a16="http://schemas.microsoft.com/office/drawing/2014/main" id="{1CC62763-07AE-CFA7-5C59-EC3A99F3F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771900"/>
            <a:ext cx="72517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7" name="Text Box 7">
            <a:extLst>
              <a:ext uri="{FF2B5EF4-FFF2-40B4-BE49-F238E27FC236}">
                <a16:creationId xmlns:a16="http://schemas.microsoft.com/office/drawing/2014/main" id="{AED3A931-0864-D4A5-EDAE-2BB47202E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5997575"/>
            <a:ext cx="1731962" cy="376238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slow start</a:t>
            </a:r>
          </a:p>
        </p:txBody>
      </p:sp>
      <p:sp>
        <p:nvSpPr>
          <p:cNvPr id="110598" name="Text Box 13">
            <a:extLst>
              <a:ext uri="{FF2B5EF4-FFF2-40B4-BE49-F238E27FC236}">
                <a16:creationId xmlns:a16="http://schemas.microsoft.com/office/drawing/2014/main" id="{98742A2E-9A7B-1957-79F6-1E571E283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5946775"/>
            <a:ext cx="15748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retransmit</a:t>
            </a:r>
          </a:p>
        </p:txBody>
      </p:sp>
      <p:sp>
        <p:nvSpPr>
          <p:cNvPr id="110599" name="Line 18">
            <a:extLst>
              <a:ext uri="{FF2B5EF4-FFF2-40B4-BE49-F238E27FC236}">
                <a16:creationId xmlns:a16="http://schemas.microsoft.com/office/drawing/2014/main" id="{1B546887-8790-4577-33B4-593C1C8FB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4600" y="4902200"/>
            <a:ext cx="2552700" cy="1041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0" name="Line 19">
            <a:extLst>
              <a:ext uri="{FF2B5EF4-FFF2-40B4-BE49-F238E27FC236}">
                <a16:creationId xmlns:a16="http://schemas.microsoft.com/office/drawing/2014/main" id="{5D92A12E-7A5D-0D7D-4E99-BE5D2D2CC7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2700" y="6146800"/>
            <a:ext cx="17653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1" name="Text Box 8">
            <a:extLst>
              <a:ext uri="{FF2B5EF4-FFF2-40B4-BE49-F238E27FC236}">
                <a16:creationId xmlns:a16="http://schemas.microsoft.com/office/drawing/2014/main" id="{AFFE2B2B-9770-DE3D-70EA-16A06207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0" y="4257675"/>
            <a:ext cx="1733550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congestion avoidance</a:t>
            </a:r>
          </a:p>
        </p:txBody>
      </p:sp>
      <p:sp>
        <p:nvSpPr>
          <p:cNvPr id="110602" name="Text Box 10">
            <a:extLst>
              <a:ext uri="{FF2B5EF4-FFF2-40B4-BE49-F238E27FC236}">
                <a16:creationId xmlns:a16="http://schemas.microsoft.com/office/drawing/2014/main" id="{C4684A3F-A92D-FD67-194F-C7FDAC552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725" y="4435475"/>
            <a:ext cx="15748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   FR/FR  </a:t>
            </a:r>
          </a:p>
        </p:txBody>
      </p:sp>
      <p:sp>
        <p:nvSpPr>
          <p:cNvPr id="110603" name="Line 20">
            <a:extLst>
              <a:ext uri="{FF2B5EF4-FFF2-40B4-BE49-F238E27FC236}">
                <a16:creationId xmlns:a16="http://schemas.microsoft.com/office/drawing/2014/main" id="{21385101-DE0A-AC56-1326-A9781B7B95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73500" y="4622800"/>
            <a:ext cx="165893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4" name="Line 21">
            <a:extLst>
              <a:ext uri="{FF2B5EF4-FFF2-40B4-BE49-F238E27FC236}">
                <a16:creationId xmlns:a16="http://schemas.microsoft.com/office/drawing/2014/main" id="{98F28F7F-42D3-7C01-760A-F976C5B8A8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4902200"/>
            <a:ext cx="0" cy="1092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5" name="Text Box 23">
            <a:extLst>
              <a:ext uri="{FF2B5EF4-FFF2-40B4-BE49-F238E27FC236}">
                <a16:creationId xmlns:a16="http://schemas.microsoft.com/office/drawing/2014/main" id="{B41E1E5C-15B7-DF9C-CA47-AE96E2419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950" y="3775075"/>
            <a:ext cx="1150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dupACKs</a:t>
            </a:r>
          </a:p>
        </p:txBody>
      </p:sp>
      <p:sp>
        <p:nvSpPr>
          <p:cNvPr id="110606" name="Text Box 24">
            <a:extLst>
              <a:ext uri="{FF2B5EF4-FFF2-40B4-BE49-F238E27FC236}">
                <a16:creationId xmlns:a16="http://schemas.microsoft.com/office/drawing/2014/main" id="{1C9D8053-940D-5D54-465D-C640ED3C0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725" y="5260975"/>
            <a:ext cx="1150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sp>
        <p:nvSpPr>
          <p:cNvPr id="110607" name="Freeform 29">
            <a:extLst>
              <a:ext uri="{FF2B5EF4-FFF2-40B4-BE49-F238E27FC236}">
                <a16:creationId xmlns:a16="http://schemas.microsoft.com/office/drawing/2014/main" id="{04EFE041-16B5-8DC8-F780-D1CB5B3279E4}"/>
              </a:ext>
            </a:extLst>
          </p:cNvPr>
          <p:cNvSpPr>
            <a:spLocks/>
          </p:cNvSpPr>
          <p:nvPr/>
        </p:nvSpPr>
        <p:spPr bwMode="auto">
          <a:xfrm>
            <a:off x="3835400" y="5592763"/>
            <a:ext cx="1752600" cy="401637"/>
          </a:xfrm>
          <a:custGeom>
            <a:avLst/>
            <a:gdLst>
              <a:gd name="T0" fmla="*/ 0 w 1104"/>
              <a:gd name="T1" fmla="*/ 2147483646 h 253"/>
              <a:gd name="T2" fmla="*/ 2147483646 w 1104"/>
              <a:gd name="T3" fmla="*/ 2147483646 h 253"/>
              <a:gd name="T4" fmla="*/ 2147483646 w 1104"/>
              <a:gd name="T5" fmla="*/ 2147483646 h 2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04" h="253">
                <a:moveTo>
                  <a:pt x="0" y="253"/>
                </a:moveTo>
                <a:cubicBezTo>
                  <a:pt x="160" y="131"/>
                  <a:pt x="320" y="10"/>
                  <a:pt x="504" y="5"/>
                </a:cubicBezTo>
                <a:cubicBezTo>
                  <a:pt x="688" y="0"/>
                  <a:pt x="896" y="110"/>
                  <a:pt x="1104" y="221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3B577820-8D8A-865A-1C38-D936394FB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frequency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Take turns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Pass a token for the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right to transmit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Punt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Let collisions happen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detect and recover from them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AAF10D19-5E73-8917-33DC-2700D7AC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BF9D86-38F9-DD4C-A02B-5918A26D11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4275" name="Picture 4" descr="IMG00080">
            <a:extLst>
              <a:ext uri="{FF2B5EF4-FFF2-40B4-BE49-F238E27FC236}">
                <a16:creationId xmlns:a16="http://schemas.microsoft.com/office/drawing/2014/main" id="{1036B3CF-761B-1EB1-1BB7-74835CC3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IMG00078">
            <a:extLst>
              <a:ext uri="{FF2B5EF4-FFF2-40B4-BE49-F238E27FC236}">
                <a16:creationId xmlns:a16="http://schemas.microsoft.com/office/drawing/2014/main" id="{46356B3F-C4D5-0D5E-B7FF-803A6B7E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8082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C59A26-9518-C991-8A14-406D1A7B7DD4}"/>
              </a:ext>
            </a:extLst>
          </p:cNvPr>
          <p:cNvSpPr txBox="1">
            <a:spLocks/>
          </p:cNvSpPr>
          <p:nvPr/>
        </p:nvSpPr>
        <p:spPr bwMode="auto">
          <a:xfrm>
            <a:off x="1588" y="5875338"/>
            <a:ext cx="9144000" cy="501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Carrier Sense Multiple Access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54278" name="Rectangle 2">
            <a:extLst>
              <a:ext uri="{FF2B5EF4-FFF2-40B4-BE49-F238E27FC236}">
                <a16:creationId xmlns:a16="http://schemas.microsoft.com/office/drawing/2014/main" id="{0330053E-20E3-156B-D9EE-33964FA9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A96C94C-0724-3301-05EA-C09FF47E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FDB4F3E8-9BF7-6024-1AF9-8198F33E6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Channel partitioning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and fair at high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Inefficient at low load</a:t>
            </a:r>
          </a:p>
          <a:p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Taking turns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Eliminates empty slots without collisions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Vulnerable to failures (e.g. lost token)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Random access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at low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Collision overhead at high load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0A78A89F-4BAA-9199-8CAA-7F98C6AE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0BAE5-22BF-6041-94F2-DE3707218B6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B505003F-3211-D237-7BF8-2A1780EA9A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E17DB-E7AC-D742-866F-62F65D6FC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B756359E-D4A3-7ABF-65C4-711F30D0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23135-70A7-448B-694E-86C47D023F94}"/>
              </a:ext>
            </a:extLst>
          </p:cNvPr>
          <p:cNvSpPr/>
          <p:nvPr/>
        </p:nvSpPr>
        <p:spPr>
          <a:xfrm>
            <a:off x="385763" y="4311650"/>
            <a:ext cx="6491287" cy="20447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2" name="TextBox 4">
            <a:extLst>
              <a:ext uri="{FF2B5EF4-FFF2-40B4-BE49-F238E27FC236}">
                <a16:creationId xmlns:a16="http://schemas.microsoft.com/office/drawing/2014/main" id="{25E166A2-2025-3C52-64FF-4E202BEAC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4979988"/>
            <a:ext cx="5553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Automatic Repeat request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Flow control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Not implemented in wired LAN (e.g. Ethernet)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4">
            <a:extLst>
              <a:ext uri="{FF2B5EF4-FFF2-40B4-BE49-F238E27FC236}">
                <a16:creationId xmlns:a16="http://schemas.microsoft.com/office/drawing/2014/main" id="{4C743AC3-A193-DD49-4E26-7D696A63F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5400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59394" name="Slide Number Placeholder 3">
            <a:extLst>
              <a:ext uri="{FF2B5EF4-FFF2-40B4-BE49-F238E27FC236}">
                <a16:creationId xmlns:a16="http://schemas.microsoft.com/office/drawing/2014/main" id="{5071984E-61BC-5B6F-2FEA-A0978212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EEB3F-21A3-9B42-B08B-14185EA05E4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6">
            <a:extLst>
              <a:ext uri="{FF2B5EF4-FFF2-40B4-BE49-F238E27FC236}">
                <a16:creationId xmlns:a16="http://schemas.microsoft.com/office/drawing/2014/main" id="{25EA527B-6CDF-E7E3-FE34-C9AA21FD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60418" name="Rectangle 7">
            <a:extLst>
              <a:ext uri="{FF2B5EF4-FFF2-40B4-BE49-F238E27FC236}">
                <a16:creationId xmlns:a16="http://schemas.microsoft.com/office/drawing/2014/main" id="{09F3B99F-2AE9-C568-F816-74A67C6CB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Dominant wired LAN technology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First widely used LAN technology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Kept up with speed race: 10 Mbps – 40 Gbps 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93CD1B7D-E86C-2DBB-1BBB-7B749219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10D21-85C1-D644-9585-EA6C5AE9B59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0420" name="Picture 4" descr="551 metcalfe-enet">
            <a:extLst>
              <a:ext uri="{FF2B5EF4-FFF2-40B4-BE49-F238E27FC236}">
                <a16:creationId xmlns:a16="http://schemas.microsoft.com/office/drawing/2014/main" id="{2EB13ED7-67C9-DA38-0532-EE9BF2F8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60788"/>
            <a:ext cx="5192713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2608F7F9-7E5A-4072-1928-7DF56FF0F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0" y="4578350"/>
            <a:ext cx="1447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Metcalfe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Ethernet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sketch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1">
            <a:extLst>
              <a:ext uri="{FF2B5EF4-FFF2-40B4-BE49-F238E27FC236}">
                <a16:creationId xmlns:a16="http://schemas.microsoft.com/office/drawing/2014/main" id="{EAFA894B-B7BA-8B7E-1600-E736AF96E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C688F-A512-DC4A-996D-A8CB3FF57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2466" name="Picture 2" descr="EmbeddedGeeKs - IEEE Ethernet Standards">
            <a:extLst>
              <a:ext uri="{FF2B5EF4-FFF2-40B4-BE49-F238E27FC236}">
                <a16:creationId xmlns:a16="http://schemas.microsoft.com/office/drawing/2014/main" id="{DF9AD791-8CCD-3AFD-43C2-0FA005C0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19050"/>
            <a:ext cx="9144001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Simple graphical comparison between single-mode and multimode optical... |  Download Scientific Diagram">
            <a:extLst>
              <a:ext uri="{FF2B5EF4-FFF2-40B4-BE49-F238E27FC236}">
                <a16:creationId xmlns:a16="http://schemas.microsoft.com/office/drawing/2014/main" id="{495AAA8F-A223-583F-7CE6-4BA30B9C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92663"/>
            <a:ext cx="756761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8AEFA1F1-F0C7-E955-0ECE-3730B89E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Uses CSMA/CD</a:t>
            </a:r>
          </a:p>
        </p:txBody>
      </p:sp>
      <p:sp>
        <p:nvSpPr>
          <p:cNvPr id="1251331" name="Rectangle 3">
            <a:extLst>
              <a:ext uri="{FF2B5EF4-FFF2-40B4-BE49-F238E27FC236}">
                <a16:creationId xmlns:a16="http://schemas.microsoft.com/office/drawing/2014/main" id="{0A2537C8-82AF-5828-B744-A47878EC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587375"/>
            <a:ext cx="9144000" cy="49069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Carrier Sense: wait for link to be idle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idle: start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busy: wait until idle</a:t>
            </a:r>
          </a:p>
          <a:p>
            <a:pPr lvl="1">
              <a:defRPr/>
            </a:pPr>
            <a:r>
              <a:rPr lang="en-US" dirty="0"/>
              <a:t>A strategy is 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p-persistent</a:t>
            </a:r>
            <a:r>
              <a:rPr lang="en-US" dirty="0"/>
              <a:t> if, after waiting for the line to clear, the sender sends with probability p≤1.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 Detection: listen while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No collision: transmission is complete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Collision: abort transmission, and send jam signal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Random Access: exponential back-off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collision, wait random time before trying again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</a:t>
            </a:r>
            <a:r>
              <a:rPr lang="en-US" altLang="en-US" dirty="0" err="1">
                <a:ea typeface="ＭＳ Ｐゴシック" panose="020B0600070205080204" pitchFamily="34" charset="-128"/>
              </a:rPr>
              <a:t>m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collision, choose K randomly from {0, …, 2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m</a:t>
            </a:r>
            <a:r>
              <a:rPr lang="en-US" altLang="en-US" dirty="0">
                <a:ea typeface="ＭＳ Ｐゴシック" panose="020B0600070205080204" pitchFamily="34" charset="-128"/>
              </a:rPr>
              <a:t>-1}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and wait for K*512 bit times before trying again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2976F7DA-A839-B646-639E-144BFC38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89E126-839E-0749-9DC6-7161E83797C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331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F0A9E2F-B0E4-C21E-6286-6C392E40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5538" name="Content Placeholder 4">
            <a:extLst>
              <a:ext uri="{FF2B5EF4-FFF2-40B4-BE49-F238E27FC236}">
                <a16:creationId xmlns:a16="http://schemas.microsoft.com/office/drawing/2014/main" id="{7A6C964C-9B04-02C4-3142-6A13CB389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Detect collision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Abort transmission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Jam the link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Wait random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Transmit again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Hard in wireless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Must receive data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while transmitting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2">
            <a:extLst>
              <a:ext uri="{FF2B5EF4-FFF2-40B4-BE49-F238E27FC236}">
                <a16:creationId xmlns:a16="http://schemas.microsoft.com/office/drawing/2014/main" id="{E8B917FA-0A14-48E6-5EB9-BDD83551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A203D-83C6-B44F-97FD-D37F626E22F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5540" name="Picture 3" descr="5">
            <a:extLst>
              <a:ext uri="{FF2B5EF4-FFF2-40B4-BE49-F238E27FC236}">
                <a16:creationId xmlns:a16="http://schemas.microsoft.com/office/drawing/2014/main" id="{80B7442B-BA19-A60E-D6F3-F19F5D51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443388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21654D0F-5D3B-096C-F410-3804E16C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7586" name="Slide Number Placeholder 2">
            <a:extLst>
              <a:ext uri="{FF2B5EF4-FFF2-40B4-BE49-F238E27FC236}">
                <a16:creationId xmlns:a16="http://schemas.microsoft.com/office/drawing/2014/main" id="{4D122A8F-BC87-3D23-E13F-40E704E2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25207-8799-124A-A2BB-23EF6E28425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7" name="Picture 3" descr="5">
            <a:extLst>
              <a:ext uri="{FF2B5EF4-FFF2-40B4-BE49-F238E27FC236}">
                <a16:creationId xmlns:a16="http://schemas.microsoft.com/office/drawing/2014/main" id="{2911AAAD-853A-4BB6-2CC8-90D034F9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219200"/>
            <a:ext cx="443388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 descr="5">
            <a:extLst>
              <a:ext uri="{FF2B5EF4-FFF2-40B4-BE49-F238E27FC236}">
                <a16:creationId xmlns:a16="http://schemas.microsoft.com/office/drawing/2014/main" id="{1FC67E1A-BE00-499A-3B42-87ED8416DD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8" y="1219200"/>
            <a:ext cx="4165600" cy="4906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41C8D-7C60-45B4-FFD2-7AED19EC55FF}"/>
              </a:ext>
            </a:extLst>
          </p:cNvPr>
          <p:cNvSpPr txBox="1"/>
          <p:nvPr/>
        </p:nvSpPr>
        <p:spPr>
          <a:xfrm>
            <a:off x="808038" y="6172200"/>
            <a:ext cx="3071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Without collision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F3B3F-64D9-2943-9DC9-9930BE4F0C74}"/>
              </a:ext>
            </a:extLst>
          </p:cNvPr>
          <p:cNvSpPr txBox="1"/>
          <p:nvPr/>
        </p:nvSpPr>
        <p:spPr>
          <a:xfrm>
            <a:off x="5045075" y="6169025"/>
            <a:ext cx="3808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 collision detection and abort</a:t>
            </a:r>
          </a:p>
        </p:txBody>
      </p:sp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1">
            <a:extLst>
              <a:ext uri="{FF2B5EF4-FFF2-40B4-BE49-F238E27FC236}">
                <a16:creationId xmlns:a16="http://schemas.microsoft.com/office/drawing/2014/main" id="{8B8B8BD5-9C37-1F7F-83B0-FB01C0673B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CD3CC-5C7C-3340-BF10-ADE50E54F1B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FE427E20-480F-C9E5-90CE-A7865011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57AF0-379D-86B1-CD00-E3506AFBE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119563"/>
            <a:ext cx="11858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3DC1F-E8C9-A05B-3138-31960B9B0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805">
            <a:off x="1909763" y="3900488"/>
            <a:ext cx="387826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6" name="Picture 2">
            <a:extLst>
              <a:ext uri="{FF2B5EF4-FFF2-40B4-BE49-F238E27FC236}">
                <a16:creationId xmlns:a16="http://schemas.microsoft.com/office/drawing/2014/main" id="{CEE5112D-98CB-755E-829E-254637EA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706938"/>
            <a:ext cx="4040187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>
            <a:extLst>
              <a:ext uri="{FF2B5EF4-FFF2-40B4-BE49-F238E27FC236}">
                <a16:creationId xmlns:a16="http://schemas.microsoft.com/office/drawing/2014/main" id="{EF1BC2EA-1111-9283-B9AE-05416B41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5176838"/>
            <a:ext cx="37036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4A8140C7-2F49-2677-643D-8EDF44E4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control: CWND graph</a:t>
            </a:r>
          </a:p>
        </p:txBody>
      </p:sp>
      <p:pic>
        <p:nvPicPr>
          <p:cNvPr id="111618" name="Picture 2">
            <a:extLst>
              <a:ext uri="{FF2B5EF4-FFF2-40B4-BE49-F238E27FC236}">
                <a16:creationId xmlns:a16="http://schemas.microsoft.com/office/drawing/2014/main" id="{94E59968-AF79-5DD7-767B-518783E9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990725"/>
            <a:ext cx="7556500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1">
            <a:extLst>
              <a:ext uri="{FF2B5EF4-FFF2-40B4-BE49-F238E27FC236}">
                <a16:creationId xmlns:a16="http://schemas.microsoft.com/office/drawing/2014/main" id="{BCC1F924-D764-C7CD-62AB-63985DE2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1009650"/>
            <a:ext cx="4167187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279DA364-FAF4-B9A7-2FD6-9678F843E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3816F-FB9B-E341-88FE-491F794BA8F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89444624-1D15-CC33-30BB-CEF04B34A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3F2A5450-72E8-7D75-6E4E-40C96AB4F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3987800"/>
            <a:ext cx="30607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>
            <a:extLst>
              <a:ext uri="{FF2B5EF4-FFF2-40B4-BE49-F238E27FC236}">
                <a16:creationId xmlns:a16="http://schemas.microsoft.com/office/drawing/2014/main" id="{FE99A9C8-6B72-3F96-B3C6-B57E2598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3857625"/>
            <a:ext cx="24082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FCEE0-EAA4-DCF5-BFCF-9AACB329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3079750"/>
            <a:ext cx="126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599AF-2D01-B16F-D139-94D100F8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003800"/>
            <a:ext cx="3916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does not happen like this. :-D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>
            <a:extLst>
              <a:ext uri="{FF2B5EF4-FFF2-40B4-BE49-F238E27FC236}">
                <a16:creationId xmlns:a16="http://schemas.microsoft.com/office/drawing/2014/main" id="{DF5CB1B5-D75D-F644-722D-30052C646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D8DAB-E1BA-DB4D-AE9B-33F302C0284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52D0FF63-4CC5-7625-EF9B-C7544721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200D8A25-6224-B2C6-3487-9FDF8F1B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5">
            <a:extLst>
              <a:ext uri="{FF2B5EF4-FFF2-40B4-BE49-F238E27FC236}">
                <a16:creationId xmlns:a16="http://schemas.microsoft.com/office/drawing/2014/main" id="{C1216142-FE50-43DD-7713-34133C64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4DA2FB5A-3CBD-8C81-C887-C0BDE659A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>
            <a:extLst>
              <a:ext uri="{FF2B5EF4-FFF2-40B4-BE49-F238E27FC236}">
                <a16:creationId xmlns:a16="http://schemas.microsoft.com/office/drawing/2014/main" id="{92A7FC5F-7812-887A-A7DF-B1A455E05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E6B67-A5DC-1445-BE8E-1D7F60C2B6C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5AD917A2-2003-5D90-D380-092AA403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FD2D606F-B6D1-590E-8351-BE49BCC2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5">
            <a:extLst>
              <a:ext uri="{FF2B5EF4-FFF2-40B4-BE49-F238E27FC236}">
                <a16:creationId xmlns:a16="http://schemas.microsoft.com/office/drawing/2014/main" id="{53BA280C-38AB-9C84-12B4-DC43D23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2">
            <a:extLst>
              <a:ext uri="{FF2B5EF4-FFF2-40B4-BE49-F238E27FC236}">
                <a16:creationId xmlns:a16="http://schemas.microsoft.com/office/drawing/2014/main" id="{03D2C2E5-E49C-A65F-3621-ECB46CBA4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sp>
        <p:nvSpPr>
          <p:cNvPr id="72710" name="TextBox 8">
            <a:extLst>
              <a:ext uri="{FF2B5EF4-FFF2-40B4-BE49-F238E27FC236}">
                <a16:creationId xmlns:a16="http://schemas.microsoft.com/office/drawing/2014/main" id="{59F63D4C-2DB8-87F3-C99E-A052BD7EE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>
            <a:extLst>
              <a:ext uri="{FF2B5EF4-FFF2-40B4-BE49-F238E27FC236}">
                <a16:creationId xmlns:a16="http://schemas.microsoft.com/office/drawing/2014/main" id="{E433533B-E155-018B-70AC-D0035BA03F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AD0B5-46C9-F940-BD21-6AFF90AB08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FABCB274-ABB0-0458-0900-445497B1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F9371DDB-998C-962C-1145-EA8E2FAC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41500"/>
            <a:ext cx="755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B0CE7868-8C2B-5669-D04C-1E6AC5C4B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3FF8F-756D-9949-96D8-539FCE60784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1B80528-E7A4-276E-B768-A9737617C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4755" name="Picture 7">
            <a:extLst>
              <a:ext uri="{FF2B5EF4-FFF2-40B4-BE49-F238E27FC236}">
                <a16:creationId xmlns:a16="http://schemas.microsoft.com/office/drawing/2014/main" id="{00C0A2FC-2171-FE0C-4860-3350B99F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A4856E05-DBA9-955E-2B6A-B655D407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87775"/>
            <a:ext cx="117157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8">
            <a:extLst>
              <a:ext uri="{FF2B5EF4-FFF2-40B4-BE49-F238E27FC236}">
                <a16:creationId xmlns:a16="http://schemas.microsoft.com/office/drawing/2014/main" id="{36779960-70F0-45BD-1B3D-12891421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D1C6BD30-9914-06D2-2446-DA21A6866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D4DF2-2944-C64E-A3D1-DD6D5BA5653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4843319-6041-7AFB-45D1-B4A1C365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5779" name="Picture 7">
            <a:extLst>
              <a:ext uri="{FF2B5EF4-FFF2-40B4-BE49-F238E27FC236}">
                <a16:creationId xmlns:a16="http://schemas.microsoft.com/office/drawing/2014/main" id="{7239825C-DAA2-AF38-8323-445C4540B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2">
            <a:extLst>
              <a:ext uri="{FF2B5EF4-FFF2-40B4-BE49-F238E27FC236}">
                <a16:creationId xmlns:a16="http://schemas.microsoft.com/office/drawing/2014/main" id="{B06DB029-AD77-7CD9-15E4-0016FBDD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>
            <a:extLst>
              <a:ext uri="{FF2B5EF4-FFF2-40B4-BE49-F238E27FC236}">
                <a16:creationId xmlns:a16="http://schemas.microsoft.com/office/drawing/2014/main" id="{0BBF0906-FA71-6D2B-0816-724D84DC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9">
            <a:extLst>
              <a:ext uri="{FF2B5EF4-FFF2-40B4-BE49-F238E27FC236}">
                <a16:creationId xmlns:a16="http://schemas.microsoft.com/office/drawing/2014/main" id="{1FAB4E87-7164-2A98-0BAE-314AD74B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25C1851D-DCE1-4FA6-0E5A-D370B2CB8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720F8-00EA-354A-B87D-2892E1C9CC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E26BC77-0C42-2A92-96B6-9AC78217D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6803" name="Picture 7">
            <a:extLst>
              <a:ext uri="{FF2B5EF4-FFF2-40B4-BE49-F238E27FC236}">
                <a16:creationId xmlns:a16="http://schemas.microsoft.com/office/drawing/2014/main" id="{5E2AC105-4898-5507-EDE7-E5FE6C44F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>
            <a:extLst>
              <a:ext uri="{FF2B5EF4-FFF2-40B4-BE49-F238E27FC236}">
                <a16:creationId xmlns:a16="http://schemas.microsoft.com/office/drawing/2014/main" id="{53980CC2-EBEB-AB36-1FA9-98A0D8C0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3">
            <a:extLst>
              <a:ext uri="{FF2B5EF4-FFF2-40B4-BE49-F238E27FC236}">
                <a16:creationId xmlns:a16="http://schemas.microsoft.com/office/drawing/2014/main" id="{EF7F998A-0095-0596-AF52-80EE615F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D6FB5-A406-9FA5-B4FE-5A84DAA1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20D1C9-E835-148D-1F26-053C43CFF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3BD5D9-32D0-5CC6-3FB4-8DB131232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6809" name="Picture 11">
            <a:extLst>
              <a:ext uri="{FF2B5EF4-FFF2-40B4-BE49-F238E27FC236}">
                <a16:creationId xmlns:a16="http://schemas.microsoft.com/office/drawing/2014/main" id="{95924DBD-62D7-5DC9-D39B-71FA9A28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0B97A956-9CC5-3A8B-9863-ACAC85598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C1CD0-D463-5D4B-8379-565AC646EEB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9F570C07-2CEA-25D0-911A-B014EF9D0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7827" name="Picture 7">
            <a:extLst>
              <a:ext uri="{FF2B5EF4-FFF2-40B4-BE49-F238E27FC236}">
                <a16:creationId xmlns:a16="http://schemas.microsoft.com/office/drawing/2014/main" id="{C8599BBB-9FB0-C423-14E3-502C8B12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">
            <a:extLst>
              <a:ext uri="{FF2B5EF4-FFF2-40B4-BE49-F238E27FC236}">
                <a16:creationId xmlns:a16="http://schemas.microsoft.com/office/drawing/2014/main" id="{F057DF9F-1F7C-3BE7-21EF-D8E90CE9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3">
            <a:extLst>
              <a:ext uri="{FF2B5EF4-FFF2-40B4-BE49-F238E27FC236}">
                <a16:creationId xmlns:a16="http://schemas.microsoft.com/office/drawing/2014/main" id="{07464A6D-E136-E1D6-95EB-16B385595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4">
            <a:extLst>
              <a:ext uri="{FF2B5EF4-FFF2-40B4-BE49-F238E27FC236}">
                <a16:creationId xmlns:a16="http://schemas.microsoft.com/office/drawing/2014/main" id="{84F5603F-E5D9-5D11-A614-54B1C863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8">
            <a:extLst>
              <a:ext uri="{FF2B5EF4-FFF2-40B4-BE49-F238E27FC236}">
                <a16:creationId xmlns:a16="http://schemas.microsoft.com/office/drawing/2014/main" id="{E717B258-F7AA-CC8D-C4A1-6273B60B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Box 9">
            <a:extLst>
              <a:ext uri="{FF2B5EF4-FFF2-40B4-BE49-F238E27FC236}">
                <a16:creationId xmlns:a16="http://schemas.microsoft.com/office/drawing/2014/main" id="{A3504A1F-A0D8-6B7B-7446-5F1EDB557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7833" name="Picture 11">
            <a:extLst>
              <a:ext uri="{FF2B5EF4-FFF2-40B4-BE49-F238E27FC236}">
                <a16:creationId xmlns:a16="http://schemas.microsoft.com/office/drawing/2014/main" id="{90E4345B-77DD-CB35-44A7-E89C4D6D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3ECEBD-51F8-0B74-BF71-EFCD52EA2CF1}"/>
              </a:ext>
            </a:extLst>
          </p:cNvPr>
          <p:cNvSpPr/>
          <p:nvPr/>
        </p:nvSpPr>
        <p:spPr>
          <a:xfrm>
            <a:off x="0" y="2051050"/>
            <a:ext cx="9140825" cy="12620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Transmission time &gt;= 2*propagation time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1">
            <a:extLst>
              <a:ext uri="{FF2B5EF4-FFF2-40B4-BE49-F238E27FC236}">
                <a16:creationId xmlns:a16="http://schemas.microsoft.com/office/drawing/2014/main" id="{95ACDEC6-6EB7-E1B4-CB4F-956294285A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077CFC-BB74-6246-B50A-350297655C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D29405C6-2228-0935-1ADF-55A1E7DA1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8851" name="Picture 7">
            <a:extLst>
              <a:ext uri="{FF2B5EF4-FFF2-40B4-BE49-F238E27FC236}">
                <a16:creationId xmlns:a16="http://schemas.microsoft.com/office/drawing/2014/main" id="{FDCAB725-96A4-2E84-34A6-0F7CADA0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2">
            <a:extLst>
              <a:ext uri="{FF2B5EF4-FFF2-40B4-BE49-F238E27FC236}">
                <a16:creationId xmlns:a16="http://schemas.microsoft.com/office/drawing/2014/main" id="{B4E6EB30-1B8A-18C4-14B3-F34DBBB2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3">
            <a:extLst>
              <a:ext uri="{FF2B5EF4-FFF2-40B4-BE49-F238E27FC236}">
                <a16:creationId xmlns:a16="http://schemas.microsoft.com/office/drawing/2014/main" id="{3CFC3038-9A88-4E61-E8AE-E55E4FAF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4">
            <a:extLst>
              <a:ext uri="{FF2B5EF4-FFF2-40B4-BE49-F238E27FC236}">
                <a16:creationId xmlns:a16="http://schemas.microsoft.com/office/drawing/2014/main" id="{474CA53E-662C-0D99-691B-F0B54BC9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8">
            <a:extLst>
              <a:ext uri="{FF2B5EF4-FFF2-40B4-BE49-F238E27FC236}">
                <a16:creationId xmlns:a16="http://schemas.microsoft.com/office/drawing/2014/main" id="{3A58E73A-5E5A-32EC-E1D4-804F2FFF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1">
            <a:extLst>
              <a:ext uri="{FF2B5EF4-FFF2-40B4-BE49-F238E27FC236}">
                <a16:creationId xmlns:a16="http://schemas.microsoft.com/office/drawing/2014/main" id="{CE62E254-8B5F-2E82-0E45-6E218A24E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8">
            <a:extLst>
              <a:ext uri="{FF2B5EF4-FFF2-40B4-BE49-F238E27FC236}">
                <a16:creationId xmlns:a16="http://schemas.microsoft.com/office/drawing/2014/main" id="{5D4FAD95-3483-03B3-8963-DF1B8E1AC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98E93C-49C8-CB57-4C57-101698985490}"/>
              </a:ext>
            </a:extLst>
          </p:cNvPr>
          <p:cNvSpPr/>
          <p:nvPr/>
        </p:nvSpPr>
        <p:spPr>
          <a:xfrm>
            <a:off x="1038225" y="5272088"/>
            <a:ext cx="3417888" cy="995362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18B43-D469-7A4A-53B7-9E9030BE14CD}"/>
              </a:ext>
            </a:extLst>
          </p:cNvPr>
          <p:cNvSpPr txBox="1"/>
          <p:nvPr/>
        </p:nvSpPr>
        <p:spPr>
          <a:xfrm>
            <a:off x="0" y="6321425"/>
            <a:ext cx="6553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Formula for minimum packet size (P) or maximum length (L)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200</TotalTime>
  <Words>3332</Words>
  <Application>Microsoft Macintosh PowerPoint</Application>
  <PresentationFormat>On-screen Show (4:3)</PresentationFormat>
  <Paragraphs>682</Paragraphs>
  <Slides>98</Slides>
  <Notes>46</Notes>
  <HiddenSlides>6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98</vt:i4>
      </vt:variant>
    </vt:vector>
  </HeadingPairs>
  <TitlesOfParts>
    <vt:vector size="115" baseType="lpstr">
      <vt:lpstr>ＭＳ Ｐゴシック</vt:lpstr>
      <vt:lpstr>Arial</vt:lpstr>
      <vt:lpstr>Calibri</vt:lpstr>
      <vt:lpstr>Calibri Light</vt:lpstr>
      <vt:lpstr>Comic Sans MS</vt:lpstr>
      <vt:lpstr>Courier New</vt:lpstr>
      <vt:lpstr>Helvetica</vt:lpstr>
      <vt:lpstr>Lucida Bright</vt:lpstr>
      <vt:lpstr>Lucida Console</vt:lpstr>
      <vt:lpstr>Tahoma</vt:lpstr>
      <vt:lpstr>Times New Roman</vt:lpstr>
      <vt:lpstr>Zapf Dingbats</vt:lpstr>
      <vt:lpstr>1_Office Theme</vt:lpstr>
      <vt:lpstr>3_Office Theme</vt:lpstr>
      <vt:lpstr>2_Office Theme</vt:lpstr>
      <vt:lpstr>4_Office Theme</vt:lpstr>
      <vt:lpstr>5_Office Theme</vt:lpstr>
      <vt:lpstr>PowerPoint Presentation</vt:lpstr>
      <vt:lpstr>TCP Reno</vt:lpstr>
      <vt:lpstr>TCP Reno: details of Fast Recovery</vt:lpstr>
      <vt:lpstr>TCP Reno: details of Fast Recovery</vt:lpstr>
      <vt:lpstr>Fast Retransmit/Fast Recovery (FR/FR) (will work on this example during lecture)</vt:lpstr>
      <vt:lpstr>Fast Retransmit/Fast Recovery (FR/FR) </vt:lpstr>
      <vt:lpstr>Fast Retransmit/Fast Recovery (FR/FR)</vt:lpstr>
      <vt:lpstr>Summary: Reno</vt:lpstr>
      <vt:lpstr>TCP congestion control: CWND graph</vt:lpstr>
      <vt:lpstr>Problem with Reno</vt:lpstr>
      <vt:lpstr>TCP Vegas (Brakmo &amp; Peterson 1994)</vt:lpstr>
      <vt:lpstr>2. Router-assisted Congestion Control</vt:lpstr>
      <vt:lpstr>Congestion Control discussed so far</vt:lpstr>
      <vt:lpstr>PowerPoint Presentation</vt:lpstr>
      <vt:lpstr>Router</vt:lpstr>
      <vt:lpstr>Line Cards (Interface Cards, Adaptors)</vt:lpstr>
      <vt:lpstr>Packet Switching and Forwarding</vt:lpstr>
      <vt:lpstr>Queue Management Issues</vt:lpstr>
      <vt:lpstr>Queue Management 1: Drop Policy</vt:lpstr>
      <vt:lpstr>FIFO Scheduling and Drop-Tail</vt:lpstr>
      <vt:lpstr>Bursty Loss From Drop-Tail Queuing</vt:lpstr>
      <vt:lpstr>Slow Feedback from Drop Tail</vt:lpstr>
      <vt:lpstr>Random Early Detection (RED)</vt:lpstr>
      <vt:lpstr>Properties of RED</vt:lpstr>
      <vt:lpstr>Problems With RED</vt:lpstr>
      <vt:lpstr>Feedback: From Loss to Notification</vt:lpstr>
      <vt:lpstr>Queue Management 2: Link Scheduling</vt:lpstr>
      <vt:lpstr>First-In First-Out Scheduling</vt:lpstr>
      <vt:lpstr>Strict Priority</vt:lpstr>
      <vt:lpstr>Weighted Fair Scheduling</vt:lpstr>
      <vt:lpstr>Implementation Trade-Offs</vt:lpstr>
      <vt:lpstr>PowerPoint Presentation</vt:lpstr>
      <vt:lpstr>PowerPoint Presentation</vt:lpstr>
      <vt:lpstr>Revisiting Dup ACKs (without Fast-Recovery)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 = Medium + Adapters</vt:lpstr>
      <vt:lpstr>What is a Link?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Adaptors Communicating</vt:lpstr>
      <vt:lpstr>PowerPoint Presentation</vt:lpstr>
      <vt:lpstr>PowerPoint Presentation</vt:lpstr>
      <vt:lpstr>Link Layer Addresses (Recap)  (Discussed earlier in the context of ARP)</vt:lpstr>
      <vt:lpstr>ARP protocol</vt:lpstr>
      <vt:lpstr>As an Aside: Promiscuous Mode</vt:lpstr>
      <vt:lpstr>Why Not Just Use IP Addresses?</vt:lpstr>
      <vt:lpstr>PowerPoint Presentation</vt:lpstr>
      <vt:lpstr>Collisions</vt:lpstr>
      <vt:lpstr>Multi-Access Protocol</vt:lpstr>
      <vt:lpstr>Multi-Access Protocol</vt:lpstr>
      <vt:lpstr>Multi-Access Protocol</vt:lpstr>
      <vt:lpstr>Like Human Conversation…</vt:lpstr>
      <vt:lpstr>Carrier Sense Multiple Access (CSMA)</vt:lpstr>
      <vt:lpstr>Carrier Sense Multiple Access (CSMA)</vt:lpstr>
      <vt:lpstr>PowerPoint Presentation</vt:lpstr>
      <vt:lpstr>PowerPoint Presentation</vt:lpstr>
      <vt:lpstr>CSMA: The time-space graph of collision</vt:lpstr>
      <vt:lpstr>CSMA: The time-space graph of collision</vt:lpstr>
      <vt:lpstr>Comparing the Three Approaches</vt:lpstr>
      <vt:lpstr>Comparing the Three Approaches</vt:lpstr>
      <vt:lpstr>PowerPoint Presentation</vt:lpstr>
      <vt:lpstr>Ethernet</vt:lpstr>
      <vt:lpstr>Ethernet</vt:lpstr>
      <vt:lpstr>PowerPoint Presentation</vt:lpstr>
      <vt:lpstr>Ethernet Uses CSMA/CD</vt:lpstr>
      <vt:lpstr>CSMA/CD Collision Detection</vt:lpstr>
      <vt:lpstr>CSMA/CD Collision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39</cp:revision>
  <dcterms:created xsi:type="dcterms:W3CDTF">2023-04-06T15:24:14Z</dcterms:created>
  <dcterms:modified xsi:type="dcterms:W3CDTF">2024-04-02T17:53:59Z</dcterms:modified>
</cp:coreProperties>
</file>