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Lst>
  <p:notesMasterIdLst>
    <p:notesMasterId r:id="rId146"/>
  </p:notesMasterIdLst>
  <p:sldIdLst>
    <p:sldId id="1493" r:id="rId4"/>
    <p:sldId id="1674" r:id="rId5"/>
    <p:sldId id="1678" r:id="rId6"/>
    <p:sldId id="1679" r:id="rId7"/>
    <p:sldId id="1680" r:id="rId8"/>
    <p:sldId id="1682" r:id="rId9"/>
    <p:sldId id="1683" r:id="rId10"/>
    <p:sldId id="1684" r:id="rId11"/>
    <p:sldId id="1685" r:id="rId12"/>
    <p:sldId id="1686" r:id="rId13"/>
    <p:sldId id="1681" r:id="rId14"/>
    <p:sldId id="1698" r:id="rId15"/>
    <p:sldId id="1699" r:id="rId16"/>
    <p:sldId id="1700" r:id="rId17"/>
    <p:sldId id="1701" r:id="rId18"/>
    <p:sldId id="261" r:id="rId19"/>
    <p:sldId id="293" r:id="rId20"/>
    <p:sldId id="294" r:id="rId21"/>
    <p:sldId id="295" r:id="rId22"/>
    <p:sldId id="298" r:id="rId23"/>
    <p:sldId id="1631" r:id="rId24"/>
    <p:sldId id="301" r:id="rId25"/>
    <p:sldId id="1695" r:id="rId26"/>
    <p:sldId id="1703" r:id="rId27"/>
    <p:sldId id="1691" r:id="rId28"/>
    <p:sldId id="1598" r:id="rId29"/>
    <p:sldId id="1692" r:id="rId30"/>
    <p:sldId id="1693" r:id="rId31"/>
    <p:sldId id="610" r:id="rId32"/>
    <p:sldId id="1565" r:id="rId33"/>
    <p:sldId id="1566" r:id="rId34"/>
    <p:sldId id="1567" r:id="rId35"/>
    <p:sldId id="303" r:id="rId36"/>
    <p:sldId id="1599" r:id="rId37"/>
    <p:sldId id="1733" r:id="rId38"/>
    <p:sldId id="1734" r:id="rId39"/>
    <p:sldId id="1600" r:id="rId40"/>
    <p:sldId id="1696" r:id="rId41"/>
    <p:sldId id="1642" r:id="rId42"/>
    <p:sldId id="1697" r:id="rId43"/>
    <p:sldId id="1645" r:id="rId44"/>
    <p:sldId id="1643" r:id="rId45"/>
    <p:sldId id="1644" r:id="rId46"/>
    <p:sldId id="1618" r:id="rId47"/>
    <p:sldId id="1619" r:id="rId48"/>
    <p:sldId id="1620" r:id="rId49"/>
    <p:sldId id="1621" r:id="rId50"/>
    <p:sldId id="1622" r:id="rId51"/>
    <p:sldId id="1623" r:id="rId52"/>
    <p:sldId id="1624" r:id="rId53"/>
    <p:sldId id="1646" r:id="rId54"/>
    <p:sldId id="1647" r:id="rId55"/>
    <p:sldId id="1648" r:id="rId56"/>
    <p:sldId id="1649" r:id="rId57"/>
    <p:sldId id="1576" r:id="rId58"/>
    <p:sldId id="1580" r:id="rId59"/>
    <p:sldId id="1581" r:id="rId60"/>
    <p:sldId id="1582" r:id="rId61"/>
    <p:sldId id="1583" r:id="rId62"/>
    <p:sldId id="1704" r:id="rId63"/>
    <p:sldId id="1705" r:id="rId64"/>
    <p:sldId id="1706" r:id="rId65"/>
    <p:sldId id="1707" r:id="rId66"/>
    <p:sldId id="1708" r:id="rId67"/>
    <p:sldId id="678" r:id="rId68"/>
    <p:sldId id="1629" r:id="rId69"/>
    <p:sldId id="1709" r:id="rId70"/>
    <p:sldId id="1710" r:id="rId71"/>
    <p:sldId id="1711" r:id="rId72"/>
    <p:sldId id="1626" r:id="rId73"/>
    <p:sldId id="1627" r:id="rId74"/>
    <p:sldId id="1628" r:id="rId75"/>
    <p:sldId id="1569" r:id="rId76"/>
    <p:sldId id="304" r:id="rId77"/>
    <p:sldId id="319" r:id="rId78"/>
    <p:sldId id="323" r:id="rId79"/>
    <p:sldId id="1712" r:id="rId80"/>
    <p:sldId id="1713" r:id="rId81"/>
    <p:sldId id="1714" r:id="rId82"/>
    <p:sldId id="1715" r:id="rId83"/>
    <p:sldId id="1716" r:id="rId84"/>
    <p:sldId id="325" r:id="rId85"/>
    <p:sldId id="326" r:id="rId86"/>
    <p:sldId id="1630" r:id="rId87"/>
    <p:sldId id="1717" r:id="rId88"/>
    <p:sldId id="1632" r:id="rId89"/>
    <p:sldId id="1633" r:id="rId90"/>
    <p:sldId id="1634" r:id="rId91"/>
    <p:sldId id="1718" r:id="rId92"/>
    <p:sldId id="1719" r:id="rId93"/>
    <p:sldId id="1720" r:id="rId94"/>
    <p:sldId id="1635" r:id="rId95"/>
    <p:sldId id="1615" r:id="rId96"/>
    <p:sldId id="1616" r:id="rId97"/>
    <p:sldId id="1617" r:id="rId98"/>
    <p:sldId id="1721" r:id="rId99"/>
    <p:sldId id="1722" r:id="rId100"/>
    <p:sldId id="1723" r:id="rId101"/>
    <p:sldId id="1724" r:id="rId102"/>
    <p:sldId id="1725" r:id="rId103"/>
    <p:sldId id="1726" r:id="rId104"/>
    <p:sldId id="1636" r:id="rId105"/>
    <p:sldId id="1727" r:id="rId106"/>
    <p:sldId id="1637" r:id="rId107"/>
    <p:sldId id="1728" r:id="rId108"/>
    <p:sldId id="1729" r:id="rId109"/>
    <p:sldId id="1638" r:id="rId110"/>
    <p:sldId id="1639" r:id="rId111"/>
    <p:sldId id="1640" r:id="rId112"/>
    <p:sldId id="1641" r:id="rId113"/>
    <p:sldId id="1584" r:id="rId114"/>
    <p:sldId id="1730" r:id="rId115"/>
    <p:sldId id="1731" r:id="rId116"/>
    <p:sldId id="1732" r:id="rId117"/>
    <p:sldId id="1650" r:id="rId118"/>
    <p:sldId id="1651" r:id="rId119"/>
    <p:sldId id="1652" r:id="rId120"/>
    <p:sldId id="1653" r:id="rId121"/>
    <p:sldId id="1654" r:id="rId122"/>
    <p:sldId id="1655" r:id="rId123"/>
    <p:sldId id="1656" r:id="rId124"/>
    <p:sldId id="1657" r:id="rId125"/>
    <p:sldId id="1658" r:id="rId126"/>
    <p:sldId id="1659" r:id="rId127"/>
    <p:sldId id="1660" r:id="rId128"/>
    <p:sldId id="1661" r:id="rId129"/>
    <p:sldId id="1662" r:id="rId130"/>
    <p:sldId id="1663" r:id="rId131"/>
    <p:sldId id="1664" r:id="rId132"/>
    <p:sldId id="1665" r:id="rId133"/>
    <p:sldId id="1666" r:id="rId134"/>
    <p:sldId id="1667" r:id="rId135"/>
    <p:sldId id="1668" r:id="rId136"/>
    <p:sldId id="1669" r:id="rId137"/>
    <p:sldId id="1670" r:id="rId138"/>
    <p:sldId id="1671" r:id="rId139"/>
    <p:sldId id="1702" r:id="rId140"/>
    <p:sldId id="1687" r:id="rId141"/>
    <p:sldId id="1688" r:id="rId142"/>
    <p:sldId id="1689" r:id="rId143"/>
    <p:sldId id="1690" r:id="rId144"/>
    <p:sldId id="1694"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7551"/>
  </p:normalViewPr>
  <p:slideViewPr>
    <p:cSldViewPr snapToGrid="0" snapToObjects="1" showGuides="1">
      <p:cViewPr varScale="1">
        <p:scale>
          <a:sx n="93" d="100"/>
          <a:sy n="93" d="100"/>
        </p:scale>
        <p:origin x="16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theme" Target="theme/theme1.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2/15/24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Comments of the limited ID:</a:t>
            </a:r>
          </a:p>
          <a:p>
            <a:r>
              <a:rPr lang="en-US" dirty="0"/>
              <a:t>https://</a:t>
            </a:r>
            <a:r>
              <a:rPr lang="en-US" dirty="0" err="1"/>
              <a:t>www.rfc-editor.org</a:t>
            </a:r>
            <a:r>
              <a:rPr lang="en-US" dirty="0"/>
              <a:t>/</a:t>
            </a:r>
            <a:r>
              <a:rPr lang="en-US" dirty="0" err="1"/>
              <a:t>rfc</a:t>
            </a:r>
            <a:r>
              <a:rPr lang="en-US" dirty="0"/>
              <a:t>/rfc6864</a:t>
            </a:r>
          </a:p>
          <a:p>
            <a:endParaRPr lang="en-US" dirty="0"/>
          </a:p>
          <a:p>
            <a:pPr algn="l" fontAlgn="base">
              <a:buFont typeface="+mj-lt"/>
              <a:buAutoNum type="arabicPeriod"/>
            </a:pPr>
            <a:r>
              <a:rPr lang="en-US" b="0" i="0" u="none" strike="noStrike" dirty="0">
                <a:solidFill>
                  <a:srgbClr val="3B4045"/>
                </a:solidFill>
                <a:effectLst/>
                <a:latin typeface="inherit"/>
              </a:rPr>
              <a:t>Introduction</a:t>
            </a:r>
          </a:p>
          <a:p>
            <a:pPr algn="l" fontAlgn="base"/>
            <a:r>
              <a:rPr lang="en-US" b="0" i="0" u="none" strike="noStrike" dirty="0">
                <a:solidFill>
                  <a:srgbClr val="3B4045"/>
                </a:solidFill>
                <a:effectLst/>
                <a:latin typeface="-apple-system"/>
              </a:rPr>
              <a:t>In IPv4, the Identification (ID) field is a 16-bit value that is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unique for every datagram for a given source address, destination</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address, and protocol, such that it does not repeat within the</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maximum datagram lifetime (MDL) [RFC791] [RFC1122]. As currently</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specified, all datagrams between a source and destination of a given</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protocol must have unique IPv4 ID values over a period of this MDL,</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which is typically interpreted as two minutes and is related to the</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recommended reassembly timeout [RFC1122]. This uniqueness is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currently specified as for all datagrams, regardless of fragmentation settings.</a:t>
            </a:r>
          </a:p>
          <a:p>
            <a:pPr algn="l" fontAlgn="base"/>
            <a:r>
              <a:rPr lang="en-US" b="0" i="0" u="none" strike="noStrike" dirty="0">
                <a:solidFill>
                  <a:srgbClr val="3B4045"/>
                </a:solidFill>
                <a:effectLst/>
                <a:latin typeface="-apple-system"/>
              </a:rPr>
              <a:t>Uniqueness of the IPv4 ID is commonly violated by high-speed devices; if strictly enforced, it would limit the speed of a single protocol between two IP endpoints to 6.4 Mbps for typical MTUs of 1500 bytes (assuming a 2-minute MDL, using the analysis presented in [RFC4963]). It is common for a single connection to operate far in excess of these rates, which strongly indicates that the uniqueness of the IPv4 ID as specified is already moot. Further, some sources have been generating non-varying IPv4 IDs for many years (e.g., cellphones), which resulted in support for such in </a:t>
            </a:r>
            <a:r>
              <a:rPr lang="en-US" b="0" i="0" u="none" strike="noStrike" dirty="0" err="1">
                <a:solidFill>
                  <a:srgbClr val="3B4045"/>
                </a:solidFill>
                <a:effectLst/>
                <a:latin typeface="-apple-system"/>
              </a:rPr>
              <a:t>RObust</a:t>
            </a:r>
            <a:r>
              <a:rPr lang="en-US" b="0" i="0" u="none" strike="noStrike" dirty="0">
                <a:solidFill>
                  <a:srgbClr val="3B4045"/>
                </a:solidFill>
                <a:effectLst/>
                <a:latin typeface="-apple-system"/>
              </a:rPr>
              <a:t> Header Compression (ROHC) [RFC5225].</a:t>
            </a:r>
          </a:p>
          <a:p>
            <a:endParaRPr lang="en-US" dirty="0"/>
          </a:p>
          <a:p>
            <a:r>
              <a:rPr lang="en-US" dirty="0"/>
              <a:t>And</a:t>
            </a:r>
          </a:p>
          <a:p>
            <a:endParaRPr lang="en-US" dirty="0"/>
          </a:p>
          <a:p>
            <a:pPr algn="l" fontAlgn="base"/>
            <a:r>
              <a:rPr lang="en-US" b="0" i="0" u="none" strike="noStrike" dirty="0">
                <a:solidFill>
                  <a:srgbClr val="3B4045"/>
                </a:solidFill>
                <a:effectLst/>
                <a:latin typeface="-apple-system"/>
              </a:rPr>
              <a:t>4.1. IPv4 ID Used Only for Fragmentation</a:t>
            </a:r>
          </a:p>
          <a:p>
            <a:pPr algn="l" fontAlgn="base"/>
            <a:r>
              <a:rPr lang="en-US" b="0" i="0" u="none" strike="noStrike" dirty="0">
                <a:solidFill>
                  <a:srgbClr val="3B4045"/>
                </a:solidFill>
                <a:effectLst/>
                <a:latin typeface="-apple-system"/>
              </a:rPr>
              <a:t>Although RFC 1122 suggests that the IPv4 ID field has other uses,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including datagram de-duplication, such uses are already not</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interoperable with known implementations of sources that do not vary</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their ID. This document thus defines this field's value only for</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fragmentation and reassembly:</a:t>
            </a:r>
          </a:p>
          <a:p>
            <a:pPr algn="l" fontAlgn="base"/>
            <a:r>
              <a:rPr lang="en-US" b="1" i="0" u="none" strike="noStrike" dirty="0">
                <a:solidFill>
                  <a:srgbClr val="3B4045"/>
                </a:solidFill>
                <a:effectLst/>
                <a:latin typeface="inherit"/>
              </a:rPr>
              <a:t>&gt;&gt; The IPv4 ID field MUST NOT be used for purposes other than fragmentation and reassembly.</a:t>
            </a:r>
            <a:endParaRPr lang="en-US" b="0" i="0" u="none" strike="noStrike" dirty="0">
              <a:solidFill>
                <a:srgbClr val="3B4045"/>
              </a:solidFill>
              <a:effectLst/>
              <a:latin typeface="-apple-system"/>
            </a:endParaRPr>
          </a:p>
          <a:p>
            <a:pPr algn="l" fontAlgn="base"/>
            <a:r>
              <a:rPr lang="en-US" b="0" i="0" u="none" strike="noStrike" dirty="0">
                <a:solidFill>
                  <a:srgbClr val="3B4045"/>
                </a:solidFill>
                <a:effectLst/>
                <a:latin typeface="-apple-system"/>
              </a:rPr>
              <a:t>Datagram de-duplication can still be accomplished using hash-based duplicate detection for cases where the ID field is absent (IPv6 unfragmented datagrams), which can also be applied to IPv4 atomic datagrams without utilizing the ID field [RFC6621].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a:t>
            </a:fld>
            <a:endParaRPr lang="en-US"/>
          </a:p>
        </p:txBody>
      </p:sp>
    </p:spTree>
    <p:extLst>
      <p:ext uri="{BB962C8B-B14F-4D97-AF65-F5344CB8AC3E}">
        <p14:creationId xmlns:p14="http://schemas.microsoft.com/office/powerpoint/2010/main" val="2601646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12</a:t>
            </a:fld>
            <a:endParaRPr lang="en-US"/>
          </a:p>
        </p:txBody>
      </p:sp>
    </p:spTree>
    <p:extLst>
      <p:ext uri="{BB962C8B-B14F-4D97-AF65-F5344CB8AC3E}">
        <p14:creationId xmlns:p14="http://schemas.microsoft.com/office/powerpoint/2010/main" val="3385989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15</a:t>
            </a:fld>
            <a:endParaRPr lang="en-US"/>
          </a:p>
        </p:txBody>
      </p:sp>
    </p:spTree>
    <p:extLst>
      <p:ext uri="{BB962C8B-B14F-4D97-AF65-F5344CB8AC3E}">
        <p14:creationId xmlns:p14="http://schemas.microsoft.com/office/powerpoint/2010/main" val="3804443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C5A35D0-9AD5-BA4A-A5D6-F2B723FA6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F31865F-1D9C-D943-A6E8-68D0A13D62A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3B78BBF9-E7C2-EE44-B244-919852899DE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6CC89C50-6F47-0E4D-AD2C-BFAE79D2E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0489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D47087F-C970-9842-BD22-628865770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8A0775-5122-2443-8528-F6214F84FC3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C0A58972-36A1-B94E-A05D-17856407E3D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51B0274-9898-C54D-A177-0C412F6566AC}"/>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9237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38C2583-A09E-B641-8917-276A26769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38B9D96-986D-174C-8C96-36963659065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986" name="Rectangle 2">
            <a:extLst>
              <a:ext uri="{FF2B5EF4-FFF2-40B4-BE49-F238E27FC236}">
                <a16:creationId xmlns:a16="http://schemas.microsoft.com/office/drawing/2014/main" id="{6D9B2298-2E64-4F4B-9416-D6D7954E494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99B84EB-16C7-4C4B-B4B7-BD5B6E09B5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458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6336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DA9A2A3-6D24-0340-9B1B-CE35BE0B3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25FDC03-9D98-C342-9FE7-FAF4E54FF94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4034" name="Rectangle 2">
            <a:extLst>
              <a:ext uri="{FF2B5EF4-FFF2-40B4-BE49-F238E27FC236}">
                <a16:creationId xmlns:a16="http://schemas.microsoft.com/office/drawing/2014/main" id="{ECDD22C0-F242-3145-961C-D28718253DC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FA10B65-3DC7-9244-9963-3C21F24F4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4566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D8F95EB-E8E4-B049-B3D3-B00094F8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992816C-4727-F94B-9A9A-71DC0BBE95A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B2ADDA42-16BC-E74F-A0C0-207F9782F033}"/>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5BD1951-D24C-EF4A-97E1-1BB3FB213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161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55048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9097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4</a:t>
            </a:fld>
            <a:endParaRPr lang="en-US"/>
          </a:p>
        </p:txBody>
      </p:sp>
    </p:spTree>
    <p:extLst>
      <p:ext uri="{BB962C8B-B14F-4D97-AF65-F5344CB8AC3E}">
        <p14:creationId xmlns:p14="http://schemas.microsoft.com/office/powerpoint/2010/main" val="3372474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D8F95EB-E8E4-B049-B3D3-B00094F8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992816C-4727-F94B-9A9A-71DC0BBE95A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B2ADDA42-16BC-E74F-A0C0-207F9782F033}"/>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5BD1951-D24C-EF4A-97E1-1BB3FB213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3245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71772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3774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F02606F-35EB-B545-9833-98BE7D43A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E498A51-1EC7-5C4B-AA90-8A99D4974BC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E603F4B1-B18F-D942-9E9B-0B17A29863CD}"/>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69A4B31-D945-424D-BCE4-B3F81EFE4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9524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F87D6FD-0834-564F-A6A7-F14463F97CA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8659" name="Rectangle 3">
            <a:extLst>
              <a:ext uri="{FF2B5EF4-FFF2-40B4-BE49-F238E27FC236}">
                <a16:creationId xmlns:a16="http://schemas.microsoft.com/office/drawing/2014/main" id="{F5400C09-0A10-4440-889F-EB3D49B12E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B69C81-C109-4B45-9FBE-B61D25B709D8}"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0" name="Rectangle 6">
            <a:extLst>
              <a:ext uri="{FF2B5EF4-FFF2-40B4-BE49-F238E27FC236}">
                <a16:creationId xmlns:a16="http://schemas.microsoft.com/office/drawing/2014/main" id="{B805544B-7A46-4D4D-A5F7-EE3FF3C72F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8661" name="Rectangle 7">
            <a:extLst>
              <a:ext uri="{FF2B5EF4-FFF2-40B4-BE49-F238E27FC236}">
                <a16:creationId xmlns:a16="http://schemas.microsoft.com/office/drawing/2014/main" id="{D7B925B7-B1BE-A042-94BB-6CB1BE3AC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3F48500-C356-5E40-9114-11EB74E50AE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2" name="Rectangle 2">
            <a:extLst>
              <a:ext uri="{FF2B5EF4-FFF2-40B4-BE49-F238E27FC236}">
                <a16:creationId xmlns:a16="http://schemas.microsoft.com/office/drawing/2014/main" id="{2FFA191C-38F8-1F4E-AF4F-8C406E220C64}"/>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2B21C798-8CDC-E245-82AA-9D03F7E6D4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798997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1617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4915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8D35A56C-AC48-FD4B-8795-6B0154004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339C827-7674-9646-80AB-833C6A41050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0418" name="Rectangle 2">
            <a:extLst>
              <a:ext uri="{FF2B5EF4-FFF2-40B4-BE49-F238E27FC236}">
                <a16:creationId xmlns:a16="http://schemas.microsoft.com/office/drawing/2014/main" id="{42A4CC11-513B-B147-9023-76C3695DE05C}"/>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F5FBE79-AFE5-8C42-BB31-922382D3F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8696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A can have  16 millions (</a:t>
            </a:r>
            <a:r>
              <a:rPr lang="en-US" b="0" i="0" u="none" strike="noStrike" dirty="0">
                <a:solidFill>
                  <a:srgbClr val="000000"/>
                </a:solidFill>
                <a:effectLst/>
                <a:latin typeface="Verdana" panose="020B0604030504040204" pitchFamily="34" charset="0"/>
              </a:rPr>
              <a:t>16777214 = 2^24-2)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B can have 65K (</a:t>
            </a:r>
            <a:r>
              <a:rPr lang="en-US" b="0" i="0" u="none" strike="noStrike" dirty="0">
                <a:solidFill>
                  <a:srgbClr val="000000"/>
                </a:solidFill>
                <a:effectLst/>
                <a:latin typeface="Verdana" panose="020B0604030504040204" pitchFamily="34" charset="0"/>
              </a:rPr>
              <a:t>65534 = 2^16 - 2)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C can have </a:t>
            </a:r>
            <a:r>
              <a:rPr lang="en-US" b="0" i="0" u="none" strike="noStrike" dirty="0">
                <a:solidFill>
                  <a:srgbClr val="000000"/>
                </a:solidFill>
                <a:effectLst/>
                <a:latin typeface="Verdana" panose="020B0604030504040204" pitchFamily="34" charset="0"/>
              </a:rPr>
              <a:t>254 (2^8-2)</a:t>
            </a:r>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40</a:t>
            </a:fld>
            <a:endParaRPr lang="en-US"/>
          </a:p>
        </p:txBody>
      </p:sp>
    </p:spTree>
    <p:extLst>
      <p:ext uri="{BB962C8B-B14F-4D97-AF65-F5344CB8AC3E}">
        <p14:creationId xmlns:p14="http://schemas.microsoft.com/office/powerpoint/2010/main" val="341522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5367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a:t>
            </a:fld>
            <a:endParaRPr lang="en-US"/>
          </a:p>
        </p:txBody>
      </p:sp>
    </p:spTree>
    <p:extLst>
      <p:ext uri="{BB962C8B-B14F-4D97-AF65-F5344CB8AC3E}">
        <p14:creationId xmlns:p14="http://schemas.microsoft.com/office/powerpoint/2010/main" val="3438424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B1A66A-0C60-8D48-B484-0868D2E53F0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0707" name="Rectangle 3">
            <a:extLst>
              <a:ext uri="{FF2B5EF4-FFF2-40B4-BE49-F238E27FC236}">
                <a16:creationId xmlns:a16="http://schemas.microsoft.com/office/drawing/2014/main" id="{2C2C7619-6B76-E84E-A299-02CB471EF9E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A9168A0-15FD-224E-87A8-ABDF3B500BA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08" name="Rectangle 6">
            <a:extLst>
              <a:ext uri="{FF2B5EF4-FFF2-40B4-BE49-F238E27FC236}">
                <a16:creationId xmlns:a16="http://schemas.microsoft.com/office/drawing/2014/main" id="{6A4C0792-E282-484F-9C19-6374515772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0709" name="Rectangle 7">
            <a:extLst>
              <a:ext uri="{FF2B5EF4-FFF2-40B4-BE49-F238E27FC236}">
                <a16:creationId xmlns:a16="http://schemas.microsoft.com/office/drawing/2014/main" id="{5FADCCC8-5424-ED4B-B073-1ED835F75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7793F68-8309-A24F-90E3-0A1A23D1625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10" name="Rectangle 2">
            <a:extLst>
              <a:ext uri="{FF2B5EF4-FFF2-40B4-BE49-F238E27FC236}">
                <a16:creationId xmlns:a16="http://schemas.microsoft.com/office/drawing/2014/main" id="{B42C0C32-3FD2-8C47-BDFD-29ED5F0FA9BC}"/>
              </a:ext>
            </a:extLst>
          </p:cNvPr>
          <p:cNvSpPr>
            <a:spLocks noGrp="1" noRot="1" noChangeAspect="1" noChangeArrowheads="1" noTextEdit="1"/>
          </p:cNvSpPr>
          <p:nvPr>
            <p:ph type="sldImg"/>
          </p:nvPr>
        </p:nvSpPr>
        <p:spPr>
          <a:ln/>
        </p:spPr>
      </p:sp>
      <p:sp>
        <p:nvSpPr>
          <p:cNvPr id="200711" name="Rectangle 3">
            <a:extLst>
              <a:ext uri="{FF2B5EF4-FFF2-40B4-BE49-F238E27FC236}">
                <a16:creationId xmlns:a16="http://schemas.microsoft.com/office/drawing/2014/main" id="{3F17FFE2-9D94-7343-954C-53431D3AF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3724016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31247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18553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FD7F99C-7098-9143-9A31-F609D370775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3779" name="Rectangle 3">
            <a:extLst>
              <a:ext uri="{FF2B5EF4-FFF2-40B4-BE49-F238E27FC236}">
                <a16:creationId xmlns:a16="http://schemas.microsoft.com/office/drawing/2014/main" id="{880922BB-C268-B04E-81D9-9B23211890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2F4619E-E8AA-FD49-9621-6C1BAF456A6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0" name="Rectangle 6">
            <a:extLst>
              <a:ext uri="{FF2B5EF4-FFF2-40B4-BE49-F238E27FC236}">
                <a16:creationId xmlns:a16="http://schemas.microsoft.com/office/drawing/2014/main" id="{30723E85-2371-E144-92BA-D019D2840A0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3781" name="Rectangle 7">
            <a:extLst>
              <a:ext uri="{FF2B5EF4-FFF2-40B4-BE49-F238E27FC236}">
                <a16:creationId xmlns:a16="http://schemas.microsoft.com/office/drawing/2014/main" id="{F632C63C-D2AF-E84E-AA9B-321166FE2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8F02017-B1BA-F240-90DF-424B871840E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2" name="Rectangle 2">
            <a:extLst>
              <a:ext uri="{FF2B5EF4-FFF2-40B4-BE49-F238E27FC236}">
                <a16:creationId xmlns:a16="http://schemas.microsoft.com/office/drawing/2014/main" id="{C5214A82-5A96-8340-97C3-C5FB596FBBBF}"/>
              </a:ext>
            </a:extLst>
          </p:cNvPr>
          <p:cNvSpPr>
            <a:spLocks noGrp="1" noRot="1" noChangeAspect="1" noChangeArrowheads="1" noTextEdit="1"/>
          </p:cNvSpPr>
          <p:nvPr>
            <p:ph type="sldImg"/>
          </p:nvPr>
        </p:nvSpPr>
        <p:spPr>
          <a:ln/>
        </p:spPr>
      </p:sp>
      <p:sp>
        <p:nvSpPr>
          <p:cNvPr id="203783" name="Rectangle 3">
            <a:extLst>
              <a:ext uri="{FF2B5EF4-FFF2-40B4-BE49-F238E27FC236}">
                <a16:creationId xmlns:a16="http://schemas.microsoft.com/office/drawing/2014/main" id="{9B6ED5DD-5C77-CA40-B9F6-5951DDE98E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60269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B228536-2746-C440-9849-E58E3185D5E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A337CD4-2240-7946-9584-6BB6994E03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775017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1980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99F05A-7A03-E14E-8ADE-BF39F55F7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A56B5BD-C342-0646-8ACB-706A1948581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76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00C4EC55-862E-834C-ADE5-04A99C4C961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0035260-C844-8A49-9614-8356B1057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2809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5DC2B55D-9A94-1447-98BA-279E6FD3E8B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82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463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43EC6393-105D-DC48-8E4B-25EAD0F6C588}"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7335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86</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8164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6</a:t>
            </a:fld>
            <a:endParaRPr lang="en-US"/>
          </a:p>
        </p:txBody>
      </p:sp>
    </p:spTree>
    <p:extLst>
      <p:ext uri="{BB962C8B-B14F-4D97-AF65-F5344CB8AC3E}">
        <p14:creationId xmlns:p14="http://schemas.microsoft.com/office/powerpoint/2010/main" val="755515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87</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722284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3297F59-FF30-F14F-8652-747B83E9B4D0}"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88</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892996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1980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B228536-2746-C440-9849-E58E3185D5E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A337CD4-2240-7946-9584-6BB6994E03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56376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99F05A-7A03-E14E-8ADE-BF39F55F7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A56B5BD-C342-0646-8ACB-706A1948581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00C4EC55-862E-834C-ADE5-04A99C4C961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0035260-C844-8A49-9614-8356B1057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2809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5DC2B55D-9A94-1447-98BA-279E6FD3E8B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121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463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43EC6393-105D-DC48-8E4B-25EAD0F6C588}"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7335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4297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a:t>
            </a:fld>
            <a:endParaRPr lang="en-US"/>
          </a:p>
        </p:txBody>
      </p:sp>
    </p:spTree>
    <p:extLst>
      <p:ext uri="{BB962C8B-B14F-4D97-AF65-F5344CB8AC3E}">
        <p14:creationId xmlns:p14="http://schemas.microsoft.com/office/powerpoint/2010/main" val="2513557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03EA1AA-97AF-8D44-AA72-CD427EC3B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B707F56-8EAD-3448-9698-C271C8CF546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CF35EF11-0453-814E-9F40-428361AF89B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C111483A-EDE8-4B48-99FE-4CFC74E0D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37387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96518510-48AD-4C46-9043-A38F66D6F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A9C1731-3648-E54A-BA89-C1E4AC9DFD4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71B3FF5A-92AC-814D-A964-B7B2E4B3846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6EB6E83-3B8F-204A-BA06-DAE60525F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24993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1AE3226-8ED7-8446-B04A-927C7303D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4855E7A-4604-A84B-917B-8B01D2B2EB0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636D4A97-D2AE-3B48-B907-DCD86E50A92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56791848-C802-0A48-BD6A-F28C40162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8443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EFAF78C-F831-B447-AEA6-A85D8BAAB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F08B250-C810-204D-A9B8-6CF037D7C6F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A93FE6B4-3190-EF4F-8C04-B9F2F60822D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EBFE232-AFD1-5744-BDC0-A110A4BC0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93042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130</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81642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131</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722284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3297F59-FF30-F14F-8652-747B83E9B4D0}"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132</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892996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138</a:t>
            </a:fld>
            <a:endParaRPr lang="en-US"/>
          </a:p>
        </p:txBody>
      </p:sp>
    </p:spTree>
    <p:extLst>
      <p:ext uri="{BB962C8B-B14F-4D97-AF65-F5344CB8AC3E}">
        <p14:creationId xmlns:p14="http://schemas.microsoft.com/office/powerpoint/2010/main" val="89885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8</a:t>
            </a:fld>
            <a:endParaRPr lang="en-US"/>
          </a:p>
        </p:txBody>
      </p:sp>
    </p:spTree>
    <p:extLst>
      <p:ext uri="{BB962C8B-B14F-4D97-AF65-F5344CB8AC3E}">
        <p14:creationId xmlns:p14="http://schemas.microsoft.com/office/powerpoint/2010/main" val="3652869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141</a:t>
            </a:fld>
            <a:endParaRPr lang="en-US"/>
          </a:p>
        </p:txBody>
      </p:sp>
    </p:spTree>
    <p:extLst>
      <p:ext uri="{BB962C8B-B14F-4D97-AF65-F5344CB8AC3E}">
        <p14:creationId xmlns:p14="http://schemas.microsoft.com/office/powerpoint/2010/main" val="290298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9</a:t>
            </a:fld>
            <a:endParaRPr lang="en-US"/>
          </a:p>
        </p:txBody>
      </p:sp>
    </p:spTree>
    <p:extLst>
      <p:ext uri="{BB962C8B-B14F-4D97-AF65-F5344CB8AC3E}">
        <p14:creationId xmlns:p14="http://schemas.microsoft.com/office/powerpoint/2010/main" val="1544369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10</a:t>
            </a:fld>
            <a:endParaRPr lang="en-US"/>
          </a:p>
        </p:txBody>
      </p:sp>
    </p:spTree>
    <p:extLst>
      <p:ext uri="{BB962C8B-B14F-4D97-AF65-F5344CB8AC3E}">
        <p14:creationId xmlns:p14="http://schemas.microsoft.com/office/powerpoint/2010/main" val="229741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11</a:t>
            </a:fld>
            <a:endParaRPr lang="en-US"/>
          </a:p>
        </p:txBody>
      </p:sp>
    </p:spTree>
    <p:extLst>
      <p:ext uri="{BB962C8B-B14F-4D97-AF65-F5344CB8AC3E}">
        <p14:creationId xmlns:p14="http://schemas.microsoft.com/office/powerpoint/2010/main" val="101974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34760-73D2-8741-94DE-E4983D6397C5}" type="datetime1">
              <a:rPr lang="en-US" smtClean="0"/>
              <a:t>2/15/24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79810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646C-284E-F54C-A282-1834F2709BCC}" type="datetime1">
              <a:rPr lang="en-US" smtClean="0"/>
              <a:t>2/15/24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7712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4141E3-64BF-3B4F-B66B-7556006A2BBC}" type="datetime1">
              <a:rPr lang="en-US" smtClean="0"/>
              <a:t>2/15/24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226448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AC134-91B0-6248-8C75-5B2DB5578706}" type="datetime1">
              <a:rPr lang="en-US" smtClean="0"/>
              <a:t>2/15/24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85363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E0C6D-7C4F-9F4D-B60D-F88FF6981F22}" type="datetime1">
              <a:rPr lang="en-US" smtClean="0"/>
              <a:t>2/15/24</a:t>
            </a:fld>
            <a:endParaRPr lang="en-US"/>
          </a:p>
        </p:txBody>
      </p:sp>
      <p:sp>
        <p:nvSpPr>
          <p:cNvPr id="8" name="Footer Placeholder 7"/>
          <p:cNvSpPr>
            <a:spLocks noGrp="1"/>
          </p:cNvSpPr>
          <p:nvPr>
            <p:ph type="ftr" sz="quarter" idx="11"/>
          </p:nvPr>
        </p:nvSpPr>
        <p:spPr/>
        <p:txBody>
          <a:bodyPr/>
          <a:lstStyle/>
          <a:p>
            <a:r>
              <a:rPr lang="en-US"/>
              <a:t>Network Layer: Control Plane</a:t>
            </a:r>
          </a:p>
        </p:txBody>
      </p:sp>
      <p:sp>
        <p:nvSpPr>
          <p:cNvPr id="9" name="Slide Number Placeholder 8"/>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10697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C34D0-ECF7-A849-8205-70B7FC43F626}" type="datetime1">
              <a:rPr lang="en-US" smtClean="0"/>
              <a:t>2/15/24</a:t>
            </a:fld>
            <a:endParaRPr lang="en-US"/>
          </a:p>
        </p:txBody>
      </p:sp>
      <p:sp>
        <p:nvSpPr>
          <p:cNvPr id="4" name="Footer Placeholder 3"/>
          <p:cNvSpPr>
            <a:spLocks noGrp="1"/>
          </p:cNvSpPr>
          <p:nvPr>
            <p:ph type="ftr" sz="quarter" idx="11"/>
          </p:nvPr>
        </p:nvSpPr>
        <p:spPr/>
        <p:txBody>
          <a:bodyPr/>
          <a:lstStyle/>
          <a:p>
            <a:r>
              <a:rPr lang="en-US"/>
              <a:t>Network Layer: Control Plane</a:t>
            </a:r>
          </a:p>
        </p:txBody>
      </p:sp>
      <p:sp>
        <p:nvSpPr>
          <p:cNvPr id="5" name="Slide Number Placeholder 4"/>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32848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66AB9-A8A0-444F-A3D8-45B7C21599BA}" type="datetime1">
              <a:rPr lang="en-US" smtClean="0"/>
              <a:t>2/15/24</a:t>
            </a:fld>
            <a:endParaRPr lang="en-US"/>
          </a:p>
        </p:txBody>
      </p:sp>
      <p:sp>
        <p:nvSpPr>
          <p:cNvPr id="3" name="Footer Placeholder 2"/>
          <p:cNvSpPr>
            <a:spLocks noGrp="1"/>
          </p:cNvSpPr>
          <p:nvPr>
            <p:ph type="ftr" sz="quarter" idx="11"/>
          </p:nvPr>
        </p:nvSpPr>
        <p:spPr/>
        <p:txBody>
          <a:bodyPr/>
          <a:lstStyle/>
          <a:p>
            <a:r>
              <a:rPr lang="en-US"/>
              <a:t>Network Layer: Control Plane</a:t>
            </a:r>
          </a:p>
        </p:txBody>
      </p:sp>
      <p:sp>
        <p:nvSpPr>
          <p:cNvPr id="4" name="Slide Number Placeholder 3"/>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09564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0440E-8510-404D-B0F4-8D60A36ED8EB}" type="datetime1">
              <a:rPr lang="en-US" smtClean="0"/>
              <a:t>2/15/24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10945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20E827-D455-0644-8D1D-B3123DA4AB93}" type="datetime1">
              <a:rPr lang="en-US" smtClean="0"/>
              <a:t>2/15/24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927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8DB47-2FE1-BF4E-92C6-9074639C8BB3}" type="datetime1">
              <a:rPr lang="en-US" smtClean="0"/>
              <a:t>2/15/24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56604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14D58-92C1-1945-A80E-E8BBD0CED6F4}" type="datetime1">
              <a:rPr lang="en-US" smtClean="0"/>
              <a:t>2/15/24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2992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BCA7D7-BBB1-B74A-BB17-F363C777A6E5}"/>
              </a:ext>
            </a:extLst>
          </p:cNvPr>
          <p:cNvSpPr>
            <a:spLocks noGrp="1"/>
          </p:cNvSpPr>
          <p:nvPr>
            <p:ph type="dt" sz="half" idx="10"/>
          </p:nvPr>
        </p:nvSpPr>
        <p:spPr/>
        <p:txBody>
          <a:bodyPr/>
          <a:lstStyle>
            <a:lvl1pPr>
              <a:defRPr/>
            </a:lvl1pPr>
          </a:lstStyle>
          <a:p>
            <a:fld id="{7F49B70B-00C3-2D43-8041-2595C96F3F0E}" type="datetime1">
              <a:rPr lang="en-US" altLang="en-US"/>
              <a:pPr/>
              <a:t>2/15/24</a:t>
            </a:fld>
            <a:endParaRPr lang="en-US" altLang="en-US"/>
          </a:p>
        </p:txBody>
      </p:sp>
      <p:sp>
        <p:nvSpPr>
          <p:cNvPr id="5" name="Footer Placeholder 4">
            <a:extLst>
              <a:ext uri="{FF2B5EF4-FFF2-40B4-BE49-F238E27FC236}">
                <a16:creationId xmlns:a16="http://schemas.microsoft.com/office/drawing/2014/main" id="{3B381A75-8977-0045-AC3C-1C9FCDF574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50EE1-7364-3F4E-AFE2-04ABABA3AE1B}"/>
              </a:ext>
            </a:extLst>
          </p:cNvPr>
          <p:cNvSpPr>
            <a:spLocks noGrp="1"/>
          </p:cNvSpPr>
          <p:nvPr>
            <p:ph type="sldNum" sz="quarter" idx="12"/>
          </p:nvPr>
        </p:nvSpPr>
        <p:spPr/>
        <p:txBody>
          <a:bodyPr/>
          <a:lstStyle>
            <a:lvl1pPr>
              <a:defRPr/>
            </a:lvl1pPr>
          </a:lstStyle>
          <a:p>
            <a:fld id="{C169FDAC-467C-1147-B01F-B2A519E5AC68}" type="slidenum">
              <a:rPr lang="en-US" altLang="en-US"/>
              <a:pPr/>
              <a:t>‹#›</a:t>
            </a:fld>
            <a:endParaRPr lang="en-US" altLang="en-US"/>
          </a:p>
        </p:txBody>
      </p:sp>
    </p:spTree>
    <p:extLst>
      <p:ext uri="{BB962C8B-B14F-4D97-AF65-F5344CB8AC3E}">
        <p14:creationId xmlns:p14="http://schemas.microsoft.com/office/powerpoint/2010/main" val="1678049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FD26-BEB7-5549-9CC1-A955541DB6BA}"/>
              </a:ext>
            </a:extLst>
          </p:cNvPr>
          <p:cNvSpPr>
            <a:spLocks noGrp="1"/>
          </p:cNvSpPr>
          <p:nvPr>
            <p:ph type="dt" sz="half" idx="10"/>
          </p:nvPr>
        </p:nvSpPr>
        <p:spPr/>
        <p:txBody>
          <a:bodyPr/>
          <a:lstStyle>
            <a:lvl1pPr>
              <a:defRPr/>
            </a:lvl1pPr>
          </a:lstStyle>
          <a:p>
            <a:fld id="{A4D13075-4A14-364C-B5F0-129F2EC6A288}" type="datetime1">
              <a:rPr lang="en-US" altLang="en-US"/>
              <a:pPr/>
              <a:t>2/15/24</a:t>
            </a:fld>
            <a:endParaRPr lang="en-US" altLang="en-US"/>
          </a:p>
        </p:txBody>
      </p:sp>
      <p:sp>
        <p:nvSpPr>
          <p:cNvPr id="5" name="Footer Placeholder 4">
            <a:extLst>
              <a:ext uri="{FF2B5EF4-FFF2-40B4-BE49-F238E27FC236}">
                <a16:creationId xmlns:a16="http://schemas.microsoft.com/office/drawing/2014/main" id="{B220030A-CA8F-B545-B6C6-C9B6DA415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44886D-FF2D-074D-A840-F0DFF1C1AE38}"/>
              </a:ext>
            </a:extLst>
          </p:cNvPr>
          <p:cNvSpPr>
            <a:spLocks noGrp="1"/>
          </p:cNvSpPr>
          <p:nvPr>
            <p:ph type="sldNum" sz="quarter" idx="12"/>
          </p:nvPr>
        </p:nvSpPr>
        <p:spPr/>
        <p:txBody>
          <a:bodyPr/>
          <a:lstStyle>
            <a:lvl1pPr>
              <a:defRPr/>
            </a:lvl1pPr>
          </a:lstStyle>
          <a:p>
            <a:fld id="{85947B33-238E-EF43-BEFA-040B8492104D}" type="slidenum">
              <a:rPr lang="en-US" altLang="en-US"/>
              <a:pPr/>
              <a:t>‹#›</a:t>
            </a:fld>
            <a:endParaRPr lang="en-US" altLang="en-US"/>
          </a:p>
        </p:txBody>
      </p:sp>
    </p:spTree>
    <p:extLst>
      <p:ext uri="{BB962C8B-B14F-4D97-AF65-F5344CB8AC3E}">
        <p14:creationId xmlns:p14="http://schemas.microsoft.com/office/powerpoint/2010/main" val="203989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BF140-81D6-9547-8F22-1F1880D79886}"/>
              </a:ext>
            </a:extLst>
          </p:cNvPr>
          <p:cNvSpPr>
            <a:spLocks noGrp="1"/>
          </p:cNvSpPr>
          <p:nvPr>
            <p:ph type="dt" sz="half" idx="10"/>
          </p:nvPr>
        </p:nvSpPr>
        <p:spPr/>
        <p:txBody>
          <a:bodyPr/>
          <a:lstStyle>
            <a:lvl1pPr>
              <a:defRPr/>
            </a:lvl1pPr>
          </a:lstStyle>
          <a:p>
            <a:fld id="{F37121E1-28D8-504E-84B6-AAD314807155}" type="datetime1">
              <a:rPr lang="en-US" altLang="en-US"/>
              <a:pPr/>
              <a:t>2/15/24</a:t>
            </a:fld>
            <a:endParaRPr lang="en-US" altLang="en-US"/>
          </a:p>
        </p:txBody>
      </p:sp>
      <p:sp>
        <p:nvSpPr>
          <p:cNvPr id="5" name="Footer Placeholder 4">
            <a:extLst>
              <a:ext uri="{FF2B5EF4-FFF2-40B4-BE49-F238E27FC236}">
                <a16:creationId xmlns:a16="http://schemas.microsoft.com/office/drawing/2014/main" id="{6D838930-6233-1249-A9EC-30A6CA79E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0FC0D-0923-644D-B4C4-622A429E454A}"/>
              </a:ext>
            </a:extLst>
          </p:cNvPr>
          <p:cNvSpPr>
            <a:spLocks noGrp="1"/>
          </p:cNvSpPr>
          <p:nvPr>
            <p:ph type="sldNum" sz="quarter" idx="12"/>
          </p:nvPr>
        </p:nvSpPr>
        <p:spPr/>
        <p:txBody>
          <a:bodyPr/>
          <a:lstStyle>
            <a:lvl1pPr>
              <a:defRPr/>
            </a:lvl1pPr>
          </a:lstStyle>
          <a:p>
            <a:fld id="{67329DC2-BD2A-A546-AB01-3849988537C4}" type="slidenum">
              <a:rPr lang="en-US" altLang="en-US"/>
              <a:pPr/>
              <a:t>‹#›</a:t>
            </a:fld>
            <a:endParaRPr lang="en-US" altLang="en-US"/>
          </a:p>
        </p:txBody>
      </p:sp>
    </p:spTree>
    <p:extLst>
      <p:ext uri="{BB962C8B-B14F-4D97-AF65-F5344CB8AC3E}">
        <p14:creationId xmlns:p14="http://schemas.microsoft.com/office/powerpoint/2010/main" val="99669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4E7009-47F3-564C-86CE-78E823E44002}"/>
              </a:ext>
            </a:extLst>
          </p:cNvPr>
          <p:cNvSpPr>
            <a:spLocks noGrp="1"/>
          </p:cNvSpPr>
          <p:nvPr>
            <p:ph type="dt" sz="half" idx="10"/>
          </p:nvPr>
        </p:nvSpPr>
        <p:spPr/>
        <p:txBody>
          <a:bodyPr/>
          <a:lstStyle>
            <a:lvl1pPr>
              <a:defRPr/>
            </a:lvl1pPr>
          </a:lstStyle>
          <a:p>
            <a:fld id="{66A26673-21CF-4945-9246-DE05571EC62C}" type="datetime1">
              <a:rPr lang="en-US" altLang="en-US"/>
              <a:pPr/>
              <a:t>2/15/24</a:t>
            </a:fld>
            <a:endParaRPr lang="en-US" altLang="en-US"/>
          </a:p>
        </p:txBody>
      </p:sp>
      <p:sp>
        <p:nvSpPr>
          <p:cNvPr id="6" name="Footer Placeholder 4">
            <a:extLst>
              <a:ext uri="{FF2B5EF4-FFF2-40B4-BE49-F238E27FC236}">
                <a16:creationId xmlns:a16="http://schemas.microsoft.com/office/drawing/2014/main" id="{14002F07-2EAA-6E4E-972C-F8EDCCB44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DBA414-6BEE-5E4F-8883-F9F3C2E9D949}"/>
              </a:ext>
            </a:extLst>
          </p:cNvPr>
          <p:cNvSpPr>
            <a:spLocks noGrp="1"/>
          </p:cNvSpPr>
          <p:nvPr>
            <p:ph type="sldNum" sz="quarter" idx="12"/>
          </p:nvPr>
        </p:nvSpPr>
        <p:spPr/>
        <p:txBody>
          <a:bodyPr/>
          <a:lstStyle>
            <a:lvl1pPr>
              <a:defRPr/>
            </a:lvl1pPr>
          </a:lstStyle>
          <a:p>
            <a:fld id="{E0098042-BFA2-0545-81ED-ADC611786585}" type="slidenum">
              <a:rPr lang="en-US" altLang="en-US"/>
              <a:pPr/>
              <a:t>‹#›</a:t>
            </a:fld>
            <a:endParaRPr lang="en-US" altLang="en-US"/>
          </a:p>
        </p:txBody>
      </p:sp>
    </p:spTree>
    <p:extLst>
      <p:ext uri="{BB962C8B-B14F-4D97-AF65-F5344CB8AC3E}">
        <p14:creationId xmlns:p14="http://schemas.microsoft.com/office/powerpoint/2010/main" val="217790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98F40A-846C-D34A-BDA5-8DE2B9AABAD1}"/>
              </a:ext>
            </a:extLst>
          </p:cNvPr>
          <p:cNvSpPr>
            <a:spLocks noGrp="1"/>
          </p:cNvSpPr>
          <p:nvPr>
            <p:ph type="dt" sz="half" idx="10"/>
          </p:nvPr>
        </p:nvSpPr>
        <p:spPr/>
        <p:txBody>
          <a:bodyPr/>
          <a:lstStyle>
            <a:lvl1pPr>
              <a:defRPr/>
            </a:lvl1pPr>
          </a:lstStyle>
          <a:p>
            <a:fld id="{33F8D49D-FFF7-294B-A188-D8DFC5180835}" type="datetime1">
              <a:rPr lang="en-US" altLang="en-US"/>
              <a:pPr/>
              <a:t>2/15/24</a:t>
            </a:fld>
            <a:endParaRPr lang="en-US" altLang="en-US"/>
          </a:p>
        </p:txBody>
      </p:sp>
      <p:sp>
        <p:nvSpPr>
          <p:cNvPr id="8" name="Footer Placeholder 4">
            <a:extLst>
              <a:ext uri="{FF2B5EF4-FFF2-40B4-BE49-F238E27FC236}">
                <a16:creationId xmlns:a16="http://schemas.microsoft.com/office/drawing/2014/main" id="{AC12CC66-6122-1D48-B780-4615DE470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27A779-E27F-DD46-82B6-43846771AE37}"/>
              </a:ext>
            </a:extLst>
          </p:cNvPr>
          <p:cNvSpPr>
            <a:spLocks noGrp="1"/>
          </p:cNvSpPr>
          <p:nvPr>
            <p:ph type="sldNum" sz="quarter" idx="12"/>
          </p:nvPr>
        </p:nvSpPr>
        <p:spPr/>
        <p:txBody>
          <a:bodyPr/>
          <a:lstStyle>
            <a:lvl1pPr>
              <a:defRPr/>
            </a:lvl1pPr>
          </a:lstStyle>
          <a:p>
            <a:fld id="{26FCF1FF-FA83-4742-9D15-3299827B68E2}" type="slidenum">
              <a:rPr lang="en-US" altLang="en-US"/>
              <a:pPr/>
              <a:t>‹#›</a:t>
            </a:fld>
            <a:endParaRPr lang="en-US" altLang="en-US"/>
          </a:p>
        </p:txBody>
      </p:sp>
    </p:spTree>
    <p:extLst>
      <p:ext uri="{BB962C8B-B14F-4D97-AF65-F5344CB8AC3E}">
        <p14:creationId xmlns:p14="http://schemas.microsoft.com/office/powerpoint/2010/main" val="3359278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773D3-5A76-5440-8BFE-493862D494AF}"/>
              </a:ext>
            </a:extLst>
          </p:cNvPr>
          <p:cNvSpPr>
            <a:spLocks noGrp="1"/>
          </p:cNvSpPr>
          <p:nvPr>
            <p:ph type="dt" sz="half" idx="10"/>
          </p:nvPr>
        </p:nvSpPr>
        <p:spPr/>
        <p:txBody>
          <a:bodyPr/>
          <a:lstStyle>
            <a:lvl1pPr>
              <a:defRPr/>
            </a:lvl1pPr>
          </a:lstStyle>
          <a:p>
            <a:fld id="{89BC377D-5594-9A45-8F91-74B57E7AA402}" type="datetime1">
              <a:rPr lang="en-US" altLang="en-US"/>
              <a:pPr/>
              <a:t>2/15/24</a:t>
            </a:fld>
            <a:endParaRPr lang="en-US" altLang="en-US"/>
          </a:p>
        </p:txBody>
      </p:sp>
      <p:sp>
        <p:nvSpPr>
          <p:cNvPr id="4" name="Footer Placeholder 4">
            <a:extLst>
              <a:ext uri="{FF2B5EF4-FFF2-40B4-BE49-F238E27FC236}">
                <a16:creationId xmlns:a16="http://schemas.microsoft.com/office/drawing/2014/main" id="{588817AB-D798-724C-91FE-73D003C2A4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49D40A-2E76-684C-82B9-AEF76D8DE96C}"/>
              </a:ext>
            </a:extLst>
          </p:cNvPr>
          <p:cNvSpPr>
            <a:spLocks noGrp="1"/>
          </p:cNvSpPr>
          <p:nvPr>
            <p:ph type="sldNum" sz="quarter" idx="12"/>
          </p:nvPr>
        </p:nvSpPr>
        <p:spPr/>
        <p:txBody>
          <a:bodyPr/>
          <a:lstStyle>
            <a:lvl1pPr>
              <a:defRPr/>
            </a:lvl1pPr>
          </a:lstStyle>
          <a:p>
            <a:fld id="{AE0C13B2-F7F7-444D-BA06-1F2E0113BE27}" type="slidenum">
              <a:rPr lang="en-US" altLang="en-US"/>
              <a:pPr/>
              <a:t>‹#›</a:t>
            </a:fld>
            <a:endParaRPr lang="en-US" altLang="en-US"/>
          </a:p>
        </p:txBody>
      </p:sp>
    </p:spTree>
    <p:extLst>
      <p:ext uri="{BB962C8B-B14F-4D97-AF65-F5344CB8AC3E}">
        <p14:creationId xmlns:p14="http://schemas.microsoft.com/office/powerpoint/2010/main" val="4269816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049A7E-E9A5-E54B-8203-6FC70D94799A}"/>
              </a:ext>
            </a:extLst>
          </p:cNvPr>
          <p:cNvSpPr>
            <a:spLocks noGrp="1"/>
          </p:cNvSpPr>
          <p:nvPr>
            <p:ph type="dt" sz="half" idx="10"/>
          </p:nvPr>
        </p:nvSpPr>
        <p:spPr/>
        <p:txBody>
          <a:bodyPr/>
          <a:lstStyle>
            <a:lvl1pPr>
              <a:defRPr/>
            </a:lvl1pPr>
          </a:lstStyle>
          <a:p>
            <a:fld id="{73997EE1-135A-BC45-8C51-FCC067A86C69}" type="datetime1">
              <a:rPr lang="en-US" altLang="en-US"/>
              <a:pPr/>
              <a:t>2/15/24</a:t>
            </a:fld>
            <a:endParaRPr lang="en-US" altLang="en-US"/>
          </a:p>
        </p:txBody>
      </p:sp>
      <p:sp>
        <p:nvSpPr>
          <p:cNvPr id="3" name="Footer Placeholder 4">
            <a:extLst>
              <a:ext uri="{FF2B5EF4-FFF2-40B4-BE49-F238E27FC236}">
                <a16:creationId xmlns:a16="http://schemas.microsoft.com/office/drawing/2014/main" id="{CAF290CE-D023-F546-875A-0B25F57EE9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4CA520-AF0C-9B42-8897-9DD2473043E9}"/>
              </a:ext>
            </a:extLst>
          </p:cNvPr>
          <p:cNvSpPr>
            <a:spLocks noGrp="1"/>
          </p:cNvSpPr>
          <p:nvPr>
            <p:ph type="sldNum" sz="quarter" idx="12"/>
          </p:nvPr>
        </p:nvSpPr>
        <p:spPr/>
        <p:txBody>
          <a:bodyPr/>
          <a:lstStyle>
            <a:lvl1pPr>
              <a:defRPr/>
            </a:lvl1pPr>
          </a:lstStyle>
          <a:p>
            <a:fld id="{12297082-74DA-3F42-B9EE-B09F2F8D7DCB}" type="slidenum">
              <a:rPr lang="en-US" altLang="en-US"/>
              <a:pPr/>
              <a:t>‹#›</a:t>
            </a:fld>
            <a:endParaRPr lang="en-US" altLang="en-US"/>
          </a:p>
        </p:txBody>
      </p:sp>
    </p:spTree>
    <p:extLst>
      <p:ext uri="{BB962C8B-B14F-4D97-AF65-F5344CB8AC3E}">
        <p14:creationId xmlns:p14="http://schemas.microsoft.com/office/powerpoint/2010/main" val="58781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874251-3241-BB4B-8D67-D7438CA305D6}"/>
              </a:ext>
            </a:extLst>
          </p:cNvPr>
          <p:cNvSpPr>
            <a:spLocks noGrp="1"/>
          </p:cNvSpPr>
          <p:nvPr>
            <p:ph type="dt" sz="half" idx="10"/>
          </p:nvPr>
        </p:nvSpPr>
        <p:spPr/>
        <p:txBody>
          <a:bodyPr/>
          <a:lstStyle>
            <a:lvl1pPr>
              <a:defRPr/>
            </a:lvl1pPr>
          </a:lstStyle>
          <a:p>
            <a:fld id="{306F4290-4865-B743-BBFD-227E5F0AFFBE}" type="datetime1">
              <a:rPr lang="en-US" altLang="en-US"/>
              <a:pPr/>
              <a:t>2/15/24</a:t>
            </a:fld>
            <a:endParaRPr lang="en-US" altLang="en-US"/>
          </a:p>
        </p:txBody>
      </p:sp>
      <p:sp>
        <p:nvSpPr>
          <p:cNvPr id="6" name="Footer Placeholder 4">
            <a:extLst>
              <a:ext uri="{FF2B5EF4-FFF2-40B4-BE49-F238E27FC236}">
                <a16:creationId xmlns:a16="http://schemas.microsoft.com/office/drawing/2014/main" id="{E8BD4DF8-70D4-1F41-8AC4-721FFABB8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05AC4-1AA0-F146-A63C-C5ED52A4D2E8}"/>
              </a:ext>
            </a:extLst>
          </p:cNvPr>
          <p:cNvSpPr>
            <a:spLocks noGrp="1"/>
          </p:cNvSpPr>
          <p:nvPr>
            <p:ph type="sldNum" sz="quarter" idx="12"/>
          </p:nvPr>
        </p:nvSpPr>
        <p:spPr/>
        <p:txBody>
          <a:bodyPr/>
          <a:lstStyle>
            <a:lvl1pPr>
              <a:defRPr/>
            </a:lvl1pPr>
          </a:lstStyle>
          <a:p>
            <a:fld id="{01FBCE01-8A09-DB47-8DE1-9805B32814D9}" type="slidenum">
              <a:rPr lang="en-US" altLang="en-US"/>
              <a:pPr/>
              <a:t>‹#›</a:t>
            </a:fld>
            <a:endParaRPr lang="en-US" altLang="en-US"/>
          </a:p>
        </p:txBody>
      </p:sp>
    </p:spTree>
    <p:extLst>
      <p:ext uri="{BB962C8B-B14F-4D97-AF65-F5344CB8AC3E}">
        <p14:creationId xmlns:p14="http://schemas.microsoft.com/office/powerpoint/2010/main" val="346493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9BF9DB-2E72-4949-B582-04167725D48D}"/>
              </a:ext>
            </a:extLst>
          </p:cNvPr>
          <p:cNvSpPr>
            <a:spLocks noGrp="1"/>
          </p:cNvSpPr>
          <p:nvPr>
            <p:ph type="dt" sz="half" idx="10"/>
          </p:nvPr>
        </p:nvSpPr>
        <p:spPr/>
        <p:txBody>
          <a:bodyPr/>
          <a:lstStyle>
            <a:lvl1pPr>
              <a:defRPr/>
            </a:lvl1pPr>
          </a:lstStyle>
          <a:p>
            <a:fld id="{4063340A-8295-3047-8F1D-58FEB756F88B}" type="datetime1">
              <a:rPr lang="en-US" altLang="en-US"/>
              <a:pPr/>
              <a:t>2/15/24</a:t>
            </a:fld>
            <a:endParaRPr lang="en-US" altLang="en-US"/>
          </a:p>
        </p:txBody>
      </p:sp>
      <p:sp>
        <p:nvSpPr>
          <p:cNvPr id="6" name="Footer Placeholder 4">
            <a:extLst>
              <a:ext uri="{FF2B5EF4-FFF2-40B4-BE49-F238E27FC236}">
                <a16:creationId xmlns:a16="http://schemas.microsoft.com/office/drawing/2014/main" id="{687C0676-AF2F-FA45-8AA8-8355E9E9F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F60269-D1F9-9249-9FF2-B05E7FB363FC}"/>
              </a:ext>
            </a:extLst>
          </p:cNvPr>
          <p:cNvSpPr>
            <a:spLocks noGrp="1"/>
          </p:cNvSpPr>
          <p:nvPr>
            <p:ph type="sldNum" sz="quarter" idx="12"/>
          </p:nvPr>
        </p:nvSpPr>
        <p:spPr/>
        <p:txBody>
          <a:bodyPr/>
          <a:lstStyle>
            <a:lvl1pPr>
              <a:defRPr/>
            </a:lvl1pPr>
          </a:lstStyle>
          <a:p>
            <a:fld id="{72BDBB9A-B885-7B48-B0FE-CCDFBCA1A1EF}" type="slidenum">
              <a:rPr lang="en-US" altLang="en-US"/>
              <a:pPr/>
              <a:t>‹#›</a:t>
            </a:fld>
            <a:endParaRPr lang="en-US" altLang="en-US"/>
          </a:p>
        </p:txBody>
      </p:sp>
    </p:spTree>
    <p:extLst>
      <p:ext uri="{BB962C8B-B14F-4D97-AF65-F5344CB8AC3E}">
        <p14:creationId xmlns:p14="http://schemas.microsoft.com/office/powerpoint/2010/main" val="1493901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226D-AA2F-204D-B67D-422C3C87D718}"/>
              </a:ext>
            </a:extLst>
          </p:cNvPr>
          <p:cNvSpPr>
            <a:spLocks noGrp="1"/>
          </p:cNvSpPr>
          <p:nvPr>
            <p:ph type="dt" sz="half" idx="10"/>
          </p:nvPr>
        </p:nvSpPr>
        <p:spPr/>
        <p:txBody>
          <a:bodyPr/>
          <a:lstStyle>
            <a:lvl1pPr>
              <a:defRPr/>
            </a:lvl1pPr>
          </a:lstStyle>
          <a:p>
            <a:fld id="{854F5E79-E32A-994D-8CD8-625B3C531710}" type="datetime1">
              <a:rPr lang="en-US" altLang="en-US"/>
              <a:pPr/>
              <a:t>2/15/24</a:t>
            </a:fld>
            <a:endParaRPr lang="en-US" altLang="en-US"/>
          </a:p>
        </p:txBody>
      </p:sp>
      <p:sp>
        <p:nvSpPr>
          <p:cNvPr id="5" name="Footer Placeholder 4">
            <a:extLst>
              <a:ext uri="{FF2B5EF4-FFF2-40B4-BE49-F238E27FC236}">
                <a16:creationId xmlns:a16="http://schemas.microsoft.com/office/drawing/2014/main" id="{95F5650A-8D84-AC46-A365-BACB6BA78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4FAC1-BD08-C04E-984F-46543CA35E37}"/>
              </a:ext>
            </a:extLst>
          </p:cNvPr>
          <p:cNvSpPr>
            <a:spLocks noGrp="1"/>
          </p:cNvSpPr>
          <p:nvPr>
            <p:ph type="sldNum" sz="quarter" idx="12"/>
          </p:nvPr>
        </p:nvSpPr>
        <p:spPr/>
        <p:txBody>
          <a:bodyPr/>
          <a:lstStyle>
            <a:lvl1pPr>
              <a:defRPr/>
            </a:lvl1pPr>
          </a:lstStyle>
          <a:p>
            <a:fld id="{389A4174-0306-2948-AF0D-5B5A038F05EC}" type="slidenum">
              <a:rPr lang="en-US" altLang="en-US"/>
              <a:pPr/>
              <a:t>‹#›</a:t>
            </a:fld>
            <a:endParaRPr lang="en-US" altLang="en-US"/>
          </a:p>
        </p:txBody>
      </p:sp>
    </p:spTree>
    <p:extLst>
      <p:ext uri="{BB962C8B-B14F-4D97-AF65-F5344CB8AC3E}">
        <p14:creationId xmlns:p14="http://schemas.microsoft.com/office/powerpoint/2010/main" val="1165945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A770F-E88B-9D45-B43F-E73BCE03EEA4}"/>
              </a:ext>
            </a:extLst>
          </p:cNvPr>
          <p:cNvSpPr>
            <a:spLocks noGrp="1"/>
          </p:cNvSpPr>
          <p:nvPr>
            <p:ph type="dt" sz="half" idx="10"/>
          </p:nvPr>
        </p:nvSpPr>
        <p:spPr/>
        <p:txBody>
          <a:bodyPr/>
          <a:lstStyle>
            <a:lvl1pPr>
              <a:defRPr/>
            </a:lvl1pPr>
          </a:lstStyle>
          <a:p>
            <a:fld id="{EA5C1740-6299-B947-9DA4-2613A529539D}" type="datetime1">
              <a:rPr lang="en-US" altLang="en-US"/>
              <a:pPr/>
              <a:t>2/15/24</a:t>
            </a:fld>
            <a:endParaRPr lang="en-US" altLang="en-US"/>
          </a:p>
        </p:txBody>
      </p:sp>
      <p:sp>
        <p:nvSpPr>
          <p:cNvPr id="5" name="Footer Placeholder 4">
            <a:extLst>
              <a:ext uri="{FF2B5EF4-FFF2-40B4-BE49-F238E27FC236}">
                <a16:creationId xmlns:a16="http://schemas.microsoft.com/office/drawing/2014/main" id="{574F4F8F-DC95-DC4A-B05F-0E2643E4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5A89EF-9A97-704A-ACFE-CAF8E06495C5}"/>
              </a:ext>
            </a:extLst>
          </p:cNvPr>
          <p:cNvSpPr>
            <a:spLocks noGrp="1"/>
          </p:cNvSpPr>
          <p:nvPr>
            <p:ph type="sldNum" sz="quarter" idx="12"/>
          </p:nvPr>
        </p:nvSpPr>
        <p:spPr/>
        <p:txBody>
          <a:bodyPr/>
          <a:lstStyle>
            <a:lvl1pPr>
              <a:defRPr/>
            </a:lvl1pPr>
          </a:lstStyle>
          <a:p>
            <a:fld id="{AF49301F-0678-3A4E-B51E-8FC96B1A5FA0}" type="slidenum">
              <a:rPr lang="en-US" altLang="en-US"/>
              <a:pPr/>
              <a:t>‹#›</a:t>
            </a:fld>
            <a:endParaRPr lang="en-US" altLang="en-US"/>
          </a:p>
        </p:txBody>
      </p:sp>
    </p:spTree>
    <p:extLst>
      <p:ext uri="{BB962C8B-B14F-4D97-AF65-F5344CB8AC3E}">
        <p14:creationId xmlns:p14="http://schemas.microsoft.com/office/powerpoint/2010/main" val="199353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2890520-FA77-094E-A4D3-871C0E353FCF}"/>
              </a:ext>
            </a:extLst>
          </p:cNvPr>
          <p:cNvSpPr>
            <a:spLocks noGrp="1"/>
          </p:cNvSpPr>
          <p:nvPr>
            <p:ph type="sldNum" sz="quarter" idx="10"/>
          </p:nvPr>
        </p:nvSpPr>
        <p:spPr>
          <a:xfrm>
            <a:off x="8001000" y="6324600"/>
            <a:ext cx="914400" cy="381000"/>
          </a:xfrm>
        </p:spPr>
        <p:txBody>
          <a:bodyPr/>
          <a:lstStyle>
            <a:lvl1pPr>
              <a:defRPr/>
            </a:lvl1pPr>
          </a:lstStyle>
          <a:p>
            <a:fld id="{E8AC7DC8-A464-634F-8353-D2E3BEF764CF}" type="slidenum">
              <a:rPr lang="en-US" altLang="en-US"/>
              <a:pPr/>
              <a:t>‹#›</a:t>
            </a:fld>
            <a:endParaRPr lang="en-US" altLang="en-US"/>
          </a:p>
        </p:txBody>
      </p:sp>
    </p:spTree>
    <p:extLst>
      <p:ext uri="{BB962C8B-B14F-4D97-AF65-F5344CB8AC3E}">
        <p14:creationId xmlns:p14="http://schemas.microsoft.com/office/powerpoint/2010/main" val="230349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2/15/24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51545-B6AC-AE40-B3A6-42E3B4C9151D}" type="datetime1">
              <a:rPr lang="en-US" smtClean="0"/>
              <a:t>2/15/24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Network Layer: Control Plane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4D624-D040-2E47-A508-03D46FE35CB6}" type="slidenum">
              <a:rPr lang="en-US" smtClean="0"/>
              <a:t>‹#›</a:t>
            </a:fld>
            <a:endParaRPr lang="en-US"/>
          </a:p>
        </p:txBody>
      </p:sp>
    </p:spTree>
    <p:extLst>
      <p:ext uri="{BB962C8B-B14F-4D97-AF65-F5344CB8AC3E}">
        <p14:creationId xmlns:p14="http://schemas.microsoft.com/office/powerpoint/2010/main" val="1528658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64657-0151-CB46-BC3E-FDBE74F35A1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5DB18-64B8-4840-8359-1136238FB53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A5524D-B013-1448-8B42-013C07B73B7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2BFB7A35-7797-DF4D-8A15-193CBFBF1CB3}" type="datetime1">
              <a:rPr lang="en-US" altLang="en-US"/>
              <a:pPr/>
              <a:t>2/15/24</a:t>
            </a:fld>
            <a:endParaRPr lang="en-US" altLang="en-US"/>
          </a:p>
        </p:txBody>
      </p:sp>
      <p:sp>
        <p:nvSpPr>
          <p:cNvPr id="5" name="Footer Placeholder 4">
            <a:extLst>
              <a:ext uri="{FF2B5EF4-FFF2-40B4-BE49-F238E27FC236}">
                <a16:creationId xmlns:a16="http://schemas.microsoft.com/office/drawing/2014/main" id="{D6AD77BE-1A1F-5A4C-9338-E9789141365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DD10B4-648A-094D-9F4B-87B9DF8B32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77D9BD-9123-1A4F-AF90-C450F9BD20D4}" type="slidenum">
              <a:rPr lang="en-US" altLang="en-US"/>
              <a:pPr/>
              <a:t>‹#›</a:t>
            </a:fld>
            <a:endParaRPr lang="en-US" altLang="en-US"/>
          </a:p>
        </p:txBody>
      </p:sp>
    </p:spTree>
    <p:extLst>
      <p:ext uri="{BB962C8B-B14F-4D97-AF65-F5344CB8AC3E}">
        <p14:creationId xmlns:p14="http://schemas.microsoft.com/office/powerpoint/2010/main" val="1742193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png"/></Relationships>
</file>

<file path=ppt/slides/_rels/slide1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9.png"/></Relationships>
</file>

<file path=ppt/slides/_rels/slide5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2024</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 IP</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15</a:t>
            </a:r>
            <a:r>
              <a:rPr lang="en-US" sz="2000" b="1" baseline="30000" dirty="0">
                <a:latin typeface="Lucida Bright" panose="02040602050505020304" pitchFamily="18" charset="77"/>
              </a:rPr>
              <a:t>th</a:t>
            </a:r>
            <a:r>
              <a:rPr lang="en-US" sz="2000" b="1" dirty="0">
                <a:latin typeface="Lucida Bright" panose="02040602050505020304" pitchFamily="18" charset="77"/>
              </a:rPr>
              <a:t>, 2024</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10" name="Rectangular Callout 9">
            <a:extLst>
              <a:ext uri="{FF2B5EF4-FFF2-40B4-BE49-F238E27FC236}">
                <a16:creationId xmlns:a16="http://schemas.microsoft.com/office/drawing/2014/main" id="{941A8054-BA86-BBD8-893B-EBD762736A8B}"/>
              </a:ext>
            </a:extLst>
          </p:cNvPr>
          <p:cNvSpPr/>
          <p:nvPr/>
        </p:nvSpPr>
        <p:spPr>
          <a:xfrm>
            <a:off x="5560509" y="3075963"/>
            <a:ext cx="3065040" cy="527613"/>
          </a:xfrm>
          <a:prstGeom prst="wedgeRectCallout">
            <a:avLst>
              <a:gd name="adj1" fmla="val -67230"/>
              <a:gd name="adj2" fmla="val 2100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DD101518-13E8-71FA-CD58-AB728125FC8A}"/>
              </a:ext>
            </a:extLst>
          </p:cNvPr>
          <p:cNvSpPr txBox="1"/>
          <p:nvPr/>
        </p:nvSpPr>
        <p:spPr>
          <a:xfrm>
            <a:off x="5721813" y="3155103"/>
            <a:ext cx="2439963" cy="369332"/>
          </a:xfrm>
          <a:prstGeom prst="rect">
            <a:avLst/>
          </a:prstGeom>
          <a:noFill/>
        </p:spPr>
        <p:txBody>
          <a:bodyPr wrap="none" rtlCol="0">
            <a:spAutoFit/>
          </a:bodyPr>
          <a:lstStyle/>
          <a:p>
            <a:r>
              <a:rPr lang="en-US" dirty="0"/>
              <a:t>Starting 8-octet number</a:t>
            </a:r>
          </a:p>
        </p:txBody>
      </p:sp>
      <p:sp>
        <p:nvSpPr>
          <p:cNvPr id="11" name="Rectangle 2">
            <a:extLst>
              <a:ext uri="{FF2B5EF4-FFF2-40B4-BE49-F238E27FC236}">
                <a16:creationId xmlns:a16="http://schemas.microsoft.com/office/drawing/2014/main" id="{24BDD98F-F5FA-A973-2382-587EB9F592A3}"/>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870119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675529" y="2730295"/>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00855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746967" y="2887456"/>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47046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798" y="3073388"/>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16976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798" y="3235435"/>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08116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798" y="3073388"/>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7F3308C-7AE1-D143-8D42-077EE7C67F3B}"/>
              </a:ext>
            </a:extLst>
          </p:cNvPr>
          <p:cNvSpPr/>
          <p:nvPr/>
        </p:nvSpPr>
        <p:spPr>
          <a:xfrm>
            <a:off x="2946392" y="4213077"/>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18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774075" y="4749661"/>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9048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800" y="4923283"/>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37358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19864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solidFill>
                  <a:srgbClr val="FF0000"/>
                </a:solidFill>
              </a:rPr>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6813373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DHCP relay</a:t>
            </a:r>
            <a:endParaRPr lang="en-AU" altLang="en-US" sz="3600" dirty="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0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grpSp>
        <p:nvGrpSpPr>
          <p:cNvPr id="3" name="Group 2">
            <a:extLst>
              <a:ext uri="{FF2B5EF4-FFF2-40B4-BE49-F238E27FC236}">
                <a16:creationId xmlns:a16="http://schemas.microsoft.com/office/drawing/2014/main" id="{B79707A5-18AF-BFB8-E5B5-AC88B651BE3E}"/>
              </a:ext>
            </a:extLst>
          </p:cNvPr>
          <p:cNvGrpSpPr/>
          <p:nvPr/>
        </p:nvGrpSpPr>
        <p:grpSpPr>
          <a:xfrm>
            <a:off x="7018968" y="2811567"/>
            <a:ext cx="1990641" cy="646901"/>
            <a:chOff x="6560349" y="3557625"/>
            <a:chExt cx="1990641" cy="646901"/>
          </a:xfrm>
        </p:grpSpPr>
        <p:sp>
          <p:nvSpPr>
            <p:cNvPr id="4" name="Rectangular Callout 3">
              <a:extLst>
                <a:ext uri="{FF2B5EF4-FFF2-40B4-BE49-F238E27FC236}">
                  <a16:creationId xmlns:a16="http://schemas.microsoft.com/office/drawing/2014/main" id="{56A37E7A-6B11-8F89-D657-C03CC0AD9EBA}"/>
                </a:ext>
              </a:extLst>
            </p:cNvPr>
            <p:cNvSpPr/>
            <p:nvPr/>
          </p:nvSpPr>
          <p:spPr>
            <a:xfrm>
              <a:off x="6560349" y="3557625"/>
              <a:ext cx="1990641" cy="646113"/>
            </a:xfrm>
            <a:prstGeom prst="wedgeRectCallout">
              <a:avLst>
                <a:gd name="adj1" fmla="val -55119"/>
                <a:gd name="adj2" fmla="val 20751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7DC76BBF-9E42-F662-D2C3-7C82A5FE0CFC}"/>
                </a:ext>
              </a:extLst>
            </p:cNvPr>
            <p:cNvSpPr txBox="1"/>
            <p:nvPr/>
          </p:nvSpPr>
          <p:spPr>
            <a:xfrm>
              <a:off x="6849580" y="3558195"/>
              <a:ext cx="1602811" cy="646331"/>
            </a:xfrm>
            <a:prstGeom prst="rect">
              <a:avLst/>
            </a:prstGeom>
            <a:noFill/>
          </p:spPr>
          <p:txBody>
            <a:bodyPr wrap="none" rtlCol="0">
              <a:spAutoFit/>
            </a:bodyPr>
            <a:lstStyle/>
            <a:p>
              <a:r>
                <a:rPr lang="en-US" dirty="0"/>
                <a:t>512 bytes/8 = </a:t>
              </a:r>
            </a:p>
            <a:p>
              <a:r>
                <a:rPr lang="en-US" dirty="0"/>
                <a:t>64 (in 8-octets)</a:t>
              </a:r>
            </a:p>
          </p:txBody>
        </p:sp>
      </p:grpSp>
      <p:sp>
        <p:nvSpPr>
          <p:cNvPr id="10" name="Rectangle 2">
            <a:extLst>
              <a:ext uri="{FF2B5EF4-FFF2-40B4-BE49-F238E27FC236}">
                <a16:creationId xmlns:a16="http://schemas.microsoft.com/office/drawing/2014/main" id="{A54463DF-F194-D24A-EA15-18306DA05159}"/>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504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EFD3C-4AAC-1447-9D82-9254869944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1026" name="Picture 2" descr="IP Addressing: DHCP Configuration Guide, Cisco IOS Release 15SY -  Configuring the Cisco IOS DHCP Relay Agent [Support] - Cisco">
            <a:extLst>
              <a:ext uri="{FF2B5EF4-FFF2-40B4-BE49-F238E27FC236}">
                <a16:creationId xmlns:a16="http://schemas.microsoft.com/office/drawing/2014/main" id="{467BF15E-996C-9D4A-A945-5C3331698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16" y="1037127"/>
            <a:ext cx="8536369" cy="47837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73A8DD4-FA98-AE4C-A8F7-03DC4FD7081D}"/>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a:ea typeface="ＭＳ Ｐゴシック" charset="-128"/>
              </a:rPr>
              <a:t>DHCP relay</a:t>
            </a:r>
            <a:endParaRPr kumimoji="0" lang="en-AU" altLang="en-US" sz="3600" b="0" i="0" u="none" strike="noStrike" kern="1200" cap="none" spc="0" normalizeH="0" baseline="0" noProof="0" dirty="0">
              <a:ln>
                <a:noFill/>
              </a:ln>
              <a:solidFill>
                <a:srgbClr val="000090"/>
              </a:solidFill>
              <a:effectLst/>
              <a:uLnTx/>
              <a:uFillTx/>
              <a:latin typeface="Calibri"/>
              <a:ea typeface="ＭＳ Ｐゴシック" charset="-128"/>
            </a:endParaRPr>
          </a:p>
        </p:txBody>
      </p:sp>
    </p:spTree>
    <p:extLst>
      <p:ext uri="{BB962C8B-B14F-4D97-AF65-F5344CB8AC3E}">
        <p14:creationId xmlns:p14="http://schemas.microsoft.com/office/powerpoint/2010/main" val="9408271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C92EBA-742C-D544-B7EF-C305A1D609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00E6A8C9-D540-514B-8617-0F9676AFB8C3}"/>
              </a:ext>
            </a:extLst>
          </p:cNvPr>
          <p:cNvSpPr txBox="1"/>
          <p:nvPr/>
        </p:nvSpPr>
        <p:spPr>
          <a:xfrm>
            <a:off x="0" y="2268187"/>
            <a:ext cx="9144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Check our IP addresses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(ifconfig/ipconfig)</a:t>
            </a:r>
          </a:p>
        </p:txBody>
      </p:sp>
      <p:pic>
        <p:nvPicPr>
          <p:cNvPr id="4" name="Picture 3">
            <a:extLst>
              <a:ext uri="{FF2B5EF4-FFF2-40B4-BE49-F238E27FC236}">
                <a16:creationId xmlns:a16="http://schemas.microsoft.com/office/drawing/2014/main" id="{7A3B13FD-0BD0-0C4A-B547-0D7DB748861B}"/>
              </a:ext>
            </a:extLst>
          </p:cNvPr>
          <p:cNvPicPr>
            <a:picLocks noChangeAspect="1"/>
          </p:cNvPicPr>
          <p:nvPr/>
        </p:nvPicPr>
        <p:blipFill>
          <a:blip r:embed="rId2"/>
          <a:stretch>
            <a:fillRect/>
          </a:stretch>
        </p:blipFill>
        <p:spPr>
          <a:xfrm>
            <a:off x="16002" y="4002662"/>
            <a:ext cx="9127998" cy="1757985"/>
          </a:xfrm>
          <a:prstGeom prst="rect">
            <a:avLst/>
          </a:prstGeom>
        </p:spPr>
      </p:pic>
    </p:spTree>
    <p:extLst>
      <p:ext uri="{BB962C8B-B14F-4D97-AF65-F5344CB8AC3E}">
        <p14:creationId xmlns:p14="http://schemas.microsoft.com/office/powerpoint/2010/main" val="781710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973ED2-3262-9815-0946-C5B411EE6600}"/>
              </a:ext>
            </a:extLst>
          </p:cNvPr>
          <p:cNvSpPr>
            <a:spLocks noGrp="1"/>
          </p:cNvSpPr>
          <p:nvPr>
            <p:ph type="sldNum" sz="quarter" idx="12"/>
          </p:nvPr>
        </p:nvSpPr>
        <p:spPr/>
        <p:txBody>
          <a:bodyPr/>
          <a:lstStyle/>
          <a:p>
            <a:fld id="{12297082-74DA-3F42-B9EE-B09F2F8D7DCB}" type="slidenum">
              <a:rPr lang="en-US" altLang="en-US" smtClean="0"/>
              <a:pPr/>
              <a:t>112</a:t>
            </a:fld>
            <a:endParaRPr lang="en-US" altLang="en-US"/>
          </a:p>
        </p:txBody>
      </p:sp>
      <p:sp>
        <p:nvSpPr>
          <p:cNvPr id="3" name="TextBox 2">
            <a:extLst>
              <a:ext uri="{FF2B5EF4-FFF2-40B4-BE49-F238E27FC236}">
                <a16:creationId xmlns:a16="http://schemas.microsoft.com/office/drawing/2014/main" id="{CAD130D5-0B9A-C93E-E976-CCD850C0210A}"/>
              </a:ext>
            </a:extLst>
          </p:cNvPr>
          <p:cNvSpPr txBox="1"/>
          <p:nvPr/>
        </p:nvSpPr>
        <p:spPr>
          <a:xfrm>
            <a:off x="3754581" y="3059668"/>
            <a:ext cx="2270365" cy="369332"/>
          </a:xfrm>
          <a:prstGeom prst="rect">
            <a:avLst/>
          </a:prstGeom>
          <a:noFill/>
        </p:spPr>
        <p:txBody>
          <a:bodyPr wrap="none" rtlCol="0">
            <a:spAutoFit/>
          </a:bodyPr>
          <a:lstStyle/>
          <a:p>
            <a:r>
              <a:rPr lang="en-US" dirty="0"/>
              <a:t>Unused slides (ignore)</a:t>
            </a:r>
          </a:p>
        </p:txBody>
      </p:sp>
    </p:spTree>
    <p:extLst>
      <p:ext uri="{BB962C8B-B14F-4D97-AF65-F5344CB8AC3E}">
        <p14:creationId xmlns:p14="http://schemas.microsoft.com/office/powerpoint/2010/main" val="16133591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0FE70A-B1C3-B288-696D-37EB94D88AAA}"/>
              </a:ext>
            </a:extLst>
          </p:cNvPr>
          <p:cNvSpPr>
            <a:spLocks noGrp="1"/>
          </p:cNvSpPr>
          <p:nvPr>
            <p:ph type="sldNum" sz="quarter" idx="12"/>
          </p:nvPr>
        </p:nvSpPr>
        <p:spPr/>
        <p:txBody>
          <a:bodyPr/>
          <a:lstStyle/>
          <a:p>
            <a:fld id="{12297082-74DA-3F42-B9EE-B09F2F8D7DCB}" type="slidenum">
              <a:rPr lang="en-US" altLang="en-US" smtClean="0"/>
              <a:pPr/>
              <a:t>113</a:t>
            </a:fld>
            <a:endParaRPr lang="en-US" altLang="en-US"/>
          </a:p>
        </p:txBody>
      </p:sp>
    </p:spTree>
    <p:extLst>
      <p:ext uri="{BB962C8B-B14F-4D97-AF65-F5344CB8AC3E}">
        <p14:creationId xmlns:p14="http://schemas.microsoft.com/office/powerpoint/2010/main" val="34592156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0FE70A-B1C3-B288-696D-37EB94D88AAA}"/>
              </a:ext>
            </a:extLst>
          </p:cNvPr>
          <p:cNvSpPr>
            <a:spLocks noGrp="1"/>
          </p:cNvSpPr>
          <p:nvPr>
            <p:ph type="sldNum" sz="quarter" idx="12"/>
          </p:nvPr>
        </p:nvSpPr>
        <p:spPr/>
        <p:txBody>
          <a:bodyPr/>
          <a:lstStyle/>
          <a:p>
            <a:fld id="{12297082-74DA-3F42-B9EE-B09F2F8D7DCB}" type="slidenum">
              <a:rPr lang="en-US" altLang="en-US" smtClean="0"/>
              <a:pPr/>
              <a:t>114</a:t>
            </a:fld>
            <a:endParaRPr lang="en-US" altLang="en-US"/>
          </a:p>
        </p:txBody>
      </p:sp>
    </p:spTree>
    <p:extLst>
      <p:ext uri="{BB962C8B-B14F-4D97-AF65-F5344CB8AC3E}">
        <p14:creationId xmlns:p14="http://schemas.microsoft.com/office/powerpoint/2010/main" val="40426743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addressing: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9829131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p:cNvSpPr>
            <a:spLocks noGrp="1" noChangeArrowheads="1"/>
          </p:cNvSpPr>
          <p:nvPr>
            <p:ph type="title"/>
          </p:nvPr>
        </p:nvSpPr>
        <p:spPr>
          <a:xfrm>
            <a:off x="500063" y="195263"/>
            <a:ext cx="7772400" cy="850900"/>
          </a:xfrm>
        </p:spPr>
        <p:txBody>
          <a:bodyPr/>
          <a:lstStyle/>
          <a:p>
            <a:pPr>
              <a:defRPr/>
            </a:pPr>
            <a:r>
              <a:rPr lang="en-US">
                <a:cs typeface="+mj-cs"/>
              </a:rPr>
              <a:t>IP addressing: CIDR</a:t>
            </a:r>
          </a:p>
        </p:txBody>
      </p:sp>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subnet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24841158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26999265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E0356F4-6C8C-0145-9C0A-E7C4DC971F17}"/>
              </a:ext>
            </a:extLst>
          </p:cNvPr>
          <p:cNvSpPr>
            <a:spLocks noGrp="1" noChangeArrowheads="1"/>
          </p:cNvSpPr>
          <p:nvPr>
            <p:ph type="title"/>
          </p:nvPr>
        </p:nvSpPr>
        <p:spPr>
          <a:xfrm>
            <a:off x="611188" y="171450"/>
            <a:ext cx="8281987" cy="646113"/>
          </a:xfrm>
        </p:spPr>
        <p:txBody>
          <a:bodyPr/>
          <a:lstStyle/>
          <a:p>
            <a:pPr eaLnBrk="1" hangingPunct="1"/>
            <a:r>
              <a:rPr lang="en-US" altLang="en-US" sz="3600"/>
              <a:t>Classless Addressing</a:t>
            </a:r>
            <a:endParaRPr lang="en-AU" altLang="en-US" sz="3600"/>
          </a:p>
        </p:txBody>
      </p:sp>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92313"/>
            <a:ext cx="51847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5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6" name="Table 45">
            <a:extLst>
              <a:ext uri="{FF2B5EF4-FFF2-40B4-BE49-F238E27FC236}">
                <a16:creationId xmlns:a16="http://schemas.microsoft.com/office/drawing/2014/main" id="{BF0DCF60-80B0-5215-3F2E-48622757209B}"/>
              </a:ext>
            </a:extLst>
          </p:cNvPr>
          <p:cNvGraphicFramePr>
            <a:graphicFrameLocks noGrp="1"/>
          </p:cNvGraphicFramePr>
          <p:nvPr/>
        </p:nvGraphicFramePr>
        <p:xfrm>
          <a:off x="6998489"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sp>
        <p:nvSpPr>
          <p:cNvPr id="55" name="TextBox 54">
            <a:extLst>
              <a:ext uri="{FF2B5EF4-FFF2-40B4-BE49-F238E27FC236}">
                <a16:creationId xmlns:a16="http://schemas.microsoft.com/office/drawing/2014/main" id="{6CA7B2C3-F881-5B21-9C25-44E3187D0BA7}"/>
              </a:ext>
            </a:extLst>
          </p:cNvPr>
          <p:cNvSpPr txBox="1"/>
          <p:nvPr/>
        </p:nvSpPr>
        <p:spPr>
          <a:xfrm>
            <a:off x="7049429" y="5772177"/>
            <a:ext cx="1642053" cy="461665"/>
          </a:xfrm>
          <a:prstGeom prst="rect">
            <a:avLst/>
          </a:prstGeom>
          <a:noFill/>
        </p:spPr>
        <p:txBody>
          <a:bodyPr wrap="none" rtlCol="0">
            <a:spAutoFit/>
          </a:bodyPr>
          <a:lstStyle/>
          <a:p>
            <a:r>
              <a:rPr lang="en-US" sz="2400" dirty="0"/>
              <a:t>Frag. Pkt #3</a:t>
            </a:r>
          </a:p>
        </p:txBody>
      </p:sp>
      <p:sp>
        <p:nvSpPr>
          <p:cNvPr id="3" name="Rectangle 2">
            <a:extLst>
              <a:ext uri="{FF2B5EF4-FFF2-40B4-BE49-F238E27FC236}">
                <a16:creationId xmlns:a16="http://schemas.microsoft.com/office/drawing/2014/main" id="{CB134DC1-7F38-177A-334F-79BB40988B53}"/>
              </a:ext>
            </a:extLst>
          </p:cNvPr>
          <p:cNvSpPr/>
          <p:nvPr/>
        </p:nvSpPr>
        <p:spPr>
          <a:xfrm>
            <a:off x="8063345" y="433807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C82EEA-FE1F-43C3-1B86-9CCCE4763714}"/>
              </a:ext>
            </a:extLst>
          </p:cNvPr>
          <p:cNvSpPr/>
          <p:nvPr/>
        </p:nvSpPr>
        <p:spPr>
          <a:xfrm>
            <a:off x="8063345" y="397320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EEB455-AFA9-9B19-EBC8-90167CAC2B38}"/>
              </a:ext>
            </a:extLst>
          </p:cNvPr>
          <p:cNvSpPr/>
          <p:nvPr/>
        </p:nvSpPr>
        <p:spPr>
          <a:xfrm>
            <a:off x="8063345" y="5079780"/>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1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88DEBF5-4A25-2944-9DE9-CBC9EA69697C}"/>
              </a:ext>
            </a:extLst>
          </p:cNvPr>
          <p:cNvSpPr>
            <a:spLocks noGrp="1" noChangeArrowheads="1"/>
          </p:cNvSpPr>
          <p:nvPr>
            <p:ph type="title"/>
          </p:nvPr>
        </p:nvSpPr>
        <p:spPr>
          <a:xfrm>
            <a:off x="76200" y="76200"/>
            <a:ext cx="8915400" cy="1143000"/>
          </a:xfrm>
        </p:spPr>
        <p:txBody>
          <a:bodyPr/>
          <a:lstStyle/>
          <a:p>
            <a:r>
              <a:rPr lang="en-US" altLang="en-US">
                <a:ea typeface="ＭＳ Ｐゴシック" panose="020B0600070205080204" pitchFamily="34" charset="-128"/>
              </a:rPr>
              <a:t>Separate Forwarding Entry Per Prefix</a:t>
            </a:r>
          </a:p>
        </p:txBody>
      </p:sp>
      <p:sp>
        <p:nvSpPr>
          <p:cNvPr id="76802" name="Rectangle 3">
            <a:extLst>
              <a:ext uri="{FF2B5EF4-FFF2-40B4-BE49-F238E27FC236}">
                <a16:creationId xmlns:a16="http://schemas.microsoft.com/office/drawing/2014/main" id="{9128D1F1-3A7F-364D-A925-351321C9BAA0}"/>
              </a:ext>
            </a:extLst>
          </p:cNvPr>
          <p:cNvSpPr>
            <a:spLocks noGrp="1" noChangeArrowheads="1"/>
          </p:cNvSpPr>
          <p:nvPr>
            <p:ph type="body" idx="1"/>
          </p:nvPr>
        </p:nvSpPr>
        <p:spPr/>
        <p:txBody>
          <a:bodyPr/>
          <a:lstStyle/>
          <a:p>
            <a:r>
              <a:rPr lang="en-US" altLang="en-US">
                <a:ea typeface="ＭＳ Ｐゴシック" panose="020B0600070205080204" pitchFamily="34" charset="-128"/>
              </a:rPr>
              <a:t>Prefix-based forwarding</a:t>
            </a:r>
          </a:p>
          <a:p>
            <a:pPr lvl="1"/>
            <a:r>
              <a:rPr lang="en-US" altLang="en-US">
                <a:ea typeface="ＭＳ Ｐゴシック" panose="020B0600070205080204" pitchFamily="34" charset="-128"/>
              </a:rPr>
              <a:t>Map the destination address to matching prefix</a:t>
            </a:r>
          </a:p>
          <a:p>
            <a:pPr lvl="1"/>
            <a:r>
              <a:rPr lang="en-US" altLang="en-US">
                <a:ea typeface="ＭＳ Ｐゴシック" panose="020B0600070205080204" pitchFamily="34" charset="-128"/>
              </a:rPr>
              <a:t>Forward to the outgoing interface</a:t>
            </a:r>
          </a:p>
        </p:txBody>
      </p:sp>
      <p:sp>
        <p:nvSpPr>
          <p:cNvPr id="76803" name="Slide Number Placeholder 3">
            <a:extLst>
              <a:ext uri="{FF2B5EF4-FFF2-40B4-BE49-F238E27FC236}">
                <a16:creationId xmlns:a16="http://schemas.microsoft.com/office/drawing/2014/main" id="{66551469-D026-6947-B04F-7818128CB0A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F68B0CC-3D12-CE40-AAF0-7D9D1AAD0B77}"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Line 4">
            <a:extLst>
              <a:ext uri="{FF2B5EF4-FFF2-40B4-BE49-F238E27FC236}">
                <a16:creationId xmlns:a16="http://schemas.microsoft.com/office/drawing/2014/main" id="{39326513-4EDC-6244-835B-8B556C7441A2}"/>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5" name="Line 5">
            <a:extLst>
              <a:ext uri="{FF2B5EF4-FFF2-40B4-BE49-F238E27FC236}">
                <a16:creationId xmlns:a16="http://schemas.microsoft.com/office/drawing/2014/main" id="{41A12412-C981-164A-A801-37BC151DA4FF}"/>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6" name="Line 6">
            <a:extLst>
              <a:ext uri="{FF2B5EF4-FFF2-40B4-BE49-F238E27FC236}">
                <a16:creationId xmlns:a16="http://schemas.microsoft.com/office/drawing/2014/main" id="{4981D977-4215-794F-808F-8B1BB5C35C1A}"/>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7" name="Line 7">
            <a:extLst>
              <a:ext uri="{FF2B5EF4-FFF2-40B4-BE49-F238E27FC236}">
                <a16:creationId xmlns:a16="http://schemas.microsoft.com/office/drawing/2014/main" id="{3FCA5C2C-8579-4E44-A560-60E68F1B6389}"/>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8" name="Rectangle 8">
            <a:extLst>
              <a:ext uri="{FF2B5EF4-FFF2-40B4-BE49-F238E27FC236}">
                <a16:creationId xmlns:a16="http://schemas.microsoft.com/office/drawing/2014/main" id="{51059250-9A5A-CA42-A293-A0E5AF02D84E}"/>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09" name="Rectangle 9">
            <a:extLst>
              <a:ext uri="{FF2B5EF4-FFF2-40B4-BE49-F238E27FC236}">
                <a16:creationId xmlns:a16="http://schemas.microsoft.com/office/drawing/2014/main" id="{F0C54D42-6DE0-F94E-B777-9B3FF2C10D70}"/>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0" name="Rectangle 10">
            <a:extLst>
              <a:ext uri="{FF2B5EF4-FFF2-40B4-BE49-F238E27FC236}">
                <a16:creationId xmlns:a16="http://schemas.microsoft.com/office/drawing/2014/main" id="{EF9B48B1-AC10-8D43-BAC7-832ABF5A3206}"/>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1" name="Text Box 11">
            <a:extLst>
              <a:ext uri="{FF2B5EF4-FFF2-40B4-BE49-F238E27FC236}">
                <a16:creationId xmlns:a16="http://schemas.microsoft.com/office/drawing/2014/main" id="{41A8A6AB-2CBD-8045-85E6-A2977E74D3C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76812" name="Text Box 12">
            <a:extLst>
              <a:ext uri="{FF2B5EF4-FFF2-40B4-BE49-F238E27FC236}">
                <a16:creationId xmlns:a16="http://schemas.microsoft.com/office/drawing/2014/main" id="{50F53A47-AB8C-E342-BFDE-F7333367786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13" name="Line 13">
            <a:extLst>
              <a:ext uri="{FF2B5EF4-FFF2-40B4-BE49-F238E27FC236}">
                <a16:creationId xmlns:a16="http://schemas.microsoft.com/office/drawing/2014/main" id="{F977BB7F-2B34-B741-A96B-E6508E4BC547}"/>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4" name="Line 14">
            <a:extLst>
              <a:ext uri="{FF2B5EF4-FFF2-40B4-BE49-F238E27FC236}">
                <a16:creationId xmlns:a16="http://schemas.microsoft.com/office/drawing/2014/main" id="{38B6E3AC-4250-5746-B159-76AA1D0C9FA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5" name="Line 15">
            <a:extLst>
              <a:ext uri="{FF2B5EF4-FFF2-40B4-BE49-F238E27FC236}">
                <a16:creationId xmlns:a16="http://schemas.microsoft.com/office/drawing/2014/main" id="{5555626B-A264-ED4A-A4D7-C5514828B9E4}"/>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6" name="Line 16">
            <a:extLst>
              <a:ext uri="{FF2B5EF4-FFF2-40B4-BE49-F238E27FC236}">
                <a16:creationId xmlns:a16="http://schemas.microsoft.com/office/drawing/2014/main" id="{2220A8E4-1681-9F4E-B1F1-FB9734EF78BC}"/>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7" name="Rectangle 17">
            <a:extLst>
              <a:ext uri="{FF2B5EF4-FFF2-40B4-BE49-F238E27FC236}">
                <a16:creationId xmlns:a16="http://schemas.microsoft.com/office/drawing/2014/main" id="{E1D7F440-B89A-514D-BE98-7F5E35AED73E}"/>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8" name="Rectangle 18">
            <a:extLst>
              <a:ext uri="{FF2B5EF4-FFF2-40B4-BE49-F238E27FC236}">
                <a16:creationId xmlns:a16="http://schemas.microsoft.com/office/drawing/2014/main" id="{0AE2231A-05A0-1D4D-946C-FA25C9060B5E}"/>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9" name="Rectangle 19">
            <a:extLst>
              <a:ext uri="{FF2B5EF4-FFF2-40B4-BE49-F238E27FC236}">
                <a16:creationId xmlns:a16="http://schemas.microsoft.com/office/drawing/2014/main" id="{0243E0DC-BC42-4741-948F-3AD6B3779B6A}"/>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20" name="Text Box 20">
            <a:extLst>
              <a:ext uri="{FF2B5EF4-FFF2-40B4-BE49-F238E27FC236}">
                <a16:creationId xmlns:a16="http://schemas.microsoft.com/office/drawing/2014/main" id="{951BEA97-0E9A-C24C-B55D-FE5F80898954}"/>
              </a:ext>
            </a:extLst>
          </p:cNvPr>
          <p:cNvSpPr txBox="1">
            <a:spLocks noChangeArrowheads="1"/>
          </p:cNvSpPr>
          <p:nvPr/>
        </p:nvSpPr>
        <p:spPr bwMode="auto">
          <a:xfrm>
            <a:off x="7378700" y="397827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a:t>
            </a:r>
          </a:p>
        </p:txBody>
      </p:sp>
      <p:sp>
        <p:nvSpPr>
          <p:cNvPr id="76821" name="Text Box 21">
            <a:extLst>
              <a:ext uri="{FF2B5EF4-FFF2-40B4-BE49-F238E27FC236}">
                <a16:creationId xmlns:a16="http://schemas.microsoft.com/office/drawing/2014/main" id="{F84CEB62-65A2-2042-96C7-B2E90CDAB580}"/>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22" name="AutoShape 22">
            <a:extLst>
              <a:ext uri="{FF2B5EF4-FFF2-40B4-BE49-F238E27FC236}">
                <a16:creationId xmlns:a16="http://schemas.microsoft.com/office/drawing/2014/main" id="{F83A2EA2-63BD-5845-96F7-CB8A910525A8}"/>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3" name="AutoShape 23">
            <a:extLst>
              <a:ext uri="{FF2B5EF4-FFF2-40B4-BE49-F238E27FC236}">
                <a16:creationId xmlns:a16="http://schemas.microsoft.com/office/drawing/2014/main" id="{3B833F75-69E3-0A43-8D21-DDBCED6406F5}"/>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4" name="AutoShape 25">
            <a:extLst>
              <a:ext uri="{FF2B5EF4-FFF2-40B4-BE49-F238E27FC236}">
                <a16:creationId xmlns:a16="http://schemas.microsoft.com/office/drawing/2014/main" id="{E9A42F0C-E73D-934C-B106-3CCAF437DAEA}"/>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5" name="Line 26">
            <a:extLst>
              <a:ext uri="{FF2B5EF4-FFF2-40B4-BE49-F238E27FC236}">
                <a16:creationId xmlns:a16="http://schemas.microsoft.com/office/drawing/2014/main" id="{541CBA28-F59B-2145-8635-4087DA35763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6" name="Line 28">
            <a:extLst>
              <a:ext uri="{FF2B5EF4-FFF2-40B4-BE49-F238E27FC236}">
                <a16:creationId xmlns:a16="http://schemas.microsoft.com/office/drawing/2014/main" id="{21037D92-ABA7-F54A-89C6-9CBA1F4504C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7" name="Text Box 29">
            <a:extLst>
              <a:ext uri="{FF2B5EF4-FFF2-40B4-BE49-F238E27FC236}">
                <a16:creationId xmlns:a16="http://schemas.microsoft.com/office/drawing/2014/main" id="{474876A1-8D91-334F-BD4A-64F8606CCF2E}"/>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8" name="Text Box 30">
            <a:extLst>
              <a:ext uri="{FF2B5EF4-FFF2-40B4-BE49-F238E27FC236}">
                <a16:creationId xmlns:a16="http://schemas.microsoft.com/office/drawing/2014/main" id="{01209B12-A51F-8B49-824B-005B6161F7D1}"/>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9" name="Text Box 31">
            <a:extLst>
              <a:ext uri="{FF2B5EF4-FFF2-40B4-BE49-F238E27FC236}">
                <a16:creationId xmlns:a16="http://schemas.microsoft.com/office/drawing/2014/main" id="{5D4A3C03-3AB3-5B46-9BB3-008533E32FF9}"/>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76830" name="Text Box 32">
            <a:extLst>
              <a:ext uri="{FF2B5EF4-FFF2-40B4-BE49-F238E27FC236}">
                <a16:creationId xmlns:a16="http://schemas.microsoft.com/office/drawing/2014/main" id="{90F2C5D6-17E9-BE45-99B2-F7FA2FF7A740}"/>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76831" name="Text Box 33">
            <a:extLst>
              <a:ext uri="{FF2B5EF4-FFF2-40B4-BE49-F238E27FC236}">
                <a16:creationId xmlns:a16="http://schemas.microsoft.com/office/drawing/2014/main" id="{860F4BDE-65AF-7F4F-96F8-C52AEC7501FB}"/>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76832" name="Text Box 34">
            <a:extLst>
              <a:ext uri="{FF2B5EF4-FFF2-40B4-BE49-F238E27FC236}">
                <a16:creationId xmlns:a16="http://schemas.microsoft.com/office/drawing/2014/main" id="{3772743E-0740-2243-9B67-85C52B8BE2B2}"/>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76833" name="Text Box 35">
            <a:extLst>
              <a:ext uri="{FF2B5EF4-FFF2-40B4-BE49-F238E27FC236}">
                <a16:creationId xmlns:a16="http://schemas.microsoft.com/office/drawing/2014/main" id="{24130DD4-E3BF-AB47-A398-E630272AB17A}"/>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76834" name="Text Box 36">
            <a:extLst>
              <a:ext uri="{FF2B5EF4-FFF2-40B4-BE49-F238E27FC236}">
                <a16:creationId xmlns:a16="http://schemas.microsoft.com/office/drawing/2014/main" id="{5769A18C-8FFA-2643-8BEA-C3BC656CAC91}"/>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76835" name="Line 62">
            <a:extLst>
              <a:ext uri="{FF2B5EF4-FFF2-40B4-BE49-F238E27FC236}">
                <a16:creationId xmlns:a16="http://schemas.microsoft.com/office/drawing/2014/main" id="{7AA5CD33-E4D8-6A4C-B3AD-41C6D902448F}"/>
              </a:ext>
            </a:extLst>
          </p:cNvPr>
          <p:cNvSpPr>
            <a:spLocks noChangeShapeType="1"/>
          </p:cNvSpPr>
          <p:nvPr/>
        </p:nvSpPr>
        <p:spPr bwMode="auto">
          <a:xfrm>
            <a:off x="2825750" y="3967163"/>
            <a:ext cx="0" cy="304800"/>
          </a:xfrm>
          <a:prstGeom prst="line">
            <a:avLst/>
          </a:prstGeom>
          <a:noFill/>
          <a:ln w="38100">
            <a:solidFill>
              <a:srgbClr val="0000FF"/>
            </a:solidFill>
            <a:round/>
            <a:headEnd type="arrow" w="lg" len="lg"/>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6" name="Line 63">
            <a:extLst>
              <a:ext uri="{FF2B5EF4-FFF2-40B4-BE49-F238E27FC236}">
                <a16:creationId xmlns:a16="http://schemas.microsoft.com/office/drawing/2014/main" id="{A9172EB7-6CE5-3A45-A824-2B64E11497C0}"/>
              </a:ext>
            </a:extLst>
          </p:cNvPr>
          <p:cNvSpPr>
            <a:spLocks noChangeShapeType="1"/>
          </p:cNvSpPr>
          <p:nvPr/>
        </p:nvSpPr>
        <p:spPr bwMode="auto">
          <a:xfrm>
            <a:off x="3113088" y="4416425"/>
            <a:ext cx="1219200" cy="0"/>
          </a:xfrm>
          <a:prstGeom prst="line">
            <a:avLst/>
          </a:prstGeom>
          <a:noFill/>
          <a:ln w="76200">
            <a:solidFill>
              <a:srgbClr val="FF3300"/>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7" name="Text Box 64">
            <a:extLst>
              <a:ext uri="{FF2B5EF4-FFF2-40B4-BE49-F238E27FC236}">
                <a16:creationId xmlns:a16="http://schemas.microsoft.com/office/drawing/2014/main" id="{277A6377-8C52-B645-A246-F49F4F1CD963}"/>
              </a:ext>
            </a:extLst>
          </p:cNvPr>
          <p:cNvSpPr txBox="1">
            <a:spLocks noChangeArrowheads="1"/>
          </p:cNvSpPr>
          <p:nvPr/>
        </p:nvSpPr>
        <p:spPr bwMode="auto">
          <a:xfrm>
            <a:off x="1785938" y="50466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76838" name="Text Box 65">
            <a:extLst>
              <a:ext uri="{FF2B5EF4-FFF2-40B4-BE49-F238E27FC236}">
                <a16:creationId xmlns:a16="http://schemas.microsoft.com/office/drawing/2014/main" id="{6042A9D2-62CC-3446-A408-B3DC9650CBB6}"/>
              </a:ext>
            </a:extLst>
          </p:cNvPr>
          <p:cNvSpPr txBox="1">
            <a:spLocks noChangeArrowheads="1"/>
          </p:cNvSpPr>
          <p:nvPr/>
        </p:nvSpPr>
        <p:spPr bwMode="auto">
          <a:xfrm>
            <a:off x="1798638" y="5607050"/>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76839" name="AutoShape 66">
            <a:extLst>
              <a:ext uri="{FF2B5EF4-FFF2-40B4-BE49-F238E27FC236}">
                <a16:creationId xmlns:a16="http://schemas.microsoft.com/office/drawing/2014/main" id="{2C27E179-F566-9948-A02F-84774E89FD7A}"/>
              </a:ext>
            </a:extLst>
          </p:cNvPr>
          <p:cNvSpPr>
            <a:spLocks noChangeArrowheads="1"/>
          </p:cNvSpPr>
          <p:nvPr/>
        </p:nvSpPr>
        <p:spPr bwMode="auto">
          <a:xfrm>
            <a:off x="3575050" y="5683250"/>
            <a:ext cx="728663"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Rectangle 67">
            <a:extLst>
              <a:ext uri="{FF2B5EF4-FFF2-40B4-BE49-F238E27FC236}">
                <a16:creationId xmlns:a16="http://schemas.microsoft.com/office/drawing/2014/main" id="{627C20FA-224D-2542-BC99-89BE98596C91}"/>
              </a:ext>
            </a:extLst>
          </p:cNvPr>
          <p:cNvSpPr>
            <a:spLocks noChangeArrowheads="1"/>
          </p:cNvSpPr>
          <p:nvPr/>
        </p:nvSpPr>
        <p:spPr bwMode="auto">
          <a:xfrm>
            <a:off x="1762125" y="4914900"/>
            <a:ext cx="2655888"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68">
            <a:extLst>
              <a:ext uri="{FF2B5EF4-FFF2-40B4-BE49-F238E27FC236}">
                <a16:creationId xmlns:a16="http://schemas.microsoft.com/office/drawing/2014/main" id="{150C1621-9D01-C743-910B-3380E648EA1B}"/>
              </a:ext>
            </a:extLst>
          </p:cNvPr>
          <p:cNvSpPr>
            <a:spLocks noChangeShapeType="1"/>
          </p:cNvSpPr>
          <p:nvPr/>
        </p:nvSpPr>
        <p:spPr bwMode="auto">
          <a:xfrm>
            <a:off x="3457575" y="4914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2" name="Line 69">
            <a:extLst>
              <a:ext uri="{FF2B5EF4-FFF2-40B4-BE49-F238E27FC236}">
                <a16:creationId xmlns:a16="http://schemas.microsoft.com/office/drawing/2014/main" id="{4CF13826-BEF6-FB4D-8A06-28DF85B56D13}"/>
              </a:ext>
            </a:extLst>
          </p:cNvPr>
          <p:cNvSpPr>
            <a:spLocks noChangeShapeType="1"/>
          </p:cNvSpPr>
          <p:nvPr/>
        </p:nvSpPr>
        <p:spPr bwMode="auto">
          <a:xfrm>
            <a:off x="1762125" y="5529263"/>
            <a:ext cx="2655888"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3" name="Text Box 70">
            <a:extLst>
              <a:ext uri="{FF2B5EF4-FFF2-40B4-BE49-F238E27FC236}">
                <a16:creationId xmlns:a16="http://schemas.microsoft.com/office/drawing/2014/main" id="{6F79F1BC-FAEA-FA4C-BC93-B56AA62F786E}"/>
              </a:ext>
            </a:extLst>
          </p:cNvPr>
          <p:cNvSpPr txBox="1">
            <a:spLocks noChangeArrowheads="1"/>
          </p:cNvSpPr>
          <p:nvPr/>
        </p:nvSpPr>
        <p:spPr bwMode="auto">
          <a:xfrm>
            <a:off x="1838325" y="6054725"/>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76844" name="Line 71">
            <a:extLst>
              <a:ext uri="{FF2B5EF4-FFF2-40B4-BE49-F238E27FC236}">
                <a16:creationId xmlns:a16="http://schemas.microsoft.com/office/drawing/2014/main" id="{CBA4ED86-0503-9141-BA4C-1C48CBBEC0A3}"/>
              </a:ext>
            </a:extLst>
          </p:cNvPr>
          <p:cNvSpPr>
            <a:spLocks noChangeShapeType="1"/>
          </p:cNvSpPr>
          <p:nvPr/>
        </p:nvSpPr>
        <p:spPr bwMode="auto">
          <a:xfrm flipV="1">
            <a:off x="685800" y="5535613"/>
            <a:ext cx="998538" cy="11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6845" name="Group 72">
            <a:extLst>
              <a:ext uri="{FF2B5EF4-FFF2-40B4-BE49-F238E27FC236}">
                <a16:creationId xmlns:a16="http://schemas.microsoft.com/office/drawing/2014/main" id="{57A23808-B41E-0748-87DC-8674D7CAA1C6}"/>
              </a:ext>
            </a:extLst>
          </p:cNvPr>
          <p:cNvGrpSpPr>
            <a:grpSpLocks/>
          </p:cNvGrpSpPr>
          <p:nvPr/>
        </p:nvGrpSpPr>
        <p:grpSpPr bwMode="auto">
          <a:xfrm>
            <a:off x="1060450" y="4992688"/>
            <a:ext cx="327025" cy="457200"/>
            <a:chOff x="4505" y="1615"/>
            <a:chExt cx="206" cy="288"/>
          </a:xfrm>
        </p:grpSpPr>
        <p:sp>
          <p:nvSpPr>
            <p:cNvPr id="895049" name="Rectangle 73">
              <a:extLst>
                <a:ext uri="{FF2B5EF4-FFF2-40B4-BE49-F238E27FC236}">
                  <a16:creationId xmlns:a16="http://schemas.microsoft.com/office/drawing/2014/main" id="{BE3D570F-B290-E54B-BDFC-E5036EC32ADB}"/>
                </a:ext>
              </a:extLst>
            </p:cNvPr>
            <p:cNvSpPr>
              <a:spLocks noChangeArrowheads="1"/>
            </p:cNvSpPr>
            <p:nvPr/>
          </p:nvSpPr>
          <p:spPr bwMode="auto">
            <a:xfrm>
              <a:off x="4506" y="1615"/>
              <a:ext cx="205" cy="288"/>
            </a:xfrm>
            <a:prstGeom prst="rect">
              <a:avLst/>
            </a:prstGeom>
            <a:solidFill>
              <a:schemeClr val="accent6">
                <a:lumMod val="60000"/>
                <a:lumOff val="40000"/>
              </a:schemeClr>
            </a:solidFill>
            <a:ln w="38100">
              <a:solidFill>
                <a:schemeClr val="bg2"/>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6849" name="Rectangle 74">
              <a:extLst>
                <a:ext uri="{FF2B5EF4-FFF2-40B4-BE49-F238E27FC236}">
                  <a16:creationId xmlns:a16="http://schemas.microsoft.com/office/drawing/2014/main" id="{1C30D78D-CC42-AA43-98D0-3ACB740BDC16}"/>
                </a:ext>
              </a:extLst>
            </p:cNvPr>
            <p:cNvSpPr>
              <a:spLocks noChangeArrowheads="1"/>
            </p:cNvSpPr>
            <p:nvPr/>
          </p:nvSpPr>
          <p:spPr bwMode="auto">
            <a:xfrm>
              <a:off x="4505" y="1615"/>
              <a:ext cx="205" cy="56"/>
            </a:xfrm>
            <a:prstGeom prst="rect">
              <a:avLst/>
            </a:prstGeom>
            <a:solidFill>
              <a:schemeClr val="accent2"/>
            </a:solidFill>
            <a:ln w="38100">
              <a:solidFill>
                <a:schemeClr val="accent2"/>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76846" name="Line 75">
            <a:extLst>
              <a:ext uri="{FF2B5EF4-FFF2-40B4-BE49-F238E27FC236}">
                <a16:creationId xmlns:a16="http://schemas.microsoft.com/office/drawing/2014/main" id="{56E70EF8-9283-7E45-B899-E157BE861099}"/>
              </a:ext>
            </a:extLst>
          </p:cNvPr>
          <p:cNvSpPr>
            <a:spLocks noChangeShapeType="1"/>
          </p:cNvSpPr>
          <p:nvPr/>
        </p:nvSpPr>
        <p:spPr bwMode="auto">
          <a:xfrm>
            <a:off x="1614488" y="4416425"/>
            <a:ext cx="912812" cy="0"/>
          </a:xfrm>
          <a:prstGeom prst="line">
            <a:avLst/>
          </a:prstGeom>
          <a:noFill/>
          <a:ln w="76200">
            <a:solidFill>
              <a:schemeClr val="tx1"/>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7" name="AutoShape 76">
            <a:extLst>
              <a:ext uri="{FF2B5EF4-FFF2-40B4-BE49-F238E27FC236}">
                <a16:creationId xmlns:a16="http://schemas.microsoft.com/office/drawing/2014/main" id="{312950FF-866D-9443-9EFC-29566EFD4F26}"/>
              </a:ext>
            </a:extLst>
          </p:cNvPr>
          <p:cNvSpPr>
            <a:spLocks noChangeArrowheads="1"/>
          </p:cNvSpPr>
          <p:nvPr/>
        </p:nvSpPr>
        <p:spPr bwMode="auto">
          <a:xfrm>
            <a:off x="3727450" y="4953000"/>
            <a:ext cx="422275" cy="422275"/>
          </a:xfrm>
          <a:custGeom>
            <a:avLst/>
            <a:gdLst>
              <a:gd name="T0" fmla="*/ 115282150 w 21600"/>
              <a:gd name="T1" fmla="*/ 0 h 21600"/>
              <a:gd name="T2" fmla="*/ 69166319 w 21600"/>
              <a:gd name="T3" fmla="*/ 53796779 h 21600"/>
              <a:gd name="T4" fmla="*/ 0 w 21600"/>
              <a:gd name="T5" fmla="*/ 134499612 h 21600"/>
              <a:gd name="T6" fmla="*/ 69166319 w 21600"/>
              <a:gd name="T7" fmla="*/ 161390748 h 21600"/>
              <a:gd name="T8" fmla="*/ 138332618 w 21600"/>
              <a:gd name="T9" fmla="*/ 112077083 h 21600"/>
              <a:gd name="T10" fmla="*/ 161390748 w 21600"/>
              <a:gd name="T11" fmla="*/ 53796779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9150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a:ea typeface="ＭＳ Ｐゴシック" panose="020B0600070205080204" pitchFamily="34" charset="-128"/>
              </a:rPr>
              <a:t>Forwarding table may have many matches</a:t>
            </a:r>
          </a:p>
          <a:p>
            <a:pPr lvl="1"/>
            <a:r>
              <a:rPr lang="en-US" altLang="en-US">
                <a:ea typeface="ＭＳ Ｐゴシック" panose="020B0600070205080204" pitchFamily="34" charset="-128"/>
              </a:rPr>
              <a:t>E.g., entries for 201.10.0.0/21 and 201.10.6.0/23</a:t>
            </a:r>
          </a:p>
          <a:p>
            <a:pPr lvl="1"/>
            <a:r>
              <a:rPr lang="en-US" altLang="en-US">
                <a:ea typeface="ＭＳ Ｐゴシック" panose="020B0600070205080204" pitchFamily="34" charset="-128"/>
              </a:rPr>
              <a:t>The IP address 201.10.6.17 would match both!</a:t>
            </a:r>
          </a:p>
          <a:p>
            <a:pPr lvl="1"/>
            <a:endParaRPr lang="en-US" altLang="en-US">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D219F6D-D975-C649-9E52-3CACCAA3730B}"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spTree>
    <p:extLst>
      <p:ext uri="{BB962C8B-B14F-4D97-AF65-F5344CB8AC3E}">
        <p14:creationId xmlns:p14="http://schemas.microsoft.com/office/powerpoint/2010/main" val="33243862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B69A566-60EE-AF47-9AF2-7392216DE2BF}"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6" name="Rectangle 10">
            <a:extLst>
              <a:ext uri="{FF2B5EF4-FFF2-40B4-BE49-F238E27FC236}">
                <a16:creationId xmlns:a16="http://schemas.microsoft.com/office/drawing/2014/main" id="{192C351F-BC43-D243-B079-8CE0B69DCA49}"/>
              </a:ext>
            </a:extLst>
          </p:cNvPr>
          <p:cNvSpPr>
            <a:spLocks noChangeArrowheads="1"/>
          </p:cNvSpPr>
          <p:nvPr/>
        </p:nvSpPr>
        <p:spPr bwMode="auto">
          <a:xfrm>
            <a:off x="6826250" y="5086350"/>
            <a:ext cx="163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Serial0/0.1</a:t>
            </a: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4757738"/>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outgoing link</a:t>
            </a:r>
          </a:p>
        </p:txBody>
      </p:sp>
    </p:spTree>
    <p:extLst>
      <p:ext uri="{BB962C8B-B14F-4D97-AF65-F5344CB8AC3E}">
        <p14:creationId xmlns:p14="http://schemas.microsoft.com/office/powerpoint/2010/main" val="32759106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6158074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A3014C52-CE8B-0C4C-AE84-96EFC4FF17D5}"/>
              </a:ext>
            </a:extLst>
          </p:cNvPr>
          <p:cNvSpPr>
            <a:spLocks noGrp="1" noChangeArrowheads="1"/>
          </p:cNvSpPr>
          <p:nvPr>
            <p:ph type="title"/>
          </p:nvPr>
        </p:nvSpPr>
        <p:spPr/>
        <p:txBody>
          <a:bodyPr/>
          <a:lstStyle/>
          <a:p>
            <a:r>
              <a:rPr lang="en-US" altLang="en-US">
                <a:ea typeface="ＭＳ Ｐゴシック" panose="020B0600070205080204" pitchFamily="34" charset="-128"/>
              </a:rPr>
              <a:t>CIDR (1994-1996): Much Flatter</a:t>
            </a:r>
          </a:p>
        </p:txBody>
      </p:sp>
      <p:sp>
        <p:nvSpPr>
          <p:cNvPr id="63490" name="Slide Number Placeholder 3">
            <a:extLst>
              <a:ext uri="{FF2B5EF4-FFF2-40B4-BE49-F238E27FC236}">
                <a16:creationId xmlns:a16="http://schemas.microsoft.com/office/drawing/2014/main" id="{4EB5FFC6-C45D-A147-910C-ADFAD3113C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AEB25-C8C8-454B-84E0-2BA66B368F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1" name="Picture 3">
            <a:extLst>
              <a:ext uri="{FF2B5EF4-FFF2-40B4-BE49-F238E27FC236}">
                <a16:creationId xmlns:a16="http://schemas.microsoft.com/office/drawing/2014/main" id="{98A0AE1F-E23C-9D4D-B753-182D24196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3492" name="Text Box 4">
            <a:extLst>
              <a:ext uri="{FF2B5EF4-FFF2-40B4-BE49-F238E27FC236}">
                <a16:creationId xmlns:a16="http://schemas.microsoft.com/office/drawing/2014/main" id="{83A8D5E8-0C41-C248-B7D3-25B15B1A7337}"/>
              </a:ext>
            </a:extLst>
          </p:cNvPr>
          <p:cNvSpPr txBox="1">
            <a:spLocks noChangeArrowheads="1"/>
          </p:cNvSpPr>
          <p:nvPr/>
        </p:nvSpPr>
        <p:spPr bwMode="auto">
          <a:xfrm>
            <a:off x="3127375" y="5800725"/>
            <a:ext cx="302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Efforts to aggregate</a:t>
            </a:r>
          </a:p>
        </p:txBody>
      </p:sp>
    </p:spTree>
    <p:extLst>
      <p:ext uri="{BB962C8B-B14F-4D97-AF65-F5344CB8AC3E}">
        <p14:creationId xmlns:p14="http://schemas.microsoft.com/office/powerpoint/2010/main" val="34396023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94B739B-3C92-DC4D-BE02-874EDA5CB904}"/>
              </a:ext>
            </a:extLst>
          </p:cNvPr>
          <p:cNvSpPr>
            <a:spLocks noGrp="1" noChangeArrowheads="1"/>
          </p:cNvSpPr>
          <p:nvPr>
            <p:ph type="title"/>
          </p:nvPr>
        </p:nvSpPr>
        <p:spPr>
          <a:xfrm>
            <a:off x="76200" y="76200"/>
            <a:ext cx="8915400" cy="1143000"/>
          </a:xfrm>
        </p:spPr>
        <p:txBody>
          <a:bodyPr/>
          <a:lstStyle/>
          <a:p>
            <a:r>
              <a:rPr lang="en-US" altLang="en-US" sz="4000">
                <a:ea typeface="ＭＳ Ｐゴシック" panose="020B0600070205080204" pitchFamily="34" charset="-128"/>
              </a:rPr>
              <a:t>CIDR Growth (1996-1998): Roughly Linear</a:t>
            </a:r>
          </a:p>
        </p:txBody>
      </p:sp>
      <p:sp>
        <p:nvSpPr>
          <p:cNvPr id="65538" name="Slide Number Placeholder 3">
            <a:extLst>
              <a:ext uri="{FF2B5EF4-FFF2-40B4-BE49-F238E27FC236}">
                <a16:creationId xmlns:a16="http://schemas.microsoft.com/office/drawing/2014/main" id="{CB5764DC-8E21-C949-AEDB-84C5DE5D72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235165-146A-214E-A5BA-26979F0921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5539" name="Picture 3">
            <a:extLst>
              <a:ext uri="{FF2B5EF4-FFF2-40B4-BE49-F238E27FC236}">
                <a16:creationId xmlns:a16="http://schemas.microsoft.com/office/drawing/2014/main" id="{A2385049-E816-584C-A73E-82287007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990600"/>
            <a:ext cx="9144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5540" name="Text Box 4">
            <a:extLst>
              <a:ext uri="{FF2B5EF4-FFF2-40B4-BE49-F238E27FC236}">
                <a16:creationId xmlns:a16="http://schemas.microsoft.com/office/drawing/2014/main" id="{CF34A134-6EDD-044B-85F1-D50EFD756B1D}"/>
              </a:ext>
            </a:extLst>
          </p:cNvPr>
          <p:cNvSpPr txBox="1">
            <a:spLocks noChangeArrowheads="1"/>
          </p:cNvSpPr>
          <p:nvPr/>
        </p:nvSpPr>
        <p:spPr bwMode="auto">
          <a:xfrm>
            <a:off x="1427163" y="5638800"/>
            <a:ext cx="6535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aggregation, and peer pressure!</a:t>
            </a:r>
          </a:p>
        </p:txBody>
      </p:sp>
    </p:spTree>
    <p:extLst>
      <p:ext uri="{BB962C8B-B14F-4D97-AF65-F5344CB8AC3E}">
        <p14:creationId xmlns:p14="http://schemas.microsoft.com/office/powerpoint/2010/main" val="33286224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90207A28-FBBA-0E4D-A6F4-B0CC7F29B8C3}"/>
              </a:ext>
            </a:extLst>
          </p:cNvPr>
          <p:cNvSpPr>
            <a:spLocks noGrp="1" noChangeArrowheads="1"/>
          </p:cNvSpPr>
          <p:nvPr>
            <p:ph type="title"/>
          </p:nvPr>
        </p:nvSpPr>
        <p:spPr>
          <a:xfrm>
            <a:off x="-304800" y="76200"/>
            <a:ext cx="9677400" cy="1143000"/>
          </a:xfrm>
        </p:spPr>
        <p:txBody>
          <a:bodyPr/>
          <a:lstStyle/>
          <a:p>
            <a:r>
              <a:rPr lang="en-US" altLang="en-US" sz="4000">
                <a:ea typeface="ＭＳ Ｐゴシック" panose="020B0600070205080204" pitchFamily="34" charset="-128"/>
              </a:rPr>
              <a:t>DotCom Boom (1998-2001): Steep Growth</a:t>
            </a:r>
          </a:p>
        </p:txBody>
      </p:sp>
      <p:sp>
        <p:nvSpPr>
          <p:cNvPr id="67586" name="Slide Number Placeholder 3">
            <a:extLst>
              <a:ext uri="{FF2B5EF4-FFF2-40B4-BE49-F238E27FC236}">
                <a16:creationId xmlns:a16="http://schemas.microsoft.com/office/drawing/2014/main" id="{D142C5A7-5D41-9843-BBA2-86C007ABF8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F5391-9072-774B-BCCD-458672AC9C8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7" name="Picture 3">
            <a:extLst>
              <a:ext uri="{FF2B5EF4-FFF2-40B4-BE49-F238E27FC236}">
                <a16:creationId xmlns:a16="http://schemas.microsoft.com/office/drawing/2014/main" id="{72347729-D619-B746-A61E-99CF45058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7588" name="Text Box 4">
            <a:extLst>
              <a:ext uri="{FF2B5EF4-FFF2-40B4-BE49-F238E27FC236}">
                <a16:creationId xmlns:a16="http://schemas.microsoft.com/office/drawing/2014/main" id="{392C6826-A37B-3946-B12E-CDD3CBA6DD47}"/>
              </a:ext>
            </a:extLst>
          </p:cNvPr>
          <p:cNvSpPr txBox="1">
            <a:spLocks noChangeArrowheads="1"/>
          </p:cNvSpPr>
          <p:nvPr/>
        </p:nvSpPr>
        <p:spPr bwMode="auto">
          <a:xfrm>
            <a:off x="1693863" y="5653088"/>
            <a:ext cx="6261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Internet boom and increased multi-homing</a:t>
            </a:r>
          </a:p>
        </p:txBody>
      </p:sp>
    </p:spTree>
    <p:extLst>
      <p:ext uri="{BB962C8B-B14F-4D97-AF65-F5344CB8AC3E}">
        <p14:creationId xmlns:p14="http://schemas.microsoft.com/office/powerpoint/2010/main" val="7127724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5437AFBA-3CAD-1B45-ACEE-6493288897DA}"/>
              </a:ext>
            </a:extLst>
          </p:cNvPr>
          <p:cNvSpPr>
            <a:spLocks noGrp="1" noChangeArrowheads="1"/>
          </p:cNvSpPr>
          <p:nvPr>
            <p:ph type="title"/>
          </p:nvPr>
        </p:nvSpPr>
        <p:spPr>
          <a:xfrm>
            <a:off x="457200" y="76200"/>
            <a:ext cx="8339138" cy="1143000"/>
          </a:xfrm>
        </p:spPr>
        <p:txBody>
          <a:bodyPr/>
          <a:lstStyle/>
          <a:p>
            <a:r>
              <a:rPr lang="en-US" altLang="en-US">
                <a:ea typeface="ＭＳ Ｐゴシック" panose="020B0600070205080204" pitchFamily="34" charset="-128"/>
              </a:rPr>
              <a:t>Long Term (1989-2005): Post-Boom</a:t>
            </a:r>
          </a:p>
        </p:txBody>
      </p:sp>
      <p:sp>
        <p:nvSpPr>
          <p:cNvPr id="69634" name="Slide Number Placeholder 3">
            <a:extLst>
              <a:ext uri="{FF2B5EF4-FFF2-40B4-BE49-F238E27FC236}">
                <a16:creationId xmlns:a16="http://schemas.microsoft.com/office/drawing/2014/main" id="{1555178F-469F-1F4B-84C2-63F4F9F5CC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1C31F7-AAA1-AC44-B3B8-A37D7BA3DEA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5" name="Picture 3">
            <a:extLst>
              <a:ext uri="{FF2B5EF4-FFF2-40B4-BE49-F238E27FC236}">
                <a16:creationId xmlns:a16="http://schemas.microsoft.com/office/drawing/2014/main" id="{1E92A693-A22A-C44A-BB80-D24D2242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143000"/>
            <a:ext cx="87312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9636" name="Line 4">
            <a:extLst>
              <a:ext uri="{FF2B5EF4-FFF2-40B4-BE49-F238E27FC236}">
                <a16:creationId xmlns:a16="http://schemas.microsoft.com/office/drawing/2014/main" id="{B82F5C84-310D-D448-A26F-046639A8E84F}"/>
              </a:ext>
            </a:extLst>
          </p:cNvPr>
          <p:cNvSpPr>
            <a:spLocks noChangeShapeType="1"/>
          </p:cNvSpPr>
          <p:nvPr/>
        </p:nvSpPr>
        <p:spPr bwMode="auto">
          <a:xfrm flipH="1">
            <a:off x="6781800" y="1281113"/>
            <a:ext cx="6350" cy="4433887"/>
          </a:xfrm>
          <a:prstGeom prst="line">
            <a:avLst/>
          </a:prstGeom>
          <a:noFill/>
          <a:ln w="508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7" name="AutoShape 5">
            <a:extLst>
              <a:ext uri="{FF2B5EF4-FFF2-40B4-BE49-F238E27FC236}">
                <a16:creationId xmlns:a16="http://schemas.microsoft.com/office/drawing/2014/main" id="{029A91C7-3D6C-4C4E-B6DE-BD36E3CFCA27}"/>
              </a:ext>
            </a:extLst>
          </p:cNvPr>
          <p:cNvSpPr>
            <a:spLocks noChangeArrowheads="1"/>
          </p:cNvSpPr>
          <p:nvPr/>
        </p:nvSpPr>
        <p:spPr bwMode="auto">
          <a:xfrm>
            <a:off x="6896100" y="1844675"/>
            <a:ext cx="882650" cy="319088"/>
          </a:xfrm>
          <a:prstGeom prst="rightArrow">
            <a:avLst>
              <a:gd name="adj1" fmla="val 50000"/>
              <a:gd name="adj2" fmla="val 69154"/>
            </a:avLst>
          </a:prstGeom>
          <a:solidFill>
            <a:srgbClr val="CC3300"/>
          </a:solidFill>
          <a:ln w="28575">
            <a:solidFill>
              <a:srgbClr val="000000"/>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8" name="Text Box 4">
            <a:extLst>
              <a:ext uri="{FF2B5EF4-FFF2-40B4-BE49-F238E27FC236}">
                <a16:creationId xmlns:a16="http://schemas.microsoft.com/office/drawing/2014/main" id="{E6D94A7E-7450-794C-8595-208D1641927E}"/>
              </a:ext>
            </a:extLst>
          </p:cNvPr>
          <p:cNvSpPr txBox="1">
            <a:spLocks noChangeArrowheads="1"/>
          </p:cNvSpPr>
          <p:nvPr/>
        </p:nvSpPr>
        <p:spPr bwMode="auto">
          <a:xfrm>
            <a:off x="1905000" y="5800725"/>
            <a:ext cx="562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Today we are up to ~400,000 prefixes</a:t>
            </a:r>
          </a:p>
        </p:txBody>
      </p:sp>
    </p:spTree>
    <p:extLst>
      <p:ext uri="{BB962C8B-B14F-4D97-AF65-F5344CB8AC3E}">
        <p14:creationId xmlns:p14="http://schemas.microsoft.com/office/powerpoint/2010/main" val="41654685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Getting an IP address: DHCP</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7538928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453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23" name="Rectangle 22">
            <a:extLst>
              <a:ext uri="{FF2B5EF4-FFF2-40B4-BE49-F238E27FC236}">
                <a16:creationId xmlns:a16="http://schemas.microsoft.com/office/drawing/2014/main" id="{4983C972-4255-B54C-EDF2-702B1D70BEA0}"/>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01E604-A6C3-849D-05FB-3285A0E76042}"/>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2343F0-037A-6923-B9D9-3A6D917BF9B0}"/>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6" name="TextBox 25">
            <a:extLst>
              <a:ext uri="{FF2B5EF4-FFF2-40B4-BE49-F238E27FC236}">
                <a16:creationId xmlns:a16="http://schemas.microsoft.com/office/drawing/2014/main" id="{A6947920-13C5-5FEF-00D7-0F4316CC243D}"/>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Tree>
    <p:extLst>
      <p:ext uri="{BB962C8B-B14F-4D97-AF65-F5344CB8AC3E}">
        <p14:creationId xmlns:p14="http://schemas.microsoft.com/office/powerpoint/2010/main" val="10320249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goal:</a:t>
            </a:r>
            <a:r>
              <a:rPr lang="en-US" altLang="en-US" sz="2400" dirty="0">
                <a:ea typeface="ＭＳ Ｐゴシック" charset="-128"/>
                <a:cs typeface="ＭＳ Ｐゴシック" charset="-128"/>
              </a:rPr>
              <a:t> allow host to </a:t>
            </a:r>
            <a:r>
              <a:rPr lang="en-US" altLang="en-US" sz="2400" i="1" dirty="0">
                <a:ea typeface="ＭＳ Ｐゴシック" charset="-128"/>
                <a:cs typeface="ＭＳ Ｐゴシック" charset="-128"/>
              </a:rPr>
              <a:t>dynamically </a:t>
            </a:r>
            <a:r>
              <a:rPr lang="en-US" altLang="en-US" sz="2400" dirty="0">
                <a:ea typeface="ＭＳ Ｐゴシック" charset="-128"/>
                <a:cs typeface="ＭＳ Ｐゴシック" charset="-128"/>
              </a:rPr>
              <a:t>obtain its IP address from network server when it joins network</a:t>
            </a:r>
          </a:p>
          <a:p>
            <a:pPr lvl="1"/>
            <a:r>
              <a:rPr lang="en-US" altLang="en-US" dirty="0">
                <a:ea typeface="ＭＳ Ｐゴシック" charset="-128"/>
              </a:rPr>
              <a:t>can renew its lease on address in use</a:t>
            </a:r>
          </a:p>
          <a:p>
            <a:pPr lvl="1"/>
            <a:r>
              <a:rPr lang="en-US" altLang="en-US" dirty="0">
                <a:ea typeface="ＭＳ Ｐゴシック" charset="-128"/>
              </a:rPr>
              <a:t>allows reuse of addresses (only hold address while connected/</a:t>
            </a:r>
            <a:r>
              <a:rPr lang="ja-JP" altLang="en-US" dirty="0">
                <a:ea typeface="ＭＳ Ｐゴシック" charset="-128"/>
              </a:rPr>
              <a:t>“</a:t>
            </a:r>
            <a:r>
              <a:rPr lang="en-US" altLang="ja-JP" dirty="0">
                <a:ea typeface="ＭＳ Ｐゴシック" charset="-128"/>
              </a:rPr>
              <a:t>on</a:t>
            </a:r>
            <a:r>
              <a:rPr lang="ja-JP" altLang="en-US" dirty="0">
                <a:ea typeface="ＭＳ Ｐゴシック" charset="-128"/>
              </a:rPr>
              <a:t>”</a:t>
            </a:r>
            <a:r>
              <a:rPr lang="en-US" altLang="ja-JP" dirty="0">
                <a:ea typeface="ＭＳ Ｐゴシック" charset="-128"/>
              </a:rPr>
              <a:t>)</a:t>
            </a:r>
          </a:p>
          <a:p>
            <a:pPr lvl="1"/>
            <a:r>
              <a:rPr lang="en-US" altLang="en-US" dirty="0">
                <a:ea typeface="ＭＳ Ｐゴシック" charset="-128"/>
              </a:rPr>
              <a:t>support for mobile users who want to join network</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509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[optional]</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795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38150" y="255588"/>
            <a:ext cx="6824663" cy="898525"/>
          </a:xfrm>
        </p:spPr>
        <p:txBody>
          <a:bodyPr/>
          <a:lstStyle/>
          <a:p>
            <a:pPr>
              <a:defRPr/>
            </a:pPr>
            <a:r>
              <a:rPr lang="en-US" sz="4000">
                <a:cs typeface="+mj-cs"/>
              </a:rPr>
              <a:t>DHCP client-server scenario</a:t>
            </a:r>
          </a:p>
        </p:txBody>
      </p:sp>
      <p:sp>
        <p:nvSpPr>
          <p:cNvPr id="90114" name="Rectangle 3"/>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5" name="Text Box 97"/>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223.1.1.0/24</a:t>
            </a:r>
          </a:p>
        </p:txBody>
      </p:sp>
      <p:sp>
        <p:nvSpPr>
          <p:cNvPr id="90116" name="Text Box 98"/>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223.1.2.0/24</a:t>
            </a:r>
          </a:p>
        </p:txBody>
      </p:sp>
      <p:sp>
        <p:nvSpPr>
          <p:cNvPr id="90117" name="Text Box 99"/>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223.1.3.0/24</a:t>
            </a:r>
          </a:p>
        </p:txBody>
      </p:sp>
      <p:sp>
        <p:nvSpPr>
          <p:cNvPr id="90118" name="Rectangle 100"/>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9" name="Freeform 101"/>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0" name="Freeform 102"/>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1" name="Freeform 103"/>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2" name="Line 104"/>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3" name="Line 106"/>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4" name="Line 107"/>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5" name="Line 108"/>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6" name="Text Box 109"/>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7" name="Text Box 111"/>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223.1.1.3</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8" name="Text Box 112"/>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223.1.1.4</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9" name="Line 113"/>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0" name="Text Box 114"/>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223.1.2.9</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1" name="Line 116"/>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2" name="Line 117"/>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3" name="Line 120"/>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4" name="Line 122"/>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5" name="Line 123"/>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6" name="Text Box 124"/>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7" name="Text Box 127"/>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grpSp>
        <p:nvGrpSpPr>
          <p:cNvPr id="90138" name="Group 129"/>
          <p:cNvGrpSpPr>
            <a:grpSpLocks/>
          </p:cNvGrpSpPr>
          <p:nvPr/>
        </p:nvGrpSpPr>
        <p:grpSpPr bwMode="auto">
          <a:xfrm>
            <a:off x="1071563" y="2397125"/>
            <a:ext cx="641350" cy="558800"/>
            <a:chOff x="-44" y="1473"/>
            <a:chExt cx="981" cy="1105"/>
          </a:xfrm>
        </p:grpSpPr>
        <p:pic>
          <p:nvPicPr>
            <p:cNvPr id="90238" name="Picture 13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39" name="Group 132"/>
          <p:cNvGrpSpPr>
            <a:grpSpLocks/>
          </p:cNvGrpSpPr>
          <p:nvPr/>
        </p:nvGrpSpPr>
        <p:grpSpPr bwMode="auto">
          <a:xfrm>
            <a:off x="1066800" y="3006725"/>
            <a:ext cx="641350" cy="558800"/>
            <a:chOff x="-44" y="1473"/>
            <a:chExt cx="981" cy="1105"/>
          </a:xfrm>
        </p:grpSpPr>
        <p:pic>
          <p:nvPicPr>
            <p:cNvPr id="90236" name="Picture 13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0" name="Group 135"/>
          <p:cNvGrpSpPr>
            <a:grpSpLocks/>
          </p:cNvGrpSpPr>
          <p:nvPr/>
        </p:nvGrpSpPr>
        <p:grpSpPr bwMode="auto">
          <a:xfrm>
            <a:off x="1095375" y="3616325"/>
            <a:ext cx="641350" cy="558800"/>
            <a:chOff x="-44" y="1473"/>
            <a:chExt cx="981" cy="1105"/>
          </a:xfrm>
        </p:grpSpPr>
        <p:pic>
          <p:nvPicPr>
            <p:cNvPr id="90234" name="Picture 136"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1" name="Group 138"/>
          <p:cNvGrpSpPr>
            <a:grpSpLocks/>
          </p:cNvGrpSpPr>
          <p:nvPr/>
        </p:nvGrpSpPr>
        <p:grpSpPr bwMode="auto">
          <a:xfrm flipH="1">
            <a:off x="4803775" y="2565400"/>
            <a:ext cx="641350" cy="558800"/>
            <a:chOff x="-44" y="1473"/>
            <a:chExt cx="981" cy="1105"/>
          </a:xfrm>
        </p:grpSpPr>
        <p:pic>
          <p:nvPicPr>
            <p:cNvPr id="90232" name="Picture 1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2" name="Group 141"/>
          <p:cNvGrpSpPr>
            <a:grpSpLocks/>
          </p:cNvGrpSpPr>
          <p:nvPr/>
        </p:nvGrpSpPr>
        <p:grpSpPr bwMode="auto">
          <a:xfrm flipH="1">
            <a:off x="4878388" y="3844925"/>
            <a:ext cx="641350" cy="558800"/>
            <a:chOff x="-44" y="1473"/>
            <a:chExt cx="981" cy="1105"/>
          </a:xfrm>
        </p:grpSpPr>
        <p:pic>
          <p:nvPicPr>
            <p:cNvPr id="90230" name="Picture 1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3" name="Group 144"/>
          <p:cNvGrpSpPr>
            <a:grpSpLocks/>
          </p:cNvGrpSpPr>
          <p:nvPr/>
        </p:nvGrpSpPr>
        <p:grpSpPr bwMode="auto">
          <a:xfrm flipH="1">
            <a:off x="3670300" y="5368925"/>
            <a:ext cx="641350" cy="558800"/>
            <a:chOff x="-44" y="1473"/>
            <a:chExt cx="981" cy="1105"/>
          </a:xfrm>
        </p:grpSpPr>
        <p:pic>
          <p:nvPicPr>
            <p:cNvPr id="90228" name="Picture 1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4" name="Group 147"/>
          <p:cNvGrpSpPr>
            <a:grpSpLocks/>
          </p:cNvGrpSpPr>
          <p:nvPr/>
        </p:nvGrpSpPr>
        <p:grpSpPr bwMode="auto">
          <a:xfrm flipH="1">
            <a:off x="2506663" y="5410200"/>
            <a:ext cx="641350" cy="558800"/>
            <a:chOff x="-44" y="1473"/>
            <a:chExt cx="981" cy="1105"/>
          </a:xfrm>
        </p:grpSpPr>
        <p:pic>
          <p:nvPicPr>
            <p:cNvPr id="90226" name="Picture 1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5" name="Group 150"/>
          <p:cNvGrpSpPr>
            <a:grpSpLocks/>
          </p:cNvGrpSpPr>
          <p:nvPr/>
        </p:nvGrpSpPr>
        <p:grpSpPr bwMode="auto">
          <a:xfrm>
            <a:off x="2935288" y="3503613"/>
            <a:ext cx="698500" cy="355600"/>
            <a:chOff x="4396" y="1245"/>
            <a:chExt cx="672" cy="248"/>
          </a:xfrm>
        </p:grpSpPr>
        <p:sp>
          <p:nvSpPr>
            <p:cNvPr id="90218"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19"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20"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90221" name="Group 154"/>
            <p:cNvGrpSpPr>
              <a:grpSpLocks/>
            </p:cNvGrpSpPr>
            <p:nvPr/>
          </p:nvGrpSpPr>
          <p:grpSpPr bwMode="auto">
            <a:xfrm>
              <a:off x="4530" y="1287"/>
              <a:ext cx="377" cy="75"/>
              <a:chOff x="2468" y="1332"/>
              <a:chExt cx="310" cy="60"/>
            </a:xfrm>
          </p:grpSpPr>
          <p:sp>
            <p:nvSpPr>
              <p:cNvPr id="90224" name="Freeform 15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5" name="Freeform 15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222" name="Line 157"/>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3" name="Line 158"/>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46" name="Rectangle 162"/>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7" name="Text Box 110"/>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48" name="Rectangle 165"/>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9" name="Rectangle 166"/>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0" name="Text Box 128"/>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223.1.3.27</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1" name="Text Box 118"/>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2" name="Text Box 119"/>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3" name="Text Box 168"/>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server</a:t>
            </a:r>
          </a:p>
        </p:txBody>
      </p:sp>
      <p:sp>
        <p:nvSpPr>
          <p:cNvPr id="90154" name="Text Box 170"/>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arriving </a:t>
            </a: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client</a:t>
            </a: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 needs </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address in this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network</a:t>
            </a:r>
          </a:p>
        </p:txBody>
      </p:sp>
      <p:grpSp>
        <p:nvGrpSpPr>
          <p:cNvPr id="90155" name="Group 195"/>
          <p:cNvGrpSpPr>
            <a:grpSpLocks/>
          </p:cNvGrpSpPr>
          <p:nvPr/>
        </p:nvGrpSpPr>
        <p:grpSpPr bwMode="auto">
          <a:xfrm>
            <a:off x="3873500" y="2395538"/>
            <a:ext cx="401638" cy="681037"/>
            <a:chOff x="4140" y="429"/>
            <a:chExt cx="1425" cy="2396"/>
          </a:xfrm>
        </p:grpSpPr>
        <p:sp>
          <p:nvSpPr>
            <p:cNvPr id="90186" name="Freeform 196"/>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7" name="Rectangle 197"/>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88" name="Freeform 198"/>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9" name="Freeform 199"/>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90" name="Rectangle 200"/>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1" name="Group 201"/>
            <p:cNvGrpSpPr>
              <a:grpSpLocks/>
            </p:cNvGrpSpPr>
            <p:nvPr/>
          </p:nvGrpSpPr>
          <p:grpSpPr bwMode="auto">
            <a:xfrm>
              <a:off x="4749" y="668"/>
              <a:ext cx="581" cy="145"/>
              <a:chOff x="614" y="2568"/>
              <a:chExt cx="725" cy="139"/>
            </a:xfrm>
          </p:grpSpPr>
          <p:sp>
            <p:nvSpPr>
              <p:cNvPr id="90216" name="AutoShape 202"/>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7" name="AutoShape 203"/>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2" name="Rectangle 204"/>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3" name="Group 205"/>
            <p:cNvGrpSpPr>
              <a:grpSpLocks/>
            </p:cNvGrpSpPr>
            <p:nvPr/>
          </p:nvGrpSpPr>
          <p:grpSpPr bwMode="auto">
            <a:xfrm>
              <a:off x="4747" y="994"/>
              <a:ext cx="581" cy="134"/>
              <a:chOff x="614" y="2568"/>
              <a:chExt cx="725" cy="139"/>
            </a:xfrm>
          </p:grpSpPr>
          <p:sp>
            <p:nvSpPr>
              <p:cNvPr id="90214" name="AutoShape 206"/>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5" name="AutoShape 207"/>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4" name="Rectangle 208"/>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95" name="Rectangle 209"/>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6" name="Group 210"/>
            <p:cNvGrpSpPr>
              <a:grpSpLocks/>
            </p:cNvGrpSpPr>
            <p:nvPr/>
          </p:nvGrpSpPr>
          <p:grpSpPr bwMode="auto">
            <a:xfrm>
              <a:off x="4735" y="1627"/>
              <a:ext cx="582" cy="151"/>
              <a:chOff x="614" y="2568"/>
              <a:chExt cx="725" cy="139"/>
            </a:xfrm>
          </p:grpSpPr>
          <p:sp>
            <p:nvSpPr>
              <p:cNvPr id="90212" name="AutoShape 211"/>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3" name="AutoShape 212"/>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7" name="Freeform 213"/>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98" name="Group 214"/>
            <p:cNvGrpSpPr>
              <a:grpSpLocks/>
            </p:cNvGrpSpPr>
            <p:nvPr/>
          </p:nvGrpSpPr>
          <p:grpSpPr bwMode="auto">
            <a:xfrm>
              <a:off x="4739" y="1327"/>
              <a:ext cx="582" cy="139"/>
              <a:chOff x="614" y="2568"/>
              <a:chExt cx="725" cy="139"/>
            </a:xfrm>
          </p:grpSpPr>
          <p:sp>
            <p:nvSpPr>
              <p:cNvPr id="90210" name="AutoShape 215"/>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1" name="AutoShape 216"/>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9" name="Rectangle 217"/>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0" name="Freeform 218"/>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1" name="Freeform 219"/>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2" name="Oval 220"/>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3" name="Freeform 221"/>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4" name="AutoShape 222"/>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5" name="AutoShape 223"/>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6" name="Oval 224"/>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7" name="Oval 225"/>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90208" name="Oval 226"/>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9" name="Rectangle 227"/>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90156" name="Group 231"/>
          <p:cNvGrpSpPr>
            <a:grpSpLocks/>
          </p:cNvGrpSpPr>
          <p:nvPr/>
        </p:nvGrpSpPr>
        <p:grpSpPr bwMode="auto">
          <a:xfrm>
            <a:off x="5486400" y="3141663"/>
            <a:ext cx="1101725" cy="549275"/>
            <a:chOff x="3428" y="1798"/>
            <a:chExt cx="694" cy="346"/>
          </a:xfrm>
        </p:grpSpPr>
        <p:grpSp>
          <p:nvGrpSpPr>
            <p:cNvPr id="90162" name="Group 229"/>
            <p:cNvGrpSpPr>
              <a:grpSpLocks/>
            </p:cNvGrpSpPr>
            <p:nvPr/>
          </p:nvGrpSpPr>
          <p:grpSpPr bwMode="auto">
            <a:xfrm>
              <a:off x="3628" y="1798"/>
              <a:ext cx="494" cy="346"/>
              <a:chOff x="4420" y="878"/>
              <a:chExt cx="614" cy="458"/>
            </a:xfrm>
          </p:grpSpPr>
          <p:pic>
            <p:nvPicPr>
              <p:cNvPr id="90164" name="Picture 173" descr="laptop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66" name="Picture 175"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8" name="Freeform 177"/>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9" name="Freeform 178"/>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0" name="Freeform 179"/>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1" name="Freeform 180"/>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2" name="Freeform 181"/>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73" name="Group 182"/>
              <p:cNvGrpSpPr>
                <a:grpSpLocks/>
              </p:cNvGrpSpPr>
              <p:nvPr/>
            </p:nvGrpSpPr>
            <p:grpSpPr bwMode="auto">
              <a:xfrm>
                <a:off x="4584" y="1203"/>
                <a:ext cx="119" cy="53"/>
                <a:chOff x="1740" y="2642"/>
                <a:chExt cx="752" cy="327"/>
              </a:xfrm>
            </p:grpSpPr>
            <p:sp>
              <p:nvSpPr>
                <p:cNvPr id="90180" name="Freeform 183"/>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1" name="Freeform 184"/>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2" name="Freeform 185"/>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3" name="Freeform 186"/>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4" name="Freeform 187"/>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5" name="Freeform 188"/>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74" name="Freeform 189"/>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5" name="Freeform 190"/>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6" name="Freeform 191"/>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7" name="Freeform 192"/>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8" name="Freeform 193"/>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9" name="Freeform 194"/>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63" name="Line 230"/>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57" name="AutoShape 232"/>
          <p:cNvSpPr>
            <a:spLocks noChangeArrowheads="1"/>
          </p:cNvSpPr>
          <p:nvPr/>
        </p:nvSpPr>
        <p:spPr bwMode="auto">
          <a:xfrm>
            <a:off x="5754688" y="369887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8" name="Line 233"/>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59" name="Picture 235" descr="underline_bas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65132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111183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245547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26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a:t>DHCP</a:t>
            </a:r>
            <a:endParaRPr lang="en-AU" altLang="en-US" sz="360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558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7F6E56-4EA6-CFB1-DA9D-F655DE09776C}"/>
              </a:ext>
            </a:extLst>
          </p:cNvPr>
          <p:cNvSpPr txBox="1"/>
          <p:nvPr/>
        </p:nvSpPr>
        <p:spPr>
          <a:xfrm>
            <a:off x="3810000" y="3244334"/>
            <a:ext cx="2270365" cy="369332"/>
          </a:xfrm>
          <a:prstGeom prst="rect">
            <a:avLst/>
          </a:prstGeom>
          <a:noFill/>
        </p:spPr>
        <p:txBody>
          <a:bodyPr wrap="none" rtlCol="0">
            <a:spAutoFit/>
          </a:bodyPr>
          <a:lstStyle/>
          <a:p>
            <a:r>
              <a:rPr lang="en-US" dirty="0"/>
              <a:t>Unused slides (ignore)</a:t>
            </a:r>
          </a:p>
        </p:txBody>
      </p:sp>
    </p:spTree>
    <p:extLst>
      <p:ext uri="{BB962C8B-B14F-4D97-AF65-F5344CB8AC3E}">
        <p14:creationId xmlns:p14="http://schemas.microsoft.com/office/powerpoint/2010/main" val="41855392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6" name="Table 45">
            <a:extLst>
              <a:ext uri="{FF2B5EF4-FFF2-40B4-BE49-F238E27FC236}">
                <a16:creationId xmlns:a16="http://schemas.microsoft.com/office/drawing/2014/main" id="{BF0DCF60-80B0-5215-3F2E-48622757209B}"/>
              </a:ext>
            </a:extLst>
          </p:cNvPr>
          <p:cNvGraphicFramePr>
            <a:graphicFrameLocks noGrp="1"/>
          </p:cNvGraphicFramePr>
          <p:nvPr/>
        </p:nvGraphicFramePr>
        <p:xfrm>
          <a:off x="6998489"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sp>
        <p:nvSpPr>
          <p:cNvPr id="55" name="TextBox 54">
            <a:extLst>
              <a:ext uri="{FF2B5EF4-FFF2-40B4-BE49-F238E27FC236}">
                <a16:creationId xmlns:a16="http://schemas.microsoft.com/office/drawing/2014/main" id="{6CA7B2C3-F881-5B21-9C25-44E3187D0BA7}"/>
              </a:ext>
            </a:extLst>
          </p:cNvPr>
          <p:cNvSpPr txBox="1"/>
          <p:nvPr/>
        </p:nvSpPr>
        <p:spPr>
          <a:xfrm>
            <a:off x="7049429" y="5772177"/>
            <a:ext cx="1642053" cy="461665"/>
          </a:xfrm>
          <a:prstGeom prst="rect">
            <a:avLst/>
          </a:prstGeom>
          <a:noFill/>
        </p:spPr>
        <p:txBody>
          <a:bodyPr wrap="none" rtlCol="0">
            <a:spAutoFit/>
          </a:bodyPr>
          <a:lstStyle/>
          <a:p>
            <a:r>
              <a:rPr lang="en-US" sz="2400" dirty="0"/>
              <a:t>Frag. Pkt #3</a:t>
            </a:r>
          </a:p>
        </p:txBody>
      </p:sp>
    </p:spTree>
    <p:extLst>
      <p:ext uri="{BB962C8B-B14F-4D97-AF65-F5344CB8AC3E}">
        <p14:creationId xmlns:p14="http://schemas.microsoft.com/office/powerpoint/2010/main" val="8494521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23" name="Rectangle 22">
            <a:extLst>
              <a:ext uri="{FF2B5EF4-FFF2-40B4-BE49-F238E27FC236}">
                <a16:creationId xmlns:a16="http://schemas.microsoft.com/office/drawing/2014/main" id="{4983C972-4255-B54C-EDF2-702B1D70BEA0}"/>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01E604-A6C3-849D-05FB-3285A0E76042}"/>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2343F0-037A-6923-B9D9-3A6D917BF9B0}"/>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6" name="TextBox 25">
            <a:extLst>
              <a:ext uri="{FF2B5EF4-FFF2-40B4-BE49-F238E27FC236}">
                <a16:creationId xmlns:a16="http://schemas.microsoft.com/office/drawing/2014/main" id="{A6947920-13C5-5FEF-00D7-0F4316CC243D}"/>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5" name="Rectangle 4">
            <a:extLst>
              <a:ext uri="{FF2B5EF4-FFF2-40B4-BE49-F238E27FC236}">
                <a16:creationId xmlns:a16="http://schemas.microsoft.com/office/drawing/2014/main" id="{51264702-3818-66E5-331F-1E7B6C520755}"/>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6" name="Rectangle 5">
            <a:extLst>
              <a:ext uri="{FF2B5EF4-FFF2-40B4-BE49-F238E27FC236}">
                <a16:creationId xmlns:a16="http://schemas.microsoft.com/office/drawing/2014/main" id="{4761562D-272A-89DC-AE3B-22ACF5A7CD96}"/>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7" name="Rectangle 6">
            <a:extLst>
              <a:ext uri="{FF2B5EF4-FFF2-40B4-BE49-F238E27FC236}">
                <a16:creationId xmlns:a16="http://schemas.microsoft.com/office/drawing/2014/main" id="{82B34460-A4F8-4C74-2F17-9CE45AD1A1E8}"/>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Tree>
    <p:extLst>
      <p:ext uri="{BB962C8B-B14F-4D97-AF65-F5344CB8AC3E}">
        <p14:creationId xmlns:p14="http://schemas.microsoft.com/office/powerpoint/2010/main" val="67387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1042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(will be 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B967A7-EF73-BF08-F5E6-B1B8D2EE07CB}"/>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7" name="Rectangle 6">
            <a:extLst>
              <a:ext uri="{FF2B5EF4-FFF2-40B4-BE49-F238E27FC236}">
                <a16:creationId xmlns:a16="http://schemas.microsoft.com/office/drawing/2014/main" id="{DC0F768F-E2E4-8232-F6D9-91CD730014CD}"/>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8" name="Rectangle 7">
            <a:extLst>
              <a:ext uri="{FF2B5EF4-FFF2-40B4-BE49-F238E27FC236}">
                <a16:creationId xmlns:a16="http://schemas.microsoft.com/office/drawing/2014/main" id="{CD04B624-4057-F7A1-40B4-4370E2AB008D}"/>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Tree>
    <p:extLst>
      <p:ext uri="{BB962C8B-B14F-4D97-AF65-F5344CB8AC3E}">
        <p14:creationId xmlns:p14="http://schemas.microsoft.com/office/powerpoint/2010/main" val="3021264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80D871-E537-F521-EAA7-AE808CA77E79}"/>
              </a:ext>
            </a:extLst>
          </p:cNvPr>
          <p:cNvSpPr/>
          <p:nvPr/>
        </p:nvSpPr>
        <p:spPr>
          <a:xfrm>
            <a:off x="7315199" y="314866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14" name="TextBox 13">
            <a:extLst>
              <a:ext uri="{FF2B5EF4-FFF2-40B4-BE49-F238E27FC236}">
                <a16:creationId xmlns:a16="http://schemas.microsoft.com/office/drawing/2014/main" id="{F83CA27A-D753-2701-3B88-47E23BA1748F}"/>
              </a:ext>
            </a:extLst>
          </p:cNvPr>
          <p:cNvSpPr txBox="1"/>
          <p:nvPr/>
        </p:nvSpPr>
        <p:spPr>
          <a:xfrm>
            <a:off x="6916530" y="2963998"/>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F93B342A-A346-FD35-CF40-50B4C2532961}"/>
              </a:ext>
            </a:extLst>
          </p:cNvPr>
          <p:cNvSpPr txBox="1"/>
          <p:nvPr/>
        </p:nvSpPr>
        <p:spPr>
          <a:xfrm>
            <a:off x="6874963" y="3893820"/>
            <a:ext cx="418704" cy="369332"/>
          </a:xfrm>
          <a:prstGeom prst="rect">
            <a:avLst/>
          </a:prstGeom>
          <a:noFill/>
        </p:spPr>
        <p:txBody>
          <a:bodyPr wrap="none" rtlCol="0">
            <a:spAutoFit/>
          </a:bodyPr>
          <a:lstStyle/>
          <a:p>
            <a:r>
              <a:rPr lang="en-US" dirty="0"/>
              <a:t>64</a:t>
            </a:r>
          </a:p>
        </p:txBody>
      </p:sp>
      <p:sp>
        <p:nvSpPr>
          <p:cNvPr id="16" name="TextBox 15">
            <a:extLst>
              <a:ext uri="{FF2B5EF4-FFF2-40B4-BE49-F238E27FC236}">
                <a16:creationId xmlns:a16="http://schemas.microsoft.com/office/drawing/2014/main" id="{F3F2E410-506F-EA72-74F3-E1B6CCEB9444}"/>
              </a:ext>
            </a:extLst>
          </p:cNvPr>
          <p:cNvSpPr txBox="1"/>
          <p:nvPr/>
        </p:nvSpPr>
        <p:spPr>
          <a:xfrm>
            <a:off x="6791831" y="4823642"/>
            <a:ext cx="535724" cy="369332"/>
          </a:xfrm>
          <a:prstGeom prst="rect">
            <a:avLst/>
          </a:prstGeom>
          <a:noFill/>
        </p:spPr>
        <p:txBody>
          <a:bodyPr wrap="none" rtlCol="0">
            <a:spAutoFit/>
          </a:bodyPr>
          <a:lstStyle/>
          <a:p>
            <a:r>
              <a:rPr lang="en-US" dirty="0"/>
              <a:t>128</a:t>
            </a:r>
          </a:p>
        </p:txBody>
      </p:sp>
      <p:sp>
        <p:nvSpPr>
          <p:cNvPr id="17" name="Rectangle 16">
            <a:extLst>
              <a:ext uri="{FF2B5EF4-FFF2-40B4-BE49-F238E27FC236}">
                <a16:creationId xmlns:a16="http://schemas.microsoft.com/office/drawing/2014/main" id="{FF021C82-B2F1-BA8E-EEB4-FA644257150C}"/>
              </a:ext>
            </a:extLst>
          </p:cNvPr>
          <p:cNvSpPr/>
          <p:nvPr/>
        </p:nvSpPr>
        <p:spPr>
          <a:xfrm>
            <a:off x="7315199" y="4058689"/>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18" name="Rectangle 17">
            <a:extLst>
              <a:ext uri="{FF2B5EF4-FFF2-40B4-BE49-F238E27FC236}">
                <a16:creationId xmlns:a16="http://schemas.microsoft.com/office/drawing/2014/main" id="{6369D4EA-F375-44AF-F7B7-64E6DD732B85}"/>
              </a:ext>
            </a:extLst>
          </p:cNvPr>
          <p:cNvSpPr/>
          <p:nvPr/>
        </p:nvSpPr>
        <p:spPr>
          <a:xfrm>
            <a:off x="7315199" y="496871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A8475496-026C-1CD6-D4DB-E59FD7698C76}"/>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15A862E-9D15-CE19-442F-D7226EC53D84}"/>
              </a:ext>
            </a:extLst>
          </p:cNvPr>
          <p:cNvSpPr/>
          <p:nvPr/>
        </p:nvSpPr>
        <p:spPr>
          <a:xfrm>
            <a:off x="845127" y="3740727"/>
            <a:ext cx="6192982" cy="1400710"/>
          </a:xfrm>
          <a:custGeom>
            <a:avLst/>
            <a:gdLst>
              <a:gd name="connsiteX0" fmla="*/ 0 w 6192982"/>
              <a:gd name="connsiteY0" fmla="*/ 207818 h 1400710"/>
              <a:gd name="connsiteX1" fmla="*/ 2840182 w 6192982"/>
              <a:gd name="connsiteY1" fmla="*/ 1399309 h 1400710"/>
              <a:gd name="connsiteX2" fmla="*/ 6192982 w 6192982"/>
              <a:gd name="connsiteY2" fmla="*/ 0 h 1400710"/>
            </a:gdLst>
            <a:ahLst/>
            <a:cxnLst>
              <a:cxn ang="0">
                <a:pos x="connsiteX0" y="connsiteY0"/>
              </a:cxn>
              <a:cxn ang="0">
                <a:pos x="connsiteX1" y="connsiteY1"/>
              </a:cxn>
              <a:cxn ang="0">
                <a:pos x="connsiteX2" y="connsiteY2"/>
              </a:cxn>
            </a:cxnLst>
            <a:rect l="l" t="t" r="r" b="b"/>
            <a:pathLst>
              <a:path w="6192982" h="1400710">
                <a:moveTo>
                  <a:pt x="0" y="207818"/>
                </a:moveTo>
                <a:cubicBezTo>
                  <a:pt x="904009" y="820881"/>
                  <a:pt x="1808018" y="1433945"/>
                  <a:pt x="2840182" y="1399309"/>
                </a:cubicBezTo>
                <a:cubicBezTo>
                  <a:pt x="3872346" y="1364673"/>
                  <a:pt x="5032664" y="682336"/>
                  <a:pt x="6192982" y="0"/>
                </a:cubicBezTo>
              </a:path>
            </a:pathLst>
          </a:custGeom>
          <a:noFill/>
          <a:ln w="34925">
            <a:prstDash val="sysDot"/>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057F1A5-4AB9-941D-3730-A0D358F47430}"/>
              </a:ext>
            </a:extLst>
          </p:cNvPr>
          <p:cNvSpPr/>
          <p:nvPr/>
        </p:nvSpPr>
        <p:spPr>
          <a:xfrm>
            <a:off x="3144982" y="3948545"/>
            <a:ext cx="3879273" cy="1728633"/>
          </a:xfrm>
          <a:custGeom>
            <a:avLst/>
            <a:gdLst>
              <a:gd name="connsiteX0" fmla="*/ 0 w 3879273"/>
              <a:gd name="connsiteY0" fmla="*/ 0 h 1728633"/>
              <a:gd name="connsiteX1" fmla="*/ 1413163 w 3879273"/>
              <a:gd name="connsiteY1" fmla="*/ 1717964 h 1728633"/>
              <a:gd name="connsiteX2" fmla="*/ 3879273 w 3879273"/>
              <a:gd name="connsiteY2" fmla="*/ 595746 h 1728633"/>
            </a:gdLst>
            <a:ahLst/>
            <a:cxnLst>
              <a:cxn ang="0">
                <a:pos x="connsiteX0" y="connsiteY0"/>
              </a:cxn>
              <a:cxn ang="0">
                <a:pos x="connsiteX1" y="connsiteY1"/>
              </a:cxn>
              <a:cxn ang="0">
                <a:pos x="connsiteX2" y="connsiteY2"/>
              </a:cxn>
            </a:cxnLst>
            <a:rect l="l" t="t" r="r" b="b"/>
            <a:pathLst>
              <a:path w="3879273" h="1728633">
                <a:moveTo>
                  <a:pt x="0" y="0"/>
                </a:moveTo>
                <a:cubicBezTo>
                  <a:pt x="383309" y="809336"/>
                  <a:pt x="766618" y="1618673"/>
                  <a:pt x="1413163" y="1717964"/>
                </a:cubicBezTo>
                <a:cubicBezTo>
                  <a:pt x="2059708" y="1817255"/>
                  <a:pt x="2969490" y="1206500"/>
                  <a:pt x="3879273" y="595746"/>
                </a:cubicBezTo>
              </a:path>
            </a:pathLst>
          </a:custGeom>
          <a:noFill/>
          <a:ln w="34925">
            <a:prstDash val="sysDot"/>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66C4630-405C-3DE1-340F-0EBFAFFA18FB}"/>
              </a:ext>
            </a:extLst>
          </p:cNvPr>
          <p:cNvSpPr/>
          <p:nvPr/>
        </p:nvSpPr>
        <p:spPr>
          <a:xfrm>
            <a:off x="4862945" y="4003964"/>
            <a:ext cx="2286000" cy="2073772"/>
          </a:xfrm>
          <a:custGeom>
            <a:avLst/>
            <a:gdLst>
              <a:gd name="connsiteX0" fmla="*/ 0 w 2286000"/>
              <a:gd name="connsiteY0" fmla="*/ 0 h 2073772"/>
              <a:gd name="connsiteX1" fmla="*/ 1039091 w 2286000"/>
              <a:gd name="connsiteY1" fmla="*/ 1995054 h 2073772"/>
              <a:gd name="connsiteX2" fmla="*/ 2286000 w 2286000"/>
              <a:gd name="connsiteY2" fmla="*/ 1482436 h 2073772"/>
            </a:gdLst>
            <a:ahLst/>
            <a:cxnLst>
              <a:cxn ang="0">
                <a:pos x="connsiteX0" y="connsiteY0"/>
              </a:cxn>
              <a:cxn ang="0">
                <a:pos x="connsiteX1" y="connsiteY1"/>
              </a:cxn>
              <a:cxn ang="0">
                <a:pos x="connsiteX2" y="connsiteY2"/>
              </a:cxn>
            </a:cxnLst>
            <a:rect l="l" t="t" r="r" b="b"/>
            <a:pathLst>
              <a:path w="2286000" h="2073772">
                <a:moveTo>
                  <a:pt x="0" y="0"/>
                </a:moveTo>
                <a:cubicBezTo>
                  <a:pt x="329045" y="873990"/>
                  <a:pt x="658091" y="1747981"/>
                  <a:pt x="1039091" y="1995054"/>
                </a:cubicBezTo>
                <a:cubicBezTo>
                  <a:pt x="1420091" y="2242127"/>
                  <a:pt x="1853045" y="1862281"/>
                  <a:pt x="2286000" y="1482436"/>
                </a:cubicBezTo>
              </a:path>
            </a:pathLst>
          </a:custGeom>
          <a:noFill/>
          <a:ln w="34925">
            <a:prstDash val="sysDot"/>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1E4651-4351-DAD2-6AAA-774542388040}"/>
              </a:ext>
            </a:extLst>
          </p:cNvPr>
          <p:cNvSpPr txBox="1"/>
          <p:nvPr/>
        </p:nvSpPr>
        <p:spPr>
          <a:xfrm>
            <a:off x="845127" y="6165093"/>
            <a:ext cx="5708037" cy="584775"/>
          </a:xfrm>
          <a:prstGeom prst="rect">
            <a:avLst/>
          </a:prstGeom>
          <a:noFill/>
        </p:spPr>
        <p:txBody>
          <a:bodyPr wrap="none" rtlCol="0">
            <a:spAutoFit/>
          </a:bodyPr>
          <a:lstStyle/>
          <a:p>
            <a:r>
              <a:rPr lang="en-US" sz="3200" dirty="0">
                <a:solidFill>
                  <a:srgbClr val="7030A0"/>
                </a:solidFill>
              </a:rPr>
              <a:t>What if assembly is not possible?</a:t>
            </a:r>
          </a:p>
        </p:txBody>
      </p:sp>
      <p:sp>
        <p:nvSpPr>
          <p:cNvPr id="10" name="Rectangle 9">
            <a:extLst>
              <a:ext uri="{FF2B5EF4-FFF2-40B4-BE49-F238E27FC236}">
                <a16:creationId xmlns:a16="http://schemas.microsoft.com/office/drawing/2014/main" id="{F40E97BA-9D36-DBF6-99F5-6122F99A0C28}"/>
              </a:ext>
            </a:extLst>
          </p:cNvPr>
          <p:cNvSpPr/>
          <p:nvPr/>
        </p:nvSpPr>
        <p:spPr>
          <a:xfrm>
            <a:off x="7315198" y="1115140"/>
            <a:ext cx="1545399" cy="1028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(will be updated later)</a:t>
            </a:r>
          </a:p>
        </p:txBody>
      </p:sp>
      <p:sp>
        <p:nvSpPr>
          <p:cNvPr id="23" name="Rectangle 22">
            <a:extLst>
              <a:ext uri="{FF2B5EF4-FFF2-40B4-BE49-F238E27FC236}">
                <a16:creationId xmlns:a16="http://schemas.microsoft.com/office/drawing/2014/main" id="{A10A3C2A-3C45-E71E-EEF0-8BF95B9A892E}"/>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24" name="Rectangle 23">
            <a:extLst>
              <a:ext uri="{FF2B5EF4-FFF2-40B4-BE49-F238E27FC236}">
                <a16:creationId xmlns:a16="http://schemas.microsoft.com/office/drawing/2014/main" id="{EFB3D7D9-EE05-089D-6CF9-78717288041E}"/>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25" name="Rectangle 24">
            <a:extLst>
              <a:ext uri="{FF2B5EF4-FFF2-40B4-BE49-F238E27FC236}">
                <a16:creationId xmlns:a16="http://schemas.microsoft.com/office/drawing/2014/main" id="{9ED53B83-7E81-F908-3D5F-E0A8B1759565}"/>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Tree>
    <p:extLst>
      <p:ext uri="{BB962C8B-B14F-4D97-AF65-F5344CB8AC3E}">
        <p14:creationId xmlns:p14="http://schemas.microsoft.com/office/powerpoint/2010/main" val="20035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6" grpId="0" animBg="1"/>
      <p:bldP spid="7" grpId="0" animBg="1"/>
      <p:bldP spid="8" grpId="0" animBg="1"/>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(will be 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B967A7-EF73-BF08-F5E6-B1B8D2EE07CB}"/>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7" name="Rectangle 6">
            <a:extLst>
              <a:ext uri="{FF2B5EF4-FFF2-40B4-BE49-F238E27FC236}">
                <a16:creationId xmlns:a16="http://schemas.microsoft.com/office/drawing/2014/main" id="{DC0F768F-E2E4-8232-F6D9-91CD730014CD}"/>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8" name="Rectangle 7">
            <a:extLst>
              <a:ext uri="{FF2B5EF4-FFF2-40B4-BE49-F238E27FC236}">
                <a16:creationId xmlns:a16="http://schemas.microsoft.com/office/drawing/2014/main" id="{CD04B624-4057-F7A1-40B4-4370E2AB008D}"/>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grpSp>
        <p:nvGrpSpPr>
          <p:cNvPr id="9" name="Group 55">
            <a:extLst>
              <a:ext uri="{FF2B5EF4-FFF2-40B4-BE49-F238E27FC236}">
                <a16:creationId xmlns:a16="http://schemas.microsoft.com/office/drawing/2014/main" id="{C4495E79-449B-0B9C-E9C3-B29A2DC1800B}"/>
              </a:ext>
            </a:extLst>
          </p:cNvPr>
          <p:cNvGrpSpPr>
            <a:grpSpLocks/>
          </p:cNvGrpSpPr>
          <p:nvPr/>
        </p:nvGrpSpPr>
        <p:grpSpPr bwMode="auto">
          <a:xfrm>
            <a:off x="2015753" y="503500"/>
            <a:ext cx="4127500" cy="5326062"/>
            <a:chOff x="1929" y="607"/>
            <a:chExt cx="2600" cy="3355"/>
          </a:xfrm>
        </p:grpSpPr>
        <p:sp>
          <p:nvSpPr>
            <p:cNvPr id="10" name="Rectangle 4">
              <a:extLst>
                <a:ext uri="{FF2B5EF4-FFF2-40B4-BE49-F238E27FC236}">
                  <a16:creationId xmlns:a16="http://schemas.microsoft.com/office/drawing/2014/main" id="{450EC0AA-1788-8DF3-3B78-74643B7BCD2D}"/>
                </a:ext>
              </a:extLst>
            </p:cNvPr>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Rectangle 5">
              <a:extLst>
                <a:ext uri="{FF2B5EF4-FFF2-40B4-BE49-F238E27FC236}">
                  <a16:creationId xmlns:a16="http://schemas.microsoft.com/office/drawing/2014/main" id="{367030F9-A63F-AC85-44D2-CFF888F6E169}"/>
                </a:ext>
              </a:extLst>
            </p:cNvPr>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Text Box 6">
              <a:extLst>
                <a:ext uri="{FF2B5EF4-FFF2-40B4-BE49-F238E27FC236}">
                  <a16:creationId xmlns:a16="http://schemas.microsoft.com/office/drawing/2014/main" id="{1EFBEB75-08E5-4D09-2AD2-3A268B9BCB46}"/>
                </a:ext>
              </a:extLst>
            </p:cNvPr>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 name="Text Box 7">
              <a:extLst>
                <a:ext uri="{FF2B5EF4-FFF2-40B4-BE49-F238E27FC236}">
                  <a16:creationId xmlns:a16="http://schemas.microsoft.com/office/drawing/2014/main" id="{BCD08ADB-1891-C45C-DB09-748C7B7339FC}"/>
                </a:ext>
              </a:extLst>
            </p:cNvPr>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16" name="Line 8">
              <a:extLst>
                <a:ext uri="{FF2B5EF4-FFF2-40B4-BE49-F238E27FC236}">
                  <a16:creationId xmlns:a16="http://schemas.microsoft.com/office/drawing/2014/main" id="{C85672B2-6940-6943-F2B3-738FA1DE8BD8}"/>
                </a:ext>
              </a:extLst>
            </p:cNvPr>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9">
              <a:extLst>
                <a:ext uri="{FF2B5EF4-FFF2-40B4-BE49-F238E27FC236}">
                  <a16:creationId xmlns:a16="http://schemas.microsoft.com/office/drawing/2014/main" id="{D035E237-163D-5D2C-0C7D-69E263F1D29E}"/>
                </a:ext>
              </a:extLst>
            </p:cNvPr>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a:extLst>
                <a:ext uri="{FF2B5EF4-FFF2-40B4-BE49-F238E27FC236}">
                  <a16:creationId xmlns:a16="http://schemas.microsoft.com/office/drawing/2014/main" id="{D641F8FC-60DE-395F-7757-F6B6204C6062}"/>
                </a:ext>
              </a:extLst>
            </p:cNvPr>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Line 11">
              <a:extLst>
                <a:ext uri="{FF2B5EF4-FFF2-40B4-BE49-F238E27FC236}">
                  <a16:creationId xmlns:a16="http://schemas.microsoft.com/office/drawing/2014/main" id="{5B754DC3-9E98-AF62-B79A-BAF51921FD89}"/>
                </a:ext>
              </a:extLst>
            </p:cNvPr>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12">
              <a:extLst>
                <a:ext uri="{FF2B5EF4-FFF2-40B4-BE49-F238E27FC236}">
                  <a16:creationId xmlns:a16="http://schemas.microsoft.com/office/drawing/2014/main" id="{639E91C1-A5B1-623D-1B69-0A42971F4301}"/>
                </a:ext>
              </a:extLst>
            </p:cNvPr>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13">
              <a:extLst>
                <a:ext uri="{FF2B5EF4-FFF2-40B4-BE49-F238E27FC236}">
                  <a16:creationId xmlns:a16="http://schemas.microsoft.com/office/drawing/2014/main" id="{0E3A2CB1-72DE-89DF-5692-FD196AC22F59}"/>
                </a:ext>
              </a:extLst>
            </p:cNvPr>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6" name="Text Box 14">
              <a:extLst>
                <a:ext uri="{FF2B5EF4-FFF2-40B4-BE49-F238E27FC236}">
                  <a16:creationId xmlns:a16="http://schemas.microsoft.com/office/drawing/2014/main" id="{4C77C478-3438-52DD-12B8-4776101A3788}"/>
                </a:ext>
              </a:extLst>
            </p:cNvPr>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Line 15">
              <a:extLst>
                <a:ext uri="{FF2B5EF4-FFF2-40B4-BE49-F238E27FC236}">
                  <a16:creationId xmlns:a16="http://schemas.microsoft.com/office/drawing/2014/main" id="{711C89A8-DB12-CEF7-0D30-F91127472153}"/>
                </a:ext>
              </a:extLst>
            </p:cNvPr>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16">
              <a:extLst>
                <a:ext uri="{FF2B5EF4-FFF2-40B4-BE49-F238E27FC236}">
                  <a16:creationId xmlns:a16="http://schemas.microsoft.com/office/drawing/2014/main" id="{DBA67A5F-F7F1-6475-8C8F-71FBEDAB1B9E}"/>
                </a:ext>
              </a:extLst>
            </p:cNvPr>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17">
              <a:extLst>
                <a:ext uri="{FF2B5EF4-FFF2-40B4-BE49-F238E27FC236}">
                  <a16:creationId xmlns:a16="http://schemas.microsoft.com/office/drawing/2014/main" id="{7AF36336-5B5E-0A20-1ABA-50B8281DB85E}"/>
                </a:ext>
              </a:extLst>
            </p:cNvPr>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30" name="Text Box 18">
              <a:extLst>
                <a:ext uri="{FF2B5EF4-FFF2-40B4-BE49-F238E27FC236}">
                  <a16:creationId xmlns:a16="http://schemas.microsoft.com/office/drawing/2014/main" id="{F2C6A843-3C00-E1F0-57F0-B864701E3D78}"/>
                </a:ext>
              </a:extLst>
            </p:cNvPr>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31" name="Text Box 19">
              <a:extLst>
                <a:ext uri="{FF2B5EF4-FFF2-40B4-BE49-F238E27FC236}">
                  <a16:creationId xmlns:a16="http://schemas.microsoft.com/office/drawing/2014/main" id="{FD14D7E4-5C45-F9EB-059D-3612D4C90B83}"/>
                </a:ext>
              </a:extLst>
            </p:cNvPr>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Text Box 31">
              <a:extLst>
                <a:ext uri="{FF2B5EF4-FFF2-40B4-BE49-F238E27FC236}">
                  <a16:creationId xmlns:a16="http://schemas.microsoft.com/office/drawing/2014/main" id="{00537033-72CE-4B5F-4A25-FA2C9C2918FD}"/>
                </a:ext>
              </a:extLst>
            </p:cNvPr>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Text Box 32">
              <a:extLst>
                <a:ext uri="{FF2B5EF4-FFF2-40B4-BE49-F238E27FC236}">
                  <a16:creationId xmlns:a16="http://schemas.microsoft.com/office/drawing/2014/main" id="{3E42481C-9921-CAAE-FABA-BFC38C65B1BE}"/>
                </a:ext>
              </a:extLst>
            </p:cNvPr>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Line 33">
              <a:extLst>
                <a:ext uri="{FF2B5EF4-FFF2-40B4-BE49-F238E27FC236}">
                  <a16:creationId xmlns:a16="http://schemas.microsoft.com/office/drawing/2014/main" id="{A5FCE4A2-4392-D58A-472F-4781C2F1B537}"/>
                </a:ext>
              </a:extLst>
            </p:cNvPr>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34">
              <a:extLst>
                <a:ext uri="{FF2B5EF4-FFF2-40B4-BE49-F238E27FC236}">
                  <a16:creationId xmlns:a16="http://schemas.microsoft.com/office/drawing/2014/main" id="{591D5E94-BF72-3E2C-A760-37C441D12275}"/>
                </a:ext>
              </a:extLst>
            </p:cNvPr>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7">
              <a:extLst>
                <a:ext uri="{FF2B5EF4-FFF2-40B4-BE49-F238E27FC236}">
                  <a16:creationId xmlns:a16="http://schemas.microsoft.com/office/drawing/2014/main" id="{9B1FF4E8-8AE6-EA08-962B-E06176FFDC2F}"/>
                </a:ext>
              </a:extLst>
            </p:cNvPr>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Box 38">
              <a:extLst>
                <a:ext uri="{FF2B5EF4-FFF2-40B4-BE49-F238E27FC236}">
                  <a16:creationId xmlns:a16="http://schemas.microsoft.com/office/drawing/2014/main" id="{7496BC50-A7EE-29F4-32C5-58B2D88E63A4}"/>
                </a:ext>
              </a:extLst>
            </p:cNvPr>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Line 39">
              <a:extLst>
                <a:ext uri="{FF2B5EF4-FFF2-40B4-BE49-F238E27FC236}">
                  <a16:creationId xmlns:a16="http://schemas.microsoft.com/office/drawing/2014/main" id="{5390BF23-1E0B-6584-A3AD-D281DA76782C}"/>
                </a:ext>
              </a:extLst>
            </p:cNvPr>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Box 40">
              <a:extLst>
                <a:ext uri="{FF2B5EF4-FFF2-40B4-BE49-F238E27FC236}">
                  <a16:creationId xmlns:a16="http://schemas.microsoft.com/office/drawing/2014/main" id="{AE6BA91C-ECD7-1A08-A80B-E6C6C3A9F155}"/>
                </a:ext>
              </a:extLst>
            </p:cNvPr>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Line 43">
              <a:extLst>
                <a:ext uri="{FF2B5EF4-FFF2-40B4-BE49-F238E27FC236}">
                  <a16:creationId xmlns:a16="http://schemas.microsoft.com/office/drawing/2014/main" id="{FD29CAC4-9D32-63C4-789C-0BECED08A98C}"/>
                </a:ext>
              </a:extLst>
            </p:cNvPr>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44">
              <a:extLst>
                <a:ext uri="{FF2B5EF4-FFF2-40B4-BE49-F238E27FC236}">
                  <a16:creationId xmlns:a16="http://schemas.microsoft.com/office/drawing/2014/main" id="{DC81E678-7A69-AF58-E6D0-9C02BC1A5872}"/>
                </a:ext>
              </a:extLst>
            </p:cNvPr>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45">
              <a:extLst>
                <a:ext uri="{FF2B5EF4-FFF2-40B4-BE49-F238E27FC236}">
                  <a16:creationId xmlns:a16="http://schemas.microsoft.com/office/drawing/2014/main" id="{E767FB4E-3819-373B-E157-737F0DF85EE4}"/>
                </a:ext>
              </a:extLst>
            </p:cNvPr>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 Box 46">
              <a:extLst>
                <a:ext uri="{FF2B5EF4-FFF2-40B4-BE49-F238E27FC236}">
                  <a16:creationId xmlns:a16="http://schemas.microsoft.com/office/drawing/2014/main" id="{51E687DD-D79A-E082-F22C-DBE5D6CF7416}"/>
                </a:ext>
              </a:extLst>
            </p:cNvPr>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44" name="Line 47">
              <a:extLst>
                <a:ext uri="{FF2B5EF4-FFF2-40B4-BE49-F238E27FC236}">
                  <a16:creationId xmlns:a16="http://schemas.microsoft.com/office/drawing/2014/main" id="{DE2C16DE-3E5F-D2A3-AD8B-824B56D9B37F}"/>
                </a:ext>
              </a:extLst>
            </p:cNvPr>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Box 49">
              <a:extLst>
                <a:ext uri="{FF2B5EF4-FFF2-40B4-BE49-F238E27FC236}">
                  <a16:creationId xmlns:a16="http://schemas.microsoft.com/office/drawing/2014/main" id="{F09CE4A1-5F86-E1B3-E7E2-7F6B48D16AD2}"/>
                </a:ext>
              </a:extLst>
            </p:cNvPr>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Line 50">
              <a:extLst>
                <a:ext uri="{FF2B5EF4-FFF2-40B4-BE49-F238E27FC236}">
                  <a16:creationId xmlns:a16="http://schemas.microsoft.com/office/drawing/2014/main" id="{D722F802-D43B-329E-BB67-1C67ED278E13}"/>
                </a:ext>
              </a:extLst>
            </p:cNvPr>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 Box 51">
              <a:extLst>
                <a:ext uri="{FF2B5EF4-FFF2-40B4-BE49-F238E27FC236}">
                  <a16:creationId xmlns:a16="http://schemas.microsoft.com/office/drawing/2014/main" id="{188CE9F9-0845-BAE6-2B4C-6DBE5C852251}"/>
                </a:ext>
              </a:extLst>
            </p:cNvPr>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8" name="TextBox 47">
            <a:extLst>
              <a:ext uri="{FF2B5EF4-FFF2-40B4-BE49-F238E27FC236}">
                <a16:creationId xmlns:a16="http://schemas.microsoft.com/office/drawing/2014/main" id="{AB5C1AA1-4399-5816-2EF5-943A050E718D}"/>
              </a:ext>
            </a:extLst>
          </p:cNvPr>
          <p:cNvSpPr txBox="1"/>
          <p:nvPr/>
        </p:nvSpPr>
        <p:spPr>
          <a:xfrm>
            <a:off x="263239" y="5831294"/>
            <a:ext cx="7259781" cy="1077218"/>
          </a:xfrm>
          <a:prstGeom prst="rect">
            <a:avLst/>
          </a:prstGeom>
          <a:noFill/>
        </p:spPr>
        <p:txBody>
          <a:bodyPr wrap="square" rtlCol="0">
            <a:spAutoFit/>
          </a:bodyPr>
          <a:lstStyle/>
          <a:p>
            <a:r>
              <a:rPr lang="en-US" sz="3200" dirty="0">
                <a:solidFill>
                  <a:srgbClr val="7030A0"/>
                </a:solidFill>
              </a:rPr>
              <a:t>Which header fields will be updated</a:t>
            </a:r>
          </a:p>
          <a:p>
            <a:r>
              <a:rPr lang="en-US" sz="3200" dirty="0">
                <a:solidFill>
                  <a:srgbClr val="7030A0"/>
                </a:solidFill>
              </a:rPr>
              <a:t>during reassembly?</a:t>
            </a:r>
          </a:p>
        </p:txBody>
      </p:sp>
    </p:spTree>
    <p:extLst>
      <p:ext uri="{BB962C8B-B14F-4D97-AF65-F5344CB8AC3E}">
        <p14:creationId xmlns:p14="http://schemas.microsoft.com/office/powerpoint/2010/main" val="262138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80D871-E537-F521-EAA7-AE808CA77E79}"/>
              </a:ext>
            </a:extLst>
          </p:cNvPr>
          <p:cNvSpPr/>
          <p:nvPr/>
        </p:nvSpPr>
        <p:spPr>
          <a:xfrm>
            <a:off x="7315199" y="314866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14" name="TextBox 13">
            <a:extLst>
              <a:ext uri="{FF2B5EF4-FFF2-40B4-BE49-F238E27FC236}">
                <a16:creationId xmlns:a16="http://schemas.microsoft.com/office/drawing/2014/main" id="{F83CA27A-D753-2701-3B88-47E23BA1748F}"/>
              </a:ext>
            </a:extLst>
          </p:cNvPr>
          <p:cNvSpPr txBox="1"/>
          <p:nvPr/>
        </p:nvSpPr>
        <p:spPr>
          <a:xfrm>
            <a:off x="6916530" y="2963998"/>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F93B342A-A346-FD35-CF40-50B4C2532961}"/>
              </a:ext>
            </a:extLst>
          </p:cNvPr>
          <p:cNvSpPr txBox="1"/>
          <p:nvPr/>
        </p:nvSpPr>
        <p:spPr>
          <a:xfrm>
            <a:off x="6874963" y="3893820"/>
            <a:ext cx="418704" cy="369332"/>
          </a:xfrm>
          <a:prstGeom prst="rect">
            <a:avLst/>
          </a:prstGeom>
          <a:noFill/>
        </p:spPr>
        <p:txBody>
          <a:bodyPr wrap="none" rtlCol="0">
            <a:spAutoFit/>
          </a:bodyPr>
          <a:lstStyle/>
          <a:p>
            <a:r>
              <a:rPr lang="en-US" dirty="0"/>
              <a:t>64</a:t>
            </a:r>
          </a:p>
        </p:txBody>
      </p:sp>
      <p:sp>
        <p:nvSpPr>
          <p:cNvPr id="16" name="TextBox 15">
            <a:extLst>
              <a:ext uri="{FF2B5EF4-FFF2-40B4-BE49-F238E27FC236}">
                <a16:creationId xmlns:a16="http://schemas.microsoft.com/office/drawing/2014/main" id="{F3F2E410-506F-EA72-74F3-E1B6CCEB9444}"/>
              </a:ext>
            </a:extLst>
          </p:cNvPr>
          <p:cNvSpPr txBox="1"/>
          <p:nvPr/>
        </p:nvSpPr>
        <p:spPr>
          <a:xfrm>
            <a:off x="6791831" y="4823642"/>
            <a:ext cx="535724" cy="369332"/>
          </a:xfrm>
          <a:prstGeom prst="rect">
            <a:avLst/>
          </a:prstGeom>
          <a:noFill/>
        </p:spPr>
        <p:txBody>
          <a:bodyPr wrap="none" rtlCol="0">
            <a:spAutoFit/>
          </a:bodyPr>
          <a:lstStyle/>
          <a:p>
            <a:r>
              <a:rPr lang="en-US" dirty="0"/>
              <a:t>128</a:t>
            </a:r>
          </a:p>
        </p:txBody>
      </p:sp>
      <p:sp>
        <p:nvSpPr>
          <p:cNvPr id="17" name="Rectangle 16">
            <a:extLst>
              <a:ext uri="{FF2B5EF4-FFF2-40B4-BE49-F238E27FC236}">
                <a16:creationId xmlns:a16="http://schemas.microsoft.com/office/drawing/2014/main" id="{FF021C82-B2F1-BA8E-EEB4-FA644257150C}"/>
              </a:ext>
            </a:extLst>
          </p:cNvPr>
          <p:cNvSpPr/>
          <p:nvPr/>
        </p:nvSpPr>
        <p:spPr>
          <a:xfrm>
            <a:off x="7315199" y="4058689"/>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18" name="Rectangle 17">
            <a:extLst>
              <a:ext uri="{FF2B5EF4-FFF2-40B4-BE49-F238E27FC236}">
                <a16:creationId xmlns:a16="http://schemas.microsoft.com/office/drawing/2014/main" id="{6369D4EA-F375-44AF-F7B7-64E6DD732B85}"/>
              </a:ext>
            </a:extLst>
          </p:cNvPr>
          <p:cNvSpPr/>
          <p:nvPr/>
        </p:nvSpPr>
        <p:spPr>
          <a:xfrm>
            <a:off x="7315199" y="496871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A8475496-026C-1CD6-D4DB-E59FD7698C76}"/>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15A862E-9D15-CE19-442F-D7226EC53D84}"/>
              </a:ext>
            </a:extLst>
          </p:cNvPr>
          <p:cNvSpPr/>
          <p:nvPr/>
        </p:nvSpPr>
        <p:spPr>
          <a:xfrm>
            <a:off x="845127" y="3740727"/>
            <a:ext cx="6192982" cy="1400710"/>
          </a:xfrm>
          <a:custGeom>
            <a:avLst/>
            <a:gdLst>
              <a:gd name="connsiteX0" fmla="*/ 0 w 6192982"/>
              <a:gd name="connsiteY0" fmla="*/ 207818 h 1400710"/>
              <a:gd name="connsiteX1" fmla="*/ 2840182 w 6192982"/>
              <a:gd name="connsiteY1" fmla="*/ 1399309 h 1400710"/>
              <a:gd name="connsiteX2" fmla="*/ 6192982 w 6192982"/>
              <a:gd name="connsiteY2" fmla="*/ 0 h 1400710"/>
            </a:gdLst>
            <a:ahLst/>
            <a:cxnLst>
              <a:cxn ang="0">
                <a:pos x="connsiteX0" y="connsiteY0"/>
              </a:cxn>
              <a:cxn ang="0">
                <a:pos x="connsiteX1" y="connsiteY1"/>
              </a:cxn>
              <a:cxn ang="0">
                <a:pos x="connsiteX2" y="connsiteY2"/>
              </a:cxn>
            </a:cxnLst>
            <a:rect l="l" t="t" r="r" b="b"/>
            <a:pathLst>
              <a:path w="6192982" h="1400710">
                <a:moveTo>
                  <a:pt x="0" y="207818"/>
                </a:moveTo>
                <a:cubicBezTo>
                  <a:pt x="904009" y="820881"/>
                  <a:pt x="1808018" y="1433945"/>
                  <a:pt x="2840182" y="1399309"/>
                </a:cubicBezTo>
                <a:cubicBezTo>
                  <a:pt x="3872346" y="1364673"/>
                  <a:pt x="5032664" y="682336"/>
                  <a:pt x="6192982" y="0"/>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057F1A5-4AB9-941D-3730-A0D358F47430}"/>
              </a:ext>
            </a:extLst>
          </p:cNvPr>
          <p:cNvSpPr/>
          <p:nvPr/>
        </p:nvSpPr>
        <p:spPr>
          <a:xfrm>
            <a:off x="3144982" y="3948545"/>
            <a:ext cx="3879273" cy="1728633"/>
          </a:xfrm>
          <a:custGeom>
            <a:avLst/>
            <a:gdLst>
              <a:gd name="connsiteX0" fmla="*/ 0 w 3879273"/>
              <a:gd name="connsiteY0" fmla="*/ 0 h 1728633"/>
              <a:gd name="connsiteX1" fmla="*/ 1413163 w 3879273"/>
              <a:gd name="connsiteY1" fmla="*/ 1717964 h 1728633"/>
              <a:gd name="connsiteX2" fmla="*/ 3879273 w 3879273"/>
              <a:gd name="connsiteY2" fmla="*/ 595746 h 1728633"/>
            </a:gdLst>
            <a:ahLst/>
            <a:cxnLst>
              <a:cxn ang="0">
                <a:pos x="connsiteX0" y="connsiteY0"/>
              </a:cxn>
              <a:cxn ang="0">
                <a:pos x="connsiteX1" y="connsiteY1"/>
              </a:cxn>
              <a:cxn ang="0">
                <a:pos x="connsiteX2" y="connsiteY2"/>
              </a:cxn>
            </a:cxnLst>
            <a:rect l="l" t="t" r="r" b="b"/>
            <a:pathLst>
              <a:path w="3879273" h="1728633">
                <a:moveTo>
                  <a:pt x="0" y="0"/>
                </a:moveTo>
                <a:cubicBezTo>
                  <a:pt x="383309" y="809336"/>
                  <a:pt x="766618" y="1618673"/>
                  <a:pt x="1413163" y="1717964"/>
                </a:cubicBezTo>
                <a:cubicBezTo>
                  <a:pt x="2059708" y="1817255"/>
                  <a:pt x="2969490" y="1206500"/>
                  <a:pt x="3879273" y="59574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66C4630-405C-3DE1-340F-0EBFAFFA18FB}"/>
              </a:ext>
            </a:extLst>
          </p:cNvPr>
          <p:cNvSpPr/>
          <p:nvPr/>
        </p:nvSpPr>
        <p:spPr>
          <a:xfrm>
            <a:off x="4862945" y="4003964"/>
            <a:ext cx="2286000" cy="2073772"/>
          </a:xfrm>
          <a:custGeom>
            <a:avLst/>
            <a:gdLst>
              <a:gd name="connsiteX0" fmla="*/ 0 w 2286000"/>
              <a:gd name="connsiteY0" fmla="*/ 0 h 2073772"/>
              <a:gd name="connsiteX1" fmla="*/ 1039091 w 2286000"/>
              <a:gd name="connsiteY1" fmla="*/ 1995054 h 2073772"/>
              <a:gd name="connsiteX2" fmla="*/ 2286000 w 2286000"/>
              <a:gd name="connsiteY2" fmla="*/ 1482436 h 2073772"/>
            </a:gdLst>
            <a:ahLst/>
            <a:cxnLst>
              <a:cxn ang="0">
                <a:pos x="connsiteX0" y="connsiteY0"/>
              </a:cxn>
              <a:cxn ang="0">
                <a:pos x="connsiteX1" y="connsiteY1"/>
              </a:cxn>
              <a:cxn ang="0">
                <a:pos x="connsiteX2" y="connsiteY2"/>
              </a:cxn>
            </a:cxnLst>
            <a:rect l="l" t="t" r="r" b="b"/>
            <a:pathLst>
              <a:path w="2286000" h="2073772">
                <a:moveTo>
                  <a:pt x="0" y="0"/>
                </a:moveTo>
                <a:cubicBezTo>
                  <a:pt x="329045" y="873990"/>
                  <a:pt x="658091" y="1747981"/>
                  <a:pt x="1039091" y="1995054"/>
                </a:cubicBezTo>
                <a:cubicBezTo>
                  <a:pt x="1420091" y="2242127"/>
                  <a:pt x="1853045" y="1862281"/>
                  <a:pt x="2286000" y="148243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1E4651-4351-DAD2-6AAA-774542388040}"/>
              </a:ext>
            </a:extLst>
          </p:cNvPr>
          <p:cNvSpPr txBox="1"/>
          <p:nvPr/>
        </p:nvSpPr>
        <p:spPr>
          <a:xfrm>
            <a:off x="845127" y="6165093"/>
            <a:ext cx="5708037" cy="584775"/>
          </a:xfrm>
          <a:prstGeom prst="rect">
            <a:avLst/>
          </a:prstGeom>
          <a:noFill/>
        </p:spPr>
        <p:txBody>
          <a:bodyPr wrap="none" rtlCol="0">
            <a:spAutoFit/>
          </a:bodyPr>
          <a:lstStyle/>
          <a:p>
            <a:r>
              <a:rPr lang="en-US" sz="3200" dirty="0">
                <a:solidFill>
                  <a:srgbClr val="7030A0"/>
                </a:solidFill>
              </a:rPr>
              <a:t>What if assembly is not possible?</a:t>
            </a:r>
          </a:p>
        </p:txBody>
      </p:sp>
    </p:spTree>
    <p:extLst>
      <p:ext uri="{BB962C8B-B14F-4D97-AF65-F5344CB8AC3E}">
        <p14:creationId xmlns:p14="http://schemas.microsoft.com/office/powerpoint/2010/main" val="135950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8B2A6FA8-BDAA-3241-A20C-ACE190E5B384}"/>
              </a:ext>
            </a:extLst>
          </p:cNvPr>
          <p:cNvSpPr>
            <a:spLocks noGrp="1"/>
          </p:cNvSpPr>
          <p:nvPr>
            <p:ph type="ctrTitle"/>
          </p:nvPr>
        </p:nvSpPr>
        <p:spPr/>
        <p:txBody>
          <a:bodyPr/>
          <a:lstStyle/>
          <a:p>
            <a:r>
              <a:rPr lang="en-US" altLang="en-US">
                <a:ea typeface="ＭＳ Ｐゴシック" panose="020B0600070205080204" pitchFamily="34" charset="-128"/>
              </a:rPr>
              <a:t>Network Addresses</a:t>
            </a:r>
          </a:p>
        </p:txBody>
      </p:sp>
      <p:sp>
        <p:nvSpPr>
          <p:cNvPr id="6" name="Subtitle 5">
            <a:extLst>
              <a:ext uri="{FF2B5EF4-FFF2-40B4-BE49-F238E27FC236}">
                <a16:creationId xmlns:a16="http://schemas.microsoft.com/office/drawing/2014/main" id="{0A25E6E8-69E9-054C-89D6-24410A39466E}"/>
              </a:ext>
            </a:extLst>
          </p:cNvPr>
          <p:cNvSpPr>
            <a:spLocks noGrp="1"/>
          </p:cNvSpPr>
          <p:nvPr>
            <p:ph type="subTitle" idx="1"/>
          </p:nvPr>
        </p:nvSpPr>
        <p:spPr/>
        <p:txBody>
          <a:bodyPr/>
          <a:lstStyle/>
          <a:p>
            <a:pPr>
              <a:buFont typeface="Arial" pitchFamily="1" charset="0"/>
              <a:buNone/>
              <a:defRPr/>
            </a:pPr>
            <a:endParaRPr lang="en-US"/>
          </a:p>
        </p:txBody>
      </p:sp>
      <p:sp>
        <p:nvSpPr>
          <p:cNvPr id="35843" name="Slide Number Placeholder 3">
            <a:extLst>
              <a:ext uri="{FF2B5EF4-FFF2-40B4-BE49-F238E27FC236}">
                <a16:creationId xmlns:a16="http://schemas.microsoft.com/office/drawing/2014/main" id="{41E60390-D412-694B-B392-A05239822A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82777-1887-0D41-9E6A-62F1BFA67B6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15409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C65465D-018B-354C-AF07-3EBBE07EEDA3}"/>
              </a:ext>
            </a:extLst>
          </p:cNvPr>
          <p:cNvSpPr>
            <a:spLocks noGrp="1" noChangeArrowheads="1"/>
          </p:cNvSpPr>
          <p:nvPr>
            <p:ph type="title"/>
          </p:nvPr>
        </p:nvSpPr>
        <p:spPr/>
        <p:txBody>
          <a:bodyPr/>
          <a:lstStyle/>
          <a:p>
            <a:r>
              <a:rPr lang="en-US" altLang="en-US">
                <a:ea typeface="ＭＳ Ｐゴシック" panose="020B0600070205080204" pitchFamily="34" charset="-128"/>
              </a:rPr>
              <a:t>IP Address (IPv4)</a:t>
            </a:r>
          </a:p>
        </p:txBody>
      </p:sp>
      <p:sp>
        <p:nvSpPr>
          <p:cNvPr id="36866" name="Rectangle 3">
            <a:extLst>
              <a:ext uri="{FF2B5EF4-FFF2-40B4-BE49-F238E27FC236}">
                <a16:creationId xmlns:a16="http://schemas.microsoft.com/office/drawing/2014/main" id="{FE86E33D-CA84-7D4D-A09D-E247979CD674}"/>
              </a:ext>
            </a:extLst>
          </p:cNvPr>
          <p:cNvSpPr>
            <a:spLocks noGrp="1" noChangeArrowheads="1"/>
          </p:cNvSpPr>
          <p:nvPr>
            <p:ph type="body" idx="1"/>
          </p:nvPr>
        </p:nvSpPr>
        <p:spPr/>
        <p:txBody>
          <a:bodyPr/>
          <a:lstStyle/>
          <a:p>
            <a:r>
              <a:rPr lang="en-US" altLang="en-US">
                <a:ea typeface="ＭＳ Ｐゴシック" panose="020B0600070205080204" pitchFamily="34" charset="-128"/>
              </a:rPr>
              <a:t>A unique 32-bit number</a:t>
            </a:r>
          </a:p>
          <a:p>
            <a:r>
              <a:rPr lang="en-US" altLang="en-US">
                <a:ea typeface="ＭＳ Ｐゴシック" panose="020B0600070205080204" pitchFamily="34" charset="-128"/>
              </a:rPr>
              <a:t>Identifies an interface (on a host, on a router, …)</a:t>
            </a:r>
          </a:p>
          <a:p>
            <a:r>
              <a:rPr lang="en-US" altLang="en-US">
                <a:ea typeface="ＭＳ Ｐゴシック" panose="020B0600070205080204" pitchFamily="34" charset="-128"/>
              </a:rPr>
              <a:t>Represented in dotted-quad notation</a:t>
            </a:r>
          </a:p>
        </p:txBody>
      </p:sp>
      <p:sp>
        <p:nvSpPr>
          <p:cNvPr id="36867" name="Slide Number Placeholder 3">
            <a:extLst>
              <a:ext uri="{FF2B5EF4-FFF2-40B4-BE49-F238E27FC236}">
                <a16:creationId xmlns:a16="http://schemas.microsoft.com/office/drawing/2014/main" id="{66EFA687-D121-334C-BAC3-A35FDA20ED0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4809A9-9027-C149-B27D-25D37B9B06E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6868" name="Group 4">
            <a:extLst>
              <a:ext uri="{FF2B5EF4-FFF2-40B4-BE49-F238E27FC236}">
                <a16:creationId xmlns:a16="http://schemas.microsoft.com/office/drawing/2014/main" id="{E19D9255-59BC-B94F-913C-B94EF0B3DDE2}"/>
              </a:ext>
            </a:extLst>
          </p:cNvPr>
          <p:cNvGrpSpPr>
            <a:grpSpLocks/>
          </p:cNvGrpSpPr>
          <p:nvPr/>
        </p:nvGrpSpPr>
        <p:grpSpPr bwMode="auto">
          <a:xfrm>
            <a:off x="850900" y="4910138"/>
            <a:ext cx="7327900" cy="592137"/>
            <a:chOff x="428" y="893"/>
            <a:chExt cx="4616" cy="373"/>
          </a:xfrm>
        </p:grpSpPr>
        <p:grpSp>
          <p:nvGrpSpPr>
            <p:cNvPr id="36877" name="Group 5">
              <a:extLst>
                <a:ext uri="{FF2B5EF4-FFF2-40B4-BE49-F238E27FC236}">
                  <a16:creationId xmlns:a16="http://schemas.microsoft.com/office/drawing/2014/main" id="{A28C2FA1-E5AD-8548-9D72-8048EB5CA8AF}"/>
                </a:ext>
              </a:extLst>
            </p:cNvPr>
            <p:cNvGrpSpPr>
              <a:grpSpLocks/>
            </p:cNvGrpSpPr>
            <p:nvPr/>
          </p:nvGrpSpPr>
          <p:grpSpPr bwMode="auto">
            <a:xfrm>
              <a:off x="428" y="904"/>
              <a:ext cx="4616" cy="328"/>
              <a:chOff x="428" y="904"/>
              <a:chExt cx="4616" cy="328"/>
            </a:xfrm>
          </p:grpSpPr>
          <p:sp>
            <p:nvSpPr>
              <p:cNvPr id="861190" name="Rectangle 6">
                <a:extLst>
                  <a:ext uri="{FF2B5EF4-FFF2-40B4-BE49-F238E27FC236}">
                    <a16:creationId xmlns:a16="http://schemas.microsoft.com/office/drawing/2014/main" id="{156C3FBF-7083-F443-A469-0093E1BE4171}"/>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36883" name="Line 7">
                <a:extLst>
                  <a:ext uri="{FF2B5EF4-FFF2-40B4-BE49-F238E27FC236}">
                    <a16:creationId xmlns:a16="http://schemas.microsoft.com/office/drawing/2014/main" id="{445895CB-2E16-3345-81E8-DFF47CEB3134}"/>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4" name="Line 8">
                <a:extLst>
                  <a:ext uri="{FF2B5EF4-FFF2-40B4-BE49-F238E27FC236}">
                    <a16:creationId xmlns:a16="http://schemas.microsoft.com/office/drawing/2014/main" id="{5B2E553E-1995-434C-B5A8-11BC3AFFA551}"/>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5" name="Line 9">
                <a:extLst>
                  <a:ext uri="{FF2B5EF4-FFF2-40B4-BE49-F238E27FC236}">
                    <a16:creationId xmlns:a16="http://schemas.microsoft.com/office/drawing/2014/main" id="{52D5B27F-0642-C240-B51B-019268FCE912}"/>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878" name="Rectangle 10">
              <a:extLst>
                <a:ext uri="{FF2B5EF4-FFF2-40B4-BE49-F238E27FC236}">
                  <a16:creationId xmlns:a16="http://schemas.microsoft.com/office/drawing/2014/main" id="{6585F680-F99E-F545-BFDA-F4AB8B3CA864}"/>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36879" name="Rectangle 11">
              <a:extLst>
                <a:ext uri="{FF2B5EF4-FFF2-40B4-BE49-F238E27FC236}">
                  <a16:creationId xmlns:a16="http://schemas.microsoft.com/office/drawing/2014/main" id="{1332F236-DD27-5E4C-88D1-76659F93AFDC}"/>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36880" name="Rectangle 12">
              <a:extLst>
                <a:ext uri="{FF2B5EF4-FFF2-40B4-BE49-F238E27FC236}">
                  <a16:creationId xmlns:a16="http://schemas.microsoft.com/office/drawing/2014/main" id="{266AD9BC-545C-AC40-9469-9CDCE85C790B}"/>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36881" name="Rectangle 13">
              <a:extLst>
                <a:ext uri="{FF2B5EF4-FFF2-40B4-BE49-F238E27FC236}">
                  <a16:creationId xmlns:a16="http://schemas.microsoft.com/office/drawing/2014/main" id="{810588A8-88B2-2047-9CD7-310FA09ACDDC}"/>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36869" name="Text Box 21">
            <a:extLst>
              <a:ext uri="{FF2B5EF4-FFF2-40B4-BE49-F238E27FC236}">
                <a16:creationId xmlns:a16="http://schemas.microsoft.com/office/drawing/2014/main" id="{6FD34E68-132D-B344-8B24-B4D5F86BA12F}"/>
              </a:ext>
            </a:extLst>
          </p:cNvPr>
          <p:cNvSpPr txBox="1">
            <a:spLocks noChangeArrowheads="1"/>
          </p:cNvSpPr>
          <p:nvPr/>
        </p:nvSpPr>
        <p:spPr bwMode="auto">
          <a:xfrm>
            <a:off x="1493838"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36870" name="Text Box 22">
            <a:extLst>
              <a:ext uri="{FF2B5EF4-FFF2-40B4-BE49-F238E27FC236}">
                <a16:creationId xmlns:a16="http://schemas.microsoft.com/office/drawing/2014/main" id="{6F59720B-3760-0A4A-941C-35E7BF51F18E}"/>
              </a:ext>
            </a:extLst>
          </p:cNvPr>
          <p:cNvSpPr txBox="1">
            <a:spLocks noChangeArrowheads="1"/>
          </p:cNvSpPr>
          <p:nvPr/>
        </p:nvSpPr>
        <p:spPr bwMode="auto">
          <a:xfrm>
            <a:off x="3395663"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36871" name="Text Box 23">
            <a:extLst>
              <a:ext uri="{FF2B5EF4-FFF2-40B4-BE49-F238E27FC236}">
                <a16:creationId xmlns:a16="http://schemas.microsoft.com/office/drawing/2014/main" id="{C4BB6E5B-BD19-5F43-B32D-50F81F263129}"/>
              </a:ext>
            </a:extLst>
          </p:cNvPr>
          <p:cNvSpPr txBox="1">
            <a:spLocks noChangeArrowheads="1"/>
          </p:cNvSpPr>
          <p:nvPr/>
        </p:nvSpPr>
        <p:spPr bwMode="auto">
          <a:xfrm>
            <a:off x="5080000" y="3506788"/>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36872" name="Text Box 24">
            <a:extLst>
              <a:ext uri="{FF2B5EF4-FFF2-40B4-BE49-F238E27FC236}">
                <a16:creationId xmlns:a16="http://schemas.microsoft.com/office/drawing/2014/main" id="{B3537D6B-6384-F245-AF93-BA264623AFF0}"/>
              </a:ext>
            </a:extLst>
          </p:cNvPr>
          <p:cNvSpPr txBox="1">
            <a:spLocks noChangeArrowheads="1"/>
          </p:cNvSpPr>
          <p:nvPr/>
        </p:nvSpPr>
        <p:spPr bwMode="auto">
          <a:xfrm>
            <a:off x="7031038" y="3506788"/>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36873" name="Line 25">
            <a:extLst>
              <a:ext uri="{FF2B5EF4-FFF2-40B4-BE49-F238E27FC236}">
                <a16:creationId xmlns:a16="http://schemas.microsoft.com/office/drawing/2014/main" id="{D4717235-1C3A-B242-A34C-41A5A7BB8E50}"/>
              </a:ext>
            </a:extLst>
          </p:cNvPr>
          <p:cNvSpPr>
            <a:spLocks noChangeShapeType="1"/>
          </p:cNvSpPr>
          <p:nvPr/>
        </p:nvSpPr>
        <p:spPr bwMode="auto">
          <a:xfrm>
            <a:off x="1774825"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4" name="Line 26">
            <a:extLst>
              <a:ext uri="{FF2B5EF4-FFF2-40B4-BE49-F238E27FC236}">
                <a16:creationId xmlns:a16="http://schemas.microsoft.com/office/drawing/2014/main" id="{089DA2FB-9A89-2D41-98AB-8202732C5407}"/>
              </a:ext>
            </a:extLst>
          </p:cNvPr>
          <p:cNvSpPr>
            <a:spLocks noChangeShapeType="1"/>
          </p:cNvSpPr>
          <p:nvPr/>
        </p:nvSpPr>
        <p:spPr bwMode="auto">
          <a:xfrm>
            <a:off x="3700463"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5" name="Line 27">
            <a:extLst>
              <a:ext uri="{FF2B5EF4-FFF2-40B4-BE49-F238E27FC236}">
                <a16:creationId xmlns:a16="http://schemas.microsoft.com/office/drawing/2014/main" id="{B1254EB7-0764-514E-8EB8-398F2C3737D3}"/>
              </a:ext>
            </a:extLst>
          </p:cNvPr>
          <p:cNvSpPr>
            <a:spLocks noChangeShapeType="1"/>
          </p:cNvSpPr>
          <p:nvPr/>
        </p:nvSpPr>
        <p:spPr bwMode="auto">
          <a:xfrm>
            <a:off x="547370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6" name="Line 28">
            <a:extLst>
              <a:ext uri="{FF2B5EF4-FFF2-40B4-BE49-F238E27FC236}">
                <a16:creationId xmlns:a16="http://schemas.microsoft.com/office/drawing/2014/main" id="{79368440-6963-9C4A-9FA0-A7732A6970B7}"/>
              </a:ext>
            </a:extLst>
          </p:cNvPr>
          <p:cNvSpPr>
            <a:spLocks noChangeShapeType="1"/>
          </p:cNvSpPr>
          <p:nvPr/>
        </p:nvSpPr>
        <p:spPr bwMode="auto">
          <a:xfrm>
            <a:off x="721995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Text Box 21">
            <a:extLst>
              <a:ext uri="{FF2B5EF4-FFF2-40B4-BE49-F238E27FC236}">
                <a16:creationId xmlns:a16="http://schemas.microsoft.com/office/drawing/2014/main" id="{C7666888-95C0-6743-9AA4-2BA13061C748}"/>
              </a:ext>
            </a:extLst>
          </p:cNvPr>
          <p:cNvSpPr txBox="1">
            <a:spLocks noChangeArrowheads="1"/>
          </p:cNvSpPr>
          <p:nvPr/>
        </p:nvSpPr>
        <p:spPr bwMode="auto">
          <a:xfrm>
            <a:off x="3395663" y="5770067"/>
            <a:ext cx="2085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12:34:158:5</a:t>
            </a:r>
          </a:p>
        </p:txBody>
      </p:sp>
    </p:spTree>
    <p:extLst>
      <p:ext uri="{BB962C8B-B14F-4D97-AF65-F5344CB8AC3E}">
        <p14:creationId xmlns:p14="http://schemas.microsoft.com/office/powerpoint/2010/main" val="214244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2">
            <a:extLst>
              <a:ext uri="{FF2B5EF4-FFF2-40B4-BE49-F238E27FC236}">
                <a16:creationId xmlns:a16="http://schemas.microsoft.com/office/drawing/2014/main" id="{74FFB87B-56A1-2A40-BEED-6785A98D264C}"/>
              </a:ext>
            </a:extLst>
          </p:cNvPr>
          <p:cNvSpPr>
            <a:spLocks noGrp="1" noChangeArrowheads="1"/>
          </p:cNvSpPr>
          <p:nvPr>
            <p:ph type="title"/>
          </p:nvPr>
        </p:nvSpPr>
        <p:spPr/>
        <p:txBody>
          <a:bodyPr/>
          <a:lstStyle/>
          <a:p>
            <a:r>
              <a:rPr lang="en-US" altLang="en-US">
                <a:ea typeface="ＭＳ Ｐゴシック" panose="020B0600070205080204" pitchFamily="34" charset="-128"/>
              </a:rPr>
              <a:t>Grouping Related Hosts</a:t>
            </a:r>
          </a:p>
        </p:txBody>
      </p:sp>
      <p:sp>
        <p:nvSpPr>
          <p:cNvPr id="38914" name="Rectangle 33">
            <a:extLst>
              <a:ext uri="{FF2B5EF4-FFF2-40B4-BE49-F238E27FC236}">
                <a16:creationId xmlns:a16="http://schemas.microsoft.com/office/drawing/2014/main" id="{A79E26B8-CDEF-BB49-8ECC-B58B147EF33E}"/>
              </a:ext>
            </a:extLst>
          </p:cNvPr>
          <p:cNvSpPr>
            <a:spLocks noGrp="1" noChangeArrowheads="1"/>
          </p:cNvSpPr>
          <p:nvPr>
            <p:ph type="body" idx="1"/>
          </p:nvPr>
        </p:nvSpPr>
        <p:spPr>
          <a:xfrm>
            <a:off x="381000" y="1219200"/>
            <a:ext cx="8305800" cy="4906963"/>
          </a:xfrm>
        </p:spPr>
        <p:txBody>
          <a:bodyPr/>
          <a:lstStyle/>
          <a:p>
            <a:r>
              <a:rPr lang="en-US" altLang="en-US">
                <a:ea typeface="ＭＳ Ｐゴシック" panose="020B0600070205080204" pitchFamily="34" charset="-128"/>
              </a:rPr>
              <a:t>The Internet is an </a:t>
            </a:r>
            <a:r>
              <a:rPr lang="ja-JP" altLang="en-US">
                <a:ea typeface="ＭＳ Ｐゴシック" panose="020B0600070205080204" pitchFamily="34" charset="-128"/>
              </a:rPr>
              <a:t>“</a:t>
            </a:r>
            <a:r>
              <a:rPr lang="en-US" altLang="ja-JP">
                <a:ea typeface="ＭＳ Ｐゴシック" panose="020B0600070205080204" pitchFamily="34" charset="-128"/>
              </a:rPr>
              <a:t>inter-network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Used to connect networks together, not hosts</a:t>
            </a:r>
          </a:p>
          <a:p>
            <a:pPr lvl="1"/>
            <a:r>
              <a:rPr lang="en-US" altLang="en-US">
                <a:ea typeface="ＭＳ Ｐゴシック" panose="020B0600070205080204" pitchFamily="34" charset="-128"/>
              </a:rPr>
              <a:t>Need to address a network (i.e., group of hosts)</a:t>
            </a:r>
          </a:p>
        </p:txBody>
      </p:sp>
      <p:sp>
        <p:nvSpPr>
          <p:cNvPr id="38915" name="Slide Number Placeholder 3">
            <a:extLst>
              <a:ext uri="{FF2B5EF4-FFF2-40B4-BE49-F238E27FC236}">
                <a16:creationId xmlns:a16="http://schemas.microsoft.com/office/drawing/2014/main" id="{5D95CA12-B453-2B4E-BE0B-598A588253A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30C0A3-4065-4F46-84AD-238C059CB3F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8916" name="Line 4">
            <a:extLst>
              <a:ext uri="{FF2B5EF4-FFF2-40B4-BE49-F238E27FC236}">
                <a16:creationId xmlns:a16="http://schemas.microsoft.com/office/drawing/2014/main" id="{A51F7992-A294-6F47-AC74-D5277B6130CD}"/>
              </a:ext>
            </a:extLst>
          </p:cNvPr>
          <p:cNvSpPr>
            <a:spLocks noChangeShapeType="1"/>
          </p:cNvSpPr>
          <p:nvPr/>
        </p:nvSpPr>
        <p:spPr bwMode="auto">
          <a:xfrm>
            <a:off x="9969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7" name="Line 5">
            <a:extLst>
              <a:ext uri="{FF2B5EF4-FFF2-40B4-BE49-F238E27FC236}">
                <a16:creationId xmlns:a16="http://schemas.microsoft.com/office/drawing/2014/main" id="{5E290C74-267C-BB4A-96FA-23779FE38A89}"/>
              </a:ext>
            </a:extLst>
          </p:cNvPr>
          <p:cNvSpPr>
            <a:spLocks noChangeShapeType="1"/>
          </p:cNvSpPr>
          <p:nvPr/>
        </p:nvSpPr>
        <p:spPr bwMode="auto">
          <a:xfrm>
            <a:off x="13017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8" name="Line 6">
            <a:extLst>
              <a:ext uri="{FF2B5EF4-FFF2-40B4-BE49-F238E27FC236}">
                <a16:creationId xmlns:a16="http://schemas.microsoft.com/office/drawing/2014/main" id="{A6587C34-1BFF-334D-B52C-3F8370E21A10}"/>
              </a:ext>
            </a:extLst>
          </p:cNvPr>
          <p:cNvSpPr>
            <a:spLocks noChangeShapeType="1"/>
          </p:cNvSpPr>
          <p:nvPr/>
        </p:nvSpPr>
        <p:spPr bwMode="auto">
          <a:xfrm>
            <a:off x="2216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9" name="Line 7">
            <a:extLst>
              <a:ext uri="{FF2B5EF4-FFF2-40B4-BE49-F238E27FC236}">
                <a16:creationId xmlns:a16="http://schemas.microsoft.com/office/drawing/2014/main" id="{C7AFE484-5FDE-974D-B8A4-06570B2B4BBB}"/>
              </a:ext>
            </a:extLst>
          </p:cNvPr>
          <p:cNvSpPr>
            <a:spLocks noChangeShapeType="1"/>
          </p:cNvSpPr>
          <p:nvPr/>
        </p:nvSpPr>
        <p:spPr bwMode="auto">
          <a:xfrm>
            <a:off x="3282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0" name="Rectangle 8">
            <a:extLst>
              <a:ext uri="{FF2B5EF4-FFF2-40B4-BE49-F238E27FC236}">
                <a16:creationId xmlns:a16="http://schemas.microsoft.com/office/drawing/2014/main" id="{4062A6AD-F79A-6140-93CE-FA1ECCF1ED51}"/>
              </a:ext>
            </a:extLst>
          </p:cNvPr>
          <p:cNvSpPr>
            <a:spLocks noChangeArrowheads="1"/>
          </p:cNvSpPr>
          <p:nvPr/>
        </p:nvSpPr>
        <p:spPr bwMode="auto">
          <a:xfrm>
            <a:off x="9937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1" name="Rectangle 9">
            <a:extLst>
              <a:ext uri="{FF2B5EF4-FFF2-40B4-BE49-F238E27FC236}">
                <a16:creationId xmlns:a16="http://schemas.microsoft.com/office/drawing/2014/main" id="{DE2BA6A1-7289-B045-AA24-BA3756BF25E9}"/>
              </a:ext>
            </a:extLst>
          </p:cNvPr>
          <p:cNvSpPr>
            <a:spLocks noChangeArrowheads="1"/>
          </p:cNvSpPr>
          <p:nvPr/>
        </p:nvSpPr>
        <p:spPr bwMode="auto">
          <a:xfrm>
            <a:off x="1889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2" name="Rectangle 10">
            <a:extLst>
              <a:ext uri="{FF2B5EF4-FFF2-40B4-BE49-F238E27FC236}">
                <a16:creationId xmlns:a16="http://schemas.microsoft.com/office/drawing/2014/main" id="{63BF20BC-2970-2B49-919C-BF3EEA3F9EE4}"/>
              </a:ext>
            </a:extLst>
          </p:cNvPr>
          <p:cNvSpPr>
            <a:spLocks noChangeArrowheads="1"/>
          </p:cNvSpPr>
          <p:nvPr/>
        </p:nvSpPr>
        <p:spPr bwMode="auto">
          <a:xfrm>
            <a:off x="29559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3" name="Text Box 11">
            <a:extLst>
              <a:ext uri="{FF2B5EF4-FFF2-40B4-BE49-F238E27FC236}">
                <a16:creationId xmlns:a16="http://schemas.microsoft.com/office/drawing/2014/main" id="{F27C672E-1502-1E44-B61D-D25992E163CB}"/>
              </a:ext>
            </a:extLst>
          </p:cNvPr>
          <p:cNvSpPr txBox="1">
            <a:spLocks noChangeArrowheads="1"/>
          </p:cNvSpPr>
          <p:nvPr/>
        </p:nvSpPr>
        <p:spPr bwMode="auto">
          <a:xfrm>
            <a:off x="1125538" y="4129088"/>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38924" name="Text Box 12">
            <a:extLst>
              <a:ext uri="{FF2B5EF4-FFF2-40B4-BE49-F238E27FC236}">
                <a16:creationId xmlns:a16="http://schemas.microsoft.com/office/drawing/2014/main" id="{08A577DB-AC72-F641-BCDB-6905C141D68F}"/>
              </a:ext>
            </a:extLst>
          </p:cNvPr>
          <p:cNvSpPr txBox="1">
            <a:spLocks noChangeArrowheads="1"/>
          </p:cNvSpPr>
          <p:nvPr/>
        </p:nvSpPr>
        <p:spPr bwMode="auto">
          <a:xfrm>
            <a:off x="25209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25" name="Line 13">
            <a:extLst>
              <a:ext uri="{FF2B5EF4-FFF2-40B4-BE49-F238E27FC236}">
                <a16:creationId xmlns:a16="http://schemas.microsoft.com/office/drawing/2014/main" id="{B33E764F-056B-7B44-9FBE-5832AC877C87}"/>
              </a:ext>
            </a:extLst>
          </p:cNvPr>
          <p:cNvSpPr>
            <a:spLocks noChangeShapeType="1"/>
          </p:cNvSpPr>
          <p:nvPr/>
        </p:nvSpPr>
        <p:spPr bwMode="auto">
          <a:xfrm>
            <a:off x="56451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6" name="Line 14">
            <a:extLst>
              <a:ext uri="{FF2B5EF4-FFF2-40B4-BE49-F238E27FC236}">
                <a16:creationId xmlns:a16="http://schemas.microsoft.com/office/drawing/2014/main" id="{ED2B80C7-2D8F-954D-BD4E-EA72414035EA}"/>
              </a:ext>
            </a:extLst>
          </p:cNvPr>
          <p:cNvSpPr>
            <a:spLocks noChangeShapeType="1"/>
          </p:cNvSpPr>
          <p:nvPr/>
        </p:nvSpPr>
        <p:spPr bwMode="auto">
          <a:xfrm>
            <a:off x="5949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7" name="Line 15">
            <a:extLst>
              <a:ext uri="{FF2B5EF4-FFF2-40B4-BE49-F238E27FC236}">
                <a16:creationId xmlns:a16="http://schemas.microsoft.com/office/drawing/2014/main" id="{9F1481DD-0DCF-8F4A-9842-BEC287DFD1E5}"/>
              </a:ext>
            </a:extLst>
          </p:cNvPr>
          <p:cNvSpPr>
            <a:spLocks noChangeShapeType="1"/>
          </p:cNvSpPr>
          <p:nvPr/>
        </p:nvSpPr>
        <p:spPr bwMode="auto">
          <a:xfrm>
            <a:off x="68643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8" name="Line 16">
            <a:extLst>
              <a:ext uri="{FF2B5EF4-FFF2-40B4-BE49-F238E27FC236}">
                <a16:creationId xmlns:a16="http://schemas.microsoft.com/office/drawing/2014/main" id="{2CB4FFD5-375B-8B45-A695-A1EC84784AF9}"/>
              </a:ext>
            </a:extLst>
          </p:cNvPr>
          <p:cNvSpPr>
            <a:spLocks noChangeShapeType="1"/>
          </p:cNvSpPr>
          <p:nvPr/>
        </p:nvSpPr>
        <p:spPr bwMode="auto">
          <a:xfrm>
            <a:off x="7931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9" name="Rectangle 17">
            <a:extLst>
              <a:ext uri="{FF2B5EF4-FFF2-40B4-BE49-F238E27FC236}">
                <a16:creationId xmlns:a16="http://schemas.microsoft.com/office/drawing/2014/main" id="{096A0035-8D91-E94B-A3FE-8739584E5665}"/>
              </a:ext>
            </a:extLst>
          </p:cNvPr>
          <p:cNvSpPr>
            <a:spLocks noChangeArrowheads="1"/>
          </p:cNvSpPr>
          <p:nvPr/>
        </p:nvSpPr>
        <p:spPr bwMode="auto">
          <a:xfrm>
            <a:off x="56419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0" name="Rectangle 18">
            <a:extLst>
              <a:ext uri="{FF2B5EF4-FFF2-40B4-BE49-F238E27FC236}">
                <a16:creationId xmlns:a16="http://schemas.microsoft.com/office/drawing/2014/main" id="{F0ECDDDA-B9B0-6F49-9876-26B3EAA90291}"/>
              </a:ext>
            </a:extLst>
          </p:cNvPr>
          <p:cNvSpPr>
            <a:spLocks noChangeArrowheads="1"/>
          </p:cNvSpPr>
          <p:nvPr/>
        </p:nvSpPr>
        <p:spPr bwMode="auto">
          <a:xfrm>
            <a:off x="65373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1" name="Rectangle 19">
            <a:extLst>
              <a:ext uri="{FF2B5EF4-FFF2-40B4-BE49-F238E27FC236}">
                <a16:creationId xmlns:a16="http://schemas.microsoft.com/office/drawing/2014/main" id="{E082B24B-11BD-C44C-BBB7-3F9E4945A728}"/>
              </a:ext>
            </a:extLst>
          </p:cNvPr>
          <p:cNvSpPr>
            <a:spLocks noChangeArrowheads="1"/>
          </p:cNvSpPr>
          <p:nvPr/>
        </p:nvSpPr>
        <p:spPr bwMode="auto">
          <a:xfrm>
            <a:off x="7604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2" name="Text Box 20">
            <a:extLst>
              <a:ext uri="{FF2B5EF4-FFF2-40B4-BE49-F238E27FC236}">
                <a16:creationId xmlns:a16="http://schemas.microsoft.com/office/drawing/2014/main" id="{4900B1C4-E9C0-4D4C-BEA8-E7B67C34B2CD}"/>
              </a:ext>
            </a:extLst>
          </p:cNvPr>
          <p:cNvSpPr txBox="1">
            <a:spLocks noChangeArrowheads="1"/>
          </p:cNvSpPr>
          <p:nvPr/>
        </p:nvSpPr>
        <p:spPr bwMode="auto">
          <a:xfrm>
            <a:off x="7069138" y="4114800"/>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38933" name="Text Box 21">
            <a:extLst>
              <a:ext uri="{FF2B5EF4-FFF2-40B4-BE49-F238E27FC236}">
                <a16:creationId xmlns:a16="http://schemas.microsoft.com/office/drawing/2014/main" id="{FE201D9D-2B37-8C40-A855-6274C1E02869}"/>
              </a:ext>
            </a:extLst>
          </p:cNvPr>
          <p:cNvSpPr txBox="1">
            <a:spLocks noChangeArrowheads="1"/>
          </p:cNvSpPr>
          <p:nvPr/>
        </p:nvSpPr>
        <p:spPr bwMode="auto">
          <a:xfrm>
            <a:off x="71691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34" name="AutoShape 22">
            <a:extLst>
              <a:ext uri="{FF2B5EF4-FFF2-40B4-BE49-F238E27FC236}">
                <a16:creationId xmlns:a16="http://schemas.microsoft.com/office/drawing/2014/main" id="{92AD3AAE-B584-CE47-92D4-6706E542C534}"/>
              </a:ext>
            </a:extLst>
          </p:cNvPr>
          <p:cNvSpPr>
            <a:spLocks noChangeArrowheads="1"/>
          </p:cNvSpPr>
          <p:nvPr/>
        </p:nvSpPr>
        <p:spPr bwMode="auto">
          <a:xfrm>
            <a:off x="25209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5" name="AutoShape 23">
            <a:extLst>
              <a:ext uri="{FF2B5EF4-FFF2-40B4-BE49-F238E27FC236}">
                <a16:creationId xmlns:a16="http://schemas.microsoft.com/office/drawing/2014/main" id="{2542760C-45AF-BA48-BA93-E39AC4D09AB4}"/>
              </a:ext>
            </a:extLst>
          </p:cNvPr>
          <p:cNvSpPr>
            <a:spLocks noChangeArrowheads="1"/>
          </p:cNvSpPr>
          <p:nvPr/>
        </p:nvSpPr>
        <p:spPr bwMode="auto">
          <a:xfrm>
            <a:off x="43497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6" name="Line 24">
            <a:extLst>
              <a:ext uri="{FF2B5EF4-FFF2-40B4-BE49-F238E27FC236}">
                <a16:creationId xmlns:a16="http://schemas.microsoft.com/office/drawing/2014/main" id="{1B7408F5-4737-9D4C-A038-B596B5EA6A07}"/>
              </a:ext>
            </a:extLst>
          </p:cNvPr>
          <p:cNvSpPr>
            <a:spLocks noChangeShapeType="1"/>
          </p:cNvSpPr>
          <p:nvPr/>
        </p:nvSpPr>
        <p:spPr bwMode="auto">
          <a:xfrm>
            <a:off x="28257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7" name="AutoShape 25">
            <a:extLst>
              <a:ext uri="{FF2B5EF4-FFF2-40B4-BE49-F238E27FC236}">
                <a16:creationId xmlns:a16="http://schemas.microsoft.com/office/drawing/2014/main" id="{208C0207-FC6B-8C4F-AB1B-BBEC03E0DA62}"/>
              </a:ext>
            </a:extLst>
          </p:cNvPr>
          <p:cNvSpPr>
            <a:spLocks noChangeArrowheads="1"/>
          </p:cNvSpPr>
          <p:nvPr/>
        </p:nvSpPr>
        <p:spPr bwMode="auto">
          <a:xfrm>
            <a:off x="61785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8" name="Line 26">
            <a:extLst>
              <a:ext uri="{FF2B5EF4-FFF2-40B4-BE49-F238E27FC236}">
                <a16:creationId xmlns:a16="http://schemas.microsoft.com/office/drawing/2014/main" id="{91002382-3E88-1043-A422-83FC08F4D938}"/>
              </a:ext>
            </a:extLst>
          </p:cNvPr>
          <p:cNvSpPr>
            <a:spLocks noChangeShapeType="1"/>
          </p:cNvSpPr>
          <p:nvPr/>
        </p:nvSpPr>
        <p:spPr bwMode="auto">
          <a:xfrm>
            <a:off x="64833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9" name="Line 27">
            <a:extLst>
              <a:ext uri="{FF2B5EF4-FFF2-40B4-BE49-F238E27FC236}">
                <a16:creationId xmlns:a16="http://schemas.microsoft.com/office/drawing/2014/main" id="{88C2D984-9664-4349-8BD9-D475FF044CD8}"/>
              </a:ext>
            </a:extLst>
          </p:cNvPr>
          <p:cNvSpPr>
            <a:spLocks noChangeShapeType="1"/>
          </p:cNvSpPr>
          <p:nvPr/>
        </p:nvSpPr>
        <p:spPr bwMode="auto">
          <a:xfrm>
            <a:off x="31305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0" name="Line 28">
            <a:extLst>
              <a:ext uri="{FF2B5EF4-FFF2-40B4-BE49-F238E27FC236}">
                <a16:creationId xmlns:a16="http://schemas.microsoft.com/office/drawing/2014/main" id="{4923E83D-342C-B24C-83C4-030BFC38356E}"/>
              </a:ext>
            </a:extLst>
          </p:cNvPr>
          <p:cNvSpPr>
            <a:spLocks noChangeShapeType="1"/>
          </p:cNvSpPr>
          <p:nvPr/>
        </p:nvSpPr>
        <p:spPr bwMode="auto">
          <a:xfrm>
            <a:off x="49593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1" name="Text Box 29">
            <a:extLst>
              <a:ext uri="{FF2B5EF4-FFF2-40B4-BE49-F238E27FC236}">
                <a16:creationId xmlns:a16="http://schemas.microsoft.com/office/drawing/2014/main" id="{653D549D-5BC8-2B4B-B15C-D6EEE02847A3}"/>
              </a:ext>
            </a:extLst>
          </p:cNvPr>
          <p:cNvSpPr txBox="1">
            <a:spLocks noChangeArrowheads="1"/>
          </p:cNvSpPr>
          <p:nvPr/>
        </p:nvSpPr>
        <p:spPr bwMode="auto">
          <a:xfrm>
            <a:off x="3408363" y="4572000"/>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2" name="Text Box 30">
            <a:extLst>
              <a:ext uri="{FF2B5EF4-FFF2-40B4-BE49-F238E27FC236}">
                <a16:creationId xmlns:a16="http://schemas.microsoft.com/office/drawing/2014/main" id="{EC9B3B43-C460-AC49-823E-A11D66D56705}"/>
              </a:ext>
            </a:extLst>
          </p:cNvPr>
          <p:cNvSpPr txBox="1">
            <a:spLocks noChangeArrowheads="1"/>
          </p:cNvSpPr>
          <p:nvPr/>
        </p:nvSpPr>
        <p:spPr bwMode="auto">
          <a:xfrm>
            <a:off x="5235575" y="4572000"/>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3" name="Text Box 34">
            <a:extLst>
              <a:ext uri="{FF2B5EF4-FFF2-40B4-BE49-F238E27FC236}">
                <a16:creationId xmlns:a16="http://schemas.microsoft.com/office/drawing/2014/main" id="{5FCAEEA2-8F97-3D4E-A5D6-7A97FAB8EC7F}"/>
              </a:ext>
            </a:extLst>
          </p:cNvPr>
          <p:cNvSpPr txBox="1">
            <a:spLocks noChangeArrowheads="1"/>
          </p:cNvSpPr>
          <p:nvPr/>
        </p:nvSpPr>
        <p:spPr bwMode="auto">
          <a:xfrm>
            <a:off x="304800" y="5029200"/>
            <a:ext cx="3392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 Local Area Network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 = Wide Area Network</a:t>
            </a:r>
          </a:p>
        </p:txBody>
      </p:sp>
    </p:spTree>
    <p:extLst>
      <p:ext uri="{BB962C8B-B14F-4D97-AF65-F5344CB8AC3E}">
        <p14:creationId xmlns:p14="http://schemas.microsoft.com/office/powerpoint/2010/main" val="202905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5DC10310-2446-BB47-B19E-1F7E5B216A62}"/>
              </a:ext>
            </a:extLst>
          </p:cNvPr>
          <p:cNvSpPr>
            <a:spLocks noGrp="1" noChangeArrowheads="1"/>
          </p:cNvSpPr>
          <p:nvPr>
            <p:ph type="title"/>
          </p:nvPr>
        </p:nvSpPr>
        <p:spPr/>
        <p:txBody>
          <a:bodyPr/>
          <a:lstStyle/>
          <a:p>
            <a:r>
              <a:rPr lang="en-US" altLang="en-US">
                <a:ea typeface="ＭＳ Ｐゴシック" panose="020B0600070205080204" pitchFamily="34" charset="-128"/>
              </a:rPr>
              <a:t>Scalability Challenge</a:t>
            </a:r>
          </a:p>
        </p:txBody>
      </p:sp>
      <p:sp>
        <p:nvSpPr>
          <p:cNvPr id="40962" name="Rectangle 3">
            <a:extLst>
              <a:ext uri="{FF2B5EF4-FFF2-40B4-BE49-F238E27FC236}">
                <a16:creationId xmlns:a16="http://schemas.microsoft.com/office/drawing/2014/main" id="{212A105F-41A5-0946-9F17-9F9CE65C74E7}"/>
              </a:ext>
            </a:extLst>
          </p:cNvPr>
          <p:cNvSpPr>
            <a:spLocks noGrp="1" noChangeArrowheads="1"/>
          </p:cNvSpPr>
          <p:nvPr>
            <p:ph type="body" idx="1"/>
          </p:nvPr>
        </p:nvSpPr>
        <p:spPr/>
        <p:txBody>
          <a:bodyPr/>
          <a:lstStyle/>
          <a:p>
            <a:r>
              <a:rPr lang="en-US" altLang="en-US">
                <a:ea typeface="ＭＳ Ｐゴシック" panose="020B0600070205080204" pitchFamily="34" charset="-128"/>
              </a:rPr>
              <a:t>Suppose hosts had arbitrary addresses</a:t>
            </a:r>
          </a:p>
          <a:p>
            <a:pPr lvl="1"/>
            <a:r>
              <a:rPr lang="en-US" altLang="en-US">
                <a:ea typeface="ＭＳ Ｐゴシック" panose="020B0600070205080204" pitchFamily="34" charset="-128"/>
              </a:rPr>
              <a:t>Then every router would need a lot of information</a:t>
            </a:r>
          </a:p>
          <a:p>
            <a:pPr lvl="1"/>
            <a:r>
              <a:rPr lang="en-US" altLang="en-US">
                <a:ea typeface="ＭＳ Ｐゴシック" panose="020B0600070205080204" pitchFamily="34" charset="-128"/>
              </a:rPr>
              <a:t>…to know how to direct packets toward every host</a:t>
            </a:r>
          </a:p>
        </p:txBody>
      </p:sp>
      <p:sp>
        <p:nvSpPr>
          <p:cNvPr id="40963" name="Slide Number Placeholder 3">
            <a:extLst>
              <a:ext uri="{FF2B5EF4-FFF2-40B4-BE49-F238E27FC236}">
                <a16:creationId xmlns:a16="http://schemas.microsoft.com/office/drawing/2014/main" id="{00D0077C-1AD7-0943-A0D4-083F56EFB4C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DF25779-F8A1-574F-8E60-55C6F421A7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0964" name="Line 4">
            <a:extLst>
              <a:ext uri="{FF2B5EF4-FFF2-40B4-BE49-F238E27FC236}">
                <a16:creationId xmlns:a16="http://schemas.microsoft.com/office/drawing/2014/main" id="{8DF5E0F4-ECB1-9A45-AECC-5B63CE60E933}"/>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5" name="Line 5">
            <a:extLst>
              <a:ext uri="{FF2B5EF4-FFF2-40B4-BE49-F238E27FC236}">
                <a16:creationId xmlns:a16="http://schemas.microsoft.com/office/drawing/2014/main" id="{F214F8F5-D9C8-FA47-8026-D4DAC7341975}"/>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6" name="Line 6">
            <a:extLst>
              <a:ext uri="{FF2B5EF4-FFF2-40B4-BE49-F238E27FC236}">
                <a16:creationId xmlns:a16="http://schemas.microsoft.com/office/drawing/2014/main" id="{85592CEB-4A29-9244-BF8F-CA6999F6FE3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7" name="Line 7">
            <a:extLst>
              <a:ext uri="{FF2B5EF4-FFF2-40B4-BE49-F238E27FC236}">
                <a16:creationId xmlns:a16="http://schemas.microsoft.com/office/drawing/2014/main" id="{FDC5B3CA-E3F4-3B47-8A69-EB5C434EED11}"/>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8" name="Rectangle 8">
            <a:extLst>
              <a:ext uri="{FF2B5EF4-FFF2-40B4-BE49-F238E27FC236}">
                <a16:creationId xmlns:a16="http://schemas.microsoft.com/office/drawing/2014/main" id="{41288FCA-72F4-9B4B-9ADD-CD3A14DF396D}"/>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69" name="Rectangle 9">
            <a:extLst>
              <a:ext uri="{FF2B5EF4-FFF2-40B4-BE49-F238E27FC236}">
                <a16:creationId xmlns:a16="http://schemas.microsoft.com/office/drawing/2014/main" id="{CA4F9299-0F28-0743-B4BC-0BD3B094B13C}"/>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0" name="Rectangle 10">
            <a:extLst>
              <a:ext uri="{FF2B5EF4-FFF2-40B4-BE49-F238E27FC236}">
                <a16:creationId xmlns:a16="http://schemas.microsoft.com/office/drawing/2014/main" id="{F798BC4B-09E8-3A45-BCF4-EEBDEF1876FE}"/>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1" name="Text Box 11">
            <a:extLst>
              <a:ext uri="{FF2B5EF4-FFF2-40B4-BE49-F238E27FC236}">
                <a16:creationId xmlns:a16="http://schemas.microsoft.com/office/drawing/2014/main" id="{2D2E4EC7-FF22-BC49-B2FD-2172354C4BB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40972" name="Text Box 12">
            <a:extLst>
              <a:ext uri="{FF2B5EF4-FFF2-40B4-BE49-F238E27FC236}">
                <a16:creationId xmlns:a16="http://schemas.microsoft.com/office/drawing/2014/main" id="{C00E10BA-6F4A-2C42-AB2A-265457777D10}"/>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73" name="Line 13">
            <a:extLst>
              <a:ext uri="{FF2B5EF4-FFF2-40B4-BE49-F238E27FC236}">
                <a16:creationId xmlns:a16="http://schemas.microsoft.com/office/drawing/2014/main" id="{C915F6FC-C89C-9340-861E-DAC2D07F4B92}"/>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4" name="Line 14">
            <a:extLst>
              <a:ext uri="{FF2B5EF4-FFF2-40B4-BE49-F238E27FC236}">
                <a16:creationId xmlns:a16="http://schemas.microsoft.com/office/drawing/2014/main" id="{2C203607-54F0-8143-BDFF-5FA46A81219F}"/>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5" name="Line 15">
            <a:extLst>
              <a:ext uri="{FF2B5EF4-FFF2-40B4-BE49-F238E27FC236}">
                <a16:creationId xmlns:a16="http://schemas.microsoft.com/office/drawing/2014/main" id="{BECCC7E1-4068-AE43-BA61-DE8094ACFC3B}"/>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6" name="Line 16">
            <a:extLst>
              <a:ext uri="{FF2B5EF4-FFF2-40B4-BE49-F238E27FC236}">
                <a16:creationId xmlns:a16="http://schemas.microsoft.com/office/drawing/2014/main" id="{FCF9CA56-1E55-C14A-9020-93E0DCB4038E}"/>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7" name="Rectangle 17">
            <a:extLst>
              <a:ext uri="{FF2B5EF4-FFF2-40B4-BE49-F238E27FC236}">
                <a16:creationId xmlns:a16="http://schemas.microsoft.com/office/drawing/2014/main" id="{0CC4A49D-AAC4-0A4E-9976-E8799EBECD3C}"/>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8" name="Rectangle 18">
            <a:extLst>
              <a:ext uri="{FF2B5EF4-FFF2-40B4-BE49-F238E27FC236}">
                <a16:creationId xmlns:a16="http://schemas.microsoft.com/office/drawing/2014/main" id="{926D19A9-D312-CF4E-A139-DF9574C21E38}"/>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9" name="Rectangle 19">
            <a:extLst>
              <a:ext uri="{FF2B5EF4-FFF2-40B4-BE49-F238E27FC236}">
                <a16:creationId xmlns:a16="http://schemas.microsoft.com/office/drawing/2014/main" id="{55083F01-0A62-C146-927E-76235623DDD6}"/>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80" name="Text Box 20">
            <a:extLst>
              <a:ext uri="{FF2B5EF4-FFF2-40B4-BE49-F238E27FC236}">
                <a16:creationId xmlns:a16="http://schemas.microsoft.com/office/drawing/2014/main" id="{F890D093-3692-7643-AED3-3D8C3A1617C4}"/>
              </a:ext>
            </a:extLst>
          </p:cNvPr>
          <p:cNvSpPr txBox="1">
            <a:spLocks noChangeArrowheads="1"/>
          </p:cNvSpPr>
          <p:nvPr/>
        </p:nvSpPr>
        <p:spPr bwMode="auto">
          <a:xfrm>
            <a:off x="7069138" y="3978275"/>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40981" name="Text Box 21">
            <a:extLst>
              <a:ext uri="{FF2B5EF4-FFF2-40B4-BE49-F238E27FC236}">
                <a16:creationId xmlns:a16="http://schemas.microsoft.com/office/drawing/2014/main" id="{276846CA-6526-5647-83CE-F41655D7623F}"/>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82" name="AutoShape 22">
            <a:extLst>
              <a:ext uri="{FF2B5EF4-FFF2-40B4-BE49-F238E27FC236}">
                <a16:creationId xmlns:a16="http://schemas.microsoft.com/office/drawing/2014/main" id="{C05F9A08-D071-F444-AC63-8048C13A3C09}"/>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3" name="AutoShape 23">
            <a:extLst>
              <a:ext uri="{FF2B5EF4-FFF2-40B4-BE49-F238E27FC236}">
                <a16:creationId xmlns:a16="http://schemas.microsoft.com/office/drawing/2014/main" id="{0CC29A47-34A0-0A40-81F6-6700E04B5281}"/>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4" name="Line 24">
            <a:extLst>
              <a:ext uri="{FF2B5EF4-FFF2-40B4-BE49-F238E27FC236}">
                <a16:creationId xmlns:a16="http://schemas.microsoft.com/office/drawing/2014/main" id="{25FDC015-8845-0840-A994-5A871A8A505B}"/>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5" name="AutoShape 25">
            <a:extLst>
              <a:ext uri="{FF2B5EF4-FFF2-40B4-BE49-F238E27FC236}">
                <a16:creationId xmlns:a16="http://schemas.microsoft.com/office/drawing/2014/main" id="{28F433BB-8BB8-6A44-9F0F-E3A8358852F3}"/>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6" name="Line 26">
            <a:extLst>
              <a:ext uri="{FF2B5EF4-FFF2-40B4-BE49-F238E27FC236}">
                <a16:creationId xmlns:a16="http://schemas.microsoft.com/office/drawing/2014/main" id="{922E0A66-2E0F-D84B-8765-D6EFFE86084E}"/>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7" name="Line 27">
            <a:extLst>
              <a:ext uri="{FF2B5EF4-FFF2-40B4-BE49-F238E27FC236}">
                <a16:creationId xmlns:a16="http://schemas.microsoft.com/office/drawing/2014/main" id="{58DB0AB8-F9FF-E14B-B351-F10B1780D0EA}"/>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8" name="Line 28">
            <a:extLst>
              <a:ext uri="{FF2B5EF4-FFF2-40B4-BE49-F238E27FC236}">
                <a16:creationId xmlns:a16="http://schemas.microsoft.com/office/drawing/2014/main" id="{2B6C6B8B-4234-DB49-A1EF-42E086638CA7}"/>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9" name="Text Box 29">
            <a:extLst>
              <a:ext uri="{FF2B5EF4-FFF2-40B4-BE49-F238E27FC236}">
                <a16:creationId xmlns:a16="http://schemas.microsoft.com/office/drawing/2014/main" id="{BE0A2F4C-A6A6-8648-BC64-1A805385D893}"/>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0" name="Text Box 30">
            <a:extLst>
              <a:ext uri="{FF2B5EF4-FFF2-40B4-BE49-F238E27FC236}">
                <a16:creationId xmlns:a16="http://schemas.microsoft.com/office/drawing/2014/main" id="{8217BE27-504B-F14F-A097-29EF0C43D852}"/>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1" name="Text Box 31">
            <a:extLst>
              <a:ext uri="{FF2B5EF4-FFF2-40B4-BE49-F238E27FC236}">
                <a16:creationId xmlns:a16="http://schemas.microsoft.com/office/drawing/2014/main" id="{80418A26-81C4-564E-B762-A343EAC9BD67}"/>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40992" name="Text Box 32">
            <a:extLst>
              <a:ext uri="{FF2B5EF4-FFF2-40B4-BE49-F238E27FC236}">
                <a16:creationId xmlns:a16="http://schemas.microsoft.com/office/drawing/2014/main" id="{4528E6AE-F330-0B41-BDCB-C2B75557CD29}"/>
              </a:ext>
            </a:extLst>
          </p:cNvPr>
          <p:cNvSpPr txBox="1">
            <a:spLocks noChangeArrowheads="1"/>
          </p:cNvSpPr>
          <p:nvPr/>
        </p:nvSpPr>
        <p:spPr bwMode="auto">
          <a:xfrm>
            <a:off x="17684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5.6.7.8</a:t>
            </a:r>
          </a:p>
        </p:txBody>
      </p:sp>
      <p:sp>
        <p:nvSpPr>
          <p:cNvPr id="40993" name="Text Box 33">
            <a:extLst>
              <a:ext uri="{FF2B5EF4-FFF2-40B4-BE49-F238E27FC236}">
                <a16:creationId xmlns:a16="http://schemas.microsoft.com/office/drawing/2014/main" id="{CAC2B83E-7810-CA4F-AAE5-831AA9E6D631}"/>
              </a:ext>
            </a:extLst>
          </p:cNvPr>
          <p:cNvSpPr txBox="1">
            <a:spLocks noChangeArrowheads="1"/>
          </p:cNvSpPr>
          <p:nvPr/>
        </p:nvSpPr>
        <p:spPr bwMode="auto">
          <a:xfrm>
            <a:off x="29718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2.4.6.8</a:t>
            </a:r>
          </a:p>
        </p:txBody>
      </p:sp>
      <p:sp>
        <p:nvSpPr>
          <p:cNvPr id="40994" name="Text Box 34">
            <a:extLst>
              <a:ext uri="{FF2B5EF4-FFF2-40B4-BE49-F238E27FC236}">
                <a16:creationId xmlns:a16="http://schemas.microsoft.com/office/drawing/2014/main" id="{01A646F6-9ED4-8144-BFA8-D3D8EA05A93C}"/>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40995" name="Text Box 35">
            <a:extLst>
              <a:ext uri="{FF2B5EF4-FFF2-40B4-BE49-F238E27FC236}">
                <a16:creationId xmlns:a16="http://schemas.microsoft.com/office/drawing/2014/main" id="{477EEA1D-DDEF-1443-9B35-41B7667F264B}"/>
              </a:ext>
            </a:extLst>
          </p:cNvPr>
          <p:cNvSpPr txBox="1">
            <a:spLocks noChangeArrowheads="1"/>
          </p:cNvSpPr>
          <p:nvPr/>
        </p:nvSpPr>
        <p:spPr bwMode="auto">
          <a:xfrm>
            <a:off x="6376988"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5.6.7.9</a:t>
            </a:r>
          </a:p>
        </p:txBody>
      </p:sp>
      <p:sp>
        <p:nvSpPr>
          <p:cNvPr id="40996" name="Text Box 36">
            <a:extLst>
              <a:ext uri="{FF2B5EF4-FFF2-40B4-BE49-F238E27FC236}">
                <a16:creationId xmlns:a16="http://schemas.microsoft.com/office/drawing/2014/main" id="{9699DFE2-5E8C-884A-96FC-3E118BF1AF86}"/>
              </a:ext>
            </a:extLst>
          </p:cNvPr>
          <p:cNvSpPr txBox="1">
            <a:spLocks noChangeArrowheads="1"/>
          </p:cNvSpPr>
          <p:nvPr/>
        </p:nvSpPr>
        <p:spPr bwMode="auto">
          <a:xfrm>
            <a:off x="758031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2.4.6.9</a:t>
            </a:r>
          </a:p>
        </p:txBody>
      </p:sp>
      <p:sp>
        <p:nvSpPr>
          <p:cNvPr id="865317" name="Text Box 37">
            <a:extLst>
              <a:ext uri="{FF2B5EF4-FFF2-40B4-BE49-F238E27FC236}">
                <a16:creationId xmlns:a16="http://schemas.microsoft.com/office/drawing/2014/main" id="{AF9E2550-2EEC-E94F-890C-BE02778D32C3}"/>
              </a:ext>
            </a:extLst>
          </p:cNvPr>
          <p:cNvSpPr txBox="1">
            <a:spLocks noChangeArrowheads="1"/>
          </p:cNvSpPr>
          <p:nvPr/>
        </p:nvSpPr>
        <p:spPr bwMode="auto">
          <a:xfrm>
            <a:off x="3543300" y="4981575"/>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865318" name="Text Box 38">
            <a:extLst>
              <a:ext uri="{FF2B5EF4-FFF2-40B4-BE49-F238E27FC236}">
                <a16:creationId xmlns:a16="http://schemas.microsoft.com/office/drawing/2014/main" id="{737D083A-51C5-FB43-AE54-4119E68D40D2}"/>
              </a:ext>
            </a:extLst>
          </p:cNvPr>
          <p:cNvSpPr txBox="1">
            <a:spLocks noChangeArrowheads="1"/>
          </p:cNvSpPr>
          <p:nvPr/>
        </p:nvSpPr>
        <p:spPr bwMode="auto">
          <a:xfrm>
            <a:off x="3556000" y="5365750"/>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865319" name="AutoShape 39">
            <a:extLst>
              <a:ext uri="{FF2B5EF4-FFF2-40B4-BE49-F238E27FC236}">
                <a16:creationId xmlns:a16="http://schemas.microsoft.com/office/drawing/2014/main" id="{45476A8E-3FAB-774A-878E-40E73A326ACF}"/>
              </a:ext>
            </a:extLst>
          </p:cNvPr>
          <p:cNvSpPr>
            <a:spLocks noChangeArrowheads="1"/>
          </p:cNvSpPr>
          <p:nvPr/>
        </p:nvSpPr>
        <p:spPr bwMode="auto">
          <a:xfrm>
            <a:off x="4849813" y="5387975"/>
            <a:ext cx="728662"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5320" name="AutoShape 40">
            <a:extLst>
              <a:ext uri="{FF2B5EF4-FFF2-40B4-BE49-F238E27FC236}">
                <a16:creationId xmlns:a16="http://schemas.microsoft.com/office/drawing/2014/main" id="{4FB1BF7F-4C9E-E543-9913-97153D45C566}"/>
              </a:ext>
            </a:extLst>
          </p:cNvPr>
          <p:cNvSpPr>
            <a:spLocks noChangeArrowheads="1"/>
          </p:cNvSpPr>
          <p:nvPr/>
        </p:nvSpPr>
        <p:spPr bwMode="auto">
          <a:xfrm flipH="1">
            <a:off x="4848225" y="5041900"/>
            <a:ext cx="728663" cy="230188"/>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2" name="Group 48">
            <a:extLst>
              <a:ext uri="{FF2B5EF4-FFF2-40B4-BE49-F238E27FC236}">
                <a16:creationId xmlns:a16="http://schemas.microsoft.com/office/drawing/2014/main" id="{27B6A24F-77B2-2A4B-B327-09C648F4601D}"/>
              </a:ext>
            </a:extLst>
          </p:cNvPr>
          <p:cNvGrpSpPr>
            <a:grpSpLocks/>
          </p:cNvGrpSpPr>
          <p:nvPr/>
        </p:nvGrpSpPr>
        <p:grpSpPr bwMode="auto">
          <a:xfrm>
            <a:off x="3965575" y="5810250"/>
            <a:ext cx="77788" cy="306388"/>
            <a:chOff x="2565" y="3828"/>
            <a:chExt cx="73" cy="267"/>
          </a:xfrm>
        </p:grpSpPr>
        <p:sp>
          <p:nvSpPr>
            <p:cNvPr id="41008" name="Oval 45">
              <a:extLst>
                <a:ext uri="{FF2B5EF4-FFF2-40B4-BE49-F238E27FC236}">
                  <a16:creationId xmlns:a16="http://schemas.microsoft.com/office/drawing/2014/main" id="{B6462A5A-2DD5-2546-8034-5E4890108F10}"/>
                </a:ext>
              </a:extLst>
            </p:cNvPr>
            <p:cNvSpPr>
              <a:spLocks noChangeArrowheads="1"/>
            </p:cNvSpPr>
            <p:nvPr/>
          </p:nvSpPr>
          <p:spPr bwMode="auto">
            <a:xfrm>
              <a:off x="2565" y="3828"/>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9" name="Oval 46">
              <a:extLst>
                <a:ext uri="{FF2B5EF4-FFF2-40B4-BE49-F238E27FC236}">
                  <a16:creationId xmlns:a16="http://schemas.microsoft.com/office/drawing/2014/main" id="{03565585-3458-0443-AC04-B798B3446191}"/>
                </a:ext>
              </a:extLst>
            </p:cNvPr>
            <p:cNvSpPr>
              <a:spLocks noChangeArrowheads="1"/>
            </p:cNvSpPr>
            <p:nvPr/>
          </p:nvSpPr>
          <p:spPr bwMode="auto">
            <a:xfrm>
              <a:off x="2565" y="3925"/>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10" name="Oval 47">
              <a:extLst>
                <a:ext uri="{FF2B5EF4-FFF2-40B4-BE49-F238E27FC236}">
                  <a16:creationId xmlns:a16="http://schemas.microsoft.com/office/drawing/2014/main" id="{6F64D21F-8BF1-7741-8FD2-03853DD86A89}"/>
                </a:ext>
              </a:extLst>
            </p:cNvPr>
            <p:cNvSpPr>
              <a:spLocks noChangeArrowheads="1"/>
            </p:cNvSpPr>
            <p:nvPr/>
          </p:nvSpPr>
          <p:spPr bwMode="auto">
            <a:xfrm>
              <a:off x="2565" y="4022"/>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3" name="Group 50">
            <a:extLst>
              <a:ext uri="{FF2B5EF4-FFF2-40B4-BE49-F238E27FC236}">
                <a16:creationId xmlns:a16="http://schemas.microsoft.com/office/drawing/2014/main" id="{AF560C26-AE5F-7140-8457-1C5C6D55509B}"/>
              </a:ext>
            </a:extLst>
          </p:cNvPr>
          <p:cNvGrpSpPr>
            <a:grpSpLocks/>
          </p:cNvGrpSpPr>
          <p:nvPr/>
        </p:nvGrpSpPr>
        <p:grpSpPr bwMode="auto">
          <a:xfrm>
            <a:off x="3505200" y="4926013"/>
            <a:ext cx="2227263" cy="1755775"/>
            <a:chOff x="969" y="3103"/>
            <a:chExt cx="1403" cy="1106"/>
          </a:xfrm>
        </p:grpSpPr>
        <p:sp>
          <p:nvSpPr>
            <p:cNvPr id="41003" name="Rectangle 41">
              <a:extLst>
                <a:ext uri="{FF2B5EF4-FFF2-40B4-BE49-F238E27FC236}">
                  <a16:creationId xmlns:a16="http://schemas.microsoft.com/office/drawing/2014/main" id="{762F4A9A-FA19-E644-8E08-A6034F3274EC}"/>
                </a:ext>
              </a:extLst>
            </p:cNvPr>
            <p:cNvSpPr>
              <a:spLocks noChangeArrowheads="1"/>
            </p:cNvSpPr>
            <p:nvPr/>
          </p:nvSpPr>
          <p:spPr bwMode="auto">
            <a:xfrm>
              <a:off x="969" y="3103"/>
              <a:ext cx="1403" cy="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4" name="Line 42">
              <a:extLst>
                <a:ext uri="{FF2B5EF4-FFF2-40B4-BE49-F238E27FC236}">
                  <a16:creationId xmlns:a16="http://schemas.microsoft.com/office/drawing/2014/main" id="{40E9A977-DFC2-C64B-87C0-8428D943A5EB}"/>
                </a:ext>
              </a:extLst>
            </p:cNvPr>
            <p:cNvSpPr>
              <a:spLocks noChangeShapeType="1"/>
            </p:cNvSpPr>
            <p:nvPr/>
          </p:nvSpPr>
          <p:spPr bwMode="auto">
            <a:xfrm>
              <a:off x="1719" y="3103"/>
              <a:ext cx="0" cy="8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5" name="Line 43">
              <a:extLst>
                <a:ext uri="{FF2B5EF4-FFF2-40B4-BE49-F238E27FC236}">
                  <a16:creationId xmlns:a16="http://schemas.microsoft.com/office/drawing/2014/main" id="{D1578226-24C4-B048-974C-ADE061345563}"/>
                </a:ext>
              </a:extLst>
            </p:cNvPr>
            <p:cNvSpPr>
              <a:spLocks noChangeShapeType="1"/>
            </p:cNvSpPr>
            <p:nvPr/>
          </p:nvSpPr>
          <p:spPr bwMode="auto">
            <a:xfrm>
              <a:off x="969" y="3369"/>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6" name="Line 44">
              <a:extLst>
                <a:ext uri="{FF2B5EF4-FFF2-40B4-BE49-F238E27FC236}">
                  <a16:creationId xmlns:a16="http://schemas.microsoft.com/office/drawing/2014/main" id="{36E4A5FF-7BAC-1449-A739-5E4404F66803}"/>
                </a:ext>
              </a:extLst>
            </p:cNvPr>
            <p:cNvSpPr>
              <a:spLocks noChangeShapeType="1"/>
            </p:cNvSpPr>
            <p:nvPr/>
          </p:nvSpPr>
          <p:spPr bwMode="auto">
            <a:xfrm>
              <a:off x="969" y="3611"/>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7" name="Text Box 49">
              <a:extLst>
                <a:ext uri="{FF2B5EF4-FFF2-40B4-BE49-F238E27FC236}">
                  <a16:creationId xmlns:a16="http://schemas.microsoft.com/office/drawing/2014/main" id="{B92CE424-93D4-9B47-A468-6F712886022C}"/>
                </a:ext>
              </a:extLst>
            </p:cNvPr>
            <p:cNvSpPr txBox="1">
              <a:spLocks noChangeArrowheads="1"/>
            </p:cNvSpPr>
            <p:nvPr/>
          </p:nvSpPr>
          <p:spPr bwMode="auto">
            <a:xfrm>
              <a:off x="969" y="3959"/>
              <a:ext cx="13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grpSp>
    </p:spTree>
    <p:extLst>
      <p:ext uri="{BB962C8B-B14F-4D97-AF65-F5344CB8AC3E}">
        <p14:creationId xmlns:p14="http://schemas.microsoft.com/office/powerpoint/2010/main" val="63896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3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53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5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53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317" grpId="0"/>
      <p:bldP spid="865318" grpId="0"/>
      <p:bldP spid="865319" grpId="0" animBg="1"/>
      <p:bldP spid="8653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grpSp>
        <p:nvGrpSpPr>
          <p:cNvPr id="48" name="Group 47">
            <a:extLst>
              <a:ext uri="{FF2B5EF4-FFF2-40B4-BE49-F238E27FC236}">
                <a16:creationId xmlns:a16="http://schemas.microsoft.com/office/drawing/2014/main" id="{716298ED-C0D2-AAA4-CB9C-4D77C273FF7C}"/>
              </a:ext>
            </a:extLst>
          </p:cNvPr>
          <p:cNvGrpSpPr/>
          <p:nvPr/>
        </p:nvGrpSpPr>
        <p:grpSpPr>
          <a:xfrm>
            <a:off x="2257590" y="4174049"/>
            <a:ext cx="5497876" cy="2181753"/>
            <a:chOff x="2257590" y="4174049"/>
            <a:chExt cx="5497876" cy="2181753"/>
          </a:xfrm>
        </p:grpSpPr>
        <p:sp>
          <p:nvSpPr>
            <p:cNvPr id="39" name="TextBox 38">
              <a:extLst>
                <a:ext uri="{FF2B5EF4-FFF2-40B4-BE49-F238E27FC236}">
                  <a16:creationId xmlns:a16="http://schemas.microsoft.com/office/drawing/2014/main" id="{7C616851-BF8D-FA63-2825-2DC021E76D5A}"/>
                </a:ext>
              </a:extLst>
            </p:cNvPr>
            <p:cNvSpPr txBox="1"/>
            <p:nvPr/>
          </p:nvSpPr>
          <p:spPr>
            <a:xfrm>
              <a:off x="2257590" y="5894137"/>
              <a:ext cx="4898136" cy="461665"/>
            </a:xfrm>
            <a:prstGeom prst="rect">
              <a:avLst/>
            </a:prstGeom>
            <a:noFill/>
          </p:spPr>
          <p:txBody>
            <a:bodyPr wrap="none" rtlCol="0">
              <a:spAutoFit/>
            </a:bodyPr>
            <a:lstStyle/>
            <a:p>
              <a:r>
                <a:rPr lang="en-US" sz="2400" dirty="0">
                  <a:solidFill>
                    <a:schemeClr val="accent6">
                      <a:lumMod val="75000"/>
                    </a:schemeClr>
                  </a:solidFill>
                </a:rPr>
                <a:t>Where should reassembly take place?</a:t>
              </a:r>
            </a:p>
          </p:txBody>
        </p:sp>
        <p:cxnSp>
          <p:nvCxnSpPr>
            <p:cNvPr id="41" name="Straight Arrow Connector 40">
              <a:extLst>
                <a:ext uri="{FF2B5EF4-FFF2-40B4-BE49-F238E27FC236}">
                  <a16:creationId xmlns:a16="http://schemas.microsoft.com/office/drawing/2014/main" id="{0FBF08EC-4E4D-962C-8159-8F06FBF2408C}"/>
                </a:ext>
              </a:extLst>
            </p:cNvPr>
            <p:cNvCxnSpPr>
              <a:cxnSpLocks/>
            </p:cNvCxnSpPr>
            <p:nvPr/>
          </p:nvCxnSpPr>
          <p:spPr>
            <a:xfrm flipV="1">
              <a:off x="6197600" y="4174049"/>
              <a:ext cx="575605" cy="1838601"/>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26AB8DF-9EEE-19BF-91AC-4AD8D41EE928}"/>
                </a:ext>
              </a:extLst>
            </p:cNvPr>
            <p:cNvCxnSpPr>
              <a:cxnSpLocks/>
            </p:cNvCxnSpPr>
            <p:nvPr/>
          </p:nvCxnSpPr>
          <p:spPr>
            <a:xfrm flipV="1">
              <a:off x="6197600" y="5052858"/>
              <a:ext cx="1557866" cy="959792"/>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3449589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dirty="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1E91944E-6C1D-FDF9-940C-DED021B72FFF}"/>
              </a:ext>
            </a:extLst>
          </p:cNvPr>
          <p:cNvSpPr txBox="1"/>
          <p:nvPr/>
        </p:nvSpPr>
        <p:spPr>
          <a:xfrm>
            <a:off x="3334472" y="5141397"/>
            <a:ext cx="1191491" cy="369332"/>
          </a:xfrm>
          <a:prstGeom prst="rect">
            <a:avLst/>
          </a:prstGeom>
          <a:solidFill>
            <a:schemeClr val="bg1"/>
          </a:solidFill>
        </p:spPr>
        <p:txBody>
          <a:bodyPr wrap="square" rtlCol="0">
            <a:spAutoFit/>
          </a:bodyPr>
          <a:lstStyle/>
          <a:p>
            <a:r>
              <a:rPr lang="en-US" dirty="0">
                <a:solidFill>
                  <a:srgbClr val="FF0000"/>
                </a:solidFill>
              </a:rPr>
              <a:t>(</a:t>
            </a:r>
            <a:r>
              <a:rPr lang="en-US" b="1" dirty="0">
                <a:solidFill>
                  <a:srgbClr val="FF0000"/>
                </a:solidFill>
              </a:rPr>
              <a:t>N bits)</a:t>
            </a:r>
          </a:p>
        </p:txBody>
      </p:sp>
      <p:sp>
        <p:nvSpPr>
          <p:cNvPr id="3" name="TextBox 2">
            <a:extLst>
              <a:ext uri="{FF2B5EF4-FFF2-40B4-BE49-F238E27FC236}">
                <a16:creationId xmlns:a16="http://schemas.microsoft.com/office/drawing/2014/main" id="{88E9A8FF-F684-CE87-CA36-8AB2604555EE}"/>
              </a:ext>
            </a:extLst>
          </p:cNvPr>
          <p:cNvSpPr txBox="1"/>
          <p:nvPr/>
        </p:nvSpPr>
        <p:spPr>
          <a:xfrm>
            <a:off x="7050089" y="5141397"/>
            <a:ext cx="1191491" cy="369332"/>
          </a:xfrm>
          <a:prstGeom prst="rect">
            <a:avLst/>
          </a:prstGeom>
          <a:solidFill>
            <a:schemeClr val="bg1"/>
          </a:solidFill>
        </p:spPr>
        <p:txBody>
          <a:bodyPr wrap="square" rtlCol="0">
            <a:spAutoFit/>
          </a:bodyPr>
          <a:lstStyle/>
          <a:p>
            <a:r>
              <a:rPr lang="en-US" dirty="0">
                <a:solidFill>
                  <a:srgbClr val="7030A0"/>
                </a:solidFill>
              </a:rPr>
              <a:t>(</a:t>
            </a:r>
            <a:r>
              <a:rPr lang="en-US" b="1" dirty="0">
                <a:solidFill>
                  <a:srgbClr val="7030A0"/>
                </a:solidFill>
              </a:rPr>
              <a:t>32-N bits)</a:t>
            </a:r>
          </a:p>
        </p:txBody>
      </p:sp>
    </p:spTree>
    <p:extLst>
      <p:ext uri="{BB962C8B-B14F-4D97-AF65-F5344CB8AC3E}">
        <p14:creationId xmlns:p14="http://schemas.microsoft.com/office/powerpoint/2010/main" val="141220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7E36BCA-355E-6848-8217-2858C55F6A65}"/>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in U.S. Mail</a:t>
            </a:r>
          </a:p>
        </p:txBody>
      </p:sp>
      <p:sp>
        <p:nvSpPr>
          <p:cNvPr id="866307" name="Rectangle 3">
            <a:extLst>
              <a:ext uri="{FF2B5EF4-FFF2-40B4-BE49-F238E27FC236}">
                <a16:creationId xmlns:a16="http://schemas.microsoft.com/office/drawing/2014/main" id="{27914295-8D4B-E94D-B628-048F9AFB00B8}"/>
              </a:ext>
            </a:extLst>
          </p:cNvPr>
          <p:cNvSpPr>
            <a:spLocks noGrp="1" noChangeArrowheads="1"/>
          </p:cNvSpPr>
          <p:nvPr>
            <p:ph type="body" idx="1"/>
          </p:nvPr>
        </p:nvSpPr>
        <p:spPr/>
        <p:txBody>
          <a:bodyPr/>
          <a:lstStyle/>
          <a:p>
            <a:r>
              <a:rPr lang="en-US" altLang="en-US">
                <a:ea typeface="ＭＳ Ｐゴシック" panose="020B0600070205080204" pitchFamily="34" charset="-128"/>
              </a:rPr>
              <a:t>Addressing in the U.S. mail</a:t>
            </a:r>
          </a:p>
          <a:p>
            <a:pPr lvl="1"/>
            <a:r>
              <a:rPr lang="en-US" altLang="en-US">
                <a:ea typeface="ＭＳ Ｐゴシック" panose="020B0600070205080204" pitchFamily="34" charset="-128"/>
              </a:rPr>
              <a:t>Zip code: 08540</a:t>
            </a:r>
          </a:p>
          <a:p>
            <a:pPr lvl="1"/>
            <a:r>
              <a:rPr lang="en-US" altLang="en-US">
                <a:ea typeface="ＭＳ Ｐゴシック" panose="020B0600070205080204" pitchFamily="34" charset="-128"/>
              </a:rPr>
              <a:t>Building: 35 Olden Street</a:t>
            </a:r>
          </a:p>
          <a:p>
            <a:pPr lvl="1"/>
            <a:r>
              <a:rPr lang="en-US" altLang="en-US">
                <a:ea typeface="ＭＳ Ｐゴシック" panose="020B0600070205080204" pitchFamily="34" charset="-128"/>
              </a:rPr>
              <a:t>Room in building: 306</a:t>
            </a:r>
          </a:p>
          <a:p>
            <a:pPr lvl="1"/>
            <a:r>
              <a:rPr lang="en-US" altLang="en-US">
                <a:ea typeface="ＭＳ Ｐゴシック" panose="020B0600070205080204" pitchFamily="34" charset="-128"/>
              </a:rPr>
              <a:t>Name of occupant: Jennifer Rexford</a:t>
            </a:r>
          </a:p>
          <a:p>
            <a:r>
              <a:rPr lang="en-US" altLang="en-US">
                <a:ea typeface="ＭＳ Ｐゴシック" panose="020B0600070205080204" pitchFamily="34" charset="-128"/>
              </a:rPr>
              <a:t>Forwarding the U.S. mail</a:t>
            </a:r>
          </a:p>
          <a:p>
            <a:pPr lvl="1"/>
            <a:r>
              <a:rPr lang="en-US" altLang="en-US">
                <a:ea typeface="ＭＳ Ｐゴシック" panose="020B0600070205080204" pitchFamily="34" charset="-128"/>
              </a:rPr>
              <a:t>Deliver to the post office in the zip code</a:t>
            </a:r>
          </a:p>
          <a:p>
            <a:pPr lvl="1"/>
            <a:r>
              <a:rPr lang="en-US" altLang="en-US">
                <a:ea typeface="ＭＳ Ｐゴシック" panose="020B0600070205080204" pitchFamily="34" charset="-128"/>
              </a:rPr>
              <a:t>Assign to mailman covering the building</a:t>
            </a:r>
          </a:p>
          <a:p>
            <a:pPr lvl="1"/>
            <a:r>
              <a:rPr lang="en-US" altLang="en-US">
                <a:ea typeface="ＭＳ Ｐゴシック" panose="020B0600070205080204" pitchFamily="34" charset="-128"/>
              </a:rPr>
              <a:t>Drop letter into mailbox for building/room</a:t>
            </a:r>
          </a:p>
          <a:p>
            <a:pPr lvl="1"/>
            <a:r>
              <a:rPr lang="en-US" altLang="en-US">
                <a:ea typeface="ＭＳ Ｐゴシック" panose="020B0600070205080204" pitchFamily="34" charset="-128"/>
              </a:rPr>
              <a:t>Give letter to the appropriate person</a:t>
            </a:r>
          </a:p>
        </p:txBody>
      </p:sp>
      <p:sp>
        <p:nvSpPr>
          <p:cNvPr id="43011" name="Slide Number Placeholder 3">
            <a:extLst>
              <a:ext uri="{FF2B5EF4-FFF2-40B4-BE49-F238E27FC236}">
                <a16:creationId xmlns:a16="http://schemas.microsoft.com/office/drawing/2014/main" id="{AEC9C4CB-9415-9645-A994-5A4C0ABF63F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E049921-48E0-5247-B35D-47BE87A9837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66308" name="Letter">
            <a:extLst>
              <a:ext uri="{FF2B5EF4-FFF2-40B4-BE49-F238E27FC236}">
                <a16:creationId xmlns:a16="http://schemas.microsoft.com/office/drawing/2014/main" id="{CF454B5A-95F1-9749-A51E-7630184023F9}"/>
              </a:ext>
            </a:extLst>
          </p:cNvPr>
          <p:cNvSpPr>
            <a:spLocks noEditPoints="1" noChangeArrowheads="1"/>
          </p:cNvSpPr>
          <p:nvPr/>
        </p:nvSpPr>
        <p:spPr bwMode="auto">
          <a:xfrm>
            <a:off x="5762625" y="1700213"/>
            <a:ext cx="2919413" cy="1306512"/>
          </a:xfrm>
          <a:custGeom>
            <a:avLst/>
            <a:gdLst>
              <a:gd name="T0" fmla="*/ 0 w 21600"/>
              <a:gd name="T1" fmla="*/ 0 h 21600"/>
              <a:gd name="T2" fmla="*/ 1459707 w 21600"/>
              <a:gd name="T3" fmla="*/ 0 h 21600"/>
              <a:gd name="T4" fmla="*/ 2919413 w 21600"/>
              <a:gd name="T5" fmla="*/ 0 h 21600"/>
              <a:gd name="T6" fmla="*/ 2919413 w 21600"/>
              <a:gd name="T7" fmla="*/ 653256 h 21600"/>
              <a:gd name="T8" fmla="*/ 2919413 w 21600"/>
              <a:gd name="T9" fmla="*/ 1306512 h 21600"/>
              <a:gd name="T10" fmla="*/ 1459707 w 21600"/>
              <a:gd name="T11" fmla="*/ 1306512 h 21600"/>
              <a:gd name="T12" fmla="*/ 0 w 21600"/>
              <a:gd name="T13" fmla="*/ 1306512 h 21600"/>
              <a:gd name="T14" fmla="*/ 0 w 21600"/>
              <a:gd name="T15" fmla="*/ 653256 h 21600"/>
              <a:gd name="T16" fmla="*/ 0 60000 65536"/>
              <a:gd name="T17" fmla="*/ 0 60000 65536"/>
              <a:gd name="T18" fmla="*/ 0 60000 65536"/>
              <a:gd name="T19" fmla="*/ 0 60000 65536"/>
              <a:gd name="T20" fmla="*/ 0 60000 65536"/>
              <a:gd name="T21" fmla="*/ 0 60000 65536"/>
              <a:gd name="T22" fmla="*/ 0 60000 65536"/>
              <a:gd name="T23" fmla="*/ 0 60000 65536"/>
              <a:gd name="T24" fmla="*/ 5304 w 21600"/>
              <a:gd name="T25" fmla="*/ 9216 h 21600"/>
              <a:gd name="T26" fmla="*/ 17504 w 21600"/>
              <a:gd name="T27" fmla="*/ 183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3013" name="Text Box 5">
            <a:extLst>
              <a:ext uri="{FF2B5EF4-FFF2-40B4-BE49-F238E27FC236}">
                <a16:creationId xmlns:a16="http://schemas.microsoft.com/office/drawing/2014/main" id="{E9235F06-AA42-844C-AC00-BA2C932E0BD9}"/>
              </a:ext>
            </a:extLst>
          </p:cNvPr>
          <p:cNvSpPr txBox="1">
            <a:spLocks noChangeArrowheads="1"/>
          </p:cNvSpPr>
          <p:nvPr/>
        </p:nvSpPr>
        <p:spPr bwMode="auto">
          <a:xfrm>
            <a:off x="6799263" y="2354263"/>
            <a:ext cx="1271587" cy="3968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a:t>
            </a:r>
          </a:p>
        </p:txBody>
      </p:sp>
      <p:pic>
        <p:nvPicPr>
          <p:cNvPr id="866310" name="Picture 6" descr="MCj02156880000[1]">
            <a:extLst>
              <a:ext uri="{FF2B5EF4-FFF2-40B4-BE49-F238E27FC236}">
                <a16:creationId xmlns:a16="http://schemas.microsoft.com/office/drawing/2014/main" id="{E6624A21-0B63-E548-BD70-27C2EBFAD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3967163"/>
            <a:ext cx="14287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664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567FAFF-13F9-7E48-819E-C91ECCBC715E}"/>
              </a:ext>
            </a:extLst>
          </p:cNvPr>
          <p:cNvSpPr>
            <a:spLocks noGrp="1" noChangeArrowheads="1"/>
          </p:cNvSpPr>
          <p:nvPr>
            <p:ph type="title"/>
          </p:nvPr>
        </p:nvSpPr>
        <p:spPr/>
        <p:txBody>
          <a:bodyPr/>
          <a:lstStyle/>
          <a:p>
            <a:r>
              <a:rPr lang="en-US" altLang="en-US">
                <a:ea typeface="ＭＳ Ｐゴシック" panose="020B0600070205080204" pitchFamily="34" charset="-128"/>
              </a:rPr>
              <a:t>Easy to Add New Hosts</a:t>
            </a:r>
          </a:p>
        </p:txBody>
      </p:sp>
      <p:sp>
        <p:nvSpPr>
          <p:cNvPr id="51202" name="Rectangle 3">
            <a:extLst>
              <a:ext uri="{FF2B5EF4-FFF2-40B4-BE49-F238E27FC236}">
                <a16:creationId xmlns:a16="http://schemas.microsoft.com/office/drawing/2014/main" id="{F9B8141D-5639-8542-91D8-094316715203}"/>
              </a:ext>
            </a:extLst>
          </p:cNvPr>
          <p:cNvSpPr>
            <a:spLocks noGrp="1" noChangeArrowheads="1"/>
          </p:cNvSpPr>
          <p:nvPr>
            <p:ph type="body" idx="1"/>
          </p:nvPr>
        </p:nvSpPr>
        <p:spPr>
          <a:xfrm>
            <a:off x="381000" y="1249363"/>
            <a:ext cx="8763000" cy="4906962"/>
          </a:xfrm>
        </p:spPr>
        <p:txBody>
          <a:bodyPr/>
          <a:lstStyle/>
          <a:p>
            <a:r>
              <a:rPr lang="en-US" altLang="en-US">
                <a:ea typeface="ＭＳ Ｐゴシック" panose="020B0600070205080204" pitchFamily="34" charset="-128"/>
              </a:rPr>
              <a:t>No need to update the routers</a:t>
            </a:r>
          </a:p>
          <a:p>
            <a:pPr lvl="1"/>
            <a:r>
              <a:rPr lang="en-US" altLang="en-US">
                <a:ea typeface="ＭＳ Ｐゴシック" panose="020B0600070205080204" pitchFamily="34" charset="-128"/>
              </a:rPr>
              <a:t>E.g., adding a new host 5.6.7.213 on the right</a:t>
            </a:r>
          </a:p>
          <a:p>
            <a:pPr lvl="1"/>
            <a:r>
              <a:rPr lang="en-US" altLang="en-US">
                <a:ea typeface="ＭＳ Ｐゴシック" panose="020B0600070205080204" pitchFamily="34" charset="-128"/>
              </a:rPr>
              <a:t>Doesn</a:t>
            </a:r>
            <a:r>
              <a:rPr lang="ja-JP" altLang="en-US">
                <a:ea typeface="ＭＳ Ｐゴシック" panose="020B0600070205080204" pitchFamily="34" charset="-128"/>
              </a:rPr>
              <a:t>’</a:t>
            </a:r>
            <a:r>
              <a:rPr lang="en-US" altLang="ja-JP">
                <a:ea typeface="ＭＳ Ｐゴシック" panose="020B0600070205080204" pitchFamily="34" charset="-128"/>
              </a:rPr>
              <a:t>t require adding a new forwarding-table entry</a:t>
            </a: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B817D17C-0D21-734E-BF18-906EFD5DC59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464C8-BA41-2A41-83D0-748F8975860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4" name="Line 45">
            <a:extLst>
              <a:ext uri="{FF2B5EF4-FFF2-40B4-BE49-F238E27FC236}">
                <a16:creationId xmlns:a16="http://schemas.microsoft.com/office/drawing/2014/main" id="{5A2605EE-690D-E143-B252-B2CC65DE2965}"/>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5" name="Line 46">
            <a:extLst>
              <a:ext uri="{FF2B5EF4-FFF2-40B4-BE49-F238E27FC236}">
                <a16:creationId xmlns:a16="http://schemas.microsoft.com/office/drawing/2014/main" id="{6185BC74-6719-9D4B-BB30-61678187AD63}"/>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6" name="Line 47">
            <a:extLst>
              <a:ext uri="{FF2B5EF4-FFF2-40B4-BE49-F238E27FC236}">
                <a16:creationId xmlns:a16="http://schemas.microsoft.com/office/drawing/2014/main" id="{5A06CCA2-3637-B148-AA5A-BCE5A45376B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7" name="Line 48">
            <a:extLst>
              <a:ext uri="{FF2B5EF4-FFF2-40B4-BE49-F238E27FC236}">
                <a16:creationId xmlns:a16="http://schemas.microsoft.com/office/drawing/2014/main" id="{F4354652-3A77-4949-ADA3-45CA114EB8A4}"/>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8" name="Rectangle 49">
            <a:extLst>
              <a:ext uri="{FF2B5EF4-FFF2-40B4-BE49-F238E27FC236}">
                <a16:creationId xmlns:a16="http://schemas.microsoft.com/office/drawing/2014/main" id="{83403939-24EC-A44D-BA87-944D991E0743}"/>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09" name="Rectangle 50">
            <a:extLst>
              <a:ext uri="{FF2B5EF4-FFF2-40B4-BE49-F238E27FC236}">
                <a16:creationId xmlns:a16="http://schemas.microsoft.com/office/drawing/2014/main" id="{E4E2BF54-8684-4543-BCCF-99EAD8F91F69}"/>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0" name="Rectangle 51">
            <a:extLst>
              <a:ext uri="{FF2B5EF4-FFF2-40B4-BE49-F238E27FC236}">
                <a16:creationId xmlns:a16="http://schemas.microsoft.com/office/drawing/2014/main" id="{8BE76DA0-5318-A348-AB09-B43083BD16FF}"/>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1" name="Text Box 52">
            <a:extLst>
              <a:ext uri="{FF2B5EF4-FFF2-40B4-BE49-F238E27FC236}">
                <a16:creationId xmlns:a16="http://schemas.microsoft.com/office/drawing/2014/main" id="{62CE30FE-F7B3-A640-97B7-5A1D0DD34BD6}"/>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51212" name="Text Box 53">
            <a:extLst>
              <a:ext uri="{FF2B5EF4-FFF2-40B4-BE49-F238E27FC236}">
                <a16:creationId xmlns:a16="http://schemas.microsoft.com/office/drawing/2014/main" id="{894F4E98-AA30-1B41-BB20-AB93D6FEEAE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13" name="Line 54">
            <a:extLst>
              <a:ext uri="{FF2B5EF4-FFF2-40B4-BE49-F238E27FC236}">
                <a16:creationId xmlns:a16="http://schemas.microsoft.com/office/drawing/2014/main" id="{E6684287-71A0-9442-94E6-D80A008A06BB}"/>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4" name="Line 55">
            <a:extLst>
              <a:ext uri="{FF2B5EF4-FFF2-40B4-BE49-F238E27FC236}">
                <a16:creationId xmlns:a16="http://schemas.microsoft.com/office/drawing/2014/main" id="{B6E9045B-9269-EC4F-8ACC-7D03ECC60A1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5" name="Line 56">
            <a:extLst>
              <a:ext uri="{FF2B5EF4-FFF2-40B4-BE49-F238E27FC236}">
                <a16:creationId xmlns:a16="http://schemas.microsoft.com/office/drawing/2014/main" id="{3F9575D5-F012-8947-A800-E49DCF10E891}"/>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6" name="Line 57">
            <a:extLst>
              <a:ext uri="{FF2B5EF4-FFF2-40B4-BE49-F238E27FC236}">
                <a16:creationId xmlns:a16="http://schemas.microsoft.com/office/drawing/2014/main" id="{36235D06-0941-7A47-90AA-A196992CF1C7}"/>
              </a:ext>
            </a:extLst>
          </p:cNvPr>
          <p:cNvSpPr>
            <a:spLocks noChangeShapeType="1"/>
          </p:cNvSpPr>
          <p:nvPr/>
        </p:nvSpPr>
        <p:spPr bwMode="auto">
          <a:xfrm>
            <a:off x="7931150" y="36576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7" name="Rectangle 58">
            <a:extLst>
              <a:ext uri="{FF2B5EF4-FFF2-40B4-BE49-F238E27FC236}">
                <a16:creationId xmlns:a16="http://schemas.microsoft.com/office/drawing/2014/main" id="{080F21A7-EE1E-9949-A420-0B0A9E1DE031}"/>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8" name="Rectangle 59">
            <a:extLst>
              <a:ext uri="{FF2B5EF4-FFF2-40B4-BE49-F238E27FC236}">
                <a16:creationId xmlns:a16="http://schemas.microsoft.com/office/drawing/2014/main" id="{5DB39D71-256D-5A40-9130-33789A263A97}"/>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9" name="Rectangle 60">
            <a:extLst>
              <a:ext uri="{FF2B5EF4-FFF2-40B4-BE49-F238E27FC236}">
                <a16:creationId xmlns:a16="http://schemas.microsoft.com/office/drawing/2014/main" id="{4063B2A4-D5A4-1746-8AEB-4488E970E6D9}"/>
              </a:ext>
            </a:extLst>
          </p:cNvPr>
          <p:cNvSpPr>
            <a:spLocks noChangeArrowheads="1"/>
          </p:cNvSpPr>
          <p:nvPr/>
        </p:nvSpPr>
        <p:spPr bwMode="auto">
          <a:xfrm>
            <a:off x="7604125" y="33528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20" name="Text Box 61">
            <a:extLst>
              <a:ext uri="{FF2B5EF4-FFF2-40B4-BE49-F238E27FC236}">
                <a16:creationId xmlns:a16="http://schemas.microsoft.com/office/drawing/2014/main" id="{89E15CF6-410B-FF47-842D-623CD75F183D}"/>
              </a:ext>
            </a:extLst>
          </p:cNvPr>
          <p:cNvSpPr txBox="1">
            <a:spLocks noChangeArrowheads="1"/>
          </p:cNvSpPr>
          <p:nvPr/>
        </p:nvSpPr>
        <p:spPr bwMode="auto">
          <a:xfrm>
            <a:off x="6915150" y="397827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51221" name="Text Box 62">
            <a:extLst>
              <a:ext uri="{FF2B5EF4-FFF2-40B4-BE49-F238E27FC236}">
                <a16:creationId xmlns:a16="http://schemas.microsoft.com/office/drawing/2014/main" id="{D78F4285-5284-1649-8080-110EE11B58E4}"/>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22" name="AutoShape 63">
            <a:extLst>
              <a:ext uri="{FF2B5EF4-FFF2-40B4-BE49-F238E27FC236}">
                <a16:creationId xmlns:a16="http://schemas.microsoft.com/office/drawing/2014/main" id="{128A1EFF-2265-8945-AF79-4482D0398FE1}"/>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3" name="AutoShape 64">
            <a:extLst>
              <a:ext uri="{FF2B5EF4-FFF2-40B4-BE49-F238E27FC236}">
                <a16:creationId xmlns:a16="http://schemas.microsoft.com/office/drawing/2014/main" id="{1780C501-EA05-2D48-AD45-070EDD22819B}"/>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4" name="Line 65">
            <a:extLst>
              <a:ext uri="{FF2B5EF4-FFF2-40B4-BE49-F238E27FC236}">
                <a16:creationId xmlns:a16="http://schemas.microsoft.com/office/drawing/2014/main" id="{4CE25439-3B86-9F42-98B4-CF55DAD36F22}"/>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5" name="AutoShape 66">
            <a:extLst>
              <a:ext uri="{FF2B5EF4-FFF2-40B4-BE49-F238E27FC236}">
                <a16:creationId xmlns:a16="http://schemas.microsoft.com/office/drawing/2014/main" id="{F9309857-BCAC-EB46-9A9A-5B53A4928F27}"/>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6" name="Line 67">
            <a:extLst>
              <a:ext uri="{FF2B5EF4-FFF2-40B4-BE49-F238E27FC236}">
                <a16:creationId xmlns:a16="http://schemas.microsoft.com/office/drawing/2014/main" id="{BEC2B2B8-C3DE-C340-8FF0-67933031CCA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7" name="Line 68">
            <a:extLst>
              <a:ext uri="{FF2B5EF4-FFF2-40B4-BE49-F238E27FC236}">
                <a16:creationId xmlns:a16="http://schemas.microsoft.com/office/drawing/2014/main" id="{62C758AA-B015-5A4B-9AEC-908B0C384041}"/>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8" name="Line 69">
            <a:extLst>
              <a:ext uri="{FF2B5EF4-FFF2-40B4-BE49-F238E27FC236}">
                <a16:creationId xmlns:a16="http://schemas.microsoft.com/office/drawing/2014/main" id="{7B863046-9144-1543-9080-0D5F4EDD009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9" name="Text Box 70">
            <a:extLst>
              <a:ext uri="{FF2B5EF4-FFF2-40B4-BE49-F238E27FC236}">
                <a16:creationId xmlns:a16="http://schemas.microsoft.com/office/drawing/2014/main" id="{764F9521-019F-274C-B6D2-32A31EA2267C}"/>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0" name="Text Box 71">
            <a:extLst>
              <a:ext uri="{FF2B5EF4-FFF2-40B4-BE49-F238E27FC236}">
                <a16:creationId xmlns:a16="http://schemas.microsoft.com/office/drawing/2014/main" id="{F36D184F-6630-F649-9269-AD0228C9B3CA}"/>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1" name="Text Box 72">
            <a:extLst>
              <a:ext uri="{FF2B5EF4-FFF2-40B4-BE49-F238E27FC236}">
                <a16:creationId xmlns:a16="http://schemas.microsoft.com/office/drawing/2014/main" id="{213A0E68-C230-8A45-9616-6F5F632BD1E6}"/>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51232" name="Text Box 73">
            <a:extLst>
              <a:ext uri="{FF2B5EF4-FFF2-40B4-BE49-F238E27FC236}">
                <a16:creationId xmlns:a16="http://schemas.microsoft.com/office/drawing/2014/main" id="{C4263231-F716-B446-821F-83981F293CF1}"/>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51233" name="Text Box 74">
            <a:extLst>
              <a:ext uri="{FF2B5EF4-FFF2-40B4-BE49-F238E27FC236}">
                <a16:creationId xmlns:a16="http://schemas.microsoft.com/office/drawing/2014/main" id="{DE32F312-2165-1841-A00E-380E56394461}"/>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51234" name="Text Box 75">
            <a:extLst>
              <a:ext uri="{FF2B5EF4-FFF2-40B4-BE49-F238E27FC236}">
                <a16:creationId xmlns:a16="http://schemas.microsoft.com/office/drawing/2014/main" id="{AA0C4107-4E63-8E44-B6B9-46AC70D5DE51}"/>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51235" name="Text Box 76">
            <a:extLst>
              <a:ext uri="{FF2B5EF4-FFF2-40B4-BE49-F238E27FC236}">
                <a16:creationId xmlns:a16="http://schemas.microsoft.com/office/drawing/2014/main" id="{3496F141-DEF4-5644-903F-288333BBAC8D}"/>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51236" name="Text Box 77">
            <a:extLst>
              <a:ext uri="{FF2B5EF4-FFF2-40B4-BE49-F238E27FC236}">
                <a16:creationId xmlns:a16="http://schemas.microsoft.com/office/drawing/2014/main" id="{03ED4617-842D-2F44-9EDC-6CEBD70F4CD0}"/>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51237" name="Text Box 78">
            <a:extLst>
              <a:ext uri="{FF2B5EF4-FFF2-40B4-BE49-F238E27FC236}">
                <a16:creationId xmlns:a16="http://schemas.microsoft.com/office/drawing/2014/main" id="{C8D43D64-89D4-1D41-9634-C3BD5AE85A05}"/>
              </a:ext>
            </a:extLst>
          </p:cNvPr>
          <p:cNvSpPr txBox="1">
            <a:spLocks noChangeArrowheads="1"/>
          </p:cNvSpPr>
          <p:nvPr/>
        </p:nvSpPr>
        <p:spPr bwMode="auto">
          <a:xfrm>
            <a:off x="3421063" y="49831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51238" name="Text Box 79">
            <a:extLst>
              <a:ext uri="{FF2B5EF4-FFF2-40B4-BE49-F238E27FC236}">
                <a16:creationId xmlns:a16="http://schemas.microsoft.com/office/drawing/2014/main" id="{FC7F4415-6C71-9B4E-99A0-267955D80624}"/>
              </a:ext>
            </a:extLst>
          </p:cNvPr>
          <p:cNvSpPr txBox="1">
            <a:spLocks noChangeArrowheads="1"/>
          </p:cNvSpPr>
          <p:nvPr/>
        </p:nvSpPr>
        <p:spPr bwMode="auto">
          <a:xfrm>
            <a:off x="3433763" y="5367338"/>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51239" name="AutoShape 80">
            <a:extLst>
              <a:ext uri="{FF2B5EF4-FFF2-40B4-BE49-F238E27FC236}">
                <a16:creationId xmlns:a16="http://schemas.microsoft.com/office/drawing/2014/main" id="{F8500331-7273-734E-AA86-CE2609A3A481}"/>
              </a:ext>
            </a:extLst>
          </p:cNvPr>
          <p:cNvSpPr>
            <a:spLocks noChangeArrowheads="1"/>
          </p:cNvSpPr>
          <p:nvPr/>
        </p:nvSpPr>
        <p:spPr bwMode="auto">
          <a:xfrm>
            <a:off x="5137150" y="5389563"/>
            <a:ext cx="728663" cy="230187"/>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0" name="AutoShape 81">
            <a:extLst>
              <a:ext uri="{FF2B5EF4-FFF2-40B4-BE49-F238E27FC236}">
                <a16:creationId xmlns:a16="http://schemas.microsoft.com/office/drawing/2014/main" id="{AB9450F8-1F63-9B4B-9762-50BD29BB4006}"/>
              </a:ext>
            </a:extLst>
          </p:cNvPr>
          <p:cNvSpPr>
            <a:spLocks noChangeArrowheads="1"/>
          </p:cNvSpPr>
          <p:nvPr/>
        </p:nvSpPr>
        <p:spPr bwMode="auto">
          <a:xfrm flipH="1">
            <a:off x="5135563" y="5043488"/>
            <a:ext cx="728662" cy="230187"/>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1" name="Rectangle 82">
            <a:extLst>
              <a:ext uri="{FF2B5EF4-FFF2-40B4-BE49-F238E27FC236}">
                <a16:creationId xmlns:a16="http://schemas.microsoft.com/office/drawing/2014/main" id="{7E0C2A62-7997-9B41-97D6-AB2D359FD002}"/>
              </a:ext>
            </a:extLst>
          </p:cNvPr>
          <p:cNvSpPr>
            <a:spLocks noChangeArrowheads="1"/>
          </p:cNvSpPr>
          <p:nvPr/>
        </p:nvSpPr>
        <p:spPr bwMode="auto">
          <a:xfrm>
            <a:off x="3446463" y="4927600"/>
            <a:ext cx="2573337" cy="80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2" name="Line 83">
            <a:extLst>
              <a:ext uri="{FF2B5EF4-FFF2-40B4-BE49-F238E27FC236}">
                <a16:creationId xmlns:a16="http://schemas.microsoft.com/office/drawing/2014/main" id="{20A4CE03-FDDC-B049-A518-1F8B063B71B3}"/>
              </a:ext>
            </a:extLst>
          </p:cNvPr>
          <p:cNvSpPr>
            <a:spLocks noChangeShapeType="1"/>
          </p:cNvSpPr>
          <p:nvPr/>
        </p:nvSpPr>
        <p:spPr bwMode="auto">
          <a:xfrm>
            <a:off x="4983163" y="4927600"/>
            <a:ext cx="0" cy="80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3" name="Line 84">
            <a:extLst>
              <a:ext uri="{FF2B5EF4-FFF2-40B4-BE49-F238E27FC236}">
                <a16:creationId xmlns:a16="http://schemas.microsoft.com/office/drawing/2014/main" id="{FC97D37F-6AA4-994E-A97B-2B555E8D671F}"/>
              </a:ext>
            </a:extLst>
          </p:cNvPr>
          <p:cNvSpPr>
            <a:spLocks noChangeShapeType="1"/>
          </p:cNvSpPr>
          <p:nvPr/>
        </p:nvSpPr>
        <p:spPr bwMode="auto">
          <a:xfrm flipV="1">
            <a:off x="3446463" y="5349875"/>
            <a:ext cx="25733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4" name="Text Box 85">
            <a:extLst>
              <a:ext uri="{FF2B5EF4-FFF2-40B4-BE49-F238E27FC236}">
                <a16:creationId xmlns:a16="http://schemas.microsoft.com/office/drawing/2014/main" id="{95951BE0-D093-C845-9BAE-25480A879017}"/>
              </a:ext>
            </a:extLst>
          </p:cNvPr>
          <p:cNvSpPr txBox="1">
            <a:spLocks noChangeArrowheads="1"/>
          </p:cNvSpPr>
          <p:nvPr/>
        </p:nvSpPr>
        <p:spPr bwMode="auto">
          <a:xfrm>
            <a:off x="3600450" y="581025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869462" name="Line 86">
            <a:extLst>
              <a:ext uri="{FF2B5EF4-FFF2-40B4-BE49-F238E27FC236}">
                <a16:creationId xmlns:a16="http://schemas.microsoft.com/office/drawing/2014/main" id="{017669D6-F015-FB42-A5BA-C7F142BA4157}"/>
              </a:ext>
            </a:extLst>
          </p:cNvPr>
          <p:cNvSpPr>
            <a:spLocks noChangeShapeType="1"/>
          </p:cNvSpPr>
          <p:nvPr/>
        </p:nvSpPr>
        <p:spPr bwMode="auto">
          <a:xfrm>
            <a:off x="8143875" y="4005263"/>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9463" name="Rectangle 87">
            <a:extLst>
              <a:ext uri="{FF2B5EF4-FFF2-40B4-BE49-F238E27FC236}">
                <a16:creationId xmlns:a16="http://schemas.microsoft.com/office/drawing/2014/main" id="{4FF98CBD-F8D6-7A44-8032-5B3BFC5B492D}"/>
              </a:ext>
            </a:extLst>
          </p:cNvPr>
          <p:cNvSpPr>
            <a:spLocks noChangeArrowheads="1"/>
          </p:cNvSpPr>
          <p:nvPr/>
        </p:nvSpPr>
        <p:spPr bwMode="auto">
          <a:xfrm>
            <a:off x="7797800" y="43116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869464" name="Text Box 88">
            <a:extLst>
              <a:ext uri="{FF2B5EF4-FFF2-40B4-BE49-F238E27FC236}">
                <a16:creationId xmlns:a16="http://schemas.microsoft.com/office/drawing/2014/main" id="{CBD83C42-88F4-5143-99C1-3A37DA4892A2}"/>
              </a:ext>
            </a:extLst>
          </p:cNvPr>
          <p:cNvSpPr txBox="1">
            <a:spLocks noChangeArrowheads="1"/>
          </p:cNvSpPr>
          <p:nvPr/>
        </p:nvSpPr>
        <p:spPr bwMode="auto">
          <a:xfrm>
            <a:off x="7337425" y="471328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5.6.7.213</a:t>
            </a:r>
          </a:p>
        </p:txBody>
      </p:sp>
      <p:sp>
        <p:nvSpPr>
          <p:cNvPr id="869465" name="Oval 89">
            <a:extLst>
              <a:ext uri="{FF2B5EF4-FFF2-40B4-BE49-F238E27FC236}">
                <a16:creationId xmlns:a16="http://schemas.microsoft.com/office/drawing/2014/main" id="{4DF91D00-4116-E041-8B18-9F88FD58A84A}"/>
              </a:ext>
            </a:extLst>
          </p:cNvPr>
          <p:cNvSpPr>
            <a:spLocks noChangeArrowheads="1"/>
          </p:cNvSpPr>
          <p:nvPr/>
        </p:nvSpPr>
        <p:spPr bwMode="auto">
          <a:xfrm>
            <a:off x="7221538" y="4197350"/>
            <a:ext cx="1612900" cy="1036638"/>
          </a:xfrm>
          <a:prstGeom prst="ellipse">
            <a:avLst/>
          </a:prstGeom>
          <a:noFill/>
          <a:ln w="25400">
            <a:solidFill>
              <a:srgbClr val="FF33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83726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9464"/>
                                        </p:tgtEl>
                                        <p:attrNameLst>
                                          <p:attrName>style.visibility</p:attrName>
                                        </p:attrNameLst>
                                      </p:cBhvr>
                                      <p:to>
                                        <p:strVal val="visible"/>
                                      </p:to>
                                    </p:set>
                                    <p:anim calcmode="lin" valueType="num">
                                      <p:cBhvr additive="base">
                                        <p:cTn id="7" dur="500" fill="hold"/>
                                        <p:tgtEl>
                                          <p:spTgt spid="869464"/>
                                        </p:tgtEl>
                                        <p:attrNameLst>
                                          <p:attrName>ppt_x</p:attrName>
                                        </p:attrNameLst>
                                      </p:cBhvr>
                                      <p:tavLst>
                                        <p:tav tm="0">
                                          <p:val>
                                            <p:strVal val="#ppt_x"/>
                                          </p:val>
                                        </p:tav>
                                        <p:tav tm="100000">
                                          <p:val>
                                            <p:strVal val="#ppt_x"/>
                                          </p:val>
                                        </p:tav>
                                      </p:tavLst>
                                    </p:anim>
                                    <p:anim calcmode="lin" valueType="num">
                                      <p:cBhvr additive="base">
                                        <p:cTn id="8" dur="500" fill="hold"/>
                                        <p:tgtEl>
                                          <p:spTgt spid="8694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9463"/>
                                        </p:tgtEl>
                                        <p:attrNameLst>
                                          <p:attrName>style.visibility</p:attrName>
                                        </p:attrNameLst>
                                      </p:cBhvr>
                                      <p:to>
                                        <p:strVal val="visible"/>
                                      </p:to>
                                    </p:set>
                                    <p:anim calcmode="lin" valueType="num">
                                      <p:cBhvr additive="base">
                                        <p:cTn id="11" dur="500" fill="hold"/>
                                        <p:tgtEl>
                                          <p:spTgt spid="869463"/>
                                        </p:tgtEl>
                                        <p:attrNameLst>
                                          <p:attrName>ppt_x</p:attrName>
                                        </p:attrNameLst>
                                      </p:cBhvr>
                                      <p:tavLst>
                                        <p:tav tm="0">
                                          <p:val>
                                            <p:strVal val="#ppt_x"/>
                                          </p:val>
                                        </p:tav>
                                        <p:tav tm="100000">
                                          <p:val>
                                            <p:strVal val="#ppt_x"/>
                                          </p:val>
                                        </p:tav>
                                      </p:tavLst>
                                    </p:anim>
                                    <p:anim calcmode="lin" valueType="num">
                                      <p:cBhvr additive="base">
                                        <p:cTn id="12" dur="500" fill="hold"/>
                                        <p:tgtEl>
                                          <p:spTgt spid="86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9462"/>
                                        </p:tgtEl>
                                        <p:attrNameLst>
                                          <p:attrName>style.visibility</p:attrName>
                                        </p:attrNameLst>
                                      </p:cBhvr>
                                      <p:to>
                                        <p:strVal val="visible"/>
                                      </p:to>
                                    </p:set>
                                    <p:anim calcmode="lin" valueType="num">
                                      <p:cBhvr additive="base">
                                        <p:cTn id="15" dur="500" fill="hold"/>
                                        <p:tgtEl>
                                          <p:spTgt spid="869462"/>
                                        </p:tgtEl>
                                        <p:attrNameLst>
                                          <p:attrName>ppt_x</p:attrName>
                                        </p:attrNameLst>
                                      </p:cBhvr>
                                      <p:tavLst>
                                        <p:tav tm="0">
                                          <p:val>
                                            <p:strVal val="#ppt_x"/>
                                          </p:val>
                                        </p:tav>
                                        <p:tav tm="100000">
                                          <p:val>
                                            <p:strVal val="#ppt_x"/>
                                          </p:val>
                                        </p:tav>
                                      </p:tavLst>
                                    </p:anim>
                                    <p:anim calcmode="lin" valueType="num">
                                      <p:cBhvr additive="base">
                                        <p:cTn id="16" dur="500" fill="hold"/>
                                        <p:tgtEl>
                                          <p:spTgt spid="8694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9465"/>
                                        </p:tgtEl>
                                        <p:attrNameLst>
                                          <p:attrName>style.visibility</p:attrName>
                                        </p:attrNameLst>
                                      </p:cBhvr>
                                      <p:to>
                                        <p:strVal val="visible"/>
                                      </p:to>
                                    </p:set>
                                    <p:anim calcmode="lin" valueType="num">
                                      <p:cBhvr additive="base">
                                        <p:cTn id="19" dur="500" fill="hold"/>
                                        <p:tgtEl>
                                          <p:spTgt spid="869465"/>
                                        </p:tgtEl>
                                        <p:attrNameLst>
                                          <p:attrName>ppt_x</p:attrName>
                                        </p:attrNameLst>
                                      </p:cBhvr>
                                      <p:tavLst>
                                        <p:tav tm="0">
                                          <p:val>
                                            <p:strVal val="#ppt_x"/>
                                          </p:val>
                                        </p:tav>
                                        <p:tav tm="100000">
                                          <p:val>
                                            <p:strVal val="#ppt_x"/>
                                          </p:val>
                                        </p:tav>
                                      </p:tavLst>
                                    </p:anim>
                                    <p:anim calcmode="lin" valueType="num">
                                      <p:cBhvr additive="base">
                                        <p:cTn id="20" dur="500" fill="hold"/>
                                        <p:tgtEl>
                                          <p:spTgt spid="86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463" grpId="0" animBg="1"/>
      <p:bldP spid="869464" grpId="0"/>
      <p:bldP spid="8694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dirty="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1E91944E-6C1D-FDF9-940C-DED021B72FFF}"/>
              </a:ext>
            </a:extLst>
          </p:cNvPr>
          <p:cNvSpPr txBox="1"/>
          <p:nvPr/>
        </p:nvSpPr>
        <p:spPr>
          <a:xfrm>
            <a:off x="3334472" y="5141397"/>
            <a:ext cx="1191491" cy="369332"/>
          </a:xfrm>
          <a:prstGeom prst="rect">
            <a:avLst/>
          </a:prstGeom>
          <a:solidFill>
            <a:schemeClr val="bg1"/>
          </a:solidFill>
        </p:spPr>
        <p:txBody>
          <a:bodyPr wrap="square" rtlCol="0">
            <a:spAutoFit/>
          </a:bodyPr>
          <a:lstStyle/>
          <a:p>
            <a:r>
              <a:rPr lang="en-US" dirty="0">
                <a:solidFill>
                  <a:srgbClr val="FF0000"/>
                </a:solidFill>
              </a:rPr>
              <a:t>(</a:t>
            </a:r>
            <a:r>
              <a:rPr lang="en-US" b="1" dirty="0">
                <a:solidFill>
                  <a:srgbClr val="FF0000"/>
                </a:solidFill>
              </a:rPr>
              <a:t>N bits)</a:t>
            </a:r>
          </a:p>
        </p:txBody>
      </p:sp>
      <p:sp>
        <p:nvSpPr>
          <p:cNvPr id="3" name="TextBox 2">
            <a:extLst>
              <a:ext uri="{FF2B5EF4-FFF2-40B4-BE49-F238E27FC236}">
                <a16:creationId xmlns:a16="http://schemas.microsoft.com/office/drawing/2014/main" id="{88E9A8FF-F684-CE87-CA36-8AB2604555EE}"/>
              </a:ext>
            </a:extLst>
          </p:cNvPr>
          <p:cNvSpPr txBox="1"/>
          <p:nvPr/>
        </p:nvSpPr>
        <p:spPr>
          <a:xfrm>
            <a:off x="7050089" y="5141397"/>
            <a:ext cx="1191491" cy="369332"/>
          </a:xfrm>
          <a:prstGeom prst="rect">
            <a:avLst/>
          </a:prstGeom>
          <a:solidFill>
            <a:schemeClr val="bg1"/>
          </a:solidFill>
        </p:spPr>
        <p:txBody>
          <a:bodyPr wrap="square" rtlCol="0">
            <a:spAutoFit/>
          </a:bodyPr>
          <a:lstStyle/>
          <a:p>
            <a:r>
              <a:rPr lang="en-US" dirty="0">
                <a:solidFill>
                  <a:srgbClr val="7030A0"/>
                </a:solidFill>
              </a:rPr>
              <a:t>(</a:t>
            </a:r>
            <a:r>
              <a:rPr lang="en-US" b="1" dirty="0">
                <a:solidFill>
                  <a:srgbClr val="7030A0"/>
                </a:solidFill>
              </a:rPr>
              <a:t>32-N bits)</a:t>
            </a:r>
          </a:p>
        </p:txBody>
      </p:sp>
    </p:spTree>
    <p:extLst>
      <p:ext uri="{BB962C8B-B14F-4D97-AF65-F5344CB8AC3E}">
        <p14:creationId xmlns:p14="http://schemas.microsoft.com/office/powerpoint/2010/main" val="2987333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dirty="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1E91944E-6C1D-FDF9-940C-DED021B72FFF}"/>
              </a:ext>
            </a:extLst>
          </p:cNvPr>
          <p:cNvSpPr txBox="1"/>
          <p:nvPr/>
        </p:nvSpPr>
        <p:spPr>
          <a:xfrm>
            <a:off x="3334472" y="5141397"/>
            <a:ext cx="1191491" cy="369332"/>
          </a:xfrm>
          <a:prstGeom prst="rect">
            <a:avLst/>
          </a:prstGeom>
          <a:solidFill>
            <a:schemeClr val="bg1"/>
          </a:solidFill>
        </p:spPr>
        <p:txBody>
          <a:bodyPr wrap="square" rtlCol="0">
            <a:spAutoFit/>
          </a:bodyPr>
          <a:lstStyle/>
          <a:p>
            <a:r>
              <a:rPr lang="en-US" dirty="0">
                <a:solidFill>
                  <a:srgbClr val="FF0000"/>
                </a:solidFill>
              </a:rPr>
              <a:t>(</a:t>
            </a:r>
            <a:r>
              <a:rPr lang="en-US" b="1" dirty="0">
                <a:solidFill>
                  <a:srgbClr val="FF0000"/>
                </a:solidFill>
              </a:rPr>
              <a:t>N bits)</a:t>
            </a:r>
          </a:p>
        </p:txBody>
      </p:sp>
      <p:sp>
        <p:nvSpPr>
          <p:cNvPr id="3" name="TextBox 2">
            <a:extLst>
              <a:ext uri="{FF2B5EF4-FFF2-40B4-BE49-F238E27FC236}">
                <a16:creationId xmlns:a16="http://schemas.microsoft.com/office/drawing/2014/main" id="{88E9A8FF-F684-CE87-CA36-8AB2604555EE}"/>
              </a:ext>
            </a:extLst>
          </p:cNvPr>
          <p:cNvSpPr txBox="1"/>
          <p:nvPr/>
        </p:nvSpPr>
        <p:spPr>
          <a:xfrm>
            <a:off x="7050089" y="5141397"/>
            <a:ext cx="1191491" cy="369332"/>
          </a:xfrm>
          <a:prstGeom prst="rect">
            <a:avLst/>
          </a:prstGeom>
          <a:solidFill>
            <a:schemeClr val="bg1"/>
          </a:solidFill>
        </p:spPr>
        <p:txBody>
          <a:bodyPr wrap="square" rtlCol="0">
            <a:spAutoFit/>
          </a:bodyPr>
          <a:lstStyle/>
          <a:p>
            <a:r>
              <a:rPr lang="en-US" dirty="0">
                <a:solidFill>
                  <a:srgbClr val="7030A0"/>
                </a:solidFill>
              </a:rPr>
              <a:t>(</a:t>
            </a:r>
            <a:r>
              <a:rPr lang="en-US" b="1" dirty="0">
                <a:solidFill>
                  <a:srgbClr val="7030A0"/>
                </a:solidFill>
              </a:rPr>
              <a:t>32-N bits)</a:t>
            </a:r>
          </a:p>
        </p:txBody>
      </p:sp>
      <p:sp>
        <p:nvSpPr>
          <p:cNvPr id="4" name="TextBox 3">
            <a:extLst>
              <a:ext uri="{FF2B5EF4-FFF2-40B4-BE49-F238E27FC236}">
                <a16:creationId xmlns:a16="http://schemas.microsoft.com/office/drawing/2014/main" id="{6F3F1D11-38E8-D8D7-BF98-D5AFFFC0D9A5}"/>
              </a:ext>
            </a:extLst>
          </p:cNvPr>
          <p:cNvSpPr txBox="1"/>
          <p:nvPr/>
        </p:nvSpPr>
        <p:spPr>
          <a:xfrm>
            <a:off x="-41081" y="5653088"/>
            <a:ext cx="9172188" cy="707886"/>
          </a:xfrm>
          <a:prstGeom prst="rect">
            <a:avLst/>
          </a:prstGeom>
          <a:solidFill>
            <a:schemeClr val="accent2">
              <a:lumMod val="75000"/>
            </a:schemeClr>
          </a:solidFill>
        </p:spPr>
        <p:txBody>
          <a:bodyPr wrap="none" rtlCol="0">
            <a:spAutoFit/>
          </a:bodyPr>
          <a:lstStyle/>
          <a:p>
            <a:pPr algn="ctr"/>
            <a:r>
              <a:rPr lang="en-US" sz="4000" dirty="0">
                <a:solidFill>
                  <a:schemeClr val="bg1"/>
                </a:solidFill>
              </a:rPr>
              <a:t>N = ?</a:t>
            </a:r>
          </a:p>
        </p:txBody>
      </p:sp>
    </p:spTree>
    <p:extLst>
      <p:ext uri="{BB962C8B-B14F-4D97-AF65-F5344CB8AC3E}">
        <p14:creationId xmlns:p14="http://schemas.microsoft.com/office/powerpoint/2010/main" val="3762935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FA20AEE-C148-107A-0FFD-A408BAC7719F}"/>
              </a:ext>
            </a:extLst>
          </p:cNvPr>
          <p:cNvSpPr/>
          <p:nvPr/>
        </p:nvSpPr>
        <p:spPr>
          <a:xfrm>
            <a:off x="5692278" y="2427107"/>
            <a:ext cx="2510390" cy="1592732"/>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C694E789-E7FF-6AD8-D46E-CC7BCE2C4E44}"/>
              </a:ext>
            </a:extLst>
          </p:cNvPr>
          <p:cNvSpPr/>
          <p:nvPr/>
        </p:nvSpPr>
        <p:spPr>
          <a:xfrm>
            <a:off x="55414" y="1870364"/>
            <a:ext cx="4447309" cy="25651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01" name="Rectangle 2">
            <a:extLst>
              <a:ext uri="{FF2B5EF4-FFF2-40B4-BE49-F238E27FC236}">
                <a16:creationId xmlns:a16="http://schemas.microsoft.com/office/drawing/2014/main" id="{5567FAFF-13F9-7E48-819E-C91ECCBC715E}"/>
              </a:ext>
            </a:extLst>
          </p:cNvPr>
          <p:cNvSpPr>
            <a:spLocks noGrp="1" noChangeArrowheads="1"/>
          </p:cNvSpPr>
          <p:nvPr>
            <p:ph type="title"/>
          </p:nvPr>
        </p:nvSpPr>
        <p:spPr/>
        <p:txBody>
          <a:bodyPr/>
          <a:lstStyle/>
          <a:p>
            <a:r>
              <a:rPr lang="en-US" altLang="en-US" dirty="0">
                <a:ea typeface="ＭＳ Ｐゴシック" panose="020B0600070205080204" pitchFamily="34" charset="-128"/>
              </a:rPr>
              <a:t>“Classes” of networks</a:t>
            </a:r>
          </a:p>
        </p:txBody>
      </p:sp>
      <p:sp>
        <p:nvSpPr>
          <p:cNvPr id="51202" name="Rectangle 3">
            <a:extLst>
              <a:ext uri="{FF2B5EF4-FFF2-40B4-BE49-F238E27FC236}">
                <a16:creationId xmlns:a16="http://schemas.microsoft.com/office/drawing/2014/main" id="{F9B8141D-5639-8542-91D8-094316715203}"/>
              </a:ext>
            </a:extLst>
          </p:cNvPr>
          <p:cNvSpPr>
            <a:spLocks noGrp="1" noChangeArrowheads="1"/>
          </p:cNvSpPr>
          <p:nvPr>
            <p:ph type="body" idx="1"/>
          </p:nvPr>
        </p:nvSpPr>
        <p:spPr>
          <a:xfrm>
            <a:off x="381000" y="1249363"/>
            <a:ext cx="8763000" cy="4906962"/>
          </a:xfrm>
        </p:spPr>
        <p:txBody>
          <a:bodyPr/>
          <a:lstStyle/>
          <a:p>
            <a:r>
              <a:rPr lang="en-US" altLang="en-US" dirty="0">
                <a:ea typeface="ＭＳ Ｐゴシック" panose="020B0600070205080204" pitchFamily="34" charset="-128"/>
              </a:rPr>
              <a:t>The sizes of networks can be different</a:t>
            </a:r>
          </a:p>
        </p:txBody>
      </p:sp>
      <p:sp>
        <p:nvSpPr>
          <p:cNvPr id="51203" name="Slide Number Placeholder 3">
            <a:extLst>
              <a:ext uri="{FF2B5EF4-FFF2-40B4-BE49-F238E27FC236}">
                <a16:creationId xmlns:a16="http://schemas.microsoft.com/office/drawing/2014/main" id="{B817D17C-0D21-734E-BF18-906EFD5DC59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464C8-BA41-2A41-83D0-748F8975860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4" name="Line 45">
            <a:extLst>
              <a:ext uri="{FF2B5EF4-FFF2-40B4-BE49-F238E27FC236}">
                <a16:creationId xmlns:a16="http://schemas.microsoft.com/office/drawing/2014/main" id="{5A2605EE-690D-E143-B252-B2CC65DE2965}"/>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5" name="Line 46">
            <a:extLst>
              <a:ext uri="{FF2B5EF4-FFF2-40B4-BE49-F238E27FC236}">
                <a16:creationId xmlns:a16="http://schemas.microsoft.com/office/drawing/2014/main" id="{6185BC74-6719-9D4B-BB30-61678187AD63}"/>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6" name="Line 47">
            <a:extLst>
              <a:ext uri="{FF2B5EF4-FFF2-40B4-BE49-F238E27FC236}">
                <a16:creationId xmlns:a16="http://schemas.microsoft.com/office/drawing/2014/main" id="{5A06CCA2-3637-B148-AA5A-BCE5A45376B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7" name="Line 48">
            <a:extLst>
              <a:ext uri="{FF2B5EF4-FFF2-40B4-BE49-F238E27FC236}">
                <a16:creationId xmlns:a16="http://schemas.microsoft.com/office/drawing/2014/main" id="{F4354652-3A77-4949-ADA3-45CA114EB8A4}"/>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8" name="Rectangle 49">
            <a:extLst>
              <a:ext uri="{FF2B5EF4-FFF2-40B4-BE49-F238E27FC236}">
                <a16:creationId xmlns:a16="http://schemas.microsoft.com/office/drawing/2014/main" id="{83403939-24EC-A44D-BA87-944D991E0743}"/>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09" name="Rectangle 50">
            <a:extLst>
              <a:ext uri="{FF2B5EF4-FFF2-40B4-BE49-F238E27FC236}">
                <a16:creationId xmlns:a16="http://schemas.microsoft.com/office/drawing/2014/main" id="{E4E2BF54-8684-4543-BCCF-99EAD8F91F69}"/>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0" name="Rectangle 51">
            <a:extLst>
              <a:ext uri="{FF2B5EF4-FFF2-40B4-BE49-F238E27FC236}">
                <a16:creationId xmlns:a16="http://schemas.microsoft.com/office/drawing/2014/main" id="{8BE76DA0-5318-A348-AB09-B43083BD16FF}"/>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1" name="Text Box 52">
            <a:extLst>
              <a:ext uri="{FF2B5EF4-FFF2-40B4-BE49-F238E27FC236}">
                <a16:creationId xmlns:a16="http://schemas.microsoft.com/office/drawing/2014/main" id="{62CE30FE-F7B3-A640-97B7-5A1D0DD34BD6}"/>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51212" name="Text Box 53">
            <a:extLst>
              <a:ext uri="{FF2B5EF4-FFF2-40B4-BE49-F238E27FC236}">
                <a16:creationId xmlns:a16="http://schemas.microsoft.com/office/drawing/2014/main" id="{894F4E98-AA30-1B41-BB20-AB93D6FEEAE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13" name="Line 54">
            <a:extLst>
              <a:ext uri="{FF2B5EF4-FFF2-40B4-BE49-F238E27FC236}">
                <a16:creationId xmlns:a16="http://schemas.microsoft.com/office/drawing/2014/main" id="{E6684287-71A0-9442-94E6-D80A008A06BB}"/>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4" name="Line 55">
            <a:extLst>
              <a:ext uri="{FF2B5EF4-FFF2-40B4-BE49-F238E27FC236}">
                <a16:creationId xmlns:a16="http://schemas.microsoft.com/office/drawing/2014/main" id="{B6E9045B-9269-EC4F-8ACC-7D03ECC60A1D}"/>
              </a:ext>
            </a:extLst>
          </p:cNvPr>
          <p:cNvSpPr>
            <a:spLocks noChangeShapeType="1"/>
          </p:cNvSpPr>
          <p:nvPr/>
        </p:nvSpPr>
        <p:spPr bwMode="auto">
          <a:xfrm>
            <a:off x="6656532"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5" name="Line 56">
            <a:extLst>
              <a:ext uri="{FF2B5EF4-FFF2-40B4-BE49-F238E27FC236}">
                <a16:creationId xmlns:a16="http://schemas.microsoft.com/office/drawing/2014/main" id="{3F9575D5-F012-8947-A800-E49DCF10E891}"/>
              </a:ext>
            </a:extLst>
          </p:cNvPr>
          <p:cNvSpPr>
            <a:spLocks noChangeShapeType="1"/>
          </p:cNvSpPr>
          <p:nvPr/>
        </p:nvSpPr>
        <p:spPr bwMode="auto">
          <a:xfrm>
            <a:off x="7570932"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7" name="Rectangle 58">
            <a:extLst>
              <a:ext uri="{FF2B5EF4-FFF2-40B4-BE49-F238E27FC236}">
                <a16:creationId xmlns:a16="http://schemas.microsoft.com/office/drawing/2014/main" id="{080F21A7-EE1E-9949-A420-0B0A9E1DE031}"/>
              </a:ext>
            </a:extLst>
          </p:cNvPr>
          <p:cNvSpPr>
            <a:spLocks noChangeArrowheads="1"/>
          </p:cNvSpPr>
          <p:nvPr/>
        </p:nvSpPr>
        <p:spPr bwMode="auto">
          <a:xfrm>
            <a:off x="6348557"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8" name="Rectangle 59">
            <a:extLst>
              <a:ext uri="{FF2B5EF4-FFF2-40B4-BE49-F238E27FC236}">
                <a16:creationId xmlns:a16="http://schemas.microsoft.com/office/drawing/2014/main" id="{5DB39D71-256D-5A40-9130-33789A263A97}"/>
              </a:ext>
            </a:extLst>
          </p:cNvPr>
          <p:cNvSpPr>
            <a:spLocks noChangeArrowheads="1"/>
          </p:cNvSpPr>
          <p:nvPr/>
        </p:nvSpPr>
        <p:spPr bwMode="auto">
          <a:xfrm>
            <a:off x="7243907"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20" name="Text Box 61">
            <a:extLst>
              <a:ext uri="{FF2B5EF4-FFF2-40B4-BE49-F238E27FC236}">
                <a16:creationId xmlns:a16="http://schemas.microsoft.com/office/drawing/2014/main" id="{89E15CF6-410B-FF47-842D-623CD75F183D}"/>
              </a:ext>
            </a:extLst>
          </p:cNvPr>
          <p:cNvSpPr txBox="1">
            <a:spLocks noChangeArrowheads="1"/>
          </p:cNvSpPr>
          <p:nvPr/>
        </p:nvSpPr>
        <p:spPr bwMode="auto">
          <a:xfrm>
            <a:off x="6915150" y="397827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51222" name="AutoShape 63">
            <a:extLst>
              <a:ext uri="{FF2B5EF4-FFF2-40B4-BE49-F238E27FC236}">
                <a16:creationId xmlns:a16="http://schemas.microsoft.com/office/drawing/2014/main" id="{128A1EFF-2265-8945-AF79-4482D0398FE1}"/>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3" name="AutoShape 64">
            <a:extLst>
              <a:ext uri="{FF2B5EF4-FFF2-40B4-BE49-F238E27FC236}">
                <a16:creationId xmlns:a16="http://schemas.microsoft.com/office/drawing/2014/main" id="{1780C501-EA05-2D48-AD45-070EDD22819B}"/>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4" name="Line 65">
            <a:extLst>
              <a:ext uri="{FF2B5EF4-FFF2-40B4-BE49-F238E27FC236}">
                <a16:creationId xmlns:a16="http://schemas.microsoft.com/office/drawing/2014/main" id="{4CE25439-3B86-9F42-98B4-CF55DAD36F22}"/>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5" name="AutoShape 66">
            <a:extLst>
              <a:ext uri="{FF2B5EF4-FFF2-40B4-BE49-F238E27FC236}">
                <a16:creationId xmlns:a16="http://schemas.microsoft.com/office/drawing/2014/main" id="{F9309857-BCAC-EB46-9A9A-5B53A4928F27}"/>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6" name="Line 67">
            <a:extLst>
              <a:ext uri="{FF2B5EF4-FFF2-40B4-BE49-F238E27FC236}">
                <a16:creationId xmlns:a16="http://schemas.microsoft.com/office/drawing/2014/main" id="{BEC2B2B8-C3DE-C340-8FF0-67933031CCA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7" name="Line 68">
            <a:extLst>
              <a:ext uri="{FF2B5EF4-FFF2-40B4-BE49-F238E27FC236}">
                <a16:creationId xmlns:a16="http://schemas.microsoft.com/office/drawing/2014/main" id="{62C758AA-B015-5A4B-9AEC-908B0C384041}"/>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8" name="Line 69">
            <a:extLst>
              <a:ext uri="{FF2B5EF4-FFF2-40B4-BE49-F238E27FC236}">
                <a16:creationId xmlns:a16="http://schemas.microsoft.com/office/drawing/2014/main" id="{7B863046-9144-1543-9080-0D5F4EDD009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9" name="Text Box 70">
            <a:extLst>
              <a:ext uri="{FF2B5EF4-FFF2-40B4-BE49-F238E27FC236}">
                <a16:creationId xmlns:a16="http://schemas.microsoft.com/office/drawing/2014/main" id="{764F9521-019F-274C-B6D2-32A31EA2267C}"/>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0" name="Text Box 71">
            <a:extLst>
              <a:ext uri="{FF2B5EF4-FFF2-40B4-BE49-F238E27FC236}">
                <a16:creationId xmlns:a16="http://schemas.microsoft.com/office/drawing/2014/main" id="{F36D184F-6630-F649-9269-AD0228C9B3CA}"/>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1" name="Text Box 72">
            <a:extLst>
              <a:ext uri="{FF2B5EF4-FFF2-40B4-BE49-F238E27FC236}">
                <a16:creationId xmlns:a16="http://schemas.microsoft.com/office/drawing/2014/main" id="{213A0E68-C230-8A45-9616-6F5F632BD1E6}"/>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51232" name="Text Box 73">
            <a:extLst>
              <a:ext uri="{FF2B5EF4-FFF2-40B4-BE49-F238E27FC236}">
                <a16:creationId xmlns:a16="http://schemas.microsoft.com/office/drawing/2014/main" id="{C4263231-F716-B446-821F-83981F293CF1}"/>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51233" name="Text Box 74">
            <a:extLst>
              <a:ext uri="{FF2B5EF4-FFF2-40B4-BE49-F238E27FC236}">
                <a16:creationId xmlns:a16="http://schemas.microsoft.com/office/drawing/2014/main" id="{DE32F312-2165-1841-A00E-380E56394461}"/>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51234" name="Text Box 75">
            <a:extLst>
              <a:ext uri="{FF2B5EF4-FFF2-40B4-BE49-F238E27FC236}">
                <a16:creationId xmlns:a16="http://schemas.microsoft.com/office/drawing/2014/main" id="{AA0C4107-4E63-8E44-B6B9-46AC70D5DE51}"/>
              </a:ext>
            </a:extLst>
          </p:cNvPr>
          <p:cNvSpPr txBox="1">
            <a:spLocks noChangeArrowheads="1"/>
          </p:cNvSpPr>
          <p:nvPr/>
        </p:nvSpPr>
        <p:spPr bwMode="auto">
          <a:xfrm>
            <a:off x="581674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51235" name="Text Box 76">
            <a:extLst>
              <a:ext uri="{FF2B5EF4-FFF2-40B4-BE49-F238E27FC236}">
                <a16:creationId xmlns:a16="http://schemas.microsoft.com/office/drawing/2014/main" id="{3496F141-DEF4-5644-903F-288333BBAC8D}"/>
              </a:ext>
            </a:extLst>
          </p:cNvPr>
          <p:cNvSpPr txBox="1">
            <a:spLocks noChangeArrowheads="1"/>
          </p:cNvSpPr>
          <p:nvPr/>
        </p:nvSpPr>
        <p:spPr bwMode="auto">
          <a:xfrm>
            <a:off x="6981539"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51237" name="Text Box 78">
            <a:extLst>
              <a:ext uri="{FF2B5EF4-FFF2-40B4-BE49-F238E27FC236}">
                <a16:creationId xmlns:a16="http://schemas.microsoft.com/office/drawing/2014/main" id="{C8D43D64-89D4-1D41-9634-C3BD5AE85A05}"/>
              </a:ext>
            </a:extLst>
          </p:cNvPr>
          <p:cNvSpPr txBox="1">
            <a:spLocks noChangeArrowheads="1"/>
          </p:cNvSpPr>
          <p:nvPr/>
        </p:nvSpPr>
        <p:spPr bwMode="auto">
          <a:xfrm>
            <a:off x="3421063" y="49831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51238" name="Text Box 79">
            <a:extLst>
              <a:ext uri="{FF2B5EF4-FFF2-40B4-BE49-F238E27FC236}">
                <a16:creationId xmlns:a16="http://schemas.microsoft.com/office/drawing/2014/main" id="{FC7F4415-6C71-9B4E-99A0-267955D80624}"/>
              </a:ext>
            </a:extLst>
          </p:cNvPr>
          <p:cNvSpPr txBox="1">
            <a:spLocks noChangeArrowheads="1"/>
          </p:cNvSpPr>
          <p:nvPr/>
        </p:nvSpPr>
        <p:spPr bwMode="auto">
          <a:xfrm>
            <a:off x="3433763" y="5367338"/>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51239" name="AutoShape 80">
            <a:extLst>
              <a:ext uri="{FF2B5EF4-FFF2-40B4-BE49-F238E27FC236}">
                <a16:creationId xmlns:a16="http://schemas.microsoft.com/office/drawing/2014/main" id="{F8500331-7273-734E-AA86-CE2609A3A481}"/>
              </a:ext>
            </a:extLst>
          </p:cNvPr>
          <p:cNvSpPr>
            <a:spLocks noChangeArrowheads="1"/>
          </p:cNvSpPr>
          <p:nvPr/>
        </p:nvSpPr>
        <p:spPr bwMode="auto">
          <a:xfrm>
            <a:off x="5137150" y="5389563"/>
            <a:ext cx="728663" cy="230187"/>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0" name="AutoShape 81">
            <a:extLst>
              <a:ext uri="{FF2B5EF4-FFF2-40B4-BE49-F238E27FC236}">
                <a16:creationId xmlns:a16="http://schemas.microsoft.com/office/drawing/2014/main" id="{AB9450F8-1F63-9B4B-9762-50BD29BB4006}"/>
              </a:ext>
            </a:extLst>
          </p:cNvPr>
          <p:cNvSpPr>
            <a:spLocks noChangeArrowheads="1"/>
          </p:cNvSpPr>
          <p:nvPr/>
        </p:nvSpPr>
        <p:spPr bwMode="auto">
          <a:xfrm flipH="1">
            <a:off x="5135563" y="5043488"/>
            <a:ext cx="728662" cy="230187"/>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1" name="Rectangle 82">
            <a:extLst>
              <a:ext uri="{FF2B5EF4-FFF2-40B4-BE49-F238E27FC236}">
                <a16:creationId xmlns:a16="http://schemas.microsoft.com/office/drawing/2014/main" id="{7E0C2A62-7997-9B41-97D6-AB2D359FD002}"/>
              </a:ext>
            </a:extLst>
          </p:cNvPr>
          <p:cNvSpPr>
            <a:spLocks noChangeArrowheads="1"/>
          </p:cNvSpPr>
          <p:nvPr/>
        </p:nvSpPr>
        <p:spPr bwMode="auto">
          <a:xfrm>
            <a:off x="3446463" y="4927600"/>
            <a:ext cx="2573337" cy="80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2" name="Line 83">
            <a:extLst>
              <a:ext uri="{FF2B5EF4-FFF2-40B4-BE49-F238E27FC236}">
                <a16:creationId xmlns:a16="http://schemas.microsoft.com/office/drawing/2014/main" id="{20A4CE03-FDDC-B049-A518-1F8B063B71B3}"/>
              </a:ext>
            </a:extLst>
          </p:cNvPr>
          <p:cNvSpPr>
            <a:spLocks noChangeShapeType="1"/>
          </p:cNvSpPr>
          <p:nvPr/>
        </p:nvSpPr>
        <p:spPr bwMode="auto">
          <a:xfrm>
            <a:off x="4983163" y="4927600"/>
            <a:ext cx="0" cy="80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3" name="Line 84">
            <a:extLst>
              <a:ext uri="{FF2B5EF4-FFF2-40B4-BE49-F238E27FC236}">
                <a16:creationId xmlns:a16="http://schemas.microsoft.com/office/drawing/2014/main" id="{FC97D37F-6AA4-994E-A97B-2B555E8D671F}"/>
              </a:ext>
            </a:extLst>
          </p:cNvPr>
          <p:cNvSpPr>
            <a:spLocks noChangeShapeType="1"/>
          </p:cNvSpPr>
          <p:nvPr/>
        </p:nvSpPr>
        <p:spPr bwMode="auto">
          <a:xfrm flipV="1">
            <a:off x="3446463" y="5349875"/>
            <a:ext cx="25733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4" name="Text Box 85">
            <a:extLst>
              <a:ext uri="{FF2B5EF4-FFF2-40B4-BE49-F238E27FC236}">
                <a16:creationId xmlns:a16="http://schemas.microsoft.com/office/drawing/2014/main" id="{95951BE0-D093-C845-9BAE-25480A879017}"/>
              </a:ext>
            </a:extLst>
          </p:cNvPr>
          <p:cNvSpPr txBox="1">
            <a:spLocks noChangeArrowheads="1"/>
          </p:cNvSpPr>
          <p:nvPr/>
        </p:nvSpPr>
        <p:spPr bwMode="auto">
          <a:xfrm>
            <a:off x="3600450" y="581025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grpSp>
        <p:nvGrpSpPr>
          <p:cNvPr id="8" name="Group 7">
            <a:extLst>
              <a:ext uri="{FF2B5EF4-FFF2-40B4-BE49-F238E27FC236}">
                <a16:creationId xmlns:a16="http://schemas.microsoft.com/office/drawing/2014/main" id="{B5E5B2A2-9A69-6756-D8E5-89E5A35F2476}"/>
              </a:ext>
            </a:extLst>
          </p:cNvPr>
          <p:cNvGrpSpPr/>
          <p:nvPr/>
        </p:nvGrpSpPr>
        <p:grpSpPr>
          <a:xfrm>
            <a:off x="103908" y="4017818"/>
            <a:ext cx="3161580" cy="1572633"/>
            <a:chOff x="103908" y="4017818"/>
            <a:chExt cx="3161580" cy="1572633"/>
          </a:xfrm>
        </p:grpSpPr>
        <p:sp>
          <p:nvSpPr>
            <p:cNvPr id="4" name="TextBox 3">
              <a:extLst>
                <a:ext uri="{FF2B5EF4-FFF2-40B4-BE49-F238E27FC236}">
                  <a16:creationId xmlns:a16="http://schemas.microsoft.com/office/drawing/2014/main" id="{29DB4389-F113-997D-DE6D-3C52CD60A934}"/>
                </a:ext>
              </a:extLst>
            </p:cNvPr>
            <p:cNvSpPr txBox="1"/>
            <p:nvPr/>
          </p:nvSpPr>
          <p:spPr>
            <a:xfrm>
              <a:off x="103908" y="4882565"/>
              <a:ext cx="3161580" cy="707886"/>
            </a:xfrm>
            <a:prstGeom prst="rect">
              <a:avLst/>
            </a:prstGeom>
            <a:noFill/>
          </p:spPr>
          <p:txBody>
            <a:bodyPr wrap="square" rtlCol="0">
              <a:spAutoFit/>
            </a:bodyPr>
            <a:lstStyle/>
            <a:p>
              <a:r>
                <a:rPr lang="en-US" sz="2000" dirty="0">
                  <a:solidFill>
                    <a:schemeClr val="tx2">
                      <a:lumMod val="60000"/>
                      <a:lumOff val="40000"/>
                    </a:schemeClr>
                  </a:solidFill>
                </a:rPr>
                <a:t>Large networks (many hosts)</a:t>
              </a:r>
            </a:p>
            <a:p>
              <a:r>
                <a:rPr lang="en-US" sz="2000" dirty="0">
                  <a:solidFill>
                    <a:schemeClr val="tx2">
                      <a:lumMod val="60000"/>
                      <a:lumOff val="40000"/>
                    </a:schemeClr>
                  </a:solidFill>
                </a:rPr>
                <a:t>Fewer such networks exist</a:t>
              </a:r>
            </a:p>
          </p:txBody>
        </p:sp>
        <p:sp>
          <p:nvSpPr>
            <p:cNvPr id="6" name="Freeform 5">
              <a:extLst>
                <a:ext uri="{FF2B5EF4-FFF2-40B4-BE49-F238E27FC236}">
                  <a16:creationId xmlns:a16="http://schemas.microsoft.com/office/drawing/2014/main" id="{8A74B256-AE0D-3AAF-31DE-DB0ABF8EF673}"/>
                </a:ext>
              </a:extLst>
            </p:cNvPr>
            <p:cNvSpPr/>
            <p:nvPr/>
          </p:nvSpPr>
          <p:spPr>
            <a:xfrm>
              <a:off x="193964" y="4017818"/>
              <a:ext cx="249381" cy="900546"/>
            </a:xfrm>
            <a:custGeom>
              <a:avLst/>
              <a:gdLst>
                <a:gd name="connsiteX0" fmla="*/ 249381 w 249381"/>
                <a:gd name="connsiteY0" fmla="*/ 900546 h 900546"/>
                <a:gd name="connsiteX1" fmla="*/ 0 w 249381"/>
                <a:gd name="connsiteY1" fmla="*/ 374073 h 900546"/>
                <a:gd name="connsiteX2" fmla="*/ 249381 w 249381"/>
                <a:gd name="connsiteY2" fmla="*/ 0 h 900546"/>
              </a:gdLst>
              <a:ahLst/>
              <a:cxnLst>
                <a:cxn ang="0">
                  <a:pos x="connsiteX0" y="connsiteY0"/>
                </a:cxn>
                <a:cxn ang="0">
                  <a:pos x="connsiteX1" y="connsiteY1"/>
                </a:cxn>
                <a:cxn ang="0">
                  <a:pos x="connsiteX2" y="connsiteY2"/>
                </a:cxn>
              </a:cxnLst>
              <a:rect l="l" t="t" r="r" b="b"/>
              <a:pathLst>
                <a:path w="249381" h="900546">
                  <a:moveTo>
                    <a:pt x="249381" y="900546"/>
                  </a:moveTo>
                  <a:cubicBezTo>
                    <a:pt x="124690" y="712355"/>
                    <a:pt x="0" y="524164"/>
                    <a:pt x="0" y="374073"/>
                  </a:cubicBezTo>
                  <a:cubicBezTo>
                    <a:pt x="0" y="223982"/>
                    <a:pt x="124690" y="111991"/>
                    <a:pt x="249381" y="0"/>
                  </a:cubicBezTo>
                </a:path>
              </a:pathLst>
            </a:custGeom>
            <a:noFill/>
            <a:ln w="31750">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18B4FCF-B2D9-C26B-F5B2-7EA4B9DC2614}"/>
              </a:ext>
            </a:extLst>
          </p:cNvPr>
          <p:cNvGrpSpPr/>
          <p:nvPr/>
        </p:nvGrpSpPr>
        <p:grpSpPr>
          <a:xfrm>
            <a:off x="6063524" y="3852357"/>
            <a:ext cx="3301279" cy="1623513"/>
            <a:chOff x="6063524" y="3852357"/>
            <a:chExt cx="3301279" cy="1623513"/>
          </a:xfrm>
        </p:grpSpPr>
        <p:sp>
          <p:nvSpPr>
            <p:cNvPr id="5" name="TextBox 4">
              <a:extLst>
                <a:ext uri="{FF2B5EF4-FFF2-40B4-BE49-F238E27FC236}">
                  <a16:creationId xmlns:a16="http://schemas.microsoft.com/office/drawing/2014/main" id="{C7B7F9F6-0937-0F23-62DB-5F92C757EC21}"/>
                </a:ext>
              </a:extLst>
            </p:cNvPr>
            <p:cNvSpPr txBox="1"/>
            <p:nvPr/>
          </p:nvSpPr>
          <p:spPr>
            <a:xfrm>
              <a:off x="6063524" y="4767984"/>
              <a:ext cx="3301279" cy="707886"/>
            </a:xfrm>
            <a:prstGeom prst="rect">
              <a:avLst/>
            </a:prstGeom>
            <a:noFill/>
          </p:spPr>
          <p:txBody>
            <a:bodyPr wrap="square" rtlCol="0">
              <a:spAutoFit/>
            </a:bodyPr>
            <a:lstStyle/>
            <a:p>
              <a:r>
                <a:rPr lang="en-US" sz="2000" dirty="0">
                  <a:solidFill>
                    <a:schemeClr val="accent2">
                      <a:lumMod val="75000"/>
                    </a:schemeClr>
                  </a:solidFill>
                </a:rPr>
                <a:t>Small networks (fewer hosts)</a:t>
              </a:r>
            </a:p>
            <a:p>
              <a:r>
                <a:rPr lang="en-US" sz="2000" dirty="0">
                  <a:solidFill>
                    <a:schemeClr val="accent2">
                      <a:lumMod val="75000"/>
                    </a:schemeClr>
                  </a:solidFill>
                </a:rPr>
                <a:t>Many such networks exist</a:t>
              </a:r>
            </a:p>
          </p:txBody>
        </p:sp>
        <p:sp>
          <p:nvSpPr>
            <p:cNvPr id="7" name="Freeform 6">
              <a:extLst>
                <a:ext uri="{FF2B5EF4-FFF2-40B4-BE49-F238E27FC236}">
                  <a16:creationId xmlns:a16="http://schemas.microsoft.com/office/drawing/2014/main" id="{0232F9B5-737E-C978-5945-B5451953E1EE}"/>
                </a:ext>
              </a:extLst>
            </p:cNvPr>
            <p:cNvSpPr/>
            <p:nvPr/>
          </p:nvSpPr>
          <p:spPr>
            <a:xfrm flipH="1">
              <a:off x="7798960" y="3852357"/>
              <a:ext cx="249381" cy="900546"/>
            </a:xfrm>
            <a:custGeom>
              <a:avLst/>
              <a:gdLst>
                <a:gd name="connsiteX0" fmla="*/ 249381 w 249381"/>
                <a:gd name="connsiteY0" fmla="*/ 900546 h 900546"/>
                <a:gd name="connsiteX1" fmla="*/ 0 w 249381"/>
                <a:gd name="connsiteY1" fmla="*/ 374073 h 900546"/>
                <a:gd name="connsiteX2" fmla="*/ 249381 w 249381"/>
                <a:gd name="connsiteY2" fmla="*/ 0 h 900546"/>
              </a:gdLst>
              <a:ahLst/>
              <a:cxnLst>
                <a:cxn ang="0">
                  <a:pos x="connsiteX0" y="connsiteY0"/>
                </a:cxn>
                <a:cxn ang="0">
                  <a:pos x="connsiteX1" y="connsiteY1"/>
                </a:cxn>
                <a:cxn ang="0">
                  <a:pos x="connsiteX2" y="connsiteY2"/>
                </a:cxn>
              </a:cxnLst>
              <a:rect l="l" t="t" r="r" b="b"/>
              <a:pathLst>
                <a:path w="249381" h="900546">
                  <a:moveTo>
                    <a:pt x="249381" y="900546"/>
                  </a:moveTo>
                  <a:cubicBezTo>
                    <a:pt x="124690" y="712355"/>
                    <a:pt x="0" y="524164"/>
                    <a:pt x="0" y="374073"/>
                  </a:cubicBezTo>
                  <a:cubicBezTo>
                    <a:pt x="0" y="223982"/>
                    <a:pt x="124690" y="111991"/>
                    <a:pt x="249381" y="0"/>
                  </a:cubicBezTo>
                </a:path>
              </a:pathLst>
            </a:custGeom>
            <a:noFill/>
            <a:ln w="31750">
              <a:solidFill>
                <a:schemeClr val="accent2">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46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Class-full addressing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690567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D574C-7BB0-A924-5B2B-5B077A334C53}"/>
              </a:ext>
            </a:extLst>
          </p:cNvPr>
          <p:cNvSpPr>
            <a:spLocks noGrp="1"/>
          </p:cNvSpPr>
          <p:nvPr>
            <p:ph type="sldNum" sz="quarter" idx="12"/>
          </p:nvPr>
        </p:nvSpPr>
        <p:spPr/>
        <p:txBody>
          <a:bodyPr/>
          <a:lstStyle/>
          <a:p>
            <a:fld id="{12297082-74DA-3F42-B9EE-B09F2F8D7DCB}" type="slidenum">
              <a:rPr lang="en-US" altLang="en-US" smtClean="0"/>
              <a:pPr/>
              <a:t>27</a:t>
            </a:fld>
            <a:endParaRPr lang="en-US" altLang="en-US"/>
          </a:p>
        </p:txBody>
      </p:sp>
      <p:sp>
        <p:nvSpPr>
          <p:cNvPr id="3" name="TextBox 2">
            <a:extLst>
              <a:ext uri="{FF2B5EF4-FFF2-40B4-BE49-F238E27FC236}">
                <a16:creationId xmlns:a16="http://schemas.microsoft.com/office/drawing/2014/main" id="{6C5AC3B7-B0E2-8F09-1CBA-2B64B60DACEB}"/>
              </a:ext>
            </a:extLst>
          </p:cNvPr>
          <p:cNvSpPr txBox="1"/>
          <p:nvPr/>
        </p:nvSpPr>
        <p:spPr>
          <a:xfrm>
            <a:off x="138545" y="6538912"/>
            <a:ext cx="5695598" cy="276999"/>
          </a:xfrm>
          <a:prstGeom prst="rect">
            <a:avLst/>
          </a:prstGeom>
          <a:noFill/>
        </p:spPr>
        <p:txBody>
          <a:bodyPr wrap="none" rtlCol="0">
            <a:spAutoFit/>
          </a:bodyPr>
          <a:lstStyle/>
          <a:p>
            <a:r>
              <a:rPr lang="en-US" sz="1200" dirty="0"/>
              <a:t>Picture courtesy: https://</a:t>
            </a:r>
            <a:r>
              <a:rPr lang="en-US" sz="1200" dirty="0" err="1"/>
              <a:t>www.geeksforgeeks.org</a:t>
            </a:r>
            <a:r>
              <a:rPr lang="en-US" sz="1200" dirty="0"/>
              <a:t>/introduction-of-classful-</a:t>
            </a:r>
            <a:r>
              <a:rPr lang="en-US" sz="1200" dirty="0" err="1"/>
              <a:t>ip</a:t>
            </a:r>
            <a:r>
              <a:rPr lang="en-US" sz="1200" dirty="0"/>
              <a:t>-addressing/</a:t>
            </a:r>
          </a:p>
        </p:txBody>
      </p:sp>
      <p:pic>
        <p:nvPicPr>
          <p:cNvPr id="1028" name="Picture 4" descr="Introduction of Classful IP Addressing - GeeksforGeeks">
            <a:extLst>
              <a:ext uri="{FF2B5EF4-FFF2-40B4-BE49-F238E27FC236}">
                <a16:creationId xmlns:a16="http://schemas.microsoft.com/office/drawing/2014/main" id="{BBADDAC4-3D6B-231F-2500-15F211CB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264228"/>
            <a:ext cx="8255000" cy="4329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598695-84EC-4226-539A-D6B78327BB0F}"/>
              </a:ext>
            </a:extLst>
          </p:cNvPr>
          <p:cNvSpPr txBox="1"/>
          <p:nvPr/>
        </p:nvSpPr>
        <p:spPr>
          <a:xfrm>
            <a:off x="296834" y="5771575"/>
            <a:ext cx="8847166" cy="584775"/>
          </a:xfrm>
          <a:prstGeom prst="rect">
            <a:avLst/>
          </a:prstGeom>
          <a:noFill/>
        </p:spPr>
        <p:txBody>
          <a:bodyPr wrap="none" rtlCol="0">
            <a:spAutoFit/>
          </a:bodyPr>
          <a:lstStyle/>
          <a:p>
            <a:r>
              <a:rPr lang="en-US" sz="3200" dirty="0">
                <a:solidFill>
                  <a:srgbClr val="7030A0"/>
                </a:solidFill>
              </a:rPr>
              <a:t>How can you tell network class from the IP address?</a:t>
            </a:r>
          </a:p>
        </p:txBody>
      </p:sp>
    </p:spTree>
    <p:extLst>
      <p:ext uri="{BB962C8B-B14F-4D97-AF65-F5344CB8AC3E}">
        <p14:creationId xmlns:p14="http://schemas.microsoft.com/office/powerpoint/2010/main" val="2015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D574C-7BB0-A924-5B2B-5B077A334C53}"/>
              </a:ext>
            </a:extLst>
          </p:cNvPr>
          <p:cNvSpPr>
            <a:spLocks noGrp="1"/>
          </p:cNvSpPr>
          <p:nvPr>
            <p:ph type="sldNum" sz="quarter" idx="12"/>
          </p:nvPr>
        </p:nvSpPr>
        <p:spPr/>
        <p:txBody>
          <a:bodyPr/>
          <a:lstStyle/>
          <a:p>
            <a:fld id="{12297082-74DA-3F42-B9EE-B09F2F8D7DCB}" type="slidenum">
              <a:rPr lang="en-US" altLang="en-US" smtClean="0"/>
              <a:pPr/>
              <a:t>28</a:t>
            </a:fld>
            <a:endParaRPr lang="en-US" altLang="en-US"/>
          </a:p>
        </p:txBody>
      </p:sp>
      <p:pic>
        <p:nvPicPr>
          <p:cNvPr id="1026" name="Picture 2" descr="Classful addressing - ICTShore.com">
            <a:extLst>
              <a:ext uri="{FF2B5EF4-FFF2-40B4-BE49-F238E27FC236}">
                <a16:creationId xmlns:a16="http://schemas.microsoft.com/office/drawing/2014/main" id="{1EF72609-0F46-1274-EB60-D0AA9D533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5AC3B7-B0E2-8F09-1CBA-2B64B60DACEB}"/>
              </a:ext>
            </a:extLst>
          </p:cNvPr>
          <p:cNvSpPr txBox="1"/>
          <p:nvPr/>
        </p:nvSpPr>
        <p:spPr>
          <a:xfrm>
            <a:off x="138545" y="6538912"/>
            <a:ext cx="8649163" cy="276999"/>
          </a:xfrm>
          <a:prstGeom prst="rect">
            <a:avLst/>
          </a:prstGeom>
          <a:noFill/>
        </p:spPr>
        <p:txBody>
          <a:bodyPr wrap="none" rtlCol="0">
            <a:spAutoFit/>
          </a:bodyPr>
          <a:lstStyle/>
          <a:p>
            <a:r>
              <a:rPr lang="en-US" sz="1200" dirty="0"/>
              <a:t>Picture courtesy: https://</a:t>
            </a:r>
            <a:r>
              <a:rPr lang="en-US" sz="1200" dirty="0" err="1"/>
              <a:t>www.ictshore.com</a:t>
            </a:r>
            <a:r>
              <a:rPr lang="en-US" sz="1200" dirty="0"/>
              <a:t>/free-</a:t>
            </a:r>
            <a:r>
              <a:rPr lang="en-US" sz="1200" dirty="0" err="1"/>
              <a:t>ccna</a:t>
            </a:r>
            <a:r>
              <a:rPr lang="en-US" sz="1200" dirty="0"/>
              <a:t>-course/network-layer-ipv4-addressing/attachment/1013-05-classful_addressing/</a:t>
            </a:r>
          </a:p>
        </p:txBody>
      </p:sp>
      <p:sp>
        <p:nvSpPr>
          <p:cNvPr id="4" name="TextBox 3">
            <a:extLst>
              <a:ext uri="{FF2B5EF4-FFF2-40B4-BE49-F238E27FC236}">
                <a16:creationId xmlns:a16="http://schemas.microsoft.com/office/drawing/2014/main" id="{8F8F87AA-1881-B582-3929-4A009FF8DEEF}"/>
              </a:ext>
            </a:extLst>
          </p:cNvPr>
          <p:cNvSpPr txBox="1"/>
          <p:nvPr/>
        </p:nvSpPr>
        <p:spPr>
          <a:xfrm>
            <a:off x="-1" y="5600193"/>
            <a:ext cx="9143999" cy="1077218"/>
          </a:xfrm>
          <a:prstGeom prst="rect">
            <a:avLst/>
          </a:prstGeom>
          <a:noFill/>
        </p:spPr>
        <p:txBody>
          <a:bodyPr wrap="square" rtlCol="0">
            <a:spAutoFit/>
          </a:bodyPr>
          <a:lstStyle/>
          <a:p>
            <a:pPr algn="ctr"/>
            <a:r>
              <a:rPr lang="en-US" sz="3200" dirty="0">
                <a:solidFill>
                  <a:srgbClr val="7030A0"/>
                </a:solidFill>
              </a:rPr>
              <a:t>What percentage of addresses and allocated to each class?</a:t>
            </a:r>
          </a:p>
        </p:txBody>
      </p:sp>
    </p:spTree>
    <p:extLst>
      <p:ext uri="{BB962C8B-B14F-4D97-AF65-F5344CB8AC3E}">
        <p14:creationId xmlns:p14="http://schemas.microsoft.com/office/powerpoint/2010/main" val="149415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47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79630" cy="830997"/>
          </a:xfrm>
          <a:prstGeom prst="rect">
            <a:avLst/>
          </a:prstGeom>
          <a:noFill/>
        </p:spPr>
        <p:txBody>
          <a:bodyPr wrap="none" rtlCol="0">
            <a:spAutoFit/>
          </a:bodyPr>
          <a:lstStyle/>
          <a:p>
            <a:r>
              <a:rPr lang="en-US" sz="2400" dirty="0"/>
              <a:t>During assembly,</a:t>
            </a:r>
          </a:p>
          <a:p>
            <a:r>
              <a:rPr lang="en-US" sz="2400" dirty="0">
                <a:solidFill>
                  <a:srgbClr val="FF0000"/>
                </a:solidFill>
              </a:rPr>
              <a:t>A. How can the destination identify all fragments of a packet?</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99054" y="1184987"/>
            <a:ext cx="1562013"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B1772469-0794-A50F-4ED4-A5A46463CF6A}"/>
              </a:ext>
            </a:extLst>
          </p:cNvPr>
          <p:cNvSpPr/>
          <p:nvPr/>
        </p:nvSpPr>
        <p:spPr>
          <a:xfrm>
            <a:off x="199053" y="2029679"/>
            <a:ext cx="3287583" cy="7883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1557648" y="667768"/>
            <a:ext cx="249919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1583406" y="719832"/>
            <a:ext cx="259277" cy="2948757"/>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a:off x="2653048" y="719832"/>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35E96388-A46E-B442-80D3-1E488429098B}"/>
              </a:ext>
            </a:extLst>
          </p:cNvPr>
          <p:cNvSpPr/>
          <p:nvPr/>
        </p:nvSpPr>
        <p:spPr>
          <a:xfrm>
            <a:off x="1583406" y="3720654"/>
            <a:ext cx="515850" cy="139226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E28FF8A-3C17-134C-A5B0-5FBBEE4B47D0}"/>
              </a:ext>
            </a:extLst>
          </p:cNvPr>
          <p:cNvGrpSpPr/>
          <p:nvPr/>
        </p:nvGrpSpPr>
        <p:grpSpPr>
          <a:xfrm>
            <a:off x="2653048" y="3720653"/>
            <a:ext cx="4701108" cy="1392261"/>
            <a:chOff x="2653048" y="2276328"/>
            <a:chExt cx="4701108" cy="1392261"/>
          </a:xfrm>
        </p:grpSpPr>
        <p:sp>
          <p:nvSpPr>
            <p:cNvPr id="12" name="TextBox 11">
              <a:extLst>
                <a:ext uri="{FF2B5EF4-FFF2-40B4-BE49-F238E27FC236}">
                  <a16:creationId xmlns:a16="http://schemas.microsoft.com/office/drawing/2014/main" id="{503E992E-D3AD-6F47-BBF9-88C8948E7D0B}"/>
                </a:ext>
              </a:extLst>
            </p:cNvPr>
            <p:cNvSpPr txBox="1"/>
            <p:nvPr/>
          </p:nvSpPr>
          <p:spPr>
            <a:xfrm>
              <a:off x="2973696" y="2740338"/>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B (1/4 of all possible addresses)</a:t>
              </a:r>
            </a:p>
          </p:txBody>
        </p:sp>
        <p:sp>
          <p:nvSpPr>
            <p:cNvPr id="13" name="Right Brace 12">
              <a:extLst>
                <a:ext uri="{FF2B5EF4-FFF2-40B4-BE49-F238E27FC236}">
                  <a16:creationId xmlns:a16="http://schemas.microsoft.com/office/drawing/2014/main" id="{6E9C6DD4-5DB8-0447-912A-94BCF446DFF0}"/>
                </a:ext>
              </a:extLst>
            </p:cNvPr>
            <p:cNvSpPr/>
            <p:nvPr/>
          </p:nvSpPr>
          <p:spPr>
            <a:xfrm>
              <a:off x="2653048" y="2276328"/>
              <a:ext cx="320648" cy="13922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5D424824-0EDE-E74B-8AAF-0D8CBF8FBB6F}"/>
              </a:ext>
            </a:extLst>
          </p:cNvPr>
          <p:cNvSpPr/>
          <p:nvPr/>
        </p:nvSpPr>
        <p:spPr>
          <a:xfrm>
            <a:off x="1569898" y="5146652"/>
            <a:ext cx="735419" cy="646113"/>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9804E284-F987-7944-A53D-77A7C2CC7676}"/>
              </a:ext>
            </a:extLst>
          </p:cNvPr>
          <p:cNvGrpSpPr/>
          <p:nvPr/>
        </p:nvGrpSpPr>
        <p:grpSpPr>
          <a:xfrm>
            <a:off x="2653048" y="5178822"/>
            <a:ext cx="4689427" cy="626716"/>
            <a:chOff x="2653048" y="3041873"/>
            <a:chExt cx="4689427" cy="626716"/>
          </a:xfrm>
        </p:grpSpPr>
        <p:sp>
          <p:nvSpPr>
            <p:cNvPr id="16" name="TextBox 15">
              <a:extLst>
                <a:ext uri="{FF2B5EF4-FFF2-40B4-BE49-F238E27FC236}">
                  <a16:creationId xmlns:a16="http://schemas.microsoft.com/office/drawing/2014/main" id="{BF3F040B-59E7-254A-B2D6-FE0947E8865D}"/>
                </a:ext>
              </a:extLst>
            </p:cNvPr>
            <p:cNvSpPr txBox="1"/>
            <p:nvPr/>
          </p:nvSpPr>
          <p:spPr>
            <a:xfrm>
              <a:off x="2962015" y="3143495"/>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C (1/8 of all possible addresses)</a:t>
              </a:r>
            </a:p>
          </p:txBody>
        </p:sp>
        <p:sp>
          <p:nvSpPr>
            <p:cNvPr id="17" name="Right Brace 16">
              <a:extLst>
                <a:ext uri="{FF2B5EF4-FFF2-40B4-BE49-F238E27FC236}">
                  <a16:creationId xmlns:a16="http://schemas.microsoft.com/office/drawing/2014/main" id="{1BE98EEC-7A35-7049-AC53-7747E48FC0A4}"/>
                </a:ext>
              </a:extLst>
            </p:cNvPr>
            <p:cNvSpPr/>
            <p:nvPr/>
          </p:nvSpPr>
          <p:spPr>
            <a:xfrm>
              <a:off x="2653048" y="3041873"/>
              <a:ext cx="320648" cy="6267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432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5490655" y="911059"/>
            <a:ext cx="24991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5504538" y="957774"/>
            <a:ext cx="259277" cy="2948757"/>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flipH="1">
            <a:off x="321653" y="960175"/>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8747053F-EF21-2341-AFB2-48C27CA8E3BA}"/>
              </a:ext>
            </a:extLst>
          </p:cNvPr>
          <p:cNvGrpSpPr/>
          <p:nvPr/>
        </p:nvGrpSpPr>
        <p:grpSpPr>
          <a:xfrm>
            <a:off x="321653" y="944328"/>
            <a:ext cx="5715322" cy="3988234"/>
            <a:chOff x="321653" y="944328"/>
            <a:chExt cx="5715322" cy="3988234"/>
          </a:xfrm>
        </p:grpSpPr>
        <p:sp>
          <p:nvSpPr>
            <p:cNvPr id="18" name="Rectangle 17">
              <a:extLst>
                <a:ext uri="{FF2B5EF4-FFF2-40B4-BE49-F238E27FC236}">
                  <a16:creationId xmlns:a16="http://schemas.microsoft.com/office/drawing/2014/main" id="{4AD3622F-C08B-E044-BA5A-A4AC7304B513}"/>
                </a:ext>
              </a:extLst>
            </p:cNvPr>
            <p:cNvSpPr/>
            <p:nvPr/>
          </p:nvSpPr>
          <p:spPr>
            <a:xfrm>
              <a:off x="5777698" y="944328"/>
              <a:ext cx="259277" cy="3204946"/>
            </a:xfrm>
            <a:prstGeom prst="rect">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A8A0CAD7-E9D8-1D46-82BD-952334CDBD7F}"/>
                </a:ext>
              </a:extLst>
            </p:cNvPr>
            <p:cNvSpPr txBox="1"/>
            <p:nvPr/>
          </p:nvSpPr>
          <p:spPr>
            <a:xfrm flipH="1">
              <a:off x="321653" y="4532452"/>
              <a:ext cx="5328170" cy="400110"/>
            </a:xfrm>
            <a:prstGeom prst="rect">
              <a:avLst/>
            </a:prstGeom>
            <a:noFill/>
            <a:ln>
              <a:solidFill>
                <a:schemeClr val="accent3">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Calibri"/>
                  <a:ea typeface="+mn-ea"/>
                  <a:cs typeface="+mn-cs"/>
                </a:rPr>
                <a:t>Say, 1 bit for network part = 2 different networks</a:t>
              </a:r>
            </a:p>
          </p:txBody>
        </p:sp>
        <p:cxnSp>
          <p:nvCxnSpPr>
            <p:cNvPr id="20" name="Curved Connector 19">
              <a:extLst>
                <a:ext uri="{FF2B5EF4-FFF2-40B4-BE49-F238E27FC236}">
                  <a16:creationId xmlns:a16="http://schemas.microsoft.com/office/drawing/2014/main" id="{323F3568-ACB8-6D4C-8258-4EFFD022F04F}"/>
                </a:ext>
              </a:extLst>
            </p:cNvPr>
            <p:cNvCxnSpPr>
              <a:cxnSpLocks/>
              <a:stCxn id="19" idx="1"/>
            </p:cNvCxnSpPr>
            <p:nvPr/>
          </p:nvCxnSpPr>
          <p:spPr>
            <a:xfrm flipV="1">
              <a:off x="5649823" y="4171409"/>
              <a:ext cx="273160" cy="561098"/>
            </a:xfrm>
            <a:prstGeom prst="curvedConnector2">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2BC418A-CA4A-F64B-B8C0-A3EFD7CD7218}"/>
              </a:ext>
            </a:extLst>
          </p:cNvPr>
          <p:cNvGrpSpPr/>
          <p:nvPr/>
        </p:nvGrpSpPr>
        <p:grpSpPr>
          <a:xfrm>
            <a:off x="594813" y="2434107"/>
            <a:ext cx="5910056" cy="3272869"/>
            <a:chOff x="313625" y="2434107"/>
            <a:chExt cx="5910056" cy="3272869"/>
          </a:xfrm>
        </p:grpSpPr>
        <p:sp>
          <p:nvSpPr>
            <p:cNvPr id="28" name="Rectangle 27">
              <a:extLst>
                <a:ext uri="{FF2B5EF4-FFF2-40B4-BE49-F238E27FC236}">
                  <a16:creationId xmlns:a16="http://schemas.microsoft.com/office/drawing/2014/main" id="{36B4CA47-5113-AE4C-8795-AB56134A3E0B}"/>
                </a:ext>
              </a:extLst>
            </p:cNvPr>
            <p:cNvSpPr/>
            <p:nvPr/>
          </p:nvSpPr>
          <p:spPr>
            <a:xfrm>
              <a:off x="5777698" y="2434107"/>
              <a:ext cx="445983" cy="1818200"/>
            </a:xfrm>
            <a:prstGeom prst="rect">
              <a:avLst/>
            </a:prstGeom>
            <a:noFill/>
            <a:ln w="2222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965B649-757E-0046-AD9E-3CA7F74429CE}"/>
                </a:ext>
              </a:extLst>
            </p:cNvPr>
            <p:cNvSpPr txBox="1"/>
            <p:nvPr/>
          </p:nvSpPr>
          <p:spPr>
            <a:xfrm flipH="1">
              <a:off x="313625" y="5306866"/>
              <a:ext cx="4895842" cy="400110"/>
            </a:xfrm>
            <a:prstGeom prst="rect">
              <a:avLst/>
            </a:prstGeom>
            <a:noFill/>
            <a:ln>
              <a:solidFill>
                <a:schemeClr val="accent5">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75000"/>
                    </a:srgbClr>
                  </a:solidFill>
                  <a:effectLst/>
                  <a:uLnTx/>
                  <a:uFillTx/>
                  <a:latin typeface="Calibri"/>
                  <a:ea typeface="+mn-ea"/>
                  <a:cs typeface="+mn-cs"/>
                </a:rPr>
                <a:t>Say, 2 bits for host part = 4 hosts per network</a:t>
              </a:r>
            </a:p>
          </p:txBody>
        </p:sp>
        <p:cxnSp>
          <p:nvCxnSpPr>
            <p:cNvPr id="30" name="Curved Connector 29">
              <a:extLst>
                <a:ext uri="{FF2B5EF4-FFF2-40B4-BE49-F238E27FC236}">
                  <a16:creationId xmlns:a16="http://schemas.microsoft.com/office/drawing/2014/main" id="{1C819E2F-A8E1-534B-80CD-66856C42B8AE}"/>
                </a:ext>
              </a:extLst>
            </p:cNvPr>
            <p:cNvCxnSpPr>
              <a:cxnSpLocks/>
              <a:stCxn id="29" idx="1"/>
              <a:endCxn id="28" idx="2"/>
            </p:cNvCxnSpPr>
            <p:nvPr/>
          </p:nvCxnSpPr>
          <p:spPr>
            <a:xfrm flipV="1">
              <a:off x="5209467" y="4252307"/>
              <a:ext cx="791223" cy="1254614"/>
            </a:xfrm>
            <a:prstGeom prst="curved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1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194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a:extLst>
              <a:ext uri="{FF2B5EF4-FFF2-40B4-BE49-F238E27FC236}">
                <a16:creationId xmlns:a16="http://schemas.microsoft.com/office/drawing/2014/main" id="{818DC3BF-0091-0D40-B2FC-3264951042D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381487A-6ECC-6245-BED8-147B1CE9269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8D48A99D-A0B7-3D43-BAD6-6DE3BCC13BF4}"/>
              </a:ext>
            </a:extLst>
          </p:cNvPr>
          <p:cNvSpPr>
            <a:spLocks noGrp="1" noChangeArrowheads="1"/>
          </p:cNvSpPr>
          <p:nvPr>
            <p:ph type="title"/>
          </p:nvPr>
        </p:nvSpPr>
        <p:spPr/>
        <p:txBody>
          <a:bodyPr/>
          <a:lstStyle/>
          <a:p>
            <a:r>
              <a:rPr lang="en-US" altLang="en-US">
                <a:ea typeface="ＭＳ Ｐゴシック" panose="020B0600070205080204" pitchFamily="34" charset="-128"/>
              </a:rPr>
              <a:t>Classful Addressing</a:t>
            </a:r>
          </a:p>
        </p:txBody>
      </p:sp>
      <p:sp>
        <p:nvSpPr>
          <p:cNvPr id="54275" name="Rectangle 3">
            <a:extLst>
              <a:ext uri="{FF2B5EF4-FFF2-40B4-BE49-F238E27FC236}">
                <a16:creationId xmlns:a16="http://schemas.microsoft.com/office/drawing/2014/main" id="{9245B73B-114F-9A4B-8002-5D2A86F9BE82}"/>
              </a:ext>
            </a:extLst>
          </p:cNvPr>
          <p:cNvSpPr>
            <a:spLocks noGrp="1" noChangeArrowheads="1"/>
          </p:cNvSpPr>
          <p:nvPr>
            <p:ph type="body" idx="1"/>
          </p:nvPr>
        </p:nvSpPr>
        <p:spPr>
          <a:xfrm>
            <a:off x="323913" y="969366"/>
            <a:ext cx="8686800" cy="5486400"/>
          </a:xfrm>
        </p:spPr>
        <p:txBody>
          <a:bodyPr/>
          <a:lstStyle/>
          <a:p>
            <a:pPr>
              <a:lnSpc>
                <a:spcPct val="90000"/>
              </a:lnSpc>
            </a:pPr>
            <a:r>
              <a:rPr lang="en-US" altLang="en-US" dirty="0">
                <a:ea typeface="ＭＳ Ｐゴシック" panose="020B0600070205080204" pitchFamily="34" charset="-128"/>
              </a:rPr>
              <a:t>In the olden days, only fixed allocation sizes</a:t>
            </a:r>
          </a:p>
          <a:p>
            <a:pPr lvl="1">
              <a:lnSpc>
                <a:spcPct val="90000"/>
              </a:lnSpc>
            </a:pPr>
            <a:r>
              <a:rPr lang="en-US" altLang="en-US" dirty="0">
                <a:ea typeface="ＭＳ Ｐゴシック" panose="020B0600070205080204" pitchFamily="34" charset="-128"/>
              </a:rPr>
              <a:t>Class A: 0*</a:t>
            </a:r>
          </a:p>
          <a:p>
            <a:pPr lvl="2">
              <a:lnSpc>
                <a:spcPct val="90000"/>
              </a:lnSpc>
            </a:pPr>
            <a:r>
              <a:rPr lang="en-US" altLang="en-US" dirty="0">
                <a:ea typeface="ＭＳ Ｐゴシック" panose="020B0600070205080204" pitchFamily="34" charset="-128"/>
              </a:rPr>
              <a:t>Very large </a:t>
            </a:r>
            <a:r>
              <a:rPr lang="en-US" altLang="en-US" dirty="0">
                <a:solidFill>
                  <a:srgbClr val="FF3300"/>
                </a:solidFill>
                <a:ea typeface="ＭＳ Ｐゴシック" panose="020B0600070205080204" pitchFamily="34" charset="-128"/>
              </a:rPr>
              <a:t>/8</a:t>
            </a:r>
            <a:r>
              <a:rPr lang="en-US" altLang="en-US" dirty="0">
                <a:ea typeface="ＭＳ Ｐゴシック" panose="020B0600070205080204" pitchFamily="34" charset="-128"/>
              </a:rPr>
              <a:t> blocks (e.g., MIT has 18.0.0.0/8)</a:t>
            </a:r>
          </a:p>
          <a:p>
            <a:pPr lvl="2">
              <a:lnSpc>
                <a:spcPct val="90000"/>
              </a:lnSpc>
            </a:pPr>
            <a:r>
              <a:rPr lang="en-US" altLang="en-US" sz="2000" dirty="0">
                <a:ea typeface="ＭＳ Ｐゴシック" panose="020B0600070205080204" pitchFamily="34" charset="-128"/>
              </a:rPr>
              <a:t>There can be 126 different class A networks (0 and 127 values are reserved) and (2</a:t>
            </a:r>
            <a:r>
              <a:rPr lang="en-US" altLang="en-US" sz="2000" baseline="30000" dirty="0">
                <a:ea typeface="ＭＳ Ｐゴシック" panose="020B0600070205080204" pitchFamily="34" charset="-128"/>
              </a:rPr>
              <a:t>24</a:t>
            </a:r>
            <a:r>
              <a:rPr lang="en-US" altLang="en-US" sz="2000" dirty="0">
                <a:ea typeface="ＭＳ Ｐゴシック" panose="020B0600070205080204" pitchFamily="34" charset="-128"/>
              </a:rPr>
              <a:t>-2) different hosts (2 values are reserved)</a:t>
            </a:r>
          </a:p>
          <a:p>
            <a:pPr lvl="1">
              <a:lnSpc>
                <a:spcPct val="90000"/>
              </a:lnSpc>
            </a:pPr>
            <a:r>
              <a:rPr lang="en-US" altLang="en-US" dirty="0">
                <a:ea typeface="ＭＳ Ｐゴシック" panose="020B0600070205080204" pitchFamily="34" charset="-128"/>
              </a:rPr>
              <a:t>Class B: 10*</a:t>
            </a:r>
          </a:p>
          <a:p>
            <a:pPr lvl="2">
              <a:lnSpc>
                <a:spcPct val="90000"/>
              </a:lnSpc>
            </a:pPr>
            <a:r>
              <a:rPr lang="en-US" altLang="en-US" dirty="0">
                <a:ea typeface="ＭＳ Ｐゴシック" panose="020B0600070205080204" pitchFamily="34" charset="-128"/>
              </a:rPr>
              <a:t>Large </a:t>
            </a:r>
            <a:r>
              <a:rPr lang="en-US" altLang="en-US" dirty="0">
                <a:solidFill>
                  <a:srgbClr val="FF3300"/>
                </a:solidFill>
                <a:ea typeface="ＭＳ Ｐゴシック" panose="020B0600070205080204" pitchFamily="34" charset="-128"/>
              </a:rPr>
              <a:t>/16</a:t>
            </a:r>
            <a:r>
              <a:rPr lang="en-US" altLang="en-US" dirty="0">
                <a:ea typeface="ＭＳ Ｐゴシック" panose="020B0600070205080204" pitchFamily="34" charset="-128"/>
              </a:rPr>
              <a:t> blocks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Princeton has 128.112.0.0/16)</a:t>
            </a:r>
          </a:p>
          <a:p>
            <a:pPr lvl="1">
              <a:lnSpc>
                <a:spcPct val="90000"/>
              </a:lnSpc>
            </a:pPr>
            <a:r>
              <a:rPr lang="en-US" altLang="en-US" dirty="0">
                <a:ea typeface="ＭＳ Ｐゴシック" panose="020B0600070205080204" pitchFamily="34" charset="-128"/>
              </a:rPr>
              <a:t>Class C: 110*</a:t>
            </a:r>
          </a:p>
          <a:p>
            <a:pPr lvl="2">
              <a:lnSpc>
                <a:spcPct val="90000"/>
              </a:lnSpc>
            </a:pPr>
            <a:r>
              <a:rPr lang="en-US" altLang="en-US" dirty="0">
                <a:ea typeface="ＭＳ Ｐゴシック" panose="020B0600070205080204" pitchFamily="34" charset="-128"/>
              </a:rPr>
              <a:t>Small </a:t>
            </a:r>
            <a:r>
              <a:rPr lang="en-US" altLang="en-US" dirty="0">
                <a:solidFill>
                  <a:srgbClr val="FF3300"/>
                </a:solidFill>
                <a:ea typeface="ＭＳ Ｐゴシック" panose="020B0600070205080204" pitchFamily="34" charset="-128"/>
              </a:rPr>
              <a:t>/24</a:t>
            </a:r>
            <a:r>
              <a:rPr lang="en-US" altLang="en-US" dirty="0">
                <a:ea typeface="ＭＳ Ｐゴシック" panose="020B0600070205080204" pitchFamily="34" charset="-128"/>
              </a:rPr>
              <a:t> blocks (e.g., AT&amp;T Labs has 192.20.225.0/24)</a:t>
            </a:r>
          </a:p>
          <a:p>
            <a:pPr lvl="2">
              <a:lnSpc>
                <a:spcPct val="90000"/>
              </a:lnSpc>
            </a:pPr>
            <a:r>
              <a:rPr lang="en-US" altLang="en-US" sz="2000" dirty="0">
                <a:ea typeface="ＭＳ Ｐゴシック" panose="020B0600070205080204" pitchFamily="34" charset="-128"/>
              </a:rPr>
              <a:t>2</a:t>
            </a:r>
            <a:r>
              <a:rPr lang="en-US" altLang="en-US" sz="2000" baseline="30000" dirty="0">
                <a:ea typeface="ＭＳ Ｐゴシック" panose="020B0600070205080204" pitchFamily="34" charset="-128"/>
              </a:rPr>
              <a:t>21</a:t>
            </a:r>
            <a:r>
              <a:rPr lang="en-US" altLang="en-US" sz="2000" dirty="0">
                <a:ea typeface="ＭＳ Ｐゴシック" panose="020B0600070205080204" pitchFamily="34" charset="-128"/>
              </a:rPr>
              <a:t> different networks possible, 254 hosts (255 is reserved for broadcast and 0 is reserved)</a:t>
            </a:r>
          </a:p>
          <a:p>
            <a:pPr lvl="1">
              <a:lnSpc>
                <a:spcPct val="90000"/>
              </a:lnSpc>
            </a:pPr>
            <a:r>
              <a:rPr lang="en-US" altLang="en-US" dirty="0">
                <a:solidFill>
                  <a:srgbClr val="7F7F7F"/>
                </a:solidFill>
                <a:ea typeface="ＭＳ Ｐゴシック" panose="020B0600070205080204" pitchFamily="34" charset="-128"/>
              </a:rPr>
              <a:t>Class D: 1110* for multicast groups</a:t>
            </a:r>
          </a:p>
          <a:p>
            <a:pPr lvl="1">
              <a:lnSpc>
                <a:spcPct val="90000"/>
              </a:lnSpc>
            </a:pPr>
            <a:r>
              <a:rPr lang="en-US" altLang="en-US" dirty="0">
                <a:solidFill>
                  <a:srgbClr val="7F7F7F"/>
                </a:solidFill>
                <a:ea typeface="ＭＳ Ｐゴシック" panose="020B0600070205080204" pitchFamily="34" charset="-128"/>
              </a:rPr>
              <a:t>Class E: 11110* reserved for future use</a:t>
            </a:r>
          </a:p>
          <a:p>
            <a:pPr>
              <a:lnSpc>
                <a:spcPct val="90000"/>
              </a:lnSpc>
            </a:pPr>
            <a:r>
              <a:rPr lang="en-US" altLang="en-US" dirty="0">
                <a:ea typeface="ＭＳ Ｐゴシック" panose="020B0600070205080204" pitchFamily="34" charset="-128"/>
              </a:rPr>
              <a:t>This is why folks use dotted-quad notation!</a:t>
            </a:r>
          </a:p>
        </p:txBody>
      </p:sp>
    </p:spTree>
    <p:extLst>
      <p:ext uri="{BB962C8B-B14F-4D97-AF65-F5344CB8AC3E}">
        <p14:creationId xmlns:p14="http://schemas.microsoft.com/office/powerpoint/2010/main" val="2341544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191707A-159C-AE46-B5C3-0DC5505EE38C}"/>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3" name="Rectangle 3">
            <a:extLst>
              <a:ext uri="{FF2B5EF4-FFF2-40B4-BE49-F238E27FC236}">
                <a16:creationId xmlns:a16="http://schemas.microsoft.com/office/drawing/2014/main" id="{6E9C149F-C171-AA4F-8BA1-09BE175400FC}"/>
              </a:ext>
            </a:extLst>
          </p:cNvPr>
          <p:cNvSpPr>
            <a:spLocks noGrp="1" noChangeArrowheads="1"/>
          </p:cNvSpPr>
          <p:nvPr>
            <p:ph type="body" idx="1"/>
          </p:nvPr>
        </p:nvSpPr>
        <p:spPr>
          <a:xfrm>
            <a:off x="463550" y="843479"/>
            <a:ext cx="7886700" cy="4351338"/>
          </a:xfrm>
        </p:spPr>
        <p:txBody>
          <a:bodyPr/>
          <a:lstStyle/>
          <a:p>
            <a:pPr>
              <a:lnSpc>
                <a:spcPct val="85000"/>
              </a:lnSpc>
            </a:pPr>
            <a:r>
              <a:rPr lang="en-US" altLang="en-US" sz="2400" dirty="0"/>
              <a:t>Strategy</a:t>
            </a:r>
          </a:p>
          <a:p>
            <a:pPr lvl="1">
              <a:lnSpc>
                <a:spcPct val="85000"/>
              </a:lnSpc>
            </a:pPr>
            <a:r>
              <a:rPr lang="en-US" altLang="en-US" sz="2000" dirty="0"/>
              <a:t>every datagram contains destination's address</a:t>
            </a:r>
          </a:p>
          <a:p>
            <a:pPr lvl="1">
              <a:lnSpc>
                <a:spcPct val="85000"/>
              </a:lnSpc>
            </a:pPr>
            <a:r>
              <a:rPr lang="en-US" altLang="en-US" sz="2000" dirty="0"/>
              <a:t>if directly connected to destination network, then forward to host</a:t>
            </a:r>
          </a:p>
          <a:p>
            <a:pPr lvl="1">
              <a:lnSpc>
                <a:spcPct val="85000"/>
              </a:lnSpc>
            </a:pPr>
            <a:r>
              <a:rPr lang="en-US" altLang="en-US" sz="2000" dirty="0"/>
              <a:t>if not directly connected to destination network, then forward to some router</a:t>
            </a:r>
          </a:p>
          <a:p>
            <a:pPr lvl="1">
              <a:lnSpc>
                <a:spcPct val="85000"/>
              </a:lnSpc>
            </a:pPr>
            <a:r>
              <a:rPr lang="en-US" altLang="en-US" sz="2000" dirty="0"/>
              <a:t>forwarding table maps network number into next hop</a:t>
            </a:r>
          </a:p>
          <a:p>
            <a:pPr lvl="1">
              <a:lnSpc>
                <a:spcPct val="85000"/>
              </a:lnSpc>
            </a:pPr>
            <a:r>
              <a:rPr lang="en-US" altLang="en-US" sz="2000" dirty="0"/>
              <a:t>each host has a </a:t>
            </a:r>
            <a:r>
              <a:rPr lang="en-US" altLang="en-US" dirty="0">
                <a:solidFill>
                  <a:srgbClr val="C00000"/>
                </a:solidFill>
              </a:rPr>
              <a:t>default router</a:t>
            </a:r>
          </a:p>
          <a:p>
            <a:pPr lvl="1">
              <a:lnSpc>
                <a:spcPct val="85000"/>
              </a:lnSpc>
            </a:pPr>
            <a:r>
              <a:rPr lang="en-US" altLang="en-US" sz="2000" dirty="0"/>
              <a:t>each router maintains a forwarding table</a:t>
            </a:r>
          </a:p>
          <a:p>
            <a:pPr>
              <a:lnSpc>
                <a:spcPct val="85000"/>
              </a:lnSpc>
            </a:pPr>
            <a:r>
              <a:rPr lang="en-US" altLang="en-US" sz="2400" dirty="0"/>
              <a:t>Example (router R2)</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6804" name="Picture 7">
            <a:extLst>
              <a:ext uri="{FF2B5EF4-FFF2-40B4-BE49-F238E27FC236}">
                <a16:creationId xmlns:a16="http://schemas.microsoft.com/office/drawing/2014/main" id="{2A732A06-BACF-4740-A6C5-1158E7520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4363761"/>
            <a:ext cx="3671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5" descr="f03-14-9780123850591 copy">
            <a:extLst>
              <a:ext uri="{FF2B5EF4-FFF2-40B4-BE49-F238E27FC236}">
                <a16:creationId xmlns:a16="http://schemas.microsoft.com/office/drawing/2014/main" id="{1D943DB1-318F-E347-AE28-667364A0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875861"/>
            <a:ext cx="3510868" cy="29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874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9FDE4B-373A-CF1F-9385-F6CF720250C9}"/>
              </a:ext>
            </a:extLst>
          </p:cNvPr>
          <p:cNvSpPr txBox="1"/>
          <p:nvPr/>
        </p:nvSpPr>
        <p:spPr>
          <a:xfrm>
            <a:off x="3995303" y="3244334"/>
            <a:ext cx="1153393"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3266808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69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marL="0" indent="0">
              <a:lnSpc>
                <a:spcPct val="85000"/>
              </a:lnSpc>
              <a:buNone/>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
        <p:nvSpPr>
          <p:cNvPr id="2" name="TextBox 1">
            <a:extLst>
              <a:ext uri="{FF2B5EF4-FFF2-40B4-BE49-F238E27FC236}">
                <a16:creationId xmlns:a16="http://schemas.microsoft.com/office/drawing/2014/main" id="{55D02CBF-D1C4-F4FC-D4BD-EAA1D7DFE904}"/>
              </a:ext>
            </a:extLst>
          </p:cNvPr>
          <p:cNvSpPr txBox="1"/>
          <p:nvPr/>
        </p:nvSpPr>
        <p:spPr>
          <a:xfrm>
            <a:off x="2355272" y="1825625"/>
            <a:ext cx="3753785" cy="400110"/>
          </a:xfrm>
          <a:prstGeom prst="rect">
            <a:avLst/>
          </a:prstGeom>
          <a:noFill/>
        </p:spPr>
        <p:txBody>
          <a:bodyPr wrap="none" rtlCol="0">
            <a:spAutoFit/>
          </a:bodyPr>
          <a:lstStyle/>
          <a:p>
            <a:r>
              <a:rPr lang="en-US" sz="2000" dirty="0">
                <a:solidFill>
                  <a:schemeClr val="accent1">
                    <a:lumMod val="75000"/>
                  </a:schemeClr>
                </a:solidFill>
              </a:rPr>
              <a:t>First: find the </a:t>
            </a:r>
            <a:r>
              <a:rPr lang="en-US" sz="2000" dirty="0" err="1">
                <a:solidFill>
                  <a:schemeClr val="accent1">
                    <a:lumMod val="75000"/>
                  </a:schemeClr>
                </a:solidFill>
              </a:rPr>
              <a:t>NetworkNum</a:t>
            </a:r>
            <a:r>
              <a:rPr lang="en-US" sz="2000" dirty="0">
                <a:solidFill>
                  <a:schemeClr val="accent1">
                    <a:lumMod val="75000"/>
                  </a:schemeClr>
                </a:solidFill>
              </a:rPr>
              <a:t>. How?</a:t>
            </a:r>
          </a:p>
        </p:txBody>
      </p:sp>
    </p:spTree>
    <p:extLst>
      <p:ext uri="{BB962C8B-B14F-4D97-AF65-F5344CB8AC3E}">
        <p14:creationId xmlns:p14="http://schemas.microsoft.com/office/powerpoint/2010/main" val="24914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fontScale="85000" lnSpcReduction="20000"/>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buFontTx/>
              <a:buNone/>
              <a:defRPr/>
            </a:pPr>
            <a:endParaRPr lang="en-US" sz="1800" dirty="0">
              <a:latin typeface="Courier New" pitchFamily="49" charset="0"/>
            </a:endParaRPr>
          </a:p>
          <a:p>
            <a:pPr>
              <a:lnSpc>
                <a:spcPct val="85000"/>
              </a:lnSpc>
              <a:buFontTx/>
              <a:buNone/>
              <a:defRPr/>
            </a:pPr>
            <a:r>
              <a:rPr lang="en-US" sz="1800" dirty="0"/>
              <a:t>For a host with only one interface and only a default router in its forwarding table, this simplifies to</a:t>
            </a:r>
          </a:p>
          <a:p>
            <a:pPr>
              <a:lnSpc>
                <a:spcPct val="85000"/>
              </a:lnSpc>
              <a:buFontTx/>
              <a:buNone/>
              <a:defRPr/>
            </a:pPr>
            <a:endParaRPr lang="en-US" sz="1800" dirty="0"/>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my </a:t>
            </a:r>
            <a:r>
              <a:rPr lang="en-US" sz="1800" dirty="0" err="1">
                <a:latin typeface="Courier New" pitchFamily="49" charset="0"/>
              </a:rPr>
              <a:t>NetworkNum</a:t>
            </a:r>
            <a:r>
              <a:rPr lang="en-US" sz="1800" dirty="0">
                <a:latin typeface="Courier New" pitchFamily="49" charset="0"/>
              </a:rPr>
              <a:t>)</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directly</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Tree>
    <p:extLst>
      <p:ext uri="{BB962C8B-B14F-4D97-AF65-F5344CB8AC3E}">
        <p14:creationId xmlns:p14="http://schemas.microsoft.com/office/powerpoint/2010/main" val="26002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80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80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80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80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0F8DB03-505E-4D44-9DA1-CAD29FD036EE}"/>
              </a:ext>
            </a:extLst>
          </p:cNvPr>
          <p:cNvSpPr>
            <a:spLocks noGrp="1" noChangeArrowheads="1"/>
          </p:cNvSpPr>
          <p:nvPr>
            <p:ph type="title"/>
          </p:nvPr>
        </p:nvSpPr>
        <p:spPr/>
        <p:txBody>
          <a:bodyPr/>
          <a:lstStyle/>
          <a:p>
            <a:r>
              <a:rPr lang="en-US" altLang="en-US" dirty="0">
                <a:ea typeface="ＭＳ Ｐゴシック" panose="020B0600070205080204" pitchFamily="34" charset="-128"/>
              </a:rPr>
              <a:t>Obtaining a Block of Addresses</a:t>
            </a:r>
          </a:p>
        </p:txBody>
      </p:sp>
      <p:sp>
        <p:nvSpPr>
          <p:cNvPr id="874499" name="Rectangle 3">
            <a:extLst>
              <a:ext uri="{FF2B5EF4-FFF2-40B4-BE49-F238E27FC236}">
                <a16:creationId xmlns:a16="http://schemas.microsoft.com/office/drawing/2014/main" id="{260D1E94-362D-4940-BF91-5FBB40C030E3}"/>
              </a:ext>
            </a:extLst>
          </p:cNvPr>
          <p:cNvSpPr>
            <a:spLocks noGrp="1" noChangeArrowheads="1"/>
          </p:cNvSpPr>
          <p:nvPr>
            <p:ph type="body" idx="1"/>
          </p:nvPr>
        </p:nvSpPr>
        <p:spPr/>
        <p:txBody>
          <a:bodyPr/>
          <a:lstStyle/>
          <a:p>
            <a:r>
              <a:rPr lang="en-US" altLang="en-US">
                <a:ea typeface="ＭＳ Ｐゴシック" panose="020B0600070205080204" pitchFamily="34" charset="-128"/>
              </a:rPr>
              <a:t>Internet Corporation for Assigned Names and Numbers (ICANN)</a:t>
            </a:r>
          </a:p>
          <a:p>
            <a:pPr lvl="1"/>
            <a:r>
              <a:rPr lang="en-US" altLang="en-US">
                <a:ea typeface="ＭＳ Ｐゴシック" panose="020B0600070205080204" pitchFamily="34" charset="-128"/>
              </a:rPr>
              <a:t>Allocates large blocks to Regional Internet Registries</a:t>
            </a:r>
          </a:p>
          <a:p>
            <a:r>
              <a:rPr lang="en-US" altLang="en-US">
                <a:ea typeface="ＭＳ Ｐゴシック" panose="020B0600070205080204" pitchFamily="34" charset="-128"/>
              </a:rPr>
              <a:t>Regional Internet Registries (RIRs)</a:t>
            </a:r>
          </a:p>
          <a:p>
            <a:pPr lvl="1"/>
            <a:r>
              <a:rPr lang="en-US" altLang="en-US">
                <a:ea typeface="ＭＳ Ｐゴシック" panose="020B0600070205080204" pitchFamily="34" charset="-128"/>
              </a:rPr>
              <a:t>E.g., ARIN (American Registry for Internet Numbers)</a:t>
            </a:r>
          </a:p>
          <a:p>
            <a:pPr lvl="1"/>
            <a:r>
              <a:rPr lang="en-US" altLang="en-US">
                <a:ea typeface="ＭＳ Ｐゴシック" panose="020B0600070205080204" pitchFamily="34" charset="-128"/>
              </a:rPr>
              <a:t>Allocates to ISPs and large institutions</a:t>
            </a:r>
          </a:p>
          <a:p>
            <a:r>
              <a:rPr lang="en-US" altLang="en-US">
                <a:ea typeface="ＭＳ Ｐゴシック" panose="020B0600070205080204" pitchFamily="34" charset="-128"/>
              </a:rPr>
              <a:t>Internet Service Providers (ISPs)</a:t>
            </a:r>
          </a:p>
          <a:p>
            <a:pPr lvl="1"/>
            <a:r>
              <a:rPr lang="en-US" altLang="en-US">
                <a:ea typeface="ＭＳ Ｐゴシック" panose="020B0600070205080204" pitchFamily="34" charset="-128"/>
              </a:rPr>
              <a:t>Allocate address blocks to their customers</a:t>
            </a:r>
          </a:p>
          <a:p>
            <a:pPr lvl="1"/>
            <a:r>
              <a:rPr lang="en-US" altLang="en-US">
                <a:ea typeface="ＭＳ Ｐゴシック" panose="020B0600070205080204" pitchFamily="34" charset="-128"/>
              </a:rPr>
              <a:t>Who may, in turn, allocate to their customers…</a:t>
            </a:r>
          </a:p>
        </p:txBody>
      </p:sp>
      <p:sp>
        <p:nvSpPr>
          <p:cNvPr id="59395" name="Slide Number Placeholder 3">
            <a:extLst>
              <a:ext uri="{FF2B5EF4-FFF2-40B4-BE49-F238E27FC236}">
                <a16:creationId xmlns:a16="http://schemas.microsoft.com/office/drawing/2014/main" id="{71ABAFFC-DD46-DE4A-95A2-872909A8703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E062706-4436-1A46-9F16-849EEE8D0FB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981800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744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449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744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449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449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7449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449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4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8265789" cy="830997"/>
          </a:xfrm>
          <a:prstGeom prst="rect">
            <a:avLst/>
          </a:prstGeom>
          <a:noFill/>
        </p:spPr>
        <p:txBody>
          <a:bodyPr wrap="none" rtlCol="0">
            <a:spAutoFit/>
          </a:bodyPr>
          <a:lstStyle/>
          <a:p>
            <a:r>
              <a:rPr lang="en-US" sz="2400" dirty="0"/>
              <a:t>During assembly,</a:t>
            </a:r>
          </a:p>
          <a:p>
            <a:r>
              <a:rPr lang="en-US" sz="2400" dirty="0">
                <a:solidFill>
                  <a:schemeClr val="accent6">
                    <a:lumMod val="75000"/>
                  </a:schemeClr>
                </a:solidFill>
              </a:rPr>
              <a:t>B. How will the destination know if the last fragment is received?</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750024" y="1158235"/>
            <a:ext cx="472759"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F4C7FA6-E36B-C505-44F6-4465732F082B}"/>
              </a:ext>
            </a:extLst>
          </p:cNvPr>
          <p:cNvGrpSpPr/>
          <p:nvPr/>
        </p:nvGrpSpPr>
        <p:grpSpPr>
          <a:xfrm>
            <a:off x="2222783" y="863901"/>
            <a:ext cx="6510758" cy="3057614"/>
            <a:chOff x="2222783" y="863901"/>
            <a:chExt cx="6510758" cy="3057614"/>
          </a:xfrm>
        </p:grpSpPr>
        <p:pic>
          <p:nvPicPr>
            <p:cNvPr id="39" name="Picture 38">
              <a:extLst>
                <a:ext uri="{FF2B5EF4-FFF2-40B4-BE49-F238E27FC236}">
                  <a16:creationId xmlns:a16="http://schemas.microsoft.com/office/drawing/2014/main" id="{50410FBD-8C14-211B-37E8-E6E5C4B6A4DC}"/>
                </a:ext>
              </a:extLst>
            </p:cNvPr>
            <p:cNvPicPr>
              <a:picLocks noChangeAspect="1"/>
            </p:cNvPicPr>
            <p:nvPr/>
          </p:nvPicPr>
          <p:blipFill>
            <a:blip r:embed="rId7"/>
            <a:stretch>
              <a:fillRect/>
            </a:stretch>
          </p:blipFill>
          <p:spPr>
            <a:xfrm>
              <a:off x="4237642" y="863901"/>
              <a:ext cx="4495899" cy="3057614"/>
            </a:xfrm>
            <a:prstGeom prst="rect">
              <a:avLst/>
            </a:prstGeom>
            <a:noFill/>
            <a:ln w="22225">
              <a:solidFill>
                <a:srgbClr val="FF0000"/>
              </a:solidFill>
            </a:ln>
          </p:spPr>
        </p:pic>
        <p:cxnSp>
          <p:nvCxnSpPr>
            <p:cNvPr id="42" name="Straight Arrow Connector 41">
              <a:extLst>
                <a:ext uri="{FF2B5EF4-FFF2-40B4-BE49-F238E27FC236}">
                  <a16:creationId xmlns:a16="http://schemas.microsoft.com/office/drawing/2014/main" id="{C414FD91-074F-9D3C-E02E-F32A77F29507}"/>
                </a:ext>
              </a:extLst>
            </p:cNvPr>
            <p:cNvCxnSpPr/>
            <p:nvPr/>
          </p:nvCxnSpPr>
          <p:spPr>
            <a:xfrm>
              <a:off x="2222783" y="1402394"/>
              <a:ext cx="1944603"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65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9EFE09-E889-414E-C577-D5EAAF0FD510}"/>
              </a:ext>
            </a:extLst>
          </p:cNvPr>
          <p:cNvSpPr>
            <a:spLocks noGrp="1"/>
          </p:cNvSpPr>
          <p:nvPr>
            <p:ph type="sldNum" sz="quarter" idx="12"/>
          </p:nvPr>
        </p:nvSpPr>
        <p:spPr/>
        <p:txBody>
          <a:bodyPr/>
          <a:lstStyle/>
          <a:p>
            <a:fld id="{12297082-74DA-3F42-B9EE-B09F2F8D7DCB}" type="slidenum">
              <a:rPr lang="en-US" altLang="en-US" smtClean="0"/>
              <a:pPr/>
              <a:t>40</a:t>
            </a:fld>
            <a:endParaRPr lang="en-US" altLang="en-US"/>
          </a:p>
        </p:txBody>
      </p:sp>
      <p:sp>
        <p:nvSpPr>
          <p:cNvPr id="3" name="Rectangle 2">
            <a:extLst>
              <a:ext uri="{FF2B5EF4-FFF2-40B4-BE49-F238E27FC236}">
                <a16:creationId xmlns:a16="http://schemas.microsoft.com/office/drawing/2014/main" id="{26F9BAC5-26F4-A493-ACDE-5723A766DF68}"/>
              </a:ext>
            </a:extLst>
          </p:cNvPr>
          <p:cNvSpPr txBox="1">
            <a:spLocks noChangeArrowheads="1"/>
          </p:cNvSpPr>
          <p:nvPr/>
        </p:nvSpPr>
        <p:spPr>
          <a:xfrm>
            <a:off x="457200" y="76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ltLang="en-US">
                <a:ea typeface="ＭＳ Ｐゴシック" panose="020B0600070205080204" pitchFamily="34" charset="-128"/>
              </a:rPr>
              <a:t>Obtaining a Block of Addresses</a:t>
            </a:r>
            <a:endParaRPr lang="en-US" altLang="en-US" dirty="0">
              <a:ea typeface="ＭＳ Ｐゴシック" panose="020B0600070205080204" pitchFamily="34" charset="-128"/>
            </a:endParaRPr>
          </a:p>
        </p:txBody>
      </p:sp>
      <p:sp>
        <p:nvSpPr>
          <p:cNvPr id="4" name="TextBox 3">
            <a:extLst>
              <a:ext uri="{FF2B5EF4-FFF2-40B4-BE49-F238E27FC236}">
                <a16:creationId xmlns:a16="http://schemas.microsoft.com/office/drawing/2014/main" id="{625391D5-A81B-BC18-ABAD-41B205EAAFAD}"/>
              </a:ext>
            </a:extLst>
          </p:cNvPr>
          <p:cNvSpPr txBox="1"/>
          <p:nvPr/>
        </p:nvSpPr>
        <p:spPr>
          <a:xfrm>
            <a:off x="457200" y="1025237"/>
            <a:ext cx="7674217" cy="1600438"/>
          </a:xfrm>
          <a:prstGeom prst="rect">
            <a:avLst/>
          </a:prstGeom>
          <a:noFill/>
        </p:spPr>
        <p:txBody>
          <a:bodyPr wrap="none" rtlCol="0">
            <a:spAutoFit/>
          </a:bodyPr>
          <a:lstStyle/>
          <a:p>
            <a:r>
              <a:rPr lang="en-US" sz="2400" dirty="0"/>
              <a:t>Your organization: XYZ</a:t>
            </a:r>
          </a:p>
          <a:p>
            <a:endParaRPr lang="en-US" dirty="0"/>
          </a:p>
          <a:p>
            <a:r>
              <a:rPr lang="en-US" sz="2800" dirty="0"/>
              <a:t>Maximum # of hosts is estimated to be </a:t>
            </a:r>
            <a:r>
              <a:rPr lang="en-US" sz="2800" dirty="0">
                <a:solidFill>
                  <a:srgbClr val="FF0000"/>
                </a:solidFill>
              </a:rPr>
              <a:t>10 millions</a:t>
            </a:r>
            <a:r>
              <a:rPr lang="en-US" sz="2800" dirty="0"/>
              <a:t>. </a:t>
            </a:r>
          </a:p>
          <a:p>
            <a:r>
              <a:rPr lang="en-US" sz="2800" dirty="0">
                <a:solidFill>
                  <a:schemeClr val="accent5">
                    <a:lumMod val="75000"/>
                  </a:schemeClr>
                </a:solidFill>
              </a:rPr>
              <a:t>What class of IP address will you request for?</a:t>
            </a:r>
          </a:p>
        </p:txBody>
      </p:sp>
      <p:sp>
        <p:nvSpPr>
          <p:cNvPr id="5" name="TextBox 4">
            <a:extLst>
              <a:ext uri="{FF2B5EF4-FFF2-40B4-BE49-F238E27FC236}">
                <a16:creationId xmlns:a16="http://schemas.microsoft.com/office/drawing/2014/main" id="{28A5C983-6F9A-D958-F2DA-B0715BE9868C}"/>
              </a:ext>
            </a:extLst>
          </p:cNvPr>
          <p:cNvSpPr txBox="1"/>
          <p:nvPr/>
        </p:nvSpPr>
        <p:spPr>
          <a:xfrm>
            <a:off x="457200" y="2905780"/>
            <a:ext cx="680218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64K ?</a:t>
            </a:r>
            <a:r>
              <a:rPr lang="en-US" sz="2800" dirty="0"/>
              <a:t> </a:t>
            </a:r>
          </a:p>
        </p:txBody>
      </p:sp>
      <p:sp>
        <p:nvSpPr>
          <p:cNvPr id="6" name="TextBox 5">
            <a:extLst>
              <a:ext uri="{FF2B5EF4-FFF2-40B4-BE49-F238E27FC236}">
                <a16:creationId xmlns:a16="http://schemas.microsoft.com/office/drawing/2014/main" id="{FAD1FC65-779D-8F63-142D-58BF08CAFABB}"/>
              </a:ext>
            </a:extLst>
          </p:cNvPr>
          <p:cNvSpPr txBox="1"/>
          <p:nvPr/>
        </p:nvSpPr>
        <p:spPr>
          <a:xfrm>
            <a:off x="457199" y="3566130"/>
            <a:ext cx="671722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250?</a:t>
            </a:r>
            <a:r>
              <a:rPr lang="en-US" sz="2800" dirty="0"/>
              <a:t> </a:t>
            </a:r>
          </a:p>
        </p:txBody>
      </p:sp>
      <p:sp>
        <p:nvSpPr>
          <p:cNvPr id="7" name="TextBox 6">
            <a:extLst>
              <a:ext uri="{FF2B5EF4-FFF2-40B4-BE49-F238E27FC236}">
                <a16:creationId xmlns:a16="http://schemas.microsoft.com/office/drawing/2014/main" id="{BD5AA588-928D-8F99-58F3-2577B267323A}"/>
              </a:ext>
            </a:extLst>
          </p:cNvPr>
          <p:cNvSpPr txBox="1"/>
          <p:nvPr/>
        </p:nvSpPr>
        <p:spPr>
          <a:xfrm>
            <a:off x="457198" y="4146550"/>
            <a:ext cx="671722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100?</a:t>
            </a:r>
            <a:r>
              <a:rPr lang="en-US" sz="2800" dirty="0"/>
              <a:t> </a:t>
            </a:r>
          </a:p>
        </p:txBody>
      </p:sp>
      <p:sp>
        <p:nvSpPr>
          <p:cNvPr id="8" name="TextBox 7">
            <a:extLst>
              <a:ext uri="{FF2B5EF4-FFF2-40B4-BE49-F238E27FC236}">
                <a16:creationId xmlns:a16="http://schemas.microsoft.com/office/drawing/2014/main" id="{2D76379C-9BA7-E616-705B-5AB95313B4DC}"/>
              </a:ext>
            </a:extLst>
          </p:cNvPr>
          <p:cNvSpPr txBox="1"/>
          <p:nvPr/>
        </p:nvSpPr>
        <p:spPr>
          <a:xfrm>
            <a:off x="457197" y="4726970"/>
            <a:ext cx="6534481"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20?</a:t>
            </a:r>
            <a:r>
              <a:rPr lang="en-US" sz="2800" dirty="0"/>
              <a:t> </a:t>
            </a:r>
          </a:p>
        </p:txBody>
      </p:sp>
      <p:sp>
        <p:nvSpPr>
          <p:cNvPr id="9" name="TextBox 8">
            <a:extLst>
              <a:ext uri="{FF2B5EF4-FFF2-40B4-BE49-F238E27FC236}">
                <a16:creationId xmlns:a16="http://schemas.microsoft.com/office/drawing/2014/main" id="{3F164272-1B1D-B68A-E693-2F5FDEC4EC33}"/>
              </a:ext>
            </a:extLst>
          </p:cNvPr>
          <p:cNvSpPr txBox="1"/>
          <p:nvPr/>
        </p:nvSpPr>
        <p:spPr>
          <a:xfrm>
            <a:off x="457196" y="5307390"/>
            <a:ext cx="671722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300?</a:t>
            </a:r>
            <a:r>
              <a:rPr lang="en-US" sz="2800" dirty="0"/>
              <a:t> </a:t>
            </a:r>
          </a:p>
        </p:txBody>
      </p:sp>
      <p:sp>
        <p:nvSpPr>
          <p:cNvPr id="10" name="TextBox 9">
            <a:extLst>
              <a:ext uri="{FF2B5EF4-FFF2-40B4-BE49-F238E27FC236}">
                <a16:creationId xmlns:a16="http://schemas.microsoft.com/office/drawing/2014/main" id="{CC8BED26-1257-E87A-C03D-AEB2C6D9AA34}"/>
              </a:ext>
            </a:extLst>
          </p:cNvPr>
          <p:cNvSpPr txBox="1"/>
          <p:nvPr/>
        </p:nvSpPr>
        <p:spPr>
          <a:xfrm>
            <a:off x="457195" y="5887810"/>
            <a:ext cx="6720429"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66K?</a:t>
            </a:r>
            <a:r>
              <a:rPr lang="en-US" sz="2800" dirty="0"/>
              <a:t> </a:t>
            </a:r>
          </a:p>
        </p:txBody>
      </p:sp>
    </p:spTree>
    <p:extLst>
      <p:ext uri="{BB962C8B-B14F-4D97-AF65-F5344CB8AC3E}">
        <p14:creationId xmlns:p14="http://schemas.microsoft.com/office/powerpoint/2010/main" val="15560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070EE-C13A-F74A-8118-0E4D39ACE9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4C2FAEB-6953-4D4E-A69E-4AA8A0B0D332}"/>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ＭＳ Ｐゴシック" charset="-128"/>
              </a:rPr>
              <a:t>Problems with the classes of addresses</a:t>
            </a:r>
            <a:endParaRPr kumimoji="0" lang="en-AU" altLang="en-US" sz="3600" b="0" i="0" u="none" strike="noStrike" kern="1200" cap="none" spc="0" normalizeH="0" baseline="0" noProof="0" dirty="0">
              <a:ln>
                <a:noFill/>
              </a:ln>
              <a:solidFill>
                <a:prstClr val="black"/>
              </a:solidFill>
              <a:effectLst/>
              <a:uLnTx/>
              <a:uFillTx/>
              <a:latin typeface="Calibri"/>
              <a:ea typeface="ＭＳ Ｐゴシック" charset="-128"/>
            </a:endParaRPr>
          </a:p>
        </p:txBody>
      </p:sp>
      <p:sp>
        <p:nvSpPr>
          <p:cNvPr id="4" name="Rectangle 2">
            <a:extLst>
              <a:ext uri="{FF2B5EF4-FFF2-40B4-BE49-F238E27FC236}">
                <a16:creationId xmlns:a16="http://schemas.microsoft.com/office/drawing/2014/main" id="{76A550FB-DFBE-ED41-9452-132C8D408C24}"/>
              </a:ext>
            </a:extLst>
          </p:cNvPr>
          <p:cNvSpPr txBox="1">
            <a:spLocks noChangeArrowheads="1"/>
          </p:cNvSpPr>
          <p:nvPr/>
        </p:nvSpPr>
        <p:spPr>
          <a:xfrm>
            <a:off x="862014" y="1708150"/>
            <a:ext cx="8031162"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Wastage of addresses</a:t>
            </a:r>
          </a:p>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Bigger tables to look up at routers</a:t>
            </a:r>
            <a:endParaRPr kumimoji="0" lang="en-AU" altLang="en-US" sz="2800" b="0" i="0" u="none" strike="noStrike" kern="1200" cap="none" spc="0" normalizeH="0" baseline="0" noProof="0" dirty="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28521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287539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Subnetting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559832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34" name="TextBox 33">
            <a:extLst>
              <a:ext uri="{FF2B5EF4-FFF2-40B4-BE49-F238E27FC236}">
                <a16:creationId xmlns:a16="http://schemas.microsoft.com/office/drawing/2014/main" id="{7AE86D2F-4789-D040-BE9A-E0C236C8C4E1}"/>
              </a:ext>
            </a:extLst>
          </p:cNvPr>
          <p:cNvSpPr txBox="1"/>
          <p:nvPr/>
        </p:nvSpPr>
        <p:spPr>
          <a:xfrm>
            <a:off x="36430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223.1.1.1</a:t>
            </a:r>
          </a:p>
        </p:txBody>
      </p:sp>
      <p:sp>
        <p:nvSpPr>
          <p:cNvPr id="35" name="TextBox 34">
            <a:extLst>
              <a:ext uri="{FF2B5EF4-FFF2-40B4-BE49-F238E27FC236}">
                <a16:creationId xmlns:a16="http://schemas.microsoft.com/office/drawing/2014/main" id="{5A29F02D-8A89-B24B-AD07-6F6686E8550B}"/>
              </a:ext>
            </a:extLst>
          </p:cNvPr>
          <p:cNvSpPr txBox="1"/>
          <p:nvPr/>
        </p:nvSpPr>
        <p:spPr>
          <a:xfrm>
            <a:off x="1773997"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223.1.1.2</a:t>
            </a:r>
          </a:p>
        </p:txBody>
      </p:sp>
      <p:sp>
        <p:nvSpPr>
          <p:cNvPr id="36" name="TextBox 35">
            <a:extLst>
              <a:ext uri="{FF2B5EF4-FFF2-40B4-BE49-F238E27FC236}">
                <a16:creationId xmlns:a16="http://schemas.microsoft.com/office/drawing/2014/main" id="{94E65A02-D407-994E-A51F-6FD27E9047A8}"/>
              </a:ext>
            </a:extLst>
          </p:cNvPr>
          <p:cNvSpPr txBox="1"/>
          <p:nvPr/>
        </p:nvSpPr>
        <p:spPr>
          <a:xfrm>
            <a:off x="3183691"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223.1.1.3</a:t>
            </a:r>
          </a:p>
        </p:txBody>
      </p:sp>
      <p:sp>
        <p:nvSpPr>
          <p:cNvPr id="38" name="TextBox 37">
            <a:extLst>
              <a:ext uri="{FF2B5EF4-FFF2-40B4-BE49-F238E27FC236}">
                <a16:creationId xmlns:a16="http://schemas.microsoft.com/office/drawing/2014/main" id="{01BD6E60-1538-9E44-AD06-F623674985BB}"/>
              </a:ext>
            </a:extLst>
          </p:cNvPr>
          <p:cNvSpPr txBox="1"/>
          <p:nvPr/>
        </p:nvSpPr>
        <p:spPr>
          <a:xfrm>
            <a:off x="4593385"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223.1.1.4</a:t>
            </a:r>
          </a:p>
        </p:txBody>
      </p:sp>
      <p:sp>
        <p:nvSpPr>
          <p:cNvPr id="39" name="TextBox 38">
            <a:extLst>
              <a:ext uri="{FF2B5EF4-FFF2-40B4-BE49-F238E27FC236}">
                <a16:creationId xmlns:a16="http://schemas.microsoft.com/office/drawing/2014/main" id="{D687E2D7-F39B-3E42-A936-A2B680CD854E}"/>
              </a:ext>
            </a:extLst>
          </p:cNvPr>
          <p:cNvSpPr txBox="1"/>
          <p:nvPr/>
        </p:nvSpPr>
        <p:spPr>
          <a:xfrm>
            <a:off x="6003079"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223.1.1.5</a:t>
            </a:r>
          </a:p>
        </p:txBody>
      </p:sp>
      <p:sp>
        <p:nvSpPr>
          <p:cNvPr id="41" name="TextBox 40">
            <a:extLst>
              <a:ext uri="{FF2B5EF4-FFF2-40B4-BE49-F238E27FC236}">
                <a16:creationId xmlns:a16="http://schemas.microsoft.com/office/drawing/2014/main" id="{D61FC514-1572-3C48-BA02-C40BBC158F1A}"/>
              </a:ext>
            </a:extLst>
          </p:cNvPr>
          <p:cNvSpPr txBox="1"/>
          <p:nvPr/>
        </p:nvSpPr>
        <p:spPr>
          <a:xfrm>
            <a:off x="741277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223.1.1.6</a:t>
            </a:r>
          </a:p>
        </p:txBody>
      </p:sp>
      <p:sp>
        <p:nvSpPr>
          <p:cNvPr id="2" name="Oval 1">
            <a:extLst>
              <a:ext uri="{FF2B5EF4-FFF2-40B4-BE49-F238E27FC236}">
                <a16:creationId xmlns:a16="http://schemas.microsoft.com/office/drawing/2014/main" id="{FCBB1544-802A-5E48-9BB0-000D5AB8FD31}"/>
              </a:ext>
            </a:extLst>
          </p:cNvPr>
          <p:cNvSpPr/>
          <p:nvPr/>
        </p:nvSpPr>
        <p:spPr>
          <a:xfrm>
            <a:off x="-99087" y="892981"/>
            <a:ext cx="8928100" cy="5943600"/>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4787AA2A-8F1C-FB41-A43E-53A1F122EA63}"/>
              </a:ext>
            </a:extLst>
          </p:cNvPr>
          <p:cNvSpPr/>
          <p:nvPr/>
        </p:nvSpPr>
        <p:spPr>
          <a:xfrm>
            <a:off x="7011661" y="56943"/>
            <a:ext cx="2038275" cy="1266631"/>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ISP</a:t>
            </a:r>
          </a:p>
        </p:txBody>
      </p:sp>
      <p:cxnSp>
        <p:nvCxnSpPr>
          <p:cNvPr id="42" name="Straight Connector 41">
            <a:extLst>
              <a:ext uri="{FF2B5EF4-FFF2-40B4-BE49-F238E27FC236}">
                <a16:creationId xmlns:a16="http://schemas.microsoft.com/office/drawing/2014/main" id="{A8EFF017-98D6-4D45-B9F3-4F5617C57330}"/>
              </a:ext>
            </a:extLst>
          </p:cNvPr>
          <p:cNvCxnSpPr>
            <a:cxnSpLocks/>
          </p:cNvCxnSpPr>
          <p:nvPr/>
        </p:nvCxnSpPr>
        <p:spPr>
          <a:xfrm flipH="1">
            <a:off x="6299200" y="1021013"/>
            <a:ext cx="901700" cy="17458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E5CEA94-2E10-6E4D-B9BC-55E02B966EB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Tree>
    <p:extLst>
      <p:ext uri="{BB962C8B-B14F-4D97-AF65-F5344CB8AC3E}">
        <p14:creationId xmlns:p14="http://schemas.microsoft.com/office/powerpoint/2010/main" val="160850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34" name="TextBox 33">
            <a:extLst>
              <a:ext uri="{FF2B5EF4-FFF2-40B4-BE49-F238E27FC236}">
                <a16:creationId xmlns:a16="http://schemas.microsoft.com/office/drawing/2014/main" id="{7AE86D2F-4789-D040-BE9A-E0C236C8C4E1}"/>
              </a:ext>
            </a:extLst>
          </p:cNvPr>
          <p:cNvSpPr txBox="1"/>
          <p:nvPr/>
        </p:nvSpPr>
        <p:spPr>
          <a:xfrm>
            <a:off x="36430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223.1.1.1</a:t>
            </a:r>
          </a:p>
        </p:txBody>
      </p:sp>
      <p:sp>
        <p:nvSpPr>
          <p:cNvPr id="35" name="TextBox 34">
            <a:extLst>
              <a:ext uri="{FF2B5EF4-FFF2-40B4-BE49-F238E27FC236}">
                <a16:creationId xmlns:a16="http://schemas.microsoft.com/office/drawing/2014/main" id="{5A29F02D-8A89-B24B-AD07-6F6686E8550B}"/>
              </a:ext>
            </a:extLst>
          </p:cNvPr>
          <p:cNvSpPr txBox="1"/>
          <p:nvPr/>
        </p:nvSpPr>
        <p:spPr>
          <a:xfrm>
            <a:off x="1773997"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223.1.1.2</a:t>
            </a:r>
          </a:p>
        </p:txBody>
      </p:sp>
      <p:sp>
        <p:nvSpPr>
          <p:cNvPr id="36" name="TextBox 35">
            <a:extLst>
              <a:ext uri="{FF2B5EF4-FFF2-40B4-BE49-F238E27FC236}">
                <a16:creationId xmlns:a16="http://schemas.microsoft.com/office/drawing/2014/main" id="{94E65A02-D407-994E-A51F-6FD27E9047A8}"/>
              </a:ext>
            </a:extLst>
          </p:cNvPr>
          <p:cNvSpPr txBox="1"/>
          <p:nvPr/>
        </p:nvSpPr>
        <p:spPr>
          <a:xfrm>
            <a:off x="3183691"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223.1.1.3</a:t>
            </a:r>
          </a:p>
        </p:txBody>
      </p:sp>
      <p:sp>
        <p:nvSpPr>
          <p:cNvPr id="38" name="TextBox 37">
            <a:extLst>
              <a:ext uri="{FF2B5EF4-FFF2-40B4-BE49-F238E27FC236}">
                <a16:creationId xmlns:a16="http://schemas.microsoft.com/office/drawing/2014/main" id="{01BD6E60-1538-9E44-AD06-F623674985BB}"/>
              </a:ext>
            </a:extLst>
          </p:cNvPr>
          <p:cNvSpPr txBox="1"/>
          <p:nvPr/>
        </p:nvSpPr>
        <p:spPr>
          <a:xfrm>
            <a:off x="4593385"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223.1.1.4</a:t>
            </a:r>
          </a:p>
        </p:txBody>
      </p:sp>
      <p:sp>
        <p:nvSpPr>
          <p:cNvPr id="39" name="TextBox 38">
            <a:extLst>
              <a:ext uri="{FF2B5EF4-FFF2-40B4-BE49-F238E27FC236}">
                <a16:creationId xmlns:a16="http://schemas.microsoft.com/office/drawing/2014/main" id="{D687E2D7-F39B-3E42-A936-A2B680CD854E}"/>
              </a:ext>
            </a:extLst>
          </p:cNvPr>
          <p:cNvSpPr txBox="1"/>
          <p:nvPr/>
        </p:nvSpPr>
        <p:spPr>
          <a:xfrm>
            <a:off x="6003079"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223.1.1.5</a:t>
            </a:r>
          </a:p>
        </p:txBody>
      </p:sp>
      <p:sp>
        <p:nvSpPr>
          <p:cNvPr id="41" name="TextBox 40">
            <a:extLst>
              <a:ext uri="{FF2B5EF4-FFF2-40B4-BE49-F238E27FC236}">
                <a16:creationId xmlns:a16="http://schemas.microsoft.com/office/drawing/2014/main" id="{D61FC514-1572-3C48-BA02-C40BBC158F1A}"/>
              </a:ext>
            </a:extLst>
          </p:cNvPr>
          <p:cNvSpPr txBox="1"/>
          <p:nvPr/>
        </p:nvSpPr>
        <p:spPr>
          <a:xfrm>
            <a:off x="741277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223.1.1.6</a:t>
            </a:r>
          </a:p>
        </p:txBody>
      </p:sp>
      <p:sp>
        <p:nvSpPr>
          <p:cNvPr id="2" name="Oval 1">
            <a:extLst>
              <a:ext uri="{FF2B5EF4-FFF2-40B4-BE49-F238E27FC236}">
                <a16:creationId xmlns:a16="http://schemas.microsoft.com/office/drawing/2014/main" id="{FCBB1544-802A-5E48-9BB0-000D5AB8FD31}"/>
              </a:ext>
            </a:extLst>
          </p:cNvPr>
          <p:cNvSpPr/>
          <p:nvPr/>
        </p:nvSpPr>
        <p:spPr>
          <a:xfrm>
            <a:off x="-99087" y="892981"/>
            <a:ext cx="8928100" cy="5943600"/>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4787AA2A-8F1C-FB41-A43E-53A1F122EA63}"/>
              </a:ext>
            </a:extLst>
          </p:cNvPr>
          <p:cNvSpPr/>
          <p:nvPr/>
        </p:nvSpPr>
        <p:spPr>
          <a:xfrm>
            <a:off x="7011661" y="56943"/>
            <a:ext cx="2038275" cy="1266631"/>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ISP</a:t>
            </a:r>
          </a:p>
        </p:txBody>
      </p:sp>
      <p:cxnSp>
        <p:nvCxnSpPr>
          <p:cNvPr id="42" name="Straight Connector 41">
            <a:extLst>
              <a:ext uri="{FF2B5EF4-FFF2-40B4-BE49-F238E27FC236}">
                <a16:creationId xmlns:a16="http://schemas.microsoft.com/office/drawing/2014/main" id="{A8EFF017-98D6-4D45-B9F3-4F5617C57330}"/>
              </a:ext>
            </a:extLst>
          </p:cNvPr>
          <p:cNvCxnSpPr>
            <a:cxnSpLocks/>
          </p:cNvCxnSpPr>
          <p:nvPr/>
        </p:nvCxnSpPr>
        <p:spPr>
          <a:xfrm flipH="1">
            <a:off x="6299200" y="1021013"/>
            <a:ext cx="901700" cy="17458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E5CEA94-2E10-6E4D-B9BC-55E02B966EB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cxnSp>
        <p:nvCxnSpPr>
          <p:cNvPr id="29" name="Straight Connector 28">
            <a:extLst>
              <a:ext uri="{FF2B5EF4-FFF2-40B4-BE49-F238E27FC236}">
                <a16:creationId xmlns:a16="http://schemas.microsoft.com/office/drawing/2014/main" id="{F6AAB4CA-AF7C-3443-81ED-975BA2DAA51D}"/>
              </a:ext>
            </a:extLst>
          </p:cNvPr>
          <p:cNvCxnSpPr>
            <a:cxnSpLocks/>
          </p:cNvCxnSpPr>
          <p:nvPr/>
        </p:nvCxnSpPr>
        <p:spPr>
          <a:xfrm>
            <a:off x="7623063" y="1236605"/>
            <a:ext cx="0" cy="281965"/>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2700209-94FE-7146-B15B-EF0CADC538D5}"/>
              </a:ext>
            </a:extLst>
          </p:cNvPr>
          <p:cNvCxnSpPr>
            <a:cxnSpLocks/>
          </p:cNvCxnSpPr>
          <p:nvPr/>
        </p:nvCxnSpPr>
        <p:spPr>
          <a:xfrm>
            <a:off x="8475962" y="1243183"/>
            <a:ext cx="448045" cy="78113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4CC016E-C7DB-5A44-9A61-855BB6989430}"/>
              </a:ext>
            </a:extLst>
          </p:cNvPr>
          <p:cNvSpPr txBox="1"/>
          <p:nvPr/>
        </p:nvSpPr>
        <p:spPr>
          <a:xfrm>
            <a:off x="7269888" y="1424149"/>
            <a:ext cx="15218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223.1.2.X</a:t>
            </a:r>
          </a:p>
        </p:txBody>
      </p:sp>
      <p:sp>
        <p:nvSpPr>
          <p:cNvPr id="43" name="TextBox 42">
            <a:extLst>
              <a:ext uri="{FF2B5EF4-FFF2-40B4-BE49-F238E27FC236}">
                <a16:creationId xmlns:a16="http://schemas.microsoft.com/office/drawing/2014/main" id="{E7514E80-2263-C145-9F4C-0CA107B935C6}"/>
              </a:ext>
            </a:extLst>
          </p:cNvPr>
          <p:cNvSpPr txBox="1"/>
          <p:nvPr/>
        </p:nvSpPr>
        <p:spPr>
          <a:xfrm>
            <a:off x="7889763" y="1936825"/>
            <a:ext cx="15218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223.1.3.X</a:t>
            </a:r>
          </a:p>
        </p:txBody>
      </p:sp>
    </p:spTree>
    <p:extLst>
      <p:ext uri="{BB962C8B-B14F-4D97-AF65-F5344CB8AC3E}">
        <p14:creationId xmlns:p14="http://schemas.microsoft.com/office/powerpoint/2010/main" val="2290858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044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49" name="TextBox 48">
            <a:extLst>
              <a:ext uri="{FF2B5EF4-FFF2-40B4-BE49-F238E27FC236}">
                <a16:creationId xmlns:a16="http://schemas.microsoft.com/office/drawing/2014/main" id="{84488DAA-C7D3-224F-9D33-2F280140783C}"/>
              </a:ext>
            </a:extLst>
          </p:cNvPr>
          <p:cNvSpPr txBox="1"/>
          <p:nvPr/>
        </p:nvSpPr>
        <p:spPr>
          <a:xfrm>
            <a:off x="4962299" y="1565437"/>
            <a:ext cx="3942068"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Two separate networks are needed. How can we assign addresses to these “sub” networks?</a:t>
            </a:r>
          </a:p>
        </p:txBody>
      </p:sp>
    </p:spTree>
    <p:extLst>
      <p:ext uri="{BB962C8B-B14F-4D97-AF65-F5344CB8AC3E}">
        <p14:creationId xmlns:p14="http://schemas.microsoft.com/office/powerpoint/2010/main" val="21269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Tree>
    <p:extLst>
      <p:ext uri="{BB962C8B-B14F-4D97-AF65-F5344CB8AC3E}">
        <p14:creationId xmlns:p14="http://schemas.microsoft.com/office/powerpoint/2010/main" val="4134879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26" name="TextBox 25">
            <a:extLst>
              <a:ext uri="{FF2B5EF4-FFF2-40B4-BE49-F238E27FC236}">
                <a16:creationId xmlns:a16="http://schemas.microsoft.com/office/drawing/2014/main" id="{A0575C19-4018-9E4D-906B-614FABA85308}"/>
              </a:ext>
            </a:extLst>
          </p:cNvPr>
          <p:cNvSpPr txBox="1"/>
          <p:nvPr/>
        </p:nvSpPr>
        <p:spPr>
          <a:xfrm>
            <a:off x="0" y="2340197"/>
            <a:ext cx="9144000"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Use subnetting</a:t>
            </a:r>
          </a:p>
        </p:txBody>
      </p:sp>
    </p:spTree>
    <p:extLst>
      <p:ext uri="{BB962C8B-B14F-4D97-AF65-F5344CB8AC3E}">
        <p14:creationId xmlns:p14="http://schemas.microsoft.com/office/powerpoint/2010/main" val="41010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27" name="TextBox 26">
            <a:extLst>
              <a:ext uri="{FF2B5EF4-FFF2-40B4-BE49-F238E27FC236}">
                <a16:creationId xmlns:a16="http://schemas.microsoft.com/office/drawing/2014/main" id="{319540C9-CEBD-E74E-AE2C-71FD909FCE58}"/>
              </a:ext>
            </a:extLst>
          </p:cNvPr>
          <p:cNvSpPr txBox="1"/>
          <p:nvPr/>
        </p:nvSpPr>
        <p:spPr>
          <a:xfrm>
            <a:off x="3653371" y="775370"/>
            <a:ext cx="574442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.XXXXXXX</a:t>
            </a:r>
          </a:p>
        </p:txBody>
      </p:sp>
      <p:sp>
        <p:nvSpPr>
          <p:cNvPr id="2" name="TextBox 1">
            <a:extLst>
              <a:ext uri="{FF2B5EF4-FFF2-40B4-BE49-F238E27FC236}">
                <a16:creationId xmlns:a16="http://schemas.microsoft.com/office/drawing/2014/main" id="{9E57BC58-3A89-DF46-B99A-6E934A82BB04}"/>
              </a:ext>
            </a:extLst>
          </p:cNvPr>
          <p:cNvSpPr txBox="1"/>
          <p:nvPr/>
        </p:nvSpPr>
        <p:spPr>
          <a:xfrm>
            <a:off x="5545895" y="1975699"/>
            <a:ext cx="325371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part of the host bits to identify separate subnets.</a:t>
            </a:r>
          </a:p>
        </p:txBody>
      </p:sp>
      <p:cxnSp>
        <p:nvCxnSpPr>
          <p:cNvPr id="10" name="Straight Arrow Connector 9">
            <a:extLst>
              <a:ext uri="{FF2B5EF4-FFF2-40B4-BE49-F238E27FC236}">
                <a16:creationId xmlns:a16="http://schemas.microsoft.com/office/drawing/2014/main" id="{192DA3F2-FEB6-3D45-89DF-81A275D8DBDD}"/>
              </a:ext>
            </a:extLst>
          </p:cNvPr>
          <p:cNvCxnSpPr>
            <a:cxnSpLocks/>
          </p:cNvCxnSpPr>
          <p:nvPr/>
        </p:nvCxnSpPr>
        <p:spPr>
          <a:xfrm flipV="1">
            <a:off x="7197879" y="1430784"/>
            <a:ext cx="1068066" cy="6372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8DF9A11C-216B-4C42-9727-9BD20E75377C}"/>
              </a:ext>
            </a:extLst>
          </p:cNvPr>
          <p:cNvSpPr/>
          <p:nvPr/>
        </p:nvSpPr>
        <p:spPr>
          <a:xfrm rot="16200000">
            <a:off x="8201208" y="636993"/>
            <a:ext cx="232199" cy="117079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71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68602" cy="830997"/>
          </a:xfrm>
          <a:prstGeom prst="rect">
            <a:avLst/>
          </a:prstGeom>
          <a:noFill/>
        </p:spPr>
        <p:txBody>
          <a:bodyPr wrap="none" rtlCol="0">
            <a:spAutoFit/>
          </a:bodyPr>
          <a:lstStyle/>
          <a:p>
            <a:r>
              <a:rPr lang="en-US" sz="2400" dirty="0"/>
              <a:t>During assembly,</a:t>
            </a:r>
          </a:p>
          <a:p>
            <a:r>
              <a:rPr lang="en-US" sz="2400" dirty="0">
                <a:solidFill>
                  <a:schemeClr val="accent5">
                    <a:lumMod val="75000"/>
                  </a:schemeClr>
                </a:solidFill>
              </a:rPr>
              <a:t>C. How will the destination know how to rearrange the data?</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44" name="TextBox 43">
            <a:extLst>
              <a:ext uri="{FF2B5EF4-FFF2-40B4-BE49-F238E27FC236}">
                <a16:creationId xmlns:a16="http://schemas.microsoft.com/office/drawing/2014/main" id="{D988EB5C-3E0E-7E4C-323B-88ECD355863B}"/>
              </a:ext>
            </a:extLst>
          </p:cNvPr>
          <p:cNvSpPr txBox="1"/>
          <p:nvPr/>
        </p:nvSpPr>
        <p:spPr>
          <a:xfrm>
            <a:off x="429456" y="6375218"/>
            <a:ext cx="8771568" cy="461665"/>
          </a:xfrm>
          <a:prstGeom prst="rect">
            <a:avLst/>
          </a:prstGeom>
          <a:noFill/>
        </p:spPr>
        <p:txBody>
          <a:bodyPr wrap="none" rtlCol="0">
            <a:spAutoFit/>
          </a:bodyPr>
          <a:lstStyle/>
          <a:p>
            <a:r>
              <a:rPr lang="en-US" sz="2400" dirty="0">
                <a:solidFill>
                  <a:srgbClr val="7030A0"/>
                </a:solidFill>
              </a:rPr>
              <a:t>D. How can the destination know if a packet is unfragmented/whole?</a:t>
            </a:r>
          </a:p>
        </p:txBody>
      </p:sp>
      <p:grpSp>
        <p:nvGrpSpPr>
          <p:cNvPr id="47" name="Group 46">
            <a:extLst>
              <a:ext uri="{FF2B5EF4-FFF2-40B4-BE49-F238E27FC236}">
                <a16:creationId xmlns:a16="http://schemas.microsoft.com/office/drawing/2014/main" id="{DFAE0130-B3EA-0E37-79BB-D91209379982}"/>
              </a:ext>
            </a:extLst>
          </p:cNvPr>
          <p:cNvGrpSpPr/>
          <p:nvPr/>
        </p:nvGrpSpPr>
        <p:grpSpPr>
          <a:xfrm>
            <a:off x="2122311" y="615495"/>
            <a:ext cx="6604433" cy="1938992"/>
            <a:chOff x="2122311" y="615495"/>
            <a:chExt cx="6604433" cy="1938992"/>
          </a:xfrm>
        </p:grpSpPr>
        <p:sp>
          <p:nvSpPr>
            <p:cNvPr id="1044" name="Rectangle 1043">
              <a:extLst>
                <a:ext uri="{FF2B5EF4-FFF2-40B4-BE49-F238E27FC236}">
                  <a16:creationId xmlns:a16="http://schemas.microsoft.com/office/drawing/2014/main" id="{7A6FEDCF-6787-6FFE-6540-A291580C7259}"/>
                </a:ext>
              </a:extLst>
            </p:cNvPr>
            <p:cNvSpPr/>
            <p:nvPr/>
          </p:nvSpPr>
          <p:spPr>
            <a:xfrm>
              <a:off x="2122311" y="1155488"/>
              <a:ext cx="1364325"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B47A6365-56F2-F014-E164-AC64AE2EBF27}"/>
                </a:ext>
              </a:extLst>
            </p:cNvPr>
            <p:cNvCxnSpPr>
              <a:cxnSpLocks/>
            </p:cNvCxnSpPr>
            <p:nvPr/>
          </p:nvCxnSpPr>
          <p:spPr>
            <a:xfrm>
              <a:off x="3486636" y="1374684"/>
              <a:ext cx="524548"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1A5CB96-C14B-691D-2278-AE5E8F62F059}"/>
                </a:ext>
              </a:extLst>
            </p:cNvPr>
            <p:cNvSpPr txBox="1"/>
            <p:nvPr/>
          </p:nvSpPr>
          <p:spPr>
            <a:xfrm>
              <a:off x="4011184" y="615495"/>
              <a:ext cx="4715560" cy="1938992"/>
            </a:xfrm>
            <a:prstGeom prst="rect">
              <a:avLst/>
            </a:prstGeom>
            <a:solidFill>
              <a:schemeClr val="bg1"/>
            </a:solidFill>
            <a:ln w="34925">
              <a:solidFill>
                <a:srgbClr val="FF0000"/>
              </a:solidFill>
            </a:ln>
          </p:spPr>
          <p:txBody>
            <a:bodyPr wrap="square" rtlCol="0">
              <a:spAutoFit/>
            </a:bodyPr>
            <a:lstStyle/>
            <a:p>
              <a:r>
                <a:rPr lang="en-US" sz="2400" dirty="0">
                  <a:solidFill>
                    <a:srgbClr val="FF0000"/>
                  </a:solidFill>
                </a:rPr>
                <a:t>Identifies the fragment location, relative to the beginning of the unfragmented data. </a:t>
              </a:r>
            </a:p>
            <a:p>
              <a:r>
                <a:rPr lang="en-US" sz="2400" dirty="0">
                  <a:solidFill>
                    <a:srgbClr val="FF0000"/>
                  </a:solidFill>
                </a:rPr>
                <a:t>Fragments are counted in units of 8 octets (i.e., 8-bytes blocks).</a:t>
              </a:r>
            </a:p>
          </p:txBody>
        </p:sp>
      </p:grpSp>
    </p:spTree>
    <p:extLst>
      <p:ext uri="{BB962C8B-B14F-4D97-AF65-F5344CB8AC3E}">
        <p14:creationId xmlns:p14="http://schemas.microsoft.com/office/powerpoint/2010/main" val="33226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27" name="TextBox 26">
            <a:extLst>
              <a:ext uri="{FF2B5EF4-FFF2-40B4-BE49-F238E27FC236}">
                <a16:creationId xmlns:a16="http://schemas.microsoft.com/office/drawing/2014/main" id="{319540C9-CEBD-E74E-AE2C-71FD909FCE58}"/>
              </a:ext>
            </a:extLst>
          </p:cNvPr>
          <p:cNvSpPr txBox="1"/>
          <p:nvPr/>
        </p:nvSpPr>
        <p:spPr>
          <a:xfrm>
            <a:off x="3653371" y="775370"/>
            <a:ext cx="574442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.XXXXXXX</a:t>
            </a:r>
          </a:p>
        </p:txBody>
      </p:sp>
      <p:sp>
        <p:nvSpPr>
          <p:cNvPr id="2" name="TextBox 1">
            <a:extLst>
              <a:ext uri="{FF2B5EF4-FFF2-40B4-BE49-F238E27FC236}">
                <a16:creationId xmlns:a16="http://schemas.microsoft.com/office/drawing/2014/main" id="{9E57BC58-3A89-DF46-B99A-6E934A82BB04}"/>
              </a:ext>
            </a:extLst>
          </p:cNvPr>
          <p:cNvSpPr txBox="1"/>
          <p:nvPr/>
        </p:nvSpPr>
        <p:spPr>
          <a:xfrm>
            <a:off x="5545895" y="1975699"/>
            <a:ext cx="325371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part of the host bits to identify separate subnets.</a:t>
            </a:r>
          </a:p>
        </p:txBody>
      </p:sp>
      <p:cxnSp>
        <p:nvCxnSpPr>
          <p:cNvPr id="10" name="Straight Arrow Connector 9">
            <a:extLst>
              <a:ext uri="{FF2B5EF4-FFF2-40B4-BE49-F238E27FC236}">
                <a16:creationId xmlns:a16="http://schemas.microsoft.com/office/drawing/2014/main" id="{192DA3F2-FEB6-3D45-89DF-81A275D8DBDD}"/>
              </a:ext>
            </a:extLst>
          </p:cNvPr>
          <p:cNvCxnSpPr>
            <a:cxnSpLocks/>
          </p:cNvCxnSpPr>
          <p:nvPr/>
        </p:nvCxnSpPr>
        <p:spPr>
          <a:xfrm flipV="1">
            <a:off x="7197879" y="1430784"/>
            <a:ext cx="1068066" cy="6372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8DF9A11C-216B-4C42-9727-9BD20E75377C}"/>
              </a:ext>
            </a:extLst>
          </p:cNvPr>
          <p:cNvSpPr/>
          <p:nvPr/>
        </p:nvSpPr>
        <p:spPr>
          <a:xfrm rot="16200000">
            <a:off x="8201208" y="636993"/>
            <a:ext cx="232199" cy="117079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9E33BDB-1C13-E249-BA2A-963B540319AD}"/>
              </a:ext>
            </a:extLst>
          </p:cNvPr>
          <p:cNvSpPr txBox="1"/>
          <p:nvPr/>
        </p:nvSpPr>
        <p:spPr>
          <a:xfrm>
            <a:off x="30787" y="5636932"/>
            <a:ext cx="450798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XXXXXX</a:t>
            </a:r>
          </a:p>
        </p:txBody>
      </p:sp>
      <p:sp>
        <p:nvSpPr>
          <p:cNvPr id="29" name="TextBox 28">
            <a:extLst>
              <a:ext uri="{FF2B5EF4-FFF2-40B4-BE49-F238E27FC236}">
                <a16:creationId xmlns:a16="http://schemas.microsoft.com/office/drawing/2014/main" id="{B3ACAC36-188D-7746-A3F6-6EE04D278A17}"/>
              </a:ext>
            </a:extLst>
          </p:cNvPr>
          <p:cNvSpPr txBox="1"/>
          <p:nvPr/>
        </p:nvSpPr>
        <p:spPr>
          <a:xfrm>
            <a:off x="4605233" y="5636932"/>
            <a:ext cx="450798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XXXXXX</a:t>
            </a:r>
          </a:p>
        </p:txBody>
      </p:sp>
      <p:sp>
        <p:nvSpPr>
          <p:cNvPr id="30" name="TextBox 29">
            <a:extLst>
              <a:ext uri="{FF2B5EF4-FFF2-40B4-BE49-F238E27FC236}">
                <a16:creationId xmlns:a16="http://schemas.microsoft.com/office/drawing/2014/main" id="{52447E33-4D84-A548-AE81-DF747BA97A0F}"/>
              </a:ext>
            </a:extLst>
          </p:cNvPr>
          <p:cNvSpPr txBox="1"/>
          <p:nvPr/>
        </p:nvSpPr>
        <p:spPr>
          <a:xfrm>
            <a:off x="1024450" y="6193378"/>
            <a:ext cx="73969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Subnet mask = 11111111. 11111111. 11111111.</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0000000</a:t>
            </a:r>
          </a:p>
        </p:txBody>
      </p:sp>
    </p:spTree>
    <p:extLst>
      <p:ext uri="{BB962C8B-B14F-4D97-AF65-F5344CB8AC3E}">
        <p14:creationId xmlns:p14="http://schemas.microsoft.com/office/powerpoint/2010/main" val="389947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F4EEEE0-A31F-3943-8D69-F8F25A1789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Subnetting</a:t>
            </a:r>
            <a:endParaRPr lang="en-AU" altLang="en-US" sz="3600" dirty="0"/>
          </a:p>
        </p:txBody>
      </p:sp>
      <p:sp>
        <p:nvSpPr>
          <p:cNvPr id="78851" name="Rectangle 3">
            <a:extLst>
              <a:ext uri="{FF2B5EF4-FFF2-40B4-BE49-F238E27FC236}">
                <a16:creationId xmlns:a16="http://schemas.microsoft.com/office/drawing/2014/main" id="{0C64E16B-CB13-8440-A94A-D6520546116B}"/>
              </a:ext>
            </a:extLst>
          </p:cNvPr>
          <p:cNvSpPr>
            <a:spLocks noGrp="1" noChangeArrowheads="1"/>
          </p:cNvSpPr>
          <p:nvPr>
            <p:ph type="body" idx="1"/>
          </p:nvPr>
        </p:nvSpPr>
        <p:spPr/>
        <p:txBody>
          <a:bodyPr/>
          <a:lstStyle/>
          <a:p>
            <a:r>
              <a:rPr lang="en-US" altLang="en-US" sz="2400" dirty="0"/>
              <a:t>Add another level to address/routing hierarchy: </a:t>
            </a:r>
            <a:r>
              <a:rPr lang="en-US" altLang="en-US" sz="2400" i="1" dirty="0"/>
              <a:t>subnet</a:t>
            </a:r>
          </a:p>
          <a:p>
            <a:r>
              <a:rPr lang="en-US" altLang="en-US" sz="2400" i="1" dirty="0"/>
              <a:t>Subnet masks </a:t>
            </a:r>
            <a:r>
              <a:rPr lang="en-US" altLang="en-US" sz="2400" dirty="0"/>
              <a:t>define variable partition of host part of class A and B addresses </a:t>
            </a:r>
          </a:p>
          <a:p>
            <a:r>
              <a:rPr lang="en-US" altLang="en-US" sz="2400" dirty="0"/>
              <a:t>Subnets visible only within site</a:t>
            </a:r>
          </a:p>
          <a:p>
            <a:pPr>
              <a:lnSpc>
                <a:spcPct val="85000"/>
              </a:lnSpc>
            </a:pPr>
            <a:endParaRPr lang="en-US" altLang="en-US" sz="18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8852" name="Picture 5" descr="f03-20-9780123850591 copy">
            <a:extLst>
              <a:ext uri="{FF2B5EF4-FFF2-40B4-BE49-F238E27FC236}">
                <a16:creationId xmlns:a16="http://schemas.microsoft.com/office/drawing/2014/main" id="{A8B3EF37-E125-DB45-848F-59E5E15A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87" y="3429000"/>
            <a:ext cx="4392613"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828BACD-39F7-2496-59F2-494A3D4C6A23}"/>
              </a:ext>
            </a:extLst>
          </p:cNvPr>
          <p:cNvGrpSpPr/>
          <p:nvPr/>
        </p:nvGrpSpPr>
        <p:grpSpPr>
          <a:xfrm>
            <a:off x="239522" y="3429000"/>
            <a:ext cx="2656083" cy="2556164"/>
            <a:chOff x="239522" y="3429000"/>
            <a:chExt cx="2656083" cy="2556164"/>
          </a:xfrm>
        </p:grpSpPr>
        <p:sp>
          <p:nvSpPr>
            <p:cNvPr id="2" name="Freeform 1">
              <a:extLst>
                <a:ext uri="{FF2B5EF4-FFF2-40B4-BE49-F238E27FC236}">
                  <a16:creationId xmlns:a16="http://schemas.microsoft.com/office/drawing/2014/main" id="{B1A71A92-AB30-546F-314C-BF2D40C30B3E}"/>
                </a:ext>
              </a:extLst>
            </p:cNvPr>
            <p:cNvSpPr/>
            <p:nvPr/>
          </p:nvSpPr>
          <p:spPr>
            <a:xfrm>
              <a:off x="1354345" y="4267200"/>
              <a:ext cx="1541260" cy="1717964"/>
            </a:xfrm>
            <a:custGeom>
              <a:avLst/>
              <a:gdLst>
                <a:gd name="connsiteX0" fmla="*/ 1208751 w 1541260"/>
                <a:gd name="connsiteY0" fmla="*/ 0 h 1717964"/>
                <a:gd name="connsiteX1" fmla="*/ 3405 w 1541260"/>
                <a:gd name="connsiteY1" fmla="*/ 900545 h 1717964"/>
                <a:gd name="connsiteX2" fmla="*/ 1541260 w 1541260"/>
                <a:gd name="connsiteY2" fmla="*/ 1717964 h 1717964"/>
              </a:gdLst>
              <a:ahLst/>
              <a:cxnLst>
                <a:cxn ang="0">
                  <a:pos x="connsiteX0" y="connsiteY0"/>
                </a:cxn>
                <a:cxn ang="0">
                  <a:pos x="connsiteX1" y="connsiteY1"/>
                </a:cxn>
                <a:cxn ang="0">
                  <a:pos x="connsiteX2" y="connsiteY2"/>
                </a:cxn>
              </a:cxnLst>
              <a:rect l="l" t="t" r="r" b="b"/>
              <a:pathLst>
                <a:path w="1541260" h="1717964">
                  <a:moveTo>
                    <a:pt x="1208751" y="0"/>
                  </a:moveTo>
                  <a:cubicBezTo>
                    <a:pt x="578369" y="307109"/>
                    <a:pt x="-52013" y="614218"/>
                    <a:pt x="3405" y="900545"/>
                  </a:cubicBezTo>
                  <a:cubicBezTo>
                    <a:pt x="58823" y="1186872"/>
                    <a:pt x="800041" y="1452418"/>
                    <a:pt x="1541260" y="1717964"/>
                  </a:cubicBezTo>
                </a:path>
              </a:pathLst>
            </a:custGeom>
            <a:noFill/>
            <a:ln w="317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ket 2">
              <a:extLst>
                <a:ext uri="{FF2B5EF4-FFF2-40B4-BE49-F238E27FC236}">
                  <a16:creationId xmlns:a16="http://schemas.microsoft.com/office/drawing/2014/main" id="{F7804D53-7EF4-9903-0B11-DC79A696B8EF}"/>
                </a:ext>
              </a:extLst>
            </p:cNvPr>
            <p:cNvSpPr/>
            <p:nvPr/>
          </p:nvSpPr>
          <p:spPr>
            <a:xfrm>
              <a:off x="2576945" y="3429000"/>
              <a:ext cx="276642" cy="1752600"/>
            </a:xfrm>
            <a:prstGeom prst="leftBracket">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61604F1C-3C3C-FDAC-BAE6-05F6ED351306}"/>
                </a:ext>
              </a:extLst>
            </p:cNvPr>
            <p:cNvSpPr txBox="1"/>
            <p:nvPr/>
          </p:nvSpPr>
          <p:spPr>
            <a:xfrm>
              <a:off x="239522" y="4895349"/>
              <a:ext cx="1885453" cy="461665"/>
            </a:xfrm>
            <a:prstGeom prst="rect">
              <a:avLst/>
            </a:prstGeom>
            <a:solidFill>
              <a:schemeClr val="bg1"/>
            </a:solidFill>
          </p:spPr>
          <p:txBody>
            <a:bodyPr wrap="none" rtlCol="0">
              <a:spAutoFit/>
            </a:bodyPr>
            <a:lstStyle/>
            <a:p>
              <a:r>
                <a:rPr lang="en-US" sz="2400" dirty="0"/>
                <a:t>“Bitwise and”</a:t>
              </a:r>
            </a:p>
          </p:txBody>
        </p:sp>
      </p:grpSp>
    </p:spTree>
    <p:extLst>
      <p:ext uri="{BB962C8B-B14F-4D97-AF65-F5344CB8AC3E}">
        <p14:creationId xmlns:p14="http://schemas.microsoft.com/office/powerpoint/2010/main" val="324435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42975"/>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Tree>
    <p:extLst>
      <p:ext uri="{BB962C8B-B14F-4D97-AF65-F5344CB8AC3E}">
        <p14:creationId xmlns:p14="http://schemas.microsoft.com/office/powerpoint/2010/main" val="524305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0" y="0"/>
            <a:ext cx="8281987" cy="646113"/>
          </a:xfrm>
        </p:spPr>
        <p:txBody>
          <a:bodyPr/>
          <a:lstStyle/>
          <a:p>
            <a:pPr eaLnBrk="1" hangingPunct="1"/>
            <a:r>
              <a:rPr lang="en-US" altLang="en-US" sz="3600" dirty="0"/>
              <a:t>Subnetting</a:t>
            </a:r>
            <a:endParaRPr lang="en-AU" altLang="en-US" sz="3600" dirty="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46113"/>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
        <p:nvSpPr>
          <p:cNvPr id="6" name="Rectangle 3">
            <a:extLst>
              <a:ext uri="{FF2B5EF4-FFF2-40B4-BE49-F238E27FC236}">
                <a16:creationId xmlns:a16="http://schemas.microsoft.com/office/drawing/2014/main" id="{2EEE8666-053E-4449-AEFC-621F9E215D8E}"/>
              </a:ext>
            </a:extLst>
          </p:cNvPr>
          <p:cNvSpPr txBox="1">
            <a:spLocks noChangeArrowheads="1"/>
          </p:cNvSpPr>
          <p:nvPr/>
        </p:nvSpPr>
        <p:spPr>
          <a:xfrm>
            <a:off x="395287" y="4135438"/>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5000"/>
              </a:lnSpc>
              <a:spcBef>
                <a:spcPts val="1000"/>
              </a:spcBef>
              <a:spcAft>
                <a:spcPts val="0"/>
              </a:spcAft>
              <a:buClrTx/>
              <a:buSzTx/>
              <a:buFont typeface="Wingdings" pitchFamily="2" charset="2"/>
              <a:buNone/>
              <a:tabLst/>
              <a:defRPr/>
            </a:pPr>
            <a:r>
              <a:rPr kumimoji="0" lang="en-US" altLang="en-US" sz="2400" b="0" i="0" u="sng" strike="noStrike" kern="1200" cap="none" spc="0" normalizeH="0" baseline="0" noProof="0" dirty="0">
                <a:ln>
                  <a:noFill/>
                </a:ln>
                <a:solidFill>
                  <a:srgbClr val="C00000"/>
                </a:solidFill>
                <a:effectLst/>
                <a:uLnTx/>
                <a:uFillTx/>
                <a:latin typeface="Calibri" panose="020F0502020204030204"/>
                <a:ea typeface="+mn-ea"/>
                <a:cs typeface="+mn-cs"/>
              </a:rPr>
              <a:t>Forwarding Algorithm</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 = destination IP address</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for each entry &lt;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&gt;</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&amp; D</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endPar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is an interface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directly to destination</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else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to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 router)</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1F80A4-302E-3146-8BB0-E8515035310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sp>
        <p:nvSpPr>
          <p:cNvPr id="81923" name="Rectangle 3">
            <a:extLst>
              <a:ext uri="{FF2B5EF4-FFF2-40B4-BE49-F238E27FC236}">
                <a16:creationId xmlns:a16="http://schemas.microsoft.com/office/drawing/2014/main" id="{1DAD7753-BC3B-D14D-BC35-A5469B39EB67}"/>
              </a:ext>
            </a:extLst>
          </p:cNvPr>
          <p:cNvSpPr>
            <a:spLocks noGrp="1" noChangeArrowheads="1"/>
          </p:cNvSpPr>
          <p:nvPr>
            <p:ph type="body" idx="1"/>
          </p:nvPr>
        </p:nvSpPr>
        <p:spPr/>
        <p:txBody>
          <a:bodyPr/>
          <a:lstStyle/>
          <a:p>
            <a:pPr>
              <a:buFontTx/>
              <a:buNone/>
            </a:pPr>
            <a:r>
              <a:rPr lang="en-US" altLang="en-US" sz="2400" dirty="0"/>
              <a:t>Notes</a:t>
            </a:r>
          </a:p>
          <a:p>
            <a:r>
              <a:rPr lang="en-US" altLang="en-US" sz="2400" dirty="0">
                <a:solidFill>
                  <a:srgbClr val="C00000"/>
                </a:solidFill>
              </a:rPr>
              <a:t>Would use a default router if nothing matches</a:t>
            </a:r>
          </a:p>
          <a:p>
            <a:r>
              <a:rPr lang="en-US" altLang="en-US" sz="2400" dirty="0"/>
              <a:t>Not necessary for all ones in subnet mask to be contiguous</a:t>
            </a:r>
          </a:p>
          <a:p>
            <a:r>
              <a:rPr lang="en-US" altLang="en-US" sz="2400" dirty="0"/>
              <a:t>Can put multiple subnets on one physical network</a:t>
            </a:r>
          </a:p>
          <a:p>
            <a:r>
              <a:rPr lang="en-US" altLang="en-US" sz="2400" dirty="0"/>
              <a:t>Subnets not visible from the rest of the Internet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613095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826E4-7115-F54A-B9CF-8DC1FA2ED509}"/>
              </a:ext>
            </a:extLst>
          </p:cNvPr>
          <p:cNvSpPr txBox="1"/>
          <p:nvPr/>
        </p:nvSpPr>
        <p:spPr>
          <a:xfrm>
            <a:off x="0" y="2844225"/>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Subnets “toy” example</a:t>
            </a:r>
          </a:p>
        </p:txBody>
      </p:sp>
    </p:spTree>
    <p:extLst>
      <p:ext uri="{BB962C8B-B14F-4D97-AF65-F5344CB8AC3E}">
        <p14:creationId xmlns:p14="http://schemas.microsoft.com/office/powerpoint/2010/main" val="1048522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B4014314-B6D6-1944-A8DA-932DBE99C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5" y="1906671"/>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79A9DB13-6DAA-DF45-B521-E2B2961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7" y="789926"/>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9A8203D-1083-2B4E-AC50-8C427E93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98" y="1337845"/>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5A1E8-6919-F244-B649-34C0BF9F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25" y="1749142"/>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61B391EE-F928-F34B-803A-969E277CE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743" y="2552996"/>
            <a:ext cx="4617185" cy="376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A451A-D0C3-0F43-A9B6-B70612C471E7}"/>
              </a:ext>
            </a:extLst>
          </p:cNvPr>
          <p:cNvSpPr txBox="1"/>
          <p:nvPr/>
        </p:nvSpPr>
        <p:spPr>
          <a:xfrm>
            <a:off x="459025" y="368135"/>
            <a:ext cx="3262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Address space assigned to you:</a:t>
            </a:r>
          </a:p>
        </p:txBody>
      </p:sp>
    </p:spTree>
    <p:extLst>
      <p:ext uri="{BB962C8B-B14F-4D97-AF65-F5344CB8AC3E}">
        <p14:creationId xmlns:p14="http://schemas.microsoft.com/office/powerpoint/2010/main" val="30795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31EEA5-EEE5-4644-9FBB-9DC99F18450C}"/>
              </a:ext>
            </a:extLst>
          </p:cNvPr>
          <p:cNvSpPr/>
          <p:nvPr/>
        </p:nvSpPr>
        <p:spPr>
          <a:xfrm>
            <a:off x="4108289" y="1920599"/>
            <a:ext cx="1449363" cy="585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a:extLst>
              <a:ext uri="{FF2B5EF4-FFF2-40B4-BE49-F238E27FC236}">
                <a16:creationId xmlns:a16="http://schemas.microsoft.com/office/drawing/2014/main" id="{A6D10A33-57D0-B040-97EC-93FEB2602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710" y="2821537"/>
            <a:ext cx="5532932" cy="407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FC10A7-8301-BD90-E0D9-ACFDA96C0A01}"/>
              </a:ext>
            </a:extLst>
          </p:cNvPr>
          <p:cNvSpPr txBox="1"/>
          <p:nvPr/>
        </p:nvSpPr>
        <p:spPr>
          <a:xfrm>
            <a:off x="1917947" y="4399741"/>
            <a:ext cx="1272446" cy="707886"/>
          </a:xfrm>
          <a:prstGeom prst="rect">
            <a:avLst/>
          </a:prstGeom>
          <a:solidFill>
            <a:schemeClr val="bg1"/>
          </a:solidFill>
        </p:spPr>
        <p:txBody>
          <a:bodyPr wrap="square" rtlCol="0">
            <a:spAutoFit/>
          </a:bodyPr>
          <a:lstStyle/>
          <a:p>
            <a:pPr algn="ctr"/>
            <a:r>
              <a:rPr lang="en-US" sz="2000" dirty="0">
                <a:solidFill>
                  <a:schemeClr val="accent1">
                    <a:lumMod val="75000"/>
                  </a:schemeClr>
                </a:solidFill>
              </a:rPr>
              <a:t>30 hosts max.</a:t>
            </a:r>
          </a:p>
        </p:txBody>
      </p:sp>
      <p:sp>
        <p:nvSpPr>
          <p:cNvPr id="9" name="TextBox 8">
            <a:extLst>
              <a:ext uri="{FF2B5EF4-FFF2-40B4-BE49-F238E27FC236}">
                <a16:creationId xmlns:a16="http://schemas.microsoft.com/office/drawing/2014/main" id="{00D75EF9-E7B0-AC05-BB67-17F90D09D0F0}"/>
              </a:ext>
            </a:extLst>
          </p:cNvPr>
          <p:cNvSpPr txBox="1"/>
          <p:nvPr/>
        </p:nvSpPr>
        <p:spPr>
          <a:xfrm>
            <a:off x="3550445" y="4359946"/>
            <a:ext cx="1051608" cy="707886"/>
          </a:xfrm>
          <a:prstGeom prst="rect">
            <a:avLst/>
          </a:prstGeom>
          <a:solidFill>
            <a:schemeClr val="bg1"/>
          </a:solidFill>
        </p:spPr>
        <p:txBody>
          <a:bodyPr wrap="square" rtlCol="0">
            <a:spAutoFit/>
          </a:bodyPr>
          <a:lstStyle/>
          <a:p>
            <a:pPr algn="ctr"/>
            <a:r>
              <a:rPr lang="en-US" sz="2000" dirty="0">
                <a:solidFill>
                  <a:schemeClr val="accent1">
                    <a:lumMod val="75000"/>
                  </a:schemeClr>
                </a:solidFill>
              </a:rPr>
              <a:t>22 hosts max.</a:t>
            </a:r>
          </a:p>
        </p:txBody>
      </p:sp>
      <p:sp>
        <p:nvSpPr>
          <p:cNvPr id="10" name="TextBox 9">
            <a:extLst>
              <a:ext uri="{FF2B5EF4-FFF2-40B4-BE49-F238E27FC236}">
                <a16:creationId xmlns:a16="http://schemas.microsoft.com/office/drawing/2014/main" id="{C12D2400-D3F5-06F5-8D4E-67C8FB618078}"/>
              </a:ext>
            </a:extLst>
          </p:cNvPr>
          <p:cNvSpPr txBox="1"/>
          <p:nvPr/>
        </p:nvSpPr>
        <p:spPr>
          <a:xfrm>
            <a:off x="5707358" y="4359946"/>
            <a:ext cx="1051608" cy="707886"/>
          </a:xfrm>
          <a:prstGeom prst="rect">
            <a:avLst/>
          </a:prstGeom>
          <a:solidFill>
            <a:schemeClr val="bg1"/>
          </a:solidFill>
        </p:spPr>
        <p:txBody>
          <a:bodyPr wrap="square" rtlCol="0">
            <a:spAutoFit/>
          </a:bodyPr>
          <a:lstStyle/>
          <a:p>
            <a:pPr algn="ctr"/>
            <a:r>
              <a:rPr lang="en-US" sz="2000" dirty="0">
                <a:solidFill>
                  <a:schemeClr val="accent1">
                    <a:lumMod val="75000"/>
                  </a:schemeClr>
                </a:solidFill>
              </a:rPr>
              <a:t>18 hosts max.</a:t>
            </a:r>
          </a:p>
        </p:txBody>
      </p:sp>
    </p:spTree>
    <p:extLst>
      <p:ext uri="{BB962C8B-B14F-4D97-AF65-F5344CB8AC3E}">
        <p14:creationId xmlns:p14="http://schemas.microsoft.com/office/powerpoint/2010/main" val="12112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a:extLst>
              <a:ext uri="{FF2B5EF4-FFF2-40B4-BE49-F238E27FC236}">
                <a16:creationId xmlns:a16="http://schemas.microsoft.com/office/drawing/2014/main" id="{E20A3AAA-49C4-A645-8C7F-38DBF8B83E28}"/>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2ED19F6-69DB-B443-9881-ACF6E39C920C}"/>
              </a:ext>
            </a:extLst>
          </p:cNvPr>
          <p:cNvGrpSpPr/>
          <p:nvPr/>
        </p:nvGrpSpPr>
        <p:grpSpPr>
          <a:xfrm>
            <a:off x="935422" y="4180439"/>
            <a:ext cx="6899516" cy="1254947"/>
            <a:chOff x="935422" y="4180439"/>
            <a:chExt cx="6899516" cy="1254947"/>
          </a:xfrm>
        </p:grpSpPr>
        <p:pic>
          <p:nvPicPr>
            <p:cNvPr id="5122" name="Picture 2">
              <a:extLst>
                <a:ext uri="{FF2B5EF4-FFF2-40B4-BE49-F238E27FC236}">
                  <a16:creationId xmlns:a16="http://schemas.microsoft.com/office/drawing/2014/main" id="{1EF328CD-4724-8A47-8ED6-66722A6837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22" y="4180439"/>
              <a:ext cx="6899516" cy="1254947"/>
            </a:xfrm>
            <a:prstGeom prst="rect">
              <a:avLst/>
            </a:prstGeom>
            <a:noFill/>
            <a:extLst>
              <a:ext uri="{909E8E84-426E-40DD-AFC4-6F175D3DCCD1}">
                <a14:hiddenFill xmlns:a14="http://schemas.microsoft.com/office/drawing/2010/main">
                  <a:solidFill>
                    <a:srgbClr val="FFFFFF"/>
                  </a:solidFill>
                </a14:hiddenFill>
              </a:ext>
            </a:extLst>
          </p:spPr>
        </p:pic>
        <p:sp>
          <p:nvSpPr>
            <p:cNvPr id="15" name="Up-Down Arrow 14">
              <a:extLst>
                <a:ext uri="{FF2B5EF4-FFF2-40B4-BE49-F238E27FC236}">
                  <a16:creationId xmlns:a16="http://schemas.microsoft.com/office/drawing/2014/main" id="{8668E9FA-799D-154E-97FA-091DD737B118}"/>
                </a:ext>
              </a:extLst>
            </p:cNvPr>
            <p:cNvSpPr/>
            <p:nvPr/>
          </p:nvSpPr>
          <p:spPr>
            <a:xfrm>
              <a:off x="4019719" y="494955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D70DFAE4-8FAB-B248-A946-08D4CF032E77}"/>
              </a:ext>
            </a:extLst>
          </p:cNvPr>
          <p:cNvGrpSpPr/>
          <p:nvPr/>
        </p:nvGrpSpPr>
        <p:grpSpPr>
          <a:xfrm>
            <a:off x="935422" y="5521413"/>
            <a:ext cx="6345734" cy="1233893"/>
            <a:chOff x="935422" y="5521413"/>
            <a:chExt cx="6345734" cy="1233893"/>
          </a:xfrm>
        </p:grpSpPr>
        <p:pic>
          <p:nvPicPr>
            <p:cNvPr id="5123" name="Picture 3">
              <a:extLst>
                <a:ext uri="{FF2B5EF4-FFF2-40B4-BE49-F238E27FC236}">
                  <a16:creationId xmlns:a16="http://schemas.microsoft.com/office/drawing/2014/main" id="{F47C9216-848E-7444-B90E-BE96D1C59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422" y="5521413"/>
              <a:ext cx="6345734" cy="1233893"/>
            </a:xfrm>
            <a:prstGeom prst="rect">
              <a:avLst/>
            </a:prstGeom>
            <a:noFill/>
            <a:extLst>
              <a:ext uri="{909E8E84-426E-40DD-AFC4-6F175D3DCCD1}">
                <a14:hiddenFill xmlns:a14="http://schemas.microsoft.com/office/drawing/2010/main">
                  <a:solidFill>
                    <a:srgbClr val="FFFFFF"/>
                  </a:solidFill>
                </a14:hiddenFill>
              </a:ext>
            </a:extLst>
          </p:spPr>
        </p:pic>
        <p:sp>
          <p:nvSpPr>
            <p:cNvPr id="16" name="Up-Down Arrow 15">
              <a:extLst>
                <a:ext uri="{FF2B5EF4-FFF2-40B4-BE49-F238E27FC236}">
                  <a16:creationId xmlns:a16="http://schemas.microsoft.com/office/drawing/2014/main" id="{F5C2773F-DD0B-2148-AE30-312DCE672CFD}"/>
                </a:ext>
              </a:extLst>
            </p:cNvPr>
            <p:cNvSpPr/>
            <p:nvPr/>
          </p:nvSpPr>
          <p:spPr>
            <a:xfrm>
              <a:off x="4000838" y="627713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3709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F133BC87-C6AC-E94A-9350-0AAF97FD4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782" y="4132585"/>
            <a:ext cx="4974742" cy="8715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9DB2E74-19C5-3648-A49D-3757DBD1723B}"/>
              </a:ext>
            </a:extLst>
          </p:cNvPr>
          <p:cNvGrpSpPr/>
          <p:nvPr/>
        </p:nvGrpSpPr>
        <p:grpSpPr>
          <a:xfrm>
            <a:off x="1240957" y="5297883"/>
            <a:ext cx="6295668" cy="908950"/>
            <a:chOff x="1240957" y="5297883"/>
            <a:chExt cx="6295668" cy="908950"/>
          </a:xfrm>
        </p:grpSpPr>
        <p:pic>
          <p:nvPicPr>
            <p:cNvPr id="6146" name="Picture 2">
              <a:extLst>
                <a:ext uri="{FF2B5EF4-FFF2-40B4-BE49-F238E27FC236}">
                  <a16:creationId xmlns:a16="http://schemas.microsoft.com/office/drawing/2014/main" id="{A3330B85-66DB-2340-B038-8AA2ED05E5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1116" y="5297883"/>
              <a:ext cx="6285509" cy="3824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DD125341-7904-0247-82A0-DBB9FE19EE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1996"/>
            <a:stretch/>
          </p:blipFill>
          <p:spPr bwMode="auto">
            <a:xfrm>
              <a:off x="1240957" y="5829810"/>
              <a:ext cx="2274139" cy="3770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Up-Down Arrow 14">
            <a:extLst>
              <a:ext uri="{FF2B5EF4-FFF2-40B4-BE49-F238E27FC236}">
                <a16:creationId xmlns:a16="http://schemas.microsoft.com/office/drawing/2014/main" id="{C837FD62-43F2-6742-BEF6-DE188E380BDD}"/>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3">
            <a:extLst>
              <a:ext uri="{FF2B5EF4-FFF2-40B4-BE49-F238E27FC236}">
                <a16:creationId xmlns:a16="http://schemas.microsoft.com/office/drawing/2014/main" id="{B5EEA266-92A6-B546-91EB-3F5C278EB2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53" t="-1" b="-1429"/>
          <a:stretch/>
        </p:blipFill>
        <p:spPr bwMode="auto">
          <a:xfrm>
            <a:off x="3416271" y="5806577"/>
            <a:ext cx="3808576" cy="38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endParaRPr lang="en-US" dirty="0"/>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endParaRPr lang="en-US" dirty="0"/>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endParaRPr lang="en-US" dirty="0"/>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endParaRPr lang="en-US" dirty="0"/>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le 2">
            <a:extLst>
              <a:ext uri="{FF2B5EF4-FFF2-40B4-BE49-F238E27FC236}">
                <a16:creationId xmlns:a16="http://schemas.microsoft.com/office/drawing/2014/main" id="{C5BABE6C-8471-8046-7DBD-C10F03C18F1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5591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Interdomain Routing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4" name="Group 3">
            <a:extLst>
              <a:ext uri="{FF2B5EF4-FFF2-40B4-BE49-F238E27FC236}">
                <a16:creationId xmlns:a16="http://schemas.microsoft.com/office/drawing/2014/main" id="{A97A97F4-980D-B93A-1284-3336B94EDE6E}"/>
              </a:ext>
            </a:extLst>
          </p:cNvPr>
          <p:cNvGrpSpPr/>
          <p:nvPr/>
        </p:nvGrpSpPr>
        <p:grpSpPr>
          <a:xfrm>
            <a:off x="0" y="4541178"/>
            <a:ext cx="9144000" cy="1078786"/>
            <a:chOff x="0" y="4541178"/>
            <a:chExt cx="9144000" cy="1078786"/>
          </a:xfrm>
        </p:grpSpPr>
        <p:sp>
          <p:nvSpPr>
            <p:cNvPr id="3" name="Rectangle 2">
              <a:extLst>
                <a:ext uri="{FF2B5EF4-FFF2-40B4-BE49-F238E27FC236}">
                  <a16:creationId xmlns:a16="http://schemas.microsoft.com/office/drawing/2014/main" id="{A9DC3754-B706-193F-51AB-8717F49FF9BB}"/>
                </a:ext>
              </a:extLst>
            </p:cNvPr>
            <p:cNvSpPr/>
            <p:nvPr/>
          </p:nvSpPr>
          <p:spPr>
            <a:xfrm>
              <a:off x="0" y="4541178"/>
              <a:ext cx="9144000" cy="1078786"/>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51F9C615-0D87-B21F-DF5C-CAF5744A4377}"/>
                </a:ext>
              </a:extLst>
            </p:cNvPr>
            <p:cNvSpPr txBox="1"/>
            <p:nvPr/>
          </p:nvSpPr>
          <p:spPr>
            <a:xfrm>
              <a:off x="1196749" y="4757405"/>
              <a:ext cx="675050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Generalizes the ideas of subnetting</a:t>
              </a:r>
            </a:p>
          </p:txBody>
        </p:sp>
      </p:grpSp>
    </p:spTree>
    <p:extLst>
      <p:ext uri="{BB962C8B-B14F-4D97-AF65-F5344CB8AC3E}">
        <p14:creationId xmlns:p14="http://schemas.microsoft.com/office/powerpoint/2010/main" val="24019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2164C53-DF6E-D05A-199F-9952DE99EF98}"/>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38" name="TextBox 37">
            <a:extLst>
              <a:ext uri="{FF2B5EF4-FFF2-40B4-BE49-F238E27FC236}">
                <a16:creationId xmlns:a16="http://schemas.microsoft.com/office/drawing/2014/main" id="{0176B740-E086-36BE-5CD0-18342F511EF1}"/>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39" name="TextBox 38">
            <a:extLst>
              <a:ext uri="{FF2B5EF4-FFF2-40B4-BE49-F238E27FC236}">
                <a16:creationId xmlns:a16="http://schemas.microsoft.com/office/drawing/2014/main" id="{7243285A-92C7-CC23-0B36-C4D2D016F9C0}"/>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nvGrpSpPr>
          <p:cNvPr id="42" name="Group 41">
            <a:extLst>
              <a:ext uri="{FF2B5EF4-FFF2-40B4-BE49-F238E27FC236}">
                <a16:creationId xmlns:a16="http://schemas.microsoft.com/office/drawing/2014/main" id="{D3946D05-5166-4638-103E-3177E6B57435}"/>
              </a:ext>
            </a:extLst>
          </p:cNvPr>
          <p:cNvGrpSpPr/>
          <p:nvPr/>
        </p:nvGrpSpPr>
        <p:grpSpPr>
          <a:xfrm>
            <a:off x="5054039" y="873544"/>
            <a:ext cx="1497782" cy="1704516"/>
            <a:chOff x="5054039" y="873544"/>
            <a:chExt cx="1497782" cy="1704516"/>
          </a:xfrm>
        </p:grpSpPr>
        <p:sp>
          <p:nvSpPr>
            <p:cNvPr id="40" name="Rectangular Callout 39">
              <a:extLst>
                <a:ext uri="{FF2B5EF4-FFF2-40B4-BE49-F238E27FC236}">
                  <a16:creationId xmlns:a16="http://schemas.microsoft.com/office/drawing/2014/main" id="{AD86B506-3FB1-3D4B-8D6A-3663ED1FC57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B3FF7336-47A3-4D42-4C11-EC060D3BD58D}"/>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6" name="Group 45">
            <a:extLst>
              <a:ext uri="{FF2B5EF4-FFF2-40B4-BE49-F238E27FC236}">
                <a16:creationId xmlns:a16="http://schemas.microsoft.com/office/drawing/2014/main" id="{EF707BF7-18D1-0FAC-1DD8-77378B92C037}"/>
              </a:ext>
            </a:extLst>
          </p:cNvPr>
          <p:cNvGrpSpPr/>
          <p:nvPr/>
        </p:nvGrpSpPr>
        <p:grpSpPr>
          <a:xfrm>
            <a:off x="5233238" y="1185521"/>
            <a:ext cx="1156086" cy="1025216"/>
            <a:chOff x="5233238" y="1185521"/>
            <a:chExt cx="1156086" cy="1025216"/>
          </a:xfrm>
        </p:grpSpPr>
        <p:sp>
          <p:nvSpPr>
            <p:cNvPr id="43" name="TextBox 42">
              <a:extLst>
                <a:ext uri="{FF2B5EF4-FFF2-40B4-BE49-F238E27FC236}">
                  <a16:creationId xmlns:a16="http://schemas.microsoft.com/office/drawing/2014/main" id="{CAC69568-4CAF-DAB0-F5D7-8569BFFAC606}"/>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44" name="TextBox 43">
              <a:extLst>
                <a:ext uri="{FF2B5EF4-FFF2-40B4-BE49-F238E27FC236}">
                  <a16:creationId xmlns:a16="http://schemas.microsoft.com/office/drawing/2014/main" id="{D1F06E3F-A4F6-EE6C-08FA-A0EC1C545228}"/>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45" name="TextBox 44">
              <a:extLst>
                <a:ext uri="{FF2B5EF4-FFF2-40B4-BE49-F238E27FC236}">
                  <a16:creationId xmlns:a16="http://schemas.microsoft.com/office/drawing/2014/main" id="{34BA6A45-650C-EB41-B6F5-8568607A5C72}"/>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grpSp>
        <p:nvGrpSpPr>
          <p:cNvPr id="47" name="Group 46">
            <a:extLst>
              <a:ext uri="{FF2B5EF4-FFF2-40B4-BE49-F238E27FC236}">
                <a16:creationId xmlns:a16="http://schemas.microsoft.com/office/drawing/2014/main" id="{4B8055E7-3086-21FB-7883-47AD568BD3A7}"/>
              </a:ext>
            </a:extLst>
          </p:cNvPr>
          <p:cNvGrpSpPr/>
          <p:nvPr/>
        </p:nvGrpSpPr>
        <p:grpSpPr>
          <a:xfrm>
            <a:off x="7129921" y="798549"/>
            <a:ext cx="1497782" cy="1704516"/>
            <a:chOff x="5054039" y="873544"/>
            <a:chExt cx="1497782" cy="1704516"/>
          </a:xfrm>
        </p:grpSpPr>
        <p:sp>
          <p:nvSpPr>
            <p:cNvPr id="48" name="Rectangular Callout 47">
              <a:extLst>
                <a:ext uri="{FF2B5EF4-FFF2-40B4-BE49-F238E27FC236}">
                  <a16:creationId xmlns:a16="http://schemas.microsoft.com/office/drawing/2014/main" id="{CB4DF3F5-A00B-1C2F-8723-295D0964BA0E}"/>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8D794E29-0304-06E4-9E24-4CBB0F07C776}"/>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0" name="Group 49">
            <a:extLst>
              <a:ext uri="{FF2B5EF4-FFF2-40B4-BE49-F238E27FC236}">
                <a16:creationId xmlns:a16="http://schemas.microsoft.com/office/drawing/2014/main" id="{59688BBB-77C0-DA41-4F46-F52754CC4FA4}"/>
              </a:ext>
            </a:extLst>
          </p:cNvPr>
          <p:cNvGrpSpPr/>
          <p:nvPr/>
        </p:nvGrpSpPr>
        <p:grpSpPr>
          <a:xfrm>
            <a:off x="7309120" y="1110526"/>
            <a:ext cx="1156086" cy="1025216"/>
            <a:chOff x="5233238" y="1185521"/>
            <a:chExt cx="1156086" cy="1025216"/>
          </a:xfrm>
        </p:grpSpPr>
        <p:sp>
          <p:nvSpPr>
            <p:cNvPr id="51" name="TextBox 50">
              <a:extLst>
                <a:ext uri="{FF2B5EF4-FFF2-40B4-BE49-F238E27FC236}">
                  <a16:creationId xmlns:a16="http://schemas.microsoft.com/office/drawing/2014/main" id="{5F1EB5A2-6B82-E0C2-35CD-EFF9D9A49909}"/>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52" name="TextBox 51">
              <a:extLst>
                <a:ext uri="{FF2B5EF4-FFF2-40B4-BE49-F238E27FC236}">
                  <a16:creationId xmlns:a16="http://schemas.microsoft.com/office/drawing/2014/main" id="{EC434FD9-8EE5-6343-5D00-6E8416FF1D64}"/>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53" name="TextBox 52">
              <a:extLst>
                <a:ext uri="{FF2B5EF4-FFF2-40B4-BE49-F238E27FC236}">
                  <a16:creationId xmlns:a16="http://schemas.microsoft.com/office/drawing/2014/main" id="{4677010F-6FF0-BD84-ABAD-CA678EC71153}"/>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pic>
        <p:nvPicPr>
          <p:cNvPr id="54" name="Picture 53" descr="Category:Network routers - Wikimedia Commons">
            <a:extLst>
              <a:ext uri="{FF2B5EF4-FFF2-40B4-BE49-F238E27FC236}">
                <a16:creationId xmlns:a16="http://schemas.microsoft.com/office/drawing/2014/main" id="{E2748A44-A0AB-817C-CC95-B4FD7481D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2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49AB17A-E8DE-34E2-E4BF-23B73BF16E6F}"/>
              </a:ext>
            </a:extLst>
          </p:cNvPr>
          <p:cNvCxnSpPr>
            <a:cxnSpLocks/>
          </p:cNvCxnSpPr>
          <p:nvPr/>
        </p:nvCxnSpPr>
        <p:spPr>
          <a:xfrm>
            <a:off x="2639181" y="2192855"/>
            <a:ext cx="988795" cy="17807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51436CEC-982E-3D30-C972-9593DD4FF9DC}"/>
              </a:ext>
            </a:extLst>
          </p:cNvPr>
          <p:cNvSpPr/>
          <p:nvPr/>
        </p:nvSpPr>
        <p:spPr>
          <a:xfrm rot="1312571">
            <a:off x="553644" y="1337257"/>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241ACDDA-0242-4348-BA83-33698603E543}"/>
              </a:ext>
            </a:extLst>
          </p:cNvPr>
          <p:cNvSpPr/>
          <p:nvPr/>
        </p:nvSpPr>
        <p:spPr>
          <a:xfrm rot="21026931">
            <a:off x="565384" y="2545411"/>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5B42F974-B73C-2EF5-529A-32F6BB34A104}"/>
              </a:ext>
            </a:extLst>
          </p:cNvPr>
          <p:cNvCxnSpPr>
            <a:cxnSpLocks/>
          </p:cNvCxnSpPr>
          <p:nvPr/>
        </p:nvCxnSpPr>
        <p:spPr>
          <a:xfrm flipV="1">
            <a:off x="2790615" y="2476510"/>
            <a:ext cx="896955" cy="3366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8" descr="Category:Network routers - Wikimedia Commons">
            <a:extLst>
              <a:ext uri="{FF2B5EF4-FFF2-40B4-BE49-F238E27FC236}">
                <a16:creationId xmlns:a16="http://schemas.microsoft.com/office/drawing/2014/main" id="{7CC4EFD5-5503-706C-3AB8-F8CBDC31B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521" y="2578061"/>
            <a:ext cx="470188" cy="470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tegory:Network routers - Wikimedia Commons">
            <a:extLst>
              <a:ext uri="{FF2B5EF4-FFF2-40B4-BE49-F238E27FC236}">
                <a16:creationId xmlns:a16="http://schemas.microsoft.com/office/drawing/2014/main" id="{C0746182-6C37-6C21-FBAB-6DB5DAD3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12" y="1925770"/>
            <a:ext cx="470188" cy="4701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sp>
        <p:nvSpPr>
          <p:cNvPr id="29" name="TextBox 28">
            <a:extLst>
              <a:ext uri="{FF2B5EF4-FFF2-40B4-BE49-F238E27FC236}">
                <a16:creationId xmlns:a16="http://schemas.microsoft.com/office/drawing/2014/main" id="{99EDBE2D-557E-1D17-EBAF-6B899078DC15}"/>
              </a:ext>
            </a:extLst>
          </p:cNvPr>
          <p:cNvSpPr txBox="1"/>
          <p:nvPr/>
        </p:nvSpPr>
        <p:spPr>
          <a:xfrm>
            <a:off x="1789259" y="1596932"/>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223.1.1.128</a:t>
            </a:r>
          </a:p>
        </p:txBody>
      </p:sp>
      <p:sp>
        <p:nvSpPr>
          <p:cNvPr id="31" name="TextBox 30">
            <a:extLst>
              <a:ext uri="{FF2B5EF4-FFF2-40B4-BE49-F238E27FC236}">
                <a16:creationId xmlns:a16="http://schemas.microsoft.com/office/drawing/2014/main" id="{36268460-E3EC-A134-0CAB-A25D570E269A}"/>
              </a:ext>
            </a:extLst>
          </p:cNvPr>
          <p:cNvSpPr txBox="1"/>
          <p:nvPr/>
        </p:nvSpPr>
        <p:spPr>
          <a:xfrm>
            <a:off x="1811655" y="2337766"/>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223.1.1.192</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4039" y="873544"/>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233238" y="1185521"/>
            <a:ext cx="1156086" cy="1025216"/>
            <a:chOff x="5233238" y="1185521"/>
            <a:chExt cx="1156086"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1" name="Group 50">
            <a:extLst>
              <a:ext uri="{FF2B5EF4-FFF2-40B4-BE49-F238E27FC236}">
                <a16:creationId xmlns:a16="http://schemas.microsoft.com/office/drawing/2014/main" id="{7A5C7271-D99A-46F6-FC72-09FC00D86663}"/>
              </a:ext>
            </a:extLst>
          </p:cNvPr>
          <p:cNvGrpSpPr/>
          <p:nvPr/>
        </p:nvGrpSpPr>
        <p:grpSpPr>
          <a:xfrm>
            <a:off x="7309120" y="1110526"/>
            <a:ext cx="1156086" cy="1025216"/>
            <a:chOff x="5233238" y="1185521"/>
            <a:chExt cx="1156086" cy="1025216"/>
          </a:xfrm>
        </p:grpSpPr>
        <p:sp>
          <p:nvSpPr>
            <p:cNvPr id="52" name="TextBox 51">
              <a:extLst>
                <a:ext uri="{FF2B5EF4-FFF2-40B4-BE49-F238E27FC236}">
                  <a16:creationId xmlns:a16="http://schemas.microsoft.com/office/drawing/2014/main" id="{3400DB1F-7896-AA64-82EB-5BA0B3C218A9}"/>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53" name="TextBox 52">
              <a:extLst>
                <a:ext uri="{FF2B5EF4-FFF2-40B4-BE49-F238E27FC236}">
                  <a16:creationId xmlns:a16="http://schemas.microsoft.com/office/drawing/2014/main" id="{B9D3780C-71B8-58E7-02D0-B8C2DA6E1B63}"/>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54" name="TextBox 53">
              <a:extLst>
                <a:ext uri="{FF2B5EF4-FFF2-40B4-BE49-F238E27FC236}">
                  <a16:creationId xmlns:a16="http://schemas.microsoft.com/office/drawing/2014/main" id="{9FCE999A-6EFD-61A6-AC51-B0B169859C05}"/>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pic>
        <p:nvPicPr>
          <p:cNvPr id="56" name="Picture 55" descr="Category:Network routers - Wikimedia Commons">
            <a:extLst>
              <a:ext uri="{FF2B5EF4-FFF2-40B4-BE49-F238E27FC236}">
                <a16:creationId xmlns:a16="http://schemas.microsoft.com/office/drawing/2014/main" id="{EBFBDF8C-8EE2-9C5C-5EE4-FCC2B3A3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78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49AB17A-E8DE-34E2-E4BF-23B73BF16E6F}"/>
              </a:ext>
            </a:extLst>
          </p:cNvPr>
          <p:cNvCxnSpPr>
            <a:cxnSpLocks/>
          </p:cNvCxnSpPr>
          <p:nvPr/>
        </p:nvCxnSpPr>
        <p:spPr>
          <a:xfrm>
            <a:off x="2639181" y="2192855"/>
            <a:ext cx="988795" cy="17807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51436CEC-982E-3D30-C972-9593DD4FF9DC}"/>
              </a:ext>
            </a:extLst>
          </p:cNvPr>
          <p:cNvSpPr/>
          <p:nvPr/>
        </p:nvSpPr>
        <p:spPr>
          <a:xfrm rot="1312571">
            <a:off x="553644" y="1337257"/>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241ACDDA-0242-4348-BA83-33698603E543}"/>
              </a:ext>
            </a:extLst>
          </p:cNvPr>
          <p:cNvSpPr/>
          <p:nvPr/>
        </p:nvSpPr>
        <p:spPr>
          <a:xfrm rot="21026931">
            <a:off x="565384" y="2545411"/>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5B42F974-B73C-2EF5-529A-32F6BB34A104}"/>
              </a:ext>
            </a:extLst>
          </p:cNvPr>
          <p:cNvCxnSpPr>
            <a:cxnSpLocks/>
          </p:cNvCxnSpPr>
          <p:nvPr/>
        </p:nvCxnSpPr>
        <p:spPr>
          <a:xfrm flipV="1">
            <a:off x="2790615" y="2476510"/>
            <a:ext cx="896955" cy="3366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8" descr="Category:Network routers - Wikimedia Commons">
            <a:extLst>
              <a:ext uri="{FF2B5EF4-FFF2-40B4-BE49-F238E27FC236}">
                <a16:creationId xmlns:a16="http://schemas.microsoft.com/office/drawing/2014/main" id="{7CC4EFD5-5503-706C-3AB8-F8CBDC31B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521" y="2578061"/>
            <a:ext cx="470188" cy="470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tegory:Network routers - Wikimedia Commons">
            <a:extLst>
              <a:ext uri="{FF2B5EF4-FFF2-40B4-BE49-F238E27FC236}">
                <a16:creationId xmlns:a16="http://schemas.microsoft.com/office/drawing/2014/main" id="{C0746182-6C37-6C21-FBAB-6DB5DAD3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12" y="1925770"/>
            <a:ext cx="470188" cy="4701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sp>
        <p:nvSpPr>
          <p:cNvPr id="29" name="TextBox 28">
            <a:extLst>
              <a:ext uri="{FF2B5EF4-FFF2-40B4-BE49-F238E27FC236}">
                <a16:creationId xmlns:a16="http://schemas.microsoft.com/office/drawing/2014/main" id="{99EDBE2D-557E-1D17-EBAF-6B899078DC15}"/>
              </a:ext>
            </a:extLst>
          </p:cNvPr>
          <p:cNvSpPr txBox="1"/>
          <p:nvPr/>
        </p:nvSpPr>
        <p:spPr>
          <a:xfrm>
            <a:off x="1789259" y="1596932"/>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223.1.1.128</a:t>
            </a:r>
          </a:p>
        </p:txBody>
      </p:sp>
      <p:sp>
        <p:nvSpPr>
          <p:cNvPr id="31" name="TextBox 30">
            <a:extLst>
              <a:ext uri="{FF2B5EF4-FFF2-40B4-BE49-F238E27FC236}">
                <a16:creationId xmlns:a16="http://schemas.microsoft.com/office/drawing/2014/main" id="{36268460-E3EC-A134-0CAB-A25D570E269A}"/>
              </a:ext>
            </a:extLst>
          </p:cNvPr>
          <p:cNvSpPr txBox="1"/>
          <p:nvPr/>
        </p:nvSpPr>
        <p:spPr>
          <a:xfrm>
            <a:off x="1811655" y="2337766"/>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223.1.1.192</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4039" y="873544"/>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233238" y="1185521"/>
            <a:ext cx="1156086" cy="1025216"/>
            <a:chOff x="5233238" y="1185521"/>
            <a:chExt cx="1156086"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1" name="Group 50">
            <a:extLst>
              <a:ext uri="{FF2B5EF4-FFF2-40B4-BE49-F238E27FC236}">
                <a16:creationId xmlns:a16="http://schemas.microsoft.com/office/drawing/2014/main" id="{7A5C7271-D99A-46F6-FC72-09FC00D86663}"/>
              </a:ext>
            </a:extLst>
          </p:cNvPr>
          <p:cNvGrpSpPr/>
          <p:nvPr/>
        </p:nvGrpSpPr>
        <p:grpSpPr>
          <a:xfrm>
            <a:off x="7309120" y="1110526"/>
            <a:ext cx="1156086" cy="1025216"/>
            <a:chOff x="5233238" y="1185521"/>
            <a:chExt cx="1156086" cy="1025216"/>
          </a:xfrm>
        </p:grpSpPr>
        <p:sp>
          <p:nvSpPr>
            <p:cNvPr id="52" name="TextBox 51">
              <a:extLst>
                <a:ext uri="{FF2B5EF4-FFF2-40B4-BE49-F238E27FC236}">
                  <a16:creationId xmlns:a16="http://schemas.microsoft.com/office/drawing/2014/main" id="{3400DB1F-7896-AA64-82EB-5BA0B3C218A9}"/>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53" name="TextBox 52">
              <a:extLst>
                <a:ext uri="{FF2B5EF4-FFF2-40B4-BE49-F238E27FC236}">
                  <a16:creationId xmlns:a16="http://schemas.microsoft.com/office/drawing/2014/main" id="{B9D3780C-71B8-58E7-02D0-B8C2DA6E1B63}"/>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54" name="TextBox 53">
              <a:extLst>
                <a:ext uri="{FF2B5EF4-FFF2-40B4-BE49-F238E27FC236}">
                  <a16:creationId xmlns:a16="http://schemas.microsoft.com/office/drawing/2014/main" id="{9FCE999A-6EFD-61A6-AC51-B0B169859C05}"/>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pic>
        <p:nvPicPr>
          <p:cNvPr id="15" name="Picture 14" descr="Category:Network routers - Wikimedia Commons">
            <a:extLst>
              <a:ext uri="{FF2B5EF4-FFF2-40B4-BE49-F238E27FC236}">
                <a16:creationId xmlns:a16="http://schemas.microsoft.com/office/drawing/2014/main" id="{C1AC712C-9361-1F43-DAEA-40D75AD9E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BA1BCD36-E26B-7BCF-2E6F-85D95475C8ED}"/>
              </a:ext>
            </a:extLst>
          </p:cNvPr>
          <p:cNvSpPr txBox="1"/>
          <p:nvPr/>
        </p:nvSpPr>
        <p:spPr>
          <a:xfrm>
            <a:off x="-6597" y="3742507"/>
            <a:ext cx="9141817" cy="310854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Lesson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Address classes are not needed. Mask can define the number of bits for network part.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Lesson 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Network hierarchies can be hidden from the outside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Network addresses can be aggregated/summarized/combined</a:t>
            </a:r>
          </a:p>
        </p:txBody>
      </p:sp>
    </p:spTree>
    <p:extLst>
      <p:ext uri="{BB962C8B-B14F-4D97-AF65-F5344CB8AC3E}">
        <p14:creationId xmlns:p14="http://schemas.microsoft.com/office/powerpoint/2010/main" val="3379464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CIDR: Classless address</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515887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Network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8EEE6A1C-F9E1-81FB-1D01-CED330F797F1}"/>
              </a:ext>
            </a:extLst>
          </p:cNvPr>
          <p:cNvSpPr txBox="1">
            <a:spLocks noChangeArrowheads="1"/>
          </p:cNvSpPr>
          <p:nvPr/>
        </p:nvSpPr>
        <p:spPr>
          <a:xfrm>
            <a:off x="500063" y="195263"/>
            <a:ext cx="7772400" cy="850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IP addressing: CIDR</a:t>
            </a:r>
          </a:p>
        </p:txBody>
      </p:sp>
      <p:sp>
        <p:nvSpPr>
          <p:cNvPr id="5" name="TextBox 4">
            <a:extLst>
              <a:ext uri="{FF2B5EF4-FFF2-40B4-BE49-F238E27FC236}">
                <a16:creationId xmlns:a16="http://schemas.microsoft.com/office/drawing/2014/main" id="{3269E0CF-394E-7C26-BFA5-DA193743C38C}"/>
              </a:ext>
            </a:extLst>
          </p:cNvPr>
          <p:cNvSpPr txBox="1"/>
          <p:nvPr/>
        </p:nvSpPr>
        <p:spPr>
          <a:xfrm>
            <a:off x="0" y="5891025"/>
            <a:ext cx="9141817" cy="523220"/>
          </a:xfrm>
          <a:prstGeom prst="rect">
            <a:avLst/>
          </a:prstGeom>
          <a:solidFill>
            <a:schemeClr val="accent2">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This X bit network part is often called Prefix or Network-prefix</a:t>
            </a:r>
          </a:p>
        </p:txBody>
      </p:sp>
    </p:spTree>
    <p:extLst>
      <p:ext uri="{BB962C8B-B14F-4D97-AF65-F5344CB8AC3E}">
        <p14:creationId xmlns:p14="http://schemas.microsoft.com/office/powerpoint/2010/main" val="31164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C6835-C76D-0B4B-B4A6-579CD62060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13" descr="underline_base">
            <a:extLst>
              <a:ext uri="{FF2B5EF4-FFF2-40B4-BE49-F238E27FC236}">
                <a16:creationId xmlns:a16="http://schemas.microsoft.com/office/drawing/2014/main" id="{21AA2AA2-4B00-9441-B6DF-80FF658707C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784F64F5-719F-774C-8D7E-40F101287A3D}"/>
              </a:ext>
            </a:extLst>
          </p:cNvPr>
          <p:cNvSpPr txBox="1">
            <a:spLocks noChangeArrowheads="1"/>
          </p:cNvSpPr>
          <p:nvPr/>
        </p:nvSpPr>
        <p:spPr>
          <a:xfrm>
            <a:off x="500063" y="195263"/>
            <a:ext cx="7772400" cy="850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IP addressing: CIDR</a:t>
            </a:r>
          </a:p>
        </p:txBody>
      </p:sp>
      <p:sp>
        <p:nvSpPr>
          <p:cNvPr id="5" name="Text Box 4">
            <a:extLst>
              <a:ext uri="{FF2B5EF4-FFF2-40B4-BE49-F238E27FC236}">
                <a16:creationId xmlns:a16="http://schemas.microsoft.com/office/drawing/2014/main" id="{065060E5-6147-DC41-A64E-6B2FB803E442}"/>
              </a:ext>
            </a:extLst>
          </p:cNvPr>
          <p:cNvSpPr txBox="1">
            <a:spLocks noChangeArrowheads="1"/>
          </p:cNvSpPr>
          <p:nvPr/>
        </p:nvSpPr>
        <p:spPr bwMode="auto">
          <a:xfrm>
            <a:off x="3048000" y="4095751"/>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6" name="Text Box 8">
            <a:extLst>
              <a:ext uri="{FF2B5EF4-FFF2-40B4-BE49-F238E27FC236}">
                <a16:creationId xmlns:a16="http://schemas.microsoft.com/office/drawing/2014/main" id="{C453E433-CDCB-1749-AA2B-AD198FAA6A46}"/>
              </a:ext>
            </a:extLst>
          </p:cNvPr>
          <p:cNvSpPr txBox="1">
            <a:spLocks noChangeArrowheads="1"/>
          </p:cNvSpPr>
          <p:nvPr/>
        </p:nvSpPr>
        <p:spPr bwMode="auto">
          <a:xfrm>
            <a:off x="3317875" y="3603626"/>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7" name="Rectangle 3">
            <a:extLst>
              <a:ext uri="{FF2B5EF4-FFF2-40B4-BE49-F238E27FC236}">
                <a16:creationId xmlns:a16="http://schemas.microsoft.com/office/drawing/2014/main" id="{D9EFE5D8-4B17-6E4F-BEAA-53085D2DA5FA}"/>
              </a:ext>
            </a:extLst>
          </p:cNvPr>
          <p:cNvSpPr txBox="1">
            <a:spLocks noChangeArrowheads="1"/>
          </p:cNvSpPr>
          <p:nvPr/>
        </p:nvSpPr>
        <p:spPr>
          <a:xfrm>
            <a:off x="565150" y="1528763"/>
            <a:ext cx="8107363" cy="3171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charset="0"/>
              <a:buNone/>
              <a:tabLst/>
              <a:defRPr/>
            </a:pPr>
            <a:r>
              <a:rPr kumimoji="0" lang="en-US" sz="3200" b="0" i="0" u="none" strike="noStrike" kern="1200" cap="none" spc="0" normalizeH="0" baseline="0" noProof="0">
                <a:ln>
                  <a:noFill/>
                </a:ln>
                <a:solidFill>
                  <a:srgbClr val="CC0000"/>
                </a:solidFill>
                <a:effectLst/>
                <a:uLnTx/>
                <a:uFillTx/>
                <a:latin typeface="Calibri"/>
                <a:ea typeface="+mn-ea"/>
                <a:cs typeface="+mn-cs"/>
              </a:rPr>
              <a:t>CIDR:</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CC0000"/>
                </a:solidFill>
                <a:effectLst/>
                <a:uLnTx/>
                <a:uFillTx/>
                <a:latin typeface="Calibri"/>
                <a:ea typeface="+mn-ea"/>
                <a:cs typeface="+mn-cs"/>
              </a:rPr>
              <a:t>C</a:t>
            </a:r>
            <a:r>
              <a:rPr kumimoji="0" lang="en-US" sz="3200" b="0" i="0" u="none" strike="noStrike" kern="1200" cap="none" spc="0" normalizeH="0" baseline="0" noProof="0">
                <a:ln>
                  <a:noFill/>
                </a:ln>
                <a:solidFill>
                  <a:prstClr val="black"/>
                </a:solidFill>
                <a:effectLst/>
                <a:uLnTx/>
                <a:uFillTx/>
                <a:latin typeface="Calibri"/>
                <a:ea typeface="+mn-ea"/>
                <a:cs typeface="+mn-cs"/>
              </a:rPr>
              <a:t>lassless </a:t>
            </a:r>
            <a:r>
              <a:rPr kumimoji="0" lang="en-US" sz="3200" b="0" i="0" u="none" strike="noStrike" kern="1200" cap="none" spc="0" normalizeH="0" baseline="0" noProof="0">
                <a:ln>
                  <a:noFill/>
                </a:ln>
                <a:solidFill>
                  <a:srgbClr val="CC0000"/>
                </a:solidFill>
                <a:effectLst/>
                <a:uLnTx/>
                <a:uFillTx/>
                <a:latin typeface="Calibri"/>
                <a:ea typeface="+mn-ea"/>
                <a:cs typeface="+mn-cs"/>
              </a:rPr>
              <a:t>I</a:t>
            </a:r>
            <a:r>
              <a:rPr kumimoji="0" lang="en-US" sz="3200" b="0" i="0" u="none" strike="noStrike" kern="1200" cap="none" spc="0" normalizeH="0" baseline="0" noProof="0">
                <a:ln>
                  <a:noFill/>
                </a:ln>
                <a:solidFill>
                  <a:prstClr val="black"/>
                </a:solidFill>
                <a:effectLst/>
                <a:uLnTx/>
                <a:uFillTx/>
                <a:latin typeface="Calibri"/>
                <a:ea typeface="+mn-ea"/>
                <a:cs typeface="+mn-cs"/>
              </a:rPr>
              <a:t>nter</a:t>
            </a:r>
            <a:r>
              <a:rPr kumimoji="0" lang="en-US" sz="3200" b="0" i="0" u="none" strike="noStrike" kern="1200" cap="none" spc="0" normalizeH="0" baseline="0" noProof="0">
                <a:ln>
                  <a:noFill/>
                </a:ln>
                <a:solidFill>
                  <a:srgbClr val="CC0000"/>
                </a:solidFill>
                <a:effectLst/>
                <a:uLnTx/>
                <a:uFillTx/>
                <a:latin typeface="Calibri"/>
                <a:ea typeface="+mn-ea"/>
                <a:cs typeface="+mn-cs"/>
              </a:rPr>
              <a:t>D</a:t>
            </a:r>
            <a:r>
              <a:rPr kumimoji="0" lang="en-US" sz="3200" b="0" i="0" u="none" strike="noStrike" kern="1200" cap="none" spc="0" normalizeH="0" baseline="0" noProof="0">
                <a:ln>
                  <a:noFill/>
                </a:ln>
                <a:solidFill>
                  <a:prstClr val="black"/>
                </a:solidFill>
                <a:effectLst/>
                <a:uLnTx/>
                <a:uFillTx/>
                <a:latin typeface="Calibri"/>
                <a:ea typeface="+mn-ea"/>
                <a:cs typeface="+mn-cs"/>
              </a:rPr>
              <a:t>omain </a:t>
            </a:r>
            <a:r>
              <a:rPr kumimoji="0" lang="en-US" sz="3200" b="0" i="0" u="none" strike="noStrike" kern="1200" cap="none" spc="0" normalizeH="0" baseline="0" noProof="0">
                <a:ln>
                  <a:noFill/>
                </a:ln>
                <a:solidFill>
                  <a:srgbClr val="CC0000"/>
                </a:solidFill>
                <a:effectLst/>
                <a:uLnTx/>
                <a:uFillTx/>
                <a:latin typeface="Calibri"/>
                <a:ea typeface="+mn-ea"/>
                <a:cs typeface="+mn-cs"/>
              </a:rPr>
              <a:t>R</a:t>
            </a:r>
            <a:r>
              <a:rPr kumimoji="0" lang="en-US" sz="3200" b="0" i="0" u="none" strike="noStrike" kern="1200" cap="none" spc="0" normalizeH="0" baseline="0" noProof="0">
                <a:ln>
                  <a:noFill/>
                </a:ln>
                <a:solidFill>
                  <a:prstClr val="black"/>
                </a:solidFill>
                <a:effectLst/>
                <a:uLnTx/>
                <a:uFillTx/>
                <a:latin typeface="Calibri"/>
                <a:ea typeface="+mn-ea"/>
                <a:cs typeface="+mn-cs"/>
              </a:rPr>
              <a:t>outing</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subnet portion of address of arbitrary length</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address format: </a:t>
            </a:r>
            <a:r>
              <a:rPr kumimoji="0" lang="en-US" sz="2800" b="0" i="0" u="none" strike="noStrike" kern="1200" cap="none" spc="0" normalizeH="0" baseline="0" noProof="0">
                <a:ln>
                  <a:noFill/>
                </a:ln>
                <a:solidFill>
                  <a:srgbClr val="CC0000"/>
                </a:solidFill>
                <a:effectLst/>
                <a:uLnTx/>
                <a:uFillTx/>
                <a:latin typeface="Calibri"/>
                <a:ea typeface="+mn-ea"/>
                <a:cs typeface="+mn-cs"/>
              </a:rPr>
              <a:t>a.b.c.d/x</a:t>
            </a:r>
            <a:r>
              <a:rPr kumimoji="0" lang="en-US" sz="2800" b="0" i="0" u="none" strike="noStrike" kern="1200" cap="none" spc="0" normalizeH="0" baseline="0" noProof="0">
                <a:ln>
                  <a:noFill/>
                </a:ln>
                <a:solidFill>
                  <a:prstClr val="black"/>
                </a:solidFill>
                <a:effectLst/>
                <a:uLnTx/>
                <a:uFillTx/>
                <a:latin typeface="Calibri"/>
                <a:ea typeface="+mn-ea"/>
                <a:cs typeface="+mn-cs"/>
              </a:rPr>
              <a:t>, where x is # bits in subnet portion of address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695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a:xfrm>
            <a:off x="0" y="2130425"/>
            <a:ext cx="9144000" cy="1470025"/>
          </a:xfrm>
        </p:spPr>
        <p:txBody>
          <a:bodyPr/>
          <a:lstStyle/>
          <a:p>
            <a:r>
              <a:rPr lang="en-US" altLang="en-US" dirty="0">
                <a:ea typeface="ＭＳ Ｐゴシック" panose="020B0600070205080204" pitchFamily="34" charset="-128"/>
              </a:rPr>
              <a:t>CIDR: Super-netting/</a:t>
            </a:r>
            <a:br>
              <a:rPr lang="en-US" altLang="en-US" dirty="0">
                <a:ea typeface="ＭＳ Ｐゴシック" panose="020B0600070205080204" pitchFamily="34" charset="-128"/>
              </a:rPr>
            </a:br>
            <a:r>
              <a:rPr lang="en-US" altLang="en-US" dirty="0">
                <a:ea typeface="ＭＳ Ｐゴシック" panose="020B0600070205080204" pitchFamily="34" charset="-128"/>
              </a:rPr>
              <a:t>Route aggregation</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56150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1669" y="920781"/>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036467" y="1185521"/>
            <a:ext cx="1526734" cy="1025216"/>
            <a:chOff x="5036467" y="1185521"/>
            <a:chExt cx="1526734"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036467" y="1185521"/>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223.1.1.0/24</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048043" y="1498074"/>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223.1.2.0/24</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048041" y="181062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223.1.3.0/24</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1" name="Group 50">
            <a:extLst>
              <a:ext uri="{FF2B5EF4-FFF2-40B4-BE49-F238E27FC236}">
                <a16:creationId xmlns:a16="http://schemas.microsoft.com/office/drawing/2014/main" id="{7A5C7271-D99A-46F6-FC72-09FC00D86663}"/>
              </a:ext>
            </a:extLst>
          </p:cNvPr>
          <p:cNvGrpSpPr/>
          <p:nvPr/>
        </p:nvGrpSpPr>
        <p:grpSpPr>
          <a:xfrm>
            <a:off x="7135495" y="1110526"/>
            <a:ext cx="1515158" cy="1025216"/>
            <a:chOff x="5059613" y="1185521"/>
            <a:chExt cx="1515158" cy="1025216"/>
          </a:xfrm>
        </p:grpSpPr>
        <p:sp>
          <p:nvSpPr>
            <p:cNvPr id="52" name="TextBox 51">
              <a:extLst>
                <a:ext uri="{FF2B5EF4-FFF2-40B4-BE49-F238E27FC236}">
                  <a16:creationId xmlns:a16="http://schemas.microsoft.com/office/drawing/2014/main" id="{3400DB1F-7896-AA64-82EB-5BA0B3C218A9}"/>
                </a:ext>
              </a:extLst>
            </p:cNvPr>
            <p:cNvSpPr txBox="1"/>
            <p:nvPr/>
          </p:nvSpPr>
          <p:spPr>
            <a:xfrm>
              <a:off x="5059613" y="1185521"/>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223.1.1.0/24</a:t>
              </a:r>
            </a:p>
          </p:txBody>
        </p:sp>
        <p:sp>
          <p:nvSpPr>
            <p:cNvPr id="53" name="TextBox 52">
              <a:extLst>
                <a:ext uri="{FF2B5EF4-FFF2-40B4-BE49-F238E27FC236}">
                  <a16:creationId xmlns:a16="http://schemas.microsoft.com/office/drawing/2014/main" id="{B9D3780C-71B8-58E7-02D0-B8C2DA6E1B63}"/>
                </a:ext>
              </a:extLst>
            </p:cNvPr>
            <p:cNvSpPr txBox="1"/>
            <p:nvPr/>
          </p:nvSpPr>
          <p:spPr>
            <a:xfrm>
              <a:off x="5059613" y="1498074"/>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223.1.2.0/24</a:t>
              </a:r>
            </a:p>
          </p:txBody>
        </p:sp>
        <p:sp>
          <p:nvSpPr>
            <p:cNvPr id="54" name="TextBox 53">
              <a:extLst>
                <a:ext uri="{FF2B5EF4-FFF2-40B4-BE49-F238E27FC236}">
                  <a16:creationId xmlns:a16="http://schemas.microsoft.com/office/drawing/2014/main" id="{9FCE999A-6EFD-61A6-AC51-B0B169859C05}"/>
                </a:ext>
              </a:extLst>
            </p:cNvPr>
            <p:cNvSpPr txBox="1"/>
            <p:nvPr/>
          </p:nvSpPr>
          <p:spPr>
            <a:xfrm>
              <a:off x="5059613" y="181062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223.1.3.0/24</a:t>
              </a:r>
            </a:p>
          </p:txBody>
        </p:sp>
      </p:grpSp>
      <p:pic>
        <p:nvPicPr>
          <p:cNvPr id="56" name="Picture 55" descr="Category:Network routers - Wikimedia Commons">
            <a:extLst>
              <a:ext uri="{FF2B5EF4-FFF2-40B4-BE49-F238E27FC236}">
                <a16:creationId xmlns:a16="http://schemas.microsoft.com/office/drawing/2014/main" id="{EBFBDF8C-8EE2-9C5C-5EE4-FCC2B3A3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D98233FA-C405-1675-0889-258021B19D6D}"/>
              </a:ext>
            </a:extLst>
          </p:cNvPr>
          <p:cNvGrpSpPr/>
          <p:nvPr/>
        </p:nvGrpSpPr>
        <p:grpSpPr>
          <a:xfrm>
            <a:off x="5253381" y="3705937"/>
            <a:ext cx="1515158" cy="401786"/>
            <a:chOff x="5253381" y="3705937"/>
            <a:chExt cx="1515158" cy="401786"/>
          </a:xfrm>
        </p:grpSpPr>
        <p:sp>
          <p:nvSpPr>
            <p:cNvPr id="15" name="TextBox 14">
              <a:extLst>
                <a:ext uri="{FF2B5EF4-FFF2-40B4-BE49-F238E27FC236}">
                  <a16:creationId xmlns:a16="http://schemas.microsoft.com/office/drawing/2014/main" id="{E6330E39-3AD6-4F67-BF3B-CA644CA2CBF9}"/>
                </a:ext>
              </a:extLst>
            </p:cNvPr>
            <p:cNvSpPr txBox="1"/>
            <p:nvPr/>
          </p:nvSpPr>
          <p:spPr>
            <a:xfrm>
              <a:off x="5253381" y="370593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223.1.0.0/16</a:t>
              </a:r>
            </a:p>
          </p:txBody>
        </p:sp>
        <p:cxnSp>
          <p:nvCxnSpPr>
            <p:cNvPr id="18" name="Straight Arrow Connector 17">
              <a:extLst>
                <a:ext uri="{FF2B5EF4-FFF2-40B4-BE49-F238E27FC236}">
                  <a16:creationId xmlns:a16="http://schemas.microsoft.com/office/drawing/2014/main" id="{8134ED43-ACCE-FB9E-47BC-55CFBA72D896}"/>
                </a:ext>
              </a:extLst>
            </p:cNvPr>
            <p:cNvCxnSpPr/>
            <p:nvPr/>
          </p:nvCxnSpPr>
          <p:spPr>
            <a:xfrm>
              <a:off x="5794632" y="4107723"/>
              <a:ext cx="970454" cy="0"/>
            </a:xfrm>
            <a:prstGeom prst="straightConnector1">
              <a:avLst/>
            </a:prstGeom>
            <a:ln w="34925">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969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1669" y="920781"/>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036467" y="1185521"/>
            <a:ext cx="1526734" cy="1025216"/>
            <a:chOff x="5036467" y="1185521"/>
            <a:chExt cx="1526734"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036467" y="1185521"/>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223.1.1.0/24</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048043" y="1498074"/>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223.1.2.0/24</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048041" y="181062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223.1.3.0/24</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sp>
        <p:nvSpPr>
          <p:cNvPr id="52" name="TextBox 51">
            <a:extLst>
              <a:ext uri="{FF2B5EF4-FFF2-40B4-BE49-F238E27FC236}">
                <a16:creationId xmlns:a16="http://schemas.microsoft.com/office/drawing/2014/main" id="{3400DB1F-7896-AA64-82EB-5BA0B3C218A9}"/>
              </a:ext>
            </a:extLst>
          </p:cNvPr>
          <p:cNvSpPr txBox="1"/>
          <p:nvPr/>
        </p:nvSpPr>
        <p:spPr>
          <a:xfrm>
            <a:off x="7135495" y="1110526"/>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223.1.0.0/16</a:t>
            </a:r>
          </a:p>
        </p:txBody>
      </p:sp>
      <p:pic>
        <p:nvPicPr>
          <p:cNvPr id="56" name="Picture 55" descr="Category:Network routers - Wikimedia Commons">
            <a:extLst>
              <a:ext uri="{FF2B5EF4-FFF2-40B4-BE49-F238E27FC236}">
                <a16:creationId xmlns:a16="http://schemas.microsoft.com/office/drawing/2014/main" id="{EBFBDF8C-8EE2-9C5C-5EE4-FCC2B3A3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D98233FA-C405-1675-0889-258021B19D6D}"/>
              </a:ext>
            </a:extLst>
          </p:cNvPr>
          <p:cNvGrpSpPr/>
          <p:nvPr/>
        </p:nvGrpSpPr>
        <p:grpSpPr>
          <a:xfrm>
            <a:off x="5253381" y="3705937"/>
            <a:ext cx="1515158" cy="401786"/>
            <a:chOff x="5253381" y="3705937"/>
            <a:chExt cx="1515158" cy="401786"/>
          </a:xfrm>
        </p:grpSpPr>
        <p:sp>
          <p:nvSpPr>
            <p:cNvPr id="15" name="TextBox 14">
              <a:extLst>
                <a:ext uri="{FF2B5EF4-FFF2-40B4-BE49-F238E27FC236}">
                  <a16:creationId xmlns:a16="http://schemas.microsoft.com/office/drawing/2014/main" id="{E6330E39-3AD6-4F67-BF3B-CA644CA2CBF9}"/>
                </a:ext>
              </a:extLst>
            </p:cNvPr>
            <p:cNvSpPr txBox="1"/>
            <p:nvPr/>
          </p:nvSpPr>
          <p:spPr>
            <a:xfrm>
              <a:off x="5253381" y="370593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223.1.0.0/16</a:t>
              </a:r>
            </a:p>
          </p:txBody>
        </p:sp>
        <p:cxnSp>
          <p:nvCxnSpPr>
            <p:cNvPr id="18" name="Straight Arrow Connector 17">
              <a:extLst>
                <a:ext uri="{FF2B5EF4-FFF2-40B4-BE49-F238E27FC236}">
                  <a16:creationId xmlns:a16="http://schemas.microsoft.com/office/drawing/2014/main" id="{8134ED43-ACCE-FB9E-47BC-55CFBA72D896}"/>
                </a:ext>
              </a:extLst>
            </p:cNvPr>
            <p:cNvCxnSpPr/>
            <p:nvPr/>
          </p:nvCxnSpPr>
          <p:spPr>
            <a:xfrm>
              <a:off x="5794632" y="4107723"/>
              <a:ext cx="970454" cy="0"/>
            </a:xfrm>
            <a:prstGeom prst="straightConnector1">
              <a:avLst/>
            </a:prstGeom>
            <a:ln w="34925">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011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Rectangle 2">
            <a:extLst>
              <a:ext uri="{FF2B5EF4-FFF2-40B4-BE49-F238E27FC236}">
                <a16:creationId xmlns:a16="http://schemas.microsoft.com/office/drawing/2014/main" id="{207323BB-A826-7707-9A8C-771DF57AE48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320205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CC757B-BC00-5544-BD21-558B2EB1EB65}"/>
              </a:ext>
            </a:extLst>
          </p:cNvPr>
          <p:cNvCxnSpPr>
            <a:cxnSpLocks/>
          </p:cNvCxnSpPr>
          <p:nvPr/>
        </p:nvCxnSpPr>
        <p:spPr>
          <a:xfrm>
            <a:off x="3946956" y="787400"/>
            <a:ext cx="0" cy="8128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2547161-7C98-7242-9F95-4C026D3F9D76}"/>
              </a:ext>
            </a:extLst>
          </p:cNvPr>
          <p:cNvSpPr/>
          <p:nvPr/>
        </p:nvSpPr>
        <p:spPr>
          <a:xfrm>
            <a:off x="117475" y="2836721"/>
            <a:ext cx="8572500" cy="3441700"/>
          </a:xfrm>
          <a:prstGeom prst="ellipse">
            <a:avLst/>
          </a:prstGeom>
          <a:solidFill>
            <a:schemeClr val="accent3">
              <a:lumMod val="20000"/>
              <a:lumOff val="80000"/>
              <a:alpha val="4792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6BCAE9E8-EDE2-944D-A651-918ED0D3D2D0}"/>
              </a:ext>
            </a:extLst>
          </p:cNvPr>
          <p:cNvPicPr>
            <a:picLocks noChangeAspect="1"/>
          </p:cNvPicPr>
          <p:nvPr/>
        </p:nvPicPr>
        <p:blipFill>
          <a:blip r:embed="rId2"/>
          <a:stretch>
            <a:fillRect/>
          </a:stretch>
        </p:blipFill>
        <p:spPr>
          <a:xfrm>
            <a:off x="615950" y="4047842"/>
            <a:ext cx="1962150" cy="1019458"/>
          </a:xfrm>
          <a:prstGeom prst="rect">
            <a:avLst/>
          </a:prstGeom>
        </p:spPr>
      </p:pic>
      <p:pic>
        <p:nvPicPr>
          <p:cNvPr id="27" name="Picture 26">
            <a:extLst>
              <a:ext uri="{FF2B5EF4-FFF2-40B4-BE49-F238E27FC236}">
                <a16:creationId xmlns:a16="http://schemas.microsoft.com/office/drawing/2014/main" id="{B3FD881F-8C7A-5C4C-87A5-6DB2822FE9A8}"/>
              </a:ext>
            </a:extLst>
          </p:cNvPr>
          <p:cNvPicPr>
            <a:picLocks noChangeAspect="1"/>
          </p:cNvPicPr>
          <p:nvPr/>
        </p:nvPicPr>
        <p:blipFill>
          <a:blip r:embed="rId2"/>
          <a:stretch>
            <a:fillRect/>
          </a:stretch>
        </p:blipFill>
        <p:spPr>
          <a:xfrm>
            <a:off x="3422650" y="4047842"/>
            <a:ext cx="1962150" cy="1019458"/>
          </a:xfrm>
          <a:prstGeom prst="rect">
            <a:avLst/>
          </a:prstGeom>
        </p:spPr>
      </p:pic>
      <p:pic>
        <p:nvPicPr>
          <p:cNvPr id="28" name="Picture 27">
            <a:extLst>
              <a:ext uri="{FF2B5EF4-FFF2-40B4-BE49-F238E27FC236}">
                <a16:creationId xmlns:a16="http://schemas.microsoft.com/office/drawing/2014/main" id="{392EEE79-FB24-794F-AC43-5E1E135780D2}"/>
              </a:ext>
            </a:extLst>
          </p:cNvPr>
          <p:cNvPicPr>
            <a:picLocks noChangeAspect="1"/>
          </p:cNvPicPr>
          <p:nvPr/>
        </p:nvPicPr>
        <p:blipFill>
          <a:blip r:embed="rId2"/>
          <a:stretch>
            <a:fillRect/>
          </a:stretch>
        </p:blipFill>
        <p:spPr>
          <a:xfrm>
            <a:off x="6038850" y="4047842"/>
            <a:ext cx="1962150" cy="1019458"/>
          </a:xfrm>
          <a:prstGeom prst="rect">
            <a:avLst/>
          </a:prstGeom>
        </p:spPr>
      </p:pic>
      <p:cxnSp>
        <p:nvCxnSpPr>
          <p:cNvPr id="30" name="Straight Connector 29">
            <a:extLst>
              <a:ext uri="{FF2B5EF4-FFF2-40B4-BE49-F238E27FC236}">
                <a16:creationId xmlns:a16="http://schemas.microsoft.com/office/drawing/2014/main" id="{1D6D9880-7F8B-844C-BAB8-2F986F1BA26B}"/>
              </a:ext>
            </a:extLst>
          </p:cNvPr>
          <p:cNvCxnSpPr>
            <a:cxnSpLocks/>
          </p:cNvCxnSpPr>
          <p:nvPr/>
        </p:nvCxnSpPr>
        <p:spPr>
          <a:xfrm flipV="1">
            <a:off x="1295400" y="2044700"/>
            <a:ext cx="2286000" cy="21336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A78CC-30F4-B34A-8605-DB618802E961}"/>
              </a:ext>
            </a:extLst>
          </p:cNvPr>
          <p:cNvCxnSpPr>
            <a:cxnSpLocks/>
          </p:cNvCxnSpPr>
          <p:nvPr/>
        </p:nvCxnSpPr>
        <p:spPr>
          <a:xfrm flipH="1" flipV="1">
            <a:off x="3962400" y="2044700"/>
            <a:ext cx="15240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8FF352-131B-5D46-A29F-96B94AA06B24}"/>
              </a:ext>
            </a:extLst>
          </p:cNvPr>
          <p:cNvCxnSpPr>
            <a:cxnSpLocks/>
          </p:cNvCxnSpPr>
          <p:nvPr/>
        </p:nvCxnSpPr>
        <p:spPr>
          <a:xfrm flipH="1" flipV="1">
            <a:off x="4425950" y="2044700"/>
            <a:ext cx="230505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8" descr="Category:Network routers - Wikimedia Commons">
            <a:extLst>
              <a:ext uri="{FF2B5EF4-FFF2-40B4-BE49-F238E27FC236}">
                <a16:creationId xmlns:a16="http://schemas.microsoft.com/office/drawing/2014/main" id="{BC07C216-F225-8E4D-A32F-56A97FE6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647700"/>
            <a:ext cx="23495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F3ECD90-B5C3-AC44-ABCB-0E5237E6979C}"/>
              </a:ext>
            </a:extLst>
          </p:cNvPr>
          <p:cNvSpPr txBox="1"/>
          <p:nvPr/>
        </p:nvSpPr>
        <p:spPr>
          <a:xfrm>
            <a:off x="1583391" y="3863176"/>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200.20.1.0/24</a:t>
            </a:r>
          </a:p>
        </p:txBody>
      </p:sp>
      <p:sp>
        <p:nvSpPr>
          <p:cNvPr id="14" name="TextBox 13">
            <a:extLst>
              <a:ext uri="{FF2B5EF4-FFF2-40B4-BE49-F238E27FC236}">
                <a16:creationId xmlns:a16="http://schemas.microsoft.com/office/drawing/2014/main" id="{E38C855D-B694-2648-8445-8F8094949D9A}"/>
              </a:ext>
            </a:extLst>
          </p:cNvPr>
          <p:cNvSpPr txBox="1"/>
          <p:nvPr/>
        </p:nvSpPr>
        <p:spPr>
          <a:xfrm>
            <a:off x="4235450" y="3818235"/>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200.20.2.0/24</a:t>
            </a:r>
          </a:p>
        </p:txBody>
      </p:sp>
      <p:sp>
        <p:nvSpPr>
          <p:cNvPr id="15" name="TextBox 14">
            <a:extLst>
              <a:ext uri="{FF2B5EF4-FFF2-40B4-BE49-F238E27FC236}">
                <a16:creationId xmlns:a16="http://schemas.microsoft.com/office/drawing/2014/main" id="{3EAB7D01-C1D6-7842-A31D-A0FC1D9EAE88}"/>
              </a:ext>
            </a:extLst>
          </p:cNvPr>
          <p:cNvSpPr txBox="1"/>
          <p:nvPr/>
        </p:nvSpPr>
        <p:spPr>
          <a:xfrm>
            <a:off x="6711483" y="3715913"/>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200.20.3.0/24</a:t>
            </a:r>
          </a:p>
        </p:txBody>
      </p:sp>
    </p:spTree>
    <p:extLst>
      <p:ext uri="{BB962C8B-B14F-4D97-AF65-F5344CB8AC3E}">
        <p14:creationId xmlns:p14="http://schemas.microsoft.com/office/powerpoint/2010/main" val="3015582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22C876B-7CDA-A941-B375-3E3BA03302D1}"/>
              </a:ext>
            </a:extLst>
          </p:cNvPr>
          <p:cNvCxnSpPr>
            <a:cxnSpLocks/>
          </p:cNvCxnSpPr>
          <p:nvPr/>
        </p:nvCxnSpPr>
        <p:spPr>
          <a:xfrm>
            <a:off x="3946956" y="787400"/>
            <a:ext cx="0" cy="8128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2547161-7C98-7242-9F95-4C026D3F9D76}"/>
              </a:ext>
            </a:extLst>
          </p:cNvPr>
          <p:cNvSpPr/>
          <p:nvPr/>
        </p:nvSpPr>
        <p:spPr>
          <a:xfrm>
            <a:off x="117475" y="2836721"/>
            <a:ext cx="8572500" cy="3441700"/>
          </a:xfrm>
          <a:prstGeom prst="ellipse">
            <a:avLst/>
          </a:prstGeom>
          <a:solidFill>
            <a:schemeClr val="accent3">
              <a:lumMod val="20000"/>
              <a:lumOff val="80000"/>
              <a:alpha val="4792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6BCAE9E8-EDE2-944D-A651-918ED0D3D2D0}"/>
              </a:ext>
            </a:extLst>
          </p:cNvPr>
          <p:cNvPicPr>
            <a:picLocks noChangeAspect="1"/>
          </p:cNvPicPr>
          <p:nvPr/>
        </p:nvPicPr>
        <p:blipFill>
          <a:blip r:embed="rId2"/>
          <a:stretch>
            <a:fillRect/>
          </a:stretch>
        </p:blipFill>
        <p:spPr>
          <a:xfrm>
            <a:off x="615950" y="4047842"/>
            <a:ext cx="1962150" cy="1019458"/>
          </a:xfrm>
          <a:prstGeom prst="rect">
            <a:avLst/>
          </a:prstGeom>
        </p:spPr>
      </p:pic>
      <p:pic>
        <p:nvPicPr>
          <p:cNvPr id="27" name="Picture 26">
            <a:extLst>
              <a:ext uri="{FF2B5EF4-FFF2-40B4-BE49-F238E27FC236}">
                <a16:creationId xmlns:a16="http://schemas.microsoft.com/office/drawing/2014/main" id="{B3FD881F-8C7A-5C4C-87A5-6DB2822FE9A8}"/>
              </a:ext>
            </a:extLst>
          </p:cNvPr>
          <p:cNvPicPr>
            <a:picLocks noChangeAspect="1"/>
          </p:cNvPicPr>
          <p:nvPr/>
        </p:nvPicPr>
        <p:blipFill>
          <a:blip r:embed="rId2"/>
          <a:stretch>
            <a:fillRect/>
          </a:stretch>
        </p:blipFill>
        <p:spPr>
          <a:xfrm>
            <a:off x="3422650" y="4047842"/>
            <a:ext cx="1962150" cy="1019458"/>
          </a:xfrm>
          <a:prstGeom prst="rect">
            <a:avLst/>
          </a:prstGeom>
        </p:spPr>
      </p:pic>
      <p:pic>
        <p:nvPicPr>
          <p:cNvPr id="28" name="Picture 27">
            <a:extLst>
              <a:ext uri="{FF2B5EF4-FFF2-40B4-BE49-F238E27FC236}">
                <a16:creationId xmlns:a16="http://schemas.microsoft.com/office/drawing/2014/main" id="{392EEE79-FB24-794F-AC43-5E1E135780D2}"/>
              </a:ext>
            </a:extLst>
          </p:cNvPr>
          <p:cNvPicPr>
            <a:picLocks noChangeAspect="1"/>
          </p:cNvPicPr>
          <p:nvPr/>
        </p:nvPicPr>
        <p:blipFill>
          <a:blip r:embed="rId2"/>
          <a:stretch>
            <a:fillRect/>
          </a:stretch>
        </p:blipFill>
        <p:spPr>
          <a:xfrm>
            <a:off x="6038850" y="4047842"/>
            <a:ext cx="1962150" cy="1019458"/>
          </a:xfrm>
          <a:prstGeom prst="rect">
            <a:avLst/>
          </a:prstGeom>
        </p:spPr>
      </p:pic>
      <p:cxnSp>
        <p:nvCxnSpPr>
          <p:cNvPr id="30" name="Straight Connector 29">
            <a:extLst>
              <a:ext uri="{FF2B5EF4-FFF2-40B4-BE49-F238E27FC236}">
                <a16:creationId xmlns:a16="http://schemas.microsoft.com/office/drawing/2014/main" id="{1D6D9880-7F8B-844C-BAB8-2F986F1BA26B}"/>
              </a:ext>
            </a:extLst>
          </p:cNvPr>
          <p:cNvCxnSpPr>
            <a:cxnSpLocks/>
          </p:cNvCxnSpPr>
          <p:nvPr/>
        </p:nvCxnSpPr>
        <p:spPr>
          <a:xfrm flipV="1">
            <a:off x="1295400" y="2044700"/>
            <a:ext cx="2286000" cy="21336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A78CC-30F4-B34A-8605-DB618802E961}"/>
              </a:ext>
            </a:extLst>
          </p:cNvPr>
          <p:cNvCxnSpPr>
            <a:cxnSpLocks/>
          </p:cNvCxnSpPr>
          <p:nvPr/>
        </p:nvCxnSpPr>
        <p:spPr>
          <a:xfrm flipH="1" flipV="1">
            <a:off x="3962400" y="2044700"/>
            <a:ext cx="15240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8FF352-131B-5D46-A29F-96B94AA06B24}"/>
              </a:ext>
            </a:extLst>
          </p:cNvPr>
          <p:cNvCxnSpPr>
            <a:cxnSpLocks/>
          </p:cNvCxnSpPr>
          <p:nvPr/>
        </p:nvCxnSpPr>
        <p:spPr>
          <a:xfrm flipH="1" flipV="1">
            <a:off x="4425950" y="2044700"/>
            <a:ext cx="230505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8" descr="Category:Network routers - Wikimedia Commons">
            <a:extLst>
              <a:ext uri="{FF2B5EF4-FFF2-40B4-BE49-F238E27FC236}">
                <a16:creationId xmlns:a16="http://schemas.microsoft.com/office/drawing/2014/main" id="{BC07C216-F225-8E4D-A32F-56A97FE6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647700"/>
            <a:ext cx="23495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F3ECD90-B5C3-AC44-ABCB-0E5237E6979C}"/>
              </a:ext>
            </a:extLst>
          </p:cNvPr>
          <p:cNvSpPr txBox="1"/>
          <p:nvPr/>
        </p:nvSpPr>
        <p:spPr>
          <a:xfrm>
            <a:off x="1583391" y="3863176"/>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200.20.1.0/24</a:t>
            </a:r>
          </a:p>
        </p:txBody>
      </p:sp>
      <p:sp>
        <p:nvSpPr>
          <p:cNvPr id="14" name="TextBox 13">
            <a:extLst>
              <a:ext uri="{FF2B5EF4-FFF2-40B4-BE49-F238E27FC236}">
                <a16:creationId xmlns:a16="http://schemas.microsoft.com/office/drawing/2014/main" id="{E38C855D-B694-2648-8445-8F8094949D9A}"/>
              </a:ext>
            </a:extLst>
          </p:cNvPr>
          <p:cNvSpPr txBox="1"/>
          <p:nvPr/>
        </p:nvSpPr>
        <p:spPr>
          <a:xfrm>
            <a:off x="4235450" y="3818235"/>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200.20.2.0/24</a:t>
            </a:r>
          </a:p>
        </p:txBody>
      </p:sp>
      <p:sp>
        <p:nvSpPr>
          <p:cNvPr id="15" name="TextBox 14">
            <a:extLst>
              <a:ext uri="{FF2B5EF4-FFF2-40B4-BE49-F238E27FC236}">
                <a16:creationId xmlns:a16="http://schemas.microsoft.com/office/drawing/2014/main" id="{3EAB7D01-C1D6-7842-A31D-A0FC1D9EAE88}"/>
              </a:ext>
            </a:extLst>
          </p:cNvPr>
          <p:cNvSpPr txBox="1"/>
          <p:nvPr/>
        </p:nvSpPr>
        <p:spPr>
          <a:xfrm>
            <a:off x="6711483" y="3715913"/>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200.20.3.0/24</a:t>
            </a:r>
          </a:p>
        </p:txBody>
      </p:sp>
      <p:pic>
        <p:nvPicPr>
          <p:cNvPr id="16" name="Picture 2" descr="A brief overview of Supernetting – Computer Networking Demystified">
            <a:extLst>
              <a:ext uri="{FF2B5EF4-FFF2-40B4-BE49-F238E27FC236}">
                <a16:creationId xmlns:a16="http://schemas.microsoft.com/office/drawing/2014/main" id="{3771BD5B-1550-AE41-A16E-CC59672B7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516"/>
          <a:stretch/>
        </p:blipFill>
        <p:spPr bwMode="auto">
          <a:xfrm>
            <a:off x="1391442" y="4389565"/>
            <a:ext cx="6844470" cy="233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71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BEA8E39-F963-1C4D-8DEB-596E850E37E7}"/>
              </a:ext>
            </a:extLst>
          </p:cNvPr>
          <p:cNvCxnSpPr>
            <a:cxnSpLocks/>
          </p:cNvCxnSpPr>
          <p:nvPr/>
        </p:nvCxnSpPr>
        <p:spPr>
          <a:xfrm>
            <a:off x="3946956" y="787400"/>
            <a:ext cx="0" cy="8128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2547161-7C98-7242-9F95-4C026D3F9D76}"/>
              </a:ext>
            </a:extLst>
          </p:cNvPr>
          <p:cNvSpPr/>
          <p:nvPr/>
        </p:nvSpPr>
        <p:spPr>
          <a:xfrm>
            <a:off x="117475" y="2836721"/>
            <a:ext cx="8572500" cy="3441700"/>
          </a:xfrm>
          <a:prstGeom prst="ellipse">
            <a:avLst/>
          </a:prstGeom>
          <a:solidFill>
            <a:schemeClr val="accent3">
              <a:lumMod val="20000"/>
              <a:lumOff val="80000"/>
              <a:alpha val="4792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6BCAE9E8-EDE2-944D-A651-918ED0D3D2D0}"/>
              </a:ext>
            </a:extLst>
          </p:cNvPr>
          <p:cNvPicPr>
            <a:picLocks noChangeAspect="1"/>
          </p:cNvPicPr>
          <p:nvPr/>
        </p:nvPicPr>
        <p:blipFill>
          <a:blip r:embed="rId2"/>
          <a:stretch>
            <a:fillRect/>
          </a:stretch>
        </p:blipFill>
        <p:spPr>
          <a:xfrm>
            <a:off x="615950" y="4047842"/>
            <a:ext cx="1962150" cy="1019458"/>
          </a:xfrm>
          <a:prstGeom prst="rect">
            <a:avLst/>
          </a:prstGeom>
        </p:spPr>
      </p:pic>
      <p:pic>
        <p:nvPicPr>
          <p:cNvPr id="27" name="Picture 26">
            <a:extLst>
              <a:ext uri="{FF2B5EF4-FFF2-40B4-BE49-F238E27FC236}">
                <a16:creationId xmlns:a16="http://schemas.microsoft.com/office/drawing/2014/main" id="{B3FD881F-8C7A-5C4C-87A5-6DB2822FE9A8}"/>
              </a:ext>
            </a:extLst>
          </p:cNvPr>
          <p:cNvPicPr>
            <a:picLocks noChangeAspect="1"/>
          </p:cNvPicPr>
          <p:nvPr/>
        </p:nvPicPr>
        <p:blipFill>
          <a:blip r:embed="rId2"/>
          <a:stretch>
            <a:fillRect/>
          </a:stretch>
        </p:blipFill>
        <p:spPr>
          <a:xfrm>
            <a:off x="3422650" y="4047842"/>
            <a:ext cx="1962150" cy="1019458"/>
          </a:xfrm>
          <a:prstGeom prst="rect">
            <a:avLst/>
          </a:prstGeom>
        </p:spPr>
      </p:pic>
      <p:pic>
        <p:nvPicPr>
          <p:cNvPr id="28" name="Picture 27">
            <a:extLst>
              <a:ext uri="{FF2B5EF4-FFF2-40B4-BE49-F238E27FC236}">
                <a16:creationId xmlns:a16="http://schemas.microsoft.com/office/drawing/2014/main" id="{392EEE79-FB24-794F-AC43-5E1E135780D2}"/>
              </a:ext>
            </a:extLst>
          </p:cNvPr>
          <p:cNvPicPr>
            <a:picLocks noChangeAspect="1"/>
          </p:cNvPicPr>
          <p:nvPr/>
        </p:nvPicPr>
        <p:blipFill>
          <a:blip r:embed="rId2"/>
          <a:stretch>
            <a:fillRect/>
          </a:stretch>
        </p:blipFill>
        <p:spPr>
          <a:xfrm>
            <a:off x="6038850" y="4047842"/>
            <a:ext cx="1962150" cy="1019458"/>
          </a:xfrm>
          <a:prstGeom prst="rect">
            <a:avLst/>
          </a:prstGeom>
        </p:spPr>
      </p:pic>
      <p:cxnSp>
        <p:nvCxnSpPr>
          <p:cNvPr id="30" name="Straight Connector 29">
            <a:extLst>
              <a:ext uri="{FF2B5EF4-FFF2-40B4-BE49-F238E27FC236}">
                <a16:creationId xmlns:a16="http://schemas.microsoft.com/office/drawing/2014/main" id="{1D6D9880-7F8B-844C-BAB8-2F986F1BA26B}"/>
              </a:ext>
            </a:extLst>
          </p:cNvPr>
          <p:cNvCxnSpPr>
            <a:cxnSpLocks/>
          </p:cNvCxnSpPr>
          <p:nvPr/>
        </p:nvCxnSpPr>
        <p:spPr>
          <a:xfrm flipV="1">
            <a:off x="1295400" y="2044700"/>
            <a:ext cx="2286000" cy="21336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A78CC-30F4-B34A-8605-DB618802E961}"/>
              </a:ext>
            </a:extLst>
          </p:cNvPr>
          <p:cNvCxnSpPr>
            <a:cxnSpLocks/>
          </p:cNvCxnSpPr>
          <p:nvPr/>
        </p:nvCxnSpPr>
        <p:spPr>
          <a:xfrm flipH="1" flipV="1">
            <a:off x="3962400" y="2044700"/>
            <a:ext cx="15240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8FF352-131B-5D46-A29F-96B94AA06B24}"/>
              </a:ext>
            </a:extLst>
          </p:cNvPr>
          <p:cNvCxnSpPr>
            <a:cxnSpLocks/>
          </p:cNvCxnSpPr>
          <p:nvPr/>
        </p:nvCxnSpPr>
        <p:spPr>
          <a:xfrm flipH="1" flipV="1">
            <a:off x="4425950" y="2044700"/>
            <a:ext cx="230505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8" descr="Category:Network routers - Wikimedia Commons">
            <a:extLst>
              <a:ext uri="{FF2B5EF4-FFF2-40B4-BE49-F238E27FC236}">
                <a16:creationId xmlns:a16="http://schemas.microsoft.com/office/drawing/2014/main" id="{BC07C216-F225-8E4D-A32F-56A97FE6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647700"/>
            <a:ext cx="23495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F3ECD90-B5C3-AC44-ABCB-0E5237E6979C}"/>
              </a:ext>
            </a:extLst>
          </p:cNvPr>
          <p:cNvSpPr txBox="1"/>
          <p:nvPr/>
        </p:nvSpPr>
        <p:spPr>
          <a:xfrm>
            <a:off x="1583391" y="3863176"/>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200.20.1.0/24</a:t>
            </a:r>
          </a:p>
        </p:txBody>
      </p:sp>
      <p:sp>
        <p:nvSpPr>
          <p:cNvPr id="14" name="TextBox 13">
            <a:extLst>
              <a:ext uri="{FF2B5EF4-FFF2-40B4-BE49-F238E27FC236}">
                <a16:creationId xmlns:a16="http://schemas.microsoft.com/office/drawing/2014/main" id="{E38C855D-B694-2648-8445-8F8094949D9A}"/>
              </a:ext>
            </a:extLst>
          </p:cNvPr>
          <p:cNvSpPr txBox="1"/>
          <p:nvPr/>
        </p:nvSpPr>
        <p:spPr>
          <a:xfrm>
            <a:off x="4235450" y="3818235"/>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200.20.2.0/24</a:t>
            </a:r>
          </a:p>
        </p:txBody>
      </p:sp>
      <p:sp>
        <p:nvSpPr>
          <p:cNvPr id="15" name="TextBox 14">
            <a:extLst>
              <a:ext uri="{FF2B5EF4-FFF2-40B4-BE49-F238E27FC236}">
                <a16:creationId xmlns:a16="http://schemas.microsoft.com/office/drawing/2014/main" id="{3EAB7D01-C1D6-7842-A31D-A0FC1D9EAE88}"/>
              </a:ext>
            </a:extLst>
          </p:cNvPr>
          <p:cNvSpPr txBox="1"/>
          <p:nvPr/>
        </p:nvSpPr>
        <p:spPr>
          <a:xfrm>
            <a:off x="6711483" y="3715913"/>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200.20.3.0/24</a:t>
            </a:r>
          </a:p>
        </p:txBody>
      </p:sp>
      <p:pic>
        <p:nvPicPr>
          <p:cNvPr id="16" name="Picture 2" descr="A brief overview of Supernetting – Computer Networking Demystified">
            <a:extLst>
              <a:ext uri="{FF2B5EF4-FFF2-40B4-BE49-F238E27FC236}">
                <a16:creationId xmlns:a16="http://schemas.microsoft.com/office/drawing/2014/main" id="{3771BD5B-1550-AE41-A16E-CC59672B7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516"/>
          <a:stretch/>
        </p:blipFill>
        <p:spPr bwMode="auto">
          <a:xfrm>
            <a:off x="1391442" y="4389565"/>
            <a:ext cx="6844470" cy="23337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brief overview of Supernetting – Computer Networking Demystified">
            <a:extLst>
              <a:ext uri="{FF2B5EF4-FFF2-40B4-BE49-F238E27FC236}">
                <a16:creationId xmlns:a16="http://schemas.microsoft.com/office/drawing/2014/main" id="{EE54F99E-6CA0-B348-BA23-820B74FE7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767"/>
          <a:stretch/>
        </p:blipFill>
        <p:spPr bwMode="auto">
          <a:xfrm>
            <a:off x="1918079" y="2461784"/>
            <a:ext cx="6222245" cy="1135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C3659F-7B8B-E24C-ADD8-756947278E04}"/>
              </a:ext>
            </a:extLst>
          </p:cNvPr>
          <p:cNvSpPr txBox="1"/>
          <p:nvPr/>
        </p:nvSpPr>
        <p:spPr>
          <a:xfrm>
            <a:off x="4572000" y="435713"/>
            <a:ext cx="47879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Route aggregation</a:t>
            </a:r>
          </a:p>
        </p:txBody>
      </p:sp>
    </p:spTree>
    <p:extLst>
      <p:ext uri="{BB962C8B-B14F-4D97-AF65-F5344CB8AC3E}">
        <p14:creationId xmlns:p14="http://schemas.microsoft.com/office/powerpoint/2010/main" val="23940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11" y="1690608"/>
            <a:ext cx="6273578" cy="347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9392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1463619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16364772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88DEBF5-4A25-2944-9DE9-CBC9EA69697C}"/>
              </a:ext>
            </a:extLst>
          </p:cNvPr>
          <p:cNvSpPr>
            <a:spLocks noGrp="1" noChangeArrowheads="1"/>
          </p:cNvSpPr>
          <p:nvPr>
            <p:ph type="title"/>
          </p:nvPr>
        </p:nvSpPr>
        <p:spPr>
          <a:xfrm>
            <a:off x="76200" y="76200"/>
            <a:ext cx="8915400" cy="1143000"/>
          </a:xfrm>
        </p:spPr>
        <p:txBody>
          <a:bodyPr/>
          <a:lstStyle/>
          <a:p>
            <a:r>
              <a:rPr lang="en-US" altLang="en-US">
                <a:ea typeface="ＭＳ Ｐゴシック" panose="020B0600070205080204" pitchFamily="34" charset="-128"/>
              </a:rPr>
              <a:t>Separate Forwarding Entry Per Prefix</a:t>
            </a:r>
          </a:p>
        </p:txBody>
      </p:sp>
      <p:sp>
        <p:nvSpPr>
          <p:cNvPr id="76802" name="Rectangle 3">
            <a:extLst>
              <a:ext uri="{FF2B5EF4-FFF2-40B4-BE49-F238E27FC236}">
                <a16:creationId xmlns:a16="http://schemas.microsoft.com/office/drawing/2014/main" id="{9128D1F1-3A7F-364D-A925-351321C9BAA0}"/>
              </a:ext>
            </a:extLst>
          </p:cNvPr>
          <p:cNvSpPr>
            <a:spLocks noGrp="1" noChangeArrowheads="1"/>
          </p:cNvSpPr>
          <p:nvPr>
            <p:ph type="body" idx="1"/>
          </p:nvPr>
        </p:nvSpPr>
        <p:spPr/>
        <p:txBody>
          <a:bodyPr/>
          <a:lstStyle/>
          <a:p>
            <a:r>
              <a:rPr lang="en-US" altLang="en-US">
                <a:ea typeface="ＭＳ Ｐゴシック" panose="020B0600070205080204" pitchFamily="34" charset="-128"/>
              </a:rPr>
              <a:t>Prefix-based forwarding</a:t>
            </a:r>
          </a:p>
          <a:p>
            <a:pPr lvl="1"/>
            <a:r>
              <a:rPr lang="en-US" altLang="en-US">
                <a:ea typeface="ＭＳ Ｐゴシック" panose="020B0600070205080204" pitchFamily="34" charset="-128"/>
              </a:rPr>
              <a:t>Map the destination address to matching prefix</a:t>
            </a:r>
          </a:p>
          <a:p>
            <a:pPr lvl="1"/>
            <a:r>
              <a:rPr lang="en-US" altLang="en-US">
                <a:ea typeface="ＭＳ Ｐゴシック" panose="020B0600070205080204" pitchFamily="34" charset="-128"/>
              </a:rPr>
              <a:t>Forward to the outgoing interface</a:t>
            </a:r>
          </a:p>
        </p:txBody>
      </p:sp>
      <p:sp>
        <p:nvSpPr>
          <p:cNvPr id="76803" name="Slide Number Placeholder 3">
            <a:extLst>
              <a:ext uri="{FF2B5EF4-FFF2-40B4-BE49-F238E27FC236}">
                <a16:creationId xmlns:a16="http://schemas.microsoft.com/office/drawing/2014/main" id="{66551469-D026-6947-B04F-7818128CB0A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F68B0CC-3D12-CE40-AAF0-7D9D1AAD0B77}"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Line 4">
            <a:extLst>
              <a:ext uri="{FF2B5EF4-FFF2-40B4-BE49-F238E27FC236}">
                <a16:creationId xmlns:a16="http://schemas.microsoft.com/office/drawing/2014/main" id="{39326513-4EDC-6244-835B-8B556C7441A2}"/>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5" name="Line 5">
            <a:extLst>
              <a:ext uri="{FF2B5EF4-FFF2-40B4-BE49-F238E27FC236}">
                <a16:creationId xmlns:a16="http://schemas.microsoft.com/office/drawing/2014/main" id="{41A12412-C981-164A-A801-37BC151DA4FF}"/>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6" name="Line 6">
            <a:extLst>
              <a:ext uri="{FF2B5EF4-FFF2-40B4-BE49-F238E27FC236}">
                <a16:creationId xmlns:a16="http://schemas.microsoft.com/office/drawing/2014/main" id="{4981D977-4215-794F-808F-8B1BB5C35C1A}"/>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7" name="Line 7">
            <a:extLst>
              <a:ext uri="{FF2B5EF4-FFF2-40B4-BE49-F238E27FC236}">
                <a16:creationId xmlns:a16="http://schemas.microsoft.com/office/drawing/2014/main" id="{3FCA5C2C-8579-4E44-A560-60E68F1B6389}"/>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8" name="Rectangle 8">
            <a:extLst>
              <a:ext uri="{FF2B5EF4-FFF2-40B4-BE49-F238E27FC236}">
                <a16:creationId xmlns:a16="http://schemas.microsoft.com/office/drawing/2014/main" id="{51059250-9A5A-CA42-A293-A0E5AF02D84E}"/>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09" name="Rectangle 9">
            <a:extLst>
              <a:ext uri="{FF2B5EF4-FFF2-40B4-BE49-F238E27FC236}">
                <a16:creationId xmlns:a16="http://schemas.microsoft.com/office/drawing/2014/main" id="{F0C54D42-6DE0-F94E-B777-9B3FF2C10D70}"/>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0" name="Rectangle 10">
            <a:extLst>
              <a:ext uri="{FF2B5EF4-FFF2-40B4-BE49-F238E27FC236}">
                <a16:creationId xmlns:a16="http://schemas.microsoft.com/office/drawing/2014/main" id="{EF9B48B1-AC10-8D43-BAC7-832ABF5A3206}"/>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1" name="Text Box 11">
            <a:extLst>
              <a:ext uri="{FF2B5EF4-FFF2-40B4-BE49-F238E27FC236}">
                <a16:creationId xmlns:a16="http://schemas.microsoft.com/office/drawing/2014/main" id="{41A8A6AB-2CBD-8045-85E6-A2977E74D3C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76812" name="Text Box 12">
            <a:extLst>
              <a:ext uri="{FF2B5EF4-FFF2-40B4-BE49-F238E27FC236}">
                <a16:creationId xmlns:a16="http://schemas.microsoft.com/office/drawing/2014/main" id="{50F53A47-AB8C-E342-BFDE-F7333367786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13" name="Line 13">
            <a:extLst>
              <a:ext uri="{FF2B5EF4-FFF2-40B4-BE49-F238E27FC236}">
                <a16:creationId xmlns:a16="http://schemas.microsoft.com/office/drawing/2014/main" id="{F977BB7F-2B34-B741-A96B-E6508E4BC547}"/>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4" name="Line 14">
            <a:extLst>
              <a:ext uri="{FF2B5EF4-FFF2-40B4-BE49-F238E27FC236}">
                <a16:creationId xmlns:a16="http://schemas.microsoft.com/office/drawing/2014/main" id="{38B6E3AC-4250-5746-B159-76AA1D0C9FA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5" name="Line 15">
            <a:extLst>
              <a:ext uri="{FF2B5EF4-FFF2-40B4-BE49-F238E27FC236}">
                <a16:creationId xmlns:a16="http://schemas.microsoft.com/office/drawing/2014/main" id="{5555626B-A264-ED4A-A4D7-C5514828B9E4}"/>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6" name="Line 16">
            <a:extLst>
              <a:ext uri="{FF2B5EF4-FFF2-40B4-BE49-F238E27FC236}">
                <a16:creationId xmlns:a16="http://schemas.microsoft.com/office/drawing/2014/main" id="{2220A8E4-1681-9F4E-B1F1-FB9734EF78BC}"/>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7" name="Rectangle 17">
            <a:extLst>
              <a:ext uri="{FF2B5EF4-FFF2-40B4-BE49-F238E27FC236}">
                <a16:creationId xmlns:a16="http://schemas.microsoft.com/office/drawing/2014/main" id="{E1D7F440-B89A-514D-BE98-7F5E35AED73E}"/>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8" name="Rectangle 18">
            <a:extLst>
              <a:ext uri="{FF2B5EF4-FFF2-40B4-BE49-F238E27FC236}">
                <a16:creationId xmlns:a16="http://schemas.microsoft.com/office/drawing/2014/main" id="{0AE2231A-05A0-1D4D-946C-FA25C9060B5E}"/>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9" name="Rectangle 19">
            <a:extLst>
              <a:ext uri="{FF2B5EF4-FFF2-40B4-BE49-F238E27FC236}">
                <a16:creationId xmlns:a16="http://schemas.microsoft.com/office/drawing/2014/main" id="{0243E0DC-BC42-4741-948F-3AD6B3779B6A}"/>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20" name="Text Box 20">
            <a:extLst>
              <a:ext uri="{FF2B5EF4-FFF2-40B4-BE49-F238E27FC236}">
                <a16:creationId xmlns:a16="http://schemas.microsoft.com/office/drawing/2014/main" id="{951BEA97-0E9A-C24C-B55D-FE5F80898954}"/>
              </a:ext>
            </a:extLst>
          </p:cNvPr>
          <p:cNvSpPr txBox="1">
            <a:spLocks noChangeArrowheads="1"/>
          </p:cNvSpPr>
          <p:nvPr/>
        </p:nvSpPr>
        <p:spPr bwMode="auto">
          <a:xfrm>
            <a:off x="7378700" y="397827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a:t>
            </a:r>
          </a:p>
        </p:txBody>
      </p:sp>
      <p:sp>
        <p:nvSpPr>
          <p:cNvPr id="76821" name="Text Box 21">
            <a:extLst>
              <a:ext uri="{FF2B5EF4-FFF2-40B4-BE49-F238E27FC236}">
                <a16:creationId xmlns:a16="http://schemas.microsoft.com/office/drawing/2014/main" id="{F84CEB62-65A2-2042-96C7-B2E90CDAB580}"/>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22" name="AutoShape 22">
            <a:extLst>
              <a:ext uri="{FF2B5EF4-FFF2-40B4-BE49-F238E27FC236}">
                <a16:creationId xmlns:a16="http://schemas.microsoft.com/office/drawing/2014/main" id="{F83A2EA2-63BD-5845-96F7-CB8A910525A8}"/>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3" name="AutoShape 23">
            <a:extLst>
              <a:ext uri="{FF2B5EF4-FFF2-40B4-BE49-F238E27FC236}">
                <a16:creationId xmlns:a16="http://schemas.microsoft.com/office/drawing/2014/main" id="{3B833F75-69E3-0A43-8D21-DDBCED6406F5}"/>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4" name="AutoShape 25">
            <a:extLst>
              <a:ext uri="{FF2B5EF4-FFF2-40B4-BE49-F238E27FC236}">
                <a16:creationId xmlns:a16="http://schemas.microsoft.com/office/drawing/2014/main" id="{E9A42F0C-E73D-934C-B106-3CCAF437DAEA}"/>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5" name="Line 26">
            <a:extLst>
              <a:ext uri="{FF2B5EF4-FFF2-40B4-BE49-F238E27FC236}">
                <a16:creationId xmlns:a16="http://schemas.microsoft.com/office/drawing/2014/main" id="{541CBA28-F59B-2145-8635-4087DA35763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6" name="Line 28">
            <a:extLst>
              <a:ext uri="{FF2B5EF4-FFF2-40B4-BE49-F238E27FC236}">
                <a16:creationId xmlns:a16="http://schemas.microsoft.com/office/drawing/2014/main" id="{21037D92-ABA7-F54A-89C6-9CBA1F4504C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7" name="Text Box 29">
            <a:extLst>
              <a:ext uri="{FF2B5EF4-FFF2-40B4-BE49-F238E27FC236}">
                <a16:creationId xmlns:a16="http://schemas.microsoft.com/office/drawing/2014/main" id="{474876A1-8D91-334F-BD4A-64F8606CCF2E}"/>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8" name="Text Box 30">
            <a:extLst>
              <a:ext uri="{FF2B5EF4-FFF2-40B4-BE49-F238E27FC236}">
                <a16:creationId xmlns:a16="http://schemas.microsoft.com/office/drawing/2014/main" id="{01209B12-A51F-8B49-824B-005B6161F7D1}"/>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9" name="Text Box 31">
            <a:extLst>
              <a:ext uri="{FF2B5EF4-FFF2-40B4-BE49-F238E27FC236}">
                <a16:creationId xmlns:a16="http://schemas.microsoft.com/office/drawing/2014/main" id="{5D4A3C03-3AB3-5B46-9BB3-008533E32FF9}"/>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76830" name="Text Box 32">
            <a:extLst>
              <a:ext uri="{FF2B5EF4-FFF2-40B4-BE49-F238E27FC236}">
                <a16:creationId xmlns:a16="http://schemas.microsoft.com/office/drawing/2014/main" id="{90F2C5D6-17E9-BE45-99B2-F7FA2FF7A740}"/>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76831" name="Text Box 33">
            <a:extLst>
              <a:ext uri="{FF2B5EF4-FFF2-40B4-BE49-F238E27FC236}">
                <a16:creationId xmlns:a16="http://schemas.microsoft.com/office/drawing/2014/main" id="{860F4BDE-65AF-7F4F-96F8-C52AEC7501FB}"/>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76832" name="Text Box 34">
            <a:extLst>
              <a:ext uri="{FF2B5EF4-FFF2-40B4-BE49-F238E27FC236}">
                <a16:creationId xmlns:a16="http://schemas.microsoft.com/office/drawing/2014/main" id="{3772743E-0740-2243-9B67-85C52B8BE2B2}"/>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76833" name="Text Box 35">
            <a:extLst>
              <a:ext uri="{FF2B5EF4-FFF2-40B4-BE49-F238E27FC236}">
                <a16:creationId xmlns:a16="http://schemas.microsoft.com/office/drawing/2014/main" id="{24130DD4-E3BF-AB47-A398-E630272AB17A}"/>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76834" name="Text Box 36">
            <a:extLst>
              <a:ext uri="{FF2B5EF4-FFF2-40B4-BE49-F238E27FC236}">
                <a16:creationId xmlns:a16="http://schemas.microsoft.com/office/drawing/2014/main" id="{5769A18C-8FFA-2643-8BEA-C3BC656CAC91}"/>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76835" name="Line 62">
            <a:extLst>
              <a:ext uri="{FF2B5EF4-FFF2-40B4-BE49-F238E27FC236}">
                <a16:creationId xmlns:a16="http://schemas.microsoft.com/office/drawing/2014/main" id="{7AA5CD33-E4D8-6A4C-B3AD-41C6D902448F}"/>
              </a:ext>
            </a:extLst>
          </p:cNvPr>
          <p:cNvSpPr>
            <a:spLocks noChangeShapeType="1"/>
          </p:cNvSpPr>
          <p:nvPr/>
        </p:nvSpPr>
        <p:spPr bwMode="auto">
          <a:xfrm>
            <a:off x="2825750" y="3967163"/>
            <a:ext cx="0" cy="304800"/>
          </a:xfrm>
          <a:prstGeom prst="line">
            <a:avLst/>
          </a:prstGeom>
          <a:noFill/>
          <a:ln w="38100">
            <a:solidFill>
              <a:srgbClr val="0000FF"/>
            </a:solidFill>
            <a:round/>
            <a:headEnd type="arrow" w="lg" len="lg"/>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6" name="Line 63">
            <a:extLst>
              <a:ext uri="{FF2B5EF4-FFF2-40B4-BE49-F238E27FC236}">
                <a16:creationId xmlns:a16="http://schemas.microsoft.com/office/drawing/2014/main" id="{A9172EB7-6CE5-3A45-A824-2B64E11497C0}"/>
              </a:ext>
            </a:extLst>
          </p:cNvPr>
          <p:cNvSpPr>
            <a:spLocks noChangeShapeType="1"/>
          </p:cNvSpPr>
          <p:nvPr/>
        </p:nvSpPr>
        <p:spPr bwMode="auto">
          <a:xfrm>
            <a:off x="3113088" y="4416425"/>
            <a:ext cx="1219200" cy="0"/>
          </a:xfrm>
          <a:prstGeom prst="line">
            <a:avLst/>
          </a:prstGeom>
          <a:noFill/>
          <a:ln w="76200">
            <a:solidFill>
              <a:srgbClr val="FF3300"/>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7" name="Text Box 64">
            <a:extLst>
              <a:ext uri="{FF2B5EF4-FFF2-40B4-BE49-F238E27FC236}">
                <a16:creationId xmlns:a16="http://schemas.microsoft.com/office/drawing/2014/main" id="{277A6377-8C52-B645-A246-F49F4F1CD963}"/>
              </a:ext>
            </a:extLst>
          </p:cNvPr>
          <p:cNvSpPr txBox="1">
            <a:spLocks noChangeArrowheads="1"/>
          </p:cNvSpPr>
          <p:nvPr/>
        </p:nvSpPr>
        <p:spPr bwMode="auto">
          <a:xfrm>
            <a:off x="1785938" y="50466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76838" name="Text Box 65">
            <a:extLst>
              <a:ext uri="{FF2B5EF4-FFF2-40B4-BE49-F238E27FC236}">
                <a16:creationId xmlns:a16="http://schemas.microsoft.com/office/drawing/2014/main" id="{6042A9D2-62CC-3446-A408-B3DC9650CBB6}"/>
              </a:ext>
            </a:extLst>
          </p:cNvPr>
          <p:cNvSpPr txBox="1">
            <a:spLocks noChangeArrowheads="1"/>
          </p:cNvSpPr>
          <p:nvPr/>
        </p:nvSpPr>
        <p:spPr bwMode="auto">
          <a:xfrm>
            <a:off x="1798638" y="5607050"/>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76839" name="AutoShape 66">
            <a:extLst>
              <a:ext uri="{FF2B5EF4-FFF2-40B4-BE49-F238E27FC236}">
                <a16:creationId xmlns:a16="http://schemas.microsoft.com/office/drawing/2014/main" id="{2C27E179-F566-9948-A02F-84774E89FD7A}"/>
              </a:ext>
            </a:extLst>
          </p:cNvPr>
          <p:cNvSpPr>
            <a:spLocks noChangeArrowheads="1"/>
          </p:cNvSpPr>
          <p:nvPr/>
        </p:nvSpPr>
        <p:spPr bwMode="auto">
          <a:xfrm>
            <a:off x="3575050" y="5683250"/>
            <a:ext cx="728663"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Rectangle 67">
            <a:extLst>
              <a:ext uri="{FF2B5EF4-FFF2-40B4-BE49-F238E27FC236}">
                <a16:creationId xmlns:a16="http://schemas.microsoft.com/office/drawing/2014/main" id="{627C20FA-224D-2542-BC99-89BE98596C91}"/>
              </a:ext>
            </a:extLst>
          </p:cNvPr>
          <p:cNvSpPr>
            <a:spLocks noChangeArrowheads="1"/>
          </p:cNvSpPr>
          <p:nvPr/>
        </p:nvSpPr>
        <p:spPr bwMode="auto">
          <a:xfrm>
            <a:off x="1762125" y="4914900"/>
            <a:ext cx="2655888"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68">
            <a:extLst>
              <a:ext uri="{FF2B5EF4-FFF2-40B4-BE49-F238E27FC236}">
                <a16:creationId xmlns:a16="http://schemas.microsoft.com/office/drawing/2014/main" id="{150C1621-9D01-C743-910B-3380E648EA1B}"/>
              </a:ext>
            </a:extLst>
          </p:cNvPr>
          <p:cNvSpPr>
            <a:spLocks noChangeShapeType="1"/>
          </p:cNvSpPr>
          <p:nvPr/>
        </p:nvSpPr>
        <p:spPr bwMode="auto">
          <a:xfrm>
            <a:off x="3457575" y="4914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2" name="Line 69">
            <a:extLst>
              <a:ext uri="{FF2B5EF4-FFF2-40B4-BE49-F238E27FC236}">
                <a16:creationId xmlns:a16="http://schemas.microsoft.com/office/drawing/2014/main" id="{4CF13826-BEF6-FB4D-8A06-28DF85B56D13}"/>
              </a:ext>
            </a:extLst>
          </p:cNvPr>
          <p:cNvSpPr>
            <a:spLocks noChangeShapeType="1"/>
          </p:cNvSpPr>
          <p:nvPr/>
        </p:nvSpPr>
        <p:spPr bwMode="auto">
          <a:xfrm>
            <a:off x="1762125" y="5529263"/>
            <a:ext cx="2655888"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3" name="Text Box 70">
            <a:extLst>
              <a:ext uri="{FF2B5EF4-FFF2-40B4-BE49-F238E27FC236}">
                <a16:creationId xmlns:a16="http://schemas.microsoft.com/office/drawing/2014/main" id="{6F79F1BC-FAEA-FA4C-BC93-B56AA62F786E}"/>
              </a:ext>
            </a:extLst>
          </p:cNvPr>
          <p:cNvSpPr txBox="1">
            <a:spLocks noChangeArrowheads="1"/>
          </p:cNvSpPr>
          <p:nvPr/>
        </p:nvSpPr>
        <p:spPr bwMode="auto">
          <a:xfrm>
            <a:off x="1838325" y="6054725"/>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76844" name="Line 71">
            <a:extLst>
              <a:ext uri="{FF2B5EF4-FFF2-40B4-BE49-F238E27FC236}">
                <a16:creationId xmlns:a16="http://schemas.microsoft.com/office/drawing/2014/main" id="{CBA4ED86-0503-9141-BA4C-1C48CBBEC0A3}"/>
              </a:ext>
            </a:extLst>
          </p:cNvPr>
          <p:cNvSpPr>
            <a:spLocks noChangeShapeType="1"/>
          </p:cNvSpPr>
          <p:nvPr/>
        </p:nvSpPr>
        <p:spPr bwMode="auto">
          <a:xfrm flipV="1">
            <a:off x="685800" y="5535613"/>
            <a:ext cx="998538" cy="11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6845" name="Group 72">
            <a:extLst>
              <a:ext uri="{FF2B5EF4-FFF2-40B4-BE49-F238E27FC236}">
                <a16:creationId xmlns:a16="http://schemas.microsoft.com/office/drawing/2014/main" id="{57A23808-B41E-0748-87DC-8674D7CAA1C6}"/>
              </a:ext>
            </a:extLst>
          </p:cNvPr>
          <p:cNvGrpSpPr>
            <a:grpSpLocks/>
          </p:cNvGrpSpPr>
          <p:nvPr/>
        </p:nvGrpSpPr>
        <p:grpSpPr bwMode="auto">
          <a:xfrm>
            <a:off x="1060450" y="4992688"/>
            <a:ext cx="327025" cy="457200"/>
            <a:chOff x="4505" y="1615"/>
            <a:chExt cx="206" cy="288"/>
          </a:xfrm>
        </p:grpSpPr>
        <p:sp>
          <p:nvSpPr>
            <p:cNvPr id="895049" name="Rectangle 73">
              <a:extLst>
                <a:ext uri="{FF2B5EF4-FFF2-40B4-BE49-F238E27FC236}">
                  <a16:creationId xmlns:a16="http://schemas.microsoft.com/office/drawing/2014/main" id="{BE3D570F-B290-E54B-BDFC-E5036EC32ADB}"/>
                </a:ext>
              </a:extLst>
            </p:cNvPr>
            <p:cNvSpPr>
              <a:spLocks noChangeArrowheads="1"/>
            </p:cNvSpPr>
            <p:nvPr/>
          </p:nvSpPr>
          <p:spPr bwMode="auto">
            <a:xfrm>
              <a:off x="4506" y="1615"/>
              <a:ext cx="205" cy="288"/>
            </a:xfrm>
            <a:prstGeom prst="rect">
              <a:avLst/>
            </a:prstGeom>
            <a:solidFill>
              <a:schemeClr val="accent6">
                <a:lumMod val="60000"/>
                <a:lumOff val="40000"/>
              </a:schemeClr>
            </a:solidFill>
            <a:ln w="38100">
              <a:solidFill>
                <a:schemeClr val="bg2"/>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6849" name="Rectangle 74">
              <a:extLst>
                <a:ext uri="{FF2B5EF4-FFF2-40B4-BE49-F238E27FC236}">
                  <a16:creationId xmlns:a16="http://schemas.microsoft.com/office/drawing/2014/main" id="{1C30D78D-CC42-AA43-98D0-3ACB740BDC16}"/>
                </a:ext>
              </a:extLst>
            </p:cNvPr>
            <p:cNvSpPr>
              <a:spLocks noChangeArrowheads="1"/>
            </p:cNvSpPr>
            <p:nvPr/>
          </p:nvSpPr>
          <p:spPr bwMode="auto">
            <a:xfrm>
              <a:off x="4505" y="1615"/>
              <a:ext cx="205" cy="56"/>
            </a:xfrm>
            <a:prstGeom prst="rect">
              <a:avLst/>
            </a:prstGeom>
            <a:solidFill>
              <a:schemeClr val="accent2"/>
            </a:solidFill>
            <a:ln w="38100">
              <a:solidFill>
                <a:schemeClr val="accent2"/>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76846" name="Line 75">
            <a:extLst>
              <a:ext uri="{FF2B5EF4-FFF2-40B4-BE49-F238E27FC236}">
                <a16:creationId xmlns:a16="http://schemas.microsoft.com/office/drawing/2014/main" id="{56E70EF8-9283-7E45-B899-E157BE861099}"/>
              </a:ext>
            </a:extLst>
          </p:cNvPr>
          <p:cNvSpPr>
            <a:spLocks noChangeShapeType="1"/>
          </p:cNvSpPr>
          <p:nvPr/>
        </p:nvSpPr>
        <p:spPr bwMode="auto">
          <a:xfrm>
            <a:off x="1614488" y="4416425"/>
            <a:ext cx="912812" cy="0"/>
          </a:xfrm>
          <a:prstGeom prst="line">
            <a:avLst/>
          </a:prstGeom>
          <a:noFill/>
          <a:ln w="76200">
            <a:solidFill>
              <a:schemeClr val="tx1"/>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7" name="AutoShape 76">
            <a:extLst>
              <a:ext uri="{FF2B5EF4-FFF2-40B4-BE49-F238E27FC236}">
                <a16:creationId xmlns:a16="http://schemas.microsoft.com/office/drawing/2014/main" id="{312950FF-866D-9443-9EFC-29566EFD4F26}"/>
              </a:ext>
            </a:extLst>
          </p:cNvPr>
          <p:cNvSpPr>
            <a:spLocks noChangeArrowheads="1"/>
          </p:cNvSpPr>
          <p:nvPr/>
        </p:nvSpPr>
        <p:spPr bwMode="auto">
          <a:xfrm>
            <a:off x="3727450" y="4953000"/>
            <a:ext cx="422275" cy="422275"/>
          </a:xfrm>
          <a:custGeom>
            <a:avLst/>
            <a:gdLst>
              <a:gd name="T0" fmla="*/ 115282150 w 21600"/>
              <a:gd name="T1" fmla="*/ 0 h 21600"/>
              <a:gd name="T2" fmla="*/ 69166319 w 21600"/>
              <a:gd name="T3" fmla="*/ 53796779 h 21600"/>
              <a:gd name="T4" fmla="*/ 0 w 21600"/>
              <a:gd name="T5" fmla="*/ 134499612 h 21600"/>
              <a:gd name="T6" fmla="*/ 69166319 w 21600"/>
              <a:gd name="T7" fmla="*/ 161390748 h 21600"/>
              <a:gd name="T8" fmla="*/ 138332618 w 21600"/>
              <a:gd name="T9" fmla="*/ 112077083 h 21600"/>
              <a:gd name="T10" fmla="*/ 161390748 w 21600"/>
              <a:gd name="T11" fmla="*/ 53796779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147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0600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33D71A13-B9DD-89DE-62E0-F67EE9E902DA}"/>
              </a:ext>
            </a:extLst>
          </p:cNvPr>
          <p:cNvCxnSpPr>
            <a:cxnSpLocks noChangeShapeType="1"/>
            <a:endCxn id="15"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
            <a:extLst>
              <a:ext uri="{FF2B5EF4-FFF2-40B4-BE49-F238E27FC236}">
                <a16:creationId xmlns:a16="http://schemas.microsoft.com/office/drawing/2014/main" id="{833CAC4E-BB5F-48F4-8D9D-98410FA80191}"/>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B244B621-2386-80A9-7231-A17B7243469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grpSp>
        <p:nvGrpSpPr>
          <p:cNvPr id="26" name="Group 25">
            <a:extLst>
              <a:ext uri="{FF2B5EF4-FFF2-40B4-BE49-F238E27FC236}">
                <a16:creationId xmlns:a16="http://schemas.microsoft.com/office/drawing/2014/main" id="{5DE8E3EC-8722-557C-98A1-855EEAD9C3D4}"/>
              </a:ext>
            </a:extLst>
          </p:cNvPr>
          <p:cNvGrpSpPr/>
          <p:nvPr/>
        </p:nvGrpSpPr>
        <p:grpSpPr>
          <a:xfrm>
            <a:off x="5764191" y="4801867"/>
            <a:ext cx="3183038" cy="613764"/>
            <a:chOff x="5822066" y="4755567"/>
            <a:chExt cx="3183038" cy="613764"/>
          </a:xfrm>
        </p:grpSpPr>
        <p:sp>
          <p:nvSpPr>
            <p:cNvPr id="24" name="TextBox 23">
              <a:extLst>
                <a:ext uri="{FF2B5EF4-FFF2-40B4-BE49-F238E27FC236}">
                  <a16:creationId xmlns:a16="http://schemas.microsoft.com/office/drawing/2014/main" id="{36C4885D-7A48-DA2E-1D14-C1C2726BE01B}"/>
                </a:ext>
              </a:extLst>
            </p:cNvPr>
            <p:cNvSpPr txBox="1"/>
            <p:nvPr/>
          </p:nvSpPr>
          <p:spPr>
            <a:xfrm>
              <a:off x="6829063" y="4907666"/>
              <a:ext cx="21760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Multi-homing</a:t>
              </a:r>
            </a:p>
          </p:txBody>
        </p:sp>
        <p:sp>
          <p:nvSpPr>
            <p:cNvPr id="25" name="Freeform 24">
              <a:extLst>
                <a:ext uri="{FF2B5EF4-FFF2-40B4-BE49-F238E27FC236}">
                  <a16:creationId xmlns:a16="http://schemas.microsoft.com/office/drawing/2014/main" id="{2F04F48A-DF0B-40B8-A829-EB33737A632D}"/>
                </a:ext>
              </a:extLst>
            </p:cNvPr>
            <p:cNvSpPr/>
            <p:nvPr/>
          </p:nvSpPr>
          <p:spPr>
            <a:xfrm>
              <a:off x="5822066" y="4755567"/>
              <a:ext cx="1307939" cy="337294"/>
            </a:xfrm>
            <a:custGeom>
              <a:avLst/>
              <a:gdLst>
                <a:gd name="connsiteX0" fmla="*/ 1307939 w 1307939"/>
                <a:gd name="connsiteY0" fmla="*/ 233122 h 337294"/>
                <a:gd name="connsiteX1" fmla="*/ 740780 w 1307939"/>
                <a:gd name="connsiteY1" fmla="*/ 1628 h 337294"/>
                <a:gd name="connsiteX2" fmla="*/ 0 w 1307939"/>
                <a:gd name="connsiteY2" fmla="*/ 337294 h 337294"/>
              </a:gdLst>
              <a:ahLst/>
              <a:cxnLst>
                <a:cxn ang="0">
                  <a:pos x="connsiteX0" y="connsiteY0"/>
                </a:cxn>
                <a:cxn ang="0">
                  <a:pos x="connsiteX1" y="connsiteY1"/>
                </a:cxn>
                <a:cxn ang="0">
                  <a:pos x="connsiteX2" y="connsiteY2"/>
                </a:cxn>
              </a:cxnLst>
              <a:rect l="l" t="t" r="r" b="b"/>
              <a:pathLst>
                <a:path w="1307939" h="337294">
                  <a:moveTo>
                    <a:pt x="1307939" y="233122"/>
                  </a:moveTo>
                  <a:cubicBezTo>
                    <a:pt x="1133354" y="108694"/>
                    <a:pt x="958770" y="-15734"/>
                    <a:pt x="740780" y="1628"/>
                  </a:cubicBezTo>
                  <a:cubicBezTo>
                    <a:pt x="522790" y="18990"/>
                    <a:pt x="261395" y="178142"/>
                    <a:pt x="0" y="337294"/>
                  </a:cubicBezTo>
                </a:path>
              </a:pathLst>
            </a:custGeom>
            <a:noFill/>
            <a:ln w="2857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sp>
        <p:nvSpPr>
          <p:cNvPr id="35" name="Line 21">
            <a:extLst>
              <a:ext uri="{FF2B5EF4-FFF2-40B4-BE49-F238E27FC236}">
                <a16:creationId xmlns:a16="http://schemas.microsoft.com/office/drawing/2014/main" id="{4B422C49-F616-D329-CA02-DEDA17FFD05B}"/>
              </a:ext>
            </a:extLst>
          </p:cNvPr>
          <p:cNvSpPr>
            <a:spLocks noChangeShapeType="1"/>
          </p:cNvSpPr>
          <p:nvPr/>
        </p:nvSpPr>
        <p:spPr bwMode="auto">
          <a:xfrm flipH="1" flipV="1">
            <a:off x="5228581" y="2405097"/>
            <a:ext cx="1931033" cy="788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29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33D71A13-B9DD-89DE-62E0-F67EE9E902DA}"/>
              </a:ext>
            </a:extLst>
          </p:cNvPr>
          <p:cNvCxnSpPr>
            <a:cxnSpLocks noChangeShapeType="1"/>
            <a:endCxn id="15"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
            <a:extLst>
              <a:ext uri="{FF2B5EF4-FFF2-40B4-BE49-F238E27FC236}">
                <a16:creationId xmlns:a16="http://schemas.microsoft.com/office/drawing/2014/main" id="{833CAC4E-BB5F-48F4-8D9D-98410FA80191}"/>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B244B621-2386-80A9-7231-A17B7243469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grpSp>
        <p:nvGrpSpPr>
          <p:cNvPr id="26" name="Group 25">
            <a:extLst>
              <a:ext uri="{FF2B5EF4-FFF2-40B4-BE49-F238E27FC236}">
                <a16:creationId xmlns:a16="http://schemas.microsoft.com/office/drawing/2014/main" id="{5DE8E3EC-8722-557C-98A1-855EEAD9C3D4}"/>
              </a:ext>
            </a:extLst>
          </p:cNvPr>
          <p:cNvGrpSpPr/>
          <p:nvPr/>
        </p:nvGrpSpPr>
        <p:grpSpPr>
          <a:xfrm>
            <a:off x="5764191" y="4801867"/>
            <a:ext cx="3183038" cy="613764"/>
            <a:chOff x="5822066" y="4755567"/>
            <a:chExt cx="3183038" cy="613764"/>
          </a:xfrm>
        </p:grpSpPr>
        <p:sp>
          <p:nvSpPr>
            <p:cNvPr id="24" name="TextBox 23">
              <a:extLst>
                <a:ext uri="{FF2B5EF4-FFF2-40B4-BE49-F238E27FC236}">
                  <a16:creationId xmlns:a16="http://schemas.microsoft.com/office/drawing/2014/main" id="{36C4885D-7A48-DA2E-1D14-C1C2726BE01B}"/>
                </a:ext>
              </a:extLst>
            </p:cNvPr>
            <p:cNvSpPr txBox="1"/>
            <p:nvPr/>
          </p:nvSpPr>
          <p:spPr>
            <a:xfrm>
              <a:off x="6829063" y="4907666"/>
              <a:ext cx="21760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Multi-homing</a:t>
              </a:r>
            </a:p>
          </p:txBody>
        </p:sp>
        <p:sp>
          <p:nvSpPr>
            <p:cNvPr id="25" name="Freeform 24">
              <a:extLst>
                <a:ext uri="{FF2B5EF4-FFF2-40B4-BE49-F238E27FC236}">
                  <a16:creationId xmlns:a16="http://schemas.microsoft.com/office/drawing/2014/main" id="{2F04F48A-DF0B-40B8-A829-EB33737A632D}"/>
                </a:ext>
              </a:extLst>
            </p:cNvPr>
            <p:cNvSpPr/>
            <p:nvPr/>
          </p:nvSpPr>
          <p:spPr>
            <a:xfrm>
              <a:off x="5822066" y="4755567"/>
              <a:ext cx="1307939" cy="337294"/>
            </a:xfrm>
            <a:custGeom>
              <a:avLst/>
              <a:gdLst>
                <a:gd name="connsiteX0" fmla="*/ 1307939 w 1307939"/>
                <a:gd name="connsiteY0" fmla="*/ 233122 h 337294"/>
                <a:gd name="connsiteX1" fmla="*/ 740780 w 1307939"/>
                <a:gd name="connsiteY1" fmla="*/ 1628 h 337294"/>
                <a:gd name="connsiteX2" fmla="*/ 0 w 1307939"/>
                <a:gd name="connsiteY2" fmla="*/ 337294 h 337294"/>
              </a:gdLst>
              <a:ahLst/>
              <a:cxnLst>
                <a:cxn ang="0">
                  <a:pos x="connsiteX0" y="connsiteY0"/>
                </a:cxn>
                <a:cxn ang="0">
                  <a:pos x="connsiteX1" y="connsiteY1"/>
                </a:cxn>
                <a:cxn ang="0">
                  <a:pos x="connsiteX2" y="connsiteY2"/>
                </a:cxn>
              </a:cxnLst>
              <a:rect l="l" t="t" r="r" b="b"/>
              <a:pathLst>
                <a:path w="1307939" h="337294">
                  <a:moveTo>
                    <a:pt x="1307939" y="233122"/>
                  </a:moveTo>
                  <a:cubicBezTo>
                    <a:pt x="1133354" y="108694"/>
                    <a:pt x="958770" y="-15734"/>
                    <a:pt x="740780" y="1628"/>
                  </a:cubicBezTo>
                  <a:cubicBezTo>
                    <a:pt x="522790" y="18990"/>
                    <a:pt x="261395" y="178142"/>
                    <a:pt x="0" y="337294"/>
                  </a:cubicBezTo>
                </a:path>
              </a:pathLst>
            </a:custGeom>
            <a:noFill/>
            <a:ln w="2857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grpSp>
        <p:nvGrpSpPr>
          <p:cNvPr id="32" name="Group 31">
            <a:extLst>
              <a:ext uri="{FF2B5EF4-FFF2-40B4-BE49-F238E27FC236}">
                <a16:creationId xmlns:a16="http://schemas.microsoft.com/office/drawing/2014/main" id="{469C078D-7DF5-4835-C7A4-4CD9BFF9692B}"/>
              </a:ext>
            </a:extLst>
          </p:cNvPr>
          <p:cNvGrpSpPr/>
          <p:nvPr/>
        </p:nvGrpSpPr>
        <p:grpSpPr>
          <a:xfrm>
            <a:off x="6092824" y="932944"/>
            <a:ext cx="1673787" cy="1704516"/>
            <a:chOff x="6092825" y="932944"/>
            <a:chExt cx="1497782" cy="1704516"/>
          </a:xfrm>
        </p:grpSpPr>
        <p:sp>
          <p:nvSpPr>
            <p:cNvPr id="28" name="Rectangular Callout 27">
              <a:extLst>
                <a:ext uri="{FF2B5EF4-FFF2-40B4-BE49-F238E27FC236}">
                  <a16:creationId xmlns:a16="http://schemas.microsoft.com/office/drawing/2014/main" id="{AAE63111-A1E9-AFCD-B2D1-0E8B28E36BE5}"/>
                </a:ext>
              </a:extLst>
            </p:cNvPr>
            <p:cNvSpPr/>
            <p:nvPr/>
          </p:nvSpPr>
          <p:spPr>
            <a:xfrm>
              <a:off x="6150004" y="947483"/>
              <a:ext cx="1371569" cy="1689977"/>
            </a:xfrm>
            <a:prstGeom prst="wedgeRectCallout">
              <a:avLst>
                <a:gd name="adj1" fmla="val -138696"/>
                <a:gd name="adj2" fmla="val -400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3159D41-B407-79E0-D986-4163943C2632}"/>
                </a:ext>
              </a:extLst>
            </p:cNvPr>
            <p:cNvSpPr txBox="1"/>
            <p:nvPr/>
          </p:nvSpPr>
          <p:spPr>
            <a:xfrm>
              <a:off x="6092825" y="9329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sp>
        <p:nvSpPr>
          <p:cNvPr id="35" name="Line 21">
            <a:extLst>
              <a:ext uri="{FF2B5EF4-FFF2-40B4-BE49-F238E27FC236}">
                <a16:creationId xmlns:a16="http://schemas.microsoft.com/office/drawing/2014/main" id="{4B422C49-F616-D329-CA02-DEDA17FFD05B}"/>
              </a:ext>
            </a:extLst>
          </p:cNvPr>
          <p:cNvSpPr>
            <a:spLocks noChangeShapeType="1"/>
          </p:cNvSpPr>
          <p:nvPr/>
        </p:nvSpPr>
        <p:spPr bwMode="auto">
          <a:xfrm flipH="1" flipV="1">
            <a:off x="5228581" y="2405097"/>
            <a:ext cx="1931033" cy="788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65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CD9B120-08B9-7303-50EC-B585A57C1666}"/>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309875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33D71A13-B9DD-89DE-62E0-F67EE9E902DA}"/>
              </a:ext>
            </a:extLst>
          </p:cNvPr>
          <p:cNvCxnSpPr>
            <a:cxnSpLocks noChangeShapeType="1"/>
            <a:endCxn id="15"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
            <a:extLst>
              <a:ext uri="{FF2B5EF4-FFF2-40B4-BE49-F238E27FC236}">
                <a16:creationId xmlns:a16="http://schemas.microsoft.com/office/drawing/2014/main" id="{833CAC4E-BB5F-48F4-8D9D-98410FA80191}"/>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B244B621-2386-80A9-7231-A17B7243469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grpSp>
        <p:nvGrpSpPr>
          <p:cNvPr id="26" name="Group 25">
            <a:extLst>
              <a:ext uri="{FF2B5EF4-FFF2-40B4-BE49-F238E27FC236}">
                <a16:creationId xmlns:a16="http://schemas.microsoft.com/office/drawing/2014/main" id="{5DE8E3EC-8722-557C-98A1-855EEAD9C3D4}"/>
              </a:ext>
            </a:extLst>
          </p:cNvPr>
          <p:cNvGrpSpPr/>
          <p:nvPr/>
        </p:nvGrpSpPr>
        <p:grpSpPr>
          <a:xfrm>
            <a:off x="5764191" y="4801867"/>
            <a:ext cx="3183038" cy="613764"/>
            <a:chOff x="5822066" y="4755567"/>
            <a:chExt cx="3183038" cy="613764"/>
          </a:xfrm>
        </p:grpSpPr>
        <p:sp>
          <p:nvSpPr>
            <p:cNvPr id="24" name="TextBox 23">
              <a:extLst>
                <a:ext uri="{FF2B5EF4-FFF2-40B4-BE49-F238E27FC236}">
                  <a16:creationId xmlns:a16="http://schemas.microsoft.com/office/drawing/2014/main" id="{36C4885D-7A48-DA2E-1D14-C1C2726BE01B}"/>
                </a:ext>
              </a:extLst>
            </p:cNvPr>
            <p:cNvSpPr txBox="1"/>
            <p:nvPr/>
          </p:nvSpPr>
          <p:spPr>
            <a:xfrm>
              <a:off x="6829063" y="4907666"/>
              <a:ext cx="21760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Multi-homing</a:t>
              </a:r>
            </a:p>
          </p:txBody>
        </p:sp>
        <p:sp>
          <p:nvSpPr>
            <p:cNvPr id="25" name="Freeform 24">
              <a:extLst>
                <a:ext uri="{FF2B5EF4-FFF2-40B4-BE49-F238E27FC236}">
                  <a16:creationId xmlns:a16="http://schemas.microsoft.com/office/drawing/2014/main" id="{2F04F48A-DF0B-40B8-A829-EB33737A632D}"/>
                </a:ext>
              </a:extLst>
            </p:cNvPr>
            <p:cNvSpPr/>
            <p:nvPr/>
          </p:nvSpPr>
          <p:spPr>
            <a:xfrm>
              <a:off x="5822066" y="4755567"/>
              <a:ext cx="1307939" cy="337294"/>
            </a:xfrm>
            <a:custGeom>
              <a:avLst/>
              <a:gdLst>
                <a:gd name="connsiteX0" fmla="*/ 1307939 w 1307939"/>
                <a:gd name="connsiteY0" fmla="*/ 233122 h 337294"/>
                <a:gd name="connsiteX1" fmla="*/ 740780 w 1307939"/>
                <a:gd name="connsiteY1" fmla="*/ 1628 h 337294"/>
                <a:gd name="connsiteX2" fmla="*/ 0 w 1307939"/>
                <a:gd name="connsiteY2" fmla="*/ 337294 h 337294"/>
              </a:gdLst>
              <a:ahLst/>
              <a:cxnLst>
                <a:cxn ang="0">
                  <a:pos x="connsiteX0" y="connsiteY0"/>
                </a:cxn>
                <a:cxn ang="0">
                  <a:pos x="connsiteX1" y="connsiteY1"/>
                </a:cxn>
                <a:cxn ang="0">
                  <a:pos x="connsiteX2" y="connsiteY2"/>
                </a:cxn>
              </a:cxnLst>
              <a:rect l="l" t="t" r="r" b="b"/>
              <a:pathLst>
                <a:path w="1307939" h="337294">
                  <a:moveTo>
                    <a:pt x="1307939" y="233122"/>
                  </a:moveTo>
                  <a:cubicBezTo>
                    <a:pt x="1133354" y="108694"/>
                    <a:pt x="958770" y="-15734"/>
                    <a:pt x="740780" y="1628"/>
                  </a:cubicBezTo>
                  <a:cubicBezTo>
                    <a:pt x="522790" y="18990"/>
                    <a:pt x="261395" y="178142"/>
                    <a:pt x="0" y="337294"/>
                  </a:cubicBezTo>
                </a:path>
              </a:pathLst>
            </a:custGeom>
            <a:noFill/>
            <a:ln w="2857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grpSp>
        <p:nvGrpSpPr>
          <p:cNvPr id="32" name="Group 31">
            <a:extLst>
              <a:ext uri="{FF2B5EF4-FFF2-40B4-BE49-F238E27FC236}">
                <a16:creationId xmlns:a16="http://schemas.microsoft.com/office/drawing/2014/main" id="{469C078D-7DF5-4835-C7A4-4CD9BFF9692B}"/>
              </a:ext>
            </a:extLst>
          </p:cNvPr>
          <p:cNvGrpSpPr/>
          <p:nvPr/>
        </p:nvGrpSpPr>
        <p:grpSpPr>
          <a:xfrm>
            <a:off x="6092824" y="932944"/>
            <a:ext cx="1673787" cy="1704516"/>
            <a:chOff x="6092825" y="932944"/>
            <a:chExt cx="1497782" cy="1704516"/>
          </a:xfrm>
        </p:grpSpPr>
        <p:sp>
          <p:nvSpPr>
            <p:cNvPr id="28" name="Rectangular Callout 27">
              <a:extLst>
                <a:ext uri="{FF2B5EF4-FFF2-40B4-BE49-F238E27FC236}">
                  <a16:creationId xmlns:a16="http://schemas.microsoft.com/office/drawing/2014/main" id="{AAE63111-A1E9-AFCD-B2D1-0E8B28E36BE5}"/>
                </a:ext>
              </a:extLst>
            </p:cNvPr>
            <p:cNvSpPr/>
            <p:nvPr/>
          </p:nvSpPr>
          <p:spPr>
            <a:xfrm>
              <a:off x="6150004" y="947483"/>
              <a:ext cx="1371569" cy="1689977"/>
            </a:xfrm>
            <a:prstGeom prst="wedgeRectCallout">
              <a:avLst>
                <a:gd name="adj1" fmla="val -138696"/>
                <a:gd name="adj2" fmla="val -400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3159D41-B407-79E0-D986-4163943C2632}"/>
                </a:ext>
              </a:extLst>
            </p:cNvPr>
            <p:cNvSpPr txBox="1"/>
            <p:nvPr/>
          </p:nvSpPr>
          <p:spPr>
            <a:xfrm>
              <a:off x="6092825" y="9329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sp>
        <p:nvSpPr>
          <p:cNvPr id="33" name="Text Box 5">
            <a:extLst>
              <a:ext uri="{FF2B5EF4-FFF2-40B4-BE49-F238E27FC236}">
                <a16:creationId xmlns:a16="http://schemas.microsoft.com/office/drawing/2014/main" id="{12DBEE2E-8CE9-BBD6-8DB7-F0970EB528F4}"/>
              </a:ext>
            </a:extLst>
          </p:cNvPr>
          <p:cNvSpPr txBox="1">
            <a:spLocks noChangeArrowheads="1"/>
          </p:cNvSpPr>
          <p:nvPr/>
        </p:nvSpPr>
        <p:spPr bwMode="auto">
          <a:xfrm>
            <a:off x="6173850" y="1326546"/>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34" name="Text Box 9">
            <a:extLst>
              <a:ext uri="{FF2B5EF4-FFF2-40B4-BE49-F238E27FC236}">
                <a16:creationId xmlns:a16="http://schemas.microsoft.com/office/drawing/2014/main" id="{EF44AEF7-467B-E67B-E116-BBE37C716B11}"/>
              </a:ext>
            </a:extLst>
          </p:cNvPr>
          <p:cNvSpPr txBox="1">
            <a:spLocks noChangeArrowheads="1"/>
          </p:cNvSpPr>
          <p:nvPr/>
        </p:nvSpPr>
        <p:spPr bwMode="auto">
          <a:xfrm>
            <a:off x="6173850" y="1668240"/>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35" name="Line 21">
            <a:extLst>
              <a:ext uri="{FF2B5EF4-FFF2-40B4-BE49-F238E27FC236}">
                <a16:creationId xmlns:a16="http://schemas.microsoft.com/office/drawing/2014/main" id="{4B422C49-F616-D329-CA02-DEDA17FFD05B}"/>
              </a:ext>
            </a:extLst>
          </p:cNvPr>
          <p:cNvSpPr>
            <a:spLocks noChangeShapeType="1"/>
          </p:cNvSpPr>
          <p:nvPr/>
        </p:nvSpPr>
        <p:spPr bwMode="auto">
          <a:xfrm flipH="1" flipV="1">
            <a:off x="5228581" y="2405097"/>
            <a:ext cx="1931033" cy="788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7984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2204F55B-AFFA-390B-1402-7D7A30A1CFEA}"/>
              </a:ext>
            </a:extLst>
          </p:cNvPr>
          <p:cNvSpPr/>
          <p:nvPr/>
        </p:nvSpPr>
        <p:spPr>
          <a:xfrm>
            <a:off x="1388962" y="1970034"/>
            <a:ext cx="7639291" cy="19098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7AB2BAD2-EC84-8011-6CF0-E6D88385C6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3CDE244E-7777-0289-4F08-7C96E12DA14A}"/>
              </a:ext>
            </a:extLst>
          </p:cNvPr>
          <p:cNvSpPr txBox="1"/>
          <p:nvPr/>
        </p:nvSpPr>
        <p:spPr>
          <a:xfrm>
            <a:off x="3921476" y="2647595"/>
            <a:ext cx="48910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11001001.00001010.00000000.00000000/21</a:t>
            </a:r>
          </a:p>
        </p:txBody>
      </p:sp>
      <p:sp>
        <p:nvSpPr>
          <p:cNvPr id="5" name="TextBox 4">
            <a:extLst>
              <a:ext uri="{FF2B5EF4-FFF2-40B4-BE49-F238E27FC236}">
                <a16:creationId xmlns:a16="http://schemas.microsoft.com/office/drawing/2014/main" id="{85D9E93A-7C7D-07C1-3E33-D509E7919984}"/>
              </a:ext>
            </a:extLst>
          </p:cNvPr>
          <p:cNvSpPr txBox="1"/>
          <p:nvPr/>
        </p:nvSpPr>
        <p:spPr>
          <a:xfrm>
            <a:off x="3921476" y="3228945"/>
            <a:ext cx="4891083" cy="400110"/>
          </a:xfrm>
          <a:prstGeom prst="rect">
            <a:avLst/>
          </a:prstGeom>
          <a:noFill/>
        </p:spPr>
        <p:txBody>
          <a:bodyPr wrap="none" rtlCol="0">
            <a:spAutoFit/>
          </a:bodyPr>
          <a:lstStyle>
            <a:defPPr>
              <a:defRPr lang="en-US"/>
            </a:defPPr>
            <a:lvl1pPr>
              <a:defRPr sz="20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11001001.00001010.00000110.00000000/23</a:t>
            </a:r>
          </a:p>
        </p:txBody>
      </p:sp>
      <p:sp>
        <p:nvSpPr>
          <p:cNvPr id="6" name="TextBox 5">
            <a:extLst>
              <a:ext uri="{FF2B5EF4-FFF2-40B4-BE49-F238E27FC236}">
                <a16:creationId xmlns:a16="http://schemas.microsoft.com/office/drawing/2014/main" id="{DE471DC1-DDD0-A7E0-BA52-6BD52D0D8324}"/>
              </a:ext>
            </a:extLst>
          </p:cNvPr>
          <p:cNvSpPr txBox="1"/>
          <p:nvPr/>
        </p:nvSpPr>
        <p:spPr>
          <a:xfrm>
            <a:off x="335666" y="5173164"/>
            <a:ext cx="453201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11001001.00001010.00000110.00010001</a:t>
            </a:r>
          </a:p>
        </p:txBody>
      </p:sp>
      <p:sp>
        <p:nvSpPr>
          <p:cNvPr id="7" name="TextBox 6">
            <a:extLst>
              <a:ext uri="{FF2B5EF4-FFF2-40B4-BE49-F238E27FC236}">
                <a16:creationId xmlns:a16="http://schemas.microsoft.com/office/drawing/2014/main" id="{603F21EC-1E0B-014D-DE64-53791D37240F}"/>
              </a:ext>
            </a:extLst>
          </p:cNvPr>
          <p:cNvSpPr txBox="1"/>
          <p:nvPr/>
        </p:nvSpPr>
        <p:spPr>
          <a:xfrm>
            <a:off x="335666" y="4651912"/>
            <a:ext cx="41330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packet with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dest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Addr</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201.10.6.17</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5">
            <a:extLst>
              <a:ext uri="{FF2B5EF4-FFF2-40B4-BE49-F238E27FC236}">
                <a16:creationId xmlns:a16="http://schemas.microsoft.com/office/drawing/2014/main" id="{FDC50434-29AB-54FD-B0EE-8F4456EEEF5F}"/>
              </a:ext>
            </a:extLst>
          </p:cNvPr>
          <p:cNvSpPr txBox="1">
            <a:spLocks noChangeArrowheads="1"/>
          </p:cNvSpPr>
          <p:nvPr/>
        </p:nvSpPr>
        <p:spPr bwMode="auto">
          <a:xfrm>
            <a:off x="1611618" y="268099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9" name="Text Box 9">
            <a:extLst>
              <a:ext uri="{FF2B5EF4-FFF2-40B4-BE49-F238E27FC236}">
                <a16:creationId xmlns:a16="http://schemas.microsoft.com/office/drawing/2014/main" id="{ADC40FFA-0DE1-E015-1972-28FD07AD327C}"/>
              </a:ext>
            </a:extLst>
          </p:cNvPr>
          <p:cNvSpPr txBox="1">
            <a:spLocks noChangeArrowheads="1"/>
          </p:cNvSpPr>
          <p:nvPr/>
        </p:nvSpPr>
        <p:spPr bwMode="auto">
          <a:xfrm>
            <a:off x="1611618" y="3228945"/>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0" name="Rectangle 2">
            <a:extLst>
              <a:ext uri="{FF2B5EF4-FFF2-40B4-BE49-F238E27FC236}">
                <a16:creationId xmlns:a16="http://schemas.microsoft.com/office/drawing/2014/main" id="{C3ED3EFD-0C47-91A4-4BCF-2F3483100304}"/>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cxnSp>
        <p:nvCxnSpPr>
          <p:cNvPr id="12" name="Straight Arrow Connector 11">
            <a:extLst>
              <a:ext uri="{FF2B5EF4-FFF2-40B4-BE49-F238E27FC236}">
                <a16:creationId xmlns:a16="http://schemas.microsoft.com/office/drawing/2014/main" id="{9F11C1F7-2BD9-8CCC-982E-4FBC436E5FBD}"/>
              </a:ext>
            </a:extLst>
          </p:cNvPr>
          <p:cNvCxnSpPr>
            <a:cxnSpLocks/>
          </p:cNvCxnSpPr>
          <p:nvPr/>
        </p:nvCxnSpPr>
        <p:spPr>
          <a:xfrm>
            <a:off x="3231138" y="2864349"/>
            <a:ext cx="618641" cy="0"/>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B899E29-C7E7-D716-1F38-B4CF395FC0D9}"/>
              </a:ext>
            </a:extLst>
          </p:cNvPr>
          <p:cNvCxnSpPr>
            <a:cxnSpLocks/>
          </p:cNvCxnSpPr>
          <p:nvPr/>
        </p:nvCxnSpPr>
        <p:spPr>
          <a:xfrm>
            <a:off x="3231137" y="3429000"/>
            <a:ext cx="618641" cy="0"/>
          </a:xfrm>
          <a:prstGeom prst="straightConnector1">
            <a:avLst/>
          </a:prstGeom>
          <a:ln w="4445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00F54AF-3A47-4ADF-9D73-4F2DD4BAE8FC}"/>
              </a:ext>
            </a:extLst>
          </p:cNvPr>
          <p:cNvSpPr txBox="1"/>
          <p:nvPr/>
        </p:nvSpPr>
        <p:spPr>
          <a:xfrm>
            <a:off x="3849778" y="1925011"/>
            <a:ext cx="229941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Forwarding table</a:t>
            </a:r>
          </a:p>
        </p:txBody>
      </p:sp>
    </p:spTree>
    <p:extLst>
      <p:ext uri="{BB962C8B-B14F-4D97-AF65-F5344CB8AC3E}">
        <p14:creationId xmlns:p14="http://schemas.microsoft.com/office/powerpoint/2010/main" val="33649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dirty="0">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dirty="0">
                <a:ea typeface="ＭＳ Ｐゴシック" panose="020B0600070205080204" pitchFamily="34" charset="-128"/>
              </a:rPr>
              <a:t>Forwarding table may have many matches</a:t>
            </a:r>
          </a:p>
          <a:p>
            <a:pPr lvl="1"/>
            <a:r>
              <a:rPr lang="en-US" altLang="en-US" dirty="0">
                <a:ea typeface="ＭＳ Ｐゴシック" panose="020B0600070205080204" pitchFamily="34" charset="-128"/>
              </a:rPr>
              <a:t>E.g., entries for 201.10.0.0/21 and 201.10.6.0/23</a:t>
            </a:r>
          </a:p>
          <a:p>
            <a:pPr lvl="1"/>
            <a:r>
              <a:rPr lang="en-US" altLang="en-US" dirty="0">
                <a:ea typeface="ＭＳ Ｐゴシック" panose="020B0600070205080204" pitchFamily="34" charset="-128"/>
              </a:rPr>
              <a:t>The IP address 201.10.6.17 would match both!</a:t>
            </a:r>
          </a:p>
          <a:p>
            <a:pPr lvl="1"/>
            <a:endParaRPr lang="en-US" altLang="en-US" dirty="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D219F6D-D975-C649-9E52-3CACCAA3730B}"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82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spTree>
    <p:extLst>
      <p:ext uri="{BB962C8B-B14F-4D97-AF65-F5344CB8AC3E}">
        <p14:creationId xmlns:p14="http://schemas.microsoft.com/office/powerpoint/2010/main" val="1608856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B69A566-60EE-AF47-9AF2-7392216DE2BF}"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83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5128132"/>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outgoing link</a:t>
            </a:r>
          </a:p>
        </p:txBody>
      </p:sp>
    </p:spTree>
    <p:extLst>
      <p:ext uri="{BB962C8B-B14F-4D97-AF65-F5344CB8AC3E}">
        <p14:creationId xmlns:p14="http://schemas.microsoft.com/office/powerpoint/2010/main" val="850186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a:xfrm>
            <a:off x="685800" y="2489240"/>
            <a:ext cx="7772400" cy="1470025"/>
          </a:xfrm>
          <a:solidFill>
            <a:schemeClr val="accent6">
              <a:lumMod val="50000"/>
            </a:schemeClr>
          </a:solidFill>
        </p:spPr>
        <p:txBody>
          <a:bodyPr/>
          <a:lstStyle/>
          <a:p>
            <a:r>
              <a:rPr lang="en-US" altLang="en-US" dirty="0">
                <a:solidFill>
                  <a:schemeClr val="bg1"/>
                </a:solidFill>
                <a:ea typeface="ＭＳ Ｐゴシック" panose="020B0600070205080204" pitchFamily="34" charset="-128"/>
              </a:rPr>
              <a:t>Getting an IP address: </a:t>
            </a:r>
            <a:br>
              <a:rPr lang="en-US" altLang="en-US" dirty="0">
                <a:solidFill>
                  <a:schemeClr val="bg1"/>
                </a:solidFill>
                <a:ea typeface="ＭＳ Ｐゴシック" panose="020B0600070205080204" pitchFamily="34" charset="-128"/>
              </a:rPr>
            </a:br>
            <a:r>
              <a:rPr lang="en-US" altLang="en-US" dirty="0">
                <a:solidFill>
                  <a:schemeClr val="bg1"/>
                </a:solidFill>
                <a:ea typeface="ＭＳ Ｐゴシック" panose="020B0600070205080204" pitchFamily="34" charset="-128"/>
              </a:rPr>
              <a:t>DHCP Protocol</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877344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3276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goal:</a:t>
            </a:r>
            <a:r>
              <a:rPr lang="en-US" altLang="en-US" sz="2400" dirty="0">
                <a:ea typeface="ＭＳ Ｐゴシック" charset="-128"/>
                <a:cs typeface="ＭＳ Ｐゴシック" charset="-128"/>
              </a:rPr>
              <a:t> allow host to </a:t>
            </a:r>
            <a:r>
              <a:rPr lang="en-US" altLang="en-US" sz="2400" i="1" dirty="0">
                <a:ea typeface="ＭＳ Ｐゴシック" charset="-128"/>
                <a:cs typeface="ＭＳ Ｐゴシック" charset="-128"/>
              </a:rPr>
              <a:t>dynamically </a:t>
            </a:r>
            <a:r>
              <a:rPr lang="en-US" altLang="en-US" sz="2400" dirty="0">
                <a:ea typeface="ＭＳ Ｐゴシック" charset="-128"/>
                <a:cs typeface="ＭＳ Ｐゴシック" charset="-128"/>
              </a:rPr>
              <a:t>obtain its IP address from network server when it joins network</a:t>
            </a:r>
          </a:p>
          <a:p>
            <a:pPr lvl="1"/>
            <a:r>
              <a:rPr lang="en-US" altLang="en-US" dirty="0">
                <a:ea typeface="ＭＳ Ｐゴシック" charset="-128"/>
              </a:rPr>
              <a:t>can renew its lease on address in use</a:t>
            </a:r>
          </a:p>
          <a:p>
            <a:pPr lvl="1"/>
            <a:r>
              <a:rPr lang="en-US" altLang="en-US" dirty="0">
                <a:ea typeface="ＭＳ Ｐゴシック" charset="-128"/>
              </a:rPr>
              <a:t>allows reuse of addresses (only hold address while connected/</a:t>
            </a:r>
            <a:r>
              <a:rPr lang="ja-JP" altLang="en-US" dirty="0">
                <a:ea typeface="ＭＳ Ｐゴシック" charset="-128"/>
              </a:rPr>
              <a:t>“</a:t>
            </a:r>
            <a:r>
              <a:rPr lang="en-US" altLang="ja-JP" dirty="0">
                <a:ea typeface="ＭＳ Ｐゴシック" charset="-128"/>
              </a:rPr>
              <a:t>on</a:t>
            </a:r>
            <a:r>
              <a:rPr lang="ja-JP" altLang="en-US" dirty="0">
                <a:ea typeface="ＭＳ Ｐゴシック" charset="-128"/>
              </a:rPr>
              <a:t>”</a:t>
            </a:r>
            <a:r>
              <a:rPr lang="en-US" altLang="ja-JP" dirty="0">
                <a:ea typeface="ＭＳ Ｐゴシック" charset="-128"/>
              </a:rPr>
              <a:t>)</a:t>
            </a:r>
          </a:p>
          <a:p>
            <a:pPr lvl="1"/>
            <a:r>
              <a:rPr lang="en-US" altLang="en-US" dirty="0">
                <a:ea typeface="ＭＳ Ｐゴシック" charset="-128"/>
              </a:rPr>
              <a:t>support for mobile users who want to join network</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994417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78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38150" y="255588"/>
            <a:ext cx="6824663" cy="898525"/>
          </a:xfrm>
        </p:spPr>
        <p:txBody>
          <a:bodyPr/>
          <a:lstStyle/>
          <a:p>
            <a:pPr>
              <a:defRPr/>
            </a:pPr>
            <a:r>
              <a:rPr lang="en-US" sz="4000">
                <a:cs typeface="+mj-cs"/>
              </a:rPr>
              <a:t>DHCP client-server scenario</a:t>
            </a:r>
          </a:p>
        </p:txBody>
      </p:sp>
      <p:sp>
        <p:nvSpPr>
          <p:cNvPr id="90114" name="Rectangle 3"/>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5" name="Text Box 97"/>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223.1.1.0/24</a:t>
            </a:r>
          </a:p>
        </p:txBody>
      </p:sp>
      <p:sp>
        <p:nvSpPr>
          <p:cNvPr id="90116" name="Text Box 98"/>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223.1.2.0/24</a:t>
            </a:r>
          </a:p>
        </p:txBody>
      </p:sp>
      <p:sp>
        <p:nvSpPr>
          <p:cNvPr id="90117" name="Text Box 99"/>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223.1.3.0/24</a:t>
            </a:r>
          </a:p>
        </p:txBody>
      </p:sp>
      <p:sp>
        <p:nvSpPr>
          <p:cNvPr id="90118" name="Rectangle 100"/>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9" name="Freeform 101"/>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0" name="Freeform 102"/>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1" name="Freeform 103"/>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2" name="Line 104"/>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3" name="Line 106"/>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4" name="Line 107"/>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5" name="Line 108"/>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6" name="Text Box 109"/>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7" name="Text Box 111"/>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223.1.1.3</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8" name="Text Box 112"/>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223.1.1.4</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9" name="Line 113"/>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0" name="Text Box 114"/>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223.1.2.9</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1" name="Line 116"/>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2" name="Line 117"/>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3" name="Line 120"/>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4" name="Line 122"/>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5" name="Line 123"/>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6" name="Text Box 124"/>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7" name="Text Box 127"/>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grpSp>
        <p:nvGrpSpPr>
          <p:cNvPr id="90138" name="Group 129"/>
          <p:cNvGrpSpPr>
            <a:grpSpLocks/>
          </p:cNvGrpSpPr>
          <p:nvPr/>
        </p:nvGrpSpPr>
        <p:grpSpPr bwMode="auto">
          <a:xfrm>
            <a:off x="1071563" y="2397125"/>
            <a:ext cx="641350" cy="558800"/>
            <a:chOff x="-44" y="1473"/>
            <a:chExt cx="981" cy="1105"/>
          </a:xfrm>
        </p:grpSpPr>
        <p:pic>
          <p:nvPicPr>
            <p:cNvPr id="90238" name="Picture 13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39" name="Group 132"/>
          <p:cNvGrpSpPr>
            <a:grpSpLocks/>
          </p:cNvGrpSpPr>
          <p:nvPr/>
        </p:nvGrpSpPr>
        <p:grpSpPr bwMode="auto">
          <a:xfrm>
            <a:off x="1066800" y="3006725"/>
            <a:ext cx="641350" cy="558800"/>
            <a:chOff x="-44" y="1473"/>
            <a:chExt cx="981" cy="1105"/>
          </a:xfrm>
        </p:grpSpPr>
        <p:pic>
          <p:nvPicPr>
            <p:cNvPr id="90236" name="Picture 13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0" name="Group 135"/>
          <p:cNvGrpSpPr>
            <a:grpSpLocks/>
          </p:cNvGrpSpPr>
          <p:nvPr/>
        </p:nvGrpSpPr>
        <p:grpSpPr bwMode="auto">
          <a:xfrm>
            <a:off x="1095375" y="3616325"/>
            <a:ext cx="641350" cy="558800"/>
            <a:chOff x="-44" y="1473"/>
            <a:chExt cx="981" cy="1105"/>
          </a:xfrm>
        </p:grpSpPr>
        <p:pic>
          <p:nvPicPr>
            <p:cNvPr id="90234" name="Picture 136"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1" name="Group 138"/>
          <p:cNvGrpSpPr>
            <a:grpSpLocks/>
          </p:cNvGrpSpPr>
          <p:nvPr/>
        </p:nvGrpSpPr>
        <p:grpSpPr bwMode="auto">
          <a:xfrm flipH="1">
            <a:off x="4803775" y="2565400"/>
            <a:ext cx="641350" cy="558800"/>
            <a:chOff x="-44" y="1473"/>
            <a:chExt cx="981" cy="1105"/>
          </a:xfrm>
        </p:grpSpPr>
        <p:pic>
          <p:nvPicPr>
            <p:cNvPr id="90232" name="Picture 1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2" name="Group 141"/>
          <p:cNvGrpSpPr>
            <a:grpSpLocks/>
          </p:cNvGrpSpPr>
          <p:nvPr/>
        </p:nvGrpSpPr>
        <p:grpSpPr bwMode="auto">
          <a:xfrm flipH="1">
            <a:off x="4878388" y="3844925"/>
            <a:ext cx="641350" cy="558800"/>
            <a:chOff x="-44" y="1473"/>
            <a:chExt cx="981" cy="1105"/>
          </a:xfrm>
        </p:grpSpPr>
        <p:pic>
          <p:nvPicPr>
            <p:cNvPr id="90230" name="Picture 1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3" name="Group 144"/>
          <p:cNvGrpSpPr>
            <a:grpSpLocks/>
          </p:cNvGrpSpPr>
          <p:nvPr/>
        </p:nvGrpSpPr>
        <p:grpSpPr bwMode="auto">
          <a:xfrm flipH="1">
            <a:off x="3670300" y="5368925"/>
            <a:ext cx="641350" cy="558800"/>
            <a:chOff x="-44" y="1473"/>
            <a:chExt cx="981" cy="1105"/>
          </a:xfrm>
        </p:grpSpPr>
        <p:pic>
          <p:nvPicPr>
            <p:cNvPr id="90228" name="Picture 1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4" name="Group 147"/>
          <p:cNvGrpSpPr>
            <a:grpSpLocks/>
          </p:cNvGrpSpPr>
          <p:nvPr/>
        </p:nvGrpSpPr>
        <p:grpSpPr bwMode="auto">
          <a:xfrm flipH="1">
            <a:off x="2506663" y="5410200"/>
            <a:ext cx="641350" cy="558800"/>
            <a:chOff x="-44" y="1473"/>
            <a:chExt cx="981" cy="1105"/>
          </a:xfrm>
        </p:grpSpPr>
        <p:pic>
          <p:nvPicPr>
            <p:cNvPr id="90226" name="Picture 1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5" name="Group 150"/>
          <p:cNvGrpSpPr>
            <a:grpSpLocks/>
          </p:cNvGrpSpPr>
          <p:nvPr/>
        </p:nvGrpSpPr>
        <p:grpSpPr bwMode="auto">
          <a:xfrm>
            <a:off x="2935288" y="3503613"/>
            <a:ext cx="698500" cy="355600"/>
            <a:chOff x="4396" y="1245"/>
            <a:chExt cx="672" cy="248"/>
          </a:xfrm>
        </p:grpSpPr>
        <p:sp>
          <p:nvSpPr>
            <p:cNvPr id="90218"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19"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20"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90221" name="Group 154"/>
            <p:cNvGrpSpPr>
              <a:grpSpLocks/>
            </p:cNvGrpSpPr>
            <p:nvPr/>
          </p:nvGrpSpPr>
          <p:grpSpPr bwMode="auto">
            <a:xfrm>
              <a:off x="4530" y="1287"/>
              <a:ext cx="377" cy="75"/>
              <a:chOff x="2468" y="1332"/>
              <a:chExt cx="310" cy="60"/>
            </a:xfrm>
          </p:grpSpPr>
          <p:sp>
            <p:nvSpPr>
              <p:cNvPr id="90224" name="Freeform 15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5" name="Freeform 15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222" name="Line 157"/>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3" name="Line 158"/>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46" name="Rectangle 162"/>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7" name="Text Box 110"/>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48" name="Rectangle 165"/>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9" name="Rectangle 166"/>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0" name="Text Box 128"/>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223.1.3.27</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1" name="Text Box 118"/>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2" name="Text Box 119"/>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3" name="Text Box 168"/>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server</a:t>
            </a:r>
          </a:p>
        </p:txBody>
      </p:sp>
      <p:sp>
        <p:nvSpPr>
          <p:cNvPr id="90154" name="Text Box 170"/>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arriving </a:t>
            </a: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client</a:t>
            </a: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 needs </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address in this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network</a:t>
            </a:r>
          </a:p>
        </p:txBody>
      </p:sp>
      <p:grpSp>
        <p:nvGrpSpPr>
          <p:cNvPr id="90155" name="Group 195"/>
          <p:cNvGrpSpPr>
            <a:grpSpLocks/>
          </p:cNvGrpSpPr>
          <p:nvPr/>
        </p:nvGrpSpPr>
        <p:grpSpPr bwMode="auto">
          <a:xfrm>
            <a:off x="3873500" y="2395538"/>
            <a:ext cx="401638" cy="681037"/>
            <a:chOff x="4140" y="429"/>
            <a:chExt cx="1425" cy="2396"/>
          </a:xfrm>
        </p:grpSpPr>
        <p:sp>
          <p:nvSpPr>
            <p:cNvPr id="90186" name="Freeform 196"/>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7" name="Rectangle 197"/>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88" name="Freeform 198"/>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9" name="Freeform 199"/>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90" name="Rectangle 200"/>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1" name="Group 201"/>
            <p:cNvGrpSpPr>
              <a:grpSpLocks/>
            </p:cNvGrpSpPr>
            <p:nvPr/>
          </p:nvGrpSpPr>
          <p:grpSpPr bwMode="auto">
            <a:xfrm>
              <a:off x="4749" y="668"/>
              <a:ext cx="581" cy="145"/>
              <a:chOff x="614" y="2568"/>
              <a:chExt cx="725" cy="139"/>
            </a:xfrm>
          </p:grpSpPr>
          <p:sp>
            <p:nvSpPr>
              <p:cNvPr id="90216" name="AutoShape 202"/>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7" name="AutoShape 203"/>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2" name="Rectangle 204"/>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3" name="Group 205"/>
            <p:cNvGrpSpPr>
              <a:grpSpLocks/>
            </p:cNvGrpSpPr>
            <p:nvPr/>
          </p:nvGrpSpPr>
          <p:grpSpPr bwMode="auto">
            <a:xfrm>
              <a:off x="4747" y="994"/>
              <a:ext cx="581" cy="134"/>
              <a:chOff x="614" y="2568"/>
              <a:chExt cx="725" cy="139"/>
            </a:xfrm>
          </p:grpSpPr>
          <p:sp>
            <p:nvSpPr>
              <p:cNvPr id="90214" name="AutoShape 206"/>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5" name="AutoShape 207"/>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4" name="Rectangle 208"/>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95" name="Rectangle 209"/>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6" name="Group 210"/>
            <p:cNvGrpSpPr>
              <a:grpSpLocks/>
            </p:cNvGrpSpPr>
            <p:nvPr/>
          </p:nvGrpSpPr>
          <p:grpSpPr bwMode="auto">
            <a:xfrm>
              <a:off x="4735" y="1627"/>
              <a:ext cx="582" cy="151"/>
              <a:chOff x="614" y="2568"/>
              <a:chExt cx="725" cy="139"/>
            </a:xfrm>
          </p:grpSpPr>
          <p:sp>
            <p:nvSpPr>
              <p:cNvPr id="90212" name="AutoShape 211"/>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3" name="AutoShape 212"/>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7" name="Freeform 213"/>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98" name="Group 214"/>
            <p:cNvGrpSpPr>
              <a:grpSpLocks/>
            </p:cNvGrpSpPr>
            <p:nvPr/>
          </p:nvGrpSpPr>
          <p:grpSpPr bwMode="auto">
            <a:xfrm>
              <a:off x="4739" y="1327"/>
              <a:ext cx="582" cy="139"/>
              <a:chOff x="614" y="2568"/>
              <a:chExt cx="725" cy="139"/>
            </a:xfrm>
          </p:grpSpPr>
          <p:sp>
            <p:nvSpPr>
              <p:cNvPr id="90210" name="AutoShape 215"/>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1" name="AutoShape 216"/>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9" name="Rectangle 217"/>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0" name="Freeform 218"/>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1" name="Freeform 219"/>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2" name="Oval 220"/>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3" name="Freeform 221"/>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4" name="AutoShape 222"/>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5" name="AutoShape 223"/>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6" name="Oval 224"/>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7" name="Oval 225"/>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90208" name="Oval 226"/>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9" name="Rectangle 227"/>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90156" name="Group 231"/>
          <p:cNvGrpSpPr>
            <a:grpSpLocks/>
          </p:cNvGrpSpPr>
          <p:nvPr/>
        </p:nvGrpSpPr>
        <p:grpSpPr bwMode="auto">
          <a:xfrm>
            <a:off x="5486400" y="3141663"/>
            <a:ext cx="1101725" cy="549275"/>
            <a:chOff x="3428" y="1798"/>
            <a:chExt cx="694" cy="346"/>
          </a:xfrm>
        </p:grpSpPr>
        <p:grpSp>
          <p:nvGrpSpPr>
            <p:cNvPr id="90162" name="Group 229"/>
            <p:cNvGrpSpPr>
              <a:grpSpLocks/>
            </p:cNvGrpSpPr>
            <p:nvPr/>
          </p:nvGrpSpPr>
          <p:grpSpPr bwMode="auto">
            <a:xfrm>
              <a:off x="3628" y="1798"/>
              <a:ext cx="494" cy="346"/>
              <a:chOff x="4420" y="878"/>
              <a:chExt cx="614" cy="458"/>
            </a:xfrm>
          </p:grpSpPr>
          <p:pic>
            <p:nvPicPr>
              <p:cNvPr id="90164" name="Picture 173" descr="laptop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66" name="Picture 175"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8" name="Freeform 177"/>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9" name="Freeform 178"/>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0" name="Freeform 179"/>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1" name="Freeform 180"/>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2" name="Freeform 181"/>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73" name="Group 182"/>
              <p:cNvGrpSpPr>
                <a:grpSpLocks/>
              </p:cNvGrpSpPr>
              <p:nvPr/>
            </p:nvGrpSpPr>
            <p:grpSpPr bwMode="auto">
              <a:xfrm>
                <a:off x="4584" y="1203"/>
                <a:ext cx="119" cy="53"/>
                <a:chOff x="1740" y="2642"/>
                <a:chExt cx="752" cy="327"/>
              </a:xfrm>
            </p:grpSpPr>
            <p:sp>
              <p:nvSpPr>
                <p:cNvPr id="90180" name="Freeform 183"/>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1" name="Freeform 184"/>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2" name="Freeform 185"/>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3" name="Freeform 186"/>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4" name="Freeform 187"/>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5" name="Freeform 188"/>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74" name="Freeform 189"/>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5" name="Freeform 190"/>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6" name="Freeform 191"/>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7" name="Freeform 192"/>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8" name="Freeform 193"/>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9" name="Freeform 194"/>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63" name="Line 230"/>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57" name="AutoShape 232"/>
          <p:cNvSpPr>
            <a:spLocks noChangeArrowheads="1"/>
          </p:cNvSpPr>
          <p:nvPr/>
        </p:nvSpPr>
        <p:spPr bwMode="auto">
          <a:xfrm>
            <a:off x="5754688" y="369887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8" name="Line 233"/>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59" name="Picture 235" descr="underline_bas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48041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Tree>
    <p:extLst>
      <p:ext uri="{BB962C8B-B14F-4D97-AF65-F5344CB8AC3E}">
        <p14:creationId xmlns:p14="http://schemas.microsoft.com/office/powerpoint/2010/main" val="27708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73B6174-D5B8-CE38-333C-96D35ABF10D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4211710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7BABA-559C-B04E-902F-1D5587CCE0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2CA530B-32B6-8E4C-9A1E-71463CA6FB0F}"/>
              </a:ext>
            </a:extLst>
          </p:cNvPr>
          <p:cNvPicPr>
            <a:picLocks noChangeAspect="1"/>
          </p:cNvPicPr>
          <p:nvPr/>
        </p:nvPicPr>
        <p:blipFill>
          <a:blip r:embed="rId2"/>
          <a:stretch>
            <a:fillRect/>
          </a:stretch>
        </p:blipFill>
        <p:spPr>
          <a:xfrm>
            <a:off x="205680" y="1822449"/>
            <a:ext cx="8732639" cy="1606551"/>
          </a:xfrm>
          <a:prstGeom prst="rect">
            <a:avLst/>
          </a:prstGeom>
        </p:spPr>
      </p:pic>
      <p:sp>
        <p:nvSpPr>
          <p:cNvPr id="6" name="Rectangle 5">
            <a:extLst>
              <a:ext uri="{FF2B5EF4-FFF2-40B4-BE49-F238E27FC236}">
                <a16:creationId xmlns:a16="http://schemas.microsoft.com/office/drawing/2014/main" id="{DB4D8D35-0685-954C-BD02-6D408D5C8820}"/>
              </a:ext>
            </a:extLst>
          </p:cNvPr>
          <p:cNvSpPr/>
          <p:nvPr/>
        </p:nvSpPr>
        <p:spPr>
          <a:xfrm>
            <a:off x="1076968" y="2483730"/>
            <a:ext cx="7329738"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4C1DB037-E660-9540-B53A-72DEBC5AFF8A}"/>
              </a:ext>
            </a:extLst>
          </p:cNvPr>
          <p:cNvSpPr txBox="1">
            <a:spLocks noChangeArrowheads="1"/>
          </p:cNvSpPr>
          <p:nvPr/>
        </p:nvSpPr>
        <p:spPr>
          <a:xfrm>
            <a:off x="0" y="0"/>
            <a:ext cx="9144000"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A note on the “broadcast address”</a:t>
            </a:r>
            <a:endParaRPr kumimoji="0" lang="en-AU" altLang="en-US" sz="3600" b="0" i="0" u="none" strike="noStrike" kern="1200" cap="none" spc="0" normalizeH="0" baseline="0" noProof="0" dirty="0">
              <a:ln>
                <a:noFill/>
              </a:ln>
              <a:solidFill>
                <a:srgbClr val="000090"/>
              </a:solidFill>
              <a:effectLst/>
              <a:uLnTx/>
              <a:uFillTx/>
              <a:latin typeface="Calibri Light" panose="020F0302020204030204"/>
              <a:ea typeface="ＭＳ Ｐゴシック" charset="-128"/>
            </a:endParaRPr>
          </a:p>
        </p:txBody>
      </p:sp>
    </p:spTree>
    <p:extLst>
      <p:ext uri="{BB962C8B-B14F-4D97-AF65-F5344CB8AC3E}">
        <p14:creationId xmlns:p14="http://schemas.microsoft.com/office/powerpoint/2010/main" val="1437986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7BABA-559C-B04E-902F-1D5587CCE0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D6AD75D7-EA19-B04A-B6B9-254DEDBED85A}"/>
              </a:ext>
            </a:extLst>
          </p:cNvPr>
          <p:cNvSpPr txBox="1">
            <a:spLocks noChangeArrowheads="1"/>
          </p:cNvSpPr>
          <p:nvPr/>
        </p:nvSpPr>
        <p:spPr>
          <a:xfrm>
            <a:off x="314324" y="2404355"/>
            <a:ext cx="8077200" cy="1476654"/>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0"/>
                </a:solidFill>
                <a:effectLst/>
                <a:uLnTx/>
                <a:uFillTx/>
                <a:latin typeface="Calibri Light" panose="020F0302020204030204"/>
                <a:ea typeface="ＭＳ Ｐゴシック" charset="-128"/>
              </a:rPr>
              <a:t>inet</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 10.104.216.101 </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 00001010.01101000.11011000.01100101</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netmask ff:ff:f0:00 </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 11111111.11111111.11110000.00000000</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broadcast 10.104.223.255 </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00001010.01101000.11011111.11111111</a:t>
            </a:r>
          </a:p>
        </p:txBody>
      </p:sp>
      <p:pic>
        <p:nvPicPr>
          <p:cNvPr id="5" name="Picture 4">
            <a:extLst>
              <a:ext uri="{FF2B5EF4-FFF2-40B4-BE49-F238E27FC236}">
                <a16:creationId xmlns:a16="http://schemas.microsoft.com/office/drawing/2014/main" id="{82CA530B-32B6-8E4C-9A1E-71463CA6FB0F}"/>
              </a:ext>
            </a:extLst>
          </p:cNvPr>
          <p:cNvPicPr>
            <a:picLocks noChangeAspect="1"/>
          </p:cNvPicPr>
          <p:nvPr/>
        </p:nvPicPr>
        <p:blipFill>
          <a:blip r:embed="rId2"/>
          <a:stretch>
            <a:fillRect/>
          </a:stretch>
        </p:blipFill>
        <p:spPr>
          <a:xfrm>
            <a:off x="314324" y="136523"/>
            <a:ext cx="8732639" cy="1606551"/>
          </a:xfrm>
          <a:prstGeom prst="rect">
            <a:avLst/>
          </a:prstGeom>
        </p:spPr>
      </p:pic>
      <p:sp>
        <p:nvSpPr>
          <p:cNvPr id="6" name="Rectangle 5">
            <a:extLst>
              <a:ext uri="{FF2B5EF4-FFF2-40B4-BE49-F238E27FC236}">
                <a16:creationId xmlns:a16="http://schemas.microsoft.com/office/drawing/2014/main" id="{DB4D8D35-0685-954C-BD02-6D408D5C8820}"/>
              </a:ext>
            </a:extLst>
          </p:cNvPr>
          <p:cNvSpPr/>
          <p:nvPr/>
        </p:nvSpPr>
        <p:spPr>
          <a:xfrm>
            <a:off x="1185612" y="797804"/>
            <a:ext cx="7329738"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4EBD195-B389-7842-81D0-C71C2ADFF196}"/>
              </a:ext>
            </a:extLst>
          </p:cNvPr>
          <p:cNvSpPr/>
          <p:nvPr/>
        </p:nvSpPr>
        <p:spPr>
          <a:xfrm>
            <a:off x="314324" y="4161264"/>
            <a:ext cx="3900489" cy="482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1D2EBE8-23FC-7947-8C6B-4BDBB7BC34C6}"/>
              </a:ext>
            </a:extLst>
          </p:cNvPr>
          <p:cNvSpPr/>
          <p:nvPr/>
        </p:nvSpPr>
        <p:spPr>
          <a:xfrm>
            <a:off x="314324" y="2901596"/>
            <a:ext cx="3900489" cy="482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B3DFA38-7656-6B4D-A9F2-FDCBA81C9B18}"/>
              </a:ext>
            </a:extLst>
          </p:cNvPr>
          <p:cNvSpPr/>
          <p:nvPr/>
        </p:nvSpPr>
        <p:spPr>
          <a:xfrm>
            <a:off x="314323" y="5399541"/>
            <a:ext cx="3900489" cy="482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679A6A3-1879-D74A-9E5B-58AD152CC83C}"/>
              </a:ext>
            </a:extLst>
          </p:cNvPr>
          <p:cNvSpPr/>
          <p:nvPr/>
        </p:nvSpPr>
        <p:spPr>
          <a:xfrm>
            <a:off x="4214813" y="5399541"/>
            <a:ext cx="2371726" cy="482172"/>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22199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411100"/>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6101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582554"/>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1961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725433"/>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49598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896888"/>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2220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2054053"/>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2088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675529" y="2248545"/>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21516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1291" y="2411116"/>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7045067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9138</TotalTime>
  <Words>7110</Words>
  <Application>Microsoft Macintosh PowerPoint</Application>
  <PresentationFormat>On-screen Show (4:3)</PresentationFormat>
  <Paragraphs>2155</Paragraphs>
  <Slides>142</Slides>
  <Notes>60</Notes>
  <HiddenSlides>35</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142</vt:i4>
      </vt:variant>
    </vt:vector>
  </HeadingPairs>
  <TitlesOfParts>
    <vt:vector size="159" baseType="lpstr">
      <vt:lpstr>ＭＳ Ｐゴシック</vt:lpstr>
      <vt:lpstr>-apple-system</vt:lpstr>
      <vt:lpstr>Arial</vt:lpstr>
      <vt:lpstr>Calibri</vt:lpstr>
      <vt:lpstr>Calibri Light</vt:lpstr>
      <vt:lpstr>Comic Sans MS</vt:lpstr>
      <vt:lpstr>Courier New</vt:lpstr>
      <vt:lpstr>Helvetica</vt:lpstr>
      <vt:lpstr>inherit</vt:lpstr>
      <vt:lpstr>Lucida Bright</vt:lpstr>
      <vt:lpstr>Tahoma</vt:lpstr>
      <vt:lpstr>Times New Roman</vt:lpstr>
      <vt:lpstr>Verdana</vt:lpstr>
      <vt:lpstr>Wingdings</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Addresses</vt:lpstr>
      <vt:lpstr>IP Address (IPv4)</vt:lpstr>
      <vt:lpstr>Grouping Related Hosts</vt:lpstr>
      <vt:lpstr>Scalability Challenge</vt:lpstr>
      <vt:lpstr>Hierarchical Addressing: IP Prefixes</vt:lpstr>
      <vt:lpstr>Hierarchical Addressing in U.S. Mail</vt:lpstr>
      <vt:lpstr>Easy to Add New Hosts</vt:lpstr>
      <vt:lpstr>Hierarchical Addressing: IP Prefixes</vt:lpstr>
      <vt:lpstr>Hierarchical Addressing: IP Prefixes</vt:lpstr>
      <vt:lpstr>“Classes” of networks</vt:lpstr>
      <vt:lpstr>Class-full addressing</vt:lpstr>
      <vt:lpstr>PowerPoint Presentation</vt:lpstr>
      <vt:lpstr>PowerPoint Presentation</vt:lpstr>
      <vt:lpstr>Global Addresses</vt:lpstr>
      <vt:lpstr>PowerPoint Presentation</vt:lpstr>
      <vt:lpstr>PowerPoint Presentation</vt:lpstr>
      <vt:lpstr>Global Addresses</vt:lpstr>
      <vt:lpstr>Classful Addressing</vt:lpstr>
      <vt:lpstr>IP Datagram Forwarding</vt:lpstr>
      <vt:lpstr>PowerPoint Presentation</vt:lpstr>
      <vt:lpstr>PowerPoint Presentation</vt:lpstr>
      <vt:lpstr>IP Datagram Forwarding</vt:lpstr>
      <vt:lpstr>IP Datagram Forwarding</vt:lpstr>
      <vt:lpstr>Obtaining a Block of Addresses</vt:lpstr>
      <vt:lpstr>PowerPoint Presentation</vt:lpstr>
      <vt:lpstr>PowerPoint Presentation</vt:lpstr>
      <vt:lpstr>Pre-CIDR (1988-1994): Steep Growth</vt:lpstr>
      <vt:lpstr>Subnetting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Subnetting</vt:lpstr>
      <vt:lpstr>Subnetting</vt:lpstr>
      <vt:lpstr>Subnetting</vt:lpstr>
      <vt:lpstr>Subnetting</vt:lpstr>
      <vt:lpstr>PowerPoint Presentation</vt:lpstr>
      <vt:lpstr>PowerPoint Presentation</vt:lpstr>
      <vt:lpstr>PowerPoint Presentation</vt:lpstr>
      <vt:lpstr>PowerPoint Presentation</vt:lpstr>
      <vt:lpstr>PowerPoint Presentation</vt:lpstr>
      <vt:lpstr>Class-less Interdomain Routing (CIDR)</vt:lpstr>
      <vt:lpstr>PowerPoint Presentation</vt:lpstr>
      <vt:lpstr>PowerPoint Presentation</vt:lpstr>
      <vt:lpstr>PowerPoint Presentation</vt:lpstr>
      <vt:lpstr>CIDR: Classless address</vt:lpstr>
      <vt:lpstr>PowerPoint Presentation</vt:lpstr>
      <vt:lpstr>PowerPoint Presentation</vt:lpstr>
      <vt:lpstr>CIDR: Super-netting/ Route aggregation</vt:lpstr>
      <vt:lpstr>PowerPoint Presentation</vt:lpstr>
      <vt:lpstr>PowerPoint Presentation</vt:lpstr>
      <vt:lpstr>PowerPoint Presentation</vt:lpstr>
      <vt:lpstr>PowerPoint Presentation</vt:lpstr>
      <vt:lpstr>PowerPoint Presentation</vt:lpstr>
      <vt:lpstr>PowerPoint Presentation</vt:lpstr>
      <vt:lpstr>Classless Inter-Domain Routing (CIDR)</vt:lpstr>
      <vt:lpstr>Hierarchical Address Allocation</vt:lpstr>
      <vt:lpstr>Separate Forwarding Entry Per Prefix</vt:lpstr>
      <vt:lpstr>PowerPoint Presentation</vt:lpstr>
      <vt:lpstr>PowerPoint Presentation</vt:lpstr>
      <vt:lpstr>PowerPoint Presentation</vt:lpstr>
      <vt:lpstr>PowerPoint Presentation</vt:lpstr>
      <vt:lpstr>PowerPoint Presentation</vt:lpstr>
      <vt:lpstr>CIDR Makes Packet Forwarding Harder</vt:lpstr>
      <vt:lpstr>Longest Prefix Match Forwarding</vt:lpstr>
      <vt:lpstr>Getting an IP address:  DHCP Protocol</vt:lpstr>
      <vt:lpstr>IP addresses: how to get one?</vt:lpstr>
      <vt:lpstr>DHCP: Dynamic Host Configuration Protocol</vt:lpstr>
      <vt:lpstr>DHCP: Dynamic Host Configuration Protocol</vt:lpstr>
      <vt:lpstr>DHCP client-server scenario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DHCP: more than IP addresses</vt:lpstr>
      <vt:lpstr>Dynamic Host Configuration Protocol (DHCP)</vt:lpstr>
      <vt:lpstr>DHCP relay</vt:lpstr>
      <vt:lpstr>PowerPoint Presentation</vt:lpstr>
      <vt:lpstr>PowerPoint Presentation</vt:lpstr>
      <vt:lpstr>PowerPoint Presentation</vt:lpstr>
      <vt:lpstr>PowerPoint Presentation</vt:lpstr>
      <vt:lpstr>PowerPoint Presentation</vt:lpstr>
      <vt:lpstr>Class-less addressing: CIDR</vt:lpstr>
      <vt:lpstr>IP addressing: CIDR</vt:lpstr>
      <vt:lpstr>Classless Inter-Domain Routing (CIDR)</vt:lpstr>
      <vt:lpstr>Hierarchical Address Allocation</vt:lpstr>
      <vt:lpstr>Classless Addressing</vt:lpstr>
      <vt:lpstr>Separate Forwarding Entry Per Prefix</vt:lpstr>
      <vt:lpstr>CIDR Makes Packet Forwarding Harder</vt:lpstr>
      <vt:lpstr>Longest Prefix Match Forwarding</vt:lpstr>
      <vt:lpstr>Pre-CIDR (1988-1994): Steep Growth</vt:lpstr>
      <vt:lpstr>CIDR (1994-1996): Much Flatter</vt:lpstr>
      <vt:lpstr>CIDR Growth (1996-1998): Roughly Linear</vt:lpstr>
      <vt:lpstr>DotCom Boom (1998-2001): Steep Growth</vt:lpstr>
      <vt:lpstr>Long Term (1989-2005): Post-Boom</vt:lpstr>
      <vt:lpstr>Getting an IP address: DHCP</vt:lpstr>
      <vt:lpstr>IP addresses: how to get one?</vt:lpstr>
      <vt:lpstr>DHCP: Dynamic Host Configuration Protocol</vt:lpstr>
      <vt:lpstr>DHCP: Dynamic Host Configuration Protocol</vt:lpstr>
      <vt:lpstr>DHCP client-server scenario</vt:lpstr>
      <vt:lpstr>PowerPoint Presentation</vt:lpstr>
      <vt:lpstr>DHCP: more than IP addresses</vt:lpstr>
      <vt:lpstr>Dynamic Host Configuration Protocol (DHCP)</vt:lpstr>
      <vt:lpstr>DHCP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659</cp:revision>
  <dcterms:created xsi:type="dcterms:W3CDTF">2019-01-28T20:09:31Z</dcterms:created>
  <dcterms:modified xsi:type="dcterms:W3CDTF">2024-02-15T20:27:35Z</dcterms:modified>
</cp:coreProperties>
</file>