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90"/>
  </p:notesMasterIdLst>
  <p:sldIdLst>
    <p:sldId id="1493" r:id="rId4"/>
    <p:sldId id="1599" r:id="rId5"/>
    <p:sldId id="1705" r:id="rId6"/>
    <p:sldId id="1706" r:id="rId7"/>
    <p:sldId id="1600" r:id="rId8"/>
    <p:sldId id="1696" r:id="rId9"/>
    <p:sldId id="1642" r:id="rId10"/>
    <p:sldId id="1697" r:id="rId11"/>
    <p:sldId id="1645" r:id="rId12"/>
    <p:sldId id="1643" r:id="rId13"/>
    <p:sldId id="1644" r:id="rId14"/>
    <p:sldId id="1698" r:id="rId15"/>
    <p:sldId id="1699" r:id="rId16"/>
    <p:sldId id="1700" r:id="rId17"/>
    <p:sldId id="1701" r:id="rId18"/>
    <p:sldId id="1702" r:id="rId19"/>
    <p:sldId id="1703" r:id="rId20"/>
    <p:sldId id="1624" r:id="rId21"/>
    <p:sldId id="1646" r:id="rId22"/>
    <p:sldId id="1647" r:id="rId23"/>
    <p:sldId id="1648" r:id="rId24"/>
    <p:sldId id="1649" r:id="rId25"/>
    <p:sldId id="1576" r:id="rId26"/>
    <p:sldId id="1580" r:id="rId27"/>
    <p:sldId id="1581" r:id="rId28"/>
    <p:sldId id="1582" r:id="rId29"/>
    <p:sldId id="1583" r:id="rId30"/>
    <p:sldId id="1704" r:id="rId31"/>
    <p:sldId id="1707" r:id="rId32"/>
    <p:sldId id="1709" r:id="rId33"/>
    <p:sldId id="1708" r:id="rId34"/>
    <p:sldId id="1710" r:id="rId35"/>
    <p:sldId id="1711" r:id="rId36"/>
    <p:sldId id="1712" r:id="rId37"/>
    <p:sldId id="1650" r:id="rId38"/>
    <p:sldId id="1651" r:id="rId39"/>
    <p:sldId id="1653" r:id="rId40"/>
    <p:sldId id="1654" r:id="rId41"/>
    <p:sldId id="1655" r:id="rId42"/>
    <p:sldId id="678" r:id="rId43"/>
    <p:sldId id="1629" r:id="rId44"/>
    <p:sldId id="1656" r:id="rId45"/>
    <p:sldId id="1662" r:id="rId46"/>
    <p:sldId id="1664" r:id="rId47"/>
    <p:sldId id="1626" r:id="rId48"/>
    <p:sldId id="1627" r:id="rId49"/>
    <p:sldId id="1628" r:id="rId50"/>
    <p:sldId id="1569" r:id="rId51"/>
    <p:sldId id="304" r:id="rId52"/>
    <p:sldId id="319" r:id="rId53"/>
    <p:sldId id="323" r:id="rId54"/>
    <p:sldId id="1657" r:id="rId55"/>
    <p:sldId id="1660" r:id="rId56"/>
    <p:sldId id="1658" r:id="rId57"/>
    <p:sldId id="1659" r:id="rId58"/>
    <p:sldId id="1661" r:id="rId59"/>
    <p:sldId id="325" r:id="rId60"/>
    <p:sldId id="326" r:id="rId61"/>
    <p:sldId id="1630" r:id="rId62"/>
    <p:sldId id="1631" r:id="rId63"/>
    <p:sldId id="1632" r:id="rId64"/>
    <p:sldId id="1633" r:id="rId65"/>
    <p:sldId id="1634" r:id="rId66"/>
    <p:sldId id="1667" r:id="rId67"/>
    <p:sldId id="1665" r:id="rId68"/>
    <p:sldId id="1666" r:id="rId69"/>
    <p:sldId id="1635" r:id="rId70"/>
    <p:sldId id="1615" r:id="rId71"/>
    <p:sldId id="1616" r:id="rId72"/>
    <p:sldId id="1617" r:id="rId73"/>
    <p:sldId id="1618" r:id="rId74"/>
    <p:sldId id="1619" r:id="rId75"/>
    <p:sldId id="1620" r:id="rId76"/>
    <p:sldId id="1621" r:id="rId77"/>
    <p:sldId id="1622" r:id="rId78"/>
    <p:sldId id="1623" r:id="rId79"/>
    <p:sldId id="1636" r:id="rId80"/>
    <p:sldId id="1668" r:id="rId81"/>
    <p:sldId id="1637" r:id="rId82"/>
    <p:sldId id="1669" r:id="rId83"/>
    <p:sldId id="1670" r:id="rId84"/>
    <p:sldId id="1638" r:id="rId85"/>
    <p:sldId id="1639" r:id="rId86"/>
    <p:sldId id="1640" r:id="rId87"/>
    <p:sldId id="1641" r:id="rId88"/>
    <p:sldId id="1584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092"/>
    <p:restoredTop sz="94663"/>
  </p:normalViewPr>
  <p:slideViewPr>
    <p:cSldViewPr snapToGrid="0" snapToObjects="1">
      <p:cViewPr varScale="1">
        <p:scale>
          <a:sx n="101" d="100"/>
          <a:sy n="101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F87D6FD-0834-564F-A6A7-F14463F97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400C09-0A10-4440-889F-EB3D49B12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9C81-C109-4B45-9FBE-B61D25B709D8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B805544B-7A46-4D4D-A5F7-EE3FF3C72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D7B925B7-B1BE-A042-94BB-6CB1BE3AC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8500-C356-5E40-9114-11EB74E50AE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2FFA191C-38F8-1F4E-AF4F-8C406E22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2B21C798-8CDC-E245-82AA-9D03F7E6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8997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247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8553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D7F99C-7098-9143-9A31-F609D3707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880922BB-C268-B04E-81D9-9B2321189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4619E-E8AA-FD49-9621-6C1BAF456A6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30723E85-2371-E144-92BA-D019D2840A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F632C63C-D2AF-E84E-AA9B-321166FE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02017-B1BA-F240-90DF-424B871840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C5214A82-5A96-8340-97C3-C5FB596F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9B6ED5DD-5C77-CA40-B9F6-5951DDE9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0269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501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03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464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6405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1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A can have  16 millions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16777214 = 2^24-2)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B can have 65K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65534 = 2^16 - 2)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C can have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254 (2^8-2)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8ABCF-8DBE-0B44-8881-1104B3E50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2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3B1A66A-0C60-8D48-B484-0868D2E53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C2C7619-6B76-E84E-A299-02CB471EF9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168A0-15FD-224E-87A8-ABDF3B500BA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February 2024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6A4C0792-E282-484F-9C19-637451577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5FADCCC8-5424-ED4B-B073-1ED835F7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93F68-8309-A24F-90E3-0A1A23D162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B42C0C32-3FD2-8C47-BDFD-29ED5F0F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3F17FFE2-9D94-7343-954C-53431D3AF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2401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CMSC 417: 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980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90315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159475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6824478" y="205420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219" y="29040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Subnets, CIDR, DHCP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0B0A3-B559-11A4-4ACE-FA089752174D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Feb 20</a:t>
            </a:r>
            <a:r>
              <a:rPr lang="en-US" sz="2000" b="1" baseline="30000" dirty="0">
                <a:latin typeface="Lucida Bright" panose="02040602050505020304" pitchFamily="18" charset="77"/>
              </a:rPr>
              <a:t>th</a:t>
            </a:r>
            <a:r>
              <a:rPr lang="en-US" sz="2000" b="1" dirty="0">
                <a:latin typeface="Lucida Bright" panose="02040602050505020304" pitchFamily="18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2056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328753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3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16085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AAB4CA-AF7C-3443-81ED-975BA2DAA51D}"/>
              </a:ext>
            </a:extLst>
          </p:cNvPr>
          <p:cNvCxnSpPr>
            <a:cxnSpLocks/>
          </p:cNvCxnSpPr>
          <p:nvPr/>
        </p:nvCxnSpPr>
        <p:spPr>
          <a:xfrm>
            <a:off x="7623063" y="1236605"/>
            <a:ext cx="0" cy="28196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00209-94FE-7146-B15B-EF0CADC538D5}"/>
              </a:ext>
            </a:extLst>
          </p:cNvPr>
          <p:cNvCxnSpPr>
            <a:cxnSpLocks/>
          </p:cNvCxnSpPr>
          <p:nvPr/>
        </p:nvCxnSpPr>
        <p:spPr>
          <a:xfrm>
            <a:off x="8475962" y="1243183"/>
            <a:ext cx="448045" cy="7811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CC016E-C7DB-5A44-9A61-855BB6989430}"/>
              </a:ext>
            </a:extLst>
          </p:cNvPr>
          <p:cNvSpPr txBox="1"/>
          <p:nvPr/>
        </p:nvSpPr>
        <p:spPr>
          <a:xfrm>
            <a:off x="7269888" y="1424149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223.1.2.X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514E80-2263-C145-9F4C-0CA107B935C6}"/>
              </a:ext>
            </a:extLst>
          </p:cNvPr>
          <p:cNvSpPr txBox="1"/>
          <p:nvPr/>
        </p:nvSpPr>
        <p:spPr>
          <a:xfrm>
            <a:off x="7889763" y="1936825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223.1.3.X</a:t>
            </a:r>
          </a:p>
        </p:txBody>
      </p:sp>
    </p:spTree>
    <p:extLst>
      <p:ext uri="{BB962C8B-B14F-4D97-AF65-F5344CB8AC3E}">
        <p14:creationId xmlns:p14="http://schemas.microsoft.com/office/powerpoint/2010/main" val="229085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0447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488DAA-C7D3-224F-9D33-2F280140783C}"/>
              </a:ext>
            </a:extLst>
          </p:cNvPr>
          <p:cNvSpPr txBox="1"/>
          <p:nvPr/>
        </p:nvSpPr>
        <p:spPr>
          <a:xfrm>
            <a:off x="4962299" y="1565437"/>
            <a:ext cx="3942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separate networks are needed. How can we assign addresses to these “sub” networks?</a:t>
            </a:r>
          </a:p>
        </p:txBody>
      </p:sp>
    </p:spTree>
    <p:extLst>
      <p:ext uri="{BB962C8B-B14F-4D97-AF65-F5344CB8AC3E}">
        <p14:creationId xmlns:p14="http://schemas.microsoft.com/office/powerpoint/2010/main" val="2126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413487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75C19-4018-9E4D-906B-614FABA85308}"/>
              </a:ext>
            </a:extLst>
          </p:cNvPr>
          <p:cNvSpPr txBox="1"/>
          <p:nvPr/>
        </p:nvSpPr>
        <p:spPr>
          <a:xfrm>
            <a:off x="0" y="2340197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subnetting</a:t>
            </a:r>
          </a:p>
        </p:txBody>
      </p:sp>
    </p:spTree>
    <p:extLst>
      <p:ext uri="{BB962C8B-B14F-4D97-AF65-F5344CB8AC3E}">
        <p14:creationId xmlns:p14="http://schemas.microsoft.com/office/powerpoint/2010/main" val="41010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33BDB-1C13-E249-BA2A-963B540319AD}"/>
              </a:ext>
            </a:extLst>
          </p:cNvPr>
          <p:cNvSpPr txBox="1"/>
          <p:nvPr/>
        </p:nvSpPr>
        <p:spPr>
          <a:xfrm>
            <a:off x="30787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ACAC36-188D-7746-A3F6-6EE04D278A17}"/>
              </a:ext>
            </a:extLst>
          </p:cNvPr>
          <p:cNvSpPr txBox="1"/>
          <p:nvPr/>
        </p:nvSpPr>
        <p:spPr>
          <a:xfrm>
            <a:off x="4605233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447E33-4D84-A548-AE81-DF747BA97A0F}"/>
              </a:ext>
            </a:extLst>
          </p:cNvPr>
          <p:cNvSpPr txBox="1"/>
          <p:nvPr/>
        </p:nvSpPr>
        <p:spPr>
          <a:xfrm>
            <a:off x="1024450" y="6193378"/>
            <a:ext cx="7396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mask = 11111111. 11111111. 11111111.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0000000</a:t>
            </a:r>
          </a:p>
        </p:txBody>
      </p:sp>
    </p:spTree>
    <p:extLst>
      <p:ext uri="{BB962C8B-B14F-4D97-AF65-F5344CB8AC3E}">
        <p14:creationId xmlns:p14="http://schemas.microsoft.com/office/powerpoint/2010/main" val="38994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4EEEE0-A31F-3943-8D69-F8F25A1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64E16B-CB13-8440-A94A-D6520546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Add another level to address/routing hierarchy: </a:t>
            </a:r>
            <a:r>
              <a:rPr lang="en-US" altLang="en-US" sz="2400" i="1" dirty="0"/>
              <a:t>subnet</a:t>
            </a:r>
          </a:p>
          <a:p>
            <a:r>
              <a:rPr lang="en-US" altLang="en-US" sz="2400" i="1" dirty="0"/>
              <a:t>Subnet masks </a:t>
            </a:r>
            <a:r>
              <a:rPr lang="en-US" altLang="en-US" sz="2400" dirty="0"/>
              <a:t>define variable partition of host part of class A and B addresses </a:t>
            </a:r>
          </a:p>
          <a:p>
            <a:r>
              <a:rPr lang="en-US" altLang="en-US" sz="2400" dirty="0"/>
              <a:t>Subnets visible only within site</a:t>
            </a:r>
          </a:p>
          <a:p>
            <a:pPr>
              <a:lnSpc>
                <a:spcPct val="85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8852" name="Picture 5" descr="f03-20-9780123850591 copy">
            <a:extLst>
              <a:ext uri="{FF2B5EF4-FFF2-40B4-BE49-F238E27FC236}">
                <a16:creationId xmlns:a16="http://schemas.microsoft.com/office/drawing/2014/main" id="{A8B3EF37-E125-DB45-848F-59E5E15A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7" y="3429000"/>
            <a:ext cx="4392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28BACD-39F7-2496-59F2-494A3D4C6A23}"/>
              </a:ext>
            </a:extLst>
          </p:cNvPr>
          <p:cNvGrpSpPr/>
          <p:nvPr/>
        </p:nvGrpSpPr>
        <p:grpSpPr>
          <a:xfrm>
            <a:off x="239522" y="3429000"/>
            <a:ext cx="2656083" cy="2556164"/>
            <a:chOff x="239522" y="3429000"/>
            <a:chExt cx="2656083" cy="2556164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B1A71A92-AB30-546F-314C-BF2D40C30B3E}"/>
                </a:ext>
              </a:extLst>
            </p:cNvPr>
            <p:cNvSpPr/>
            <p:nvPr/>
          </p:nvSpPr>
          <p:spPr>
            <a:xfrm>
              <a:off x="1354345" y="4267200"/>
              <a:ext cx="1541260" cy="1717964"/>
            </a:xfrm>
            <a:custGeom>
              <a:avLst/>
              <a:gdLst>
                <a:gd name="connsiteX0" fmla="*/ 1208751 w 1541260"/>
                <a:gd name="connsiteY0" fmla="*/ 0 h 1717964"/>
                <a:gd name="connsiteX1" fmla="*/ 3405 w 1541260"/>
                <a:gd name="connsiteY1" fmla="*/ 900545 h 1717964"/>
                <a:gd name="connsiteX2" fmla="*/ 1541260 w 1541260"/>
                <a:gd name="connsiteY2" fmla="*/ 1717964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60" h="1717964">
                  <a:moveTo>
                    <a:pt x="1208751" y="0"/>
                  </a:moveTo>
                  <a:cubicBezTo>
                    <a:pt x="578369" y="307109"/>
                    <a:pt x="-52013" y="614218"/>
                    <a:pt x="3405" y="900545"/>
                  </a:cubicBezTo>
                  <a:cubicBezTo>
                    <a:pt x="58823" y="1186872"/>
                    <a:pt x="800041" y="1452418"/>
                    <a:pt x="1541260" y="171796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F7804D53-7EF4-9903-0B11-DC79A696B8EF}"/>
                </a:ext>
              </a:extLst>
            </p:cNvPr>
            <p:cNvSpPr/>
            <p:nvPr/>
          </p:nvSpPr>
          <p:spPr>
            <a:xfrm>
              <a:off x="2576945" y="3429000"/>
              <a:ext cx="276642" cy="1752600"/>
            </a:xfrm>
            <a:prstGeom prst="leftBracket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604F1C-3C3C-FDAC-BAE6-05F6ED351306}"/>
                </a:ext>
              </a:extLst>
            </p:cNvPr>
            <p:cNvSpPr txBox="1"/>
            <p:nvPr/>
          </p:nvSpPr>
          <p:spPr>
            <a:xfrm>
              <a:off x="239522" y="4895349"/>
              <a:ext cx="1885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“Bitwise and”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91707A-159C-AE46-B5C3-0DC5505E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E9C149F-C171-AA4F-8BA1-09BE175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43479"/>
            <a:ext cx="78867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400" dirty="0"/>
              <a:t>Strategy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every datagram contains destination's address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directly connected to destination network, then forward to host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not directly connected to destination network, then forward to some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forwarding table maps network number into next hop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host has a </a:t>
            </a:r>
            <a:r>
              <a:rPr lang="en-US" altLang="en-US" dirty="0">
                <a:solidFill>
                  <a:srgbClr val="C00000"/>
                </a:solidFill>
              </a:rPr>
              <a:t>default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router maintains a forwarding table</a:t>
            </a:r>
          </a:p>
          <a:p>
            <a:pPr>
              <a:lnSpc>
                <a:spcPct val="85000"/>
              </a:lnSpc>
            </a:pPr>
            <a:r>
              <a:rPr lang="en-US" altLang="en-US" sz="2400" dirty="0"/>
              <a:t>Example (router R2)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6804" name="Picture 7">
            <a:extLst>
              <a:ext uri="{FF2B5EF4-FFF2-40B4-BE49-F238E27FC236}">
                <a16:creationId xmlns:a16="http://schemas.microsoft.com/office/drawing/2014/main" id="{2A732A06-BACF-4740-A6C5-1158E75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363761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4-9780123850591 copy">
            <a:extLst>
              <a:ext uri="{FF2B5EF4-FFF2-40B4-BE49-F238E27FC236}">
                <a16:creationId xmlns:a16="http://schemas.microsoft.com/office/drawing/2014/main" id="{1D943DB1-318F-E347-AE28-667364A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75861"/>
            <a:ext cx="3510868" cy="29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2975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</p:spTree>
    <p:extLst>
      <p:ext uri="{BB962C8B-B14F-4D97-AF65-F5344CB8AC3E}">
        <p14:creationId xmlns:p14="http://schemas.microsoft.com/office/powerpoint/2010/main" val="52430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EE8666-053E-4449-AEFC-621F9E215D8E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41354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Algorithm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 = destination IP address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 each entry &lt;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&amp; 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is an interface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directly to destination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else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to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(a router)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1F80A4-302E-3146-8BB0-E8515035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AD7753-BC3B-D14D-BC35-A5469B39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Notes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Would use a default router if nothing matches</a:t>
            </a:r>
          </a:p>
          <a:p>
            <a:r>
              <a:rPr lang="en-US" altLang="en-US" sz="2400" dirty="0"/>
              <a:t>Not necessary for all ones in subnet mask to be contiguous</a:t>
            </a:r>
          </a:p>
          <a:p>
            <a:r>
              <a:rPr lang="en-US" altLang="en-US" sz="2400" dirty="0"/>
              <a:t>Can put multiple subnets on one physical network</a:t>
            </a:r>
          </a:p>
          <a:p>
            <a:r>
              <a:rPr lang="en-US" altLang="en-US" sz="2400" dirty="0"/>
              <a:t>Subnets not visible from the rest of the Internet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3095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826E4-7115-F54A-B9CF-8DC1FA2ED509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Subnets “toy” example</a:t>
            </a:r>
          </a:p>
        </p:txBody>
      </p:sp>
    </p:spTree>
    <p:extLst>
      <p:ext uri="{BB962C8B-B14F-4D97-AF65-F5344CB8AC3E}">
        <p14:creationId xmlns:p14="http://schemas.microsoft.com/office/powerpoint/2010/main" val="1048522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4014314-B6D6-1944-A8DA-932DBE99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906671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9A9DB13-6DAA-DF45-B521-E2B2961F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789926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A8203D-1083-2B4E-AC50-8C427E9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8" y="1337845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A5A1E8-6919-F244-B649-34C0BF9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749142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1B391EE-F928-F34B-803A-969E277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3" y="2552996"/>
            <a:ext cx="4617185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A451A-D0C3-0F43-A9B6-B70612C471E7}"/>
              </a:ext>
            </a:extLst>
          </p:cNvPr>
          <p:cNvSpPr txBox="1"/>
          <p:nvPr/>
        </p:nvSpPr>
        <p:spPr>
          <a:xfrm>
            <a:off x="459025" y="368135"/>
            <a:ext cx="32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space assigned to you:</a:t>
            </a:r>
          </a:p>
        </p:txBody>
      </p:sp>
    </p:spTree>
    <p:extLst>
      <p:ext uri="{BB962C8B-B14F-4D97-AF65-F5344CB8AC3E}">
        <p14:creationId xmlns:p14="http://schemas.microsoft.com/office/powerpoint/2010/main" val="3079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1EEA5-EEE5-4644-9FBB-9DC99F18450C}"/>
              </a:ext>
            </a:extLst>
          </p:cNvPr>
          <p:cNvSpPr/>
          <p:nvPr/>
        </p:nvSpPr>
        <p:spPr>
          <a:xfrm>
            <a:off x="4108289" y="1920599"/>
            <a:ext cx="1449363" cy="585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10A33-57D0-B040-97EC-93FEB26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0" y="2821537"/>
            <a:ext cx="5532932" cy="4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C10A7-8301-BD90-E0D9-ACFDA96C0A01}"/>
              </a:ext>
            </a:extLst>
          </p:cNvPr>
          <p:cNvSpPr txBox="1"/>
          <p:nvPr/>
        </p:nvSpPr>
        <p:spPr>
          <a:xfrm>
            <a:off x="1917947" y="4399741"/>
            <a:ext cx="1272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hosts max.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75EF9-E7B0-AC05-BB67-17F90D09D0F0}"/>
              </a:ext>
            </a:extLst>
          </p:cNvPr>
          <p:cNvSpPr txBox="1"/>
          <p:nvPr/>
        </p:nvSpPr>
        <p:spPr>
          <a:xfrm>
            <a:off x="3550445" y="4359946"/>
            <a:ext cx="1051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hosts max.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D2400-D3F5-06F5-8D4E-67C8FB618078}"/>
              </a:ext>
            </a:extLst>
          </p:cNvPr>
          <p:cNvSpPr txBox="1"/>
          <p:nvPr/>
        </p:nvSpPr>
        <p:spPr>
          <a:xfrm>
            <a:off x="5707358" y="4359946"/>
            <a:ext cx="1051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hosts max.</a:t>
            </a:r>
          </a:p>
        </p:txBody>
      </p:sp>
    </p:spTree>
    <p:extLst>
      <p:ext uri="{BB962C8B-B14F-4D97-AF65-F5344CB8AC3E}">
        <p14:creationId xmlns:p14="http://schemas.microsoft.com/office/powerpoint/2010/main" val="12112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>
            <a:extLst>
              <a:ext uri="{FF2B5EF4-FFF2-40B4-BE49-F238E27FC236}">
                <a16:creationId xmlns:a16="http://schemas.microsoft.com/office/drawing/2014/main" id="{E20A3AAA-49C4-A645-8C7F-38DBF8B83E28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D19F6-69DB-B443-9881-ACF6E39C920C}"/>
              </a:ext>
            </a:extLst>
          </p:cNvPr>
          <p:cNvGrpSpPr/>
          <p:nvPr/>
        </p:nvGrpSpPr>
        <p:grpSpPr>
          <a:xfrm>
            <a:off x="935422" y="4180439"/>
            <a:ext cx="6899516" cy="1254947"/>
            <a:chOff x="935422" y="4180439"/>
            <a:chExt cx="6899516" cy="125494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EF328CD-4724-8A47-8ED6-66722A683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4180439"/>
              <a:ext cx="6899516" cy="125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8668E9FA-799D-154E-97FA-091DD737B118}"/>
                </a:ext>
              </a:extLst>
            </p:cNvPr>
            <p:cNvSpPr/>
            <p:nvPr/>
          </p:nvSpPr>
          <p:spPr>
            <a:xfrm>
              <a:off x="4019719" y="494955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DFAE4-8FAB-B248-A946-08D4CF032E77}"/>
              </a:ext>
            </a:extLst>
          </p:cNvPr>
          <p:cNvGrpSpPr/>
          <p:nvPr/>
        </p:nvGrpSpPr>
        <p:grpSpPr>
          <a:xfrm>
            <a:off x="935422" y="5521413"/>
            <a:ext cx="6345734" cy="1233893"/>
            <a:chOff x="935422" y="5521413"/>
            <a:chExt cx="6345734" cy="1233893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F47C9216-848E-7444-B90E-BE96D1C59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5521413"/>
              <a:ext cx="6345734" cy="123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F5C2773F-DD0B-2148-AE30-312DCE672CFD}"/>
                </a:ext>
              </a:extLst>
            </p:cNvPr>
            <p:cNvSpPr/>
            <p:nvPr/>
          </p:nvSpPr>
          <p:spPr>
            <a:xfrm>
              <a:off x="4000838" y="627713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0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F133BC87-C6AC-E94A-9350-0AAF97FD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2" y="4132585"/>
            <a:ext cx="4974742" cy="8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DB2E74-19C5-3648-A49D-3757DBD1723B}"/>
              </a:ext>
            </a:extLst>
          </p:cNvPr>
          <p:cNvGrpSpPr/>
          <p:nvPr/>
        </p:nvGrpSpPr>
        <p:grpSpPr>
          <a:xfrm>
            <a:off x="1240957" y="5297883"/>
            <a:ext cx="6295668" cy="908950"/>
            <a:chOff x="1240957" y="5297883"/>
            <a:chExt cx="6295668" cy="90895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3330B85-66DB-2340-B038-8AA2ED05E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6" y="5297883"/>
              <a:ext cx="6285509" cy="3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DD125341-7904-0247-82A0-DBB9FE19E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96"/>
            <a:stretch/>
          </p:blipFill>
          <p:spPr bwMode="auto">
            <a:xfrm>
              <a:off x="1240957" y="5829810"/>
              <a:ext cx="2274139" cy="37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837FD62-43F2-6742-BEF6-DE188E380BDD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EEA266-92A6-B546-91EB-3F5C278E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-1" b="-1429"/>
          <a:stretch/>
        </p:blipFill>
        <p:spPr bwMode="auto">
          <a:xfrm>
            <a:off x="3416271" y="5806577"/>
            <a:ext cx="3808576" cy="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25425-26FA-C0A4-46E9-5D56310FC016}"/>
              </a:ext>
            </a:extLst>
          </p:cNvPr>
          <p:cNvSpPr txBox="1"/>
          <p:nvPr/>
        </p:nvSpPr>
        <p:spPr>
          <a:xfrm>
            <a:off x="368300" y="266700"/>
            <a:ext cx="2236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71EAA-1F1E-EBE7-77AD-17AAA9E51F3B}"/>
              </a:ext>
            </a:extLst>
          </p:cNvPr>
          <p:cNvSpPr txBox="1"/>
          <p:nvPr/>
        </p:nvSpPr>
        <p:spPr>
          <a:xfrm>
            <a:off x="685800" y="1816100"/>
            <a:ext cx="759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In-class Midterm-1 exam: This Thursday.  Syllabus is posted.</a:t>
            </a:r>
          </a:p>
        </p:txBody>
      </p:sp>
    </p:spTree>
    <p:extLst>
      <p:ext uri="{BB962C8B-B14F-4D97-AF65-F5344CB8AC3E}">
        <p14:creationId xmlns:p14="http://schemas.microsoft.com/office/powerpoint/2010/main" val="1018465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7DE4E-A422-575E-EEA4-64692096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58" y="0"/>
            <a:ext cx="5606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6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</p:spTree>
    <p:extLst>
      <p:ext uri="{BB962C8B-B14F-4D97-AF65-F5344CB8AC3E}">
        <p14:creationId xmlns:p14="http://schemas.microsoft.com/office/powerpoint/2010/main" val="3461722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7DE4E-A422-575E-EEA4-64692096B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-288542" y="317500"/>
            <a:ext cx="10901106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6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22D58A-A7BB-C94F-CA05-6F8FB724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485900"/>
            <a:ext cx="74803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FFF04-517D-5D4F-B06F-472D6F990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831850" y="2400300"/>
            <a:ext cx="7251700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ACF773-95D2-CD41-90E1-C13776FA1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2813050"/>
            <a:ext cx="71247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4AB0D-B504-F1FC-E49E-094A2E21E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3263900"/>
            <a:ext cx="6997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11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F49E5-5137-FBAA-1E55-8445819AF3A8}"/>
              </a:ext>
            </a:extLst>
          </p:cNvPr>
          <p:cNvSpPr txBox="1"/>
          <p:nvPr/>
        </p:nvSpPr>
        <p:spPr>
          <a:xfrm>
            <a:off x="3995303" y="3072368"/>
            <a:ext cx="11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57159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88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48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Interdomain Routing (CIDR)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A97F4-980D-B93A-1284-3336B94EDE6E}"/>
              </a:ext>
            </a:extLst>
          </p:cNvPr>
          <p:cNvGrpSpPr/>
          <p:nvPr/>
        </p:nvGrpSpPr>
        <p:grpSpPr>
          <a:xfrm>
            <a:off x="0" y="4541178"/>
            <a:ext cx="9144000" cy="1078786"/>
            <a:chOff x="0" y="4541178"/>
            <a:chExt cx="9144000" cy="1078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DC3754-B706-193F-51AB-8717F49FF9BB}"/>
                </a:ext>
              </a:extLst>
            </p:cNvPr>
            <p:cNvSpPr/>
            <p:nvPr/>
          </p:nvSpPr>
          <p:spPr>
            <a:xfrm>
              <a:off x="0" y="4541178"/>
              <a:ext cx="9144000" cy="10787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F9C615-0D87-B21F-DF5C-CAF5744A4377}"/>
                </a:ext>
              </a:extLst>
            </p:cNvPr>
            <p:cNvSpPr txBox="1"/>
            <p:nvPr/>
          </p:nvSpPr>
          <p:spPr>
            <a:xfrm>
              <a:off x="1196749" y="4757405"/>
              <a:ext cx="6750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Generalizes the ideas of subnetting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36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164C53-DF6E-D05A-199F-9952DE99EF98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76B740-E086-36BE-5CD0-18342F511EF1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43285A-92C7-CC23-0B36-C4D2D016F9C0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946D05-5166-4638-103E-3177E6B5743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AD86B506-3FB1-3D4B-8D6A-3663ED1FC57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F7336-47A3-4D42-4C11-EC060D3BD58D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707BF7-18D1-0FAC-1DD8-77378B92C037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C69568-4CAF-DAB0-F5D7-8569BFFAC606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F06E3F-A4F6-EE6C-08FA-A0EC1C545228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BA6A45-650C-EB41-B6F5-8568607A5C72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8055E7-3086-21FB-7883-47AD568BD3A7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8" name="Rectangular Callout 47">
              <a:extLst>
                <a:ext uri="{FF2B5EF4-FFF2-40B4-BE49-F238E27FC236}">
                  <a16:creationId xmlns:a16="http://schemas.microsoft.com/office/drawing/2014/main" id="{CB4DF3F5-A00B-1C2F-8723-295D0964BA0E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794E29-0304-06E4-9E24-4CBB0F07C776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688BBB-77C0-DA41-4F46-F52754CC4FA4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1EB5A2-6B82-E0C2-35CD-EFF9D9A4990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34FD9-8EE5-6343-5D00-6E8416FF1D64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77010F-6FF0-BD84-ABAD-CA678EC71153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pic>
        <p:nvPicPr>
          <p:cNvPr id="54" name="Picture 53" descr="Category:Network routers - Wikimedia Commons">
            <a:extLst>
              <a:ext uri="{FF2B5EF4-FFF2-40B4-BE49-F238E27FC236}">
                <a16:creationId xmlns:a16="http://schemas.microsoft.com/office/drawing/2014/main" id="{E2748A44-A0AB-817C-CC95-B4FD7481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37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8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38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pic>
        <p:nvPicPr>
          <p:cNvPr id="15" name="Picture 14" descr="Category:Network routers - Wikimedia Commons">
            <a:extLst>
              <a:ext uri="{FF2B5EF4-FFF2-40B4-BE49-F238E27FC236}">
                <a16:creationId xmlns:a16="http://schemas.microsoft.com/office/drawing/2014/main" id="{C1AC712C-9361-1F43-DAEA-40D75AD9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A1BCD36-E26B-7BCF-2E6F-85D95475C8ED}"/>
              </a:ext>
            </a:extLst>
          </p:cNvPr>
          <p:cNvSpPr txBox="1"/>
          <p:nvPr/>
        </p:nvSpPr>
        <p:spPr>
          <a:xfrm>
            <a:off x="-6597" y="3742507"/>
            <a:ext cx="914181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Lesson 1: </a:t>
            </a:r>
          </a:p>
          <a:p>
            <a:r>
              <a:rPr lang="en-US" sz="2800" dirty="0"/>
              <a:t>Address classes are not needed. Mask can define the number of bits for network part.</a:t>
            </a:r>
          </a:p>
          <a:p>
            <a:endParaRPr lang="en-US" sz="2800" dirty="0"/>
          </a:p>
          <a:p>
            <a:r>
              <a:rPr lang="en-US" sz="2800" dirty="0"/>
              <a:t>Lesson 2: </a:t>
            </a:r>
          </a:p>
          <a:p>
            <a:r>
              <a:rPr lang="en-US" sz="2800" dirty="0"/>
              <a:t>Network hierarchies can be hidden from the outside world.</a:t>
            </a:r>
          </a:p>
          <a:p>
            <a:r>
              <a:rPr lang="en-US" sz="2800" dirty="0"/>
              <a:t>Network addresses can be aggregated/summarized/combined</a:t>
            </a:r>
          </a:p>
        </p:txBody>
      </p:sp>
    </p:spTree>
    <p:extLst>
      <p:ext uri="{BB962C8B-B14F-4D97-AF65-F5344CB8AC3E}">
        <p14:creationId xmlns:p14="http://schemas.microsoft.com/office/powerpoint/2010/main" val="3379464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Classless address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  <p:pic>
        <p:nvPicPr>
          <p:cNvPr id="3074" name="Picture 2" descr="Ip Header Format">
            <a:extLst>
              <a:ext uri="{FF2B5EF4-FFF2-40B4-BE49-F238E27FC236}">
                <a16:creationId xmlns:a16="http://schemas.microsoft.com/office/drawing/2014/main" id="{C5CDA458-C419-3766-E9AC-DD8CDCFD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52" y="3652775"/>
            <a:ext cx="5305727" cy="29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8B1937-8508-B95C-8008-A007F1BFA257}"/>
              </a:ext>
            </a:extLst>
          </p:cNvPr>
          <p:cNvSpPr txBox="1"/>
          <p:nvPr/>
        </p:nvSpPr>
        <p:spPr>
          <a:xfrm>
            <a:off x="189821" y="3468109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data packet (datagram)</a:t>
            </a:r>
          </a:p>
        </p:txBody>
      </p:sp>
    </p:spTree>
    <p:extLst>
      <p:ext uri="{BB962C8B-B14F-4D97-AF65-F5344CB8AC3E}">
        <p14:creationId xmlns:p14="http://schemas.microsoft.com/office/powerpoint/2010/main" val="289934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EE6A1C-F9E1-81FB-1D01-CED330F797F1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IP addressing: CIDR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9E0CF-394E-7C26-BFA5-DA193743C38C}"/>
              </a:ext>
            </a:extLst>
          </p:cNvPr>
          <p:cNvSpPr txBox="1"/>
          <p:nvPr/>
        </p:nvSpPr>
        <p:spPr>
          <a:xfrm>
            <a:off x="0" y="5891025"/>
            <a:ext cx="91418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X bit network part is often called Prefix or Network-prefix</a:t>
            </a:r>
          </a:p>
        </p:txBody>
      </p:sp>
    </p:spTree>
    <p:extLst>
      <p:ext uri="{BB962C8B-B14F-4D97-AF65-F5344CB8AC3E}">
        <p14:creationId xmlns:p14="http://schemas.microsoft.com/office/powerpoint/2010/main" val="31164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C6835-C76D-0B4B-B4A6-579CD62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13" descr="underline_base">
            <a:extLst>
              <a:ext uri="{FF2B5EF4-FFF2-40B4-BE49-F238E27FC236}">
                <a16:creationId xmlns:a16="http://schemas.microsoft.com/office/drawing/2014/main" id="{21AA2AA2-4B00-9441-B6DF-80FF658707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F64F5-719F-774C-8D7E-40F101287A3D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IP addressing: CIDR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5060E5-6147-DC41-A64E-6B2FB803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5751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E433-CDCB-1749-AA2B-AD198FAA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03626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E5D8-4B17-6E4F-BEAA-53085D2DA5FA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528763"/>
            <a:ext cx="8107363" cy="3171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</a:rPr>
              <a:t>CIDR:</a:t>
            </a:r>
            <a:r>
              <a:rPr lang="en-US" sz="3200"/>
              <a:t> </a:t>
            </a:r>
            <a:r>
              <a:rPr lang="en-US" sz="3200">
                <a:solidFill>
                  <a:srgbClr val="CC0000"/>
                </a:solidFill>
              </a:rPr>
              <a:t>C</a:t>
            </a:r>
            <a:r>
              <a:rPr lang="en-US" sz="3200"/>
              <a:t>lassless </a:t>
            </a:r>
            <a:r>
              <a:rPr lang="en-US" sz="3200">
                <a:solidFill>
                  <a:srgbClr val="CC0000"/>
                </a:solidFill>
              </a:rPr>
              <a:t>I</a:t>
            </a:r>
            <a:r>
              <a:rPr lang="en-US" sz="3200"/>
              <a:t>nter</a:t>
            </a:r>
            <a:r>
              <a:rPr lang="en-US" sz="3200">
                <a:solidFill>
                  <a:srgbClr val="CC0000"/>
                </a:solidFill>
              </a:rPr>
              <a:t>D</a:t>
            </a:r>
            <a:r>
              <a:rPr lang="en-US" sz="3200"/>
              <a:t>omain </a:t>
            </a:r>
            <a:r>
              <a:rPr lang="en-US" sz="3200">
                <a:solidFill>
                  <a:srgbClr val="CC0000"/>
                </a:solidFill>
              </a:rPr>
              <a:t>R</a:t>
            </a:r>
            <a:r>
              <a:rPr lang="en-US" sz="3200"/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9695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Super-netting/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Route aggregation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50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43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135495" y="1110526"/>
            <a:ext cx="1515158" cy="1025216"/>
            <a:chOff x="5059613" y="1185521"/>
            <a:chExt cx="1515158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059613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223.1.1.0/24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05961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223.1.2.0/24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059613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223.1.3.0/24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44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00DB1F-7896-AA64-82EB-5BA0B3C218A9}"/>
              </a:ext>
            </a:extLst>
          </p:cNvPr>
          <p:cNvSpPr txBox="1"/>
          <p:nvPr/>
        </p:nvSpPr>
        <p:spPr>
          <a:xfrm>
            <a:off x="7135495" y="11105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223.1.0.0/16</a:t>
            </a:r>
          </a:p>
        </p:txBody>
      </p: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112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C757B-BC00-5544-BD21-558B2EB1EB65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</p:spTree>
    <p:extLst>
      <p:ext uri="{BB962C8B-B14F-4D97-AF65-F5344CB8AC3E}">
        <p14:creationId xmlns:p14="http://schemas.microsoft.com/office/powerpoint/2010/main" val="3015582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C876B-7CDA-A941-B375-3E3BA03302D1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1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8E39-F963-1C4D-8DEB-596E850E37E7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EE54F99E-6CA0-B348-BA23-820B74FE7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7"/>
          <a:stretch/>
        </p:blipFill>
        <p:spPr bwMode="auto">
          <a:xfrm>
            <a:off x="1918079" y="2461784"/>
            <a:ext cx="6222245" cy="1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3659F-7B8B-E24C-ADD8-756947278E04}"/>
              </a:ext>
            </a:extLst>
          </p:cNvPr>
          <p:cNvSpPr txBox="1"/>
          <p:nvPr/>
        </p:nvSpPr>
        <p:spPr>
          <a:xfrm>
            <a:off x="4572000" y="435713"/>
            <a:ext cx="47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Route aggregation</a:t>
            </a:r>
          </a:p>
        </p:txBody>
      </p:sp>
    </p:spTree>
    <p:extLst>
      <p:ext uri="{BB962C8B-B14F-4D97-AF65-F5344CB8AC3E}">
        <p14:creationId xmlns:p14="http://schemas.microsoft.com/office/powerpoint/2010/main" val="2394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1" y="1690608"/>
            <a:ext cx="6273578" cy="34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39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183" y="284276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02CBF-D1C4-F4FC-D4BD-EAA1D7DFE904}"/>
              </a:ext>
            </a:extLst>
          </p:cNvPr>
          <p:cNvSpPr txBox="1"/>
          <p:nvPr/>
        </p:nvSpPr>
        <p:spPr>
          <a:xfrm>
            <a:off x="2260886" y="2885489"/>
            <a:ext cx="375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First: find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NetworkNum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How?</a:t>
            </a:r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</p:spTree>
    <p:extLst>
      <p:ext uri="{BB962C8B-B14F-4D97-AF65-F5344CB8AC3E}">
        <p14:creationId xmlns:p14="http://schemas.microsoft.com/office/powerpoint/2010/main" val="37213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00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5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12DBEE2E-8CE9-BBD6-8DB7-F0970EB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326546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EF44AEF7-467B-E67B-E116-BBE37C71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668240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98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04F55B-AFFA-390B-1402-7D7A30A1CFEA}"/>
              </a:ext>
            </a:extLst>
          </p:cNvPr>
          <p:cNvSpPr/>
          <p:nvPr/>
        </p:nvSpPr>
        <p:spPr>
          <a:xfrm>
            <a:off x="1388962" y="1970034"/>
            <a:ext cx="7639291" cy="1909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2BAD2-EC84-8011-6CF0-E6D88385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E244E-7777-0289-4F08-7C96E12DA14A}"/>
              </a:ext>
            </a:extLst>
          </p:cNvPr>
          <p:cNvSpPr txBox="1"/>
          <p:nvPr/>
        </p:nvSpPr>
        <p:spPr>
          <a:xfrm>
            <a:off x="3921476" y="264759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11001001.00001010.00000000.00000000/21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E93A-7C7D-07C1-3E33-D509E7919984}"/>
              </a:ext>
            </a:extLst>
          </p:cNvPr>
          <p:cNvSpPr txBox="1"/>
          <p:nvPr/>
        </p:nvSpPr>
        <p:spPr>
          <a:xfrm>
            <a:off x="3921476" y="322894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11001001.00001010.00000110.00000000/23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71DC1-DDD0-A7E0-BA52-6BD52D0D8324}"/>
              </a:ext>
            </a:extLst>
          </p:cNvPr>
          <p:cNvSpPr txBox="1"/>
          <p:nvPr/>
        </p:nvSpPr>
        <p:spPr>
          <a:xfrm>
            <a:off x="335666" y="5173164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11001001.00001010.00000110.00010001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F21EC-1E0B-014D-DE64-53791D37240F}"/>
              </a:ext>
            </a:extLst>
          </p:cNvPr>
          <p:cNvSpPr txBox="1"/>
          <p:nvPr/>
        </p:nvSpPr>
        <p:spPr>
          <a:xfrm>
            <a:off x="335666" y="4651912"/>
            <a:ext cx="413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packet with </a:t>
            </a:r>
            <a:r>
              <a:rPr lang="en-US" sz="2000" dirty="0" err="1"/>
              <a:t>dest</a:t>
            </a:r>
            <a:r>
              <a:rPr lang="en-US" sz="2000" dirty="0"/>
              <a:t>. </a:t>
            </a:r>
            <a:r>
              <a:rPr lang="en-US" sz="2000" dirty="0" err="1"/>
              <a:t>Addr</a:t>
            </a:r>
            <a:r>
              <a:rPr lang="en-US" sz="2000" dirty="0"/>
              <a:t>.: </a:t>
            </a:r>
            <a:r>
              <a:rPr lang="en-US" altLang="en-US" sz="2000" dirty="0">
                <a:ea typeface="ＭＳ Ｐゴシック" panose="020B0600070205080204" pitchFamily="34" charset="-128"/>
              </a:rPr>
              <a:t>201.10.6.17</a:t>
            </a:r>
            <a:endParaRPr lang="en-US" sz="20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C50434-29AB-54FD-B0EE-8F4456EE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268099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DC40FFA-0DE1-E015-1972-28FD07AD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3228945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ED3EFD-0C47-91A4-4BCF-2F34831003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11C1F7-2BD9-8CCC-982E-4FBC436E5FBD}"/>
              </a:ext>
            </a:extLst>
          </p:cNvPr>
          <p:cNvCxnSpPr>
            <a:cxnSpLocks/>
          </p:cNvCxnSpPr>
          <p:nvPr/>
        </p:nvCxnSpPr>
        <p:spPr>
          <a:xfrm>
            <a:off x="3231138" y="2864349"/>
            <a:ext cx="618641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99E29-C7E7-D716-1F38-B4CF395FC0D9}"/>
              </a:ext>
            </a:extLst>
          </p:cNvPr>
          <p:cNvCxnSpPr>
            <a:cxnSpLocks/>
          </p:cNvCxnSpPr>
          <p:nvPr/>
        </p:nvCxnSpPr>
        <p:spPr>
          <a:xfrm>
            <a:off x="3231137" y="3429000"/>
            <a:ext cx="618641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0F54AF-3A47-4ADF-9D73-4F2DD4BAE8FC}"/>
              </a:ext>
            </a:extLst>
          </p:cNvPr>
          <p:cNvSpPr txBox="1"/>
          <p:nvPr/>
        </p:nvSpPr>
        <p:spPr>
          <a:xfrm>
            <a:off x="3849778" y="1925011"/>
            <a:ext cx="229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3649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128132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9240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Getting an IP address: 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DHCP Protocol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4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0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17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41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</p:spTree>
    <p:extLst>
      <p:ext uri="{BB962C8B-B14F-4D97-AF65-F5344CB8AC3E}">
        <p14:creationId xmlns:p14="http://schemas.microsoft.com/office/powerpoint/2010/main" val="27708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0" y="1822449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076968" y="2483730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1DB037-E660-9540-B53A-72DEBC5AFF8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A note on the “broadcast address”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986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AD75D7-EA19-B04A-B6B9-254DEDBED85A}"/>
              </a:ext>
            </a:extLst>
          </p:cNvPr>
          <p:cNvSpPr txBox="1">
            <a:spLocks noChangeArrowheads="1"/>
          </p:cNvSpPr>
          <p:nvPr/>
        </p:nvSpPr>
        <p:spPr>
          <a:xfrm>
            <a:off x="314324" y="2404355"/>
            <a:ext cx="8077200" cy="147665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inet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 10.104.216.101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00001010.01101000.11011000.01100101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netmask ff:ff:f0:00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11111111.11111111.11110000.00000000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broadcast 10.104.223.255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00001010.01101000.11011111.11111111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136523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185612" y="797804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BD195-B389-7842-81D0-C71C2ADFF196}"/>
              </a:ext>
            </a:extLst>
          </p:cNvPr>
          <p:cNvSpPr/>
          <p:nvPr/>
        </p:nvSpPr>
        <p:spPr>
          <a:xfrm>
            <a:off x="314324" y="4161264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2EBE8-23FC-7947-8C6B-4BDBB7BC34C6}"/>
              </a:ext>
            </a:extLst>
          </p:cNvPr>
          <p:cNvSpPr/>
          <p:nvPr/>
        </p:nvSpPr>
        <p:spPr>
          <a:xfrm>
            <a:off x="314324" y="2901596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DFA38-7656-6B4D-A9F2-FDCBA81C9B18}"/>
              </a:ext>
            </a:extLst>
          </p:cNvPr>
          <p:cNvSpPr/>
          <p:nvPr/>
        </p:nvSpPr>
        <p:spPr>
          <a:xfrm>
            <a:off x="314323" y="5399541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9A6A3-1879-D74A-9E5B-58AD152CC83C}"/>
              </a:ext>
            </a:extLst>
          </p:cNvPr>
          <p:cNvSpPr/>
          <p:nvPr/>
        </p:nvSpPr>
        <p:spPr>
          <a:xfrm>
            <a:off x="4214813" y="5399541"/>
            <a:ext cx="2371726" cy="482172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22199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411100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012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582554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9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72543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983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8968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20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205405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884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24854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516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1291" y="241111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506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73029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855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46967" y="288745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046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97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23543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116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3308C-7AE1-D143-8D42-077EE7C67F3B}"/>
              </a:ext>
            </a:extLst>
          </p:cNvPr>
          <p:cNvSpPr/>
          <p:nvPr/>
        </p:nvSpPr>
        <p:spPr>
          <a:xfrm>
            <a:off x="2946392" y="4213077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EFE09-E889-414E-C577-D5EAAF0F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9BAC5-26F4-A493-ACDE-5723A766DF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Obtaining a Block of Addresses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391D5-A81B-BC18-ABAD-41B205EAAFAD}"/>
              </a:ext>
            </a:extLst>
          </p:cNvPr>
          <p:cNvSpPr txBox="1"/>
          <p:nvPr/>
        </p:nvSpPr>
        <p:spPr>
          <a:xfrm>
            <a:off x="457200" y="1025237"/>
            <a:ext cx="7674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organization: XYZ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millions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class of IP address will you request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5C983-6F9A-D958-F2DA-B0715BE9868C}"/>
              </a:ext>
            </a:extLst>
          </p:cNvPr>
          <p:cNvSpPr txBox="1"/>
          <p:nvPr/>
        </p:nvSpPr>
        <p:spPr>
          <a:xfrm>
            <a:off x="457200" y="2905780"/>
            <a:ext cx="680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64K 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1FC65-779D-8F63-142D-58BF08CAFABB}"/>
              </a:ext>
            </a:extLst>
          </p:cNvPr>
          <p:cNvSpPr txBox="1"/>
          <p:nvPr/>
        </p:nvSpPr>
        <p:spPr>
          <a:xfrm>
            <a:off x="457199" y="356613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AA588-928D-8F99-58F3-2577B267323A}"/>
              </a:ext>
            </a:extLst>
          </p:cNvPr>
          <p:cNvSpPr txBox="1"/>
          <p:nvPr/>
        </p:nvSpPr>
        <p:spPr>
          <a:xfrm>
            <a:off x="457198" y="414655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6379C-9BA7-E616-705B-5AB95313B4DC}"/>
              </a:ext>
            </a:extLst>
          </p:cNvPr>
          <p:cNvSpPr txBox="1"/>
          <p:nvPr/>
        </p:nvSpPr>
        <p:spPr>
          <a:xfrm>
            <a:off x="457197" y="4726970"/>
            <a:ext cx="653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64272-1B1D-B68A-E693-2F5FDEC4EC33}"/>
              </a:ext>
            </a:extLst>
          </p:cNvPr>
          <p:cNvSpPr txBox="1"/>
          <p:nvPr/>
        </p:nvSpPr>
        <p:spPr>
          <a:xfrm>
            <a:off x="457196" y="530739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BED26-1257-E87A-C03D-AEB2C6D9AA34}"/>
              </a:ext>
            </a:extLst>
          </p:cNvPr>
          <p:cNvSpPr txBox="1"/>
          <p:nvPr/>
        </p:nvSpPr>
        <p:spPr>
          <a:xfrm>
            <a:off x="457195" y="5887810"/>
            <a:ext cx="672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66K?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0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74075" y="4749661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488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800" y="492328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358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64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dirty="0"/>
              <a:t>DHCP server maintains a pool of available addresses</a:t>
            </a:r>
            <a:endParaRPr lang="en-US" altLang="en-US" sz="2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There is at least one DHCP server for an administrative domain (a server or a relay agent per subnet)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13373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DHCP relay</a:t>
            </a:r>
            <a:endParaRPr lang="en-AU" altLang="en-US" sz="3600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26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EFD3C-4AAC-1447-9D82-92548699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P Addressing: DHCP Configuration Guide, Cisco IOS Release 15SY -  Configuring the Cisco IOS DHCP Relay Agent [Support] - Cisco">
            <a:extLst>
              <a:ext uri="{FF2B5EF4-FFF2-40B4-BE49-F238E27FC236}">
                <a16:creationId xmlns:a16="http://schemas.microsoft.com/office/drawing/2014/main" id="{467BF15E-996C-9D4A-A945-5C333169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6" y="1037127"/>
            <a:ext cx="8536369" cy="47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73A8DD4-FA98-AE4C-A8F7-03DC4FD7081D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DHCP relay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8271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6A8C9-D540-514B-8617-0F9676AFB8C3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70EE-C13A-F74A-8118-0E4D39A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FAEB-6953-4D4E-A69E-4AA8A0B0D33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Problems with the classes of addresses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A550FB-DFBE-ED41-9452-132C8D408C24}"/>
              </a:ext>
            </a:extLst>
          </p:cNvPr>
          <p:cNvSpPr txBox="1">
            <a:spLocks noChangeArrowheads="1"/>
          </p:cNvSpPr>
          <p:nvPr/>
        </p:nvSpPr>
        <p:spPr>
          <a:xfrm>
            <a:off x="862014" y="1708150"/>
            <a:ext cx="8031162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Wastage of addresses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Bigger tables to look up at routers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1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3568</TotalTime>
  <Words>2754</Words>
  <Application>Microsoft Macintosh PowerPoint</Application>
  <PresentationFormat>On-screen Show (4:3)</PresentationFormat>
  <Paragraphs>738</Paragraphs>
  <Slides>86</Slides>
  <Notes>22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101" baseType="lpstr">
      <vt:lpstr>ＭＳ Ｐゴシック</vt:lpstr>
      <vt:lpstr>Arial</vt:lpstr>
      <vt:lpstr>Calibri</vt:lpstr>
      <vt:lpstr>Calibri Light</vt:lpstr>
      <vt:lpstr>Comic Sans MS</vt:lpstr>
      <vt:lpstr>Courier New</vt:lpstr>
      <vt:lpstr>Helvetica</vt:lpstr>
      <vt:lpstr>Lucida Bright</vt:lpstr>
      <vt:lpstr>Tahoma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IP Datagram Forwarding</vt:lpstr>
      <vt:lpstr>IP Datagram Forwarding</vt:lpstr>
      <vt:lpstr>IP Datagram Forwarding</vt:lpstr>
      <vt:lpstr>IP Datagram Forwarding</vt:lpstr>
      <vt:lpstr>IP Datagram Forwarding</vt:lpstr>
      <vt:lpstr>Obtaining a Block of Addresses</vt:lpstr>
      <vt:lpstr>PowerPoint Presentation</vt:lpstr>
      <vt:lpstr>PowerPoint Presentation</vt:lpstr>
      <vt:lpstr>Pre-CIDR (1988-1994): Steep Growth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Subnetting</vt:lpstr>
      <vt:lpstr>Subnetting</vt:lpstr>
      <vt:lpstr>Subnetting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Class-less Interdomain Routing (CIDR)</vt:lpstr>
      <vt:lpstr>PowerPoint Presentation</vt:lpstr>
      <vt:lpstr>PowerPoint Presentation</vt:lpstr>
      <vt:lpstr>PowerPoint Presentation</vt:lpstr>
      <vt:lpstr>CIDR: Classless address</vt:lpstr>
      <vt:lpstr>PowerPoint Presentation</vt:lpstr>
      <vt:lpstr>PowerPoint Presentation</vt:lpstr>
      <vt:lpstr>CIDR: Super-netting/ Route 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Classless Inter-Domain Routing (CIDR)</vt:lpstr>
      <vt:lpstr>Hierarchical Address Allocation</vt:lpstr>
      <vt:lpstr>Separate Forwarding Entry Per Prefix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CIDR Makes Packet Forwarding Harder</vt:lpstr>
      <vt:lpstr>Longest Prefix Match Forwarding</vt:lpstr>
      <vt:lpstr>Getting an IP address:  DHCP Protocol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DHCP: more than IP addresses</vt:lpstr>
      <vt:lpstr>Dynamic Host Configuration Protocol (DHCP)</vt:lpstr>
      <vt:lpstr>DHCP relay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164</cp:revision>
  <dcterms:created xsi:type="dcterms:W3CDTF">2020-02-13T13:47:54Z</dcterms:created>
  <dcterms:modified xsi:type="dcterms:W3CDTF">2024-02-20T20:24:17Z</dcterms:modified>
</cp:coreProperties>
</file>