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56" r:id="rId2"/>
    <p:sldId id="258" r:id="rId3"/>
    <p:sldId id="273" r:id="rId4"/>
    <p:sldId id="297" r:id="rId5"/>
    <p:sldId id="276" r:id="rId6"/>
    <p:sldId id="289" r:id="rId7"/>
    <p:sldId id="288" r:id="rId8"/>
    <p:sldId id="287" r:id="rId9"/>
    <p:sldId id="277" r:id="rId10"/>
    <p:sldId id="279" r:id="rId11"/>
    <p:sldId id="269" r:id="rId12"/>
    <p:sldId id="290" r:id="rId13"/>
    <p:sldId id="291" r:id="rId14"/>
    <p:sldId id="282" r:id="rId15"/>
    <p:sldId id="296" r:id="rId16"/>
    <p:sldId id="283" r:id="rId17"/>
    <p:sldId id="292" r:id="rId18"/>
    <p:sldId id="257" r:id="rId19"/>
    <p:sldId id="261" r:id="rId20"/>
    <p:sldId id="267" r:id="rId21"/>
    <p:sldId id="286" r:id="rId22"/>
    <p:sldId id="259" r:id="rId23"/>
    <p:sldId id="284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2" autoAdjust="0"/>
    <p:restoredTop sz="86738" autoAdjust="0"/>
  </p:normalViewPr>
  <p:slideViewPr>
    <p:cSldViewPr>
      <p:cViewPr>
        <p:scale>
          <a:sx n="70" d="100"/>
          <a:sy n="70" d="100"/>
        </p:scale>
        <p:origin x="-15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44FA39-B5B9-49B3-A09D-A44E3FB2E7C7}" type="doc">
      <dgm:prSet loTypeId="urn:microsoft.com/office/officeart/2005/8/layout/vList2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0C061E8-C8A7-472B-9D40-813225A3BD01}">
      <dgm:prSet/>
      <dgm:spPr/>
      <dgm:t>
        <a:bodyPr/>
        <a:lstStyle/>
        <a:p>
          <a:pPr algn="ctr" rtl="0"/>
          <a:r>
            <a:rPr lang="en-US" dirty="0" smtClean="0"/>
            <a:t>People</a:t>
          </a:r>
          <a:endParaRPr lang="en-US" dirty="0"/>
        </a:p>
      </dgm:t>
    </dgm:pt>
    <dgm:pt modelId="{912BEF67-08E1-48E8-B636-8C0E2A94F4DF}" type="parTrans" cxnId="{263F8F31-830B-4DFF-91B5-8C2A03F61D64}">
      <dgm:prSet/>
      <dgm:spPr/>
      <dgm:t>
        <a:bodyPr/>
        <a:lstStyle/>
        <a:p>
          <a:endParaRPr lang="en-US"/>
        </a:p>
      </dgm:t>
    </dgm:pt>
    <dgm:pt modelId="{53075830-EA32-4B7C-8D7B-C43CBBE8B5C8}" type="sibTrans" cxnId="{263F8F31-830B-4DFF-91B5-8C2A03F61D64}">
      <dgm:prSet/>
      <dgm:spPr/>
      <dgm:t>
        <a:bodyPr/>
        <a:lstStyle/>
        <a:p>
          <a:endParaRPr lang="en-US"/>
        </a:p>
      </dgm:t>
    </dgm:pt>
    <dgm:pt modelId="{9990B282-2A50-4449-8EF5-1F12E04025D1}">
      <dgm:prSet/>
      <dgm:spPr/>
      <dgm:t>
        <a:bodyPr/>
        <a:lstStyle/>
        <a:p>
          <a:pPr algn="ctr" rtl="0"/>
          <a:r>
            <a:rPr lang="en-US" dirty="0" smtClean="0"/>
            <a:t>Sessions</a:t>
          </a:r>
          <a:endParaRPr lang="en-US" dirty="0"/>
        </a:p>
      </dgm:t>
    </dgm:pt>
    <dgm:pt modelId="{331809A2-0987-4279-AB0C-A0D2BBB4123A}" type="parTrans" cxnId="{B4383B6B-53D0-4726-B836-EF805AB9764A}">
      <dgm:prSet/>
      <dgm:spPr/>
      <dgm:t>
        <a:bodyPr/>
        <a:lstStyle/>
        <a:p>
          <a:endParaRPr lang="en-US"/>
        </a:p>
      </dgm:t>
    </dgm:pt>
    <dgm:pt modelId="{5D7595FB-11F2-41C4-8AA9-7BB6AA4D0CBE}" type="sibTrans" cxnId="{B4383B6B-53D0-4726-B836-EF805AB9764A}">
      <dgm:prSet/>
      <dgm:spPr/>
      <dgm:t>
        <a:bodyPr/>
        <a:lstStyle/>
        <a:p>
          <a:endParaRPr lang="en-US"/>
        </a:p>
      </dgm:t>
    </dgm:pt>
    <dgm:pt modelId="{25DF43E4-188F-412F-A885-92CD0E2D3D2A}">
      <dgm:prSet/>
      <dgm:spPr/>
      <dgm:t>
        <a:bodyPr/>
        <a:lstStyle/>
        <a:p>
          <a:pPr algn="ctr" rtl="0"/>
          <a:r>
            <a:rPr lang="en-US" dirty="0" smtClean="0"/>
            <a:t>Topics</a:t>
          </a:r>
          <a:endParaRPr lang="en-US" dirty="0"/>
        </a:p>
      </dgm:t>
    </dgm:pt>
    <dgm:pt modelId="{5C5627DE-6818-472D-8DF1-800AD991FFB3}" type="parTrans" cxnId="{04CF972B-191D-4163-889A-AAEAB4AFDFCD}">
      <dgm:prSet/>
      <dgm:spPr/>
      <dgm:t>
        <a:bodyPr/>
        <a:lstStyle/>
        <a:p>
          <a:endParaRPr lang="en-US"/>
        </a:p>
      </dgm:t>
    </dgm:pt>
    <dgm:pt modelId="{488B0565-621C-43A4-B3C9-493D16BBF1A0}" type="sibTrans" cxnId="{04CF972B-191D-4163-889A-AAEAB4AFDFCD}">
      <dgm:prSet/>
      <dgm:spPr/>
      <dgm:t>
        <a:bodyPr/>
        <a:lstStyle/>
        <a:p>
          <a:endParaRPr lang="en-US"/>
        </a:p>
      </dgm:t>
    </dgm:pt>
    <dgm:pt modelId="{493EA579-81EC-4320-906C-E4D9A6B6CF80}">
      <dgm:prSet/>
      <dgm:spPr/>
      <dgm:t>
        <a:bodyPr/>
        <a:lstStyle/>
        <a:p>
          <a:pPr algn="ctr" rtl="0"/>
          <a:r>
            <a:rPr lang="en-US" dirty="0" smtClean="0"/>
            <a:t>Logistics</a:t>
          </a:r>
          <a:endParaRPr lang="en-US" dirty="0"/>
        </a:p>
      </dgm:t>
    </dgm:pt>
    <dgm:pt modelId="{F61ED23B-1013-40B5-8B96-CD35AECE6994}" type="parTrans" cxnId="{F23C17C3-FE81-4E98-89CB-16A7AE9626A8}">
      <dgm:prSet/>
      <dgm:spPr/>
      <dgm:t>
        <a:bodyPr/>
        <a:lstStyle/>
        <a:p>
          <a:endParaRPr lang="en-US"/>
        </a:p>
      </dgm:t>
    </dgm:pt>
    <dgm:pt modelId="{3EEC1FA2-C17D-4D1A-B91C-343FD15C06E1}" type="sibTrans" cxnId="{F23C17C3-FE81-4E98-89CB-16A7AE9626A8}">
      <dgm:prSet/>
      <dgm:spPr/>
      <dgm:t>
        <a:bodyPr/>
        <a:lstStyle/>
        <a:p>
          <a:endParaRPr lang="en-US"/>
        </a:p>
      </dgm:t>
    </dgm:pt>
    <dgm:pt modelId="{B285EFAC-9ACC-4A83-A2FD-B7824656EAA1}" type="pres">
      <dgm:prSet presAssocID="{BE44FA39-B5B9-49B3-A09D-A44E3FB2E7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74E59F-1A45-481C-8352-CF242F005890}" type="pres">
      <dgm:prSet presAssocID="{D0C061E8-C8A7-472B-9D40-813225A3BD0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C2DA2A-30FC-4C33-8255-D22E8BDD60DA}" type="pres">
      <dgm:prSet presAssocID="{53075830-EA32-4B7C-8D7B-C43CBBE8B5C8}" presName="spacer" presStyleCnt="0"/>
      <dgm:spPr/>
      <dgm:t>
        <a:bodyPr/>
        <a:lstStyle/>
        <a:p>
          <a:endParaRPr lang="en-US"/>
        </a:p>
      </dgm:t>
    </dgm:pt>
    <dgm:pt modelId="{4B8B1037-08CA-4647-AAFC-92ED33E56241}" type="pres">
      <dgm:prSet presAssocID="{9990B282-2A50-4449-8EF5-1F12E04025D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64217B-F17F-46AD-BC2C-600E1CD0E368}" type="pres">
      <dgm:prSet presAssocID="{5D7595FB-11F2-41C4-8AA9-7BB6AA4D0CBE}" presName="spacer" presStyleCnt="0"/>
      <dgm:spPr/>
      <dgm:t>
        <a:bodyPr/>
        <a:lstStyle/>
        <a:p>
          <a:endParaRPr lang="en-US"/>
        </a:p>
      </dgm:t>
    </dgm:pt>
    <dgm:pt modelId="{7555C9D2-35CC-4750-BACB-0D76AE748712}" type="pres">
      <dgm:prSet presAssocID="{25DF43E4-188F-412F-A885-92CD0E2D3D2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6E10F-D042-489A-8740-397844B05D67}" type="pres">
      <dgm:prSet presAssocID="{488B0565-621C-43A4-B3C9-493D16BBF1A0}" presName="spacer" presStyleCnt="0"/>
      <dgm:spPr/>
      <dgm:t>
        <a:bodyPr/>
        <a:lstStyle/>
        <a:p>
          <a:endParaRPr lang="en-US"/>
        </a:p>
      </dgm:t>
    </dgm:pt>
    <dgm:pt modelId="{9C69DE66-89CC-41B3-B7ED-2D72E0B55500}" type="pres">
      <dgm:prSet presAssocID="{493EA579-81EC-4320-906C-E4D9A6B6CF8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CA3216-457B-4A15-9182-92E36CF9E662}" type="presOf" srcId="{9990B282-2A50-4449-8EF5-1F12E04025D1}" destId="{4B8B1037-08CA-4647-AAFC-92ED33E56241}" srcOrd="0" destOrd="0" presId="urn:microsoft.com/office/officeart/2005/8/layout/vList2"/>
    <dgm:cxn modelId="{263F8F31-830B-4DFF-91B5-8C2A03F61D64}" srcId="{BE44FA39-B5B9-49B3-A09D-A44E3FB2E7C7}" destId="{D0C061E8-C8A7-472B-9D40-813225A3BD01}" srcOrd="0" destOrd="0" parTransId="{912BEF67-08E1-48E8-B636-8C0E2A94F4DF}" sibTransId="{53075830-EA32-4B7C-8D7B-C43CBBE8B5C8}"/>
    <dgm:cxn modelId="{F23C17C3-FE81-4E98-89CB-16A7AE9626A8}" srcId="{BE44FA39-B5B9-49B3-A09D-A44E3FB2E7C7}" destId="{493EA579-81EC-4320-906C-E4D9A6B6CF80}" srcOrd="3" destOrd="0" parTransId="{F61ED23B-1013-40B5-8B96-CD35AECE6994}" sibTransId="{3EEC1FA2-C17D-4D1A-B91C-343FD15C06E1}"/>
    <dgm:cxn modelId="{04CF972B-191D-4163-889A-AAEAB4AFDFCD}" srcId="{BE44FA39-B5B9-49B3-A09D-A44E3FB2E7C7}" destId="{25DF43E4-188F-412F-A885-92CD0E2D3D2A}" srcOrd="2" destOrd="0" parTransId="{5C5627DE-6818-472D-8DF1-800AD991FFB3}" sibTransId="{488B0565-621C-43A4-B3C9-493D16BBF1A0}"/>
    <dgm:cxn modelId="{E8FE598E-653A-44C4-A9C1-B1DA499F450F}" type="presOf" srcId="{D0C061E8-C8A7-472B-9D40-813225A3BD01}" destId="{4874E59F-1A45-481C-8352-CF242F005890}" srcOrd="0" destOrd="0" presId="urn:microsoft.com/office/officeart/2005/8/layout/vList2"/>
    <dgm:cxn modelId="{B4383B6B-53D0-4726-B836-EF805AB9764A}" srcId="{BE44FA39-B5B9-49B3-A09D-A44E3FB2E7C7}" destId="{9990B282-2A50-4449-8EF5-1F12E04025D1}" srcOrd="1" destOrd="0" parTransId="{331809A2-0987-4279-AB0C-A0D2BBB4123A}" sibTransId="{5D7595FB-11F2-41C4-8AA9-7BB6AA4D0CBE}"/>
    <dgm:cxn modelId="{63BCDFF9-0BBF-4C91-A52D-DF55D1EF0972}" type="presOf" srcId="{BE44FA39-B5B9-49B3-A09D-A44E3FB2E7C7}" destId="{B285EFAC-9ACC-4A83-A2FD-B7824656EAA1}" srcOrd="0" destOrd="0" presId="urn:microsoft.com/office/officeart/2005/8/layout/vList2"/>
    <dgm:cxn modelId="{B60F475D-AEEB-4A73-AF19-3614E53A5D2B}" type="presOf" srcId="{493EA579-81EC-4320-906C-E4D9A6B6CF80}" destId="{9C69DE66-89CC-41B3-B7ED-2D72E0B55500}" srcOrd="0" destOrd="0" presId="urn:microsoft.com/office/officeart/2005/8/layout/vList2"/>
    <dgm:cxn modelId="{61E8A0EF-CB74-4DC2-9274-9F9830BCCD0A}" type="presOf" srcId="{25DF43E4-188F-412F-A885-92CD0E2D3D2A}" destId="{7555C9D2-35CC-4750-BACB-0D76AE748712}" srcOrd="0" destOrd="0" presId="urn:microsoft.com/office/officeart/2005/8/layout/vList2"/>
    <dgm:cxn modelId="{9ECDAAD7-6497-4910-8B8E-26E7BF07ED7F}" type="presParOf" srcId="{B285EFAC-9ACC-4A83-A2FD-B7824656EAA1}" destId="{4874E59F-1A45-481C-8352-CF242F005890}" srcOrd="0" destOrd="0" presId="urn:microsoft.com/office/officeart/2005/8/layout/vList2"/>
    <dgm:cxn modelId="{F1DF97C7-6738-47E7-A909-F0AD07EFAAE0}" type="presParOf" srcId="{B285EFAC-9ACC-4A83-A2FD-B7824656EAA1}" destId="{87C2DA2A-30FC-4C33-8255-D22E8BDD60DA}" srcOrd="1" destOrd="0" presId="urn:microsoft.com/office/officeart/2005/8/layout/vList2"/>
    <dgm:cxn modelId="{4FC13DBF-184C-443C-9765-D21DB4B99D09}" type="presParOf" srcId="{B285EFAC-9ACC-4A83-A2FD-B7824656EAA1}" destId="{4B8B1037-08CA-4647-AAFC-92ED33E56241}" srcOrd="2" destOrd="0" presId="urn:microsoft.com/office/officeart/2005/8/layout/vList2"/>
    <dgm:cxn modelId="{66B66209-9F7D-4316-8F00-3E8B85ACDE0B}" type="presParOf" srcId="{B285EFAC-9ACC-4A83-A2FD-B7824656EAA1}" destId="{9364217B-F17F-46AD-BC2C-600E1CD0E368}" srcOrd="3" destOrd="0" presId="urn:microsoft.com/office/officeart/2005/8/layout/vList2"/>
    <dgm:cxn modelId="{483E0F94-8259-4A20-8BC1-01681514D14A}" type="presParOf" srcId="{B285EFAC-9ACC-4A83-A2FD-B7824656EAA1}" destId="{7555C9D2-35CC-4750-BACB-0D76AE748712}" srcOrd="4" destOrd="0" presId="urn:microsoft.com/office/officeart/2005/8/layout/vList2"/>
    <dgm:cxn modelId="{74EF2FAE-51EC-40F5-9EBD-E9646BA40A87}" type="presParOf" srcId="{B285EFAC-9ACC-4A83-A2FD-B7824656EAA1}" destId="{A6E6E10F-D042-489A-8740-397844B05D67}" srcOrd="5" destOrd="0" presId="urn:microsoft.com/office/officeart/2005/8/layout/vList2"/>
    <dgm:cxn modelId="{2EDC9E0D-53F3-432A-A7FB-28E9CDF5A7FA}" type="presParOf" srcId="{B285EFAC-9ACC-4A83-A2FD-B7824656EAA1}" destId="{9C69DE66-89CC-41B3-B7ED-2D72E0B5550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74E59F-1A45-481C-8352-CF242F005890}">
      <dsp:nvSpPr>
        <dsp:cNvPr id="0" name=""/>
        <dsp:cNvSpPr/>
      </dsp:nvSpPr>
      <dsp:spPr>
        <a:xfrm>
          <a:off x="0" y="37530"/>
          <a:ext cx="2590800" cy="103135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People</a:t>
          </a:r>
          <a:endParaRPr lang="en-US" sz="4300" kern="1200" dirty="0"/>
        </a:p>
      </dsp:txBody>
      <dsp:txXfrm>
        <a:off x="0" y="37530"/>
        <a:ext cx="2590800" cy="1031354"/>
      </dsp:txXfrm>
    </dsp:sp>
    <dsp:sp modelId="{4B8B1037-08CA-4647-AAFC-92ED33E56241}">
      <dsp:nvSpPr>
        <dsp:cNvPr id="0" name=""/>
        <dsp:cNvSpPr/>
      </dsp:nvSpPr>
      <dsp:spPr>
        <a:xfrm>
          <a:off x="0" y="1192725"/>
          <a:ext cx="2590800" cy="103135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Sessions</a:t>
          </a:r>
          <a:endParaRPr lang="en-US" sz="4300" kern="1200" dirty="0"/>
        </a:p>
      </dsp:txBody>
      <dsp:txXfrm>
        <a:off x="0" y="1192725"/>
        <a:ext cx="2590800" cy="1031354"/>
      </dsp:txXfrm>
    </dsp:sp>
    <dsp:sp modelId="{7555C9D2-35CC-4750-BACB-0D76AE748712}">
      <dsp:nvSpPr>
        <dsp:cNvPr id="0" name=""/>
        <dsp:cNvSpPr/>
      </dsp:nvSpPr>
      <dsp:spPr>
        <a:xfrm>
          <a:off x="0" y="2347920"/>
          <a:ext cx="2590800" cy="103135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Topics</a:t>
          </a:r>
          <a:endParaRPr lang="en-US" sz="4300" kern="1200" dirty="0"/>
        </a:p>
      </dsp:txBody>
      <dsp:txXfrm>
        <a:off x="0" y="2347920"/>
        <a:ext cx="2590800" cy="1031354"/>
      </dsp:txXfrm>
    </dsp:sp>
    <dsp:sp modelId="{9C69DE66-89CC-41B3-B7ED-2D72E0B55500}">
      <dsp:nvSpPr>
        <dsp:cNvPr id="0" name=""/>
        <dsp:cNvSpPr/>
      </dsp:nvSpPr>
      <dsp:spPr>
        <a:xfrm>
          <a:off x="0" y="3503115"/>
          <a:ext cx="2590800" cy="103135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Logistics</a:t>
          </a:r>
          <a:endParaRPr lang="en-US" sz="4300" kern="1200" dirty="0"/>
        </a:p>
      </dsp:txBody>
      <dsp:txXfrm>
        <a:off x="0" y="3503115"/>
        <a:ext cx="2590800" cy="1031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3D6FD-DB77-4F39-B775-1AE5C371E31B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7C1CC-473B-4070-BBDD-9ADFEAD8A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0386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thought bubble..</a:t>
            </a:r>
          </a:p>
          <a:p>
            <a:r>
              <a:rPr lang="en-US" dirty="0" smtClean="0"/>
              <a:t>Exciting of conf: know about current</a:t>
            </a:r>
            <a:r>
              <a:rPr lang="en-US" baseline="0" dirty="0" smtClean="0"/>
              <a:t> status of </a:t>
            </a:r>
            <a:r>
              <a:rPr lang="en-US" baseline="0" dirty="0" err="1" smtClean="0"/>
              <a:t>researchi</a:t>
            </a:r>
            <a:r>
              <a:rPr lang="en-US" baseline="0" dirty="0" smtClean="0"/>
              <a:t> n my fld.  I want more feedback,  connection..</a:t>
            </a:r>
          </a:p>
          <a:p>
            <a:r>
              <a:rPr lang="en-US" baseline="0" dirty="0" smtClean="0"/>
              <a:t>Admin want to monitor event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 influential people in that session.</a:t>
            </a:r>
          </a:p>
          <a:p>
            <a:r>
              <a:rPr lang="en-US" dirty="0" smtClean="0"/>
              <a:t>Visualize the popular topics in that session.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Sort by attribute: Total tweets, Total Mentions.</a:t>
            </a:r>
          </a:p>
          <a:p>
            <a:r>
              <a:rPr lang="en-US" sz="1200" dirty="0" smtClean="0"/>
              <a:t>Filter by Role: Speaker/non-speaker.</a:t>
            </a:r>
          </a:p>
          <a:p>
            <a:r>
              <a:rPr lang="en-US" sz="1200" dirty="0" smtClean="0"/>
              <a:t>Filter by Attendance: In-person/ Remote.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throughout the conference, there was consistent</a:t>
            </a:r>
            <a:r>
              <a:rPr lang="en-US" baseline="0" dirty="0" smtClean="0"/>
              <a:t> level of  interest from the remote participants.</a:t>
            </a:r>
          </a:p>
          <a:p>
            <a:r>
              <a:rPr lang="en-US" baseline="0" dirty="0" smtClean="0"/>
              <a:t>34% </a:t>
            </a:r>
            <a:r>
              <a:rPr lang="en-US" baseline="0" dirty="0" err="1" smtClean="0"/>
              <a:t>retweets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Remote participants can watch video,</a:t>
            </a:r>
            <a:r>
              <a:rPr lang="en-US" baseline="0" dirty="0" smtClean="0"/>
              <a:t> read tweets.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But now, they can even tweet themselves, so participation 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chart justifies why we implemented the role based filtering.</a:t>
            </a:r>
          </a:p>
          <a:p>
            <a:r>
              <a:rPr lang="en-US" dirty="0" smtClean="0"/>
              <a:t>Speaker gained more followers, so this filtering can help people.. Explain why filter by role is important. The</a:t>
            </a:r>
            <a:r>
              <a:rPr lang="en-US" baseline="0" dirty="0" smtClean="0"/>
              <a:t> fact that speakers gain more followers justifies our role based filtering.</a:t>
            </a:r>
          </a:p>
          <a:p>
            <a:r>
              <a:rPr lang="en-US" dirty="0" smtClean="0"/>
              <a:t>Total number of followers may not indicate an influential user:</a:t>
            </a:r>
          </a:p>
          <a:p>
            <a:pPr lvl="1"/>
            <a:r>
              <a:rPr lang="en-US" sz="3500" dirty="0" smtClean="0"/>
              <a:t>Not all followers are related to the conference. Not all tweets of a person are related to the conference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scenario … say organizers notice something interesting, may be they want to promote someone’s </a:t>
            </a:r>
            <a:r>
              <a:rPr lang="en-US" dirty="0" err="1" smtClean="0"/>
              <a:t>twete</a:t>
            </a:r>
            <a:r>
              <a:rPr lang="en-US" dirty="0" smtClean="0"/>
              <a:t> or announce about the next speaker, And</a:t>
            </a:r>
            <a:r>
              <a:rPr lang="en-US" baseline="0" dirty="0" smtClean="0"/>
              <a:t> the organizers 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graph justifies why we have implemented mention by/ mention in sorting.</a:t>
            </a:r>
            <a:r>
              <a:rPr lang="en-US" baseline="0" dirty="0" smtClean="0"/>
              <a:t> That shows who is important during the conference. The big nodes are the keynote speaker, conference organizers, active speakers. </a:t>
            </a:r>
            <a:r>
              <a:rPr lang="en-US" dirty="0" smtClean="0"/>
              <a:t>We </a:t>
            </a:r>
            <a:r>
              <a:rPr lang="en-US" baseline="0" dirty="0" smtClean="0"/>
              <a:t>can see group of people talking to each other creating a dynamic community during the conference. The yellow bottom-left one is people talking about Arab spring during the key note speech.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But..do they inform</a:t>
            </a:r>
            <a:r>
              <a:rPr lang="en-US" baseline="0" dirty="0" smtClean="0"/>
              <a:t> us properly about our focus of interest ? What are these focus of interest for conferences ? The </a:t>
            </a:r>
            <a:r>
              <a:rPr lang="en-US" baseline="0" dirty="0" err="1" smtClean="0"/>
              <a:t>ygive</a:t>
            </a:r>
            <a:r>
              <a:rPr lang="en-US" baseline="0" dirty="0" smtClean="0"/>
              <a:t> a momentary view ,not </a:t>
            </a:r>
            <a:r>
              <a:rPr lang="en-US" baseline="0" dirty="0" err="1" smtClean="0"/>
              <a:t>overvoew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conversation</a:t>
            </a:r>
            <a:r>
              <a:rPr lang="en-US" baseline="0" dirty="0" smtClean="0"/>
              <a:t> in each type.</a:t>
            </a:r>
          </a:p>
          <a:p>
            <a:r>
              <a:rPr lang="en-US" sz="1200" baseline="0" dirty="0" smtClean="0"/>
              <a:t>Organizers: </a:t>
            </a:r>
            <a:r>
              <a:rPr lang="en-US" sz="1200" dirty="0" smtClean="0"/>
              <a:t>Identify important people. Engage participants in discussion. Intervene when necessary.</a:t>
            </a:r>
          </a:p>
          <a:p>
            <a:r>
              <a:rPr lang="en-US" sz="1200" dirty="0" smtClean="0"/>
              <a:t>Get people’s feedback. Solve immediate issues. Increase visibility.</a:t>
            </a:r>
          </a:p>
          <a:p>
            <a:endParaRPr lang="en-US" sz="1200" dirty="0" smtClean="0"/>
          </a:p>
          <a:p>
            <a:r>
              <a:rPr lang="en-US" sz="1200" dirty="0" smtClean="0"/>
              <a:t>Participants: Identify important people, know whose research is getting more attention, decide whom to connect with. Know who is talking about me, get feedback.</a:t>
            </a:r>
          </a:p>
          <a:p>
            <a:endParaRPr lang="en-US" sz="1200" dirty="0" smtClean="0"/>
          </a:p>
          <a:p>
            <a:r>
              <a:rPr lang="en-US" sz="1200" dirty="0" smtClean="0"/>
              <a:t>Know what is happening on a specific session. Know what people are talking about, what topics are popular. Know more about the surroundings. Highlight ignored session.  Identify popular topics.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of backchannel data to understand and answer</a:t>
            </a:r>
            <a:r>
              <a:rPr lang="en-US" baseline="0" dirty="0" smtClean="0"/>
              <a:t> all these questions.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Tell that we worked with these </a:t>
            </a:r>
            <a:r>
              <a:rPr lang="en-US" dirty="0" err="1" smtClean="0"/>
              <a:t>ppl</a:t>
            </a:r>
            <a:r>
              <a:rPr lang="en-US" dirty="0" smtClean="0"/>
              <a:t>,</a:t>
            </a:r>
          </a:p>
          <a:p>
            <a:r>
              <a:rPr lang="en-US" dirty="0" smtClean="0"/>
              <a:t>Show the intro slide of theorizing the conf…logo of the conf. We follow the conf </a:t>
            </a:r>
            <a:r>
              <a:rPr lang="en-US" dirty="0" err="1" smtClean="0"/>
              <a:t>hashtag</a:t>
            </a:r>
            <a:r>
              <a:rPr lang="en-US" dirty="0" smtClean="0"/>
              <a:t>.</a:t>
            </a:r>
          </a:p>
          <a:p>
            <a:r>
              <a:rPr lang="en-US" dirty="0" smtClean="0"/>
              <a:t>Get </a:t>
            </a:r>
            <a:r>
              <a:rPr lang="en-US" dirty="0" err="1" smtClean="0"/>
              <a:t>roid</a:t>
            </a:r>
            <a:r>
              <a:rPr lang="en-US" dirty="0" smtClean="0"/>
              <a:t> of the </a:t>
            </a:r>
            <a:r>
              <a:rPr lang="en-US" dirty="0" err="1" smtClean="0"/>
              <a:t>hashtag</a:t>
            </a:r>
            <a:r>
              <a:rPr lang="en-US" dirty="0" smtClean="0"/>
              <a:t> and account.</a:t>
            </a:r>
          </a:p>
          <a:p>
            <a:r>
              <a:rPr lang="en-US" dirty="0" smtClean="0"/>
              <a:t>Say that collected tweets from one month b4 the</a:t>
            </a:r>
            <a:r>
              <a:rPr lang="en-US" baseline="0" dirty="0" smtClean="0"/>
              <a:t> conf.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that those are session</a:t>
            </a:r>
            <a:r>
              <a:rPr lang="en-US" baseline="0" dirty="0" smtClean="0"/>
              <a:t> tags. </a:t>
            </a:r>
          </a:p>
          <a:p>
            <a:r>
              <a:rPr lang="en-US" baseline="0" dirty="0" smtClean="0"/>
              <a:t>How the tool addresses the issues. Highlight the </a:t>
            </a:r>
            <a:r>
              <a:rPr lang="en-US" baseline="0" dirty="0" err="1" smtClean="0"/>
              <a:t>ui</a:t>
            </a:r>
            <a:r>
              <a:rPr lang="en-US" baseline="0" dirty="0" smtClean="0"/>
              <a:t> parts.</a:t>
            </a:r>
          </a:p>
          <a:p>
            <a:r>
              <a:rPr lang="en-US" baseline="0" dirty="0" smtClean="0"/>
              <a:t>Say what the hash tags mean:  that they are session hash tag.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the overlays of</a:t>
            </a:r>
            <a:r>
              <a:rPr lang="en-US" baseline="0" dirty="0" smtClean="0"/>
              <a:t> session timeline/ session names .. Say why is this important ? What time is best to present your talk ? [… make joke :P ]</a:t>
            </a:r>
          </a:p>
          <a:p>
            <a:r>
              <a:rPr lang="en-US" baseline="0" dirty="0" smtClean="0"/>
              <a:t>Guide the viewers to the talk..why it is interesting ? </a:t>
            </a:r>
          </a:p>
          <a:p>
            <a:r>
              <a:rPr lang="en-US" baseline="0" dirty="0" smtClean="0"/>
              <a:t>May be send to </a:t>
            </a:r>
            <a:r>
              <a:rPr lang="en-US" baseline="0" dirty="0" err="1" smtClean="0"/>
              <a:t>alex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parallel session and session </a:t>
            </a:r>
            <a:r>
              <a:rPr lang="en-US" dirty="0" err="1" smtClean="0"/>
              <a:t>hashtags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Least</a:t>
            </a:r>
            <a:r>
              <a:rPr lang="en-US" baseline="0" dirty="0" smtClean="0"/>
              <a:t> popular session after lunch break.</a:t>
            </a:r>
            <a:endParaRPr lang="en-US" dirty="0" smtClean="0"/>
          </a:p>
          <a:p>
            <a:r>
              <a:rPr lang="en-US" dirty="0" smtClean="0"/>
              <a:t>Make fonts larger:28 </a:t>
            </a:r>
            <a:r>
              <a:rPr lang="en-US" dirty="0" err="1" smtClean="0"/>
              <a:t>atleast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number, but different level of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7C1CC-473B-4070-BBDD-9ADFEAD8A16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19463-E05E-4D2D-A255-84BA6425AB73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82A04-3F9C-4A08-9FB5-04C699C4E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372600" cy="23622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Monitoring Academic Conferences:</a:t>
            </a:r>
            <a:b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Real-time Visualization and Retrospective </a:t>
            </a: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Analysis of 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Backchannel </a:t>
            </a: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Conversations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200400"/>
            <a:ext cx="7467600" cy="1524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Awalin Sopan</a:t>
            </a:r>
          </a:p>
          <a:p>
            <a:r>
              <a:rPr lang="en-US" sz="2800" dirty="0" smtClean="0"/>
              <a:t>PJ Rey, Brian Butler, Ben Shneiderman</a:t>
            </a:r>
          </a:p>
          <a:p>
            <a:endParaRPr lang="en-US" sz="2800" dirty="0" smtClean="0"/>
          </a:p>
          <a:p>
            <a:r>
              <a:rPr lang="en-US" sz="2400" dirty="0" smtClean="0">
                <a:solidFill>
                  <a:schemeClr val="accent3"/>
                </a:solidFill>
              </a:rPr>
              <a:t>Human Computer Interaction Lab, </a:t>
            </a:r>
          </a:p>
          <a:p>
            <a:r>
              <a:rPr lang="en-US" sz="2400" dirty="0" smtClean="0">
                <a:solidFill>
                  <a:schemeClr val="accent3"/>
                </a:solidFill>
              </a:rPr>
              <a:t>Dept </a:t>
            </a:r>
            <a:r>
              <a:rPr lang="en-US" sz="2400" dirty="0">
                <a:solidFill>
                  <a:schemeClr val="accent3"/>
                </a:solidFill>
              </a:rPr>
              <a:t>of Computer </a:t>
            </a:r>
            <a:r>
              <a:rPr lang="en-US" sz="2400" dirty="0" smtClean="0">
                <a:solidFill>
                  <a:schemeClr val="accent3"/>
                </a:solidFill>
              </a:rPr>
              <a:t>Science, </a:t>
            </a:r>
            <a:r>
              <a:rPr lang="en-US" sz="2400" dirty="0">
                <a:solidFill>
                  <a:schemeClr val="accent3"/>
                </a:solidFill>
              </a:rPr>
              <a:t>Dept of </a:t>
            </a:r>
            <a:r>
              <a:rPr lang="en-US" sz="2400" dirty="0" smtClean="0">
                <a:solidFill>
                  <a:schemeClr val="accent3"/>
                </a:solidFill>
              </a:rPr>
              <a:t>Sociology,</a:t>
            </a:r>
            <a:endParaRPr lang="en-US" sz="2400" dirty="0">
              <a:solidFill>
                <a:schemeClr val="accent3"/>
              </a:solidFill>
            </a:endParaRPr>
          </a:p>
          <a:p>
            <a:r>
              <a:rPr lang="en-US" sz="2400" dirty="0">
                <a:solidFill>
                  <a:schemeClr val="accent3"/>
                </a:solidFill>
              </a:rPr>
              <a:t>   College of Information Studies (</a:t>
            </a:r>
            <a:r>
              <a:rPr lang="en-US" sz="2400" dirty="0" err="1">
                <a:solidFill>
                  <a:schemeClr val="accent3"/>
                </a:solidFill>
              </a:rPr>
              <a:t>iSchool</a:t>
            </a:r>
            <a:r>
              <a:rPr lang="en-US" sz="2400" dirty="0">
                <a:solidFill>
                  <a:schemeClr val="accent3"/>
                </a:solidFill>
              </a:rPr>
              <a:t>)</a:t>
            </a:r>
          </a:p>
          <a:p>
            <a:r>
              <a:rPr lang="en-US" sz="2400" dirty="0">
                <a:solidFill>
                  <a:schemeClr val="accent3"/>
                </a:solidFill>
              </a:rPr>
              <a:t>   </a:t>
            </a:r>
            <a:r>
              <a:rPr lang="en-US" sz="2400" dirty="0" smtClean="0">
                <a:solidFill>
                  <a:schemeClr val="accent3"/>
                </a:solidFill>
              </a:rPr>
              <a:t/>
            </a:r>
            <a:br>
              <a:rPr lang="en-US" sz="2400" dirty="0" smtClean="0">
                <a:solidFill>
                  <a:schemeClr val="accent3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University </a:t>
            </a:r>
            <a:r>
              <a:rPr lang="en-US" sz="2400" dirty="0">
                <a:solidFill>
                  <a:schemeClr val="tx1"/>
                </a:solidFill>
              </a:rPr>
              <a:t>of Maryland</a:t>
            </a:r>
          </a:p>
          <a:p>
            <a:endParaRPr lang="en-US" sz="2400" dirty="0">
              <a:solidFill>
                <a:srgbClr val="92D050"/>
              </a:solidFill>
            </a:endParaRPr>
          </a:p>
        </p:txBody>
      </p:sp>
      <p:pic>
        <p:nvPicPr>
          <p:cNvPr id="4" name="Picture 3" descr="hcil_lo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5867400"/>
            <a:ext cx="8858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Participation dropped after lunch break</a:t>
            </a:r>
            <a:endParaRPr lang="en-US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400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b="23333"/>
          <a:stretch>
            <a:fillRect/>
          </a:stretch>
        </p:blipFill>
        <p:spPr bwMode="auto">
          <a:xfrm>
            <a:off x="0" y="15240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47800" y="2667000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opening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2362200"/>
            <a:ext cx="1306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morning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5410200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lunch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9000" y="3352800"/>
            <a:ext cx="1251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keynote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10200" y="3810000"/>
            <a:ext cx="1433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afternoon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Talks in room d1 was less discussed</a:t>
            </a:r>
            <a:endParaRPr lang="en-US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2343" t="15625" r="27379" b="6250"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191000" y="1524000"/>
            <a:ext cx="4953000" cy="2209800"/>
          </a:xfrm>
          <a:prstGeom prst="rect">
            <a:avLst/>
          </a:prstGeom>
          <a:solidFill>
            <a:schemeClr val="tx1">
              <a:lumMod val="8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733800"/>
            <a:ext cx="9144000" cy="3124200"/>
          </a:xfrm>
          <a:prstGeom prst="rect">
            <a:avLst/>
          </a:prstGeom>
          <a:solidFill>
            <a:schemeClr val="tx1">
              <a:lumMod val="8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Opening Session</a:t>
            </a:r>
            <a:endParaRPr lang="en-US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Talks in room d1 was less discussed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525963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2343" t="15625" r="27379" b="6250"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3733800"/>
            <a:ext cx="4038600" cy="2971800"/>
          </a:xfrm>
          <a:prstGeom prst="rect">
            <a:avLst/>
          </a:prstGeom>
          <a:solidFill>
            <a:schemeClr val="tx1">
              <a:lumMod val="8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Opening Session</a:t>
            </a:r>
            <a:endParaRPr lang="en-US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1295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Keynote speaker and his interviewer gained all the attention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t="42308" r="55166"/>
          <a:stretch>
            <a:fillRect/>
          </a:stretch>
        </p:blipFill>
        <p:spPr bwMode="auto">
          <a:xfrm>
            <a:off x="79672" y="2133600"/>
            <a:ext cx="898812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endParaRPr lang="en-US" sz="240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44872"/>
          <a:stretch>
            <a:fillRect/>
          </a:stretch>
        </p:blipFill>
        <p:spPr bwMode="auto">
          <a:xfrm>
            <a:off x="-1" y="838200"/>
            <a:ext cx="91656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>
            <a:off x="5105400" y="1447800"/>
            <a:ext cx="2438400" cy="917448"/>
          </a:xfrm>
          <a:prstGeom prst="wedgeRoundRectCallout">
            <a:avLst>
              <a:gd name="adj1" fmla="val -82003"/>
              <a:gd name="adj2" fmla="val 102166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all tweets during the keynote</a:t>
            </a:r>
            <a:endParaRPr lang="en-US" sz="24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228600" y="4114800"/>
            <a:ext cx="2514600" cy="917448"/>
          </a:xfrm>
          <a:prstGeom prst="wedgeRoundRectCallout">
            <a:avLst>
              <a:gd name="adj1" fmla="val 69575"/>
              <a:gd name="adj2" fmla="val 3245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mentioning keynote speaker</a:t>
            </a:r>
            <a:endParaRPr lang="en-US" sz="24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6400800" y="3733800"/>
            <a:ext cx="2362200" cy="765048"/>
          </a:xfrm>
          <a:prstGeom prst="wedgeRoundRectCallout">
            <a:avLst>
              <a:gd name="adj1" fmla="val -7471"/>
              <a:gd name="adj2" fmla="val 96412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mentioning the interviewer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Remote Participation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2928" t="57292" r="66032" b="15625"/>
          <a:stretch>
            <a:fillRect/>
          </a:stretch>
        </p:blipFill>
        <p:spPr bwMode="auto">
          <a:xfrm>
            <a:off x="225669" y="1676400"/>
            <a:ext cx="869852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33968" t="20834" r="27965" b="39583"/>
          <a:stretch>
            <a:fillRect/>
          </a:stretch>
        </p:blipFill>
        <p:spPr bwMode="auto">
          <a:xfrm>
            <a:off x="-42111" y="1106658"/>
            <a:ext cx="9186111" cy="5370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86200" y="1484142"/>
            <a:ext cx="48158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All remote participants</a:t>
            </a:r>
          </a:p>
          <a:p>
            <a:r>
              <a:rPr lang="en-US" sz="2800" b="1" dirty="0" smtClean="0">
                <a:solidFill>
                  <a:schemeClr val="accent6"/>
                </a:solidFill>
              </a:rPr>
              <a:t>Most active remote participant</a:t>
            </a:r>
            <a:endParaRPr lang="en-US" sz="2800" b="1" dirty="0">
              <a:solidFill>
                <a:schemeClr val="accent6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043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Increase Remote Participation: Why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5334000"/>
          </a:xfrm>
          <a:prstGeom prst="rect">
            <a:avLst/>
          </a:prstGeom>
          <a:solidFill>
            <a:schemeClr val="tx1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Increases overall visibility</a:t>
            </a:r>
            <a:endParaRPr lang="en-US" sz="4000" dirty="0" smtClean="0"/>
          </a:p>
          <a:p>
            <a:pPr algn="ctr"/>
            <a:r>
              <a:rPr lang="en-US" sz="3600" dirty="0" smtClean="0"/>
              <a:t>34% </a:t>
            </a:r>
            <a:r>
              <a:rPr lang="en-US" sz="3600" dirty="0" err="1" smtClean="0"/>
              <a:t>retweets</a:t>
            </a:r>
            <a:r>
              <a:rPr lang="en-US" sz="3600" dirty="0" smtClean="0"/>
              <a:t> were from remote participants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_colonies_blank_world_ma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66800"/>
            <a:ext cx="9144000" cy="4157589"/>
          </a:xfrm>
          <a:prstGeom prst="rect">
            <a:avLst/>
          </a:prstGeom>
          <a:solidFill>
            <a:schemeClr val="bg1">
              <a:lumMod val="50000"/>
              <a:lumOff val="50000"/>
              <a:alpha val="40000"/>
            </a:schemeClr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6043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Increase Remote Participation: How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6" name="Curved Connector 5"/>
          <p:cNvCxnSpPr/>
          <p:nvPr/>
        </p:nvCxnSpPr>
        <p:spPr>
          <a:xfrm>
            <a:off x="1600200" y="2328789"/>
            <a:ext cx="5791200" cy="2209800"/>
          </a:xfrm>
          <a:prstGeom prst="curvedConnector3">
            <a:avLst>
              <a:gd name="adj1" fmla="val 44815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0800000">
            <a:off x="1600200" y="2260209"/>
            <a:ext cx="5715000" cy="2049780"/>
          </a:xfrm>
          <a:prstGeom prst="curved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peop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68284" y="2023989"/>
            <a:ext cx="431916" cy="388724"/>
          </a:xfrm>
          <a:prstGeom prst="rect">
            <a:avLst/>
          </a:prstGeom>
        </p:spPr>
      </p:pic>
      <p:pic>
        <p:nvPicPr>
          <p:cNvPr id="20" name="Picture 19" descr="twee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00000" flipV="1">
            <a:off x="6248400" y="4081389"/>
            <a:ext cx="366713" cy="290841"/>
          </a:xfrm>
          <a:prstGeom prst="rect">
            <a:avLst/>
          </a:prstGeom>
        </p:spPr>
      </p:pic>
      <p:pic>
        <p:nvPicPr>
          <p:cNvPr id="21" name="Picture 20" descr="vide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19400" y="2481189"/>
            <a:ext cx="381000" cy="381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362200" y="4762724"/>
            <a:ext cx="4419600" cy="46166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read tweets, watch live streaming</a:t>
            </a:r>
            <a:endParaRPr 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3400" y="5334000"/>
            <a:ext cx="8153400" cy="1384995"/>
          </a:xfrm>
          <a:prstGeom prst="rect">
            <a:avLst/>
          </a:prstGeom>
          <a:solidFill>
            <a:schemeClr val="tx1">
              <a:lumMod val="50000"/>
              <a:alpha val="84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Allow easy communication with the speakers.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Allow questions from the remote participants.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Live streaming of the presentations.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1" name="Curved Connector 10"/>
          <p:cNvCxnSpPr>
            <a:endCxn id="17" idx="3"/>
          </p:cNvCxnSpPr>
          <p:nvPr/>
        </p:nvCxnSpPr>
        <p:spPr>
          <a:xfrm rot="10800000">
            <a:off x="1600200" y="2218351"/>
            <a:ext cx="4648200" cy="415238"/>
          </a:xfrm>
          <a:prstGeom prst="curved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16200000" flipV="1">
            <a:off x="1143000" y="2785989"/>
            <a:ext cx="1524000" cy="609600"/>
          </a:xfrm>
          <a:prstGeom prst="curved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18879"/>
            <a:ext cx="8534400" cy="543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Participate Remotely: Why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00600" y="1447800"/>
            <a:ext cx="3048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0" y="1447800"/>
            <a:ext cx="3505200" cy="32004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Followers growth of in-person participants</a:t>
            </a:r>
          </a:p>
          <a:p>
            <a:endParaRPr lang="en-US" sz="2800" b="1" dirty="0" smtClean="0"/>
          </a:p>
          <a:p>
            <a:r>
              <a:rPr lang="en-US" sz="2800" b="1" dirty="0" smtClean="0">
                <a:solidFill>
                  <a:srgbClr val="FFC000"/>
                </a:solidFill>
              </a:rPr>
              <a:t>Followers growth of remote participants</a:t>
            </a:r>
            <a:endParaRPr lang="en-US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Conferences</a:t>
            </a:r>
            <a:endParaRPr lang="en-US" dirty="0"/>
          </a:p>
        </p:txBody>
      </p:sp>
      <p:pic>
        <p:nvPicPr>
          <p:cNvPr id="4" name="Content Placeholder 3" descr="IMG_290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73087" y="0"/>
            <a:ext cx="9191925" cy="6890711"/>
          </a:xfrm>
        </p:spPr>
      </p:pic>
      <p:sp>
        <p:nvSpPr>
          <p:cNvPr id="5" name="Rectangle 4"/>
          <p:cNvSpPr/>
          <p:nvPr/>
        </p:nvSpPr>
        <p:spPr>
          <a:xfrm>
            <a:off x="-152400" y="-152400"/>
            <a:ext cx="9448800" cy="7010400"/>
          </a:xfrm>
          <a:prstGeom prst="rect">
            <a:avLst/>
          </a:prstGeom>
          <a:solidFill>
            <a:schemeClr val="bg1">
              <a:lumMod val="50000"/>
              <a:lumOff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loud Callout 6"/>
          <p:cNvSpPr/>
          <p:nvPr/>
        </p:nvSpPr>
        <p:spPr>
          <a:xfrm>
            <a:off x="2133600" y="4953000"/>
            <a:ext cx="1600200" cy="838200"/>
          </a:xfrm>
          <a:prstGeom prst="cloudCallout">
            <a:avLst>
              <a:gd name="adj1" fmla="val -60863"/>
              <a:gd name="adj2" fmla="val 5438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Nice talk.</a:t>
            </a:r>
            <a:endParaRPr lang="en-US" dirty="0"/>
          </a:p>
        </p:txBody>
      </p:sp>
      <p:sp>
        <p:nvSpPr>
          <p:cNvPr id="8" name="Cloud Callout 7"/>
          <p:cNvSpPr/>
          <p:nvPr/>
        </p:nvSpPr>
        <p:spPr>
          <a:xfrm>
            <a:off x="6400800" y="3886200"/>
            <a:ext cx="2362200" cy="841248"/>
          </a:xfrm>
          <a:prstGeom prst="cloudCallout">
            <a:avLst>
              <a:gd name="adj1" fmla="val 34092"/>
              <a:gd name="adj2" fmla="val 758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Should have cited  Markov!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-76200"/>
            <a:ext cx="9144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Typical Conference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Experience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90600" y="990600"/>
            <a:ext cx="7315200" cy="1981200"/>
          </a:xfrm>
          <a:prstGeom prst="rect">
            <a:avLst/>
          </a:prstGeom>
          <a:solidFill>
            <a:schemeClr val="bg1">
              <a:lumMod val="85000"/>
              <a:lumOff val="15000"/>
              <a:alpha val="83000"/>
            </a:scheme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 our work and get feedback.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 our professional network.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Know about others research.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9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Annotation by the Organizers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Content Placeholder 3" descr="pix.png"/>
          <p:cNvPicPr>
            <a:picLocks noChangeAspect="1"/>
          </p:cNvPicPr>
          <p:nvPr/>
        </p:nvPicPr>
        <p:blipFill>
          <a:blip r:embed="rId3" cstate="print"/>
          <a:srcRect l="33802" t="12027" r="1067" b="31572"/>
          <a:stretch>
            <a:fillRect/>
          </a:stretch>
        </p:blipFill>
        <p:spPr>
          <a:xfrm>
            <a:off x="0" y="1484671"/>
            <a:ext cx="9228978" cy="43827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Retrospective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Dynamic Community Creation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Content Placeholder 3" descr="mentiongraph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3447" y="1340555"/>
            <a:ext cx="9167447" cy="5517445"/>
          </a:xfrm>
        </p:spPr>
      </p:pic>
      <p:sp>
        <p:nvSpPr>
          <p:cNvPr id="5" name="TextBox 4"/>
          <p:cNvSpPr txBox="1"/>
          <p:nvPr/>
        </p:nvSpPr>
        <p:spPr>
          <a:xfrm>
            <a:off x="0" y="1371600"/>
            <a:ext cx="1825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Mention network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Lessons Learned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Organizers found the tool useful to answer their question.</a:t>
            </a:r>
          </a:p>
          <a:p>
            <a:endParaRPr lang="en-US" dirty="0" smtClean="0"/>
          </a:p>
          <a:p>
            <a:r>
              <a:rPr lang="en-US" dirty="0" smtClean="0"/>
              <a:t>Sessions, parallel tracks, speakers - these aspects make academic conferences different from other events. </a:t>
            </a:r>
          </a:p>
          <a:p>
            <a:endParaRPr lang="en-US" dirty="0" smtClean="0"/>
          </a:p>
          <a:p>
            <a:r>
              <a:rPr lang="en-US" dirty="0" smtClean="0"/>
              <a:t>Remote participation increased visibility.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9144000" cy="6186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</a:rPr>
              <a:t>We cordially thank:</a:t>
            </a: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solidFill>
                  <a:schemeClr val="tx1">
                    <a:lumMod val="85000"/>
                  </a:schemeClr>
                </a:solidFill>
              </a:rPr>
              <a:t>Catherine Plaisant, </a:t>
            </a: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solidFill>
                  <a:schemeClr val="tx1">
                    <a:lumMod val="85000"/>
                  </a:schemeClr>
                </a:solidFill>
              </a:rPr>
              <a:t>Jae-wook Ahn, Ann Rose, </a:t>
            </a: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>
                <a:solidFill>
                  <a:schemeClr val="tx1">
                    <a:lumMod val="85000"/>
                  </a:schemeClr>
                </a:solidFill>
              </a:rPr>
              <a:t>NSF (grant </a:t>
            </a:r>
            <a:r>
              <a:rPr lang="en-US" sz="3600" dirty="0">
                <a:solidFill>
                  <a:schemeClr val="tx1">
                    <a:lumMod val="85000"/>
                  </a:schemeClr>
                </a:solidFill>
              </a:rPr>
              <a:t>IIS </a:t>
            </a:r>
            <a:r>
              <a:rPr lang="en-US" sz="3600" dirty="0" smtClean="0">
                <a:solidFill>
                  <a:schemeClr val="tx1">
                    <a:lumMod val="85000"/>
                  </a:schemeClr>
                </a:solidFill>
              </a:rPr>
              <a:t>096852)</a:t>
            </a: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3600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3600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3600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solidFill>
                  <a:schemeClr val="tx1">
                    <a:lumMod val="85000"/>
                  </a:schemeClr>
                </a:solidFill>
              </a:rPr>
              <a:t>Contact:</a:t>
            </a:r>
            <a:endParaRPr lang="en-US" sz="3600" b="1" dirty="0">
              <a:solidFill>
                <a:schemeClr val="tx1">
                  <a:lumMod val="85000"/>
                </a:schemeClr>
              </a:solidFill>
            </a:endParaRP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2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@</a:t>
            </a:r>
            <a:r>
              <a:rPr lang="en-US" sz="32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awalinsopan</a:t>
            </a:r>
          </a:p>
          <a:p>
            <a:pPr marL="438912" indent="-32004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200" b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awalin@cs.umd.edu</a:t>
            </a:r>
            <a:endParaRPr lang="en-US" sz="3200" b="1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llroomtal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5788" y="0"/>
            <a:ext cx="72614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315200" cy="6858000"/>
          </a:xfrm>
          <a:solidFill>
            <a:schemeClr val="bg1">
              <a:lumMod val="85000"/>
              <a:lumOff val="15000"/>
              <a:alpha val="55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Backchannel Conversation</a:t>
            </a:r>
            <a:b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Picture 9" descr="website images.png"/>
          <p:cNvPicPr>
            <a:picLocks noChangeAspect="1"/>
          </p:cNvPicPr>
          <p:nvPr/>
        </p:nvPicPr>
        <p:blipFill>
          <a:blip r:embed="rId4" cstate="print"/>
          <a:srcRect l="35938" t="13380" b="55634"/>
          <a:stretch>
            <a:fillRect/>
          </a:stretch>
        </p:blipFill>
        <p:spPr>
          <a:xfrm>
            <a:off x="1447800" y="5166732"/>
            <a:ext cx="6019800" cy="1615068"/>
          </a:xfrm>
          <a:prstGeom prst="rect">
            <a:avLst/>
          </a:prstGeom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838200" y="4724400"/>
            <a:ext cx="7239000" cy="2308324"/>
          </a:xfrm>
          <a:prstGeom prst="rect">
            <a:avLst/>
          </a:prstGeom>
          <a:solidFill>
            <a:schemeClr val="tx1">
              <a:lumMod val="85000"/>
              <a:alpha val="36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</a:t>
            </a:r>
          </a:p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We can use online social networks, but …</a:t>
            </a: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1600200"/>
            <a:ext cx="5562600" cy="3200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Identify important </a:t>
            </a:r>
            <a:r>
              <a:rPr lang="en-US" b="1" i="1" dirty="0" smtClean="0"/>
              <a:t>people</a:t>
            </a:r>
            <a:r>
              <a:rPr lang="en-US" sz="2800" dirty="0" smtClean="0"/>
              <a:t>: whose research is getting more attention, whom to connect with.</a:t>
            </a:r>
          </a:p>
          <a:p>
            <a:r>
              <a:rPr lang="en-US" sz="2800" dirty="0" smtClean="0"/>
              <a:t>Know what is happening on a </a:t>
            </a:r>
            <a:r>
              <a:rPr lang="en-US" b="1" i="1" dirty="0" smtClean="0"/>
              <a:t>session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What </a:t>
            </a:r>
            <a:r>
              <a:rPr lang="en-US" b="1" i="1" dirty="0" smtClean="0"/>
              <a:t>topics</a:t>
            </a:r>
            <a:r>
              <a:rPr lang="en-US" sz="2800" dirty="0" smtClean="0"/>
              <a:t> are popular. </a:t>
            </a:r>
          </a:p>
          <a:p>
            <a:endParaRPr lang="en-US" sz="28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Focus of Interest in Conference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90600" y="5235714"/>
            <a:ext cx="243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 smtClean="0">
                <a:solidFill>
                  <a:schemeClr val="tx1">
                    <a:lumMod val="65000"/>
                  </a:schemeClr>
                </a:solidFill>
              </a:rPr>
              <a:t>organizers</a:t>
            </a:r>
            <a:endParaRPr lang="en-US" sz="4000" dirty="0"/>
          </a:p>
        </p:txBody>
      </p:sp>
      <p:sp>
        <p:nvSpPr>
          <p:cNvPr id="10" name="Rectangle 9"/>
          <p:cNvSpPr/>
          <p:nvPr/>
        </p:nvSpPr>
        <p:spPr>
          <a:xfrm>
            <a:off x="914400" y="1600200"/>
            <a:ext cx="274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 smtClean="0">
                <a:solidFill>
                  <a:schemeClr val="tx1">
                    <a:lumMod val="65000"/>
                  </a:schemeClr>
                </a:solidFill>
              </a:rPr>
              <a:t>participant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581400" y="5092005"/>
            <a:ext cx="5562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 Engage participants in discussion.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Intervene when necessary.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Focus of Interest in Conference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410200" y="1524000"/>
          <a:ext cx="25908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/>
          <p:cNvSpPr/>
          <p:nvPr/>
        </p:nvSpPr>
        <p:spPr>
          <a:xfrm>
            <a:off x="990600" y="4572000"/>
            <a:ext cx="243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 smtClean="0">
                <a:solidFill>
                  <a:schemeClr val="tx1">
                    <a:lumMod val="65000"/>
                  </a:schemeClr>
                </a:solidFill>
              </a:rPr>
              <a:t>organizers</a:t>
            </a:r>
            <a:endParaRPr lang="en-US" sz="4000" dirty="0"/>
          </a:p>
        </p:txBody>
      </p:sp>
      <p:sp>
        <p:nvSpPr>
          <p:cNvPr id="9" name="Rectangle 8"/>
          <p:cNvSpPr/>
          <p:nvPr/>
        </p:nvSpPr>
        <p:spPr>
          <a:xfrm>
            <a:off x="914400" y="1752600"/>
            <a:ext cx="274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 smtClean="0">
                <a:solidFill>
                  <a:schemeClr val="tx1">
                    <a:lumMod val="65000"/>
                  </a:schemeClr>
                </a:solidFill>
              </a:rPr>
              <a:t>participant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Our Contributions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848600" cy="4525963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en-US" sz="3600" b="1" dirty="0" smtClean="0">
                <a:solidFill>
                  <a:schemeClr val="tx1">
                    <a:lumMod val="85000"/>
                  </a:schemeClr>
                </a:solidFill>
              </a:rPr>
              <a:t>Conference Monitor: A real-time monitoring tool.</a:t>
            </a:r>
          </a:p>
          <a:p>
            <a:pPr>
              <a:buFont typeface="Wingdings 2" pitchFamily="18" charset="2"/>
              <a:buNone/>
            </a:pPr>
            <a:endParaRPr lang="en-US" sz="3600" b="1" dirty="0" smtClean="0">
              <a:solidFill>
                <a:schemeClr val="tx1">
                  <a:lumMod val="85000"/>
                </a:schemeClr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sz="3600" b="1" dirty="0" smtClean="0">
                <a:solidFill>
                  <a:schemeClr val="tx1">
                    <a:lumMod val="85000"/>
                  </a:schemeClr>
                </a:solidFill>
              </a:rPr>
              <a:t>Analysis of the backchannel conversation.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55123"/>
            <a:ext cx="8105775" cy="616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8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3400" y="1600200"/>
            <a:ext cx="8077200" cy="3970318"/>
          </a:xfrm>
          <a:prstGeom prst="rect">
            <a:avLst/>
          </a:prstGeom>
          <a:solidFill>
            <a:schemeClr val="tx1">
              <a:lumMod val="85000"/>
              <a:alpha val="94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Collected tweets about this conference as backchannel conversation sample.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-Total 4828 tweets over one month.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-Total 593 participants.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14600"/>
            <a:ext cx="8229600" cy="1143000"/>
          </a:xfrm>
        </p:spPr>
        <p:txBody>
          <a:bodyPr/>
          <a:lstStyle/>
          <a:p>
            <a:r>
              <a:rPr lang="en-US" dirty="0" smtClean="0"/>
              <a:t>Real-time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Conference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Monitor</a:t>
            </a:r>
            <a:endParaRPr lang="en-US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0668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en-US" sz="2000" dirty="0" smtClean="0"/>
              <a:t>A web-based real time monitoring tool for conference organizers and participants.</a:t>
            </a:r>
          </a:p>
          <a:p>
            <a:pPr>
              <a:buFont typeface="Wingdings 2" pitchFamily="18" charset="2"/>
              <a:buNone/>
            </a:pPr>
            <a:endParaRPr lang="en-US" sz="2000" dirty="0"/>
          </a:p>
        </p:txBody>
      </p:sp>
      <p:pic>
        <p:nvPicPr>
          <p:cNvPr id="5" name="Content Placeholder 3" descr="pix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47800"/>
            <a:ext cx="9242612" cy="50685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</TotalTime>
  <Words>976</Words>
  <Application>Microsoft Office PowerPoint</Application>
  <PresentationFormat>On-screen Show (4:3)</PresentationFormat>
  <Paragraphs>159</Paragraphs>
  <Slides>24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Monitoring Academic Conferences: Real-time Visualization and Retrospective Analysis of Backchannel Conversations</vt:lpstr>
      <vt:lpstr>Conferences</vt:lpstr>
      <vt:lpstr>Backchannel Conversation        </vt:lpstr>
      <vt:lpstr>Focus of Interest in Conference</vt:lpstr>
      <vt:lpstr>Focus of Interest in Conference</vt:lpstr>
      <vt:lpstr>Our Contributions</vt:lpstr>
      <vt:lpstr>Slide 7</vt:lpstr>
      <vt:lpstr>Real-time Analysis</vt:lpstr>
      <vt:lpstr>Conference Monitor</vt:lpstr>
      <vt:lpstr>Slide 10</vt:lpstr>
      <vt:lpstr>Participation dropped after lunch break</vt:lpstr>
      <vt:lpstr>Talks in room d1 was less discussed</vt:lpstr>
      <vt:lpstr>Talks in room d1 was less discussed</vt:lpstr>
      <vt:lpstr>Keynote speaker and his interviewer gained all the attention</vt:lpstr>
      <vt:lpstr>Slide 15</vt:lpstr>
      <vt:lpstr>Remote Participation</vt:lpstr>
      <vt:lpstr>Increase Remote Participation: Why</vt:lpstr>
      <vt:lpstr>Increase Remote Participation: How</vt:lpstr>
      <vt:lpstr>Participate Remotely: Why</vt:lpstr>
      <vt:lpstr>Annotation by the Organizers</vt:lpstr>
      <vt:lpstr>Retrospective Analysis</vt:lpstr>
      <vt:lpstr>Dynamic Community Creation</vt:lpstr>
      <vt:lpstr>Lessons Learned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sopan</dc:creator>
  <cp:lastModifiedBy>sopan</cp:lastModifiedBy>
  <cp:revision>285</cp:revision>
  <dcterms:created xsi:type="dcterms:W3CDTF">2012-12-04T19:25:50Z</dcterms:created>
  <dcterms:modified xsi:type="dcterms:W3CDTF">2013-05-09T20:33:24Z</dcterms:modified>
</cp:coreProperties>
</file>