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13" r:id="rId3"/>
    <p:sldId id="290" r:id="rId4"/>
    <p:sldId id="258" r:id="rId5"/>
    <p:sldId id="292" r:id="rId6"/>
    <p:sldId id="293" r:id="rId7"/>
    <p:sldId id="316" r:id="rId8"/>
    <p:sldId id="305" r:id="rId9"/>
    <p:sldId id="309" r:id="rId10"/>
    <p:sldId id="301" r:id="rId11"/>
    <p:sldId id="261" r:id="rId12"/>
    <p:sldId id="267" r:id="rId13"/>
    <p:sldId id="268" r:id="rId14"/>
    <p:sldId id="272" r:id="rId15"/>
    <p:sldId id="273" r:id="rId16"/>
    <p:sldId id="274" r:id="rId17"/>
    <p:sldId id="279" r:id="rId18"/>
    <p:sldId id="310" r:id="rId19"/>
    <p:sldId id="260" r:id="rId20"/>
    <p:sldId id="308" r:id="rId21"/>
    <p:sldId id="302" r:id="rId22"/>
    <p:sldId id="322" r:id="rId23"/>
    <p:sldId id="318" r:id="rId24"/>
    <p:sldId id="319" r:id="rId25"/>
    <p:sldId id="32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69" autoAdjust="0"/>
    <p:restoredTop sz="94643" autoAdjust="0"/>
  </p:normalViewPr>
  <p:slideViewPr>
    <p:cSldViewPr>
      <p:cViewPr varScale="1">
        <p:scale>
          <a:sx n="69" d="100"/>
          <a:sy n="69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71743-C882-4EB1-9318-2DE21A3E4F0C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AA11D-4A5E-4E7C-9290-33E2DCFD2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RMs for regions or clusters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AA11D-4A5E-4E7C-9290-33E2DCFD204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video_muted.bat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1470025"/>
          </a:xfrm>
        </p:spPr>
        <p:txBody>
          <a:bodyPr/>
          <a:lstStyle/>
          <a:p>
            <a:r>
              <a:rPr lang="en-US" dirty="0" smtClean="0"/>
              <a:t>Readability Metrics for Network Visualization</a:t>
            </a: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2743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Cody Dunne and Ben Shneiderman</a:t>
            </a:r>
          </a:p>
          <a:p>
            <a:r>
              <a:rPr lang="en-US" sz="2400" i="1" dirty="0" smtClean="0">
                <a:solidFill>
                  <a:schemeClr val="tx1"/>
                </a:solidFill>
              </a:rPr>
              <a:t>Human-Computer Interaction Lab &amp; </a:t>
            </a:r>
          </a:p>
          <a:p>
            <a:r>
              <a:rPr lang="en-US" sz="2400" i="1" dirty="0" smtClean="0">
                <a:solidFill>
                  <a:schemeClr val="tx1"/>
                </a:solidFill>
              </a:rPr>
              <a:t>Department of Computer Science</a:t>
            </a:r>
          </a:p>
          <a:p>
            <a:pPr eaLnBrk="1" hangingPunct="1"/>
            <a:r>
              <a:rPr lang="en-US" sz="2400" i="1" dirty="0" smtClean="0">
                <a:solidFill>
                  <a:schemeClr val="tx1"/>
                </a:solidFill>
              </a:rPr>
              <a:t>University of Maryland</a:t>
            </a:r>
          </a:p>
          <a:p>
            <a:pPr eaLnBrk="1" hangingPunct="1"/>
            <a:endParaRPr lang="en-US" sz="24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chemeClr val="tx1"/>
                </a:solidFill>
              </a:rPr>
              <a:t>Contact: cdunne@cs.umd.edu</a:t>
            </a:r>
          </a:p>
          <a:p>
            <a:pPr eaLnBrk="1" hangingPunct="1"/>
            <a:endParaRPr lang="en-US" sz="18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chemeClr val="tx1"/>
                </a:solidFill>
              </a:rPr>
              <a:t>26</a:t>
            </a:r>
            <a:r>
              <a:rPr lang="en-US" sz="1800" baseline="30000" dirty="0" smtClean="0">
                <a:solidFill>
                  <a:schemeClr val="tx1"/>
                </a:solidFill>
              </a:rPr>
              <a:t>th</a:t>
            </a:r>
            <a:r>
              <a:rPr lang="en-US" sz="1800" dirty="0" smtClean="0">
                <a:solidFill>
                  <a:schemeClr val="tx1"/>
                </a:solidFill>
              </a:rPr>
              <a:t> Annual Human-Computer Interaction Lab Symposium</a:t>
            </a:r>
          </a:p>
          <a:p>
            <a:pPr eaLnBrk="1" hangingPunct="1"/>
            <a:r>
              <a:rPr lang="en-US" sz="1800" dirty="0" smtClean="0">
                <a:solidFill>
                  <a:schemeClr val="tx1"/>
                </a:solidFill>
              </a:rPr>
              <a:t>May 28-29, 2009	College Park, MD</a:t>
            </a:r>
          </a:p>
        </p:txBody>
      </p:sp>
      <p:pic>
        <p:nvPicPr>
          <p:cNvPr id="5" name="Picture 4" descr="cody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98197" y="5671002"/>
            <a:ext cx="1345803" cy="1186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Sound">
            <a:hlinkClick r:id="rId3" action="ppaction://program">
              <a:snd r:embed="rId2" name="camera.wav"/>
            </a:hlinkClick>
          </p:cNvPr>
          <p:cNvSpPr>
            <a:spLocks noEditPoints="1" noChangeArrowheads="1"/>
          </p:cNvSpPr>
          <p:nvPr/>
        </p:nvSpPr>
        <p:spPr bwMode="auto">
          <a:xfrm>
            <a:off x="8458200" y="6248400"/>
            <a:ext cx="371475" cy="447675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2049" name="Picture 1" descr="C:\Users\hidedrive\Documents\ted\0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800" y="914400"/>
            <a:ext cx="75184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7118719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occlusion:	</a:t>
            </a:r>
            <a:r>
              <a:rPr lang="en-US" sz="2400" b="1" dirty="0" smtClean="0"/>
              <a:t>14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tunnels:	</a:t>
            </a:r>
            <a:r>
              <a:rPr lang="en-US" sz="2400" b="1" dirty="0" smtClean="0"/>
              <a:t>70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crossings:	</a:t>
            </a:r>
            <a:r>
              <a:rPr lang="en-US" sz="2400" b="1" dirty="0" smtClean="0"/>
              <a:t>180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Spring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1029" name="Equation" r:id="rId4" imgW="44424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	Node Occlusion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7730991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4(-10)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26(-44)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159(-21)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Spring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7172" name="Equation" r:id="rId4" imgW="44424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	Node Occlusion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2400" y="0"/>
            <a:ext cx="7399421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0(-4)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14(-12)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157(-2)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Spring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6148" name="Equation" r:id="rId4" imgW="44424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	Node Occlusion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2400" y="-1"/>
            <a:ext cx="7399423" cy="685800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0(-0)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14(-0)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157(-0)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Spring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8197" name="Equation" r:id="rId4" imgW="444240" imgH="20304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Local Edge Tunnel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2400" y="0"/>
            <a:ext cx="7399423" cy="68485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0 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0(-14)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155(-2)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Spring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9219" name="Equation" r:id="rId4" imgW="444240" imgH="203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Local Edge Tunnel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624638" y="228600"/>
            <a:ext cx="6528762" cy="60594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0(-0)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0(-0)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155(-0)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        Spr.</a:t>
            </a:r>
            <a:r>
              <a:rPr lang="en-US" sz="2400" b="1" dirty="0" smtClean="0"/>
              <a:t>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10243" name="Equation" r:id="rId4" imgW="444240" imgH="203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Edge Crossing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s\ms-ra\gdrm-paper\figs\no0-full-tight-c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801695"/>
            <a:ext cx="9144000" cy="605630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24600" y="1"/>
            <a:ext cx="28194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Node </a:t>
            </a:r>
            <a:r>
              <a:rPr lang="en-US" sz="2400" dirty="0" err="1" smtClean="0"/>
              <a:t>occl</a:t>
            </a:r>
            <a:r>
              <a:rPr lang="en-US" sz="2400" dirty="0" smtClean="0"/>
              <a:t>:	</a:t>
            </a:r>
            <a:r>
              <a:rPr lang="en-US" sz="2400" b="1" dirty="0" smtClean="0"/>
              <a:t>0(-0)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tunnel:	</a:t>
            </a:r>
            <a:r>
              <a:rPr lang="en-US" sz="2400" b="1" dirty="0" smtClean="0"/>
              <a:t>0(-0)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Edge cross:	</a:t>
            </a:r>
            <a:r>
              <a:rPr lang="en-US" sz="2400" b="1" dirty="0" smtClean="0"/>
              <a:t>85(-70)</a:t>
            </a:r>
          </a:p>
          <a:p>
            <a:pPr>
              <a:tabLst>
                <a:tab pos="0" algn="l"/>
                <a:tab pos="2743200" algn="r"/>
              </a:tabLst>
            </a:pPr>
            <a:r>
              <a:rPr lang="en-US" sz="2400" dirty="0" smtClean="0"/>
              <a:t>        Spr.</a:t>
            </a:r>
            <a:r>
              <a:rPr lang="en-US" sz="2400" b="1" dirty="0" smtClean="0"/>
              <a:t> </a:t>
            </a:r>
            <a:r>
              <a:rPr lang="en-US" sz="2400" dirty="0" err="1" smtClean="0"/>
              <a:t>coeff</a:t>
            </a:r>
            <a:r>
              <a:rPr lang="en-US" sz="2400" dirty="0" smtClean="0"/>
              <a:t>:</a:t>
            </a:r>
            <a:endParaRPr lang="en-US" sz="2400" b="1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8382000" y="1181100"/>
          <a:ext cx="685800" cy="342900"/>
        </p:xfrm>
        <a:graphic>
          <a:graphicData uri="http://schemas.openxmlformats.org/presentationml/2006/ole">
            <p:oleObj spid="_x0000_s15363" name="Equation" r:id="rId4" imgW="444240" imgH="2030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514600" cy="7078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tabLst>
                <a:tab pos="0" algn="l"/>
                <a:tab pos="1371600" algn="r"/>
              </a:tabLst>
            </a:pPr>
            <a:r>
              <a:rPr lang="en-US" sz="2000" dirty="0" smtClean="0"/>
              <a:t>Rank by:</a:t>
            </a:r>
          </a:p>
          <a:p>
            <a:pPr algn="r">
              <a:tabLst>
                <a:tab pos="0" algn="l"/>
                <a:tab pos="1371600" algn="r"/>
              </a:tabLst>
            </a:pPr>
            <a:r>
              <a:rPr lang="en-US" sz="2000" b="1" dirty="0" smtClean="0"/>
              <a:t>Edge Crossing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Snap-to-Grid tool pulls node to local maxima</a:t>
            </a:r>
          </a:p>
          <a:p>
            <a:r>
              <a:rPr lang="en-US" dirty="0" smtClean="0"/>
              <a:t>Feedback for layout algorithms</a:t>
            </a:r>
          </a:p>
          <a:p>
            <a:r>
              <a:rPr lang="en-US" dirty="0" smtClean="0"/>
              <a:t>Evaluation</a:t>
            </a:r>
          </a:p>
          <a:p>
            <a:pPr lvl="1"/>
            <a:r>
              <a:rPr lang="en-US" dirty="0" err="1" smtClean="0"/>
              <a:t>NetViz</a:t>
            </a:r>
            <a:r>
              <a:rPr lang="en-US" dirty="0" smtClean="0"/>
              <a:t> Nirvana useful for teaching network analysis</a:t>
            </a:r>
          </a:p>
          <a:p>
            <a:pPr lvl="2"/>
            <a:r>
              <a:rPr lang="en-US" sz="1900" dirty="0" smtClean="0"/>
              <a:t>E. M. </a:t>
            </a:r>
            <a:r>
              <a:rPr lang="en-US" sz="1900" dirty="0" err="1" smtClean="0"/>
              <a:t>Bonsignore</a:t>
            </a:r>
            <a:r>
              <a:rPr lang="en-US" sz="1900" dirty="0" smtClean="0"/>
              <a:t>, C. Dunne, D. </a:t>
            </a:r>
            <a:r>
              <a:rPr lang="en-US" sz="1900" dirty="0" err="1" smtClean="0"/>
              <a:t>Rotman</a:t>
            </a:r>
            <a:r>
              <a:rPr lang="en-US" sz="1900" dirty="0" smtClean="0"/>
              <a:t>, M. Smith, T. Capone, D. L. Hansen and B. Shneiderman</a:t>
            </a:r>
            <a:br>
              <a:rPr lang="en-US" sz="1900" dirty="0" smtClean="0"/>
            </a:br>
            <a:r>
              <a:rPr lang="en-US" sz="1900" dirty="0" smtClean="0"/>
              <a:t>First Steps to </a:t>
            </a:r>
            <a:r>
              <a:rPr lang="en-US" sz="1900" dirty="0" err="1" smtClean="0"/>
              <a:t>NetViz</a:t>
            </a:r>
            <a:r>
              <a:rPr lang="en-US" sz="1900" dirty="0" smtClean="0"/>
              <a:t> Nirvana: Evaluating Social Network Analysis with </a:t>
            </a:r>
            <a:r>
              <a:rPr lang="en-US" sz="1900" dirty="0" err="1" smtClean="0"/>
              <a:t>NodeXL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i="1" dirty="0" smtClean="0"/>
              <a:t>Submitted, </a:t>
            </a:r>
            <a:r>
              <a:rPr lang="en-US" sz="1900" b="1" dirty="0" smtClean="0"/>
              <a:t>2009</a:t>
            </a:r>
            <a:endParaRPr lang="en-US" sz="1900" dirty="0" smtClean="0"/>
          </a:p>
          <a:p>
            <a:pPr lvl="1"/>
            <a:r>
              <a:rPr lang="en-US" dirty="0" smtClean="0"/>
              <a:t>Integration into </a:t>
            </a:r>
            <a:r>
              <a:rPr lang="en-US" dirty="0" err="1" smtClean="0"/>
              <a:t>NodeXL</a:t>
            </a:r>
            <a:r>
              <a:rPr lang="en-US" dirty="0" smtClean="0"/>
              <a:t> to test </a:t>
            </a:r>
            <a:r>
              <a:rPr lang="en-US" smtClean="0"/>
              <a:t>RM effectiveness</a:t>
            </a:r>
            <a:endParaRPr lang="en-US" dirty="0" smtClean="0"/>
          </a:p>
          <a:p>
            <a:pPr lvl="2"/>
            <a:r>
              <a:rPr lang="en-US" dirty="0" smtClean="0"/>
              <a:t>www.codeplex.com/nodexl</a:t>
            </a:r>
          </a:p>
          <a:p>
            <a:pPr lvl="2"/>
            <a:r>
              <a:rPr lang="en-US" sz="1900" dirty="0" smtClean="0"/>
              <a:t>M. Smith, B. Shneiderman, N. </a:t>
            </a:r>
            <a:r>
              <a:rPr lang="en-US" sz="1900" dirty="0" err="1" smtClean="0"/>
              <a:t>Milic-Frayling</a:t>
            </a:r>
            <a:r>
              <a:rPr lang="en-US" sz="1900" dirty="0" smtClean="0"/>
              <a:t>, E. M. </a:t>
            </a:r>
            <a:r>
              <a:rPr lang="en-US" sz="1900" dirty="0" err="1" smtClean="0"/>
              <a:t>Rodrigues</a:t>
            </a:r>
            <a:r>
              <a:rPr lang="en-US" sz="1900" dirty="0" smtClean="0"/>
              <a:t>, V. </a:t>
            </a:r>
            <a:r>
              <a:rPr lang="en-US" sz="1900" dirty="0" err="1" smtClean="0"/>
              <a:t>Barash</a:t>
            </a:r>
            <a:r>
              <a:rPr lang="en-US" sz="1900" dirty="0" smtClean="0"/>
              <a:t>, C. Dunne, T. Capone, A. </a:t>
            </a:r>
            <a:r>
              <a:rPr lang="en-US" sz="1900" dirty="0" err="1" smtClean="0"/>
              <a:t>Perer</a:t>
            </a:r>
            <a:r>
              <a:rPr lang="en-US" sz="1900" dirty="0" smtClean="0"/>
              <a:t> and E. </a:t>
            </a:r>
            <a:r>
              <a:rPr lang="en-US" sz="1900" dirty="0" err="1" smtClean="0"/>
              <a:t>Gleave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Analyzing (Social Media) Networks with </a:t>
            </a:r>
            <a:r>
              <a:rPr lang="en-US" sz="1900" dirty="0" err="1" smtClean="0"/>
              <a:t>NodeXL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i="1" dirty="0" smtClean="0"/>
              <a:t>C&amp;T '09: Proc. Fourth international conference on Communities and Technologies, Springer, </a:t>
            </a:r>
            <a:r>
              <a:rPr lang="en-US" sz="1900" b="1" dirty="0" smtClean="0"/>
              <a:t>2009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RMs to judge readability of network drawings</a:t>
            </a:r>
          </a:p>
          <a:p>
            <a:r>
              <a:rPr lang="en-US" dirty="0" smtClean="0"/>
              <a:t>Node and Edge RMs for interactive identification of problem areas</a:t>
            </a:r>
          </a:p>
          <a:p>
            <a:r>
              <a:rPr lang="en-US" dirty="0" smtClean="0"/>
              <a:t>Network analysts and designers of tools  should take drawing readability into account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 anchor="t">
            <a:noAutofit/>
          </a:bodyPr>
          <a:lstStyle/>
          <a:p>
            <a:r>
              <a:rPr lang="en-US" sz="2800" dirty="0" smtClean="0"/>
              <a:t>Citations between papers in the ACL Anthology Network</a:t>
            </a:r>
            <a:endParaRPr lang="en-US" sz="2800" dirty="0"/>
          </a:p>
        </p:txBody>
      </p:sp>
      <p:pic>
        <p:nvPicPr>
          <p:cNvPr id="4" name="Picture 8" descr="C:\fs\iopener\DemoInterface\30.png"/>
          <p:cNvPicPr>
            <a:picLocks noChangeAspect="1" noChangeArrowheads="1"/>
          </p:cNvPicPr>
          <p:nvPr/>
        </p:nvPicPr>
        <p:blipFill>
          <a:blip r:embed="rId2" cstate="print"/>
          <a:srcRect l="21143" t="14118" r="1714" b="2824"/>
          <a:stretch>
            <a:fillRect/>
          </a:stretch>
        </p:blipFill>
        <p:spPr bwMode="auto">
          <a:xfrm>
            <a:off x="0" y="880426"/>
            <a:ext cx="9144000" cy="5977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C. Dunne and B. Shneiderman</a:t>
            </a:r>
            <a:br>
              <a:rPr lang="en-US" dirty="0" smtClean="0"/>
            </a:br>
            <a:r>
              <a:rPr lang="en-US" dirty="0" smtClean="0"/>
              <a:t>Improving Graph Drawing Readability by Incorporating Readability Metrics: A Software Tool for Network Analysts</a:t>
            </a:r>
            <a:br>
              <a:rPr lang="en-US" dirty="0" smtClean="0"/>
            </a:br>
            <a:r>
              <a:rPr lang="en-US" i="1" dirty="0" smtClean="0"/>
              <a:t>HCIL Tech Report HCIL-2009-13, Submitted, </a:t>
            </a:r>
            <a:r>
              <a:rPr lang="en-US" b="1" dirty="0" smtClean="0"/>
              <a:t>2009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419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Contact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410201"/>
            <a:ext cx="8229600" cy="1295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200" dirty="0" smtClean="0"/>
              <a:t>cdunne@cs.umd.edu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Angular Resolution</a:t>
            </a:r>
          </a:p>
          <a:p>
            <a:r>
              <a:rPr lang="en-US" dirty="0" smtClean="0"/>
              <a:t>Edge Crossing Angle</a:t>
            </a:r>
          </a:p>
          <a:p>
            <a:r>
              <a:rPr lang="en-US" dirty="0" smtClean="0"/>
              <a:t>Node Size</a:t>
            </a:r>
          </a:p>
          <a:p>
            <a:r>
              <a:rPr lang="en-US" dirty="0" smtClean="0"/>
              <a:t>Node Label Distinctiveness</a:t>
            </a:r>
          </a:p>
          <a:p>
            <a:r>
              <a:rPr lang="en-US" dirty="0" smtClean="0"/>
              <a:t>Text Legibility</a:t>
            </a:r>
          </a:p>
          <a:p>
            <a:r>
              <a:rPr lang="en-US" dirty="0" smtClean="0"/>
              <a:t>Node Color &amp; Shape Variance</a:t>
            </a:r>
          </a:p>
          <a:p>
            <a:r>
              <a:rPr lang="en-US" dirty="0" err="1" smtClean="0"/>
              <a:t>Orthogonality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Spatial Layout &amp; Grouping</a:t>
            </a:r>
          </a:p>
          <a:p>
            <a:r>
              <a:rPr lang="en-US" dirty="0" smtClean="0"/>
              <a:t>Symmetry</a:t>
            </a:r>
          </a:p>
          <a:p>
            <a:r>
              <a:rPr lang="en-US" dirty="0" smtClean="0"/>
              <a:t>Edge Bends</a:t>
            </a:r>
          </a:p>
          <a:p>
            <a:r>
              <a:rPr lang="en-US" dirty="0" smtClean="0"/>
              <a:t>Path Continuity</a:t>
            </a:r>
          </a:p>
          <a:p>
            <a:r>
              <a:rPr lang="en-US" dirty="0" smtClean="0"/>
              <a:t>Geometric-path Tendency</a:t>
            </a:r>
          </a:p>
          <a:p>
            <a:r>
              <a:rPr lang="en-US" dirty="0" smtClean="0"/>
              <a:t>Path Branches</a:t>
            </a:r>
          </a:p>
          <a:p>
            <a:r>
              <a:rPr lang="en-US" dirty="0" smtClean="0"/>
              <a:t>Edge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fs\nci-ra\7-11 Data\437 global noCIS recal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163" y="3429000"/>
            <a:ext cx="4571837" cy="3429000"/>
          </a:xfrm>
          <a:prstGeom prst="rect">
            <a:avLst/>
          </a:prstGeom>
          <a:noFill/>
        </p:spPr>
      </p:pic>
      <p:pic>
        <p:nvPicPr>
          <p:cNvPr id="17411" name="Picture 3" descr="C:\fs\cmsc858l\cmsc858l\images\8_Human.sum_Midichlorian_e-5_cluster_zoomed.png"/>
          <p:cNvPicPr>
            <a:picLocks noChangeAspect="1" noChangeArrowheads="1"/>
          </p:cNvPicPr>
          <p:nvPr/>
        </p:nvPicPr>
        <p:blipFill>
          <a:blip r:embed="rId3" cstate="print"/>
          <a:srcRect l="14980" t="4644" r="20116"/>
          <a:stretch>
            <a:fillRect/>
          </a:stretch>
        </p:blipFill>
        <p:spPr bwMode="auto">
          <a:xfrm>
            <a:off x="0" y="0"/>
            <a:ext cx="4181220" cy="39624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44056" y="6291262"/>
            <a:ext cx="4267200" cy="566738"/>
          </a:xfrm>
        </p:spPr>
        <p:txBody>
          <a:bodyPr>
            <a:normAutofit fontScale="90000"/>
          </a:bodyPr>
          <a:lstStyle/>
          <a:p>
            <a:pPr lvl="0">
              <a:tabLst>
                <a:tab pos="228600" algn="l"/>
                <a:tab pos="457200" algn="l"/>
              </a:tabLst>
              <a:defRPr/>
            </a:pPr>
            <a:r>
              <a:rPr lang="en-US" b="0" dirty="0" smtClean="0"/>
              <a:t>Layout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	Force-Directed Layout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2" descr="C:\fs\iopener\thesaurus links head\70 newlayout V SO2 o-b E weight o b opacity FR 8 VIS edge weight 6+ shape cod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429000"/>
            <a:ext cx="452794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 anchor="t">
            <a:noAutofit/>
          </a:bodyPr>
          <a:lstStyle/>
          <a:p>
            <a:r>
              <a:rPr lang="en-US" sz="2800" dirty="0" smtClean="0"/>
              <a:t>Contrasts in meaning between thesaurus categories</a:t>
            </a:r>
            <a:endParaRPr lang="en-US" sz="2800" dirty="0"/>
          </a:p>
        </p:txBody>
      </p:sp>
      <p:pic>
        <p:nvPicPr>
          <p:cNvPr id="39938" name="Picture 2" descr="C:\fs\iopener\thesaurus links head\70 newlayout V SO2 o-b E weight o b opacity FR 8 VIS edge weight 6+ shape cod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21" y="570782"/>
            <a:ext cx="8382958" cy="6287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 anchor="t">
            <a:noAutofit/>
          </a:bodyPr>
          <a:lstStyle/>
          <a:p>
            <a:r>
              <a:rPr lang="en-US" sz="2800" dirty="0" smtClean="0"/>
              <a:t>Interactions between graph-summarized groups proteins within the human body</a:t>
            </a:r>
            <a:endParaRPr lang="en-US" sz="2800" dirty="0"/>
          </a:p>
        </p:txBody>
      </p:sp>
      <p:pic>
        <p:nvPicPr>
          <p:cNvPr id="4" name="Picture 3" descr="C:\fs\cmsc858l\cmsc858l\images\8_Human.sum_Midichlorian_e-5_cluster_zoomed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958645"/>
            <a:ext cx="9144000" cy="5899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 anchor="t">
            <a:noAutofit/>
          </a:bodyPr>
          <a:lstStyle/>
          <a:p>
            <a:r>
              <a:rPr lang="en-US" sz="2800" dirty="0" smtClean="0"/>
              <a:t>Collaboration between cancer research organizations</a:t>
            </a:r>
            <a:endParaRPr lang="en-US" sz="2800" dirty="0"/>
          </a:p>
        </p:txBody>
      </p:sp>
      <p:pic>
        <p:nvPicPr>
          <p:cNvPr id="5" name="Picture 6" descr="C:\fs\nci-ra\7-11 Data\437 global noCIS recal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49" y="457200"/>
            <a:ext cx="8648701" cy="6486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NetViz</a:t>
            </a:r>
            <a:r>
              <a:rPr lang="en-US" dirty="0" smtClean="0"/>
              <a:t> Nirvana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 node is visible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 node’s degree is countable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 edge can be followed from source to destination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Clusters and outliers are identifiable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Readability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understandable is the network drawing?</a:t>
            </a:r>
          </a:p>
          <a:p>
            <a:r>
              <a:rPr lang="en-US" dirty="0" smtClean="0"/>
              <a:t>Continuous scale [0,1]</a:t>
            </a:r>
          </a:p>
          <a:p>
            <a:r>
              <a:rPr lang="en-US" dirty="0" smtClean="0"/>
              <a:t>Example: Journal may recommend</a:t>
            </a:r>
          </a:p>
          <a:p>
            <a:pPr lvl="1"/>
            <a:r>
              <a:rPr lang="en-US" dirty="0" smtClean="0"/>
              <a:t>  0%  node occlusion</a:t>
            </a:r>
          </a:p>
          <a:p>
            <a:pPr lvl="1"/>
            <a:r>
              <a:rPr lang="en-US" dirty="0" smtClean="0"/>
              <a:t>&lt;2%  edge tunneling</a:t>
            </a:r>
          </a:p>
          <a:p>
            <a:pPr lvl="1"/>
            <a:r>
              <a:rPr lang="en-US" dirty="0" smtClean="0"/>
              <a:t>&lt;5%  edge crossing</a:t>
            </a:r>
          </a:p>
          <a:p>
            <a:r>
              <a:rPr lang="en-US" dirty="0" smtClean="0"/>
              <a:t>Also called </a:t>
            </a:r>
            <a:r>
              <a:rPr lang="en-US" i="1" dirty="0" smtClean="0"/>
              <a:t>aesthetic metrics</a:t>
            </a:r>
          </a:p>
          <a:p>
            <a:r>
              <a:rPr lang="en-US" dirty="0" smtClean="0"/>
              <a:t>Global metrics are not sufficient to guide users</a:t>
            </a:r>
          </a:p>
          <a:p>
            <a:r>
              <a:rPr lang="en-US" dirty="0" smtClean="0"/>
              <a:t>Node and edge readability metrics</a:t>
            </a:r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 rot="5400000" flipH="1" flipV="1">
            <a:off x="7239000" y="3733800"/>
            <a:ext cx="15240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Node Occlusion</a:t>
            </a:r>
          </a:p>
          <a:p>
            <a:pPr lvl="1"/>
            <a:r>
              <a:rPr lang="en-US" dirty="0" smtClean="0"/>
              <a:t>Proportional to number of distinguishable items</a:t>
            </a:r>
          </a:p>
          <a:p>
            <a:pPr lvl="1"/>
            <a:r>
              <a:rPr lang="en-US" dirty="0" smtClean="0"/>
              <a:t>1: Each node is uniquely distinguishable</a:t>
            </a:r>
          </a:p>
          <a:p>
            <a:pPr lvl="1"/>
            <a:r>
              <a:rPr lang="en-US" dirty="0" smtClean="0"/>
              <a:t>0: All nodes overlap in connected mass</a:t>
            </a:r>
          </a:p>
        </p:txBody>
      </p:sp>
      <p:sp>
        <p:nvSpPr>
          <p:cNvPr id="5" name="Oval 4"/>
          <p:cNvSpPr/>
          <p:nvPr/>
        </p:nvSpPr>
        <p:spPr>
          <a:xfrm>
            <a:off x="57150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8486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6"/>
            <a:endCxn id="6" idx="2"/>
          </p:cNvCxnSpPr>
          <p:nvPr/>
        </p:nvCxnSpPr>
        <p:spPr>
          <a:xfrm>
            <a:off x="6172200" y="2819400"/>
            <a:ext cx="1676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696200" y="45720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772400" y="27432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17" name="Straight Connector 16"/>
          <p:cNvCxnSpPr>
            <a:stCxn id="15" idx="0"/>
            <a:endCxn id="16" idx="4"/>
          </p:cNvCxnSpPr>
          <p:nvPr/>
        </p:nvCxnSpPr>
        <p:spPr>
          <a:xfrm rot="5400000" flipH="1" flipV="1">
            <a:off x="7277100" y="3848100"/>
            <a:ext cx="1371600" cy="76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6"/>
            <a:endCxn id="16" idx="2"/>
          </p:cNvCxnSpPr>
          <p:nvPr/>
        </p:nvCxnSpPr>
        <p:spPr>
          <a:xfrm>
            <a:off x="6172200" y="2819400"/>
            <a:ext cx="16002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5" idx="1"/>
          </p:cNvCxnSpPr>
          <p:nvPr/>
        </p:nvCxnSpPr>
        <p:spPr>
          <a:xfrm rot="16200000" flipV="1">
            <a:off x="7172045" y="4047845"/>
            <a:ext cx="591110" cy="5911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5" idx="5"/>
          </p:cNvCxnSpPr>
          <p:nvPr/>
        </p:nvCxnSpPr>
        <p:spPr>
          <a:xfrm rot="16200000" flipH="1">
            <a:off x="6105245" y="2981045"/>
            <a:ext cx="743510" cy="7435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-0.10833 0.13334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Edge Crossing</a:t>
            </a:r>
          </a:p>
          <a:p>
            <a:pPr lvl="1"/>
            <a:r>
              <a:rPr lang="en-US" dirty="0" smtClean="0"/>
              <a:t>Number of crossings scaled by approximate upper bound</a:t>
            </a:r>
          </a:p>
        </p:txBody>
      </p:sp>
      <p:sp>
        <p:nvSpPr>
          <p:cNvPr id="4" name="Oval 3"/>
          <p:cNvSpPr/>
          <p:nvPr/>
        </p:nvSpPr>
        <p:spPr>
          <a:xfrm>
            <a:off x="57150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8486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6"/>
            <a:endCxn id="5" idx="2"/>
          </p:cNvCxnSpPr>
          <p:nvPr/>
        </p:nvCxnSpPr>
        <p:spPr>
          <a:xfrm>
            <a:off x="6172200" y="2819400"/>
            <a:ext cx="1676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696200" y="45720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010400" y="16764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9" name="Straight Connector 8"/>
          <p:cNvCxnSpPr>
            <a:stCxn id="7" idx="0"/>
            <a:endCxn id="8" idx="4"/>
          </p:cNvCxnSpPr>
          <p:nvPr/>
        </p:nvCxnSpPr>
        <p:spPr>
          <a:xfrm rot="16200000" flipV="1">
            <a:off x="6362700" y="3009900"/>
            <a:ext cx="2438400" cy="685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7"/>
            <a:endCxn id="8" idx="3"/>
          </p:cNvCxnSpPr>
          <p:nvPr/>
        </p:nvCxnSpPr>
        <p:spPr>
          <a:xfrm rot="5400000" flipH="1" flipV="1">
            <a:off x="6295745" y="1876145"/>
            <a:ext cx="591110" cy="9721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1"/>
          </p:cNvCxnSpPr>
          <p:nvPr/>
        </p:nvCxnSpPr>
        <p:spPr>
          <a:xfrm rot="16200000" flipV="1">
            <a:off x="7095845" y="3971645"/>
            <a:ext cx="667310" cy="6673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5"/>
          </p:cNvCxnSpPr>
          <p:nvPr/>
        </p:nvCxnSpPr>
        <p:spPr>
          <a:xfrm rot="16200000" flipH="1">
            <a:off x="6105245" y="2981045"/>
            <a:ext cx="667310" cy="6673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0"/>
            <a:endCxn id="5" idx="4"/>
          </p:cNvCxnSpPr>
          <p:nvPr/>
        </p:nvCxnSpPr>
        <p:spPr>
          <a:xfrm rot="5400000" flipH="1" flipV="1">
            <a:off x="7239000" y="3733800"/>
            <a:ext cx="15240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-0.03334 0.27778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RMs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Edge Tunnels</a:t>
            </a:r>
          </a:p>
          <a:p>
            <a:pPr marL="742950" lvl="2" indent="-342900"/>
            <a:r>
              <a:rPr lang="en-US" dirty="0" smtClean="0"/>
              <a:t>Number of tunnels scaled by approximate upper bound</a:t>
            </a:r>
          </a:p>
          <a:p>
            <a:pPr marL="742950" lvl="2" indent="-342900"/>
            <a:r>
              <a:rPr lang="en-US" dirty="0" smtClean="0"/>
              <a:t>Local Edge Tunnels</a:t>
            </a:r>
          </a:p>
          <a:p>
            <a:pPr marL="742950" lvl="2" indent="-342900"/>
            <a:r>
              <a:rPr lang="en-US" dirty="0" smtClean="0"/>
              <a:t>Triggered Edge Tunnels</a:t>
            </a:r>
          </a:p>
        </p:txBody>
      </p:sp>
      <p:sp>
        <p:nvSpPr>
          <p:cNvPr id="5" name="Oval 4"/>
          <p:cNvSpPr/>
          <p:nvPr/>
        </p:nvSpPr>
        <p:spPr>
          <a:xfrm>
            <a:off x="57150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8486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7" name="Straight Connector 6"/>
          <p:cNvCxnSpPr>
            <a:stCxn id="5" idx="6"/>
            <a:endCxn id="6" idx="2"/>
          </p:cNvCxnSpPr>
          <p:nvPr/>
        </p:nvCxnSpPr>
        <p:spPr>
          <a:xfrm>
            <a:off x="6172200" y="2819400"/>
            <a:ext cx="1676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7696200" y="45720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010400" y="2590800"/>
            <a:ext cx="457200" cy="457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10" name="Straight Connector 9"/>
          <p:cNvCxnSpPr>
            <a:stCxn id="8" idx="0"/>
            <a:endCxn id="9" idx="5"/>
          </p:cNvCxnSpPr>
          <p:nvPr/>
        </p:nvCxnSpPr>
        <p:spPr>
          <a:xfrm rot="16200000" flipV="1">
            <a:off x="6867246" y="3514445"/>
            <a:ext cx="1590955" cy="5241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6"/>
            <a:endCxn id="9" idx="2"/>
          </p:cNvCxnSpPr>
          <p:nvPr/>
        </p:nvCxnSpPr>
        <p:spPr>
          <a:xfrm>
            <a:off x="6172200" y="2819400"/>
            <a:ext cx="838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1"/>
          </p:cNvCxnSpPr>
          <p:nvPr/>
        </p:nvCxnSpPr>
        <p:spPr>
          <a:xfrm rot="16200000" flipV="1">
            <a:off x="7095845" y="3971645"/>
            <a:ext cx="667310" cy="6673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5"/>
          </p:cNvCxnSpPr>
          <p:nvPr/>
        </p:nvCxnSpPr>
        <p:spPr>
          <a:xfrm rot="16200000" flipH="1">
            <a:off x="6105245" y="2981045"/>
            <a:ext cx="667310" cy="6673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0"/>
            <a:endCxn id="6" idx="4"/>
          </p:cNvCxnSpPr>
          <p:nvPr/>
        </p:nvCxnSpPr>
        <p:spPr>
          <a:xfrm rot="5400000" flipH="1" flipV="1">
            <a:off x="7239000" y="3733800"/>
            <a:ext cx="15240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3334 0.1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SocialAction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sz="6000" dirty="0" smtClean="0"/>
              <a:t>Social network analysis tool</a:t>
            </a:r>
          </a:p>
          <a:p>
            <a:r>
              <a:rPr lang="en-US" sz="6000" dirty="0" smtClean="0"/>
              <a:t>Statistical measures</a:t>
            </a:r>
          </a:p>
          <a:p>
            <a:r>
              <a:rPr lang="en-US" sz="6000" dirty="0" smtClean="0"/>
              <a:t>Attribute ranking</a:t>
            </a:r>
          </a:p>
          <a:p>
            <a:r>
              <a:rPr lang="en-US" sz="6000" dirty="0" smtClean="0"/>
              <a:t>Multiple coordinated views</a:t>
            </a:r>
          </a:p>
          <a:p>
            <a:r>
              <a:rPr lang="en-US" sz="6000" dirty="0" smtClean="0"/>
              <a:t>Papers:</a:t>
            </a:r>
          </a:p>
          <a:p>
            <a:pPr lvl="1"/>
            <a:r>
              <a:rPr lang="en-US" sz="3000" dirty="0" smtClean="0"/>
              <a:t>A. </a:t>
            </a:r>
            <a:r>
              <a:rPr lang="en-US" sz="3000" dirty="0" err="1" smtClean="0"/>
              <a:t>Perer</a:t>
            </a:r>
            <a:r>
              <a:rPr lang="en-US" sz="3000" dirty="0" smtClean="0"/>
              <a:t> and B. Shneiderman</a:t>
            </a:r>
            <a:br>
              <a:rPr lang="en-US" sz="3000" dirty="0" smtClean="0"/>
            </a:br>
            <a:r>
              <a:rPr lang="en-US" sz="3000" dirty="0" smtClean="0"/>
              <a:t>Balancing Systematic and Flexible Exploration of Social Networks</a:t>
            </a:r>
            <a:br>
              <a:rPr lang="en-US" sz="3000" dirty="0" smtClean="0"/>
            </a:br>
            <a:r>
              <a:rPr lang="en-US" sz="3000" i="1" dirty="0" smtClean="0"/>
              <a:t>IEEE Transactions on Visualization and Computer Graphics, </a:t>
            </a:r>
            <a:r>
              <a:rPr lang="en-US" sz="3000" b="1" dirty="0" smtClean="0"/>
              <a:t>2006</a:t>
            </a:r>
            <a:r>
              <a:rPr lang="en-US" sz="3000" i="1" dirty="0" smtClean="0"/>
              <a:t>, 12</a:t>
            </a:r>
            <a:r>
              <a:rPr lang="en-US" sz="3000" dirty="0" smtClean="0"/>
              <a:t>, 693-700</a:t>
            </a:r>
          </a:p>
          <a:p>
            <a:pPr lvl="1"/>
            <a:r>
              <a:rPr lang="en-US" sz="3000" dirty="0" smtClean="0"/>
              <a:t>A. </a:t>
            </a:r>
            <a:r>
              <a:rPr lang="en-US" sz="3000" dirty="0" err="1" smtClean="0"/>
              <a:t>Perer</a:t>
            </a:r>
            <a:r>
              <a:rPr lang="en-US" sz="3000" dirty="0" smtClean="0"/>
              <a:t> and B. Shneiderman</a:t>
            </a:r>
            <a:br>
              <a:rPr lang="en-US" sz="3000" dirty="0" smtClean="0"/>
            </a:br>
            <a:r>
              <a:rPr lang="en-US" sz="3000" dirty="0" smtClean="0"/>
              <a:t>Integrating statistics and visualization: case studies of gaining clarity during exploratory data analysis</a:t>
            </a:r>
            <a:br>
              <a:rPr lang="en-US" sz="3000" dirty="0" smtClean="0"/>
            </a:br>
            <a:r>
              <a:rPr lang="en-US" sz="3000" i="1" dirty="0" smtClean="0"/>
              <a:t>CHI '08: Proceeding of the 26th annual SIGCHI Conference on Human Factors in Computing Systems, ACM, </a:t>
            </a:r>
            <a:r>
              <a:rPr lang="en-US" sz="3000" b="1" dirty="0" smtClean="0"/>
              <a:t>2008</a:t>
            </a:r>
            <a:r>
              <a:rPr lang="en-US" sz="3000" dirty="0" smtClean="0"/>
              <a:t>, 265-274</a:t>
            </a:r>
          </a:p>
          <a:p>
            <a:pPr lvl="1"/>
            <a:r>
              <a:rPr lang="en-US" sz="3000" dirty="0" smtClean="0"/>
              <a:t>A. </a:t>
            </a:r>
            <a:r>
              <a:rPr lang="en-US" sz="3000" dirty="0" err="1" smtClean="0"/>
              <a:t>Perer</a:t>
            </a:r>
            <a:r>
              <a:rPr lang="en-US" sz="3000" dirty="0" smtClean="0"/>
              <a:t> and B. Shneiderman</a:t>
            </a:r>
            <a:br>
              <a:rPr lang="en-US" sz="3000" dirty="0" smtClean="0"/>
            </a:br>
            <a:r>
              <a:rPr lang="en-US" sz="3000" dirty="0" smtClean="0"/>
              <a:t>Systematic yet flexible discovery: guiding domain experts through exploratory data analysis</a:t>
            </a:r>
            <a:br>
              <a:rPr lang="en-US" sz="3000" dirty="0" smtClean="0"/>
            </a:br>
            <a:r>
              <a:rPr lang="en-US" sz="3000" i="1" dirty="0" smtClean="0"/>
              <a:t>IUI '08: Proc. 13th International Conference on Intelligent User Interfaces, ACM, </a:t>
            </a:r>
            <a:r>
              <a:rPr lang="en-US" sz="3000" b="1" dirty="0" smtClean="0"/>
              <a:t>2008</a:t>
            </a:r>
            <a:r>
              <a:rPr lang="en-US" sz="3000" dirty="0" smtClean="0"/>
              <a:t>, 109-118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readability metrics</a:t>
            </a:r>
          </a:p>
          <a:p>
            <a:r>
              <a:rPr lang="en-US" dirty="0" smtClean="0"/>
              <a:t>Node and edge readability metrics</a:t>
            </a:r>
          </a:p>
          <a:p>
            <a:r>
              <a:rPr lang="en-US" dirty="0" smtClean="0"/>
              <a:t>Real-time RM feedback as nodes are moved</a:t>
            </a:r>
          </a:p>
          <a:p>
            <a:r>
              <a:rPr lang="en-US" dirty="0" smtClean="0"/>
              <a:t>Integrated into attribute ranking system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442</Words>
  <Application>Microsoft Office PowerPoint</Application>
  <PresentationFormat>On-screen Show (4:3)</PresentationFormat>
  <Paragraphs>148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Readability Metrics for Network Visualization</vt:lpstr>
      <vt:lpstr>Citations between papers in the ACL Anthology Network</vt:lpstr>
      <vt:lpstr>NetViz Nirvana</vt:lpstr>
      <vt:lpstr>Readability Metrics</vt:lpstr>
      <vt:lpstr>Specific RMs</vt:lpstr>
      <vt:lpstr>Specific RMs (cont)</vt:lpstr>
      <vt:lpstr>Specific RMs (cont)</vt:lpstr>
      <vt:lpstr>SocialAction</vt:lpstr>
      <vt:lpstr>Contributions</vt:lpstr>
      <vt:lpstr>Demo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Future Work</vt:lpstr>
      <vt:lpstr>Conclusion</vt:lpstr>
      <vt:lpstr>Paper</vt:lpstr>
      <vt:lpstr>Additional RMs</vt:lpstr>
      <vt:lpstr>Layout:  Force-Directed Layout</vt:lpstr>
      <vt:lpstr>Contrasts in meaning between thesaurus categories</vt:lpstr>
      <vt:lpstr>Interactions between graph-summarized groups proteins within the human body</vt:lpstr>
      <vt:lpstr>Collaboration between cancer research organizations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Readability Metrics for Network Visualization</dc:title>
  <dc:creator>hidedrive</dc:creator>
  <cp:lastModifiedBy>Ben Bederson</cp:lastModifiedBy>
  <cp:revision>94</cp:revision>
  <dcterms:created xsi:type="dcterms:W3CDTF">2006-08-16T00:00:00Z</dcterms:created>
  <dcterms:modified xsi:type="dcterms:W3CDTF">2009-05-28T18:13:43Z</dcterms:modified>
</cp:coreProperties>
</file>