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4" r:id="rId1"/>
  </p:sldMasterIdLst>
  <p:notesMasterIdLst>
    <p:notesMasterId r:id="rId36"/>
  </p:notesMasterIdLst>
  <p:handoutMasterIdLst>
    <p:handoutMasterId r:id="rId37"/>
  </p:handoutMasterIdLst>
  <p:sldIdLst>
    <p:sldId id="256" r:id="rId2"/>
    <p:sldId id="322" r:id="rId3"/>
    <p:sldId id="323" r:id="rId4"/>
    <p:sldId id="430" r:id="rId5"/>
    <p:sldId id="324" r:id="rId6"/>
    <p:sldId id="433" r:id="rId7"/>
    <p:sldId id="488" r:id="rId8"/>
    <p:sldId id="489" r:id="rId9"/>
    <p:sldId id="483" r:id="rId10"/>
    <p:sldId id="263" r:id="rId11"/>
    <p:sldId id="280" r:id="rId12"/>
    <p:sldId id="484" r:id="rId13"/>
    <p:sldId id="495" r:id="rId14"/>
    <p:sldId id="496" r:id="rId15"/>
    <p:sldId id="497" r:id="rId16"/>
    <p:sldId id="329" r:id="rId17"/>
    <p:sldId id="443" r:id="rId18"/>
    <p:sldId id="490" r:id="rId19"/>
    <p:sldId id="485" r:id="rId20"/>
    <p:sldId id="420" r:id="rId21"/>
    <p:sldId id="422" r:id="rId22"/>
    <p:sldId id="424" r:id="rId23"/>
    <p:sldId id="498" r:id="rId24"/>
    <p:sldId id="444" r:id="rId25"/>
    <p:sldId id="493" r:id="rId26"/>
    <p:sldId id="486" r:id="rId27"/>
    <p:sldId id="479" r:id="rId28"/>
    <p:sldId id="481" r:id="rId29"/>
    <p:sldId id="445" r:id="rId30"/>
    <p:sldId id="492" r:id="rId31"/>
    <p:sldId id="487" r:id="rId32"/>
    <p:sldId id="465" r:id="rId33"/>
    <p:sldId id="482" r:id="rId34"/>
    <p:sldId id="446" r:id="rId35"/>
  </p:sldIdLst>
  <p:sldSz cx="9144000" cy="6858000" type="screen4x3"/>
  <p:notesSz cx="6858000" cy="9144000"/>
  <p:custDataLst>
    <p:tags r:id="rId38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E1E7CC"/>
    <a:srgbClr val="CCDDAA"/>
    <a:srgbClr val="FFFFFF"/>
    <a:srgbClr val="CC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72872" autoAdjust="0"/>
  </p:normalViewPr>
  <p:slideViewPr>
    <p:cSldViewPr>
      <p:cViewPr varScale="1">
        <p:scale>
          <a:sx n="112" d="100"/>
          <a:sy n="112" d="100"/>
        </p:scale>
        <p:origin x="-94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600"/>
    </p:cViewPr>
  </p:sorterViewPr>
  <p:notesViewPr>
    <p:cSldViewPr>
      <p:cViewPr varScale="1">
        <p:scale>
          <a:sx n="76" d="100"/>
          <a:sy n="76" d="100"/>
        </p:scale>
        <p:origin x="-1728" y="-10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0CC497DE-7E3B-4249-9E48-99E56E3B0A55}" type="datetimeFigureOut">
              <a:rPr lang="en-US"/>
              <a:pPr>
                <a:defRPr/>
              </a:pPr>
              <a:t>6/5/2009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FB470A85-FE42-404E-AD15-053D2AA8CC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8CA536D-C30E-4086-BD6C-27E620B5E0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B52EC1A-0BE6-4190-809F-75BAA03C5C30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b="1" smtClean="0"/>
              <a:t>Timing:</a:t>
            </a:r>
          </a:p>
          <a:p>
            <a:pPr eaLnBrk="1" hangingPunct="1"/>
            <a:r>
              <a:rPr lang="en-US" smtClean="0"/>
              <a:t>(26) ICDL</a:t>
            </a:r>
          </a:p>
          <a:p>
            <a:pPr eaLnBrk="1" hangingPunct="1"/>
            <a:r>
              <a:rPr lang="en-US" smtClean="0"/>
              <a:t>    4: Black ears &amp; ICDL Vision</a:t>
            </a:r>
          </a:p>
          <a:p>
            <a:pPr eaLnBrk="1" hangingPunct="1"/>
            <a:r>
              <a:rPr lang="en-US" smtClean="0"/>
              <a:t>    4: ICDL Demo</a:t>
            </a:r>
            <a:endParaRPr lang="en-US" sz="1100" smtClean="0"/>
          </a:p>
          <a:p>
            <a:pPr eaLnBrk="1" hangingPunct="1"/>
            <a:r>
              <a:rPr lang="en-US" smtClean="0"/>
              <a:t>    4: Mongolia</a:t>
            </a:r>
          </a:p>
          <a:p>
            <a:pPr eaLnBrk="1" hangingPunct="1"/>
            <a:r>
              <a:rPr lang="en-US" smtClean="0"/>
              <a:t>    4: OLPC &amp; Use</a:t>
            </a:r>
          </a:p>
          <a:p>
            <a:pPr eaLnBrk="1" hangingPunct="1"/>
            <a:r>
              <a:rPr lang="en-US" smtClean="0"/>
              <a:t>    5: Readability</a:t>
            </a:r>
          </a:p>
          <a:p>
            <a:pPr eaLnBrk="1" hangingPunct="1"/>
            <a:r>
              <a:rPr lang="en-US" smtClean="0"/>
              <a:t>    5: Four country study</a:t>
            </a:r>
          </a:p>
          <a:p>
            <a:pPr eaLnBrk="1" hangingPunct="1"/>
            <a:r>
              <a:rPr lang="en-US" smtClean="0"/>
              <a:t>(13) Co-design</a:t>
            </a:r>
          </a:p>
          <a:p>
            <a:pPr eaLnBrk="1" hangingPunct="1"/>
            <a:r>
              <a:rPr lang="en-US" smtClean="0"/>
              <a:t>    5: General</a:t>
            </a:r>
          </a:p>
          <a:p>
            <a:pPr eaLnBrk="1" hangingPunct="1"/>
            <a:r>
              <a:rPr lang="en-US" smtClean="0"/>
              <a:t>    2: NPS</a:t>
            </a:r>
          </a:p>
          <a:p>
            <a:pPr eaLnBrk="1" hangingPunct="1"/>
            <a:r>
              <a:rPr lang="en-US" smtClean="0"/>
              <a:t>    2: UNICEF</a:t>
            </a:r>
          </a:p>
          <a:p>
            <a:pPr eaLnBrk="1" hangingPunct="1"/>
            <a:r>
              <a:rPr lang="en-US" smtClean="0"/>
              <a:t>    2: Giigle</a:t>
            </a:r>
          </a:p>
          <a:p>
            <a:pPr eaLnBrk="1" hangingPunct="1"/>
            <a:r>
              <a:rPr lang="en-US" smtClean="0"/>
              <a:t>    2: KidPad</a:t>
            </a:r>
          </a:p>
          <a:p>
            <a:pPr eaLnBrk="1" hangingPunct="1"/>
            <a:r>
              <a:rPr lang="en-US" smtClean="0"/>
              <a:t>(2) Ben Bridge</a:t>
            </a:r>
          </a:p>
          <a:p>
            <a:pPr eaLnBrk="1" hangingPunct="1"/>
            <a:r>
              <a:rPr lang="en-US" smtClean="0"/>
              <a:t>(7) Voting</a:t>
            </a:r>
          </a:p>
          <a:p>
            <a:pPr eaLnBrk="1" hangingPunct="1"/>
            <a:r>
              <a:rPr lang="en-US" smtClean="0"/>
              <a:t>(6) Mobile</a:t>
            </a:r>
          </a:p>
          <a:p>
            <a:pPr eaLnBrk="1" hangingPunct="1"/>
            <a:r>
              <a:rPr lang="en-US" smtClean="0"/>
              <a:t>    3: iPhone</a:t>
            </a:r>
          </a:p>
          <a:p>
            <a:pPr eaLnBrk="1" hangingPunct="1"/>
            <a:r>
              <a:rPr lang="en-US" smtClean="0"/>
              <a:t>    3: Jerry</a:t>
            </a:r>
          </a:p>
          <a:p>
            <a:pPr eaLnBrk="1" hangingPunct="1"/>
            <a:r>
              <a:rPr lang="en-US" smtClean="0"/>
              <a:t>(6) Futures &amp; Call to action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As researchers, we both have grown up in the field of Human-Computer</a:t>
            </a:r>
          </a:p>
          <a:p>
            <a:pPr eaLnBrk="1" hangingPunct="1"/>
            <a:r>
              <a:rPr lang="en-US" smtClean="0"/>
              <a:t>Interaction.  Over the past two decades, we learned how to understand, </a:t>
            </a:r>
          </a:p>
          <a:p>
            <a:pPr eaLnBrk="1" hangingPunct="1"/>
            <a:r>
              <a:rPr lang="en-US" smtClean="0"/>
              <a:t>design, and innovate for diverse users.  The challenging</a:t>
            </a:r>
          </a:p>
          <a:p>
            <a:pPr eaLnBrk="1" hangingPunct="1"/>
            <a:r>
              <a:rPr lang="en-US" smtClean="0"/>
              <a:t>lessons we learned have resulted in technologies that can transform</a:t>
            </a:r>
          </a:p>
          <a:p>
            <a:pPr eaLnBrk="1" hangingPunct="1"/>
            <a:r>
              <a:rPr lang="en-US" smtClean="0"/>
              <a:t>how the world's children read books, how the American public votes, how</a:t>
            </a:r>
          </a:p>
          <a:p>
            <a:pPr eaLnBrk="1" hangingPunct="1"/>
            <a:r>
              <a:rPr lang="en-US" smtClean="0"/>
              <a:t>families can visit U.S. National Parks, and much more.  As all of us</a:t>
            </a:r>
          </a:p>
          <a:p>
            <a:pPr eaLnBrk="1" hangingPunct="1"/>
            <a:r>
              <a:rPr lang="en-US" smtClean="0"/>
              <a:t>look to the future, we believe it is time to consider change that goes</a:t>
            </a:r>
          </a:p>
          <a:p>
            <a:pPr eaLnBrk="1" hangingPunct="1"/>
            <a:r>
              <a:rPr lang="en-US" smtClean="0"/>
              <a:t>beyond innovating technology.  We must use our experiences as HCI</a:t>
            </a:r>
          </a:p>
          <a:p>
            <a:pPr eaLnBrk="1" hangingPunct="1"/>
            <a:r>
              <a:rPr lang="en-US" smtClean="0"/>
              <a:t>researchers to lead, innovate, and transform our field.  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Therefore, our talk will focus on a "Call to Action" with five strategic</a:t>
            </a:r>
          </a:p>
          <a:p>
            <a:pPr eaLnBrk="1" hangingPunct="1"/>
            <a:r>
              <a:rPr lang="en-US" smtClean="0"/>
              <a:t>paths for change. This "Call“ emerged from our own experiences and</a:t>
            </a:r>
          </a:p>
          <a:p>
            <a:pPr eaLnBrk="1" hangingPunct="1"/>
            <a:r>
              <a:rPr lang="en-US" smtClean="0"/>
              <a:t>will be illustrated by our work.  We will present examples, show demos, </a:t>
            </a:r>
          </a:p>
          <a:p>
            <a:pPr eaLnBrk="1" hangingPunct="1"/>
            <a:r>
              <a:rPr lang="en-US" smtClean="0"/>
              <a:t>and highlight the possibilities for the future.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1" eaLnBrk="1" hangingPunct="1"/>
            <a:r>
              <a:rPr lang="en-US" smtClean="0"/>
              <a:t>Design for the world</a:t>
            </a:r>
          </a:p>
          <a:p>
            <a:pPr lvl="2" eaLnBrk="1" hangingPunct="1"/>
            <a:r>
              <a:rPr lang="en-US" smtClean="0"/>
              <a:t>ICDL</a:t>
            </a:r>
          </a:p>
          <a:p>
            <a:pPr lvl="2" eaLnBrk="1" hangingPunct="1"/>
            <a:r>
              <a:rPr lang="en-US" smtClean="0"/>
              <a:t>4 country study</a:t>
            </a:r>
          </a:p>
          <a:p>
            <a:pPr lvl="2" eaLnBrk="1" hangingPunct="1"/>
            <a:r>
              <a:rPr lang="en-US" smtClean="0"/>
              <a:t>OLPC</a:t>
            </a:r>
          </a:p>
          <a:p>
            <a:pPr lvl="1" eaLnBrk="1" hangingPunct="1"/>
            <a:r>
              <a:rPr lang="en-US" smtClean="0"/>
              <a:t>Partner for deepest change</a:t>
            </a:r>
          </a:p>
          <a:p>
            <a:pPr lvl="2" eaLnBrk="1" hangingPunct="1"/>
            <a:r>
              <a:rPr lang="en-US" smtClean="0"/>
              <a:t>Co-design (NPS, UNICEF)</a:t>
            </a:r>
          </a:p>
          <a:p>
            <a:pPr lvl="2" eaLnBrk="1" hangingPunct="1"/>
            <a:r>
              <a:rPr lang="en-US" smtClean="0"/>
              <a:t>Jerry phone</a:t>
            </a:r>
          </a:p>
          <a:p>
            <a:pPr lvl="1" eaLnBrk="1" hangingPunct="1"/>
            <a:r>
              <a:rPr lang="en-US" smtClean="0"/>
              <a:t>Support creative expression </a:t>
            </a:r>
          </a:p>
          <a:p>
            <a:pPr lvl="2" eaLnBrk="1" hangingPunct="1"/>
            <a:r>
              <a:rPr lang="en-US" smtClean="0"/>
              <a:t>KidPad, PETS, StoryRooms</a:t>
            </a:r>
          </a:p>
          <a:p>
            <a:pPr lvl="1" eaLnBrk="1" hangingPunct="1"/>
            <a:r>
              <a:rPr lang="en-US" smtClean="0"/>
              <a:t>Balance understanding, innovation and real use</a:t>
            </a:r>
          </a:p>
          <a:p>
            <a:pPr lvl="2" eaLnBrk="1" hangingPunct="1"/>
            <a:r>
              <a:rPr lang="en-US" smtClean="0"/>
              <a:t>ICDL readability =&gt; iPhone</a:t>
            </a:r>
          </a:p>
          <a:p>
            <a:pPr lvl="2" eaLnBrk="1" hangingPunct="1"/>
            <a:r>
              <a:rPr lang="en-US" smtClean="0"/>
              <a:t>Giigle</a:t>
            </a:r>
          </a:p>
          <a:p>
            <a:pPr lvl="1" eaLnBrk="1" hangingPunct="1"/>
            <a:r>
              <a:rPr lang="en-US" smtClean="0"/>
              <a:t>Lead change with HCI</a:t>
            </a:r>
          </a:p>
          <a:p>
            <a:pPr lvl="2" eaLnBrk="1" hangingPunct="1"/>
            <a:r>
              <a:rPr lang="en-US" smtClean="0"/>
              <a:t>Voting</a:t>
            </a:r>
          </a:p>
          <a:p>
            <a:pPr eaLnBrk="1" hangingPunct="1"/>
            <a:endParaRPr lang="en-US" smtClean="0"/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5E4A95A-CEB0-43DD-BBB2-CEB525BA2DFC}" type="slidenum">
              <a:rPr lang="en-US" smtClean="0"/>
              <a:pPr/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6626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662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7140D8B-D78B-4D53-95FE-CE3013F91125}" type="slidenum">
              <a:rPr lang="en-US" smtClean="0"/>
              <a:pPr/>
              <a:t>9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8FFD830-ED35-4332-BA40-E1CAB63FFE79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0EF7E-A71E-4005-8BC2-8EC5367CF475}" type="datetimeFigureOut">
              <a:rPr lang="en-US"/>
              <a:pPr>
                <a:defRPr/>
              </a:pPr>
              <a:t>6/5/2009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6A0BDF-8821-4220-B029-C287C86400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B261A9-ADC4-4F3D-976D-73D52A5AA927}" type="datetimeFigureOut">
              <a:rPr lang="en-US"/>
              <a:pPr>
                <a:defRPr/>
              </a:pPr>
              <a:t>6/5/2009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 December 2006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99E0A4-E520-4829-86A6-2EBE41DAA3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506FF-70AA-4F3A-84C5-6E034CD47708}" type="datetimeFigureOut">
              <a:rPr lang="en-US"/>
              <a:pPr>
                <a:defRPr/>
              </a:pPr>
              <a:t>6/5/2009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 December 2006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D48E1-AA99-4A56-998A-0F22499827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97188E-B843-4E04-8314-DD274B66E7F5}" type="datetimeFigureOut">
              <a:rPr lang="en-US"/>
              <a:pPr>
                <a:defRPr/>
              </a:pPr>
              <a:t>6/5/2009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CF0827-91ED-420A-BC6F-4018C3F9A6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62056-BBD0-4E41-BCBC-644997644A3A}" type="datetimeFigureOut">
              <a:rPr lang="en-US"/>
              <a:pPr>
                <a:defRPr/>
              </a:pPr>
              <a:t>6/5/2009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 December 2006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10664-A327-4328-B42C-843C7FC66F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6B7ED4-AD05-45F3-A440-ED3658A6432A}" type="datetimeFigureOut">
              <a:rPr lang="en-US"/>
              <a:pPr>
                <a:defRPr/>
              </a:pPr>
              <a:t>6/5/2009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 December 2006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E958F9-D2DB-4733-8B15-4BDE0B93D0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22AF96-6C92-4B07-B349-8AEC8494C6E1}" type="datetimeFigureOut">
              <a:rPr lang="en-US"/>
              <a:pPr>
                <a:defRPr/>
              </a:pPr>
              <a:t>6/5/2009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 December 2006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18D678-C30E-4C1D-A1F1-829A54B0BD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C28013-AE73-4DC8-8153-78EA44AB6356}" type="datetimeFigureOut">
              <a:rPr lang="en-US"/>
              <a:pPr>
                <a:defRPr/>
              </a:pPr>
              <a:t>6/5/2009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 December 2006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F648B-4C14-4104-9B6A-E0D44FDFB9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E59D37-86CD-4E8C-AA21-4455D1B0C44B}" type="datetimeFigureOut">
              <a:rPr lang="en-US"/>
              <a:pPr>
                <a:defRPr/>
              </a:pPr>
              <a:t>6/5/2009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 December 2006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F59306-5224-484F-8868-DA598C3B95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E9A5F5-84AD-430B-96A5-E680A9F3EC2C}" type="datetimeFigureOut">
              <a:rPr lang="en-US"/>
              <a:pPr>
                <a:defRPr/>
              </a:pPr>
              <a:t>6/5/2009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 December 2006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08B6B-86AD-4183-A863-D5C71DD02D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0C473B-282A-4743-B338-EF9FA94382BB}" type="datetimeFigureOut">
              <a:rPr lang="en-US"/>
              <a:pPr>
                <a:defRPr/>
              </a:pPr>
              <a:t>6/5/2009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 December 2006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31363-1A2E-403D-BCA2-54FAB67E9D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F9E33F8-6393-4704-B125-8043D155E546}" type="datetimeFigureOut">
              <a:rPr lang="en-US"/>
              <a:pPr>
                <a:defRPr/>
              </a:pPr>
              <a:t>6/5/2009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AA2727C-B3DF-4BF5-8D2B-B2F9B775D9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4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gif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file:///C:\Documents%20and%20Settings\kiki\Local%20Settings\Temp\jerry%20phone%20video.wmv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jonnyj.net/interangible/archives/175" TargetMode="External"/><Relationship Id="rId5" Type="http://schemas.openxmlformats.org/officeDocument/2006/relationships/image" Target="../media/image31.png"/><Relationship Id="rId4" Type="http://schemas.openxmlformats.org/officeDocument/2006/relationships/hyperlink" Target="http://www.youtube.com/watch?v=Dy_FCP2L5rQ" TargetMode="Externa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hildrenslibrary.org/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6" descr="blonde-cat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379306">
            <a:off x="6837363" y="1530350"/>
            <a:ext cx="2493962" cy="505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7" descr="black-cat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76200" y="-152400"/>
            <a:ext cx="2817813" cy="55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2133600" y="525463"/>
            <a:ext cx="3992563" cy="7699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400" b="1" dirty="0">
                <a:latin typeface="Arial Black" pitchFamily="34" charset="0"/>
              </a:rPr>
              <a:t>black ears </a:t>
            </a:r>
            <a:r>
              <a:rPr lang="en-US" sz="3200" b="1" dirty="0"/>
              <a:t>to</a:t>
            </a:r>
            <a:endParaRPr lang="en-US" sz="3200" dirty="0"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362450" y="982663"/>
            <a:ext cx="2952750" cy="7699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400" i="1" dirty="0">
                <a:latin typeface="+mj-lt"/>
              </a:rPr>
              <a:t>blonde cats</a:t>
            </a:r>
            <a:r>
              <a:rPr lang="en-US" sz="4400" dirty="0">
                <a:latin typeface="+mj-lt"/>
              </a:rPr>
              <a:t>:</a:t>
            </a:r>
            <a:endParaRPr lang="en-US" sz="4400" dirty="0">
              <a:latin typeface="+mj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033588" y="2173288"/>
            <a:ext cx="4976812" cy="6461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200" b="1" dirty="0">
                <a:latin typeface="Arial Black" pitchFamily="34" charset="0"/>
              </a:rPr>
              <a:t>a call to action </a:t>
            </a:r>
            <a:r>
              <a:rPr lang="en-US" sz="3600" i="1" dirty="0">
                <a:latin typeface="+mj-lt"/>
              </a:rPr>
              <a:t>for HCI</a:t>
            </a:r>
          </a:p>
        </p:txBody>
      </p:sp>
      <p:pic>
        <p:nvPicPr>
          <p:cNvPr id="15366" name="Picture 3" descr="C:\Program Files\KidPad 1.0\saved-files\HCIL_logo_small_no border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62400" y="5181600"/>
            <a:ext cx="1066800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57400" y="2971800"/>
            <a:ext cx="5943600" cy="2667000"/>
          </a:xfrm>
        </p:spPr>
        <p:txBody>
          <a:bodyPr/>
          <a:lstStyle/>
          <a:p>
            <a:pPr algn="l"/>
            <a:r>
              <a:rPr lang="en-US" sz="3400" b="1" smtClean="0"/>
              <a:t>Ben Bederson &amp; Allison Druin</a:t>
            </a:r>
            <a:r>
              <a:rPr lang="en-US" sz="2400" smtClean="0"/>
              <a:t/>
            </a:r>
            <a:br>
              <a:rPr lang="en-US" sz="2400" smtClean="0"/>
            </a:br>
            <a:r>
              <a:rPr lang="en-US" sz="2400" smtClean="0"/>
              <a:t>Human-Computer Interaction Lab</a:t>
            </a:r>
            <a:r>
              <a:rPr lang="en-US" sz="1800" smtClean="0"/>
              <a:t/>
            </a:r>
            <a:br>
              <a:rPr lang="en-US" sz="1800" smtClean="0"/>
            </a:br>
            <a:r>
              <a:rPr lang="en-US" sz="2400" smtClean="0"/>
              <a:t>Computer Science Dept. &amp; iSchool</a:t>
            </a:r>
            <a:r>
              <a:rPr lang="en-US" sz="1800" smtClean="0"/>
              <a:t/>
            </a:r>
            <a:br>
              <a:rPr lang="en-US" sz="1800" smtClean="0"/>
            </a:br>
            <a:r>
              <a:rPr lang="en-US" sz="2400" smtClean="0"/>
              <a:t>University of Maryland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381000" y="1905000"/>
            <a:ext cx="2819400" cy="3276600"/>
          </a:xfrm>
          <a:prstGeom prst="rect">
            <a:avLst/>
          </a:prstGeom>
          <a:solidFill>
            <a:schemeClr val="accent3">
              <a:alpha val="54000"/>
            </a:schemeClr>
          </a:solidFill>
          <a:ln>
            <a:noFill/>
          </a:ln>
          <a:effectLst>
            <a:glow rad="101600">
              <a:srgbClr val="92D050">
                <a:alpha val="60000"/>
              </a:srgb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pic>
        <p:nvPicPr>
          <p:cNvPr id="27650" name="Picture 8" descr="sitting-cat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48600" y="-30163"/>
            <a:ext cx="1295400" cy="117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81000"/>
            <a:ext cx="9144000" cy="1143000"/>
          </a:xfrm>
        </p:spPr>
        <p:txBody>
          <a:bodyPr/>
          <a:lstStyle/>
          <a:p>
            <a:r>
              <a:rPr lang="en-US" b="1" smtClean="0"/>
              <a:t>International Children’s Digital Library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3733800" y="1905000"/>
            <a:ext cx="5638800" cy="3962400"/>
          </a:xfrm>
        </p:spPr>
        <p:txBody>
          <a:bodyPr rtlCol="0">
            <a:normAutofit/>
          </a:bodyPr>
          <a:lstStyle/>
          <a:p>
            <a:pPr fontAlgn="auto">
              <a:spcBef>
                <a:spcPts val="12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dirty="0">
                <a:latin typeface="+mj-lt"/>
              </a:rPr>
              <a:t>research </a:t>
            </a:r>
            <a:r>
              <a:rPr lang="en-US" sz="3000" dirty="0">
                <a:latin typeface="+mj-lt"/>
              </a:rPr>
              <a:t>led by the </a:t>
            </a:r>
            <a:r>
              <a:rPr lang="en-US" sz="3000" dirty="0" smtClean="0">
                <a:latin typeface="+mj-lt"/>
              </a:rPr>
              <a:t>UMD </a:t>
            </a:r>
            <a:endParaRPr lang="en-US" sz="900" dirty="0">
              <a:latin typeface="+mj-lt"/>
            </a:endParaRPr>
          </a:p>
          <a:p>
            <a:pPr fontAlgn="auto">
              <a:spcBef>
                <a:spcPts val="12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n-US" sz="900" b="1" dirty="0" smtClean="0">
              <a:latin typeface="+mj-lt"/>
            </a:endParaRPr>
          </a:p>
          <a:p>
            <a:pPr fontAlgn="auto">
              <a:spcBef>
                <a:spcPts val="12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n-US" sz="800" b="1" dirty="0" smtClean="0">
              <a:latin typeface="+mj-lt"/>
            </a:endParaRPr>
          </a:p>
          <a:p>
            <a:pPr fontAlgn="auto">
              <a:spcBef>
                <a:spcPts val="12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dirty="0" smtClean="0">
                <a:latin typeface="+mj-lt"/>
              </a:rPr>
              <a:t>3,000,000</a:t>
            </a:r>
            <a:r>
              <a:rPr lang="en-US" dirty="0" smtClean="0">
                <a:latin typeface="+mj-lt"/>
              </a:rPr>
              <a:t> </a:t>
            </a:r>
            <a:r>
              <a:rPr lang="en-US" sz="3000" dirty="0" smtClean="0">
                <a:latin typeface="+mj-lt"/>
              </a:rPr>
              <a:t>unique visitors</a:t>
            </a:r>
            <a:r>
              <a:rPr lang="en-US" sz="2000" b="1" dirty="0" smtClean="0">
                <a:latin typeface="+mj-lt"/>
              </a:rPr>
              <a:t>	</a:t>
            </a:r>
          </a:p>
          <a:p>
            <a:pPr fontAlgn="auto">
              <a:spcBef>
                <a:spcPts val="12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n-US" sz="2000" dirty="0" smtClean="0">
              <a:latin typeface="+mj-lt"/>
            </a:endParaRPr>
          </a:p>
          <a:p>
            <a:pPr fontAlgn="auto">
              <a:spcBef>
                <a:spcPts val="12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n-US" sz="1000" dirty="0" smtClean="0">
              <a:latin typeface="+mj-lt"/>
            </a:endParaRPr>
          </a:p>
          <a:p>
            <a:pPr fontAlgn="auto">
              <a:spcBef>
                <a:spcPts val="12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000" dirty="0" smtClean="0">
                <a:latin typeface="+mj-lt"/>
              </a:rPr>
              <a:t>books </a:t>
            </a:r>
            <a:r>
              <a:rPr lang="en-US" sz="3000" dirty="0">
                <a:latin typeface="+mj-lt"/>
              </a:rPr>
              <a:t>in </a:t>
            </a:r>
            <a:r>
              <a:rPr lang="en-US" sz="3000" b="1" dirty="0" smtClean="0">
                <a:latin typeface="+mj-lt"/>
              </a:rPr>
              <a:t>51</a:t>
            </a:r>
            <a:r>
              <a:rPr lang="en-US" sz="3000" dirty="0" smtClean="0">
                <a:latin typeface="+mj-lt"/>
              </a:rPr>
              <a:t> </a:t>
            </a:r>
            <a:r>
              <a:rPr lang="en-US" sz="3000" dirty="0">
                <a:latin typeface="+mj-lt"/>
              </a:rPr>
              <a:t>languages</a:t>
            </a:r>
          </a:p>
          <a:p>
            <a:pPr fontAlgn="auto">
              <a:spcBef>
                <a:spcPts val="12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600" dirty="0" smtClean="0"/>
              <a:t>	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-685800" y="5715000"/>
            <a:ext cx="968375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2000">
                <a:latin typeface="+mj-lt"/>
                <a:cs typeface="Arial" pitchFamily="34" charset="0"/>
              </a:rPr>
              <a:t>[Druin et al., 2001;  Hourcade et al., 2002;  Druin, 2005;  Hutchinson, 2007;  </a:t>
            </a:r>
          </a:p>
          <a:p>
            <a:pPr algn="r">
              <a:defRPr/>
            </a:pPr>
            <a:r>
              <a:rPr lang="en-US" sz="2000">
                <a:latin typeface="+mj-lt"/>
                <a:cs typeface="Arial" pitchFamily="34" charset="0"/>
              </a:rPr>
              <a:t>Druin et al., 2007;  Massey et al., 2006]</a:t>
            </a:r>
            <a:endParaRPr lang="en-US" sz="2000">
              <a:latin typeface="+mj-lt"/>
            </a:endParaRPr>
          </a:p>
        </p:txBody>
      </p:sp>
      <p:sp>
        <p:nvSpPr>
          <p:cNvPr id="27654" name="Rectangle 11"/>
          <p:cNvSpPr>
            <a:spLocks noChangeArrowheads="1"/>
          </p:cNvSpPr>
          <p:nvPr/>
        </p:nvSpPr>
        <p:spPr bwMode="auto">
          <a:xfrm>
            <a:off x="4849813" y="4930775"/>
            <a:ext cx="43703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Arial Black" pitchFamily="34" charset="0"/>
              </a:rPr>
              <a:t>website in </a:t>
            </a:r>
            <a:r>
              <a:rPr lang="en-US" sz="2400" b="1">
                <a:latin typeface="Arial Black" pitchFamily="34" charset="0"/>
              </a:rPr>
              <a:t>16 </a:t>
            </a:r>
            <a:r>
              <a:rPr lang="en-US" sz="2400">
                <a:latin typeface="Arial Black" pitchFamily="34" charset="0"/>
              </a:rPr>
              <a:t>languages </a:t>
            </a:r>
          </a:p>
        </p:txBody>
      </p:sp>
      <p:sp>
        <p:nvSpPr>
          <p:cNvPr id="27655" name="Rectangle 12"/>
          <p:cNvSpPr>
            <a:spLocks noChangeArrowheads="1"/>
          </p:cNvSpPr>
          <p:nvPr/>
        </p:nvSpPr>
        <p:spPr bwMode="auto">
          <a:xfrm>
            <a:off x="5257800" y="3500438"/>
            <a:ext cx="389255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Arial Narrow" pitchFamily="34" charset="0"/>
              </a:rPr>
              <a:t>150,000</a:t>
            </a:r>
            <a:r>
              <a:rPr lang="en-US" sz="2400">
                <a:latin typeface="Arial Narrow" pitchFamily="34" charset="0"/>
              </a:rPr>
              <a:t> pages of digitized books</a:t>
            </a:r>
          </a:p>
          <a:p>
            <a:r>
              <a:rPr lang="en-US" sz="2400" b="1">
                <a:latin typeface="Arial Narrow" pitchFamily="34" charset="0"/>
              </a:rPr>
              <a:t>100,000</a:t>
            </a:r>
            <a:r>
              <a:rPr lang="en-US" sz="2400">
                <a:latin typeface="Arial Narrow" pitchFamily="34" charset="0"/>
              </a:rPr>
              <a:t> visitors per month</a:t>
            </a:r>
          </a:p>
        </p:txBody>
      </p:sp>
      <p:sp>
        <p:nvSpPr>
          <p:cNvPr id="27656" name="Rectangle 13"/>
          <p:cNvSpPr>
            <a:spLocks noChangeArrowheads="1"/>
          </p:cNvSpPr>
          <p:nvPr/>
        </p:nvSpPr>
        <p:spPr bwMode="auto">
          <a:xfrm>
            <a:off x="5694363" y="2281238"/>
            <a:ext cx="33734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400">
                <a:latin typeface="Arial Narrow" pitchFamily="34" charset="0"/>
              </a:rPr>
              <a:t>now a non-profit </a:t>
            </a:r>
            <a:r>
              <a:rPr lang="en-US" sz="2400" b="1">
                <a:latin typeface="Arial Narrow" pitchFamily="34" charset="0"/>
              </a:rPr>
              <a:t>foundation</a:t>
            </a:r>
          </a:p>
        </p:txBody>
      </p:sp>
      <p:sp>
        <p:nvSpPr>
          <p:cNvPr id="18" name="Rectangle 17"/>
          <p:cNvSpPr/>
          <p:nvPr/>
        </p:nvSpPr>
        <p:spPr>
          <a:xfrm>
            <a:off x="228600" y="5105400"/>
            <a:ext cx="3067050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1200"/>
              </a:spcBef>
              <a:defRPr/>
            </a:pPr>
            <a:r>
              <a:rPr lang="en-US" sz="2400">
                <a:latin typeface="+mj-lt"/>
                <a:cs typeface="Arial" pitchFamily="34" charset="0"/>
              </a:rPr>
              <a:t>users in </a:t>
            </a:r>
            <a:r>
              <a:rPr lang="en-US" sz="2400" b="1">
                <a:latin typeface="+mj-lt"/>
                <a:cs typeface="Arial" pitchFamily="34" charset="0"/>
              </a:rPr>
              <a:t>200+</a:t>
            </a:r>
            <a:r>
              <a:rPr lang="en-US" sz="2400">
                <a:latin typeface="+mj-lt"/>
                <a:cs typeface="Arial" pitchFamily="34" charset="0"/>
              </a:rPr>
              <a:t> countries</a:t>
            </a:r>
            <a:endParaRPr lang="en-US" sz="2400">
              <a:latin typeface="+mj-lt"/>
              <a:cs typeface="Arial" pitchFamily="34" charset="0"/>
            </a:endParaRPr>
          </a:p>
        </p:txBody>
      </p:sp>
      <p:pic>
        <p:nvPicPr>
          <p:cNvPr id="27658" name="Picture 9" descr="simplesearch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0" y="1447800"/>
            <a:ext cx="2590800" cy="1746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7659" name="Picture 7" descr="spiralreader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2400" y="3352800"/>
            <a:ext cx="2590800" cy="17478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3944938" y="6540500"/>
            <a:ext cx="52578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Arial Black" pitchFamily="34" charset="0"/>
              </a:rPr>
              <a:t>[1 Design for the World]</a:t>
            </a:r>
            <a:r>
              <a:rPr lang="en-US" dirty="0"/>
              <a:t>    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2    3    4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Explosion 2 14"/>
          <p:cNvSpPr/>
          <p:nvPr/>
        </p:nvSpPr>
        <p:spPr>
          <a:xfrm>
            <a:off x="2133600" y="4267200"/>
            <a:ext cx="1828800" cy="91440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DEMO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idx="1"/>
          </p:nvPr>
        </p:nvSpPr>
        <p:spPr>
          <a:xfrm>
            <a:off x="3733800" y="4541838"/>
            <a:ext cx="5105400" cy="71596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latin typeface="+mj-lt"/>
              </a:rPr>
              <a:t>funded by the World Bank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638800" y="5791200"/>
            <a:ext cx="324167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dirty="0">
                <a:latin typeface="+mj-lt"/>
              </a:rPr>
              <a:t>[Druin, Bederson et al., 2009]</a:t>
            </a:r>
            <a:endParaRPr lang="en-US" sz="2000" dirty="0">
              <a:latin typeface="+mj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905000"/>
            <a:ext cx="2819400" cy="3810000"/>
          </a:xfrm>
          <a:prstGeom prst="rect">
            <a:avLst/>
          </a:prstGeom>
          <a:solidFill>
            <a:schemeClr val="accent3">
              <a:alpha val="54000"/>
            </a:schemeClr>
          </a:solidFill>
          <a:ln>
            <a:noFill/>
          </a:ln>
          <a:effectLst>
            <a:glow rad="101600">
              <a:srgbClr val="92D050">
                <a:alpha val="60000"/>
              </a:srgb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2970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81000"/>
            <a:ext cx="9144000" cy="1143000"/>
          </a:xfrm>
        </p:spPr>
        <p:txBody>
          <a:bodyPr/>
          <a:lstStyle/>
          <a:p>
            <a:r>
              <a:rPr lang="en-US" b="1" smtClean="0"/>
              <a:t>International Children’s Digital Library</a:t>
            </a:r>
          </a:p>
        </p:txBody>
      </p:sp>
      <p:pic>
        <p:nvPicPr>
          <p:cNvPr id="29701" name="Picture 4" descr="CIMG168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2286000"/>
            <a:ext cx="2844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557586" y="1730514"/>
            <a:ext cx="27190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000" b="1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Mongolia</a:t>
            </a:r>
            <a:endParaRPr lang="en-US" sz="4000" b="1"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4419600"/>
            <a:ext cx="4572000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400">
                <a:latin typeface="+mj-lt"/>
              </a:rPr>
              <a:t>Phase I    </a:t>
            </a:r>
            <a:r>
              <a:rPr lang="en-US" sz="2400">
                <a:latin typeface="Arial Black" pitchFamily="34" charset="0"/>
              </a:rPr>
              <a:t>Urban</a:t>
            </a:r>
          </a:p>
          <a:p>
            <a:pPr>
              <a:defRPr/>
            </a:pPr>
            <a:r>
              <a:rPr lang="en-US" sz="2400">
                <a:latin typeface="+mj-lt"/>
              </a:rPr>
              <a:t>Phase II   </a:t>
            </a:r>
            <a:r>
              <a:rPr lang="en-US" sz="2400">
                <a:latin typeface="Arial Black" pitchFamily="34" charset="0"/>
              </a:rPr>
              <a:t>Rural</a:t>
            </a:r>
          </a:p>
          <a:p>
            <a:pPr>
              <a:defRPr/>
            </a:pPr>
            <a:r>
              <a:rPr lang="en-US" sz="2400">
                <a:latin typeface="+mj-lt"/>
              </a:rPr>
              <a:t>Phase III  </a:t>
            </a:r>
            <a:r>
              <a:rPr lang="en-US" sz="2400">
                <a:latin typeface="Arial Black" pitchFamily="34" charset="0"/>
              </a:rPr>
              <a:t>Mobile</a:t>
            </a:r>
            <a:endParaRPr lang="en-US" sz="2400">
              <a:latin typeface="Arial Black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733800" y="3225800"/>
            <a:ext cx="4668838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200">
                <a:latin typeface="+mj-lt"/>
              </a:rPr>
              <a:t>partnering with Mongolian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733800" y="1874838"/>
            <a:ext cx="6019800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3200">
                <a:latin typeface="+mj-lt"/>
              </a:rPr>
              <a:t>adding </a:t>
            </a:r>
            <a:r>
              <a:rPr lang="en-US" sz="4000">
                <a:latin typeface="Arial Black" pitchFamily="34" charset="0"/>
              </a:rPr>
              <a:t>digital access</a:t>
            </a:r>
            <a:endParaRPr lang="en-US" sz="4000">
              <a:latin typeface="+mj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733800" y="2325688"/>
            <a:ext cx="5006975" cy="6461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>
                <a:latin typeface="+mj-lt"/>
              </a:rPr>
              <a:t>to traditional </a:t>
            </a:r>
            <a:r>
              <a:rPr lang="en-US" sz="3600" b="1">
                <a:latin typeface="+mj-lt"/>
              </a:rPr>
              <a:t>literacy</a:t>
            </a:r>
            <a:r>
              <a:rPr lang="en-US" sz="3600">
                <a:latin typeface="+mj-lt"/>
              </a:rPr>
              <a:t> project</a:t>
            </a:r>
            <a:endParaRPr lang="en-US" sz="3600">
              <a:latin typeface="+mj-lt"/>
            </a:endParaRPr>
          </a:p>
        </p:txBody>
      </p:sp>
      <p:sp>
        <p:nvSpPr>
          <p:cNvPr id="29707" name="Rectangle 13"/>
          <p:cNvSpPr>
            <a:spLocks noChangeArrowheads="1"/>
          </p:cNvSpPr>
          <p:nvPr/>
        </p:nvSpPr>
        <p:spPr bwMode="auto">
          <a:xfrm>
            <a:off x="3733800" y="3606800"/>
            <a:ext cx="49926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>
                <a:solidFill>
                  <a:srgbClr val="000000"/>
                </a:solidFill>
                <a:latin typeface="Arial Black" pitchFamily="34" charset="0"/>
              </a:rPr>
              <a:t>Ministry of Education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944938" y="6540500"/>
            <a:ext cx="52578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Arial Black" pitchFamily="34" charset="0"/>
              </a:rPr>
              <a:t>[1 Design for the World]</a:t>
            </a:r>
            <a:r>
              <a:rPr lang="en-US" dirty="0"/>
              <a:t>    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2    3    4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Z:\bederson On My Mac\Pictures\bederson\2007\11 - November\Mongolia\ger-4 be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3174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31748" name="Picture 2" descr="Z:\bederson On My Mac\Pictures\bederson\2007\11 - November\Mongolia\IMG_06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819400"/>
            <a:ext cx="9144000" cy="1219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3277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32772" name="Picture 2" descr="Z:\bederson On My Mac\Pictures\bederson\2007\11 - November\Mongolia\IMG_066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3379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33796" name="Picture 2" descr="Z:\bederson On My Mac\Pictures\bederson\2007\11 - November\Mongolia\seven hand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>
                <a:latin typeface="Arial Black" pitchFamily="34" charset="0"/>
              </a:rPr>
              <a:t>Mobile</a:t>
            </a:r>
            <a:r>
              <a:rPr lang="en-US" b="1" smtClean="0"/>
              <a:t> library</a:t>
            </a:r>
          </a:p>
        </p:txBody>
      </p:sp>
      <p:sp>
        <p:nvSpPr>
          <p:cNvPr id="6" name="Rectangle 5"/>
          <p:cNvSpPr/>
          <p:nvPr/>
        </p:nvSpPr>
        <p:spPr>
          <a:xfrm>
            <a:off x="381000" y="1905000"/>
            <a:ext cx="2819400" cy="3810000"/>
          </a:xfrm>
          <a:prstGeom prst="rect">
            <a:avLst/>
          </a:prstGeom>
          <a:solidFill>
            <a:schemeClr val="accent3">
              <a:alpha val="54000"/>
            </a:schemeClr>
          </a:solidFill>
          <a:ln>
            <a:noFill/>
          </a:ln>
          <a:effectLst>
            <a:glow rad="101600">
              <a:srgbClr val="92D050">
                <a:alpha val="60000"/>
              </a:srgb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286000" y="304800"/>
            <a:ext cx="654050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400" b="1">
                <a:solidFill>
                  <a:prstClr val="black"/>
                </a:solidFill>
                <a:latin typeface="Calibri"/>
                <a:ea typeface="+mj-ea"/>
                <a:cs typeface="+mj-cs"/>
              </a:rPr>
              <a:t>A </a:t>
            </a:r>
            <a:endParaRPr lang="en-US"/>
          </a:p>
        </p:txBody>
      </p:sp>
      <p:sp>
        <p:nvSpPr>
          <p:cNvPr id="34820" name="Rectangle 7"/>
          <p:cNvSpPr>
            <a:spLocks noChangeArrowheads="1"/>
          </p:cNvSpPr>
          <p:nvPr/>
        </p:nvSpPr>
        <p:spPr bwMode="auto">
          <a:xfrm>
            <a:off x="5181600" y="2286000"/>
            <a:ext cx="20923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b="1">
                <a:solidFill>
                  <a:srgbClr val="000000"/>
                </a:solidFill>
                <a:latin typeface="Arial Black" pitchFamily="34" charset="0"/>
              </a:rPr>
              <a:t>iPhone</a:t>
            </a:r>
          </a:p>
        </p:txBody>
      </p:sp>
      <p:sp>
        <p:nvSpPr>
          <p:cNvPr id="34821" name="Rectangle 8"/>
          <p:cNvSpPr>
            <a:spLocks noChangeArrowheads="1"/>
          </p:cNvSpPr>
          <p:nvPr/>
        </p:nvSpPr>
        <p:spPr bwMode="auto">
          <a:xfrm>
            <a:off x="4008438" y="3530600"/>
            <a:ext cx="43735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>
                <a:solidFill>
                  <a:srgbClr val="000000"/>
                </a:solidFill>
                <a:latin typeface="Calibri" pitchFamily="34" charset="0"/>
              </a:rPr>
              <a:t>goes               </a:t>
            </a:r>
            <a:r>
              <a:rPr lang="en-US" sz="3200" b="1">
                <a:solidFill>
                  <a:srgbClr val="000000"/>
                </a:solidFill>
                <a:latin typeface="Calibri" pitchFamily="34" charset="0"/>
              </a:rPr>
              <a:t>children are</a:t>
            </a:r>
            <a:endParaRPr lang="en-US"/>
          </a:p>
        </p:txBody>
      </p:sp>
      <p:sp>
        <p:nvSpPr>
          <p:cNvPr id="34822" name="Rectangle 9"/>
          <p:cNvSpPr>
            <a:spLocks noChangeArrowheads="1"/>
          </p:cNvSpPr>
          <p:nvPr/>
        </p:nvSpPr>
        <p:spPr bwMode="auto">
          <a:xfrm>
            <a:off x="4038600" y="4564063"/>
            <a:ext cx="376555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>
                <a:solidFill>
                  <a:srgbClr val="000000"/>
                </a:solidFill>
                <a:latin typeface="Calibri" pitchFamily="34" charset="0"/>
              </a:rPr>
              <a:t>enables </a:t>
            </a:r>
            <a:r>
              <a:rPr lang="en-US" sz="4400" b="1">
                <a:solidFill>
                  <a:srgbClr val="000000"/>
                </a:solidFill>
                <a:latin typeface="Arial Black" pitchFamily="34" charset="0"/>
              </a:rPr>
              <a:t>access</a:t>
            </a:r>
            <a:endParaRPr lang="en-US" sz="4400">
              <a:latin typeface="Arial Black" pitchFamily="34" charset="0"/>
            </a:endParaRPr>
          </a:p>
        </p:txBody>
      </p:sp>
      <p:pic>
        <p:nvPicPr>
          <p:cNvPr id="34823" name="Picture 11" descr="sitting-cat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5684838"/>
            <a:ext cx="1295400" cy="117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4" name="Rectangle 12"/>
          <p:cNvSpPr>
            <a:spLocks noChangeArrowheads="1"/>
          </p:cNvSpPr>
          <p:nvPr/>
        </p:nvSpPr>
        <p:spPr bwMode="auto">
          <a:xfrm>
            <a:off x="4776788" y="3192463"/>
            <a:ext cx="167005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400" b="1">
                <a:solidFill>
                  <a:srgbClr val="000000"/>
                </a:solidFill>
                <a:latin typeface="Calibri" pitchFamily="34" charset="0"/>
              </a:rPr>
              <a:t>where</a:t>
            </a:r>
            <a:endParaRPr lang="en-US" sz="4400" b="1"/>
          </a:p>
        </p:txBody>
      </p:sp>
      <p:sp>
        <p:nvSpPr>
          <p:cNvPr id="15" name="TextBox 14"/>
          <p:cNvSpPr txBox="1"/>
          <p:nvPr/>
        </p:nvSpPr>
        <p:spPr>
          <a:xfrm>
            <a:off x="3944938" y="6540500"/>
            <a:ext cx="52578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Arial Black" pitchFamily="34" charset="0"/>
              </a:rPr>
              <a:t>[1 Design for the World]</a:t>
            </a:r>
            <a:r>
              <a:rPr lang="en-US" dirty="0"/>
              <a:t>    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2    3    4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14" name="Content Placeholder 3" descr="home.png"/>
          <p:cNvPicPr>
            <a:picLocks noGrp="1" noChangeAspect="1"/>
          </p:cNvPicPr>
          <p:nvPr>
            <p:ph idx="1"/>
          </p:nvPr>
        </p:nvPicPr>
        <p:blipFill>
          <a:blip r:embed="rId4" cstate="screen"/>
          <a:srcRect/>
          <a:stretch>
            <a:fillRect/>
          </a:stretch>
        </p:blipFill>
        <p:spPr>
          <a:xfrm>
            <a:off x="304800" y="1905000"/>
            <a:ext cx="2978317" cy="3958591"/>
          </a:xfr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34827" name="Rectangle 15"/>
          <p:cNvSpPr>
            <a:spLocks noChangeArrowheads="1"/>
          </p:cNvSpPr>
          <p:nvPr/>
        </p:nvSpPr>
        <p:spPr bwMode="auto">
          <a:xfrm>
            <a:off x="3962400" y="2057400"/>
            <a:ext cx="16192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00"/>
                </a:solidFill>
                <a:latin typeface="Calibri" pitchFamily="34" charset="0"/>
              </a:rPr>
              <a:t>ICDL for </a:t>
            </a:r>
            <a:endParaRPr lang="en-US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800" i="1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Call for Action:</a:t>
            </a:r>
            <a:r>
              <a:rPr lang="en-US" sz="2800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en-US" dirty="0" smtClean="0">
                <a:latin typeface="Arial Black" pitchFamily="34" charset="0"/>
              </a:rPr>
              <a:t>Design for the World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62200" y="4724400"/>
            <a:ext cx="6400800" cy="838200"/>
          </a:xfrm>
        </p:spPr>
        <p:txBody>
          <a:bodyPr rtlCol="0">
            <a:normAutofit fontScale="925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mtClean="0"/>
              <a:t>based on HCIL’s annual service project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1676400" y="3073400"/>
            <a:ext cx="58102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3200" b="1">
                <a:solidFill>
                  <a:srgbClr val="000000"/>
                </a:solidFill>
                <a:latin typeface="Calibri" pitchFamily="34" charset="0"/>
              </a:rPr>
              <a:t>Service projects </a:t>
            </a:r>
            <a:r>
              <a:rPr lang="en-US" sz="3200">
                <a:solidFill>
                  <a:srgbClr val="000000"/>
                </a:solidFill>
                <a:latin typeface="Calibri" pitchFamily="34" charset="0"/>
              </a:rPr>
              <a:t>around the world</a:t>
            </a:r>
          </a:p>
        </p:txBody>
      </p:sp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457200" y="3987800"/>
            <a:ext cx="8458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3200" b="1">
                <a:solidFill>
                  <a:srgbClr val="000000"/>
                </a:solidFill>
                <a:latin typeface="Calibri" pitchFamily="34" charset="0"/>
              </a:rPr>
              <a:t>Master’s</a:t>
            </a:r>
            <a:r>
              <a:rPr lang="en-US" sz="3200">
                <a:solidFill>
                  <a:srgbClr val="000000"/>
                </a:solidFill>
                <a:latin typeface="Calibri" pitchFamily="34" charset="0"/>
              </a:rPr>
              <a:t> projects, </a:t>
            </a:r>
            <a:r>
              <a:rPr lang="en-US" sz="3200" b="1">
                <a:solidFill>
                  <a:srgbClr val="000000"/>
                </a:solidFill>
                <a:latin typeface="Calibri" pitchFamily="34" charset="0"/>
              </a:rPr>
              <a:t>Ph.D</a:t>
            </a:r>
            <a:r>
              <a:rPr lang="en-US" sz="3200">
                <a:solidFill>
                  <a:srgbClr val="000000"/>
                </a:solidFill>
                <a:latin typeface="Calibri" pitchFamily="34" charset="0"/>
              </a:rPr>
              <a:t>. work, </a:t>
            </a:r>
            <a:r>
              <a:rPr lang="en-US" sz="3200" b="1">
                <a:solidFill>
                  <a:srgbClr val="000000"/>
                </a:solidFill>
                <a:latin typeface="Calibri" pitchFamily="34" charset="0"/>
              </a:rPr>
              <a:t>sabbatical</a:t>
            </a:r>
            <a:r>
              <a:rPr lang="en-US" sz="3200">
                <a:solidFill>
                  <a:srgbClr val="000000"/>
                </a:solidFill>
                <a:latin typeface="Calibri" pitchFamily="34" charset="0"/>
              </a:rPr>
              <a:t> work</a:t>
            </a:r>
          </a:p>
        </p:txBody>
      </p:sp>
      <p:sp>
        <p:nvSpPr>
          <p:cNvPr id="8" name="Rectangle 7"/>
          <p:cNvSpPr/>
          <p:nvPr/>
        </p:nvSpPr>
        <p:spPr>
          <a:xfrm>
            <a:off x="304800" y="304800"/>
            <a:ext cx="8534400" cy="6248400"/>
          </a:xfrm>
          <a:prstGeom prst="rect">
            <a:avLst/>
          </a:prstGeom>
          <a:noFill/>
          <a:ln w="244475" cap="rnd" cmpd="sng">
            <a:solidFill>
              <a:schemeClr val="accent3">
                <a:lumMod val="60000"/>
                <a:lumOff val="40000"/>
              </a:schemeClr>
            </a:solidFill>
            <a:prstDash val="lgDashDotDot"/>
            <a:bevel/>
          </a:ln>
          <a:effectLst>
            <a:glow rad="228600">
              <a:schemeClr val="accent6">
                <a:satMod val="175000"/>
                <a:alpha val="40000"/>
              </a:schemeClr>
            </a:glow>
            <a:outerShdw dir="5520000"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838200" y="2108537"/>
            <a:ext cx="74676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6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HCI Peace Corps</a:t>
            </a:r>
            <a:endParaRPr lang="en-US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Design for the World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4400" b="1" dirty="0" smtClean="0"/>
              <a:t>Partner for Deepest Change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Support Creative Expression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Balance Understanding Innovation &amp; Real World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le 1"/>
          <p:cNvSpPr>
            <a:spLocks noGrp="1"/>
          </p:cNvSpPr>
          <p:nvPr>
            <p:ph type="title"/>
          </p:nvPr>
        </p:nvSpPr>
        <p:spPr>
          <a:xfrm>
            <a:off x="-609600" y="-152400"/>
            <a:ext cx="8229600" cy="1143000"/>
          </a:xfrm>
        </p:spPr>
        <p:txBody>
          <a:bodyPr/>
          <a:lstStyle/>
          <a:p>
            <a:r>
              <a:rPr lang="en-US" smtClean="0">
                <a:latin typeface="Arial Black" pitchFamily="34" charset="0"/>
              </a:rPr>
              <a:t>Partners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522788" y="457200"/>
            <a:ext cx="735012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600" b="1">
                <a:solidFill>
                  <a:prstClr val="black"/>
                </a:solidFill>
                <a:latin typeface="Calibri"/>
                <a:ea typeface="+mj-ea"/>
                <a:cs typeface="+mj-cs"/>
              </a:rPr>
              <a:t>for</a:t>
            </a:r>
            <a:endParaRPr lang="en-US" sz="3600"/>
          </a:p>
        </p:txBody>
      </p:sp>
      <p:sp>
        <p:nvSpPr>
          <p:cNvPr id="37891" name="Rectangle 17"/>
          <p:cNvSpPr>
            <a:spLocks noChangeArrowheads="1"/>
          </p:cNvSpPr>
          <p:nvPr/>
        </p:nvSpPr>
        <p:spPr bwMode="auto">
          <a:xfrm>
            <a:off x="5021263" y="228600"/>
            <a:ext cx="1912937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4400" b="1">
                <a:solidFill>
                  <a:srgbClr val="000000"/>
                </a:solidFill>
                <a:latin typeface="Calibri" pitchFamily="34" charset="0"/>
              </a:rPr>
              <a:t>Change</a:t>
            </a:r>
          </a:p>
        </p:txBody>
      </p:sp>
      <p:grpSp>
        <p:nvGrpSpPr>
          <p:cNvPr id="37892" name="Group 40"/>
          <p:cNvGrpSpPr>
            <a:grpSpLocks/>
          </p:cNvGrpSpPr>
          <p:nvPr/>
        </p:nvGrpSpPr>
        <p:grpSpPr bwMode="auto">
          <a:xfrm>
            <a:off x="-304800" y="838200"/>
            <a:ext cx="9982200" cy="5715000"/>
            <a:chOff x="-304800" y="1143000"/>
            <a:chExt cx="9982200" cy="5715000"/>
          </a:xfrm>
        </p:grpSpPr>
        <p:sp>
          <p:nvSpPr>
            <p:cNvPr id="31" name="Rectangle 30"/>
            <p:cNvSpPr/>
            <p:nvPr/>
          </p:nvSpPr>
          <p:spPr>
            <a:xfrm>
              <a:off x="0" y="4724400"/>
              <a:ext cx="7391400" cy="110799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6600">
                  <a:solidFill>
                    <a:prstClr val="black"/>
                  </a:solidFill>
                  <a:effectLst>
                    <a:glow rad="228600">
                      <a:schemeClr val="accent6">
                        <a:satMod val="175000"/>
                        <a:alpha val="40000"/>
                      </a:schemeClr>
                    </a:glow>
                  </a:effectLst>
                  <a:latin typeface="+mj-lt"/>
                </a:rPr>
                <a:t>Gov/Non-Profits</a:t>
              </a:r>
              <a:endParaRPr lang="en-US" sz="660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+mj-lt"/>
              </a:endParaRPr>
            </a:p>
          </p:txBody>
        </p:sp>
        <p:sp>
          <p:nvSpPr>
            <p:cNvPr id="5" name="Rectangle 2"/>
            <p:cNvSpPr txBox="1">
              <a:spLocks noChangeArrowheads="1"/>
            </p:cNvSpPr>
            <p:nvPr/>
          </p:nvSpPr>
          <p:spPr>
            <a:xfrm>
              <a:off x="-304800" y="1828800"/>
              <a:ext cx="2514600" cy="1447800"/>
            </a:xfrm>
            <a:prstGeom prst="rect">
              <a:avLst/>
            </a:prstGeom>
          </p:spPr>
          <p:txBody>
            <a:bodyPr anchor="ctr">
              <a:normAutofit/>
            </a:bodyPr>
            <a:lstStyle/>
            <a:p>
              <a:pPr algn="ctr" fontAlgn="auto">
                <a:spcAft>
                  <a:spcPts val="0"/>
                </a:spcAft>
                <a:defRPr/>
              </a:pPr>
              <a:r>
                <a:rPr lang="en-US" sz="4400" b="1">
                  <a:latin typeface="+mj-lt"/>
                  <a:ea typeface="+mj-ea"/>
                  <a:cs typeface="+mj-cs"/>
                </a:rPr>
                <a:t>children</a:t>
              </a:r>
              <a:endParaRPr lang="en-US" sz="4400" b="1">
                <a:latin typeface="+mj-lt"/>
                <a:ea typeface="+mj-ea"/>
                <a:cs typeface="+mj-cs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57200" y="1143000"/>
              <a:ext cx="1676400" cy="76993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3600">
                  <a:solidFill>
                    <a:prstClr val="black"/>
                  </a:solidFill>
                  <a:latin typeface="+mj-lt"/>
                </a:rPr>
                <a:t>elders</a:t>
              </a:r>
              <a:r>
                <a:rPr lang="en-US" sz="4400">
                  <a:solidFill>
                    <a:prstClr val="black"/>
                  </a:solidFill>
                  <a:latin typeface="+mj-lt"/>
                </a:rPr>
                <a:t> </a:t>
              </a:r>
              <a:endParaRPr lang="en-US">
                <a:latin typeface="+mj-lt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371600" y="1447800"/>
              <a:ext cx="2590800" cy="110799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6600">
                  <a:solidFill>
                    <a:prstClr val="black"/>
                  </a:solidFill>
                  <a:effectLst>
                    <a:glow rad="228600">
                      <a:schemeClr val="accent6">
                        <a:satMod val="175000"/>
                        <a:alpha val="40000"/>
                      </a:schemeClr>
                    </a:glow>
                  </a:effectLst>
                  <a:latin typeface="+mj-lt"/>
                </a:rPr>
                <a:t>USERS</a:t>
              </a:r>
              <a:endParaRPr lang="en-US" sz="660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+mj-lt"/>
              </a:endParaRPr>
            </a:p>
          </p:txBody>
        </p:sp>
        <p:sp>
          <p:nvSpPr>
            <p:cNvPr id="19" name="Rectangle 2"/>
            <p:cNvSpPr txBox="1">
              <a:spLocks noChangeArrowheads="1"/>
            </p:cNvSpPr>
            <p:nvPr/>
          </p:nvSpPr>
          <p:spPr>
            <a:xfrm>
              <a:off x="1524000" y="2286000"/>
              <a:ext cx="2514600" cy="1447800"/>
            </a:xfrm>
            <a:prstGeom prst="rect">
              <a:avLst/>
            </a:prstGeom>
          </p:spPr>
          <p:txBody>
            <a:bodyPr anchor="ctr">
              <a:normAutofit/>
            </a:bodyPr>
            <a:lstStyle/>
            <a:p>
              <a:pPr algn="ctr" fontAlgn="auto">
                <a:spcAft>
                  <a:spcPts val="0"/>
                </a:spcAft>
                <a:defRPr/>
              </a:pPr>
              <a:r>
                <a:rPr lang="en-US" sz="4400" b="1">
                  <a:latin typeface="Arial Black" pitchFamily="34" charset="0"/>
                  <a:ea typeface="+mj-ea"/>
                  <a:cs typeface="+mj-cs"/>
                </a:rPr>
                <a:t>voters</a:t>
              </a:r>
              <a:endParaRPr lang="en-US" sz="4400" b="1">
                <a:latin typeface="Arial Black" pitchFamily="34" charset="0"/>
                <a:ea typeface="+mj-ea"/>
                <a:cs typeface="+mj-cs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867400" y="3124200"/>
              <a:ext cx="3276600" cy="1107996"/>
            </a:xfrm>
            <a:prstGeom prst="rect">
              <a:avLst/>
            </a:prstGeom>
            <a:effectLst>
              <a:glow rad="228600">
                <a:schemeClr val="accent6">
                  <a:satMod val="175000"/>
                  <a:alpha val="40000"/>
                </a:schemeClr>
              </a:glo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6600" dirty="0">
                  <a:solidFill>
                    <a:prstClr val="black"/>
                  </a:solidFill>
                  <a:effectLst>
                    <a:glow rad="228600">
                      <a:schemeClr val="accent6">
                        <a:satMod val="175000"/>
                        <a:alpha val="40000"/>
                      </a:schemeClr>
                    </a:glow>
                  </a:effectLst>
                  <a:latin typeface="+mj-lt"/>
                </a:rPr>
                <a:t>Industry</a:t>
              </a:r>
              <a:endParaRPr lang="en-US" sz="660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+mj-lt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2133600" y="2057400"/>
              <a:ext cx="4572000" cy="76993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3600">
                  <a:solidFill>
                    <a:prstClr val="black"/>
                  </a:solidFill>
                  <a:latin typeface="+mj-lt"/>
                </a:rPr>
                <a:t>developing countries</a:t>
              </a:r>
              <a:r>
                <a:rPr lang="en-US" sz="4400">
                  <a:solidFill>
                    <a:prstClr val="black"/>
                  </a:solidFill>
                  <a:latin typeface="+mj-lt"/>
                </a:rPr>
                <a:t> </a:t>
              </a:r>
              <a:endParaRPr lang="en-US">
                <a:latin typeface="+mj-lt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3505200" y="1371600"/>
              <a:ext cx="1676400" cy="64611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3600">
                  <a:solidFill>
                    <a:prstClr val="black"/>
                  </a:solidFill>
                  <a:latin typeface="+mj-lt"/>
                </a:rPr>
                <a:t>families</a:t>
              </a:r>
              <a:endParaRPr lang="en-US">
                <a:latin typeface="+mj-lt"/>
              </a:endParaRPr>
            </a:p>
          </p:txBody>
        </p:sp>
        <p:sp>
          <p:nvSpPr>
            <p:cNvPr id="23" name="Rectangle 2"/>
            <p:cNvSpPr txBox="1">
              <a:spLocks noChangeArrowheads="1"/>
            </p:cNvSpPr>
            <p:nvPr/>
          </p:nvSpPr>
          <p:spPr>
            <a:xfrm>
              <a:off x="685800" y="3962400"/>
              <a:ext cx="4343400" cy="1447800"/>
            </a:xfrm>
            <a:prstGeom prst="rect">
              <a:avLst/>
            </a:prstGeom>
          </p:spPr>
          <p:txBody>
            <a:bodyPr anchor="ctr">
              <a:normAutofit/>
            </a:bodyPr>
            <a:lstStyle/>
            <a:p>
              <a:pPr algn="ctr" fontAlgn="auto">
                <a:spcAft>
                  <a:spcPts val="0"/>
                </a:spcAft>
                <a:defRPr/>
              </a:pPr>
              <a:r>
                <a:rPr lang="en-US" sz="2800">
                  <a:latin typeface="+mj-lt"/>
                  <a:ea typeface="+mj-ea"/>
                  <a:cs typeface="+mj-cs"/>
                </a:rPr>
                <a:t>U.S. National Park Service</a:t>
              </a:r>
              <a:endParaRPr lang="en-US" sz="2800">
                <a:latin typeface="+mj-lt"/>
                <a:ea typeface="+mj-ea"/>
                <a:cs typeface="+mj-cs"/>
              </a:endParaRPr>
            </a:p>
          </p:txBody>
        </p:sp>
        <p:sp>
          <p:nvSpPr>
            <p:cNvPr id="24" name="Rectangle 2"/>
            <p:cNvSpPr txBox="1">
              <a:spLocks noChangeArrowheads="1"/>
            </p:cNvSpPr>
            <p:nvPr/>
          </p:nvSpPr>
          <p:spPr>
            <a:xfrm>
              <a:off x="6858000" y="2362200"/>
              <a:ext cx="2514600" cy="1447800"/>
            </a:xfrm>
            <a:prstGeom prst="rect">
              <a:avLst/>
            </a:prstGeom>
          </p:spPr>
          <p:txBody>
            <a:bodyPr anchor="ctr">
              <a:normAutofit/>
            </a:bodyPr>
            <a:lstStyle/>
            <a:p>
              <a:pPr algn="ctr" fontAlgn="auto">
                <a:spcAft>
                  <a:spcPts val="0"/>
                </a:spcAft>
                <a:defRPr/>
              </a:pPr>
              <a:r>
                <a:rPr lang="en-US" sz="4400" b="1">
                  <a:latin typeface="Arial Black" pitchFamily="34" charset="0"/>
                  <a:ea typeface="+mj-ea"/>
                  <a:cs typeface="+mj-cs"/>
                </a:rPr>
                <a:t>Google</a:t>
              </a:r>
              <a:endParaRPr lang="en-US" sz="4400" b="1">
                <a:latin typeface="Arial Black" pitchFamily="34" charset="0"/>
                <a:ea typeface="+mj-ea"/>
                <a:cs typeface="+mj-cs"/>
              </a:endParaRPr>
            </a:p>
          </p:txBody>
        </p:sp>
        <p:sp>
          <p:nvSpPr>
            <p:cNvPr id="25" name="Rectangle 2"/>
            <p:cNvSpPr txBox="1">
              <a:spLocks noChangeArrowheads="1"/>
            </p:cNvSpPr>
            <p:nvPr/>
          </p:nvSpPr>
          <p:spPr>
            <a:xfrm>
              <a:off x="4724400" y="3505200"/>
              <a:ext cx="2819400" cy="1447800"/>
            </a:xfrm>
            <a:prstGeom prst="rect">
              <a:avLst/>
            </a:prstGeom>
          </p:spPr>
          <p:txBody>
            <a:bodyPr anchor="ctr">
              <a:normAutofit/>
            </a:bodyPr>
            <a:lstStyle/>
            <a:p>
              <a:pPr algn="ctr" fontAlgn="auto">
                <a:spcAft>
                  <a:spcPts val="0"/>
                </a:spcAft>
                <a:defRPr/>
              </a:pPr>
              <a:r>
                <a:rPr lang="en-US" sz="4400" b="1">
                  <a:latin typeface="+mj-lt"/>
                  <a:ea typeface="+mj-ea"/>
                  <a:cs typeface="+mj-cs"/>
                </a:rPr>
                <a:t>Microsoft</a:t>
              </a:r>
              <a:endParaRPr lang="en-US" sz="4400" b="1">
                <a:latin typeface="+mj-lt"/>
                <a:ea typeface="+mj-ea"/>
                <a:cs typeface="+mj-cs"/>
              </a:endParaRPr>
            </a:p>
          </p:txBody>
        </p:sp>
        <p:sp>
          <p:nvSpPr>
            <p:cNvPr id="26" name="Rectangle 2"/>
            <p:cNvSpPr txBox="1">
              <a:spLocks noChangeArrowheads="1"/>
            </p:cNvSpPr>
            <p:nvPr/>
          </p:nvSpPr>
          <p:spPr>
            <a:xfrm>
              <a:off x="0" y="5410200"/>
              <a:ext cx="2057400" cy="1447800"/>
            </a:xfrm>
            <a:prstGeom prst="rect">
              <a:avLst/>
            </a:prstGeom>
          </p:spPr>
          <p:txBody>
            <a:bodyPr anchor="ctr">
              <a:normAutofit/>
            </a:bodyPr>
            <a:lstStyle/>
            <a:p>
              <a:pPr algn="ctr" fontAlgn="auto">
                <a:spcAft>
                  <a:spcPts val="0"/>
                </a:spcAft>
                <a:defRPr/>
              </a:pPr>
              <a:r>
                <a:rPr lang="en-US" sz="4400" b="1">
                  <a:latin typeface="+mj-lt"/>
                  <a:ea typeface="+mj-ea"/>
                  <a:cs typeface="+mj-cs"/>
                </a:rPr>
                <a:t>UNICEF</a:t>
              </a:r>
              <a:endParaRPr lang="en-US" sz="4400" b="1">
                <a:latin typeface="+mj-lt"/>
                <a:ea typeface="+mj-ea"/>
                <a:cs typeface="+mj-cs"/>
              </a:endParaRPr>
            </a:p>
          </p:txBody>
        </p:sp>
        <p:sp>
          <p:nvSpPr>
            <p:cNvPr id="27" name="Rectangle 2"/>
            <p:cNvSpPr txBox="1">
              <a:spLocks noChangeArrowheads="1"/>
            </p:cNvSpPr>
            <p:nvPr/>
          </p:nvSpPr>
          <p:spPr>
            <a:xfrm>
              <a:off x="838200" y="5105400"/>
              <a:ext cx="3962400" cy="1447800"/>
            </a:xfrm>
            <a:prstGeom prst="rect">
              <a:avLst/>
            </a:prstGeom>
          </p:spPr>
          <p:txBody>
            <a:bodyPr anchor="ctr">
              <a:normAutofit/>
            </a:bodyPr>
            <a:lstStyle/>
            <a:p>
              <a:pPr algn="ctr" fontAlgn="auto">
                <a:spcAft>
                  <a:spcPts val="0"/>
                </a:spcAft>
                <a:defRPr/>
              </a:pPr>
              <a:r>
                <a:rPr lang="en-US" sz="2800">
                  <a:latin typeface="+mj-lt"/>
                  <a:ea typeface="+mj-ea"/>
                  <a:cs typeface="+mj-cs"/>
                </a:rPr>
                <a:t>One Laptop per Child</a:t>
              </a:r>
              <a:endParaRPr lang="en-US" sz="2800">
                <a:latin typeface="+mj-lt"/>
                <a:ea typeface="+mj-ea"/>
                <a:cs typeface="+mj-cs"/>
              </a:endParaRPr>
            </a:p>
          </p:txBody>
        </p:sp>
        <p:sp>
          <p:nvSpPr>
            <p:cNvPr id="37907" name="Rectangle 27"/>
            <p:cNvSpPr>
              <a:spLocks noChangeArrowheads="1"/>
            </p:cNvSpPr>
            <p:nvPr/>
          </p:nvSpPr>
          <p:spPr bwMode="auto">
            <a:xfrm>
              <a:off x="7010400" y="4038600"/>
              <a:ext cx="243840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2800"/>
                <a:t>LeapFrog</a:t>
              </a:r>
            </a:p>
          </p:txBody>
        </p:sp>
        <p:sp>
          <p:nvSpPr>
            <p:cNvPr id="29" name="Rectangle 2"/>
            <p:cNvSpPr txBox="1">
              <a:spLocks noChangeArrowheads="1"/>
            </p:cNvSpPr>
            <p:nvPr/>
          </p:nvSpPr>
          <p:spPr>
            <a:xfrm>
              <a:off x="2590800" y="5410200"/>
              <a:ext cx="5105400" cy="1447800"/>
            </a:xfrm>
            <a:prstGeom prst="rect">
              <a:avLst/>
            </a:prstGeom>
          </p:spPr>
          <p:txBody>
            <a:bodyPr anchor="ctr">
              <a:normAutofit/>
            </a:bodyPr>
            <a:lstStyle/>
            <a:p>
              <a:pPr algn="ctr" fontAlgn="auto">
                <a:spcAft>
                  <a:spcPts val="0"/>
                </a:spcAft>
                <a:defRPr/>
              </a:pPr>
              <a:r>
                <a:rPr lang="en-US" sz="3600" b="1">
                  <a:latin typeface="+mj-lt"/>
                  <a:ea typeface="+mj-ea"/>
                  <a:cs typeface="+mj-cs"/>
                </a:rPr>
                <a:t>Sesame Workshop</a:t>
              </a:r>
              <a:endParaRPr lang="en-US" sz="3600" b="1">
                <a:latin typeface="+mj-lt"/>
                <a:ea typeface="+mj-ea"/>
                <a:cs typeface="+mj-cs"/>
              </a:endParaRPr>
            </a:p>
          </p:txBody>
        </p:sp>
        <p:sp>
          <p:nvSpPr>
            <p:cNvPr id="30" name="Rectangle 2"/>
            <p:cNvSpPr txBox="1">
              <a:spLocks noChangeArrowheads="1"/>
            </p:cNvSpPr>
            <p:nvPr/>
          </p:nvSpPr>
          <p:spPr>
            <a:xfrm>
              <a:off x="5257800" y="2667000"/>
              <a:ext cx="1981200" cy="990600"/>
            </a:xfrm>
            <a:prstGeom prst="rect">
              <a:avLst/>
            </a:prstGeom>
          </p:spPr>
          <p:txBody>
            <a:bodyPr anchor="ctr">
              <a:normAutofit/>
            </a:bodyPr>
            <a:lstStyle/>
            <a:p>
              <a:pPr algn="ctr" fontAlgn="auto">
                <a:spcAft>
                  <a:spcPts val="0"/>
                </a:spcAft>
                <a:defRPr/>
              </a:pPr>
              <a:r>
                <a:rPr lang="en-US" sz="4400" dirty="0">
                  <a:latin typeface="+mj-lt"/>
                  <a:ea typeface="+mj-ea"/>
                  <a:cs typeface="+mj-cs"/>
                </a:rPr>
                <a:t>Intel</a:t>
              </a:r>
              <a:endParaRPr lang="en-US" sz="4400" dirty="0">
                <a:latin typeface="+mj-lt"/>
                <a:ea typeface="+mj-ea"/>
                <a:cs typeface="+mj-cs"/>
              </a:endParaRPr>
            </a:p>
          </p:txBody>
        </p:sp>
        <p:sp>
          <p:nvSpPr>
            <p:cNvPr id="37910" name="Rectangle 31"/>
            <p:cNvSpPr>
              <a:spLocks noChangeArrowheads="1"/>
            </p:cNvSpPr>
            <p:nvPr/>
          </p:nvSpPr>
          <p:spPr bwMode="auto">
            <a:xfrm>
              <a:off x="4114800" y="3276600"/>
              <a:ext cx="243840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2800"/>
                <a:t>Zumobi</a:t>
              </a:r>
            </a:p>
          </p:txBody>
        </p:sp>
        <p:sp>
          <p:nvSpPr>
            <p:cNvPr id="37911" name="Rectangle 32"/>
            <p:cNvSpPr>
              <a:spLocks noChangeArrowheads="1"/>
            </p:cNvSpPr>
            <p:nvPr/>
          </p:nvSpPr>
          <p:spPr bwMode="auto">
            <a:xfrm>
              <a:off x="6324600" y="4419600"/>
              <a:ext cx="243840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2800"/>
                <a:t>Fisher Price</a:t>
              </a:r>
            </a:p>
          </p:txBody>
        </p:sp>
        <p:sp>
          <p:nvSpPr>
            <p:cNvPr id="37912" name="Rectangle 33"/>
            <p:cNvSpPr>
              <a:spLocks noChangeArrowheads="1"/>
            </p:cNvSpPr>
            <p:nvPr/>
          </p:nvSpPr>
          <p:spPr bwMode="auto">
            <a:xfrm>
              <a:off x="7239000" y="2219980"/>
              <a:ext cx="243840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2800"/>
                <a:t>Chevron</a:t>
              </a:r>
            </a:p>
          </p:txBody>
        </p:sp>
        <p:sp>
          <p:nvSpPr>
            <p:cNvPr id="35" name="Rectangle 2"/>
            <p:cNvSpPr txBox="1">
              <a:spLocks noChangeArrowheads="1"/>
            </p:cNvSpPr>
            <p:nvPr/>
          </p:nvSpPr>
          <p:spPr>
            <a:xfrm>
              <a:off x="-152400" y="3657600"/>
              <a:ext cx="2057400" cy="1447800"/>
            </a:xfrm>
            <a:prstGeom prst="rect">
              <a:avLst/>
            </a:prstGeom>
          </p:spPr>
          <p:txBody>
            <a:bodyPr anchor="ctr">
              <a:normAutofit/>
            </a:bodyPr>
            <a:lstStyle/>
            <a:p>
              <a:pPr algn="ctr" fontAlgn="auto">
                <a:spcAft>
                  <a:spcPts val="0"/>
                </a:spcAft>
                <a:defRPr/>
              </a:pPr>
              <a:r>
                <a:rPr lang="en-US" sz="4400" b="1">
                  <a:latin typeface="+mj-lt"/>
                  <a:ea typeface="+mj-ea"/>
                  <a:cs typeface="+mj-cs"/>
                </a:rPr>
                <a:t>NASA</a:t>
              </a:r>
              <a:endParaRPr lang="en-US" sz="4400" b="1">
                <a:latin typeface="+mj-lt"/>
                <a:ea typeface="+mj-ea"/>
                <a:cs typeface="+mj-cs"/>
              </a:endParaRPr>
            </a:p>
          </p:txBody>
        </p:sp>
        <p:sp>
          <p:nvSpPr>
            <p:cNvPr id="36" name="Rectangle 2"/>
            <p:cNvSpPr txBox="1">
              <a:spLocks noChangeArrowheads="1"/>
            </p:cNvSpPr>
            <p:nvPr/>
          </p:nvSpPr>
          <p:spPr>
            <a:xfrm>
              <a:off x="1524000" y="5867400"/>
              <a:ext cx="1981200" cy="990600"/>
            </a:xfrm>
            <a:prstGeom prst="rect">
              <a:avLst/>
            </a:prstGeom>
          </p:spPr>
          <p:txBody>
            <a:bodyPr anchor="ctr">
              <a:normAutofit/>
            </a:bodyPr>
            <a:lstStyle/>
            <a:p>
              <a:pPr algn="ctr" fontAlgn="auto">
                <a:spcAft>
                  <a:spcPts val="0"/>
                </a:spcAft>
                <a:defRPr/>
              </a:pPr>
              <a:r>
                <a:rPr lang="en-US" sz="4400">
                  <a:latin typeface="+mj-lt"/>
                  <a:ea typeface="+mj-ea"/>
                  <a:cs typeface="+mj-cs"/>
                </a:rPr>
                <a:t>PBS</a:t>
              </a:r>
              <a:endParaRPr lang="en-US" sz="4400">
                <a:latin typeface="+mj-lt"/>
                <a:ea typeface="+mj-ea"/>
                <a:cs typeface="+mj-cs"/>
              </a:endParaRPr>
            </a:p>
          </p:txBody>
        </p:sp>
        <p:sp>
          <p:nvSpPr>
            <p:cNvPr id="37915" name="Rectangle 36"/>
            <p:cNvSpPr>
              <a:spLocks noChangeArrowheads="1"/>
            </p:cNvSpPr>
            <p:nvPr/>
          </p:nvSpPr>
          <p:spPr bwMode="auto">
            <a:xfrm>
              <a:off x="6324600" y="2571690"/>
              <a:ext cx="243840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2000"/>
                <a:t>Discovery Channel</a:t>
              </a:r>
            </a:p>
          </p:txBody>
        </p:sp>
        <p:sp>
          <p:nvSpPr>
            <p:cNvPr id="38" name="Rectangle 2"/>
            <p:cNvSpPr txBox="1">
              <a:spLocks noChangeArrowheads="1"/>
            </p:cNvSpPr>
            <p:nvPr/>
          </p:nvSpPr>
          <p:spPr>
            <a:xfrm>
              <a:off x="4038600" y="5029200"/>
              <a:ext cx="5105400" cy="1447800"/>
            </a:xfrm>
            <a:prstGeom prst="rect">
              <a:avLst/>
            </a:prstGeom>
          </p:spPr>
          <p:txBody>
            <a:bodyPr anchor="ctr">
              <a:normAutofit/>
            </a:bodyPr>
            <a:lstStyle/>
            <a:p>
              <a:pPr algn="ctr" fontAlgn="auto">
                <a:spcAft>
                  <a:spcPts val="0"/>
                </a:spcAft>
                <a:defRPr/>
              </a:pPr>
              <a:r>
                <a:rPr lang="en-US" sz="3200">
                  <a:latin typeface="Arial Black" pitchFamily="34" charset="0"/>
                  <a:ea typeface="+mj-ea"/>
                  <a:cs typeface="+mj-cs"/>
                </a:rPr>
                <a:t>World Bank</a:t>
              </a:r>
              <a:endParaRPr lang="en-US" sz="3200">
                <a:latin typeface="Arial Black" pitchFamily="34" charset="0"/>
                <a:ea typeface="+mj-ea"/>
                <a:cs typeface="+mj-cs"/>
              </a:endParaRPr>
            </a:p>
          </p:txBody>
        </p:sp>
        <p:sp>
          <p:nvSpPr>
            <p:cNvPr id="37917" name="Rectangle 38"/>
            <p:cNvSpPr>
              <a:spLocks noChangeArrowheads="1"/>
            </p:cNvSpPr>
            <p:nvPr/>
          </p:nvSpPr>
          <p:spPr bwMode="auto">
            <a:xfrm>
              <a:off x="2743200" y="6400800"/>
              <a:ext cx="381000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/>
                <a:t>Mongolian Ministry of Education</a:t>
              </a:r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5791200" y="6548438"/>
            <a:ext cx="3424238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1   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Arial Black" pitchFamily="34" charset="0"/>
              </a:rPr>
              <a:t>[2 Partner …]</a:t>
            </a:r>
            <a:r>
              <a:rPr lang="en-US" dirty="0"/>
              <a:t>    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3    4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7848600" cy="396240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US" b="1" smtClean="0">
                <a:latin typeface="Arial Black" pitchFamily="34" charset="0"/>
              </a:rPr>
              <a:t>“Once upon a time </a:t>
            </a:r>
            <a:r>
              <a:rPr lang="en-US" smtClean="0"/>
              <a:t>a huge tribe of cats lived in a remote village. A river divided the village in two. Black cats lived on one bank and blonde cats lived on the other… In summer and autumn, a black cat ruled the village and in spring and winter, a blonde cat ruled the village.</a:t>
            </a:r>
            <a:r>
              <a:rPr lang="en-US" smtClean="0">
                <a:latin typeface="Arial Black" pitchFamily="34" charset="0"/>
              </a:rPr>
              <a:t>”</a:t>
            </a:r>
          </a:p>
          <a:p>
            <a:pPr algn="r">
              <a:buFont typeface="Arial" charset="0"/>
              <a:buNone/>
            </a:pPr>
            <a:r>
              <a:rPr lang="en-US" sz="2400" i="1" smtClean="0">
                <a:latin typeface="Arial Black" pitchFamily="34" charset="0"/>
              </a:rPr>
              <a:t>    </a:t>
            </a:r>
            <a:r>
              <a:rPr lang="en-US" sz="2400" smtClean="0">
                <a:latin typeface="Arial Black" pitchFamily="34" charset="0"/>
              </a:rPr>
              <a:t>-Black ears … blonde ears (2002)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1741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191000"/>
            <a:ext cx="9229725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r>
              <a:rPr lang="en-US" smtClean="0">
                <a:latin typeface="Arial Black" pitchFamily="34" charset="0"/>
              </a:rPr>
              <a:t>Design Process</a:t>
            </a:r>
          </a:p>
        </p:txBody>
      </p:sp>
      <p:sp>
        <p:nvSpPr>
          <p:cNvPr id="41989" name="Oval 6"/>
          <p:cNvSpPr>
            <a:spLocks noChangeArrowheads="1"/>
          </p:cNvSpPr>
          <p:nvPr/>
        </p:nvSpPr>
        <p:spPr bwMode="auto">
          <a:xfrm>
            <a:off x="3505200" y="2209800"/>
            <a:ext cx="1600200" cy="16002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41990" name="Oval 8"/>
          <p:cNvSpPr>
            <a:spLocks noChangeArrowheads="1"/>
          </p:cNvSpPr>
          <p:nvPr/>
        </p:nvSpPr>
        <p:spPr bwMode="auto">
          <a:xfrm>
            <a:off x="3886200" y="2286000"/>
            <a:ext cx="914400" cy="914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41991" name="Oval 10"/>
          <p:cNvSpPr>
            <a:spLocks noChangeArrowheads="1"/>
          </p:cNvSpPr>
          <p:nvPr/>
        </p:nvSpPr>
        <p:spPr bwMode="auto">
          <a:xfrm>
            <a:off x="3124200" y="2057400"/>
            <a:ext cx="2438400" cy="2438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41992" name="Oval 11"/>
          <p:cNvSpPr>
            <a:spLocks noChangeArrowheads="1"/>
          </p:cNvSpPr>
          <p:nvPr/>
        </p:nvSpPr>
        <p:spPr bwMode="auto">
          <a:xfrm>
            <a:off x="2590800" y="1828800"/>
            <a:ext cx="3505200" cy="35052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8926" name="Rectangle 12"/>
          <p:cNvSpPr>
            <a:spLocks noChangeArrowheads="1"/>
          </p:cNvSpPr>
          <p:nvPr/>
        </p:nvSpPr>
        <p:spPr bwMode="auto">
          <a:xfrm>
            <a:off x="3886200" y="2514600"/>
            <a:ext cx="1066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latin typeface="Arial Black" pitchFamily="34" charset="0"/>
              </a:rPr>
              <a:t>user</a:t>
            </a:r>
          </a:p>
        </p:txBody>
      </p:sp>
      <p:sp>
        <p:nvSpPr>
          <p:cNvPr id="38927" name="Rectangle 13"/>
          <p:cNvSpPr>
            <a:spLocks noChangeArrowheads="1"/>
          </p:cNvSpPr>
          <p:nvPr/>
        </p:nvSpPr>
        <p:spPr bwMode="auto">
          <a:xfrm>
            <a:off x="3733800" y="3195638"/>
            <a:ext cx="1190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Arial Black" pitchFamily="34" charset="0"/>
              </a:rPr>
              <a:t>tester</a:t>
            </a:r>
          </a:p>
        </p:txBody>
      </p:sp>
      <p:sp>
        <p:nvSpPr>
          <p:cNvPr id="38928" name="Rectangle 14"/>
          <p:cNvSpPr>
            <a:spLocks noChangeArrowheads="1"/>
          </p:cNvSpPr>
          <p:nvPr/>
        </p:nvSpPr>
        <p:spPr bwMode="auto">
          <a:xfrm>
            <a:off x="3505200" y="3805238"/>
            <a:ext cx="20574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latin typeface="Arial Black" pitchFamily="34" charset="0"/>
              </a:rPr>
              <a:t>informant</a:t>
            </a:r>
          </a:p>
        </p:txBody>
      </p:sp>
      <p:sp>
        <p:nvSpPr>
          <p:cNvPr id="38929" name="Rectangle 15"/>
          <p:cNvSpPr>
            <a:spLocks noChangeArrowheads="1"/>
          </p:cNvSpPr>
          <p:nvPr/>
        </p:nvSpPr>
        <p:spPr bwMode="auto">
          <a:xfrm>
            <a:off x="3048000" y="4419600"/>
            <a:ext cx="3733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latin typeface="Arial Black" pitchFamily="34" charset="0"/>
              </a:rPr>
              <a:t>design partner</a:t>
            </a:r>
          </a:p>
        </p:txBody>
      </p:sp>
      <p:sp>
        <p:nvSpPr>
          <p:cNvPr id="38930" name="Rectangle 13"/>
          <p:cNvSpPr>
            <a:spLocks noChangeArrowheads="1"/>
          </p:cNvSpPr>
          <p:nvPr/>
        </p:nvSpPr>
        <p:spPr bwMode="auto">
          <a:xfrm>
            <a:off x="3581400" y="54975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[Druin, 2002] </a:t>
            </a:r>
          </a:p>
        </p:txBody>
      </p:sp>
      <p:sp>
        <p:nvSpPr>
          <p:cNvPr id="17" name="Rectangle 16"/>
          <p:cNvSpPr/>
          <p:nvPr/>
        </p:nvSpPr>
        <p:spPr>
          <a:xfrm>
            <a:off x="3027363" y="268288"/>
            <a:ext cx="2687637" cy="6461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600" b="1">
                <a:solidFill>
                  <a:prstClr val="black"/>
                </a:solidFill>
                <a:latin typeface="Calibri"/>
                <a:ea typeface="+mj-ea"/>
                <a:cs typeface="+mj-cs"/>
              </a:rPr>
              <a:t>Roles</a:t>
            </a:r>
            <a:r>
              <a:rPr lang="en-US" sz="3600">
                <a:solidFill>
                  <a:prstClr val="black"/>
                </a:solidFill>
                <a:latin typeface="Calibri"/>
                <a:ea typeface="+mj-ea"/>
                <a:cs typeface="+mj-cs"/>
              </a:rPr>
              <a:t> for the </a:t>
            </a:r>
            <a:endParaRPr lang="en-US" sz="3600"/>
          </a:p>
        </p:txBody>
      </p:sp>
      <p:sp>
        <p:nvSpPr>
          <p:cNvPr id="15" name="TextBox 14"/>
          <p:cNvSpPr txBox="1"/>
          <p:nvPr/>
        </p:nvSpPr>
        <p:spPr>
          <a:xfrm>
            <a:off x="5791200" y="6548438"/>
            <a:ext cx="3424238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1   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Arial Black" pitchFamily="34" charset="0"/>
              </a:rPr>
              <a:t>[2 Partner …]</a:t>
            </a:r>
            <a:r>
              <a:rPr lang="en-US" dirty="0"/>
              <a:t>    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3    4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33400" y="1676400"/>
            <a:ext cx="2819400" cy="4495800"/>
          </a:xfrm>
          <a:prstGeom prst="rect">
            <a:avLst/>
          </a:prstGeom>
          <a:solidFill>
            <a:schemeClr val="accent3">
              <a:alpha val="54000"/>
            </a:schemeClr>
          </a:solidFill>
          <a:ln>
            <a:noFill/>
          </a:ln>
          <a:effectLst>
            <a:glow rad="101600">
              <a:srgbClr val="92D050">
                <a:alpha val="60000"/>
              </a:srgb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Arial Black" pitchFamily="34" charset="0"/>
              </a:rPr>
              <a:t>Partnering Methods</a:t>
            </a:r>
            <a:endParaRPr lang="en-US" smtClean="0"/>
          </a:p>
        </p:txBody>
      </p:sp>
      <p:pic>
        <p:nvPicPr>
          <p:cNvPr id="39939" name="Picture 3" descr="C:\Program Files\KidPad 1.0\saved-files\storytellingMachine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29400" y="3429000"/>
            <a:ext cx="1820863" cy="266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4" descr="C:\Program Files\KidPad 1.0\saved-files\reflections-r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676400"/>
            <a:ext cx="2695575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7" descr="C:\Program Files\KidPad 1.0\saved-files\ourteamwork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3657600"/>
            <a:ext cx="3154363" cy="252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Content Placeholder 2"/>
          <p:cNvSpPr txBox="1">
            <a:spLocks/>
          </p:cNvSpPr>
          <p:nvPr/>
        </p:nvSpPr>
        <p:spPr>
          <a:xfrm>
            <a:off x="3962400" y="1951038"/>
            <a:ext cx="4800600" cy="3916362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342900" indent="-342900" fontAlgn="auto">
              <a:lnSpc>
                <a:spcPct val="6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200" b="1">
                <a:latin typeface="+mj-lt"/>
              </a:rPr>
              <a:t>Sticky Note </a:t>
            </a:r>
            <a:r>
              <a:rPr lang="en-US" sz="3200">
                <a:latin typeface="+mj-lt"/>
              </a:rPr>
              <a:t>Critique</a:t>
            </a:r>
          </a:p>
          <a:p>
            <a:pPr marL="342900" indent="-342900" fontAlgn="auto">
              <a:lnSpc>
                <a:spcPct val="6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000">
                <a:latin typeface="+mj-lt"/>
              </a:rPr>
              <a:t>[Druin, 2002</a:t>
            </a:r>
            <a:r>
              <a:rPr lang="en-US" sz="2000">
                <a:latin typeface="+mj-lt"/>
              </a:rPr>
              <a:t>]</a:t>
            </a:r>
          </a:p>
          <a:p>
            <a:pPr marL="342900" indent="-342900" fontAlgn="auto">
              <a:lnSpc>
                <a:spcPct val="6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6000" b="1">
                <a:latin typeface="+mj-lt"/>
              </a:rPr>
              <a:t> </a:t>
            </a:r>
            <a:endParaRPr lang="en-US" sz="3600">
              <a:latin typeface="+mj-lt"/>
            </a:endParaRPr>
          </a:p>
          <a:p>
            <a:pPr marL="342900" indent="-342900" fontAlgn="auto">
              <a:lnSpc>
                <a:spcPct val="6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GB" sz="3200">
                <a:latin typeface="+mj-lt"/>
              </a:rPr>
              <a:t>Low-tech </a:t>
            </a:r>
            <a:r>
              <a:rPr lang="en-GB" sz="3200" b="1">
                <a:latin typeface="+mj-lt"/>
              </a:rPr>
              <a:t>Prototyping</a:t>
            </a:r>
          </a:p>
          <a:p>
            <a:pPr marL="342900" indent="-342900" fontAlgn="auto">
              <a:lnSpc>
                <a:spcPct val="6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000">
                <a:solidFill>
                  <a:prstClr val="black"/>
                </a:solidFill>
                <a:latin typeface="+mn-lt"/>
              </a:rPr>
              <a:t>[Druin, et al., In press</a:t>
            </a:r>
            <a:r>
              <a:rPr lang="en-US" sz="2000">
                <a:solidFill>
                  <a:prstClr val="black"/>
                </a:solidFill>
                <a:latin typeface="+mn-lt"/>
              </a:rPr>
              <a:t>]</a:t>
            </a:r>
            <a:endParaRPr lang="en-US" sz="3600">
              <a:latin typeface="+mj-lt"/>
            </a:endParaRPr>
          </a:p>
          <a:p>
            <a:pPr marL="342900" indent="-342900" fontAlgn="auto">
              <a:lnSpc>
                <a:spcPct val="6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6000" b="1">
                <a:latin typeface="+mj-lt"/>
              </a:rPr>
              <a:t> </a:t>
            </a:r>
            <a:endParaRPr lang="en-US" sz="3600">
              <a:latin typeface="+mj-lt"/>
            </a:endParaRPr>
          </a:p>
          <a:p>
            <a:pPr marL="342900" indent="-342900" fontAlgn="auto">
              <a:lnSpc>
                <a:spcPct val="6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200" b="1">
                <a:latin typeface="+mj-lt"/>
              </a:rPr>
              <a:t>Mixing</a:t>
            </a:r>
            <a:r>
              <a:rPr lang="en-US" sz="3200">
                <a:latin typeface="+mj-lt"/>
              </a:rPr>
              <a:t> ideas</a:t>
            </a:r>
          </a:p>
          <a:p>
            <a:pPr marL="342900" indent="-342900" fontAlgn="auto">
              <a:lnSpc>
                <a:spcPct val="6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000">
                <a:solidFill>
                  <a:prstClr val="black"/>
                </a:solidFill>
                <a:latin typeface="+mn-lt"/>
              </a:rPr>
              <a:t>[Guha et al., 2004]</a:t>
            </a:r>
          </a:p>
          <a:p>
            <a:pPr marL="342900" indent="-342900" fontAlgn="auto">
              <a:lnSpc>
                <a:spcPct val="6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en-US" sz="3200">
              <a:latin typeface="+mj-lt"/>
            </a:endParaRPr>
          </a:p>
          <a:p>
            <a:pPr marL="342900" indent="-342900" fontAlgn="auto">
              <a:lnSpc>
                <a:spcPct val="6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6000" b="1">
                <a:solidFill>
                  <a:prstClr val="black"/>
                </a:solidFill>
                <a:latin typeface="+mn-lt"/>
              </a:rPr>
              <a:t> </a:t>
            </a:r>
            <a:endParaRPr lang="en-US" sz="3600">
              <a:solidFill>
                <a:prstClr val="black"/>
              </a:solidFill>
              <a:latin typeface="+mn-lt"/>
            </a:endParaRPr>
          </a:p>
          <a:p>
            <a:pPr marL="342900" indent="-342900" fontAlgn="auto">
              <a:lnSpc>
                <a:spcPct val="6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200" b="1">
                <a:latin typeface="+mn-lt"/>
              </a:rPr>
              <a:t>Iterative</a:t>
            </a:r>
            <a:r>
              <a:rPr lang="en-US" sz="3200">
                <a:latin typeface="+mn-lt"/>
              </a:rPr>
              <a:t> Design</a:t>
            </a:r>
          </a:p>
          <a:p>
            <a:pPr marL="342900" indent="-342900" fontAlgn="auto">
              <a:lnSpc>
                <a:spcPct val="6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n-US" sz="3200">
              <a:latin typeface="+mj-lt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3200"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715000" y="892175"/>
            <a:ext cx="2968625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000">
                <a:solidFill>
                  <a:prstClr val="black"/>
                </a:solidFill>
                <a:latin typeface="Calibri"/>
                <a:ea typeface="+mj-ea"/>
                <a:cs typeface="+mj-cs"/>
              </a:rPr>
              <a:t>with Children</a:t>
            </a:r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5791200" y="6548438"/>
            <a:ext cx="3424238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1   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Arial Black" pitchFamily="34" charset="0"/>
              </a:rPr>
              <a:t>[2 Partner …]</a:t>
            </a:r>
            <a:r>
              <a:rPr lang="en-US" dirty="0"/>
              <a:t>    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3    4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5800" y="1828800"/>
            <a:ext cx="2819400" cy="4495800"/>
          </a:xfrm>
          <a:prstGeom prst="rect">
            <a:avLst/>
          </a:prstGeom>
          <a:solidFill>
            <a:schemeClr val="accent3">
              <a:alpha val="54000"/>
            </a:schemeClr>
          </a:solidFill>
          <a:ln>
            <a:noFill/>
          </a:ln>
          <a:effectLst>
            <a:glow rad="101600">
              <a:srgbClr val="92D050">
                <a:alpha val="60000"/>
              </a:srgb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dirty="0">
                <a:latin typeface="Arial Black" pitchFamily="34" charset="0"/>
                <a:ea typeface="+mj-ea"/>
                <a:cs typeface="+mj-cs"/>
              </a:rPr>
              <a:t>National Park Service</a:t>
            </a:r>
            <a:endParaRPr lang="en-US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4400" y="1600200"/>
            <a:ext cx="4495800" cy="4495800"/>
          </a:xfrm>
        </p:spPr>
        <p:txBody>
          <a:bodyPr rtlCol="0">
            <a:normAutofit/>
          </a:bodyPr>
          <a:lstStyle/>
          <a:p>
            <a:pPr indent="0" fontAlgn="auto">
              <a:spcAft>
                <a:spcPts val="600"/>
              </a:spcAft>
              <a:buFont typeface="Arial" pitchFamily="34" charset="0"/>
              <a:buNone/>
              <a:defRPr/>
            </a:pPr>
            <a:r>
              <a:rPr lang="en-US" sz="4800" smtClean="0">
                <a:latin typeface="Arial Narrow" pitchFamily="34" charset="0"/>
              </a:rPr>
              <a:t>share ideas</a:t>
            </a:r>
            <a:r>
              <a:rPr lang="en-US" sz="1200" smtClean="0">
                <a:latin typeface="Arial Narrow" pitchFamily="34" charset="0"/>
              </a:rPr>
              <a:t> </a:t>
            </a:r>
            <a:r>
              <a:rPr lang="en-US" smtClean="0"/>
              <a:t>about</a:t>
            </a:r>
            <a:endParaRPr lang="en-US" sz="2400" smtClean="0"/>
          </a:p>
          <a:p>
            <a:pPr indent="0" fontAlgn="auto">
              <a:spcAft>
                <a:spcPts val="600"/>
              </a:spcAft>
              <a:buFont typeface="Arial" pitchFamily="34" charset="0"/>
              <a:buNone/>
              <a:defRPr/>
            </a:pPr>
            <a:endParaRPr lang="en-US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/>
          </a:p>
        </p:txBody>
      </p:sp>
      <p:pic>
        <p:nvPicPr>
          <p:cNvPr id="46085" name="Picture 5" descr="C:\Program Files\KidPad 1.0\saved-files\green2e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219200" y="1600200"/>
            <a:ext cx="3505200" cy="426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46086" name="Picture 6" descr="C:\Program Files\KidPad 1.0\saved-files\Gene-tag-project4-sm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2209800"/>
            <a:ext cx="24003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40966" name="Rectangle 9"/>
          <p:cNvSpPr>
            <a:spLocks noChangeArrowheads="1"/>
          </p:cNvSpPr>
          <p:nvPr/>
        </p:nvSpPr>
        <p:spPr bwMode="auto">
          <a:xfrm>
            <a:off x="6656388" y="5486400"/>
            <a:ext cx="24876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Calibri" pitchFamily="34" charset="0"/>
              </a:rPr>
              <a:t>[Chipman et al., 2006]</a:t>
            </a:r>
            <a:endParaRPr lang="en-US"/>
          </a:p>
        </p:txBody>
      </p:sp>
      <p:sp>
        <p:nvSpPr>
          <p:cNvPr id="40967" name="Rectangle 8"/>
          <p:cNvSpPr>
            <a:spLocks noChangeArrowheads="1"/>
          </p:cNvSpPr>
          <p:nvPr/>
        </p:nvSpPr>
        <p:spPr bwMode="auto">
          <a:xfrm>
            <a:off x="5105400" y="2133600"/>
            <a:ext cx="2790825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000">
                <a:solidFill>
                  <a:srgbClr val="000000"/>
                </a:solidFill>
                <a:latin typeface="Calibri" pitchFamily="34" charset="0"/>
              </a:rPr>
              <a:t>the </a:t>
            </a:r>
            <a:r>
              <a:rPr lang="en-US" sz="3000" b="1">
                <a:solidFill>
                  <a:srgbClr val="000000"/>
                </a:solidFill>
                <a:latin typeface="Arial Black" pitchFamily="34" charset="0"/>
              </a:rPr>
              <a:t>outdoors </a:t>
            </a:r>
            <a:endParaRPr lang="en-US" b="1">
              <a:latin typeface="Arial Black" pitchFamily="34" charset="0"/>
            </a:endParaRPr>
          </a:p>
        </p:txBody>
      </p:sp>
      <p:sp>
        <p:nvSpPr>
          <p:cNvPr id="40968" name="Rectangle 10"/>
          <p:cNvSpPr>
            <a:spLocks noChangeArrowheads="1"/>
          </p:cNvSpPr>
          <p:nvPr/>
        </p:nvSpPr>
        <p:spPr bwMode="auto">
          <a:xfrm>
            <a:off x="5105400" y="2798763"/>
            <a:ext cx="4572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>
                <a:solidFill>
                  <a:srgbClr val="000000"/>
                </a:solidFill>
                <a:latin typeface="Arial Narrow" pitchFamily="34" charset="0"/>
              </a:rPr>
              <a:t>nature walks </a:t>
            </a:r>
            <a:r>
              <a:rPr lang="en-US" sz="3000">
                <a:solidFill>
                  <a:srgbClr val="000000"/>
                </a:solidFill>
                <a:latin typeface="Calibri" pitchFamily="34" charset="0"/>
              </a:rPr>
              <a:t>with</a:t>
            </a:r>
            <a:endParaRPr lang="en-US"/>
          </a:p>
        </p:txBody>
      </p:sp>
      <p:sp>
        <p:nvSpPr>
          <p:cNvPr id="40969" name="Rectangle 11"/>
          <p:cNvSpPr>
            <a:spLocks noChangeArrowheads="1"/>
          </p:cNvSpPr>
          <p:nvPr/>
        </p:nvSpPr>
        <p:spPr bwMode="auto">
          <a:xfrm>
            <a:off x="5105400" y="3962400"/>
            <a:ext cx="457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Aft>
                <a:spcPts val="600"/>
              </a:spcAft>
            </a:pPr>
            <a:r>
              <a:rPr lang="en-US" sz="3600">
                <a:latin typeface="Arial Narrow" pitchFamily="34" charset="0"/>
              </a:rPr>
              <a:t>in-context technology</a:t>
            </a:r>
            <a:endParaRPr lang="en-US" sz="3600"/>
          </a:p>
        </p:txBody>
      </p:sp>
      <p:sp>
        <p:nvSpPr>
          <p:cNvPr id="40970" name="Rectangle 13"/>
          <p:cNvSpPr>
            <a:spLocks noChangeArrowheads="1"/>
          </p:cNvSpPr>
          <p:nvPr/>
        </p:nvSpPr>
        <p:spPr bwMode="auto">
          <a:xfrm>
            <a:off x="5105400" y="3255963"/>
            <a:ext cx="3576638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000" b="1">
                <a:solidFill>
                  <a:srgbClr val="000000"/>
                </a:solidFill>
                <a:latin typeface="Calibri" pitchFamily="34" charset="0"/>
              </a:rPr>
              <a:t>National Park visitors</a:t>
            </a:r>
            <a:endParaRPr lang="en-US"/>
          </a:p>
        </p:txBody>
      </p:sp>
      <p:sp>
        <p:nvSpPr>
          <p:cNvPr id="40971" name="Rectangle 14"/>
          <p:cNvSpPr>
            <a:spLocks noChangeArrowheads="1"/>
          </p:cNvSpPr>
          <p:nvPr/>
        </p:nvSpPr>
        <p:spPr bwMode="auto">
          <a:xfrm>
            <a:off x="5105400" y="4373563"/>
            <a:ext cx="4572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Aft>
                <a:spcPts val="600"/>
              </a:spcAft>
            </a:pPr>
            <a:r>
              <a:rPr lang="en-US" sz="3200" b="1">
                <a:solidFill>
                  <a:srgbClr val="000000"/>
                </a:solidFill>
              </a:rPr>
              <a:t>collaboration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111750" y="4724400"/>
            <a:ext cx="4032250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Aft>
                <a:spcPts val="600"/>
              </a:spcAft>
              <a:defRPr/>
            </a:pPr>
            <a:r>
              <a:rPr lang="en-US" sz="2800">
                <a:solidFill>
                  <a:prstClr val="black"/>
                </a:solidFill>
                <a:latin typeface="+mj-lt"/>
              </a:rPr>
              <a:t>enhanced park experience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791200" y="6548438"/>
            <a:ext cx="3424238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1   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Arial Black" pitchFamily="34" charset="0"/>
              </a:rPr>
              <a:t>[2 Partner …]</a:t>
            </a:r>
            <a:r>
              <a:rPr lang="en-US" dirty="0"/>
              <a:t>    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3    4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6553200" y="1143000"/>
            <a:ext cx="2514600" cy="14478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dirty="0">
                <a:latin typeface="Bell Gothic Std Black" pitchFamily="34" charset="0"/>
                <a:ea typeface="+mj-ea"/>
                <a:cs typeface="+mj-cs"/>
              </a:rPr>
              <a:t>Google</a:t>
            </a:r>
            <a:endParaRPr lang="en-US" sz="4400" dirty="0">
              <a:latin typeface="Bell Gothic Std Black" pitchFamily="34" charset="0"/>
              <a:ea typeface="+mj-ea"/>
              <a:cs typeface="+mj-cs"/>
            </a:endParaRPr>
          </a:p>
        </p:txBody>
      </p:sp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smtClean="0">
                <a:latin typeface="Arial Narrow" pitchFamily="34" charset="0"/>
              </a:rPr>
              <a:t>HCIL</a:t>
            </a:r>
            <a:r>
              <a:rPr lang="en-US" smtClean="0">
                <a:latin typeface="Arial Black" pitchFamily="34" charset="0"/>
              </a:rPr>
              <a:t>Partnerships</a:t>
            </a:r>
          </a:p>
        </p:txBody>
      </p:sp>
      <p:sp>
        <p:nvSpPr>
          <p:cNvPr id="41987" name="Rectangle 11"/>
          <p:cNvSpPr>
            <a:spLocks noChangeArrowheads="1"/>
          </p:cNvSpPr>
          <p:nvPr/>
        </p:nvSpPr>
        <p:spPr bwMode="auto">
          <a:xfrm>
            <a:off x="2362200" y="1371600"/>
            <a:ext cx="36718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latin typeface="Bell Gothic Std Black"/>
              </a:rPr>
              <a:t>Amazon Web Services</a:t>
            </a:r>
          </a:p>
        </p:txBody>
      </p:sp>
      <p:sp>
        <p:nvSpPr>
          <p:cNvPr id="41988" name="Rectangle 13"/>
          <p:cNvSpPr>
            <a:spLocks noChangeArrowheads="1"/>
          </p:cNvSpPr>
          <p:nvPr/>
        </p:nvSpPr>
        <p:spPr bwMode="auto">
          <a:xfrm>
            <a:off x="7620000" y="3505200"/>
            <a:ext cx="8461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latin typeface="Aharoni"/>
                <a:ea typeface="Aharoni"/>
                <a:cs typeface="Aharoni"/>
              </a:rPr>
              <a:t>IBM</a:t>
            </a:r>
          </a:p>
        </p:txBody>
      </p:sp>
      <p:sp>
        <p:nvSpPr>
          <p:cNvPr id="15" name="Rectangle 14"/>
          <p:cNvSpPr/>
          <p:nvPr/>
        </p:nvSpPr>
        <p:spPr>
          <a:xfrm>
            <a:off x="0" y="4419600"/>
            <a:ext cx="73914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6600">
                <a:solidFill>
                  <a:prstClr val="black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+mj-lt"/>
              </a:rPr>
              <a:t>Gov/Non-Profits</a:t>
            </a:r>
            <a:endParaRPr lang="en-US" sz="6600"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562600" y="1905000"/>
            <a:ext cx="3276600" cy="1107996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sz="6600" dirty="0">
                <a:solidFill>
                  <a:prstClr val="black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+mj-lt"/>
              </a:rPr>
              <a:t>Industry</a:t>
            </a:r>
            <a:endParaRPr lang="en-US" sz="6600" dirty="0"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+mj-lt"/>
            </a:endParaRPr>
          </a:p>
        </p:txBody>
      </p:sp>
      <p:sp>
        <p:nvSpPr>
          <p:cNvPr id="17" name="Rectangle 2"/>
          <p:cNvSpPr txBox="1">
            <a:spLocks noChangeArrowheads="1"/>
          </p:cNvSpPr>
          <p:nvPr/>
        </p:nvSpPr>
        <p:spPr>
          <a:xfrm>
            <a:off x="685800" y="3657600"/>
            <a:ext cx="4343400" cy="14478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2800" dirty="0">
                <a:latin typeface="+mj-lt"/>
                <a:ea typeface="+mj-ea"/>
                <a:cs typeface="+mj-cs"/>
              </a:rPr>
              <a:t>U.S. National Park Service</a:t>
            </a:r>
            <a:endParaRPr lang="en-US" sz="2800" dirty="0">
              <a:latin typeface="+mj-lt"/>
              <a:ea typeface="+mj-ea"/>
              <a:cs typeface="+mj-cs"/>
            </a:endParaRPr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4419600" y="2286000"/>
            <a:ext cx="2819400" cy="14478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b="1">
                <a:latin typeface="+mj-lt"/>
                <a:ea typeface="+mj-ea"/>
                <a:cs typeface="+mj-cs"/>
              </a:rPr>
              <a:t>Microsoft</a:t>
            </a:r>
            <a:endParaRPr lang="en-US" sz="4400" b="1">
              <a:latin typeface="+mj-lt"/>
              <a:ea typeface="+mj-ea"/>
              <a:cs typeface="+mj-cs"/>
            </a:endParaRPr>
          </a:p>
        </p:txBody>
      </p:sp>
      <p:sp>
        <p:nvSpPr>
          <p:cNvPr id="20" name="Rectangle 2"/>
          <p:cNvSpPr txBox="1">
            <a:spLocks noChangeArrowheads="1"/>
          </p:cNvSpPr>
          <p:nvPr/>
        </p:nvSpPr>
        <p:spPr>
          <a:xfrm>
            <a:off x="0" y="5105400"/>
            <a:ext cx="2057400" cy="14478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b="1">
                <a:latin typeface="+mj-lt"/>
                <a:ea typeface="+mj-ea"/>
                <a:cs typeface="+mj-cs"/>
              </a:rPr>
              <a:t>UNICEF</a:t>
            </a:r>
            <a:endParaRPr lang="en-US" sz="4400" b="1">
              <a:latin typeface="+mj-lt"/>
              <a:ea typeface="+mj-ea"/>
              <a:cs typeface="+mj-cs"/>
            </a:endParaRPr>
          </a:p>
        </p:txBody>
      </p:sp>
      <p:sp>
        <p:nvSpPr>
          <p:cNvPr id="21" name="Rectangle 2"/>
          <p:cNvSpPr txBox="1">
            <a:spLocks noChangeArrowheads="1"/>
          </p:cNvSpPr>
          <p:nvPr/>
        </p:nvSpPr>
        <p:spPr>
          <a:xfrm>
            <a:off x="838200" y="4800600"/>
            <a:ext cx="3962400" cy="14478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2800">
                <a:latin typeface="+mj-lt"/>
                <a:ea typeface="+mj-ea"/>
                <a:cs typeface="+mj-cs"/>
              </a:rPr>
              <a:t>One Laptop per Child</a:t>
            </a:r>
            <a:endParaRPr lang="en-US" sz="2800">
              <a:latin typeface="+mj-lt"/>
              <a:ea typeface="+mj-ea"/>
              <a:cs typeface="+mj-cs"/>
            </a:endParaRPr>
          </a:p>
        </p:txBody>
      </p:sp>
      <p:sp>
        <p:nvSpPr>
          <p:cNvPr id="23" name="Rectangle 2"/>
          <p:cNvSpPr txBox="1">
            <a:spLocks noChangeArrowheads="1"/>
          </p:cNvSpPr>
          <p:nvPr/>
        </p:nvSpPr>
        <p:spPr>
          <a:xfrm>
            <a:off x="2590800" y="5105400"/>
            <a:ext cx="5105400" cy="14478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3600" b="1">
                <a:latin typeface="+mj-lt"/>
                <a:ea typeface="+mj-ea"/>
                <a:cs typeface="+mj-cs"/>
              </a:rPr>
              <a:t>Sesame Workshop</a:t>
            </a:r>
            <a:endParaRPr lang="en-US" sz="3600" b="1">
              <a:latin typeface="+mj-lt"/>
              <a:ea typeface="+mj-ea"/>
              <a:cs typeface="+mj-cs"/>
            </a:endParaRPr>
          </a:p>
        </p:txBody>
      </p:sp>
      <p:sp>
        <p:nvSpPr>
          <p:cNvPr id="24" name="Rectangle 2"/>
          <p:cNvSpPr txBox="1">
            <a:spLocks noChangeArrowheads="1"/>
          </p:cNvSpPr>
          <p:nvPr/>
        </p:nvSpPr>
        <p:spPr>
          <a:xfrm>
            <a:off x="4953000" y="1447800"/>
            <a:ext cx="19812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dirty="0">
                <a:latin typeface="+mj-lt"/>
                <a:ea typeface="+mj-ea"/>
                <a:cs typeface="+mj-cs"/>
              </a:rPr>
              <a:t>Intel</a:t>
            </a:r>
            <a:endParaRPr lang="en-US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41997" name="Rectangle 24"/>
          <p:cNvSpPr>
            <a:spLocks noChangeArrowheads="1"/>
          </p:cNvSpPr>
          <p:nvPr/>
        </p:nvSpPr>
        <p:spPr bwMode="auto">
          <a:xfrm>
            <a:off x="3581400" y="1828800"/>
            <a:ext cx="2438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/>
              <a:t>Zumobi</a:t>
            </a:r>
          </a:p>
        </p:txBody>
      </p:sp>
      <p:sp>
        <p:nvSpPr>
          <p:cNvPr id="41998" name="Rectangle 25"/>
          <p:cNvSpPr>
            <a:spLocks noChangeArrowheads="1"/>
          </p:cNvSpPr>
          <p:nvPr/>
        </p:nvSpPr>
        <p:spPr bwMode="auto">
          <a:xfrm>
            <a:off x="6019800" y="3200400"/>
            <a:ext cx="2438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/>
              <a:t>Fisher Price</a:t>
            </a:r>
          </a:p>
        </p:txBody>
      </p:sp>
      <p:sp>
        <p:nvSpPr>
          <p:cNvPr id="29" name="Rectangle 2"/>
          <p:cNvSpPr txBox="1">
            <a:spLocks noChangeArrowheads="1"/>
          </p:cNvSpPr>
          <p:nvPr/>
        </p:nvSpPr>
        <p:spPr>
          <a:xfrm>
            <a:off x="4495800" y="3962400"/>
            <a:ext cx="19812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dirty="0">
                <a:latin typeface="+mj-lt"/>
                <a:ea typeface="+mj-ea"/>
                <a:cs typeface="+mj-cs"/>
              </a:rPr>
              <a:t>PBS</a:t>
            </a:r>
            <a:endParaRPr lang="en-US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31" name="Rectangle 2"/>
          <p:cNvSpPr txBox="1">
            <a:spLocks noChangeArrowheads="1"/>
          </p:cNvSpPr>
          <p:nvPr/>
        </p:nvSpPr>
        <p:spPr>
          <a:xfrm>
            <a:off x="4038600" y="4724400"/>
            <a:ext cx="5105400" cy="14478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3200">
                <a:latin typeface="Arial Black" pitchFamily="34" charset="0"/>
                <a:ea typeface="+mj-ea"/>
                <a:cs typeface="+mj-cs"/>
              </a:rPr>
              <a:t>World Bank</a:t>
            </a:r>
            <a:endParaRPr lang="en-US" sz="3200">
              <a:latin typeface="Arial Black" pitchFamily="34" charset="0"/>
              <a:ea typeface="+mj-ea"/>
              <a:cs typeface="+mj-cs"/>
            </a:endParaRPr>
          </a:p>
        </p:txBody>
      </p:sp>
      <p:sp>
        <p:nvSpPr>
          <p:cNvPr id="42001" name="Rectangle 31"/>
          <p:cNvSpPr>
            <a:spLocks noChangeArrowheads="1"/>
          </p:cNvSpPr>
          <p:nvPr/>
        </p:nvSpPr>
        <p:spPr bwMode="auto">
          <a:xfrm>
            <a:off x="1905000" y="6019800"/>
            <a:ext cx="3810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Arial Narrow" pitchFamily="34" charset="0"/>
                <a:ea typeface="Aharoni"/>
                <a:cs typeface="Aharoni"/>
              </a:rPr>
              <a:t>Mongolian Ministry of Education</a:t>
            </a:r>
          </a:p>
        </p:txBody>
      </p:sp>
      <p:sp>
        <p:nvSpPr>
          <p:cNvPr id="42002" name="Rectangle 32"/>
          <p:cNvSpPr>
            <a:spLocks noChangeArrowheads="1"/>
          </p:cNvSpPr>
          <p:nvPr/>
        </p:nvSpPr>
        <p:spPr bwMode="auto">
          <a:xfrm>
            <a:off x="0" y="3810000"/>
            <a:ext cx="4148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Bell Gothic Std Black"/>
                <a:ea typeface="Aharoni"/>
                <a:cs typeface="Aharoni"/>
              </a:rPr>
              <a:t>Washington Hospital Center</a:t>
            </a:r>
          </a:p>
        </p:txBody>
      </p:sp>
      <p:sp>
        <p:nvSpPr>
          <p:cNvPr id="42003" name="Rectangle 33"/>
          <p:cNvSpPr>
            <a:spLocks noChangeArrowheads="1"/>
          </p:cNvSpPr>
          <p:nvPr/>
        </p:nvSpPr>
        <p:spPr bwMode="auto">
          <a:xfrm>
            <a:off x="7543800" y="2895600"/>
            <a:ext cx="12906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haroni"/>
                <a:ea typeface="Aharoni"/>
                <a:cs typeface="Aharoni"/>
              </a:rPr>
              <a:t>Samsung</a:t>
            </a:r>
          </a:p>
        </p:txBody>
      </p:sp>
      <p:sp>
        <p:nvSpPr>
          <p:cNvPr id="42004" name="Rectangle 34"/>
          <p:cNvSpPr>
            <a:spLocks noChangeArrowheads="1"/>
          </p:cNvSpPr>
          <p:nvPr/>
        </p:nvSpPr>
        <p:spPr bwMode="auto">
          <a:xfrm>
            <a:off x="3048000" y="2362200"/>
            <a:ext cx="26177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Aharoni"/>
                <a:ea typeface="Aharoni"/>
                <a:cs typeface="Aharoni"/>
              </a:rPr>
              <a:t>Lockheed Martin</a:t>
            </a:r>
          </a:p>
        </p:txBody>
      </p:sp>
      <p:sp>
        <p:nvSpPr>
          <p:cNvPr id="37" name="Rectangle 36"/>
          <p:cNvSpPr/>
          <p:nvPr/>
        </p:nvSpPr>
        <p:spPr>
          <a:xfrm>
            <a:off x="6143625" y="6488113"/>
            <a:ext cx="3000375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1   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Arial Black" pitchFamily="34" charset="0"/>
              </a:rPr>
              <a:t>[2 Partner …]</a:t>
            </a:r>
            <a:r>
              <a:rPr lang="en-US" dirty="0"/>
              <a:t>    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3    4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7"/>
          <p:cNvSpPr>
            <a:spLocks noChangeArrowheads="1"/>
          </p:cNvSpPr>
          <p:nvPr/>
        </p:nvSpPr>
        <p:spPr bwMode="auto">
          <a:xfrm>
            <a:off x="1143000" y="3225800"/>
            <a:ext cx="69405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3200" b="1">
                <a:solidFill>
                  <a:srgbClr val="000000"/>
                </a:solidFill>
                <a:latin typeface="Calibri" pitchFamily="34" charset="0"/>
              </a:rPr>
              <a:t>highlights</a:t>
            </a:r>
            <a:r>
              <a:rPr lang="en-US" sz="3200">
                <a:solidFill>
                  <a:srgbClr val="000000"/>
                </a:solidFill>
                <a:latin typeface="Calibri" pitchFamily="34" charset="0"/>
              </a:rPr>
              <a:t> HCI community’s partnerships</a:t>
            </a:r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8534400" cy="6248400"/>
          </a:xfrm>
          <a:prstGeom prst="rect">
            <a:avLst/>
          </a:prstGeom>
          <a:noFill/>
          <a:ln w="244475" cap="rnd" cmpd="sng">
            <a:solidFill>
              <a:schemeClr val="accent3">
                <a:lumMod val="60000"/>
                <a:lumOff val="40000"/>
              </a:schemeClr>
            </a:solidFill>
            <a:prstDash val="lgDashDotDot"/>
            <a:bevel/>
          </a:ln>
          <a:effectLst>
            <a:glow rad="228600">
              <a:schemeClr val="accent6">
                <a:satMod val="175000"/>
                <a:alpha val="40000"/>
              </a:schemeClr>
            </a:glow>
            <a:outerShdw dir="5520000"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33400"/>
            <a:ext cx="8153400" cy="1143000"/>
          </a:xfrm>
        </p:spPr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en-US" sz="3100" i="1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Call for Action:</a:t>
            </a:r>
            <a:r>
              <a:rPr lang="en-US" sz="3100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</a:t>
            </a:r>
            <a:br>
              <a:rPr lang="en-US" sz="3100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</a:br>
            <a:r>
              <a:rPr lang="en-US" b="1" dirty="0" smtClean="0">
                <a:latin typeface="Arial Black" pitchFamily="34" charset="0"/>
              </a:rPr>
              <a:t>Partner for Deepest Change</a:t>
            </a:r>
            <a:endParaRPr lang="en-US" b="1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5410200"/>
            <a:ext cx="4876800" cy="533400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dirty="0" smtClean="0"/>
              <a:t>CHI award…</a:t>
            </a:r>
            <a:endParaRPr lang="en-US" b="1" dirty="0"/>
          </a:p>
        </p:txBody>
      </p:sp>
      <p:sp>
        <p:nvSpPr>
          <p:cNvPr id="43015" name="Rectangle 9"/>
          <p:cNvSpPr>
            <a:spLocks noChangeArrowheads="1"/>
          </p:cNvSpPr>
          <p:nvPr/>
        </p:nvSpPr>
        <p:spPr bwMode="auto">
          <a:xfrm>
            <a:off x="2819400" y="4064000"/>
            <a:ext cx="49974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3200">
                <a:solidFill>
                  <a:srgbClr val="000000"/>
                </a:solidFill>
                <a:latin typeface="Calibri" pitchFamily="34" charset="0"/>
              </a:rPr>
              <a:t>Most </a:t>
            </a:r>
            <a:r>
              <a:rPr lang="en-US" sz="3200" b="1">
                <a:solidFill>
                  <a:srgbClr val="000000"/>
                </a:solidFill>
                <a:latin typeface="Calibri" pitchFamily="34" charset="0"/>
              </a:rPr>
              <a:t>unlikely</a:t>
            </a:r>
            <a:r>
              <a:rPr lang="en-US" sz="3200">
                <a:solidFill>
                  <a:srgbClr val="000000"/>
                </a:solidFill>
                <a:latin typeface="Calibri" pitchFamily="34" charset="0"/>
              </a:rPr>
              <a:t> set of partners</a:t>
            </a:r>
          </a:p>
        </p:txBody>
      </p:sp>
      <p:sp>
        <p:nvSpPr>
          <p:cNvPr id="9" name="Rectangle 8"/>
          <p:cNvSpPr/>
          <p:nvPr/>
        </p:nvSpPr>
        <p:spPr>
          <a:xfrm>
            <a:off x="685800" y="1981200"/>
            <a:ext cx="8077200" cy="8617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HCI Partnership Award</a:t>
            </a:r>
            <a:endParaRPr lang="en-US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Design for the World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Partner for Deepest Change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4400" b="1" dirty="0" smtClean="0"/>
              <a:t>Support Creative Expression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Balance Understanding Innovation &amp; Real World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 txBox="1">
            <a:spLocks/>
          </p:cNvSpPr>
          <p:nvPr/>
        </p:nvSpPr>
        <p:spPr>
          <a:xfrm>
            <a:off x="4267200" y="2057400"/>
            <a:ext cx="4800600" cy="39624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fontAlgn="auto">
              <a:lnSpc>
                <a:spcPct val="6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200" dirty="0">
                <a:latin typeface="Arial Narrow" pitchFamily="34" charset="0"/>
              </a:rPr>
              <a:t>Developed by </a:t>
            </a:r>
            <a:r>
              <a:rPr lang="en-US" sz="3200" b="1" dirty="0">
                <a:latin typeface="Arial Narrow" pitchFamily="34" charset="0"/>
              </a:rPr>
              <a:t>106 children</a:t>
            </a:r>
            <a:endParaRPr lang="en-US" sz="3200" b="1" dirty="0">
              <a:latin typeface="Arial Narrow" pitchFamily="34" charset="0"/>
            </a:endParaRPr>
          </a:p>
          <a:p>
            <a:pPr marL="342900" indent="-342900" fontAlgn="auto">
              <a:lnSpc>
                <a:spcPct val="6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3200" dirty="0"/>
              <a:t>&amp; </a:t>
            </a:r>
            <a:r>
              <a:rPr lang="en-US" sz="3200" dirty="0">
                <a:solidFill>
                  <a:prstClr val="black"/>
                </a:solidFill>
                <a:latin typeface="Calibri"/>
              </a:rPr>
              <a:t>24 adults from </a:t>
            </a:r>
            <a:endParaRPr lang="en-US" sz="6000" b="1" dirty="0">
              <a:latin typeface="+mj-lt"/>
            </a:endParaRPr>
          </a:p>
          <a:p>
            <a:pPr marL="342900" indent="-342900" fontAlgn="auto">
              <a:lnSpc>
                <a:spcPct val="6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en-US" sz="3600" dirty="0">
              <a:latin typeface="+mj-lt"/>
            </a:endParaRPr>
          </a:p>
          <a:p>
            <a:pPr marL="342900" indent="-342900" fontAlgn="auto">
              <a:lnSpc>
                <a:spcPct val="6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en-GB" sz="3200" dirty="0">
              <a:latin typeface="+mj-lt"/>
            </a:endParaRPr>
          </a:p>
          <a:p>
            <a:pPr marL="342900" indent="-342900" fontAlgn="auto">
              <a:lnSpc>
                <a:spcPct val="6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GB" sz="3200" dirty="0">
                <a:latin typeface="Arial Narrow" pitchFamily="34" charset="0"/>
              </a:rPr>
              <a:t>Supported by</a:t>
            </a:r>
            <a:r>
              <a:rPr lang="en-GB" sz="3200" b="1" dirty="0">
                <a:latin typeface="Arial Narrow" pitchFamily="34" charset="0"/>
              </a:rPr>
              <a:t> </a:t>
            </a:r>
            <a:r>
              <a:rPr lang="en-GB" sz="3200" b="1" dirty="0">
                <a:latin typeface="+mj-lt"/>
              </a:rPr>
              <a:t>EU, </a:t>
            </a:r>
            <a:r>
              <a:rPr lang="en-US" sz="3200" dirty="0">
                <a:solidFill>
                  <a:prstClr val="black"/>
                </a:solidFill>
                <a:latin typeface="Arial Black" pitchFamily="34" charset="0"/>
              </a:rPr>
              <a:t>i</a:t>
            </a:r>
            <a:r>
              <a:rPr lang="en-US" sz="3200" baseline="30000" dirty="0">
                <a:solidFill>
                  <a:prstClr val="black"/>
                </a:solidFill>
                <a:latin typeface="Arial Black" pitchFamily="34" charset="0"/>
              </a:rPr>
              <a:t>3</a:t>
            </a:r>
            <a:r>
              <a:rPr lang="en-US" sz="3200" dirty="0">
                <a:solidFill>
                  <a:prstClr val="black"/>
                </a:solidFill>
                <a:latin typeface="Calibri"/>
              </a:rPr>
              <a:t> </a:t>
            </a:r>
          </a:p>
          <a:p>
            <a:pPr marL="342900" indent="-342900" fontAlgn="auto">
              <a:lnSpc>
                <a:spcPct val="6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3200" dirty="0">
                <a:solidFill>
                  <a:prstClr val="black"/>
                </a:solidFill>
                <a:latin typeface="Calibri"/>
              </a:rPr>
              <a:t>	</a:t>
            </a:r>
            <a:endParaRPr lang="en-US" sz="3200" dirty="0">
              <a:latin typeface="+mj-lt"/>
            </a:endParaRPr>
          </a:p>
          <a:p>
            <a:pPr marL="342900" indent="-342900" fontAlgn="auto">
              <a:lnSpc>
                <a:spcPct val="6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6000" b="1" dirty="0">
                <a:solidFill>
                  <a:prstClr val="black"/>
                </a:solidFill>
                <a:latin typeface="+mn-lt"/>
              </a:rPr>
              <a:t> </a:t>
            </a:r>
            <a:endParaRPr lang="en-US" sz="3600" dirty="0">
              <a:solidFill>
                <a:prstClr val="black"/>
              </a:solidFill>
              <a:latin typeface="+mn-lt"/>
            </a:endParaRPr>
          </a:p>
          <a:p>
            <a:pPr marL="342900" indent="-342900" fontAlgn="auto">
              <a:lnSpc>
                <a:spcPct val="6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n-US" sz="3200" dirty="0">
              <a:latin typeface="+mj-lt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3200" dirty="0"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33400" y="1676400"/>
            <a:ext cx="2819400" cy="4495800"/>
          </a:xfrm>
          <a:prstGeom prst="rect">
            <a:avLst/>
          </a:prstGeom>
          <a:solidFill>
            <a:schemeClr val="accent3">
              <a:alpha val="54000"/>
            </a:schemeClr>
          </a:solidFill>
          <a:ln>
            <a:noFill/>
          </a:ln>
          <a:effectLst>
            <a:glow rad="101600">
              <a:srgbClr val="92D050">
                <a:alpha val="60000"/>
              </a:srgb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45059" name="Title 1"/>
          <p:cNvSpPr>
            <a:spLocks noGrp="1"/>
          </p:cNvSpPr>
          <p:nvPr>
            <p:ph type="title"/>
          </p:nvPr>
        </p:nvSpPr>
        <p:spPr>
          <a:xfrm>
            <a:off x="-1600200" y="274638"/>
            <a:ext cx="8229600" cy="1143000"/>
          </a:xfrm>
        </p:spPr>
        <p:txBody>
          <a:bodyPr/>
          <a:lstStyle/>
          <a:p>
            <a:r>
              <a:rPr lang="en-US" b="1" smtClean="0"/>
              <a:t>KidPad:</a:t>
            </a:r>
            <a:r>
              <a:rPr lang="en-US" smtClean="0"/>
              <a:t> </a:t>
            </a:r>
          </a:p>
        </p:txBody>
      </p:sp>
      <p:sp>
        <p:nvSpPr>
          <p:cNvPr id="45060" name="Rectangle 5"/>
          <p:cNvSpPr>
            <a:spLocks noChangeArrowheads="1"/>
          </p:cNvSpPr>
          <p:nvPr/>
        </p:nvSpPr>
        <p:spPr bwMode="auto">
          <a:xfrm>
            <a:off x="685800" y="4191000"/>
            <a:ext cx="26670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[Boltman et al., 2002; Hourcade et al., 2002; Druin, 2001; </a:t>
            </a:r>
            <a:br>
              <a:rPr lang="en-US"/>
            </a:br>
            <a:r>
              <a:rPr lang="en-US"/>
              <a:t>Stanton et al., 2001; Benford et al., 2000; Druin et al., 1997]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609600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b="1">
                <a:latin typeface="Arial Black" pitchFamily="34" charset="0"/>
                <a:ea typeface="+mj-ea"/>
                <a:cs typeface="+mj-cs"/>
              </a:rPr>
              <a:t>zooming</a:t>
            </a:r>
            <a:endParaRPr lang="en-US" sz="4400">
              <a:latin typeface="Arial Black" pitchFamily="34" charset="0"/>
              <a:ea typeface="+mj-ea"/>
              <a:cs typeface="+mj-cs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3733800" y="457200"/>
            <a:ext cx="5791200" cy="12192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b="1">
                <a:latin typeface="+mj-lt"/>
                <a:ea typeface="+mj-ea"/>
                <a:cs typeface="+mj-cs"/>
              </a:rPr>
              <a:t>storytelling</a:t>
            </a:r>
            <a:endParaRPr lang="en-US" sz="4400">
              <a:latin typeface="+mj-lt"/>
              <a:ea typeface="+mj-ea"/>
              <a:cs typeface="+mj-cs"/>
            </a:endParaRPr>
          </a:p>
        </p:txBody>
      </p:sp>
      <p:pic>
        <p:nvPicPr>
          <p:cNvPr id="10" name="Picture 9" descr="view5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762000" y="1981200"/>
            <a:ext cx="3505200" cy="2057400"/>
          </a:xfrm>
          <a:prstGeom prst="rect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45064" name="Rectangle 12"/>
          <p:cNvSpPr>
            <a:spLocks noChangeArrowheads="1"/>
          </p:cNvSpPr>
          <p:nvPr/>
        </p:nvSpPr>
        <p:spPr bwMode="auto">
          <a:xfrm>
            <a:off x="5715000" y="2743200"/>
            <a:ext cx="31337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lnSpc>
                <a:spcPct val="60000"/>
              </a:lnSpc>
              <a:spcBef>
                <a:spcPct val="20000"/>
              </a:spcBef>
              <a:buFont typeface="Arial" charset="0"/>
              <a:buNone/>
            </a:pPr>
            <a:r>
              <a:rPr lang="en-US" sz="2000" b="1"/>
              <a:t>Sweden, England, &amp; US </a:t>
            </a:r>
            <a:endParaRPr lang="en-US" sz="2000"/>
          </a:p>
        </p:txBody>
      </p:sp>
      <p:sp>
        <p:nvSpPr>
          <p:cNvPr id="45065" name="Rectangle 14"/>
          <p:cNvSpPr>
            <a:spLocks noChangeArrowheads="1"/>
          </p:cNvSpPr>
          <p:nvPr/>
        </p:nvSpPr>
        <p:spPr bwMode="auto">
          <a:xfrm>
            <a:off x="4495800" y="3952875"/>
            <a:ext cx="495300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60000"/>
              </a:lnSpc>
              <a:spcBef>
                <a:spcPct val="20000"/>
              </a:spcBef>
            </a:pPr>
            <a:r>
              <a:rPr lang="en-US" sz="2400" b="1">
                <a:solidFill>
                  <a:srgbClr val="000000"/>
                </a:solidFill>
                <a:latin typeface="Calibri" pitchFamily="34" charset="0"/>
              </a:rPr>
              <a:t>Experimental  Schools  Environment</a:t>
            </a:r>
            <a:endParaRPr lang="en-GB" sz="2400" b="1"/>
          </a:p>
        </p:txBody>
      </p:sp>
      <p:pic>
        <p:nvPicPr>
          <p:cNvPr id="45066" name="Picture 15" descr="black-sitting-cat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249863"/>
            <a:ext cx="990600" cy="160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4502150" y="6548438"/>
            <a:ext cx="4724400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1    2   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Arial Black" pitchFamily="34" charset="0"/>
              </a:rPr>
              <a:t>[3 Creative Expression]</a:t>
            </a:r>
            <a:r>
              <a:rPr lang="en-US" dirty="0"/>
              <a:t>    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4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685800" y="1295400"/>
            <a:ext cx="2819400" cy="4495800"/>
          </a:xfrm>
          <a:prstGeom prst="rect">
            <a:avLst/>
          </a:prstGeom>
          <a:solidFill>
            <a:schemeClr val="accent3">
              <a:alpha val="54000"/>
            </a:schemeClr>
          </a:solidFill>
          <a:ln>
            <a:noFill/>
          </a:ln>
          <a:effectLst>
            <a:glow rad="101600">
              <a:srgbClr val="92D050">
                <a:alpha val="60000"/>
              </a:srgb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4608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smtClean="0">
                <a:latin typeface="Arial Narrow" pitchFamily="34" charset="0"/>
              </a:rPr>
              <a:t>Intergenerational               </a:t>
            </a:r>
            <a:r>
              <a:rPr lang="en-US" smtClean="0"/>
              <a:t>Stories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02150" y="6548438"/>
            <a:ext cx="4724400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1    2   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Arial Black" pitchFamily="34" charset="0"/>
              </a:rPr>
              <a:t>[3 Creative Expression]</a:t>
            </a:r>
            <a:r>
              <a:rPr lang="en-US" dirty="0"/>
              <a:t>    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4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7" name="Picture 6" descr="icdl editor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33400" y="1447800"/>
            <a:ext cx="2622020" cy="5040256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810000" y="1752600"/>
            <a:ext cx="5105400" cy="1295400"/>
          </a:xfrm>
        </p:spPr>
        <p:txBody>
          <a:bodyPr rtlCol="0">
            <a:normAutofit/>
          </a:bodyPr>
          <a:lstStyle/>
          <a:p>
            <a:pPr marL="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sharing </a:t>
            </a:r>
            <a:r>
              <a:rPr lang="en-US" dirty="0" err="1" smtClean="0">
                <a:latin typeface="Arial Narrow" pitchFamily="34" charset="0"/>
              </a:rPr>
              <a:t>iPhone</a:t>
            </a:r>
            <a:r>
              <a:rPr lang="en-US" dirty="0" smtClean="0"/>
              <a:t> </a:t>
            </a:r>
          </a:p>
          <a:p>
            <a:pPr marL="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</p:txBody>
      </p:sp>
      <p:sp>
        <p:nvSpPr>
          <p:cNvPr id="46087" name="Rectangle 7"/>
          <p:cNvSpPr>
            <a:spLocks noChangeArrowheads="1"/>
          </p:cNvSpPr>
          <p:nvPr/>
        </p:nvSpPr>
        <p:spPr bwMode="auto">
          <a:xfrm>
            <a:off x="3810000" y="2133600"/>
            <a:ext cx="47529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000000"/>
                </a:solidFill>
                <a:latin typeface="Calibri" pitchFamily="34" charset="0"/>
              </a:rPr>
              <a:t>between </a:t>
            </a:r>
            <a:r>
              <a:rPr lang="en-US" sz="2400" b="1">
                <a:solidFill>
                  <a:srgbClr val="000000"/>
                </a:solidFill>
                <a:latin typeface="Calibri" pitchFamily="34" charset="0"/>
              </a:rPr>
              <a:t>Grandparents</a:t>
            </a:r>
            <a:r>
              <a:rPr lang="en-US" sz="2400">
                <a:solidFill>
                  <a:srgbClr val="000000"/>
                </a:solidFill>
                <a:latin typeface="Calibri" pitchFamily="34" charset="0"/>
              </a:rPr>
              <a:t> and </a:t>
            </a:r>
            <a:r>
              <a:rPr lang="en-US" sz="2400" b="1">
                <a:solidFill>
                  <a:srgbClr val="000000"/>
                </a:solidFill>
                <a:latin typeface="Calibri" pitchFamily="34" charset="0"/>
              </a:rPr>
              <a:t>children</a:t>
            </a:r>
            <a:endParaRPr lang="en-US" b="1"/>
          </a:p>
        </p:txBody>
      </p:sp>
      <p:sp>
        <p:nvSpPr>
          <p:cNvPr id="46088" name="Rectangle 8"/>
          <p:cNvSpPr>
            <a:spLocks noChangeArrowheads="1"/>
          </p:cNvSpPr>
          <p:nvPr/>
        </p:nvSpPr>
        <p:spPr bwMode="auto">
          <a:xfrm>
            <a:off x="6172200" y="1600200"/>
            <a:ext cx="17351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>
                <a:solidFill>
                  <a:srgbClr val="000000"/>
                </a:solidFill>
                <a:latin typeface="Arial Black" pitchFamily="34" charset="0"/>
              </a:rPr>
              <a:t>stories</a:t>
            </a: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810000" y="2971800"/>
            <a:ext cx="6324600" cy="76993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dirty="0">
                <a:latin typeface="Arial Narrow" pitchFamily="34" charset="0"/>
              </a:rPr>
              <a:t>editing </a:t>
            </a:r>
            <a:r>
              <a:rPr lang="en-US" sz="4400" dirty="0" err="1">
                <a:latin typeface="Arial Narrow" pitchFamily="34" charset="0"/>
              </a:rPr>
              <a:t>ICDL</a:t>
            </a:r>
            <a:r>
              <a:rPr lang="en-US" sz="4400" b="1" spc="600" dirty="0" err="1">
                <a:latin typeface="+mn-lt"/>
              </a:rPr>
              <a:t>books</a:t>
            </a:r>
            <a:endParaRPr lang="en-US" sz="3200" b="1" spc="600" dirty="0">
              <a:latin typeface="+mn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86200" y="4495800"/>
            <a:ext cx="5638800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latin typeface="Arial Narrow" pitchFamily="34" charset="0"/>
              </a:rPr>
              <a:t>drawing, taking pictures, writing, etc.</a:t>
            </a:r>
            <a:endParaRPr lang="en-US" sz="2800" b="1" dirty="0">
              <a:latin typeface="+mj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63975" y="4724400"/>
            <a:ext cx="5262563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>
                <a:latin typeface="+mn-lt"/>
              </a:rPr>
              <a:t>can be used to edit</a:t>
            </a:r>
            <a:r>
              <a:rPr lang="en-US" sz="4000" dirty="0"/>
              <a:t/>
            </a:r>
            <a:br>
              <a:rPr lang="en-US" sz="4000" dirty="0"/>
            </a:br>
            <a:endParaRPr lang="en-US" sz="4000" dirty="0">
              <a:latin typeface="Arial Black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859213" y="3584575"/>
            <a:ext cx="5473700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+mj-lt"/>
              </a:rPr>
              <a:t>to create </a:t>
            </a:r>
            <a:r>
              <a:rPr lang="en-US" sz="2400" b="1" dirty="0">
                <a:latin typeface="+mj-lt"/>
              </a:rPr>
              <a:t>new stories </a:t>
            </a:r>
            <a:r>
              <a:rPr lang="en-US" sz="2400" dirty="0">
                <a:latin typeface="+mj-lt"/>
              </a:rPr>
              <a:t>from existing books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419600" y="609600"/>
            <a:ext cx="2409825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400" dirty="0">
                <a:solidFill>
                  <a:prstClr val="black"/>
                </a:solidFill>
                <a:latin typeface="Arial Black" pitchFamily="34" charset="0"/>
                <a:ea typeface="+mj-ea"/>
                <a:cs typeface="+mj-cs"/>
              </a:rPr>
              <a:t>Mobile 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6094" name="Rectangle 16"/>
          <p:cNvSpPr>
            <a:spLocks noChangeArrowheads="1"/>
          </p:cNvSpPr>
          <p:nvPr/>
        </p:nvSpPr>
        <p:spPr bwMode="auto">
          <a:xfrm>
            <a:off x="3871913" y="5105400"/>
            <a:ext cx="45100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solidFill>
                  <a:srgbClr val="000000"/>
                </a:solidFill>
              </a:rPr>
              <a:t>or </a:t>
            </a:r>
            <a:r>
              <a:rPr lang="en-US" sz="4000" b="1">
                <a:solidFill>
                  <a:srgbClr val="000000"/>
                </a:solidFill>
                <a:latin typeface="Arial Narrow" pitchFamily="34" charset="0"/>
              </a:rPr>
              <a:t>create a new story</a:t>
            </a:r>
          </a:p>
        </p:txBody>
      </p:sp>
      <p:sp>
        <p:nvSpPr>
          <p:cNvPr id="18" name="Explosion 2 17"/>
          <p:cNvSpPr/>
          <p:nvPr/>
        </p:nvSpPr>
        <p:spPr>
          <a:xfrm>
            <a:off x="2362200" y="5562600"/>
            <a:ext cx="1828800" cy="91440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DEMO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533400" y="1676400"/>
            <a:ext cx="2819400" cy="4495800"/>
          </a:xfrm>
          <a:prstGeom prst="rect">
            <a:avLst/>
          </a:prstGeom>
          <a:solidFill>
            <a:schemeClr val="accent3">
              <a:alpha val="54000"/>
            </a:schemeClr>
          </a:solidFill>
          <a:ln>
            <a:noFill/>
          </a:ln>
          <a:effectLst>
            <a:glow rad="101600">
              <a:srgbClr val="92D050">
                <a:alpha val="60000"/>
              </a:srgb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0" y="1524000"/>
            <a:ext cx="5105400" cy="1295400"/>
          </a:xfrm>
        </p:spPr>
        <p:txBody>
          <a:bodyPr rtlCol="0">
            <a:normAutofit/>
          </a:bodyPr>
          <a:lstStyle/>
          <a:p>
            <a:pPr marL="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4400" dirty="0" smtClean="0">
                <a:latin typeface="Arial Narrow" pitchFamily="34" charset="0"/>
              </a:rPr>
              <a:t>worldwide </a:t>
            </a:r>
            <a:r>
              <a:rPr lang="en-US" b="1" dirty="0" smtClean="0"/>
              <a:t>collecting, </a:t>
            </a:r>
            <a:endParaRPr lang="en-US" dirty="0" smtClean="0">
              <a:latin typeface="Arial Black" pitchFamily="34" charset="0"/>
            </a:endParaRPr>
          </a:p>
          <a:p>
            <a:pPr marL="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  <a:p>
            <a:pPr marL="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304800" y="4270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>
                <a:latin typeface="Arial Black" pitchFamily="34" charset="0"/>
                <a:ea typeface="+mj-ea"/>
                <a:cs typeface="+mj-cs"/>
              </a:rPr>
              <a:t>UNICEF</a:t>
            </a:r>
            <a:endParaRPr lang="en-US" sz="4400">
              <a:latin typeface="+mj-lt"/>
              <a:ea typeface="+mj-ea"/>
              <a:cs typeface="+mj-cs"/>
            </a:endParaRPr>
          </a:p>
        </p:txBody>
      </p:sp>
      <p:pic>
        <p:nvPicPr>
          <p:cNvPr id="47106" name="Picture 4" descr="C:\allison\Talks\UNICEF pics\hcil_forest_02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04800" y="1828800"/>
            <a:ext cx="2462213" cy="159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47109" name="Picture 3" descr="C:\allison\Talks\UNICEF pics\hcil_forest_03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447800" y="3048000"/>
            <a:ext cx="2227262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142338" name="Picture 2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57200" y="4419600"/>
            <a:ext cx="1403350" cy="2109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47111" name="Rectangle 9">
            <a:hlinkClick r:id="rId6"/>
          </p:cNvPr>
          <p:cNvSpPr>
            <a:spLocks noChangeArrowheads="1"/>
          </p:cNvSpPr>
          <p:nvPr/>
        </p:nvSpPr>
        <p:spPr bwMode="auto">
          <a:xfrm>
            <a:off x="-76200" y="6599238"/>
            <a:ext cx="4506913" cy="25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60000"/>
              </a:lnSpc>
              <a:buFont typeface="Arial" charset="0"/>
              <a:buNone/>
            </a:pPr>
            <a:r>
              <a:rPr lang="en-US">
                <a:solidFill>
                  <a:srgbClr val="000000"/>
                </a:solidFill>
              </a:rPr>
              <a:t>[http://jonnyj.net/interangible/archives/175]</a:t>
            </a:r>
            <a:endParaRPr lang="en-US"/>
          </a:p>
        </p:txBody>
      </p:sp>
      <p:sp>
        <p:nvSpPr>
          <p:cNvPr id="47112" name="Rectangle 10"/>
          <p:cNvSpPr>
            <a:spLocks noChangeArrowheads="1"/>
          </p:cNvSpPr>
          <p:nvPr/>
        </p:nvSpPr>
        <p:spPr bwMode="auto">
          <a:xfrm>
            <a:off x="3810000" y="2036763"/>
            <a:ext cx="475615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000000"/>
                </a:solidFill>
                <a:latin typeface="Calibri" pitchFamily="34" charset="0"/>
              </a:rPr>
              <a:t>preserving,</a:t>
            </a:r>
            <a:r>
              <a:rPr lang="en-US" sz="3000" b="1">
                <a:solidFill>
                  <a:srgbClr val="000000"/>
                </a:solidFill>
                <a:latin typeface="Calibri" pitchFamily="34" charset="0"/>
              </a:rPr>
              <a:t> &amp; sharing personal </a:t>
            </a:r>
            <a:endParaRPr lang="en-US"/>
          </a:p>
        </p:txBody>
      </p:sp>
      <p:sp>
        <p:nvSpPr>
          <p:cNvPr id="47113" name="Rectangle 11"/>
          <p:cNvSpPr>
            <a:spLocks noChangeArrowheads="1"/>
          </p:cNvSpPr>
          <p:nvPr/>
        </p:nvSpPr>
        <p:spPr bwMode="auto">
          <a:xfrm>
            <a:off x="3810000" y="2362200"/>
            <a:ext cx="17351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>
                <a:solidFill>
                  <a:srgbClr val="000000"/>
                </a:solidFill>
                <a:latin typeface="Arial Black" pitchFamily="34" charset="0"/>
              </a:rPr>
              <a:t>stories</a:t>
            </a:r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3886200" y="3192463"/>
            <a:ext cx="6324600" cy="76993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>
                <a:latin typeface="Arial Narrow" pitchFamily="34" charset="0"/>
              </a:rPr>
              <a:t>voices</a:t>
            </a:r>
            <a:r>
              <a:rPr lang="en-US"/>
              <a:t> </a:t>
            </a:r>
            <a:r>
              <a:rPr lang="en-US" b="1">
                <a:latin typeface="+mj-lt"/>
              </a:rPr>
              <a:t>of </a:t>
            </a:r>
            <a:r>
              <a:rPr lang="en-US" sz="3000" b="1">
                <a:latin typeface="+mj-lt"/>
              </a:rPr>
              <a:t>everyone, everywhere</a:t>
            </a:r>
            <a:endParaRPr lang="en-US" sz="3200"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962400" y="4495800"/>
            <a:ext cx="4572000" cy="76993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>
                <a:latin typeface="Arial Narrow" pitchFamily="34" charset="0"/>
              </a:rPr>
              <a:t>communicate</a:t>
            </a:r>
            <a:r>
              <a:rPr lang="en-US" sz="3200" b="1"/>
              <a:t> </a:t>
            </a:r>
            <a:r>
              <a:rPr lang="en-US" sz="3200" b="1">
                <a:latin typeface="+mj-lt"/>
              </a:rPr>
              <a:t>locally </a:t>
            </a:r>
          </a:p>
        </p:txBody>
      </p:sp>
      <p:sp>
        <p:nvSpPr>
          <p:cNvPr id="47116" name="Rectangle 15"/>
          <p:cNvSpPr>
            <a:spLocks noChangeArrowheads="1"/>
          </p:cNvSpPr>
          <p:nvPr/>
        </p:nvSpPr>
        <p:spPr bwMode="auto">
          <a:xfrm>
            <a:off x="4984750" y="5029200"/>
            <a:ext cx="39306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b="1"/>
              <a:t>heard </a:t>
            </a:r>
            <a:r>
              <a:rPr lang="en-US" sz="4000" b="1">
                <a:latin typeface="Arial Black" pitchFamily="34" charset="0"/>
              </a:rPr>
              <a:t>globally</a:t>
            </a:r>
          </a:p>
        </p:txBody>
      </p:sp>
      <p:sp>
        <p:nvSpPr>
          <p:cNvPr id="47117" name="Rectangle 16"/>
          <p:cNvSpPr>
            <a:spLocks noChangeArrowheads="1"/>
          </p:cNvSpPr>
          <p:nvPr/>
        </p:nvSpPr>
        <p:spPr bwMode="auto">
          <a:xfrm>
            <a:off x="3962400" y="4978400"/>
            <a:ext cx="13604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>
                <a:solidFill>
                  <a:srgbClr val="000000"/>
                </a:solidFill>
                <a:latin typeface="Calibri" pitchFamily="34" charset="0"/>
              </a:rPr>
              <a:t>but be </a:t>
            </a:r>
            <a:endParaRPr lang="en-US" sz="3200"/>
          </a:p>
        </p:txBody>
      </p:sp>
      <p:sp>
        <p:nvSpPr>
          <p:cNvPr id="18" name="Rectangle 17"/>
          <p:cNvSpPr/>
          <p:nvPr/>
        </p:nvSpPr>
        <p:spPr>
          <a:xfrm>
            <a:off x="3935413" y="3805238"/>
            <a:ext cx="5284787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>
                <a:latin typeface="Arial Black" pitchFamily="34" charset="0"/>
              </a:rPr>
              <a:t>all </a:t>
            </a:r>
            <a:r>
              <a:rPr lang="en-US" sz="2400">
                <a:latin typeface="+mj-lt"/>
              </a:rPr>
              <a:t>cultures, </a:t>
            </a:r>
            <a:r>
              <a:rPr lang="en-US" sz="2400">
                <a:latin typeface="Arial Black" pitchFamily="34" charset="0"/>
              </a:rPr>
              <a:t>all</a:t>
            </a:r>
            <a:r>
              <a:rPr lang="en-US" sz="2400"/>
              <a:t> </a:t>
            </a:r>
            <a:r>
              <a:rPr lang="en-US" sz="2400">
                <a:latin typeface="+mj-lt"/>
              </a:rPr>
              <a:t>languages, at </a:t>
            </a:r>
            <a:r>
              <a:rPr lang="en-US" sz="2400">
                <a:latin typeface="Arial Black" pitchFamily="34" charset="0"/>
              </a:rPr>
              <a:t>all</a:t>
            </a:r>
            <a:r>
              <a:rPr lang="en-US" sz="2400"/>
              <a:t> </a:t>
            </a:r>
            <a:r>
              <a:rPr lang="en-US" sz="2400">
                <a:latin typeface="+mj-lt"/>
              </a:rPr>
              <a:t>times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791200" y="6548438"/>
            <a:ext cx="3424238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1   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Arial Black" pitchFamily="34" charset="0"/>
              </a:rPr>
              <a:t>[2 Partner …]</a:t>
            </a:r>
            <a:r>
              <a:rPr lang="en-US" dirty="0"/>
              <a:t>    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3    4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en-US" sz="2800" i="1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Call for Action:</a:t>
            </a:r>
            <a:r>
              <a:rPr lang="en-US" sz="2800" dirty="0" smtClean="0"/>
              <a:t> </a:t>
            </a:r>
            <a:br>
              <a:rPr lang="en-US" sz="2800" dirty="0" smtClean="0"/>
            </a:br>
            <a:r>
              <a:rPr lang="en-US" dirty="0" smtClean="0">
                <a:latin typeface="Arial Black" pitchFamily="34" charset="0"/>
              </a:rPr>
              <a:t>Support Creative Expression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8130" name="Content Placeholder 2"/>
          <p:cNvSpPr>
            <a:spLocks noGrp="1"/>
          </p:cNvSpPr>
          <p:nvPr>
            <p:ph idx="1"/>
          </p:nvPr>
        </p:nvSpPr>
        <p:spPr>
          <a:xfrm>
            <a:off x="609600" y="3352800"/>
            <a:ext cx="8229600" cy="1143000"/>
          </a:xfrm>
        </p:spPr>
        <p:txBody>
          <a:bodyPr/>
          <a:lstStyle/>
          <a:p>
            <a:pPr marL="0" indent="0">
              <a:spcBef>
                <a:spcPct val="0"/>
              </a:spcBef>
              <a:buFont typeface="Arial" charset="0"/>
              <a:buNone/>
            </a:pPr>
            <a:r>
              <a:rPr lang="en-US" b="1" smtClean="0"/>
              <a:t>collection</a:t>
            </a:r>
            <a:r>
              <a:rPr lang="en-US" smtClean="0"/>
              <a:t> of stories on how HCI supports</a:t>
            </a:r>
          </a:p>
          <a:p>
            <a:pPr marL="0" indent="0">
              <a:spcBef>
                <a:spcPct val="0"/>
              </a:spcBef>
              <a:buFont typeface="Arial" charset="0"/>
              <a:buNone/>
            </a:pPr>
            <a:endParaRPr 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04800" y="304800"/>
            <a:ext cx="8534400" cy="6248400"/>
          </a:xfrm>
          <a:prstGeom prst="rect">
            <a:avLst/>
          </a:prstGeom>
          <a:noFill/>
          <a:ln w="244475" cap="rnd" cmpd="sng">
            <a:solidFill>
              <a:schemeClr val="accent3">
                <a:lumMod val="60000"/>
                <a:lumOff val="40000"/>
              </a:schemeClr>
            </a:solidFill>
            <a:prstDash val="lgDashDotDot"/>
            <a:bevel/>
          </a:ln>
          <a:effectLst>
            <a:glow rad="228600">
              <a:schemeClr val="accent6">
                <a:satMod val="175000"/>
                <a:alpha val="40000"/>
              </a:schemeClr>
            </a:glow>
            <a:outerShdw dir="5520000"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8135" name="Rectangle 7"/>
          <p:cNvSpPr>
            <a:spLocks noChangeArrowheads="1"/>
          </p:cNvSpPr>
          <p:nvPr/>
        </p:nvSpPr>
        <p:spPr bwMode="auto">
          <a:xfrm>
            <a:off x="5562600" y="3683000"/>
            <a:ext cx="34623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00"/>
                </a:solidFill>
                <a:latin typeface="Calibri" pitchFamily="34" charset="0"/>
              </a:rPr>
              <a:t>creative expression</a:t>
            </a:r>
            <a:endParaRPr lang="en-US" sz="3200" b="1"/>
          </a:p>
        </p:txBody>
      </p:sp>
      <p:sp>
        <p:nvSpPr>
          <p:cNvPr id="48136" name="Rectangle 8"/>
          <p:cNvSpPr>
            <a:spLocks noChangeArrowheads="1"/>
          </p:cNvSpPr>
          <p:nvPr/>
        </p:nvSpPr>
        <p:spPr bwMode="auto">
          <a:xfrm>
            <a:off x="2590800" y="4826000"/>
            <a:ext cx="47640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000000"/>
                </a:solidFill>
                <a:latin typeface="Calibri" pitchFamily="34" charset="0"/>
              </a:rPr>
              <a:t>possible </a:t>
            </a:r>
            <a:r>
              <a:rPr lang="en-US" sz="3200">
                <a:solidFill>
                  <a:srgbClr val="000000"/>
                </a:solidFill>
                <a:latin typeface="Calibri" pitchFamily="34" charset="0"/>
              </a:rPr>
              <a:t>YouTube collection</a:t>
            </a:r>
          </a:p>
        </p:txBody>
      </p:sp>
      <p:sp>
        <p:nvSpPr>
          <p:cNvPr id="48137" name="Rectangle 9"/>
          <p:cNvSpPr>
            <a:spLocks noChangeArrowheads="1"/>
          </p:cNvSpPr>
          <p:nvPr/>
        </p:nvSpPr>
        <p:spPr bwMode="auto">
          <a:xfrm>
            <a:off x="609600" y="4445000"/>
            <a:ext cx="8534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solidFill>
                  <a:srgbClr val="000000"/>
                </a:solidFill>
                <a:latin typeface="Calibri" pitchFamily="34" charset="0"/>
              </a:rPr>
              <a:t>traveling exhibit in </a:t>
            </a:r>
            <a:r>
              <a:rPr lang="en-US" sz="3200" b="1">
                <a:solidFill>
                  <a:srgbClr val="000000"/>
                </a:solidFill>
                <a:latin typeface="Calibri" pitchFamily="34" charset="0"/>
              </a:rPr>
              <a:t>museums, art schools, galleries</a:t>
            </a:r>
          </a:p>
        </p:txBody>
      </p:sp>
      <p:sp>
        <p:nvSpPr>
          <p:cNvPr id="48138" name="Rectangle 10"/>
          <p:cNvSpPr>
            <a:spLocks noChangeArrowheads="1"/>
          </p:cNvSpPr>
          <p:nvPr/>
        </p:nvSpPr>
        <p:spPr bwMode="auto">
          <a:xfrm>
            <a:off x="1524000" y="5486400"/>
            <a:ext cx="69421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>
                <a:solidFill>
                  <a:srgbClr val="000000"/>
                </a:solidFill>
                <a:latin typeface="Calibri" pitchFamily="34" charset="0"/>
              </a:rPr>
              <a:t>shows </a:t>
            </a:r>
            <a:r>
              <a:rPr lang="en-US" sz="3200">
                <a:solidFill>
                  <a:srgbClr val="000000"/>
                </a:solidFill>
                <a:latin typeface="Arial Black" pitchFamily="34" charset="0"/>
              </a:rPr>
              <a:t>next generation</a:t>
            </a:r>
            <a:r>
              <a:rPr lang="en-US" sz="3200">
                <a:solidFill>
                  <a:srgbClr val="000000"/>
                </a:solidFill>
                <a:latin typeface="Calibri" pitchFamily="34" charset="0"/>
              </a:rPr>
              <a:t> of creativity</a:t>
            </a:r>
            <a:endParaRPr lang="en-US"/>
          </a:p>
        </p:txBody>
      </p:sp>
      <p:sp>
        <p:nvSpPr>
          <p:cNvPr id="48139" name="Rectangle 11"/>
          <p:cNvSpPr>
            <a:spLocks noChangeArrowheads="1"/>
          </p:cNvSpPr>
          <p:nvPr/>
        </p:nvSpPr>
        <p:spPr bwMode="auto">
          <a:xfrm>
            <a:off x="6781800" y="5876925"/>
            <a:ext cx="16129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000000"/>
                </a:solidFill>
                <a:latin typeface="Calibri" pitchFamily="34" charset="0"/>
              </a:rPr>
              <a:t>[CC 2007]</a:t>
            </a:r>
            <a:endParaRPr lang="en-US" sz="32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38200" y="1752600"/>
            <a:ext cx="5334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6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HCI Stories</a:t>
            </a:r>
            <a:endParaRPr lang="en-US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1843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98425"/>
            <a:ext cx="9144000" cy="695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Design for the World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Partner for Deepest Change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Support Creative Expression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4400" b="1" dirty="0" smtClean="0"/>
              <a:t>Balance Understanding Innovation &amp; Real World</a:t>
            </a:r>
            <a:endParaRPr lang="en-US" sz="44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piccolo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981903" y="2096133"/>
            <a:ext cx="4162097" cy="3429000"/>
          </a:xfrm>
          <a:prstGeom prst="rect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50178" name="Title 1"/>
          <p:cNvSpPr>
            <a:spLocks noGrp="1"/>
          </p:cNvSpPr>
          <p:nvPr>
            <p:ph type="title"/>
          </p:nvPr>
        </p:nvSpPr>
        <p:spPr>
          <a:xfrm>
            <a:off x="4876800" y="838200"/>
            <a:ext cx="4343400" cy="1143000"/>
          </a:xfrm>
        </p:spPr>
        <p:txBody>
          <a:bodyPr/>
          <a:lstStyle/>
          <a:p>
            <a:r>
              <a:rPr lang="en-US" smtClean="0">
                <a:latin typeface="Arial Narrow" pitchFamily="34" charset="0"/>
              </a:rPr>
              <a:t>&amp; real world</a:t>
            </a:r>
          </a:p>
        </p:txBody>
      </p:sp>
      <p:pic>
        <p:nvPicPr>
          <p:cNvPr id="7" name="Picture 6" descr="datelens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981200" y="1295400"/>
            <a:ext cx="1714500" cy="2286000"/>
          </a:xfrm>
          <a:prstGeom prst="rect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13" name="Rectangle 12"/>
          <p:cNvSpPr/>
          <p:nvPr/>
        </p:nvSpPr>
        <p:spPr>
          <a:xfrm>
            <a:off x="1143000" y="152400"/>
            <a:ext cx="3200400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7200" b="1" dirty="0">
                <a:solidFill>
                  <a:prstClr val="black"/>
                </a:solidFill>
                <a:latin typeface="+mj-lt"/>
                <a:ea typeface="+mj-ea"/>
                <a:cs typeface="+mj-cs"/>
              </a:rPr>
              <a:t>balance</a:t>
            </a:r>
            <a:r>
              <a:rPr lang="en-US" sz="4800" b="1" dirty="0">
                <a:solidFill>
                  <a:prstClr val="black"/>
                </a:solidFill>
                <a:latin typeface="+mj-lt"/>
                <a:ea typeface="+mj-ea"/>
                <a:cs typeface="+mj-cs"/>
              </a:rPr>
              <a:t> </a:t>
            </a:r>
            <a:endParaRPr lang="en-US" sz="4800" b="1" dirty="0">
              <a:latin typeface="+mj-lt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038600" y="206375"/>
            <a:ext cx="3305175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000">
                <a:solidFill>
                  <a:prstClr val="black"/>
                </a:solidFill>
                <a:latin typeface="Calibri"/>
                <a:ea typeface="+mj-ea"/>
                <a:cs typeface="+mj-cs"/>
              </a:rPr>
              <a:t>understanding </a:t>
            </a:r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4838700" y="663575"/>
            <a:ext cx="2476500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000" b="1" dirty="0">
                <a:solidFill>
                  <a:prstClr val="black"/>
                </a:solidFill>
                <a:latin typeface="Calibri"/>
                <a:ea typeface="+mj-ea"/>
                <a:cs typeface="+mj-cs"/>
              </a:rPr>
              <a:t>innovation</a:t>
            </a:r>
            <a:endParaRPr lang="en-US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632450" y="6548438"/>
            <a:ext cx="3587750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1    2    3   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Arial Black" pitchFamily="34" charset="0"/>
              </a:rPr>
              <a:t>[4 Balance …]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124200" y="1828800"/>
            <a:ext cx="17145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2400" y="3810000"/>
            <a:ext cx="3806096" cy="2857500"/>
          </a:xfrm>
          <a:prstGeom prst="rect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6"/>
          <a:srcRect l="20000" r="20000"/>
          <a:stretch>
            <a:fillRect/>
          </a:stretch>
        </p:blipFill>
        <p:spPr bwMode="auto">
          <a:xfrm>
            <a:off x="4191000" y="4343400"/>
            <a:ext cx="1371600" cy="2286000"/>
          </a:xfrm>
          <a:prstGeom prst="rect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096000" y="762000"/>
            <a:ext cx="3200400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7200" b="1" dirty="0">
                <a:solidFill>
                  <a:prstClr val="black"/>
                </a:solidFill>
                <a:latin typeface="+mj-lt"/>
                <a:ea typeface="+mj-ea"/>
                <a:cs typeface="+mj-cs"/>
              </a:rPr>
              <a:t>social</a:t>
            </a:r>
            <a:endParaRPr lang="en-US" sz="4800" b="1" dirty="0">
              <a:latin typeface="+mj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352800" y="739775"/>
            <a:ext cx="2266950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000" b="1" dirty="0">
                <a:solidFill>
                  <a:prstClr val="black"/>
                </a:solidFill>
                <a:latin typeface="Calibri"/>
                <a:ea typeface="+mj-ea"/>
                <a:cs typeface="+mj-cs"/>
              </a:rPr>
              <a:t>web scale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632450" y="6548438"/>
            <a:ext cx="3587750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1    2    3   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Arial Black" pitchFamily="34" charset="0"/>
              </a:rPr>
              <a:t>[4 Balance …]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/>
          <a:srcRect l="1600" t="2133" b="1867"/>
          <a:stretch>
            <a:fillRect/>
          </a:stretch>
        </p:blipFill>
        <p:spPr bwMode="auto">
          <a:xfrm>
            <a:off x="228600" y="1447800"/>
            <a:ext cx="46863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200400" y="3733800"/>
            <a:ext cx="49530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477000" y="1752600"/>
            <a:ext cx="19050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10" name="Rectangle 9"/>
          <p:cNvSpPr/>
          <p:nvPr/>
        </p:nvSpPr>
        <p:spPr>
          <a:xfrm>
            <a:off x="457200" y="0"/>
            <a:ext cx="4419600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7200" b="1" dirty="0" err="1">
                <a:solidFill>
                  <a:prstClr val="black"/>
                </a:solidFill>
                <a:latin typeface="+mj-lt"/>
                <a:ea typeface="+mj-ea"/>
                <a:cs typeface="+mj-cs"/>
              </a:rPr>
              <a:t>visualizaze</a:t>
            </a:r>
            <a:endParaRPr lang="en-US" sz="4800" b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le 1"/>
          <p:cNvSpPr>
            <a:spLocks noGrp="1"/>
          </p:cNvSpPr>
          <p:nvPr>
            <p:ph type="title"/>
          </p:nvPr>
        </p:nvSpPr>
        <p:spPr>
          <a:xfrm>
            <a:off x="-914400" y="3886200"/>
            <a:ext cx="8229600" cy="1143000"/>
          </a:xfrm>
        </p:spPr>
        <p:txBody>
          <a:bodyPr/>
          <a:lstStyle/>
          <a:p>
            <a:r>
              <a:rPr lang="en-US" smtClean="0"/>
              <a:t>Translating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632450" y="6548438"/>
            <a:ext cx="3587750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1    2    3   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Arial Black" pitchFamily="34" charset="0"/>
              </a:rPr>
              <a:t>[4 Balance …]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52228" name="Group 7"/>
          <p:cNvGrpSpPr>
            <a:grpSpLocks/>
          </p:cNvGrpSpPr>
          <p:nvPr/>
        </p:nvGrpSpPr>
        <p:grpSpPr bwMode="auto">
          <a:xfrm>
            <a:off x="381000" y="1219200"/>
            <a:ext cx="4503738" cy="5486400"/>
            <a:chOff x="533400" y="1047750"/>
            <a:chExt cx="4768850" cy="5810250"/>
          </a:xfrm>
        </p:grpSpPr>
        <p:sp>
          <p:nvSpPr>
            <p:cNvPr id="7" name="Rectangle 6"/>
            <p:cNvSpPr/>
            <p:nvPr/>
          </p:nvSpPr>
          <p:spPr>
            <a:xfrm>
              <a:off x="609043" y="1066244"/>
              <a:ext cx="4649502" cy="57917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pic>
          <p:nvPicPr>
            <p:cNvPr id="2050" name="Picture 2" descr="M:\Documents\Text\Proposals - Grants\NSF CDI Translation 2009\figure - UI mockup.png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533400" y="1047750"/>
              <a:ext cx="4768850" cy="5810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39700">
                <a:schemeClr val="accent6">
                  <a:satMod val="175000"/>
                  <a:alpha val="40000"/>
                </a:schemeClr>
              </a:glow>
            </a:effectLst>
          </p:spPr>
        </p:pic>
      </p:grpSp>
      <p:sp>
        <p:nvSpPr>
          <p:cNvPr id="9" name="Content Placeholder 2"/>
          <p:cNvSpPr txBox="1">
            <a:spLocks/>
          </p:cNvSpPr>
          <p:nvPr/>
        </p:nvSpPr>
        <p:spPr>
          <a:xfrm>
            <a:off x="5105400" y="2438400"/>
            <a:ext cx="4800600" cy="39624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fontAlgn="auto">
              <a:lnSpc>
                <a:spcPct val="6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200" spc="300" dirty="0">
                <a:latin typeface="Arial Narrow" pitchFamily="34" charset="0"/>
              </a:rPr>
              <a:t>Monolingual</a:t>
            </a:r>
            <a:r>
              <a:rPr lang="en-US" sz="3200" b="1" dirty="0">
                <a:latin typeface="+mj-lt"/>
              </a:rPr>
              <a:t> speakers</a:t>
            </a:r>
          </a:p>
          <a:p>
            <a:pPr marL="342900" indent="-342900" fontAlgn="auto">
              <a:lnSpc>
                <a:spcPct val="6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n-US" sz="3200" b="1" dirty="0">
              <a:latin typeface="+mj-lt"/>
            </a:endParaRPr>
          </a:p>
          <a:p>
            <a:pPr marL="342900" indent="-342900" fontAlgn="auto">
              <a:lnSpc>
                <a:spcPct val="6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200" b="1" dirty="0" err="1">
                <a:latin typeface="Arial Black" pitchFamily="34" charset="0"/>
              </a:rPr>
              <a:t>ICDL</a:t>
            </a:r>
            <a:r>
              <a:rPr lang="en-US" sz="3200" dirty="0" err="1">
                <a:latin typeface="+mj-lt"/>
              </a:rPr>
              <a:t>books</a:t>
            </a:r>
            <a:endParaRPr lang="en-US" sz="3200" dirty="0">
              <a:latin typeface="+mj-lt"/>
            </a:endParaRPr>
          </a:p>
          <a:p>
            <a:pPr marL="342900" indent="-342900" fontAlgn="auto">
              <a:lnSpc>
                <a:spcPct val="6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n-US" sz="3200" b="1" dirty="0">
              <a:latin typeface="+mj-lt"/>
            </a:endParaRPr>
          </a:p>
          <a:p>
            <a:pPr marL="342900" indent="-342900" fontAlgn="auto">
              <a:lnSpc>
                <a:spcPct val="6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200" b="1" dirty="0">
                <a:latin typeface="+mj-lt"/>
              </a:rPr>
              <a:t>Goal: 1,000,000 </a:t>
            </a:r>
            <a:br>
              <a:rPr lang="en-US" sz="3200" b="1" dirty="0">
                <a:latin typeface="+mj-lt"/>
              </a:rPr>
            </a:br>
            <a:endParaRPr lang="en-US" sz="3200" dirty="0">
              <a:latin typeface="+mj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105400" y="4064000"/>
            <a:ext cx="3662363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200" spc="600" dirty="0">
                <a:solidFill>
                  <a:prstClr val="black"/>
                </a:solidFill>
                <a:latin typeface="Arial Narrow" pitchFamily="34" charset="0"/>
              </a:rPr>
              <a:t>book-languages</a:t>
            </a:r>
            <a:endParaRPr lang="en-US" spc="600" dirty="0">
              <a:latin typeface="Arial Narrow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14400" y="228600"/>
            <a:ext cx="3389313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400" spc="-300" dirty="0">
                <a:solidFill>
                  <a:prstClr val="black"/>
                </a:solidFill>
                <a:latin typeface="Arial Narrow" pitchFamily="34" charset="0"/>
                <a:ea typeface="+mj-ea"/>
                <a:cs typeface="+mj-cs"/>
              </a:rPr>
              <a:t>Human-Distributed</a:t>
            </a:r>
            <a:endParaRPr lang="en-US" spc="-300" dirty="0">
              <a:latin typeface="Arial Narrow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103688" y="296863"/>
            <a:ext cx="4125912" cy="7699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400" b="1" dirty="0">
                <a:solidFill>
                  <a:prstClr val="black"/>
                </a:solidFill>
                <a:latin typeface="Arial Black" pitchFamily="34" charset="0"/>
                <a:ea typeface="+mj-ea"/>
                <a:cs typeface="+mj-cs"/>
              </a:rPr>
              <a:t>Computation</a:t>
            </a:r>
            <a:endParaRPr lang="en-US" b="1" dirty="0">
              <a:latin typeface="Arial Black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876800" y="762000"/>
            <a:ext cx="3911600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400" b="1" dirty="0">
                <a:solidFill>
                  <a:prstClr val="black"/>
                </a:solidFill>
                <a:latin typeface="Arial Narrow" pitchFamily="34" charset="0"/>
                <a:ea typeface="+mj-ea"/>
                <a:cs typeface="+mj-cs"/>
              </a:rPr>
              <a:t>for </a:t>
            </a:r>
            <a:r>
              <a:rPr lang="en-US" sz="4400" spc="600" dirty="0">
                <a:solidFill>
                  <a:prstClr val="black"/>
                </a:solidFill>
                <a:latin typeface="Arial Narrow" pitchFamily="34" charset="0"/>
                <a:ea typeface="+mj-ea"/>
                <a:cs typeface="+mj-cs"/>
              </a:rPr>
              <a:t>translation</a:t>
            </a:r>
            <a:endParaRPr lang="en-US" spc="600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800" i="1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Call for Action:</a:t>
            </a:r>
            <a:r>
              <a:rPr lang="en-US" sz="2800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en-US" dirty="0" smtClean="0">
                <a:latin typeface="Arial Black" pitchFamily="34" charset="0"/>
              </a:rPr>
              <a:t>Balance …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3657600"/>
            <a:ext cx="8229600" cy="914400"/>
          </a:xfrm>
        </p:spPr>
        <p:txBody>
          <a:bodyPr rtlCol="0">
            <a:normAutofit fontScale="925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dirty="0" smtClean="0"/>
              <a:t>International fund </a:t>
            </a:r>
            <a:r>
              <a:rPr lang="en-US" dirty="0" smtClean="0"/>
              <a:t>to support the </a:t>
            </a:r>
            <a:r>
              <a:rPr lang="en-US" b="1" dirty="0" smtClean="0">
                <a:latin typeface="Arial Black" pitchFamily="34" charset="0"/>
              </a:rPr>
              <a:t>best HCI </a:t>
            </a:r>
            <a:r>
              <a:rPr lang="en-US" dirty="0" smtClean="0"/>
              <a:t>ideas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8534400" cy="6248400"/>
          </a:xfrm>
          <a:prstGeom prst="rect">
            <a:avLst/>
          </a:prstGeom>
          <a:noFill/>
          <a:ln w="244475" cap="rnd" cmpd="sng">
            <a:solidFill>
              <a:schemeClr val="accent3">
                <a:lumMod val="60000"/>
                <a:lumOff val="40000"/>
              </a:schemeClr>
            </a:solidFill>
            <a:prstDash val="lgDashDotDot"/>
            <a:bevel/>
          </a:ln>
          <a:effectLst>
            <a:glow rad="228600">
              <a:schemeClr val="accent6">
                <a:satMod val="175000"/>
                <a:alpha val="40000"/>
              </a:schemeClr>
            </a:glow>
            <a:outerShdw dir="5520000"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3255" name="Rectangle 7"/>
          <p:cNvSpPr>
            <a:spLocks noChangeArrowheads="1"/>
          </p:cNvSpPr>
          <p:nvPr/>
        </p:nvSpPr>
        <p:spPr bwMode="auto">
          <a:xfrm>
            <a:off x="1304925" y="4191000"/>
            <a:ext cx="1971675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000">
                <a:solidFill>
                  <a:srgbClr val="000000"/>
                </a:solidFill>
                <a:latin typeface="Calibri" pitchFamily="34" charset="0"/>
              </a:rPr>
              <a:t>early, early </a:t>
            </a:r>
            <a:endParaRPr lang="en-US"/>
          </a:p>
        </p:txBody>
      </p:sp>
      <p:sp>
        <p:nvSpPr>
          <p:cNvPr id="53256" name="Rectangle 8"/>
          <p:cNvSpPr>
            <a:spLocks noChangeArrowheads="1"/>
          </p:cNvSpPr>
          <p:nvPr/>
        </p:nvSpPr>
        <p:spPr bwMode="auto">
          <a:xfrm>
            <a:off x="1295400" y="4495800"/>
            <a:ext cx="7391400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3000">
                <a:solidFill>
                  <a:srgbClr val="000000"/>
                </a:solidFill>
                <a:latin typeface="Arial Black" pitchFamily="34" charset="0"/>
              </a:rPr>
              <a:t>funding for research ideas </a:t>
            </a:r>
            <a:r>
              <a:rPr lang="en-US" sz="3000">
                <a:solidFill>
                  <a:srgbClr val="000000"/>
                </a:solidFill>
                <a:latin typeface="Calibri" pitchFamily="34" charset="0"/>
              </a:rPr>
              <a:t>that can</a:t>
            </a:r>
          </a:p>
        </p:txBody>
      </p:sp>
      <p:sp>
        <p:nvSpPr>
          <p:cNvPr id="53257" name="Rectangle 9"/>
          <p:cNvSpPr>
            <a:spLocks noChangeArrowheads="1"/>
          </p:cNvSpPr>
          <p:nvPr/>
        </p:nvSpPr>
        <p:spPr bwMode="auto">
          <a:xfrm>
            <a:off x="3657600" y="4779963"/>
            <a:ext cx="3779838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000">
                <a:solidFill>
                  <a:srgbClr val="000000"/>
                </a:solidFill>
                <a:latin typeface="Calibri" pitchFamily="34" charset="0"/>
              </a:rPr>
              <a:t>have real-world impact</a:t>
            </a:r>
            <a:endParaRPr lang="en-US"/>
          </a:p>
        </p:txBody>
      </p:sp>
      <p:sp>
        <p:nvSpPr>
          <p:cNvPr id="53258" name="Rectangle 10"/>
          <p:cNvSpPr>
            <a:spLocks noChangeArrowheads="1"/>
          </p:cNvSpPr>
          <p:nvPr/>
        </p:nvSpPr>
        <p:spPr bwMode="auto">
          <a:xfrm>
            <a:off x="3733800" y="5511800"/>
            <a:ext cx="48831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3200">
                <a:solidFill>
                  <a:srgbClr val="000000"/>
                </a:solidFill>
                <a:latin typeface="Calibri" pitchFamily="34" charset="0"/>
              </a:rPr>
              <a:t>expand </a:t>
            </a:r>
            <a:r>
              <a:rPr lang="en-US" sz="3200" b="1">
                <a:solidFill>
                  <a:srgbClr val="000000"/>
                </a:solidFill>
                <a:latin typeface="Calibri" pitchFamily="34" charset="0"/>
              </a:rPr>
              <a:t>Y Combinator</a:t>
            </a:r>
            <a:r>
              <a:rPr lang="en-US" sz="3200">
                <a:solidFill>
                  <a:srgbClr val="000000"/>
                </a:solidFill>
                <a:latin typeface="Calibri" pitchFamily="34" charset="0"/>
              </a:rPr>
              <a:t> vision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676400" y="1752600"/>
            <a:ext cx="60198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6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HCI Incubator</a:t>
            </a:r>
            <a:endParaRPr lang="en-US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1945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1946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68275"/>
            <a:ext cx="9144000" cy="702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5240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-152400"/>
            <a:ext cx="8229600" cy="2163763"/>
          </a:xfrm>
        </p:spPr>
        <p:txBody>
          <a:bodyPr rtlCol="0">
            <a:normAutofit fontScale="925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mtClean="0">
                <a:latin typeface="Arial Black" pitchFamily="34" charset="0"/>
              </a:rPr>
              <a:t>“</a:t>
            </a:r>
            <a:r>
              <a:rPr lang="en-US" smtClean="0"/>
              <a:t>I think you can hear me now. If you are all willing to </a:t>
            </a:r>
            <a:r>
              <a:rPr lang="en-US" smtClean="0">
                <a:latin typeface="Arial Black" pitchFamily="34" charset="0"/>
              </a:rPr>
              <a:t>listen to each other</a:t>
            </a:r>
            <a:r>
              <a:rPr lang="en-US" smtClean="0"/>
              <a:t>, we will be able to solve our problems. Only when you can do that will we be happy and able to </a:t>
            </a:r>
            <a:r>
              <a:rPr lang="en-US" smtClean="0">
                <a:latin typeface="Arial Black" pitchFamily="34" charset="0"/>
              </a:rPr>
              <a:t>live in peace.”</a:t>
            </a:r>
            <a:endParaRPr lang="en-US">
              <a:latin typeface="Arial Black" pitchFamily="34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600200" y="1905000"/>
            <a:ext cx="6858000" cy="1752600"/>
          </a:xfrm>
          <a:prstGeom prst="rect">
            <a:avLst/>
          </a:prstGeom>
        </p:spPr>
        <p:txBody>
          <a:bodyPr/>
          <a:lstStyle/>
          <a:p>
            <a:pPr marL="342900" indent="-342900" algn="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000">
                <a:latin typeface="Arial Black" pitchFamily="34" charset="0"/>
              </a:rPr>
              <a:t>-Black ear … blonde ear (2002)</a:t>
            </a:r>
          </a:p>
          <a:p>
            <a:pPr marL="342900" indent="-342900" algn="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000" b="1">
                <a:latin typeface="+mn-lt"/>
              </a:rPr>
              <a:t>in </a:t>
            </a:r>
            <a:r>
              <a:rPr lang="en-US" sz="2000" b="1">
                <a:latin typeface="+mn-lt"/>
                <a:hlinkClick r:id="rId3"/>
              </a:rPr>
              <a:t>www.childrenslibrary.org</a:t>
            </a:r>
            <a:r>
              <a:rPr lang="en-US" sz="2000" b="1">
                <a:latin typeface="+mn-lt"/>
              </a:rPr>
              <a:t> </a:t>
            </a:r>
            <a:endParaRPr lang="en-US" sz="2000" b="1">
              <a:latin typeface="+mn-lt"/>
            </a:endParaRP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1295400" y="2743200"/>
            <a:ext cx="6858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r">
              <a:spcBef>
                <a:spcPct val="20000"/>
              </a:spcBef>
            </a:pPr>
            <a:r>
              <a:rPr lang="en-US" sz="2000" b="1">
                <a:solidFill>
                  <a:srgbClr val="000000"/>
                </a:solidFill>
                <a:latin typeface="Calibri" pitchFamily="34" charset="0"/>
              </a:rPr>
              <a:t>The Tamer Institute for Community Education, Palestine</a:t>
            </a: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2057400" y="2514600"/>
            <a:ext cx="6096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r">
              <a:spcBef>
                <a:spcPct val="20000"/>
              </a:spcBef>
            </a:pPr>
            <a:r>
              <a:rPr lang="en-US" sz="2000" b="1">
                <a:solidFill>
                  <a:srgbClr val="000000"/>
                </a:solidFill>
                <a:latin typeface="Calibri" pitchFamily="34" charset="0"/>
              </a:rPr>
              <a:t>by Khaled Jumm’a, Illustrated by Foutinie Dedwase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58975" y="152400"/>
            <a:ext cx="37338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7200" b="1" smtClean="0"/>
              <a:t>future</a:t>
            </a:r>
            <a:endParaRPr lang="en-US"/>
          </a:p>
        </p:txBody>
      </p:sp>
      <p:sp>
        <p:nvSpPr>
          <p:cNvPr id="21506" name="Content Placeholder 2"/>
          <p:cNvSpPr>
            <a:spLocks noGrp="1"/>
          </p:cNvSpPr>
          <p:nvPr>
            <p:ph idx="1"/>
          </p:nvPr>
        </p:nvSpPr>
        <p:spPr>
          <a:xfrm>
            <a:off x="3733800" y="1676400"/>
            <a:ext cx="4876800" cy="129540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US" smtClean="0">
                <a:latin typeface="Arial Black" pitchFamily="34" charset="0"/>
              </a:rPr>
              <a:t>mobile</a:t>
            </a:r>
          </a:p>
        </p:txBody>
      </p:sp>
      <p:sp>
        <p:nvSpPr>
          <p:cNvPr id="5" name="Rectangle 4"/>
          <p:cNvSpPr/>
          <p:nvPr/>
        </p:nvSpPr>
        <p:spPr>
          <a:xfrm>
            <a:off x="4854575" y="130175"/>
            <a:ext cx="1600200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4000" b="1">
                <a:latin typeface="+mj-lt"/>
              </a:rPr>
              <a:t>of</a:t>
            </a:r>
            <a:endParaRPr lang="en-US" sz="4000" b="1">
              <a:latin typeface="+mj-lt"/>
            </a:endParaRPr>
          </a:p>
        </p:txBody>
      </p:sp>
      <p:sp>
        <p:nvSpPr>
          <p:cNvPr id="21508" name="Rectangle 5"/>
          <p:cNvSpPr>
            <a:spLocks noChangeArrowheads="1"/>
          </p:cNvSpPr>
          <p:nvPr/>
        </p:nvSpPr>
        <p:spPr bwMode="auto">
          <a:xfrm>
            <a:off x="4778375" y="400050"/>
            <a:ext cx="17748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7200"/>
              <a:t>HCI</a:t>
            </a:r>
          </a:p>
        </p:txBody>
      </p:sp>
      <p:sp>
        <p:nvSpPr>
          <p:cNvPr id="7" name="Rectangle 6"/>
          <p:cNvSpPr/>
          <p:nvPr/>
        </p:nvSpPr>
        <p:spPr>
          <a:xfrm>
            <a:off x="533400" y="1676400"/>
            <a:ext cx="2819400" cy="4876800"/>
          </a:xfrm>
          <a:prstGeom prst="rect">
            <a:avLst/>
          </a:prstGeom>
          <a:solidFill>
            <a:schemeClr val="accent3">
              <a:alpha val="54000"/>
            </a:schemeClr>
          </a:solidFill>
          <a:ln>
            <a:noFill/>
          </a:ln>
          <a:effectLst>
            <a:glow rad="101600">
              <a:srgbClr val="92D050">
                <a:alpha val="60000"/>
              </a:srgb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21510" name="Rectangle 9"/>
          <p:cNvSpPr>
            <a:spLocks noChangeArrowheads="1"/>
          </p:cNvSpPr>
          <p:nvPr/>
        </p:nvSpPr>
        <p:spPr bwMode="auto">
          <a:xfrm>
            <a:off x="3721100" y="2819400"/>
            <a:ext cx="16891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6000" b="1">
                <a:solidFill>
                  <a:srgbClr val="000000"/>
                </a:solidFill>
                <a:latin typeface="Arial Narrow" pitchFamily="34" charset="0"/>
              </a:rPr>
              <a:t>huge</a:t>
            </a:r>
            <a:endParaRPr lang="en-US" sz="60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1511" name="Rectangle 10"/>
          <p:cNvSpPr>
            <a:spLocks noChangeArrowheads="1"/>
          </p:cNvSpPr>
          <p:nvPr/>
        </p:nvSpPr>
        <p:spPr bwMode="auto">
          <a:xfrm>
            <a:off x="3733800" y="2286000"/>
            <a:ext cx="4521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3200">
                <a:solidFill>
                  <a:srgbClr val="000000"/>
                </a:solidFill>
                <a:latin typeface="Calibri" pitchFamily="34" charset="0"/>
              </a:rPr>
              <a:t>natural language </a:t>
            </a:r>
            <a:r>
              <a:rPr lang="en-US" sz="2400">
                <a:solidFill>
                  <a:srgbClr val="000000"/>
                </a:solidFill>
                <a:latin typeface="Calibri" pitchFamily="34" charset="0"/>
              </a:rPr>
              <a:t>(and vision)</a:t>
            </a:r>
          </a:p>
        </p:txBody>
      </p:sp>
      <p:sp>
        <p:nvSpPr>
          <p:cNvPr id="21512" name="Rectangle 11"/>
          <p:cNvSpPr>
            <a:spLocks noChangeArrowheads="1"/>
          </p:cNvSpPr>
          <p:nvPr/>
        </p:nvSpPr>
        <p:spPr bwMode="auto">
          <a:xfrm>
            <a:off x="3810000" y="4724400"/>
            <a:ext cx="34575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00"/>
                </a:solidFill>
                <a:latin typeface="Calibri" pitchFamily="34" charset="0"/>
              </a:rPr>
              <a:t>physical computing</a:t>
            </a:r>
            <a:endParaRPr lang="en-US"/>
          </a:p>
        </p:txBody>
      </p:sp>
      <p:sp>
        <p:nvSpPr>
          <p:cNvPr id="21513" name="Rectangle 12"/>
          <p:cNvSpPr>
            <a:spLocks noChangeArrowheads="1"/>
          </p:cNvSpPr>
          <p:nvPr/>
        </p:nvSpPr>
        <p:spPr bwMode="auto">
          <a:xfrm>
            <a:off x="3810000" y="5486400"/>
            <a:ext cx="39671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3200">
                <a:solidFill>
                  <a:srgbClr val="000000"/>
                </a:solidFill>
                <a:latin typeface="Calibri" pitchFamily="34" charset="0"/>
              </a:rPr>
              <a:t>context </a:t>
            </a:r>
            <a:r>
              <a:rPr lang="en-US" sz="3200">
                <a:solidFill>
                  <a:srgbClr val="000000"/>
                </a:solidFill>
                <a:latin typeface="Arial Black" pitchFamily="34" charset="0"/>
              </a:rPr>
              <a:t>awareness</a:t>
            </a:r>
          </a:p>
        </p:txBody>
      </p:sp>
      <p:sp>
        <p:nvSpPr>
          <p:cNvPr id="21514" name="Rectangle 13"/>
          <p:cNvSpPr>
            <a:spLocks noChangeArrowheads="1"/>
          </p:cNvSpPr>
          <p:nvPr/>
        </p:nvSpPr>
        <p:spPr bwMode="auto">
          <a:xfrm>
            <a:off x="3810000" y="3962400"/>
            <a:ext cx="11652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3200" b="1">
                <a:solidFill>
                  <a:srgbClr val="000000"/>
                </a:solidFill>
                <a:latin typeface="Arial Black" pitchFamily="34" charset="0"/>
              </a:rPr>
              <a:t>user</a:t>
            </a:r>
            <a:endParaRPr lang="en-US" sz="32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1515" name="Rectangle 14"/>
          <p:cNvSpPr>
            <a:spLocks noChangeArrowheads="1"/>
          </p:cNvSpPr>
          <p:nvPr/>
        </p:nvSpPr>
        <p:spPr bwMode="auto">
          <a:xfrm>
            <a:off x="5181600" y="3276600"/>
            <a:ext cx="28305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3200" b="1">
                <a:solidFill>
                  <a:srgbClr val="000000"/>
                </a:solidFill>
                <a:latin typeface="Calibri" pitchFamily="34" charset="0"/>
              </a:rPr>
              <a:t>social networks</a:t>
            </a:r>
          </a:p>
        </p:txBody>
      </p:sp>
      <p:sp>
        <p:nvSpPr>
          <p:cNvPr id="21516" name="Rectangle 15"/>
          <p:cNvSpPr>
            <a:spLocks noChangeArrowheads="1"/>
          </p:cNvSpPr>
          <p:nvPr/>
        </p:nvSpPr>
        <p:spPr bwMode="auto">
          <a:xfrm>
            <a:off x="4724400" y="4064000"/>
            <a:ext cx="33083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>
                <a:solidFill>
                  <a:srgbClr val="000000"/>
                </a:solidFill>
                <a:latin typeface="Calibri" pitchFamily="34" charset="0"/>
              </a:rPr>
              <a:t>generated</a:t>
            </a:r>
            <a:r>
              <a:rPr lang="en-US" sz="3200" b="1">
                <a:solidFill>
                  <a:srgbClr val="000000"/>
                </a:solidFill>
                <a:latin typeface="Calibri" pitchFamily="34" charset="0"/>
              </a:rPr>
              <a:t> content</a:t>
            </a:r>
            <a:endParaRPr lang="en-US"/>
          </a:p>
        </p:txBody>
      </p:sp>
      <p:sp>
        <p:nvSpPr>
          <p:cNvPr id="21517" name="Rectangle 16"/>
          <p:cNvSpPr>
            <a:spLocks noChangeArrowheads="1"/>
          </p:cNvSpPr>
          <p:nvPr/>
        </p:nvSpPr>
        <p:spPr bwMode="auto">
          <a:xfrm>
            <a:off x="3810000" y="6121400"/>
            <a:ext cx="37163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3200">
                <a:solidFill>
                  <a:srgbClr val="000000"/>
                </a:solidFill>
                <a:latin typeface="Arial Black" pitchFamily="34" charset="0"/>
              </a:rPr>
              <a:t>privacy </a:t>
            </a:r>
            <a:r>
              <a:rPr lang="en-US" sz="3200">
                <a:solidFill>
                  <a:srgbClr val="000000"/>
                </a:solidFill>
                <a:latin typeface="Calibri" pitchFamily="34" charset="0"/>
              </a:rPr>
              <a:t>awareness</a:t>
            </a:r>
            <a:endParaRPr lang="en-US" sz="3200">
              <a:solidFill>
                <a:srgbClr val="000000"/>
              </a:solidFill>
              <a:latin typeface="Arial Black" pitchFamily="34" charset="0"/>
            </a:endParaRPr>
          </a:p>
        </p:txBody>
      </p:sp>
      <p:pic>
        <p:nvPicPr>
          <p:cNvPr id="21518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7800" y="3505200"/>
            <a:ext cx="1828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9" name="Picture 19" descr="iphone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" y="2362200"/>
            <a:ext cx="1219200" cy="216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0" name="Picture 20" descr="youtube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71600" y="1676400"/>
            <a:ext cx="193357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1" name="Picture 21" descr="social-action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" y="5257800"/>
            <a:ext cx="2852738" cy="132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2355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2355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68275"/>
            <a:ext cx="9144000" cy="702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4400" b="1" dirty="0" smtClean="0"/>
              <a:t>Design for the World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Partner for Deepest Change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Support Creative Expression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Balance Understanding Innovation &amp; Real World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33400" y="2133600"/>
            <a:ext cx="2819400" cy="3429000"/>
          </a:xfrm>
          <a:prstGeom prst="rect">
            <a:avLst/>
          </a:prstGeom>
          <a:solidFill>
            <a:schemeClr val="accent3">
              <a:alpha val="54000"/>
            </a:schemeClr>
          </a:solidFill>
          <a:ln>
            <a:noFill/>
          </a:ln>
          <a:effectLst>
            <a:glow rad="101600">
              <a:srgbClr val="92D050">
                <a:alpha val="60000"/>
              </a:srgb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52400" y="228600"/>
            <a:ext cx="91440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8000" b="1" smtClean="0"/>
              <a:t>greater…</a:t>
            </a:r>
            <a:endParaRPr lang="en-US" sz="8000" b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05200" y="2286000"/>
            <a:ext cx="5943600" cy="2057400"/>
          </a:xfrm>
        </p:spPr>
        <p:txBody>
          <a:bodyPr lIns="0" rIns="0" rtlCol="0">
            <a:normAutofit/>
          </a:bodyPr>
          <a:lstStyle/>
          <a:p>
            <a:pPr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4000" b="1" smtClean="0">
                <a:latin typeface="+mj-lt"/>
              </a:rPr>
              <a:t>shipping books </a:t>
            </a:r>
            <a:r>
              <a:rPr lang="en-US" smtClean="0">
                <a:latin typeface="+mj-lt"/>
              </a:rPr>
              <a:t>are difficult</a:t>
            </a:r>
          </a:p>
          <a:p>
            <a:pPr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800" b="1" smtClean="0"/>
          </a:p>
          <a:p>
            <a:pPr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mtClean="0"/>
          </a:p>
          <a:p>
            <a:pPr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mtClean="0">
              <a:latin typeface="Arial Narrow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b="1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mtClean="0"/>
          </a:p>
        </p:txBody>
      </p:sp>
      <p:sp>
        <p:nvSpPr>
          <p:cNvPr id="4" name="Rectangle 3"/>
          <p:cNvSpPr/>
          <p:nvPr/>
        </p:nvSpPr>
        <p:spPr>
          <a:xfrm>
            <a:off x="304800" y="3635514"/>
            <a:ext cx="3048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4000" b="1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conflict</a:t>
            </a:r>
            <a:r>
              <a:rPr lang="en-US" sz="320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</a:t>
            </a: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2057400" y="152400"/>
            <a:ext cx="70183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/>
              <a:t>the needs of the world have never been </a:t>
            </a:r>
            <a:endParaRPr lang="en-US" sz="2800"/>
          </a:p>
        </p:txBody>
      </p:sp>
      <p:sp>
        <p:nvSpPr>
          <p:cNvPr id="8" name="Rectangle 7"/>
          <p:cNvSpPr/>
          <p:nvPr/>
        </p:nvSpPr>
        <p:spPr>
          <a:xfrm>
            <a:off x="457200" y="2433638"/>
            <a:ext cx="2984500" cy="5857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200" b="1"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impacted by…</a:t>
            </a:r>
          </a:p>
        </p:txBody>
      </p:sp>
      <p:sp>
        <p:nvSpPr>
          <p:cNvPr id="9" name="Rectangle 8"/>
          <p:cNvSpPr/>
          <p:nvPr/>
        </p:nvSpPr>
        <p:spPr>
          <a:xfrm>
            <a:off x="3778250" y="2057400"/>
            <a:ext cx="3560763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>
                <a:latin typeface="+mj-lt"/>
              </a:rPr>
              <a:t>20</a:t>
            </a:r>
            <a:r>
              <a:rPr lang="en-US" sz="2800" baseline="30000">
                <a:latin typeface="+mj-lt"/>
              </a:rPr>
              <a:t>th</a:t>
            </a:r>
            <a:r>
              <a:rPr lang="en-US" sz="2800">
                <a:latin typeface="+mj-lt"/>
              </a:rPr>
              <a:t> century models of </a:t>
            </a:r>
            <a:endParaRPr lang="en-US" sz="2800">
              <a:latin typeface="+mj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16725" y="2667000"/>
            <a:ext cx="2403475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>
                <a:latin typeface="+mj-lt"/>
              </a:rPr>
              <a:t>&amp;</a:t>
            </a:r>
            <a:r>
              <a:rPr lang="en-US" sz="2800" b="1">
                <a:latin typeface="Arial Black" pitchFamily="34" charset="0"/>
              </a:rPr>
              <a:t>expensive</a:t>
            </a:r>
            <a:endParaRPr lang="en-US" sz="2800" b="1">
              <a:latin typeface="Arial Black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05238" y="3657600"/>
            <a:ext cx="5353050" cy="5540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000" b="1">
                <a:latin typeface="+mj-lt"/>
              </a:rPr>
              <a:t>educational services &amp; materials</a:t>
            </a:r>
            <a:endParaRPr lang="en-US" sz="3000">
              <a:latin typeface="+mj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10000" y="3424238"/>
            <a:ext cx="1316038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dirty="0">
                <a:latin typeface="+mj-lt"/>
              </a:rPr>
              <a:t>access to</a:t>
            </a:r>
          </a:p>
        </p:txBody>
      </p:sp>
      <p:sp>
        <p:nvSpPr>
          <p:cNvPr id="25611" name="Rectangle 12"/>
          <p:cNvSpPr>
            <a:spLocks noChangeArrowheads="1"/>
          </p:cNvSpPr>
          <p:nvPr/>
        </p:nvSpPr>
        <p:spPr bwMode="auto">
          <a:xfrm>
            <a:off x="6477000" y="3962400"/>
            <a:ext cx="27273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>
                <a:latin typeface="Arial Narrow" pitchFamily="34" charset="0"/>
              </a:rPr>
              <a:t>has </a:t>
            </a:r>
            <a:r>
              <a:rPr lang="en-US" sz="3200" b="1">
                <a:latin typeface="Arial Black" pitchFamily="34" charset="0"/>
              </a:rPr>
              <a:t>declined</a:t>
            </a:r>
            <a:endParaRPr lang="en-US" sz="3200">
              <a:latin typeface="Arial Narrow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810000" y="4948238"/>
            <a:ext cx="5443538" cy="6461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600" b="1">
                <a:latin typeface="Arial Black" pitchFamily="34" charset="0"/>
                <a:cs typeface="Arial" pitchFamily="34" charset="0"/>
              </a:rPr>
              <a:t>intolerance </a:t>
            </a:r>
            <a:r>
              <a:rPr lang="en-US" sz="3600" b="1">
                <a:latin typeface="+mj-lt"/>
                <a:cs typeface="Arial" pitchFamily="34" charset="0"/>
              </a:rPr>
              <a:t>&amp; prejudice</a:t>
            </a:r>
            <a:endParaRPr lang="en-US" sz="2400">
              <a:latin typeface="+mj-lt"/>
              <a:cs typeface="Arial" pitchFamily="34" charset="0"/>
            </a:endParaRPr>
          </a:p>
        </p:txBody>
      </p:sp>
      <p:sp>
        <p:nvSpPr>
          <p:cNvPr id="25613" name="Rectangle 6"/>
          <p:cNvSpPr>
            <a:spLocks noChangeArrowheads="1"/>
          </p:cNvSpPr>
          <p:nvPr/>
        </p:nvSpPr>
        <p:spPr bwMode="auto">
          <a:xfrm>
            <a:off x="879475" y="2133600"/>
            <a:ext cx="23209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/>
              <a:t>children are </a:t>
            </a:r>
          </a:p>
        </p:txBody>
      </p:sp>
      <p:sp>
        <p:nvSpPr>
          <p:cNvPr id="18" name="Rectangle 17"/>
          <p:cNvSpPr/>
          <p:nvPr/>
        </p:nvSpPr>
        <p:spPr>
          <a:xfrm>
            <a:off x="762000" y="2971800"/>
            <a:ext cx="32766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5400" b="1" dirty="0"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poverty</a:t>
            </a:r>
            <a:endParaRPr lang="en-US" sz="5400" dirty="0"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57200" y="4765357"/>
            <a:ext cx="2949846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n-US" sz="2600" b="1"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school resources</a:t>
            </a:r>
          </a:p>
        </p:txBody>
      </p:sp>
      <p:sp>
        <p:nvSpPr>
          <p:cNvPr id="20" name="Rectangle 19"/>
          <p:cNvSpPr/>
          <p:nvPr/>
        </p:nvSpPr>
        <p:spPr>
          <a:xfrm>
            <a:off x="990600" y="4079557"/>
            <a:ext cx="244810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800" b="1" dirty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disease</a:t>
            </a:r>
            <a:endParaRPr lang="en-US" sz="4800" dirty="0"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162800" y="5334000"/>
            <a:ext cx="2095500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200">
                <a:latin typeface="+mj-lt"/>
                <a:cs typeface="Arial" pitchFamily="34" charset="0"/>
              </a:rPr>
              <a:t>continues…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944938" y="6540500"/>
            <a:ext cx="52578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Arial Black" pitchFamily="34" charset="0"/>
              </a:rPr>
              <a:t>[1 Design for the World]</a:t>
            </a:r>
            <a:r>
              <a:rPr lang="en-US" dirty="0"/>
              <a:t>    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2    3    4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LEXMETADATA" val="&lt;?xml version=&quot;1.0&quot; encoding=&quot;utf-16&quot;?&gt;&#10;&lt;PresentationMetadata xmlns:xsi=&quot;http://www.w3.org/2001/XMLSchema-instance&quot; xmlns:xsd=&quot;http://www.w3.org/2001/XMLSchema&quot;&gt;&#10;  &lt;TransitionType&gt;Direct&lt;/TransitionType&gt;&#10;  &lt;UniqueID&gt;0&lt;/UniqueID&gt;&#10;  &lt;ShowPreviews&gt;true&lt;/ShowPreviews&gt;&#10;  &lt;ShowReviews&gt;true&lt;/ShowReviews&gt;&#10;  &lt;SectionTemplate&gt;Template2&lt;/SectionTemplate&gt;&#10;  &lt;SectionTemplateColor&gt;&#10;    &lt;A&gt;255&lt;/A&gt;&#10;    &lt;R&gt;128&lt;/R&gt;&#10;    &lt;G&gt;128&lt;/G&gt;&#10;    &lt;B&gt;128&lt;/B&gt;&#10;    &lt;ScA&gt;1&lt;/ScA&gt;&#10;    &lt;ScR&gt;0.2158605&lt;/ScR&gt;&#10;    &lt;ScG&gt;0.2158605&lt;/ScG&gt;&#10;    &lt;ScB&gt;0.2158605&lt;/ScB&gt;&#10;  &lt;/SectionTemplateColor&gt;&#10;  &lt;SectionArrangement&gt;Simple&lt;/SectionArrangement&gt;&#10;&lt;/PresentationMetadata&gt;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8130</TotalTime>
  <Words>1025</Words>
  <Application>Microsoft Office PowerPoint</Application>
  <PresentationFormat>On-screen Show (4:3)</PresentationFormat>
  <Paragraphs>300</Paragraphs>
  <Slides>34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Design Template</vt:lpstr>
      </vt:variant>
      <vt:variant>
        <vt:i4>10</vt:i4>
      </vt:variant>
      <vt:variant>
        <vt:lpstr>Slide Titles</vt:lpstr>
      </vt:variant>
      <vt:variant>
        <vt:i4>34</vt:i4>
      </vt:variant>
    </vt:vector>
  </HeadingPairs>
  <TitlesOfParts>
    <vt:vector size="50" baseType="lpstr">
      <vt:lpstr>Arial</vt:lpstr>
      <vt:lpstr>Calibri</vt:lpstr>
      <vt:lpstr>Arial Black</vt:lpstr>
      <vt:lpstr>Arial Narrow</vt:lpstr>
      <vt:lpstr>Bell Gothic Std Black</vt:lpstr>
      <vt:lpstr>Aharoni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Ben Bederson &amp; Allison Druin Human-Computer Interaction Lab Computer Science Dept. &amp; iSchool University of Maryland</vt:lpstr>
      <vt:lpstr>Slide 2</vt:lpstr>
      <vt:lpstr>Slide 3</vt:lpstr>
      <vt:lpstr>Slide 4</vt:lpstr>
      <vt:lpstr>Slide 5</vt:lpstr>
      <vt:lpstr>future</vt:lpstr>
      <vt:lpstr>Slide 7</vt:lpstr>
      <vt:lpstr>Slide 8</vt:lpstr>
      <vt:lpstr>greater…</vt:lpstr>
      <vt:lpstr>International Children’s Digital Library</vt:lpstr>
      <vt:lpstr>International Children’s Digital Library</vt:lpstr>
      <vt:lpstr>Slide 12</vt:lpstr>
      <vt:lpstr>Slide 13</vt:lpstr>
      <vt:lpstr>Slide 14</vt:lpstr>
      <vt:lpstr>Slide 15</vt:lpstr>
      <vt:lpstr>Mobile library</vt:lpstr>
      <vt:lpstr>Slide 17</vt:lpstr>
      <vt:lpstr>Slide 18</vt:lpstr>
      <vt:lpstr>Partners</vt:lpstr>
      <vt:lpstr>Design Process</vt:lpstr>
      <vt:lpstr>Partnering Methods</vt:lpstr>
      <vt:lpstr>Slide 22</vt:lpstr>
      <vt:lpstr>HCILPartnerships</vt:lpstr>
      <vt:lpstr>Slide 24</vt:lpstr>
      <vt:lpstr>Slide 25</vt:lpstr>
      <vt:lpstr>KidPad: </vt:lpstr>
      <vt:lpstr>Intergenerational               Stories</vt:lpstr>
      <vt:lpstr>Slide 28</vt:lpstr>
      <vt:lpstr>Slide 29</vt:lpstr>
      <vt:lpstr>Slide 30</vt:lpstr>
      <vt:lpstr>&amp; real world</vt:lpstr>
      <vt:lpstr>Slide 32</vt:lpstr>
      <vt:lpstr>Translating</vt:lpstr>
      <vt:lpstr>Slide 34</vt:lpstr>
    </vt:vector>
  </TitlesOfParts>
  <Company>University of Maryland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Allison Druin</dc:creator>
  <cp:lastModifiedBy>kiki</cp:lastModifiedBy>
  <cp:revision>561</cp:revision>
  <dcterms:created xsi:type="dcterms:W3CDTF">2005-12-01T16:30:07Z</dcterms:created>
  <dcterms:modified xsi:type="dcterms:W3CDTF">2009-06-05T18:32:00Z</dcterms:modified>
</cp:coreProperties>
</file>