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7" r:id="rId2"/>
    <p:sldId id="258" r:id="rId3"/>
    <p:sldId id="259" r:id="rId4"/>
    <p:sldId id="363" r:id="rId5"/>
    <p:sldId id="318" r:id="rId6"/>
    <p:sldId id="281" r:id="rId7"/>
    <p:sldId id="260" r:id="rId8"/>
    <p:sldId id="355" r:id="rId9"/>
    <p:sldId id="365" r:id="rId10"/>
    <p:sldId id="358" r:id="rId11"/>
    <p:sldId id="367" r:id="rId12"/>
    <p:sldId id="284" r:id="rId13"/>
    <p:sldId id="283" r:id="rId14"/>
    <p:sldId id="381" r:id="rId15"/>
    <p:sldId id="380" r:id="rId16"/>
    <p:sldId id="369" r:id="rId17"/>
    <p:sldId id="370" r:id="rId18"/>
    <p:sldId id="368" r:id="rId19"/>
    <p:sldId id="292" r:id="rId20"/>
    <p:sldId id="288" r:id="rId21"/>
    <p:sldId id="289" r:id="rId22"/>
    <p:sldId id="290" r:id="rId23"/>
    <p:sldId id="291" r:id="rId24"/>
    <p:sldId id="345" r:id="rId25"/>
    <p:sldId id="387" r:id="rId26"/>
    <p:sldId id="353" r:id="rId27"/>
    <p:sldId id="371" r:id="rId28"/>
    <p:sldId id="372" r:id="rId29"/>
    <p:sldId id="374" r:id="rId30"/>
    <p:sldId id="373" r:id="rId31"/>
    <p:sldId id="334" r:id="rId32"/>
    <p:sldId id="333" r:id="rId33"/>
    <p:sldId id="335" r:id="rId34"/>
    <p:sldId id="336" r:id="rId35"/>
    <p:sldId id="332" r:id="rId36"/>
    <p:sldId id="375" r:id="rId37"/>
    <p:sldId id="339" r:id="rId38"/>
    <p:sldId id="340" r:id="rId39"/>
    <p:sldId id="377" r:id="rId40"/>
    <p:sldId id="382" r:id="rId41"/>
    <p:sldId id="356" r:id="rId42"/>
    <p:sldId id="378" r:id="rId43"/>
    <p:sldId id="383" r:id="rId44"/>
    <p:sldId id="384" r:id="rId45"/>
    <p:sldId id="386" r:id="rId46"/>
    <p:sldId id="317" r:id="rId47"/>
    <p:sldId id="351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88034" autoAdjust="0"/>
  </p:normalViewPr>
  <p:slideViewPr>
    <p:cSldViewPr>
      <p:cViewPr varScale="1">
        <p:scale>
          <a:sx n="81" d="100"/>
          <a:sy n="81" d="100"/>
        </p:scale>
        <p:origin x="-10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9F278-2961-4B92-970A-101FB3C14BBD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53252-9B7F-4E2E-ACC4-3CF51BED37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630EB-B06F-404C-942A-047949D7B275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C98B4-422D-4BC6-B3C6-E0D01EEA4F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Tables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nice</a:t>
            </a:r>
            <a:r>
              <a:rPr lang="es-ES" baseline="0" dirty="0" smtClean="0"/>
              <a:t>: </a:t>
            </a:r>
            <a:r>
              <a:rPr lang="es-ES" baseline="0" dirty="0" err="1" smtClean="0"/>
              <a:t>people</a:t>
            </a:r>
            <a:r>
              <a:rPr lang="es-ES" baseline="0" dirty="0" smtClean="0"/>
              <a:t> are familiar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metaphor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Think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excel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even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dedicated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visualization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systems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like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Tableau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Spotfire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</a:t>
            </a:r>
            <a:r>
              <a:rPr lang="en-US" baseline="0" dirty="0" smtClean="0"/>
              <a:t> where this came from: full citation, and learn the details on how it was obtained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we can see public friendship relations in </a:t>
            </a:r>
            <a:r>
              <a:rPr lang="en-US" baseline="0" dirty="0" err="1" smtClean="0"/>
              <a:t>Facebook</a:t>
            </a:r>
            <a:r>
              <a:rPr lang="en-US" baseline="0" dirty="0" smtClean="0"/>
              <a:t> networks from 5 US universities.</a:t>
            </a:r>
          </a:p>
          <a:p>
            <a:r>
              <a:rPr lang="en-US" baseline="0" dirty="0" smtClean="0"/>
              <a:t>Drawing these networks would take a long time, as some of them have more than a hundred thousand edges. The resulting pictures would also be difficult to interpret, and even more difficult to compare.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see that most networks have a huge central connected component, and that there are more components in </a:t>
            </a:r>
            <a:r>
              <a:rPr lang="en-US" baseline="0" dirty="0" err="1" smtClean="0"/>
              <a:t>georgetown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princeton</a:t>
            </a:r>
            <a:r>
              <a:rPr lang="en-US" baseline="0" dirty="0" smtClean="0"/>
              <a:t> than in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a surprisingly large edge density in our smallest network,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some pretty impressive friend collectors over at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, people with over 3795 friends. Due to the structure of FB, all friendships are bidirectional.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</a:t>
            </a:r>
            <a:r>
              <a:rPr lang="en-US" baseline="0" dirty="0" smtClean="0"/>
              <a:t> where this came from: full citation, and learn the details on how it was obtained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we can see public friendship relations in </a:t>
            </a:r>
            <a:r>
              <a:rPr lang="en-US" baseline="0" dirty="0" err="1" smtClean="0"/>
              <a:t>Facebook</a:t>
            </a:r>
            <a:r>
              <a:rPr lang="en-US" baseline="0" dirty="0" smtClean="0"/>
              <a:t> networks from 5 US universities.</a:t>
            </a:r>
          </a:p>
          <a:p>
            <a:r>
              <a:rPr lang="en-US" baseline="0" dirty="0" smtClean="0"/>
              <a:t>Drawing these networks would take a long time, as some of them have more than a hundred thousand edges. The resulting pictures would also be difficult to interpret, and even more difficult to compare.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see that most networks have a huge central connected component, and that there are more components in </a:t>
            </a:r>
            <a:r>
              <a:rPr lang="en-US" baseline="0" dirty="0" err="1" smtClean="0"/>
              <a:t>georgetown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princeton</a:t>
            </a:r>
            <a:r>
              <a:rPr lang="en-US" baseline="0" dirty="0" smtClean="0"/>
              <a:t> than in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a surprisingly large edge density in our smallest network,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some pretty impressive friend collectors over at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, people with over 3795 friends. Due to the structure of FB, all friendships are bidirectional.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</a:t>
            </a:r>
            <a:r>
              <a:rPr lang="en-US" baseline="0" dirty="0" smtClean="0"/>
              <a:t> where this came from: full citation, and learn the details on how it was obtained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we can see public friendship relations in </a:t>
            </a:r>
            <a:r>
              <a:rPr lang="en-US" baseline="0" dirty="0" err="1" smtClean="0"/>
              <a:t>Facebook</a:t>
            </a:r>
            <a:r>
              <a:rPr lang="en-US" baseline="0" dirty="0" smtClean="0"/>
              <a:t> networks from 5 US universities.</a:t>
            </a:r>
          </a:p>
          <a:p>
            <a:r>
              <a:rPr lang="en-US" baseline="0" dirty="0" smtClean="0"/>
              <a:t>Drawing these networks would take a long time, as some of them have more than a hundred thousand edges. The resulting pictures would also be difficult to interpret, and even more difficult to compare.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see that most networks have a huge central connected component, and that there are more components in </a:t>
            </a:r>
            <a:r>
              <a:rPr lang="en-US" baseline="0" dirty="0" err="1" smtClean="0"/>
              <a:t>georgetown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princeton</a:t>
            </a:r>
            <a:r>
              <a:rPr lang="en-US" baseline="0" dirty="0" smtClean="0"/>
              <a:t> than in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a surprisingly large edge density in our smallest network,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some pretty impressive friend collectors over at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, people with over 3795 friends. Due to the structure of FB, all friendships are bidirectional.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</a:t>
            </a:r>
            <a:r>
              <a:rPr lang="en-US" baseline="0" dirty="0" smtClean="0"/>
              <a:t> where this came from: full citation, and learn the details on how it was obtained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we can see public friendship relations in </a:t>
            </a:r>
            <a:r>
              <a:rPr lang="en-US" baseline="0" dirty="0" err="1" smtClean="0"/>
              <a:t>Facebook</a:t>
            </a:r>
            <a:r>
              <a:rPr lang="en-US" baseline="0" dirty="0" smtClean="0"/>
              <a:t> networks from 5 US universities.</a:t>
            </a:r>
          </a:p>
          <a:p>
            <a:r>
              <a:rPr lang="en-US" baseline="0" dirty="0" smtClean="0"/>
              <a:t>Drawing these networks would take a long time, as some of them have more than a hundred thousand edges. The resulting pictures would also be difficult to interpret, and even more difficult to compare.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see that most networks have a huge central connected component, and that there are more components in </a:t>
            </a:r>
            <a:r>
              <a:rPr lang="en-US" baseline="0" dirty="0" err="1" smtClean="0"/>
              <a:t>georgetown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princeton</a:t>
            </a:r>
            <a:r>
              <a:rPr lang="en-US" baseline="0" dirty="0" smtClean="0"/>
              <a:t> than in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a surprisingly large edge density in our smallest network,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some pretty impressive friend collectors over at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, people with over 3795 friends. Due to the structure of FB, all friendships are bidirectional.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</a:t>
            </a:r>
            <a:r>
              <a:rPr lang="en-US" baseline="0" dirty="0" smtClean="0"/>
              <a:t> where this came from: full citation, and learn the details on how it was obtained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Here we can see public friendship relations in </a:t>
            </a:r>
            <a:r>
              <a:rPr lang="en-US" baseline="0" dirty="0" err="1" smtClean="0"/>
              <a:t>Facebook</a:t>
            </a:r>
            <a:r>
              <a:rPr lang="en-US" baseline="0" dirty="0" smtClean="0"/>
              <a:t> networks from 5 US universities.</a:t>
            </a:r>
          </a:p>
          <a:p>
            <a:r>
              <a:rPr lang="en-US" baseline="0" dirty="0" smtClean="0"/>
              <a:t>Drawing these networks would take a long time, as some of them have more than a hundred thousand edges. The resulting pictures would also be difficult to interpret, and even more difficult to compare.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see that most networks have a huge central connected component, and that there are more components in </a:t>
            </a:r>
            <a:r>
              <a:rPr lang="en-US" baseline="0" dirty="0" err="1" smtClean="0"/>
              <a:t>georgetown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princeton</a:t>
            </a:r>
            <a:r>
              <a:rPr lang="en-US" baseline="0" dirty="0" smtClean="0"/>
              <a:t> than in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a surprisingly large edge density in our smallest network, </a:t>
            </a:r>
            <a:r>
              <a:rPr lang="en-US" baseline="0" dirty="0" err="1" smtClean="0"/>
              <a:t>caltech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some pretty impressive friend collectors over at </a:t>
            </a:r>
            <a:r>
              <a:rPr lang="en-US" baseline="0" dirty="0" err="1" smtClean="0"/>
              <a:t>oclahoma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unc</a:t>
            </a:r>
            <a:r>
              <a:rPr lang="en-US" baseline="0" dirty="0" smtClean="0"/>
              <a:t>, people with over 3795 friends. Due to the structure of FB, all friendships are bidirectional.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652C6-2DF4-471F-BEC6-C8FE4C4BBD2C}" type="slidenum">
              <a:rPr lang="en-US"/>
              <a:pPr/>
              <a:t>19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ln/>
        </p:spPr>
        <p:txBody>
          <a:bodyPr lIns="0" tIns="0" rIns="0" bIns="0"/>
          <a:lstStyle/>
          <a:p>
            <a:r>
              <a:rPr lang="en-US" dirty="0" smtClean="0"/>
              <a:t>Sure, but what is </a:t>
            </a:r>
            <a:r>
              <a:rPr lang="en-US" dirty="0" err="1" smtClean="0"/>
              <a:t>filmTrust</a:t>
            </a:r>
            <a:r>
              <a:rPr lang="en-US" dirty="0" smtClean="0"/>
              <a:t>, </a:t>
            </a:r>
            <a:r>
              <a:rPr lang="en-US" dirty="0" err="1" smtClean="0"/>
              <a:t>ans</a:t>
            </a:r>
            <a:r>
              <a:rPr lang="en-US" dirty="0" smtClean="0"/>
              <a:t> what is it all about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10857-1BAC-48DB-91D1-D05D5BC3701B}" type="slidenum">
              <a:rPr lang="en-US"/>
              <a:pPr/>
              <a:t>20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ln/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6213B-B726-4A25-878E-B83B99866E7C}" type="slidenum">
              <a:rPr lang="en-US"/>
              <a:pPr/>
              <a:t>21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ln/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3E4275-1C09-44F1-8241-EC628D14193A}" type="slidenum">
              <a:rPr lang="en-US"/>
              <a:pPr/>
              <a:t>22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ln/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A0F0BA-A662-4861-A785-C1EFE6D246F2}" type="slidenum">
              <a:rPr lang="en-US"/>
              <a:pPr/>
              <a:t>23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ln/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ln/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Tables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nice</a:t>
            </a:r>
            <a:r>
              <a:rPr lang="es-ES" baseline="0" dirty="0" smtClean="0"/>
              <a:t>: </a:t>
            </a:r>
            <a:r>
              <a:rPr lang="es-ES" baseline="0" dirty="0" err="1" smtClean="0"/>
              <a:t>people</a:t>
            </a:r>
            <a:r>
              <a:rPr lang="es-ES" baseline="0" dirty="0" smtClean="0"/>
              <a:t> are familiar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metaphor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Think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excel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even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dedicated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visualization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systems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like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Tableau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Spotfire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Tables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nice</a:t>
            </a:r>
            <a:r>
              <a:rPr lang="es-ES" baseline="0" dirty="0" smtClean="0"/>
              <a:t>: </a:t>
            </a:r>
            <a:r>
              <a:rPr lang="es-ES" baseline="0" dirty="0" err="1" smtClean="0"/>
              <a:t>people</a:t>
            </a:r>
            <a:r>
              <a:rPr lang="es-ES" baseline="0" dirty="0" smtClean="0"/>
              <a:t> are familiar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metaphor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Think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excel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even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dedicated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visualization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systems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like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Tableau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Spotfire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Columns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be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not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straightforward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numbers</a:t>
            </a:r>
            <a:r>
              <a:rPr lang="es-ES" baseline="0" dirty="0" smtClean="0"/>
              <a:t> (</a:t>
            </a:r>
            <a:r>
              <a:rPr lang="es-ES" baseline="0" dirty="0" err="1" smtClean="0"/>
              <a:t>number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nodes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edges</a:t>
            </a:r>
            <a:r>
              <a:rPr lang="es-ES" baseline="0" dirty="0" smtClean="0"/>
              <a:t>), </a:t>
            </a:r>
            <a:r>
              <a:rPr lang="es-ES" baseline="0" dirty="0" err="1" smtClean="0"/>
              <a:t>but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also</a:t>
            </a:r>
            <a:r>
              <a:rPr lang="es-ES" baseline="0" dirty="0" smtClean="0"/>
              <a:t> sets of </a:t>
            </a:r>
            <a:r>
              <a:rPr lang="es-ES" baseline="0" dirty="0" err="1" smtClean="0"/>
              <a:t>numbers</a:t>
            </a:r>
            <a:r>
              <a:rPr lang="es-ES" baseline="0" dirty="0" smtClean="0"/>
              <a:t> (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distribution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node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degrees</a:t>
            </a:r>
            <a:r>
              <a:rPr lang="es-ES" baseline="0" dirty="0" smtClean="0"/>
              <a:t>).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have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highlighted</a:t>
            </a:r>
            <a:r>
              <a:rPr lang="es-ES" baseline="0" dirty="0" smtClean="0"/>
              <a:t>…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C98B4-422D-4BC6-B3C6-E0D01EEA4F3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5486400"/>
            <a:ext cx="91440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0C8D3A97-85C6-4B58-BB0D-EF300B2474C6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C759-CB68-4D16-B862-F3360FEEBC28}" type="datetimeFigureOut">
              <a:rPr lang="en-US" smtClean="0"/>
              <a:pPr/>
              <a:t>5/25/2010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90800" cy="365125"/>
          </a:xfrm>
          <a:prstGeom prst="rect">
            <a:avLst/>
          </a:prstGeom>
        </p:spPr>
        <p:txBody>
          <a:bodyPr/>
          <a:lstStyle/>
          <a:p>
            <a:fld id="{BA11128E-65E6-4400-8976-DA94C36AF76F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7467" y="63603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9480" y="76200"/>
            <a:ext cx="1364520" cy="46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8153400" y="6324600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2010.05.28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8382000" y="6581001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Slide </a:t>
            </a:r>
            <a:fld id="{BA11128E-65E6-4400-8976-DA94C36AF76F}" type="slidenum"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133699"/>
            <a:ext cx="1600200" cy="72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video" Target="file:///C:\Users\mfreire\Desktop\hcil-symp-mfreire\2-selection-and-overviews.wmv" TargetMode="External"/><Relationship Id="rId7" Type="http://schemas.openxmlformats.org/officeDocument/2006/relationships/image" Target="../media/image24.png"/><Relationship Id="rId2" Type="http://schemas.openxmlformats.org/officeDocument/2006/relationships/audio" Target="../media/audio10.wav"/><Relationship Id="rId1" Type="http://schemas.openxmlformats.org/officeDocument/2006/relationships/tags" Target="../tags/tag2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5" Type="http://schemas.openxmlformats.org/officeDocument/2006/relationships/image" Target="../media/image18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7.wav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18.png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24.wav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mfreire\Desktop\hcil-symp-mfreire\3-comparing-big-and-small.wmv" TargetMode="Externa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25.wav"/><Relationship Id="rId6" Type="http://schemas.openxmlformats.org/officeDocument/2006/relationships/image" Target="../media/image18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6.wav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7.wav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8.wav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9.wav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0.wav"/><Relationship Id="rId5" Type="http://schemas.openxmlformats.org/officeDocument/2006/relationships/image" Target="../media/image18.png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1.wav"/><Relationship Id="rId5" Type="http://schemas.openxmlformats.org/officeDocument/2006/relationships/image" Target="../media/image18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2.wav"/><Relationship Id="rId5" Type="http://schemas.openxmlformats.org/officeDocument/2006/relationships/image" Target="../media/image18.png"/><Relationship Id="rId4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3.wav"/><Relationship Id="rId5" Type="http://schemas.openxmlformats.org/officeDocument/2006/relationships/image" Target="../media/image18.png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4.wav"/><Relationship Id="rId1" Type="http://schemas.openxmlformats.org/officeDocument/2006/relationships/tags" Target="../tags/tag4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5.wav"/><Relationship Id="rId4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6.wav"/><Relationship Id="rId5" Type="http://schemas.openxmlformats.org/officeDocument/2006/relationships/image" Target="../media/image18.png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7.wav"/><Relationship Id="rId6" Type="http://schemas.openxmlformats.org/officeDocument/2006/relationships/image" Target="../media/image18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8.wav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9.wav"/><Relationship Id="rId5" Type="http://schemas.openxmlformats.org/officeDocument/2006/relationships/image" Target="../media/image18.png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0.wav"/><Relationship Id="rId5" Type="http://schemas.openxmlformats.org/officeDocument/2006/relationships/image" Target="../media/image18.png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1.wav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2.wav"/><Relationship Id="rId4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3.wav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44.wav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5.wav"/><Relationship Id="rId4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6.wav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video" Target="file:///C:\Users\mfreire\Desktop\hcil-symp-mfreire\1-opening-networks.wmv" TargetMode="External"/><Relationship Id="rId7" Type="http://schemas.openxmlformats.org/officeDocument/2006/relationships/image" Target="../media/image22.png"/><Relationship Id="rId2" Type="http://schemas.openxmlformats.org/officeDocument/2006/relationships/audio" Target="../media/audio8.wav"/><Relationship Id="rId1" Type="http://schemas.openxmlformats.org/officeDocument/2006/relationships/tags" Target="../tags/tag1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18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28600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 smtClean="0"/>
              <a:t>ManyNets</a:t>
            </a:r>
            <a:endParaRPr lang="en-US" sz="5400" dirty="0"/>
          </a:p>
          <a:p>
            <a:pPr algn="ctr"/>
            <a:r>
              <a:rPr lang="en-US" sz="3600" dirty="0" smtClean="0"/>
              <a:t>Multiple Network Analysis and Visualization</a:t>
            </a:r>
          </a:p>
        </p:txBody>
      </p:sp>
      <p:grpSp>
        <p:nvGrpSpPr>
          <p:cNvPr id="3" name="Group 16"/>
          <p:cNvGrpSpPr/>
          <p:nvPr/>
        </p:nvGrpSpPr>
        <p:grpSpPr>
          <a:xfrm>
            <a:off x="1600200" y="5029200"/>
            <a:ext cx="1600200" cy="1436132"/>
            <a:chOff x="1676400" y="4495800"/>
            <a:chExt cx="1886029" cy="166473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7400" y="4495800"/>
              <a:ext cx="1123950" cy="1343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676400" y="5791200"/>
              <a:ext cx="18860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Catherine </a:t>
              </a:r>
              <a:r>
                <a:rPr lang="en-US" dirty="0" err="1"/>
                <a:t>Plaisant</a:t>
              </a:r>
              <a:endParaRPr lang="en-US" dirty="0"/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2971800" y="4419600"/>
            <a:ext cx="2004189" cy="1817132"/>
            <a:chOff x="3733800" y="4724400"/>
            <a:chExt cx="1851789" cy="166473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91000" y="4724400"/>
              <a:ext cx="1000125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3733800" y="6019800"/>
              <a:ext cx="185178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Ben </a:t>
              </a:r>
              <a:r>
                <a:rPr lang="en-US" dirty="0" err="1"/>
                <a:t>Shneiderman</a:t>
              </a:r>
              <a:endParaRPr lang="en-US" dirty="0"/>
            </a:p>
          </p:txBody>
        </p:sp>
      </p:grpSp>
      <p:grpSp>
        <p:nvGrpSpPr>
          <p:cNvPr id="5" name="Group 18"/>
          <p:cNvGrpSpPr/>
          <p:nvPr/>
        </p:nvGrpSpPr>
        <p:grpSpPr>
          <a:xfrm>
            <a:off x="4572000" y="4953000"/>
            <a:ext cx="1524000" cy="1512332"/>
            <a:chOff x="6340500" y="4724400"/>
            <a:chExt cx="1561537" cy="1588532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553200" y="4724400"/>
              <a:ext cx="1117647" cy="126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340500" y="5975931"/>
              <a:ext cx="1561537" cy="3370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Jennifer </a:t>
              </a:r>
              <a:r>
                <a:rPr lang="en-US" dirty="0" err="1"/>
                <a:t>Golbeck</a:t>
              </a:r>
              <a:endParaRPr lang="en-US" dirty="0"/>
            </a:p>
          </p:txBody>
        </p:sp>
      </p:grpSp>
      <p:pic>
        <p:nvPicPr>
          <p:cNvPr id="20" name="Picture 4" descr="hcil_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228600"/>
            <a:ext cx="2327976" cy="2057400"/>
          </a:xfrm>
          <a:prstGeom prst="rect">
            <a:avLst/>
          </a:prstGeom>
          <a:noFill/>
        </p:spPr>
      </p:pic>
      <p:grpSp>
        <p:nvGrpSpPr>
          <p:cNvPr id="6" name="Group 20"/>
          <p:cNvGrpSpPr/>
          <p:nvPr/>
        </p:nvGrpSpPr>
        <p:grpSpPr>
          <a:xfrm>
            <a:off x="6553200" y="0"/>
            <a:ext cx="2590800" cy="1143000"/>
            <a:chOff x="3552824" y="2590800"/>
            <a:chExt cx="3446340" cy="1436132"/>
          </a:xfrm>
        </p:grpSpPr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 r="12966"/>
            <a:stretch>
              <a:fillRect/>
            </a:stretch>
          </p:blipFill>
          <p:spPr bwMode="auto">
            <a:xfrm>
              <a:off x="3552824" y="2590800"/>
              <a:ext cx="3446340" cy="1128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3585347" y="3657600"/>
              <a:ext cx="1943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4800" y="6488668"/>
            <a:ext cx="8465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Manuel Freire-Moran – manuel.freire@uam.es                                                      2010.05.18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" name="28 Grupo"/>
          <p:cNvGrpSpPr/>
          <p:nvPr/>
        </p:nvGrpSpPr>
        <p:grpSpPr>
          <a:xfrm>
            <a:off x="6096000" y="4495800"/>
            <a:ext cx="1469313" cy="1653302"/>
            <a:chOff x="6400800" y="3973830"/>
            <a:chExt cx="1469313" cy="1653302"/>
          </a:xfrm>
        </p:grpSpPr>
        <p:sp>
          <p:nvSpPr>
            <p:cNvPr id="25" name="Rectangle 11"/>
            <p:cNvSpPr/>
            <p:nvPr/>
          </p:nvSpPr>
          <p:spPr>
            <a:xfrm>
              <a:off x="6400800" y="5257800"/>
              <a:ext cx="14693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Awalin</a:t>
              </a:r>
              <a:r>
                <a:rPr lang="en-US" dirty="0" smtClean="0"/>
                <a:t> Nabila</a:t>
              </a:r>
              <a:endParaRPr lang="en-US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629400" y="3973830"/>
              <a:ext cx="914400" cy="1341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29 Grupo"/>
          <p:cNvGrpSpPr/>
          <p:nvPr/>
        </p:nvGrpSpPr>
        <p:grpSpPr>
          <a:xfrm>
            <a:off x="7467600" y="4876800"/>
            <a:ext cx="1276311" cy="1588532"/>
            <a:chOff x="7696200" y="4495800"/>
            <a:chExt cx="1276311" cy="1588532"/>
          </a:xfrm>
        </p:grpSpPr>
        <p:sp>
          <p:nvSpPr>
            <p:cNvPr id="28" name="Rectangle 11"/>
            <p:cNvSpPr/>
            <p:nvPr/>
          </p:nvSpPr>
          <p:spPr>
            <a:xfrm>
              <a:off x="7696200" y="5715000"/>
              <a:ext cx="12763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Miguel Rios</a:t>
              </a:r>
              <a:endParaRPr lang="en-US" dirty="0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848600" y="4495800"/>
              <a:ext cx="911087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" name="30 Grupo"/>
          <p:cNvGrpSpPr/>
          <p:nvPr/>
        </p:nvGrpSpPr>
        <p:grpSpPr>
          <a:xfrm>
            <a:off x="381000" y="4419600"/>
            <a:ext cx="1501117" cy="1752600"/>
            <a:chOff x="381000" y="4419600"/>
            <a:chExt cx="1501117" cy="1740932"/>
          </a:xfrm>
        </p:grpSpPr>
        <p:sp>
          <p:nvSpPr>
            <p:cNvPr id="12" name="Rectangle 11"/>
            <p:cNvSpPr/>
            <p:nvPr/>
          </p:nvSpPr>
          <p:spPr>
            <a:xfrm>
              <a:off x="381000" y="5791200"/>
              <a:ext cx="15011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Manuel </a:t>
              </a:r>
              <a:r>
                <a:rPr lang="en-US" dirty="0" err="1"/>
                <a:t>Freire</a:t>
              </a:r>
              <a:endParaRPr lang="en-US" dirty="0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9600" y="4419600"/>
              <a:ext cx="990600" cy="137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" name="~PP2730.WAV">
            <a:hlinkClick r:id="" action="ppaction://media"/>
          </p:cNvPr>
          <p:cNvPicPr>
            <a:picLocks noRot="1" noChangeAspect="1"/>
          </p:cNvPicPr>
          <p:nvPr>
            <a:wavAudioFile r:embed="rId1" name="~PP2730.WAV"/>
          </p:nvPr>
        </p:nvPicPr>
        <p:blipFill>
          <a:blip r:embed="rId12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~PP3570.WAV">
            <a:hlinkClick r:id="" action="ppaction://media"/>
          </p:cNvPr>
          <p:cNvPicPr>
            <a:picLocks noRot="1" noChangeAspect="1"/>
          </p:cNvPicPr>
          <p:nvPr>
            <a:wavAudioFile r:embed="rId2" name="~PP3570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  <p:pic>
        <p:nvPicPr>
          <p:cNvPr id="5" name="2-selection-and-overviews.wmv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48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0" y="5334000"/>
            <a:ext cx="17526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 l="1058" t="24390" r="3446" b="9756"/>
          <a:stretch>
            <a:fillRect/>
          </a:stretch>
        </p:blipFill>
        <p:spPr bwMode="auto">
          <a:xfrm>
            <a:off x="457200" y="1628198"/>
            <a:ext cx="5715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23"/>
          <p:cNvGrpSpPr/>
          <p:nvPr/>
        </p:nvGrpSpPr>
        <p:grpSpPr>
          <a:xfrm>
            <a:off x="7086600" y="3048000"/>
            <a:ext cx="1395351" cy="1285301"/>
            <a:chOff x="281049" y="2607625"/>
            <a:chExt cx="1395351" cy="1354776"/>
          </a:xfrm>
        </p:grpSpPr>
        <p:sp>
          <p:nvSpPr>
            <p:cNvPr id="13" name="Rectangular Callout 12"/>
            <p:cNvSpPr/>
            <p:nvPr/>
          </p:nvSpPr>
          <p:spPr>
            <a:xfrm>
              <a:off x="281049" y="2607625"/>
              <a:ext cx="1395351" cy="1354776"/>
            </a:xfrm>
            <a:prstGeom prst="wedgeRectCallout">
              <a:avLst>
                <a:gd name="adj1" fmla="val -192467"/>
                <a:gd name="adj2" fmla="val -31457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7624" t="9756" b="6504"/>
            <a:stretch>
              <a:fillRect/>
            </a:stretch>
          </p:blipFill>
          <p:spPr bwMode="auto">
            <a:xfrm>
              <a:off x="292100" y="2614140"/>
              <a:ext cx="1365250" cy="130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1"/>
          <p:cNvGrpSpPr/>
          <p:nvPr/>
        </p:nvGrpSpPr>
        <p:grpSpPr>
          <a:xfrm>
            <a:off x="6705600" y="1247198"/>
            <a:ext cx="1524000" cy="1371600"/>
            <a:chOff x="6934200" y="2286000"/>
            <a:chExt cx="1524000" cy="1371600"/>
          </a:xfrm>
        </p:grpSpPr>
        <p:sp>
          <p:nvSpPr>
            <p:cNvPr id="12" name="Rectangular Callout 11"/>
            <p:cNvSpPr/>
            <p:nvPr/>
          </p:nvSpPr>
          <p:spPr>
            <a:xfrm>
              <a:off x="6934200" y="2286000"/>
              <a:ext cx="1524000" cy="1371600"/>
            </a:xfrm>
            <a:prstGeom prst="wedgeRectCallout">
              <a:avLst>
                <a:gd name="adj1" fmla="val -157247"/>
                <a:gd name="adj2" fmla="val 68835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12476" t="14201" r="-2924" b="10059"/>
            <a:stretch>
              <a:fillRect/>
            </a:stretch>
          </p:blipFill>
          <p:spPr bwMode="auto">
            <a:xfrm>
              <a:off x="6985000" y="2362200"/>
              <a:ext cx="1473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>
          <a:xfrm>
            <a:off x="609600" y="3733800"/>
            <a:ext cx="801485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row 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= 1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Columns 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= network 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features  (metrics, distributions)</a:t>
            </a: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Column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summaries =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interactive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overviews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Target users:</a:t>
            </a:r>
            <a:r>
              <a:rPr lang="en-US" sz="2800" b="1" dirty="0" smtClean="0"/>
              <a:t> network analysts </a:t>
            </a:r>
          </a:p>
          <a:p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1981200" y="457200"/>
            <a:ext cx="2807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err="1" smtClean="0"/>
              <a:t>ManyNets</a:t>
            </a:r>
            <a:endParaRPr lang="en-US" dirty="0"/>
          </a:p>
        </p:txBody>
      </p:sp>
      <p:pic>
        <p:nvPicPr>
          <p:cNvPr id="15" name="~PP223.WAV">
            <a:hlinkClick r:id="" action="ppaction://media"/>
          </p:cNvPr>
          <p:cNvPicPr>
            <a:picLocks noRot="1" noChangeAspect="1"/>
          </p:cNvPicPr>
          <p:nvPr>
            <a:wavAudioFile r:embed="rId1" name="~PP223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038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Analysis of </a:t>
            </a:r>
            <a:r>
              <a:rPr lang="en-US" b="1" dirty="0" smtClean="0"/>
              <a:t>separate </a:t>
            </a:r>
            <a:r>
              <a:rPr lang="en-US" dirty="0" smtClean="0"/>
              <a:t>networks: compare a set of networks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Analysis of parts of a </a:t>
            </a:r>
            <a:r>
              <a:rPr lang="en-US" b="1" dirty="0" smtClean="0"/>
              <a:t>single network</a:t>
            </a:r>
            <a:r>
              <a:rPr lang="en-US" dirty="0" smtClean="0"/>
              <a:t>: divide and conquer</a:t>
            </a:r>
          </a:p>
          <a:p>
            <a:pPr lvl="1"/>
            <a:r>
              <a:rPr lang="en-US" dirty="0" smtClean="0"/>
              <a:t>Local neighborhoods (</a:t>
            </a:r>
            <a:r>
              <a:rPr lang="en-US" b="1" dirty="0" smtClean="0"/>
              <a:t>ego networks</a:t>
            </a:r>
            <a:r>
              <a:rPr lang="en-US" dirty="0" smtClean="0"/>
              <a:t>) within a social network</a:t>
            </a:r>
          </a:p>
          <a:p>
            <a:pPr lvl="1"/>
            <a:r>
              <a:rPr lang="en-US" dirty="0" smtClean="0"/>
              <a:t>Compare larger neighborhoods (</a:t>
            </a:r>
            <a:r>
              <a:rPr lang="en-US" b="1" dirty="0" smtClean="0"/>
              <a:t>clusters or communities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Find prevalence of certain </a:t>
            </a:r>
            <a:r>
              <a:rPr lang="en-US" b="1" dirty="0" smtClean="0"/>
              <a:t>network motifs</a:t>
            </a:r>
          </a:p>
          <a:p>
            <a:pPr lvl="1"/>
            <a:r>
              <a:rPr lang="en-US" dirty="0" smtClean="0"/>
              <a:t>Compare sub-networks with certain </a:t>
            </a:r>
            <a:r>
              <a:rPr lang="en-US" b="1" dirty="0" smtClean="0"/>
              <a:t>attributes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.: time-slices)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Analysis of </a:t>
            </a:r>
            <a:r>
              <a:rPr lang="en-US" b="1" dirty="0" smtClean="0"/>
              <a:t>multi-modal networks</a:t>
            </a:r>
          </a:p>
          <a:p>
            <a:pPr lvl="1"/>
            <a:r>
              <a:rPr lang="en-US" dirty="0" smtClean="0"/>
              <a:t>Handle networks with </a:t>
            </a:r>
            <a:r>
              <a:rPr lang="en-US" b="1" dirty="0" smtClean="0"/>
              <a:t>multiple types </a:t>
            </a:r>
            <a:r>
              <a:rPr lang="en-US" dirty="0" smtClean="0"/>
              <a:t>of nodes and edges</a:t>
            </a:r>
          </a:p>
          <a:p>
            <a:pPr lvl="1"/>
            <a:r>
              <a:rPr lang="en-US" dirty="0" smtClean="0"/>
              <a:t>Generate </a:t>
            </a:r>
            <a:r>
              <a:rPr lang="en-US" b="1" dirty="0" smtClean="0"/>
              <a:t>new edges </a:t>
            </a:r>
            <a:r>
              <a:rPr lang="en-US" dirty="0" smtClean="0"/>
              <a:t>(“two users are connected if…”)</a:t>
            </a:r>
          </a:p>
        </p:txBody>
      </p:sp>
      <p:pic>
        <p:nvPicPr>
          <p:cNvPr id="5" name="~PP816.WAV">
            <a:hlinkClick r:id="" action="ppaction://media"/>
          </p:cNvPr>
          <p:cNvPicPr>
            <a:picLocks noRot="1" noChangeAspect="1"/>
          </p:cNvPicPr>
          <p:nvPr>
            <a:wavAudioFile r:embed="rId1" name="~PP816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networks example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404" t="20884" r="3543" b="7851"/>
          <a:stretch>
            <a:fillRect/>
          </a:stretch>
        </p:blipFill>
        <p:spPr bwMode="auto">
          <a:xfrm>
            <a:off x="85725" y="2990850"/>
            <a:ext cx="8677275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800600"/>
            <a:ext cx="5622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Facebook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networks from 5 US universities, from [Traud09]</a:t>
            </a:r>
          </a:p>
        </p:txBody>
      </p:sp>
      <p:pic>
        <p:nvPicPr>
          <p:cNvPr id="7" name="~PP1346.WAV">
            <a:hlinkClick r:id="" action="ppaction://media"/>
          </p:cNvPr>
          <p:cNvPicPr>
            <a:picLocks noRot="1" noChangeAspect="1"/>
          </p:cNvPicPr>
          <p:nvPr>
            <a:wavAudioFile r:embed="rId1" name="~PP1346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networks example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404" t="20884" r="3543" b="7851"/>
          <a:stretch>
            <a:fillRect/>
          </a:stretch>
        </p:blipFill>
        <p:spPr bwMode="auto">
          <a:xfrm>
            <a:off x="85725" y="2990850"/>
            <a:ext cx="8677275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800600"/>
            <a:ext cx="5622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Facebook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networks from 5 US universities, from [Traud09]</a:t>
            </a:r>
          </a:p>
        </p:txBody>
      </p:sp>
      <p:sp>
        <p:nvSpPr>
          <p:cNvPr id="9" name="Rectangle 28"/>
          <p:cNvSpPr/>
          <p:nvPr/>
        </p:nvSpPr>
        <p:spPr>
          <a:xfrm>
            <a:off x="71283" y="2971800"/>
            <a:ext cx="2863645" cy="18288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 smtClean="0"/>
          </a:p>
        </p:txBody>
      </p:sp>
      <p:pic>
        <p:nvPicPr>
          <p:cNvPr id="10" name="~PP1939.WAV">
            <a:hlinkClick r:id="" action="ppaction://media"/>
          </p:cNvPr>
          <p:cNvPicPr>
            <a:picLocks noRot="1" noChangeAspect="1"/>
          </p:cNvPicPr>
          <p:nvPr>
            <a:wavAudioFile r:embed="rId1" name="~PP1939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networks example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404" t="20884" r="3543" b="7851"/>
          <a:stretch>
            <a:fillRect/>
          </a:stretch>
        </p:blipFill>
        <p:spPr bwMode="auto">
          <a:xfrm>
            <a:off x="85725" y="2990850"/>
            <a:ext cx="8677275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800600"/>
            <a:ext cx="5622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Facebook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networks from 5 US universities, from [Traud09]</a:t>
            </a:r>
          </a:p>
        </p:txBody>
      </p:sp>
      <p:sp>
        <p:nvSpPr>
          <p:cNvPr id="9" name="Rectangle 28"/>
          <p:cNvSpPr/>
          <p:nvPr/>
        </p:nvSpPr>
        <p:spPr>
          <a:xfrm>
            <a:off x="71283" y="2971800"/>
            <a:ext cx="2863645" cy="18288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404" t="20884" r="66805" b="7851"/>
          <a:stretch>
            <a:fillRect/>
          </a:stretch>
        </p:blipFill>
        <p:spPr bwMode="auto">
          <a:xfrm>
            <a:off x="1219200" y="2286000"/>
            <a:ext cx="5417637" cy="325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~PP2532.WAV">
            <a:hlinkClick r:id="" action="ppaction://media"/>
          </p:cNvPr>
          <p:cNvPicPr>
            <a:picLocks noRot="1" noChangeAspect="1"/>
          </p:cNvPicPr>
          <p:nvPr>
            <a:wavAudioFile r:embed="rId1" name="~PP253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404" t="20884" r="3543" b="7851"/>
          <a:stretch>
            <a:fillRect/>
          </a:stretch>
        </p:blipFill>
        <p:spPr bwMode="auto">
          <a:xfrm>
            <a:off x="85725" y="2990850"/>
            <a:ext cx="8677275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networks example</a:t>
            </a:r>
            <a:endParaRPr lang="en-US" dirty="0"/>
          </a:p>
        </p:txBody>
      </p:sp>
      <p:sp>
        <p:nvSpPr>
          <p:cNvPr id="9" name="Rectangle 28"/>
          <p:cNvSpPr/>
          <p:nvPr/>
        </p:nvSpPr>
        <p:spPr>
          <a:xfrm>
            <a:off x="6781800" y="2971800"/>
            <a:ext cx="1440000" cy="18000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pic>
        <p:nvPicPr>
          <p:cNvPr id="6" name="~PP3062.WAV">
            <a:hlinkClick r:id="" action="ppaction://media"/>
          </p:cNvPr>
          <p:cNvPicPr>
            <a:picLocks noRot="1" noChangeAspect="1"/>
          </p:cNvPicPr>
          <p:nvPr>
            <a:wavAudioFile r:embed="rId1" name="~PP3062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 l="404" t="20884" r="3543" b="7851"/>
          <a:stretch>
            <a:fillRect/>
          </a:stretch>
        </p:blipFill>
        <p:spPr bwMode="auto">
          <a:xfrm>
            <a:off x="85725" y="2990850"/>
            <a:ext cx="8677275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separate networks example</a:t>
            </a:r>
            <a:endParaRPr lang="en-US" dirty="0"/>
          </a:p>
        </p:txBody>
      </p:sp>
      <p:sp>
        <p:nvSpPr>
          <p:cNvPr id="9" name="Rectangle 28"/>
          <p:cNvSpPr/>
          <p:nvPr/>
        </p:nvSpPr>
        <p:spPr>
          <a:xfrm>
            <a:off x="6781800" y="2971800"/>
            <a:ext cx="1440000" cy="18000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 l="58050" t="21341" r="21087" b="8537"/>
          <a:stretch>
            <a:fillRect/>
          </a:stretch>
        </p:blipFill>
        <p:spPr bwMode="auto">
          <a:xfrm>
            <a:off x="4382429" y="3276600"/>
            <a:ext cx="3618571" cy="3364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~PP4014.WAV">
            <a:hlinkClick r:id="" action="ppaction://media"/>
          </p:cNvPr>
          <p:cNvPicPr>
            <a:picLocks noRot="1" noChangeAspect="1"/>
          </p:cNvPicPr>
          <p:nvPr>
            <a:wavAudioFile r:embed="rId2" name="~PP4014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038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 of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separate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networks: compare a set of networks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/>
              <a:t>Analysis of parts of a </a:t>
            </a:r>
            <a:r>
              <a:rPr lang="en-US" b="1" dirty="0" smtClean="0"/>
              <a:t>single network</a:t>
            </a:r>
            <a:r>
              <a:rPr lang="en-US" dirty="0" smtClean="0"/>
              <a:t>: divide and conquer</a:t>
            </a:r>
          </a:p>
          <a:p>
            <a:pPr lvl="1"/>
            <a:r>
              <a:rPr lang="en-US" dirty="0" smtClean="0"/>
              <a:t>Local neighborhoods (</a:t>
            </a:r>
            <a:r>
              <a:rPr lang="en-US" b="1" dirty="0" smtClean="0"/>
              <a:t>ego networks</a:t>
            </a:r>
            <a:r>
              <a:rPr lang="en-US" dirty="0" smtClean="0"/>
              <a:t>) within a social network</a:t>
            </a:r>
          </a:p>
          <a:p>
            <a:pPr lvl="1"/>
            <a:r>
              <a:rPr lang="en-US" dirty="0" smtClean="0"/>
              <a:t>Compare larger neighborhoods (</a:t>
            </a:r>
            <a:r>
              <a:rPr lang="en-US" b="1" dirty="0" smtClean="0"/>
              <a:t>clusters or communities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Find prevalence of certain </a:t>
            </a:r>
            <a:r>
              <a:rPr lang="en-US" b="1" dirty="0" smtClean="0"/>
              <a:t>network motifs</a:t>
            </a:r>
          </a:p>
          <a:p>
            <a:pPr lvl="1"/>
            <a:r>
              <a:rPr lang="en-US" dirty="0" smtClean="0"/>
              <a:t>Compare sub-networks with certain </a:t>
            </a:r>
            <a:r>
              <a:rPr lang="en-US" b="1" dirty="0" smtClean="0"/>
              <a:t>attributes </a:t>
            </a:r>
            <a:r>
              <a:rPr lang="en-US" dirty="0" smtClean="0"/>
              <a:t>(e.g.: time-slices)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 of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multi-modal networks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Handle networks with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multiple types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 nodes and edges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Generate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new edges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(“two users are connected if…”)</a:t>
            </a:r>
          </a:p>
        </p:txBody>
      </p:sp>
      <p:pic>
        <p:nvPicPr>
          <p:cNvPr id="5" name="~PP495.WAV">
            <a:hlinkClick r:id="" action="ppaction://media"/>
          </p:cNvPr>
          <p:cNvPicPr>
            <a:picLocks noRot="1" noChangeAspect="1"/>
          </p:cNvPicPr>
          <p:nvPr>
            <a:wavAudioFile r:embed="rId1" name="~PP495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>
            <a:spLocks noGrp="1"/>
          </p:cNvSpPr>
          <p:nvPr>
            <p:ph type="title" idx="4294967295"/>
          </p:nvPr>
        </p:nvSpPr>
        <p:spPr>
          <a:xfrm>
            <a:off x="990600" y="457200"/>
            <a:ext cx="6705600" cy="838200"/>
          </a:xfrm>
          <a:ln/>
        </p:spPr>
        <p:txBody>
          <a:bodyPr lIns="0" tIns="0" rIns="0" bIns="0">
            <a:normAutofit/>
          </a:bodyPr>
          <a:lstStyle/>
          <a:p>
            <a:r>
              <a:rPr lang="en-US" dirty="0" smtClean="0"/>
              <a:t>single network example</a:t>
            </a:r>
            <a:endParaRPr lang="en-US" dirty="0"/>
          </a:p>
        </p:txBody>
      </p:sp>
      <p:pic>
        <p:nvPicPr>
          <p:cNvPr id="10752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447800"/>
            <a:ext cx="4700588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4" name="Text Box 5"/>
          <p:cNvSpPr txBox="1">
            <a:spLocks noChangeArrowheads="1"/>
          </p:cNvSpPr>
          <p:nvPr/>
        </p:nvSpPr>
        <p:spPr bwMode="auto">
          <a:xfrm>
            <a:off x="5334000" y="1447800"/>
            <a:ext cx="4011704" cy="131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r>
              <a:rPr lang="en-US" sz="2000" dirty="0" smtClean="0"/>
              <a:t>Nodes are users</a:t>
            </a:r>
          </a:p>
          <a:p>
            <a:pPr defTabSz="828675"/>
            <a:endParaRPr lang="en-US" sz="2000" dirty="0" smtClean="0"/>
          </a:p>
          <a:p>
            <a:pPr defTabSz="828675"/>
            <a:r>
              <a:rPr lang="en-US" sz="2000" dirty="0" smtClean="0"/>
              <a:t>Links are trust ratings in other users’ </a:t>
            </a:r>
            <a:br>
              <a:rPr lang="en-US" sz="2000" dirty="0" smtClean="0"/>
            </a:br>
            <a:r>
              <a:rPr lang="en-US" sz="2000" dirty="0" smtClean="0"/>
              <a:t>	film –rating expertise</a:t>
            </a:r>
            <a:endParaRPr lang="en-US" sz="2000" dirty="0"/>
          </a:p>
        </p:txBody>
      </p:sp>
      <p:sp>
        <p:nvSpPr>
          <p:cNvPr id="107525" name="Oval 6"/>
          <p:cNvSpPr>
            <a:spLocks noChangeArrowheads="1"/>
          </p:cNvSpPr>
          <p:nvPr/>
        </p:nvSpPr>
        <p:spPr bwMode="auto">
          <a:xfrm>
            <a:off x="5608638" y="3154363"/>
            <a:ext cx="830262" cy="34448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Joe</a:t>
            </a:r>
          </a:p>
        </p:txBody>
      </p:sp>
      <p:sp>
        <p:nvSpPr>
          <p:cNvPr id="107526" name="Oval 7"/>
          <p:cNvSpPr>
            <a:spLocks noChangeArrowheads="1"/>
          </p:cNvSpPr>
          <p:nvPr/>
        </p:nvSpPr>
        <p:spPr bwMode="auto">
          <a:xfrm>
            <a:off x="7543800" y="3154363"/>
            <a:ext cx="760413" cy="34448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Mary</a:t>
            </a:r>
          </a:p>
        </p:txBody>
      </p:sp>
      <p:sp>
        <p:nvSpPr>
          <p:cNvPr id="107527" name="Line 8"/>
          <p:cNvSpPr>
            <a:spLocks noChangeShapeType="1"/>
          </p:cNvSpPr>
          <p:nvPr/>
        </p:nvSpPr>
        <p:spPr bwMode="auto">
          <a:xfrm>
            <a:off x="6402388" y="3222625"/>
            <a:ext cx="11747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28" name="Text Box 10"/>
          <p:cNvSpPr txBox="1">
            <a:spLocks noChangeArrowheads="1"/>
          </p:cNvSpPr>
          <p:nvPr/>
        </p:nvSpPr>
        <p:spPr bwMode="auto">
          <a:xfrm>
            <a:off x="6783388" y="2944813"/>
            <a:ext cx="3984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r>
              <a:rPr lang="en-US" sz="1600"/>
              <a:t>10</a:t>
            </a:r>
          </a:p>
        </p:txBody>
      </p:sp>
      <p:sp>
        <p:nvSpPr>
          <p:cNvPr id="107529" name="Oval 12"/>
          <p:cNvSpPr>
            <a:spLocks noChangeArrowheads="1"/>
          </p:cNvSpPr>
          <p:nvPr/>
        </p:nvSpPr>
        <p:spPr bwMode="auto">
          <a:xfrm>
            <a:off x="5540375" y="4054475"/>
            <a:ext cx="828675" cy="3444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Peter</a:t>
            </a:r>
          </a:p>
        </p:txBody>
      </p:sp>
      <p:sp>
        <p:nvSpPr>
          <p:cNvPr id="107530" name="Oval 13"/>
          <p:cNvSpPr>
            <a:spLocks noChangeArrowheads="1"/>
          </p:cNvSpPr>
          <p:nvPr/>
        </p:nvSpPr>
        <p:spPr bwMode="auto">
          <a:xfrm>
            <a:off x="7543800" y="4054475"/>
            <a:ext cx="760413" cy="3444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Paul</a:t>
            </a:r>
          </a:p>
        </p:txBody>
      </p:sp>
      <p:sp>
        <p:nvSpPr>
          <p:cNvPr id="107531" name="Line 14"/>
          <p:cNvSpPr>
            <a:spLocks noChangeShapeType="1"/>
          </p:cNvSpPr>
          <p:nvPr/>
        </p:nvSpPr>
        <p:spPr bwMode="auto">
          <a:xfrm>
            <a:off x="6380163" y="4122738"/>
            <a:ext cx="11747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32" name="Line 15"/>
          <p:cNvSpPr>
            <a:spLocks noChangeShapeType="1"/>
          </p:cNvSpPr>
          <p:nvPr/>
        </p:nvSpPr>
        <p:spPr bwMode="auto">
          <a:xfrm flipH="1">
            <a:off x="6380163" y="4330700"/>
            <a:ext cx="1174750" cy="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33" name="Text Box 16"/>
          <p:cNvSpPr txBox="1">
            <a:spLocks noChangeArrowheads="1"/>
          </p:cNvSpPr>
          <p:nvPr/>
        </p:nvSpPr>
        <p:spPr bwMode="auto">
          <a:xfrm>
            <a:off x="6783388" y="3844925"/>
            <a:ext cx="282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r>
              <a:rPr lang="en-US" sz="1600"/>
              <a:t>8</a:t>
            </a:r>
          </a:p>
        </p:txBody>
      </p:sp>
      <p:sp>
        <p:nvSpPr>
          <p:cNvPr id="107534" name="Text Box 17"/>
          <p:cNvSpPr txBox="1">
            <a:spLocks noChangeArrowheads="1"/>
          </p:cNvSpPr>
          <p:nvPr/>
        </p:nvSpPr>
        <p:spPr bwMode="auto">
          <a:xfrm>
            <a:off x="6783388" y="4286250"/>
            <a:ext cx="28257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r>
              <a:rPr lang="en-US" sz="1600"/>
              <a:t>2</a:t>
            </a:r>
          </a:p>
        </p:txBody>
      </p:sp>
      <p:sp>
        <p:nvSpPr>
          <p:cNvPr id="107535" name="Oval 18"/>
          <p:cNvSpPr>
            <a:spLocks noChangeArrowheads="1"/>
          </p:cNvSpPr>
          <p:nvPr/>
        </p:nvSpPr>
        <p:spPr bwMode="auto">
          <a:xfrm>
            <a:off x="6507163" y="5019675"/>
            <a:ext cx="83026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Mark</a:t>
            </a:r>
          </a:p>
        </p:txBody>
      </p:sp>
      <p:sp>
        <p:nvSpPr>
          <p:cNvPr id="107536" name="Oval 19"/>
          <p:cNvSpPr>
            <a:spLocks noChangeArrowheads="1"/>
          </p:cNvSpPr>
          <p:nvPr/>
        </p:nvSpPr>
        <p:spPr bwMode="auto">
          <a:xfrm>
            <a:off x="7337425" y="5711825"/>
            <a:ext cx="76041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Tim</a:t>
            </a:r>
          </a:p>
        </p:txBody>
      </p:sp>
      <p:sp>
        <p:nvSpPr>
          <p:cNvPr id="107537" name="Line 20"/>
          <p:cNvSpPr>
            <a:spLocks noChangeShapeType="1"/>
          </p:cNvSpPr>
          <p:nvPr/>
        </p:nvSpPr>
        <p:spPr bwMode="auto">
          <a:xfrm flipV="1">
            <a:off x="6300788" y="5365750"/>
            <a:ext cx="552450" cy="3460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38" name="Text Box 22"/>
          <p:cNvSpPr txBox="1">
            <a:spLocks noChangeArrowheads="1"/>
          </p:cNvSpPr>
          <p:nvPr/>
        </p:nvSpPr>
        <p:spPr bwMode="auto">
          <a:xfrm>
            <a:off x="6248400" y="5332413"/>
            <a:ext cx="282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r>
              <a:rPr lang="en-US" sz="1600"/>
              <a:t>8</a:t>
            </a:r>
          </a:p>
        </p:txBody>
      </p:sp>
      <p:sp>
        <p:nvSpPr>
          <p:cNvPr id="107539" name="Text Box 23"/>
          <p:cNvSpPr txBox="1">
            <a:spLocks noChangeArrowheads="1"/>
          </p:cNvSpPr>
          <p:nvPr/>
        </p:nvSpPr>
        <p:spPr bwMode="auto">
          <a:xfrm>
            <a:off x="7215188" y="5318125"/>
            <a:ext cx="2809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r>
              <a:rPr lang="en-US" sz="1600"/>
              <a:t>9</a:t>
            </a:r>
          </a:p>
        </p:txBody>
      </p:sp>
      <p:sp>
        <p:nvSpPr>
          <p:cNvPr id="107540" name="Oval 24"/>
          <p:cNvSpPr>
            <a:spLocks noChangeArrowheads="1"/>
          </p:cNvSpPr>
          <p:nvPr/>
        </p:nvSpPr>
        <p:spPr bwMode="auto">
          <a:xfrm>
            <a:off x="5816600" y="5711825"/>
            <a:ext cx="76041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Ed</a:t>
            </a:r>
          </a:p>
        </p:txBody>
      </p:sp>
      <p:sp>
        <p:nvSpPr>
          <p:cNvPr id="107541" name="Line 25"/>
          <p:cNvSpPr>
            <a:spLocks noChangeShapeType="1"/>
          </p:cNvSpPr>
          <p:nvPr/>
        </p:nvSpPr>
        <p:spPr bwMode="auto">
          <a:xfrm flipH="1" flipV="1">
            <a:off x="6921500" y="5365750"/>
            <a:ext cx="554038" cy="3460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42" name="Line 26"/>
          <p:cNvSpPr>
            <a:spLocks noChangeShapeType="1"/>
          </p:cNvSpPr>
          <p:nvPr/>
        </p:nvSpPr>
        <p:spPr bwMode="auto">
          <a:xfrm>
            <a:off x="6597650" y="5940425"/>
            <a:ext cx="69215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7543" name="Text Box 27"/>
          <p:cNvSpPr txBox="1">
            <a:spLocks noChangeArrowheads="1"/>
          </p:cNvSpPr>
          <p:nvPr/>
        </p:nvSpPr>
        <p:spPr bwMode="auto">
          <a:xfrm>
            <a:off x="6759575" y="5954713"/>
            <a:ext cx="55245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defTabSz="828675"/>
            <a:r>
              <a:rPr lang="en-US" sz="2200"/>
              <a:t>?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1524000" y="5943600"/>
            <a:ext cx="2232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FilmTrust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Golbeck06</a:t>
            </a:r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dirty="0"/>
          </a:p>
        </p:txBody>
      </p:sp>
      <p:pic>
        <p:nvPicPr>
          <p:cNvPr id="26" name="~PP1103.WAV">
            <a:hlinkClick r:id="" action="ppaction://media"/>
          </p:cNvPr>
          <p:cNvPicPr>
            <a:picLocks noRot="1" noChangeAspect="1"/>
          </p:cNvPicPr>
          <p:nvPr>
            <a:wavAudioFile r:embed="rId1" name="~PP1103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5440" y="4343400"/>
            <a:ext cx="2646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 </a:t>
            </a:r>
            <a:r>
              <a:rPr lang="en-US" sz="2800" b="1" dirty="0" smtClean="0"/>
              <a:t>1</a:t>
            </a:r>
            <a:r>
              <a:rPr lang="en-US" sz="2800" dirty="0" smtClean="0"/>
              <a:t> social network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56388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about comparing </a:t>
            </a:r>
            <a:r>
              <a:rPr lang="en-US" sz="2800" b="1" dirty="0" smtClean="0"/>
              <a:t>thousands?</a:t>
            </a:r>
            <a:endParaRPr lang="en-US" sz="2800" dirty="0" smtClean="0"/>
          </a:p>
        </p:txBody>
      </p:sp>
      <p:pic>
        <p:nvPicPr>
          <p:cNvPr id="7" name="Picture 3" descr="C:\Program Files\SocialAction\7-1-2008_13-46-18-494.png"/>
          <p:cNvPicPr>
            <a:picLocks noChangeAspect="1"/>
          </p:cNvPicPr>
          <p:nvPr/>
        </p:nvPicPr>
        <p:blipFill>
          <a:blip r:embed="rId4" cstate="print"/>
          <a:srcRect l="12151" t="1436" r="12433" b="1436"/>
          <a:stretch>
            <a:fillRect/>
          </a:stretch>
        </p:blipFill>
        <p:spPr bwMode="auto">
          <a:xfrm>
            <a:off x="228600" y="838200"/>
            <a:ext cx="400946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783931">
            <a:off x="4648200" y="396240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322881">
            <a:off x="5029199" y="2971801"/>
            <a:ext cx="1143000" cy="87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59006">
            <a:off x="5867399" y="4038601"/>
            <a:ext cx="59895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79"/>
          <p:cNvGrpSpPr/>
          <p:nvPr/>
        </p:nvGrpSpPr>
        <p:grpSpPr>
          <a:xfrm rot="18087531">
            <a:off x="5719382" y="2782057"/>
            <a:ext cx="1652773" cy="1829956"/>
            <a:chOff x="7088172" y="2735655"/>
            <a:chExt cx="1652773" cy="1829956"/>
          </a:xfrm>
        </p:grpSpPr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7595891">
              <a:off x="6993670" y="386151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8734841">
              <a:off x="7374669" y="2870910"/>
              <a:ext cx="1143000" cy="872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270966">
              <a:off x="8212869" y="3937710"/>
              <a:ext cx="59895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83"/>
          <p:cNvGrpSpPr/>
          <p:nvPr/>
        </p:nvGrpSpPr>
        <p:grpSpPr>
          <a:xfrm rot="10800000">
            <a:off x="6553199" y="2209801"/>
            <a:ext cx="1062417" cy="1332744"/>
            <a:chOff x="7088172" y="2735655"/>
            <a:chExt cx="1652773" cy="1829956"/>
          </a:xfrm>
        </p:grpSpPr>
        <p:pic>
          <p:nvPicPr>
            <p:cNvPr id="8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7595891">
              <a:off x="6993670" y="386151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8734841">
              <a:off x="7374669" y="2870910"/>
              <a:ext cx="1143000" cy="872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270966">
              <a:off x="8212869" y="3937710"/>
              <a:ext cx="59895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" name="Group 87"/>
          <p:cNvGrpSpPr/>
          <p:nvPr/>
        </p:nvGrpSpPr>
        <p:grpSpPr>
          <a:xfrm rot="7237051">
            <a:off x="5222288" y="1830142"/>
            <a:ext cx="1058152" cy="1229172"/>
            <a:chOff x="7088172" y="2735655"/>
            <a:chExt cx="1652773" cy="1829956"/>
          </a:xfrm>
        </p:grpSpPr>
        <p:pic>
          <p:nvPicPr>
            <p:cNvPr id="8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7595891">
              <a:off x="6993670" y="386151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8734841">
              <a:off x="7374669" y="2870910"/>
              <a:ext cx="1143000" cy="872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270966">
              <a:off x="8212869" y="3937710"/>
              <a:ext cx="59895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Group 91"/>
          <p:cNvGrpSpPr/>
          <p:nvPr/>
        </p:nvGrpSpPr>
        <p:grpSpPr>
          <a:xfrm rot="18087531">
            <a:off x="5871782" y="2934457"/>
            <a:ext cx="1652773" cy="1829956"/>
            <a:chOff x="7088172" y="2735655"/>
            <a:chExt cx="1652773" cy="1829956"/>
          </a:xfrm>
        </p:grpSpPr>
        <p:pic>
          <p:nvPicPr>
            <p:cNvPr id="9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7595891">
              <a:off x="6993670" y="386151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8734841">
              <a:off x="7374669" y="2870910"/>
              <a:ext cx="1143000" cy="872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270966">
              <a:off x="8212869" y="3937710"/>
              <a:ext cx="59895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" name="Group 100"/>
          <p:cNvGrpSpPr/>
          <p:nvPr/>
        </p:nvGrpSpPr>
        <p:grpSpPr>
          <a:xfrm>
            <a:off x="5029199" y="2286001"/>
            <a:ext cx="2532902" cy="2456702"/>
            <a:chOff x="3748964" y="3397290"/>
            <a:chExt cx="2532902" cy="2456702"/>
          </a:xfrm>
        </p:grpSpPr>
        <p:pic>
          <p:nvPicPr>
            <p:cNvPr id="9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783931">
              <a:off x="4587163" y="38544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497399">
              <a:off x="5577764" y="43878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9423350">
              <a:off x="5044363" y="5149891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7457375">
              <a:off x="3825163" y="5149891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9805905">
              <a:off x="3748964" y="33972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783931">
            <a:off x="6339762" y="33210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97399">
            <a:off x="7330363" y="38544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6796962" y="461649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457375">
            <a:off x="5577762" y="461649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05905">
            <a:off x="5501563" y="28638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783931">
            <a:off x="6623077" y="217630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97399">
            <a:off x="7461278" y="248110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7080277" y="3471704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457375">
            <a:off x="5861077" y="3471704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05905">
            <a:off x="5784878" y="171910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783931">
            <a:off x="6187363" y="248289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97399">
            <a:off x="7177964" y="301629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6644563" y="37782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457375">
            <a:off x="5425363" y="37782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05905">
            <a:off x="5349164" y="202569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969421">
            <a:off x="5986964" y="219669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282889">
            <a:off x="6977565" y="273009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08840">
            <a:off x="6444164" y="3492094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42865">
            <a:off x="5224964" y="3492094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91395">
            <a:off x="5148765" y="1739493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126"/>
          <p:cNvGrpSpPr/>
          <p:nvPr/>
        </p:nvGrpSpPr>
        <p:grpSpPr>
          <a:xfrm rot="7198446">
            <a:off x="4697539" y="2158809"/>
            <a:ext cx="2532902" cy="2456702"/>
            <a:chOff x="3748964" y="3397290"/>
            <a:chExt cx="2532902" cy="2456702"/>
          </a:xfrm>
        </p:grpSpPr>
        <p:pic>
          <p:nvPicPr>
            <p:cNvPr id="12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783931">
              <a:off x="4587163" y="38544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497399">
              <a:off x="5577764" y="43878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9423350">
              <a:off x="5044363" y="5149891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7457375">
              <a:off x="3825163" y="5149891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9805905">
              <a:off x="3748964" y="33972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" name="Group 132"/>
          <p:cNvGrpSpPr/>
          <p:nvPr/>
        </p:nvGrpSpPr>
        <p:grpSpPr>
          <a:xfrm rot="3338708">
            <a:off x="5110504" y="1958158"/>
            <a:ext cx="2532902" cy="2456702"/>
            <a:chOff x="3748964" y="3397290"/>
            <a:chExt cx="2532902" cy="2456702"/>
          </a:xfrm>
        </p:grpSpPr>
        <p:pic>
          <p:nvPicPr>
            <p:cNvPr id="12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783931">
              <a:off x="4587163" y="38544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3497399">
              <a:off x="5577764" y="43878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9423350">
              <a:off x="5044363" y="5149891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7457375">
              <a:off x="3825163" y="5149891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9805905">
              <a:off x="3748964" y="3397290"/>
              <a:ext cx="798603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783931">
            <a:off x="6492163" y="278769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97399">
            <a:off x="7482764" y="332109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6949363" y="40830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457375">
            <a:off x="5730163" y="4083092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05905">
            <a:off x="5653964" y="2330491"/>
            <a:ext cx="79860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6178493" y="3134917"/>
            <a:ext cx="1452847" cy="110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826819">
            <a:off x="5091300" y="2639243"/>
            <a:ext cx="1138186" cy="86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6590523" y="1885087"/>
            <a:ext cx="341704" cy="26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258755">
            <a:off x="6000906" y="5131416"/>
            <a:ext cx="445077" cy="33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23350">
            <a:off x="7494983" y="4613298"/>
            <a:ext cx="250706" cy="19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~PP4071.WAV">
            <a:hlinkClick r:id="" action="ppaction://media"/>
          </p:cNvPr>
          <p:cNvPicPr>
            <a:picLocks noRot="1" noChangeAspect="1"/>
          </p:cNvPicPr>
          <p:nvPr>
            <a:wavAudioFile r:embed="rId1" name="~PP4071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Oval 3"/>
          <p:cNvSpPr>
            <a:spLocks noChangeArrowheads="1"/>
          </p:cNvSpPr>
          <p:nvPr/>
        </p:nvSpPr>
        <p:spPr bwMode="auto">
          <a:xfrm>
            <a:off x="3397250" y="4051300"/>
            <a:ext cx="828675" cy="346075"/>
          </a:xfrm>
          <a:prstGeom prst="ellipse">
            <a:avLst/>
          </a:prstGeom>
          <a:solidFill>
            <a:srgbClr val="EFF41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/>
              <a:t>Mark</a:t>
            </a:r>
          </a:p>
        </p:txBody>
      </p:sp>
      <p:sp>
        <p:nvSpPr>
          <p:cNvPr id="109571" name="Text Box 1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/>
        </p:spPr>
        <p:txBody>
          <a:bodyPr lIns="0" tIns="0" rIns="0" bIns="0"/>
          <a:lstStyle/>
          <a:p>
            <a:r>
              <a:rPr lang="en-US" dirty="0" smtClean="0"/>
              <a:t>ego network – radius 0</a:t>
            </a:r>
            <a:endParaRPr lang="en-US" dirty="0"/>
          </a:p>
        </p:txBody>
      </p:sp>
      <p:pic>
        <p:nvPicPr>
          <p:cNvPr id="7" name="~PP1727.WAV">
            <a:hlinkClick r:id="" action="ppaction://media"/>
          </p:cNvPr>
          <p:cNvPicPr>
            <a:picLocks noRot="1" noChangeAspect="1"/>
          </p:cNvPicPr>
          <p:nvPr>
            <a:wavAudioFile r:embed="rId1" name="~PP1727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7543800" cy="4525963"/>
          </a:xfrm>
          <a:ln/>
        </p:spPr>
        <p:txBody>
          <a:bodyPr lIns="0" tIns="0" rIns="0" bIns="0"/>
          <a:lstStyle/>
          <a:p>
            <a:pPr>
              <a:buNone/>
            </a:pPr>
            <a:endParaRPr lang="en-US" sz="3600" dirty="0"/>
          </a:p>
        </p:txBody>
      </p:sp>
      <p:sp>
        <p:nvSpPr>
          <p:cNvPr id="111631" name="Text Box 2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/>
        </p:spPr>
        <p:txBody>
          <a:bodyPr lIns="0" tIns="0" rIns="0" bIns="0"/>
          <a:lstStyle/>
          <a:p>
            <a:r>
              <a:rPr lang="en-US" dirty="0" smtClean="0"/>
              <a:t>ego network – radius 1</a:t>
            </a:r>
            <a:endParaRPr lang="en-US" dirty="0"/>
          </a:p>
        </p:txBody>
      </p:sp>
      <p:sp>
        <p:nvSpPr>
          <p:cNvPr id="111619" name="Oval 4"/>
          <p:cNvSpPr>
            <a:spLocks noChangeArrowheads="1"/>
          </p:cNvSpPr>
          <p:nvPr/>
        </p:nvSpPr>
        <p:spPr bwMode="auto">
          <a:xfrm>
            <a:off x="3397250" y="4051300"/>
            <a:ext cx="828675" cy="346075"/>
          </a:xfrm>
          <a:prstGeom prst="ellipse">
            <a:avLst/>
          </a:prstGeom>
          <a:solidFill>
            <a:srgbClr val="EFF41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/>
              <a:t>Mark</a:t>
            </a:r>
          </a:p>
        </p:txBody>
      </p:sp>
      <p:sp>
        <p:nvSpPr>
          <p:cNvPr id="111620" name="Oval 5"/>
          <p:cNvSpPr>
            <a:spLocks noChangeArrowheads="1"/>
          </p:cNvSpPr>
          <p:nvPr/>
        </p:nvSpPr>
        <p:spPr bwMode="auto">
          <a:xfrm>
            <a:off x="4560887" y="5087938"/>
            <a:ext cx="75882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/>
              <a:t>Tim</a:t>
            </a:r>
          </a:p>
        </p:txBody>
      </p:sp>
      <p:sp>
        <p:nvSpPr>
          <p:cNvPr id="111621" name="Line 6"/>
          <p:cNvSpPr>
            <a:spLocks noChangeShapeType="1"/>
          </p:cNvSpPr>
          <p:nvPr/>
        </p:nvSpPr>
        <p:spPr bwMode="auto">
          <a:xfrm flipV="1">
            <a:off x="2941638" y="4418013"/>
            <a:ext cx="622300" cy="622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1622" name="Oval 9"/>
          <p:cNvSpPr>
            <a:spLocks noChangeArrowheads="1"/>
          </p:cNvSpPr>
          <p:nvPr/>
        </p:nvSpPr>
        <p:spPr bwMode="auto">
          <a:xfrm>
            <a:off x="2347912" y="5087938"/>
            <a:ext cx="76041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/>
              <a:t>Ed</a:t>
            </a:r>
          </a:p>
        </p:txBody>
      </p:sp>
      <p:sp>
        <p:nvSpPr>
          <p:cNvPr id="111623" name="Line 10"/>
          <p:cNvSpPr>
            <a:spLocks noChangeShapeType="1"/>
          </p:cNvSpPr>
          <p:nvPr/>
        </p:nvSpPr>
        <p:spPr bwMode="auto">
          <a:xfrm flipH="1" flipV="1">
            <a:off x="4019550" y="4397375"/>
            <a:ext cx="760413" cy="6905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1624" name="Oval 13"/>
          <p:cNvSpPr>
            <a:spLocks noChangeArrowheads="1"/>
          </p:cNvSpPr>
          <p:nvPr/>
        </p:nvSpPr>
        <p:spPr bwMode="auto">
          <a:xfrm>
            <a:off x="1725612" y="3843338"/>
            <a:ext cx="83026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Joe</a:t>
            </a:r>
          </a:p>
        </p:txBody>
      </p:sp>
      <p:sp>
        <p:nvSpPr>
          <p:cNvPr id="111625" name="Oval 14"/>
          <p:cNvSpPr>
            <a:spLocks noChangeArrowheads="1"/>
          </p:cNvSpPr>
          <p:nvPr/>
        </p:nvSpPr>
        <p:spPr bwMode="auto">
          <a:xfrm>
            <a:off x="2843213" y="2668588"/>
            <a:ext cx="76041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Mary</a:t>
            </a:r>
          </a:p>
        </p:txBody>
      </p:sp>
      <p:sp>
        <p:nvSpPr>
          <p:cNvPr id="111626" name="Line 15"/>
          <p:cNvSpPr>
            <a:spLocks noChangeShapeType="1"/>
          </p:cNvSpPr>
          <p:nvPr/>
        </p:nvSpPr>
        <p:spPr bwMode="auto">
          <a:xfrm flipV="1">
            <a:off x="4225925" y="4119563"/>
            <a:ext cx="968375" cy="698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1627" name="Oval 17"/>
          <p:cNvSpPr>
            <a:spLocks noChangeArrowheads="1"/>
          </p:cNvSpPr>
          <p:nvPr/>
        </p:nvSpPr>
        <p:spPr bwMode="auto">
          <a:xfrm>
            <a:off x="4572000" y="2876550"/>
            <a:ext cx="828675" cy="3444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Peter</a:t>
            </a:r>
          </a:p>
        </p:txBody>
      </p:sp>
      <p:sp>
        <p:nvSpPr>
          <p:cNvPr id="111628" name="Oval 18"/>
          <p:cNvSpPr>
            <a:spLocks noChangeArrowheads="1"/>
          </p:cNvSpPr>
          <p:nvPr/>
        </p:nvSpPr>
        <p:spPr bwMode="auto">
          <a:xfrm>
            <a:off x="5181600" y="3913188"/>
            <a:ext cx="76041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Paul</a:t>
            </a:r>
          </a:p>
        </p:txBody>
      </p:sp>
      <p:sp>
        <p:nvSpPr>
          <p:cNvPr id="111629" name="Line 19"/>
          <p:cNvSpPr>
            <a:spLocks noChangeShapeType="1"/>
          </p:cNvSpPr>
          <p:nvPr/>
        </p:nvSpPr>
        <p:spPr bwMode="auto">
          <a:xfrm flipV="1">
            <a:off x="3881438" y="3290888"/>
            <a:ext cx="966787" cy="7604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1630" name="Line 20"/>
          <p:cNvSpPr>
            <a:spLocks noChangeShapeType="1"/>
          </p:cNvSpPr>
          <p:nvPr/>
        </p:nvSpPr>
        <p:spPr bwMode="auto">
          <a:xfrm flipH="1" flipV="1">
            <a:off x="2636838" y="4051300"/>
            <a:ext cx="793750" cy="7620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1632" name="Line 24"/>
          <p:cNvSpPr>
            <a:spLocks noChangeShapeType="1"/>
          </p:cNvSpPr>
          <p:nvPr/>
        </p:nvSpPr>
        <p:spPr bwMode="auto">
          <a:xfrm flipH="1" flipV="1">
            <a:off x="3327400" y="3082925"/>
            <a:ext cx="346075" cy="968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8" name="~PP2227.WAV">
            <a:hlinkClick r:id="" action="ppaction://media"/>
          </p:cNvPr>
          <p:cNvPicPr>
            <a:picLocks noRot="1" noChangeAspect="1"/>
          </p:cNvPicPr>
          <p:nvPr>
            <a:wavAudioFile r:embed="rId1" name="~PP2227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9" name="Text Box 1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/>
        </p:spPr>
        <p:txBody>
          <a:bodyPr lIns="0" tIns="0" rIns="0" bIns="0"/>
          <a:lstStyle/>
          <a:p>
            <a:r>
              <a:rPr lang="en-US" dirty="0" smtClean="0"/>
              <a:t>ego network – radius 1.5</a:t>
            </a:r>
            <a:endParaRPr lang="en-US" dirty="0"/>
          </a:p>
        </p:txBody>
      </p:sp>
      <p:sp>
        <p:nvSpPr>
          <p:cNvPr id="113667" name="Oval 3"/>
          <p:cNvSpPr>
            <a:spLocks noChangeArrowheads="1"/>
          </p:cNvSpPr>
          <p:nvPr/>
        </p:nvSpPr>
        <p:spPr bwMode="auto">
          <a:xfrm>
            <a:off x="3397250" y="4051300"/>
            <a:ext cx="828675" cy="346075"/>
          </a:xfrm>
          <a:prstGeom prst="ellipse">
            <a:avLst/>
          </a:prstGeom>
          <a:solidFill>
            <a:srgbClr val="EFF41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/>
              <a:t>Mark</a:t>
            </a:r>
          </a:p>
        </p:txBody>
      </p:sp>
      <p:sp>
        <p:nvSpPr>
          <p:cNvPr id="113668" name="Oval 4"/>
          <p:cNvSpPr>
            <a:spLocks noChangeArrowheads="1"/>
          </p:cNvSpPr>
          <p:nvPr/>
        </p:nvSpPr>
        <p:spPr bwMode="auto">
          <a:xfrm>
            <a:off x="4641850" y="5087938"/>
            <a:ext cx="75882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Tim</a:t>
            </a:r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 flipV="1">
            <a:off x="2941638" y="4418013"/>
            <a:ext cx="622300" cy="622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70" name="Oval 6"/>
          <p:cNvSpPr>
            <a:spLocks noChangeArrowheads="1"/>
          </p:cNvSpPr>
          <p:nvPr/>
        </p:nvSpPr>
        <p:spPr bwMode="auto">
          <a:xfrm>
            <a:off x="2428875" y="5087938"/>
            <a:ext cx="76041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Ed</a:t>
            </a:r>
          </a:p>
        </p:txBody>
      </p:sp>
      <p:sp>
        <p:nvSpPr>
          <p:cNvPr id="113671" name="Line 7"/>
          <p:cNvSpPr>
            <a:spLocks noChangeShapeType="1"/>
          </p:cNvSpPr>
          <p:nvPr/>
        </p:nvSpPr>
        <p:spPr bwMode="auto">
          <a:xfrm flipH="1" flipV="1">
            <a:off x="4019550" y="4397375"/>
            <a:ext cx="760413" cy="6905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72" name="Oval 8"/>
          <p:cNvSpPr>
            <a:spLocks noChangeArrowheads="1"/>
          </p:cNvSpPr>
          <p:nvPr/>
        </p:nvSpPr>
        <p:spPr bwMode="auto">
          <a:xfrm>
            <a:off x="1806575" y="3843338"/>
            <a:ext cx="83026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Joe</a:t>
            </a:r>
          </a:p>
        </p:txBody>
      </p:sp>
      <p:sp>
        <p:nvSpPr>
          <p:cNvPr id="113673" name="Oval 9"/>
          <p:cNvSpPr>
            <a:spLocks noChangeArrowheads="1"/>
          </p:cNvSpPr>
          <p:nvPr/>
        </p:nvSpPr>
        <p:spPr bwMode="auto">
          <a:xfrm>
            <a:off x="2843213" y="2668588"/>
            <a:ext cx="76041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Mary</a:t>
            </a:r>
          </a:p>
        </p:txBody>
      </p:sp>
      <p:sp>
        <p:nvSpPr>
          <p:cNvPr id="113674" name="Line 10"/>
          <p:cNvSpPr>
            <a:spLocks noChangeShapeType="1"/>
          </p:cNvSpPr>
          <p:nvPr/>
        </p:nvSpPr>
        <p:spPr bwMode="auto">
          <a:xfrm flipV="1">
            <a:off x="4225925" y="4119563"/>
            <a:ext cx="968375" cy="698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75" name="Oval 11"/>
          <p:cNvSpPr>
            <a:spLocks noChangeArrowheads="1"/>
          </p:cNvSpPr>
          <p:nvPr/>
        </p:nvSpPr>
        <p:spPr bwMode="auto">
          <a:xfrm>
            <a:off x="4572000" y="2876550"/>
            <a:ext cx="828675" cy="3444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Peter</a:t>
            </a:r>
          </a:p>
        </p:txBody>
      </p:sp>
      <p:sp>
        <p:nvSpPr>
          <p:cNvPr id="113676" name="Oval 12"/>
          <p:cNvSpPr>
            <a:spLocks noChangeArrowheads="1"/>
          </p:cNvSpPr>
          <p:nvPr/>
        </p:nvSpPr>
        <p:spPr bwMode="auto">
          <a:xfrm>
            <a:off x="5262563" y="3913188"/>
            <a:ext cx="76041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Paul</a:t>
            </a:r>
          </a:p>
        </p:txBody>
      </p:sp>
      <p:sp>
        <p:nvSpPr>
          <p:cNvPr id="113677" name="Line 13"/>
          <p:cNvSpPr>
            <a:spLocks noChangeShapeType="1"/>
          </p:cNvSpPr>
          <p:nvPr/>
        </p:nvSpPr>
        <p:spPr bwMode="auto">
          <a:xfrm flipV="1">
            <a:off x="3881438" y="3290888"/>
            <a:ext cx="966787" cy="7604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78" name="Line 14"/>
          <p:cNvSpPr>
            <a:spLocks noChangeShapeType="1"/>
          </p:cNvSpPr>
          <p:nvPr/>
        </p:nvSpPr>
        <p:spPr bwMode="auto">
          <a:xfrm flipH="1" flipV="1">
            <a:off x="2636838" y="4051300"/>
            <a:ext cx="793750" cy="7620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0" name="Line 16"/>
          <p:cNvSpPr>
            <a:spLocks noChangeShapeType="1"/>
          </p:cNvSpPr>
          <p:nvPr/>
        </p:nvSpPr>
        <p:spPr bwMode="auto">
          <a:xfrm flipH="1" flipV="1">
            <a:off x="3327400" y="3082925"/>
            <a:ext cx="346075" cy="968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1" name="Line 17"/>
          <p:cNvSpPr>
            <a:spLocks noChangeShapeType="1"/>
          </p:cNvSpPr>
          <p:nvPr/>
        </p:nvSpPr>
        <p:spPr bwMode="auto">
          <a:xfrm flipH="1">
            <a:off x="2360613" y="3082925"/>
            <a:ext cx="622300" cy="69215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2" name="Line 18"/>
          <p:cNvSpPr>
            <a:spLocks noChangeShapeType="1"/>
          </p:cNvSpPr>
          <p:nvPr/>
        </p:nvSpPr>
        <p:spPr bwMode="auto">
          <a:xfrm flipH="1">
            <a:off x="5194300" y="4335463"/>
            <a:ext cx="377825" cy="68421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3" name="Line 19"/>
          <p:cNvSpPr>
            <a:spLocks noChangeShapeType="1"/>
          </p:cNvSpPr>
          <p:nvPr/>
        </p:nvSpPr>
        <p:spPr bwMode="auto">
          <a:xfrm flipH="1">
            <a:off x="2566988" y="3221038"/>
            <a:ext cx="2005012" cy="62230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4" name="Line 20"/>
          <p:cNvSpPr>
            <a:spLocks noChangeShapeType="1"/>
          </p:cNvSpPr>
          <p:nvPr/>
        </p:nvSpPr>
        <p:spPr bwMode="auto">
          <a:xfrm>
            <a:off x="2360613" y="4189413"/>
            <a:ext cx="344487" cy="898525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5" name="Line 21"/>
          <p:cNvSpPr>
            <a:spLocks noChangeShapeType="1"/>
          </p:cNvSpPr>
          <p:nvPr/>
        </p:nvSpPr>
        <p:spPr bwMode="auto">
          <a:xfrm flipH="1">
            <a:off x="2843213" y="3082925"/>
            <a:ext cx="277812" cy="193675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3686" name="Line 22"/>
          <p:cNvSpPr>
            <a:spLocks noChangeShapeType="1"/>
          </p:cNvSpPr>
          <p:nvPr/>
        </p:nvSpPr>
        <p:spPr bwMode="auto">
          <a:xfrm flipV="1">
            <a:off x="3259138" y="5226050"/>
            <a:ext cx="131286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3" name="~PP2757.WAV">
            <a:hlinkClick r:id="" action="ppaction://media"/>
          </p:cNvPr>
          <p:cNvPicPr>
            <a:picLocks noRot="1" noChangeAspect="1"/>
          </p:cNvPicPr>
          <p:nvPr>
            <a:wavAudioFile r:embed="rId1" name="~PP2757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27" name="Text Box 1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/>
        </p:spPr>
        <p:txBody>
          <a:bodyPr lIns="0" tIns="0" rIns="0" bIns="0"/>
          <a:lstStyle/>
          <a:p>
            <a:r>
              <a:rPr lang="en-US" dirty="0" smtClean="0"/>
              <a:t>ego network – radius 2</a:t>
            </a:r>
            <a:endParaRPr lang="en-US" dirty="0"/>
          </a:p>
        </p:txBody>
      </p:sp>
      <p:sp>
        <p:nvSpPr>
          <p:cNvPr id="115715" name="Oval 3"/>
          <p:cNvSpPr>
            <a:spLocks noChangeArrowheads="1"/>
          </p:cNvSpPr>
          <p:nvPr/>
        </p:nvSpPr>
        <p:spPr bwMode="auto">
          <a:xfrm>
            <a:off x="3397250" y="4051300"/>
            <a:ext cx="828675" cy="346075"/>
          </a:xfrm>
          <a:prstGeom prst="ellipse">
            <a:avLst/>
          </a:prstGeom>
          <a:solidFill>
            <a:srgbClr val="EFF41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/>
              <a:t>Mark</a:t>
            </a:r>
          </a:p>
        </p:txBody>
      </p:sp>
      <p:sp>
        <p:nvSpPr>
          <p:cNvPr id="115716" name="Oval 4"/>
          <p:cNvSpPr>
            <a:spLocks noChangeArrowheads="1"/>
          </p:cNvSpPr>
          <p:nvPr/>
        </p:nvSpPr>
        <p:spPr bwMode="auto">
          <a:xfrm>
            <a:off x="4641850" y="5087938"/>
            <a:ext cx="75882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Tim</a:t>
            </a:r>
          </a:p>
        </p:txBody>
      </p:sp>
      <p:sp>
        <p:nvSpPr>
          <p:cNvPr id="115717" name="Line 5"/>
          <p:cNvSpPr>
            <a:spLocks noChangeShapeType="1"/>
          </p:cNvSpPr>
          <p:nvPr/>
        </p:nvSpPr>
        <p:spPr bwMode="auto">
          <a:xfrm flipV="1">
            <a:off x="2941638" y="4418013"/>
            <a:ext cx="622300" cy="6223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18" name="Oval 6"/>
          <p:cNvSpPr>
            <a:spLocks noChangeArrowheads="1"/>
          </p:cNvSpPr>
          <p:nvPr/>
        </p:nvSpPr>
        <p:spPr bwMode="auto">
          <a:xfrm>
            <a:off x="2428875" y="5087938"/>
            <a:ext cx="76041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Ed</a:t>
            </a:r>
          </a:p>
        </p:txBody>
      </p:sp>
      <p:sp>
        <p:nvSpPr>
          <p:cNvPr id="115719" name="Line 7"/>
          <p:cNvSpPr>
            <a:spLocks noChangeShapeType="1"/>
          </p:cNvSpPr>
          <p:nvPr/>
        </p:nvSpPr>
        <p:spPr bwMode="auto">
          <a:xfrm flipH="1" flipV="1">
            <a:off x="4019550" y="4397375"/>
            <a:ext cx="760413" cy="6905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20" name="Oval 8"/>
          <p:cNvSpPr>
            <a:spLocks noChangeArrowheads="1"/>
          </p:cNvSpPr>
          <p:nvPr/>
        </p:nvSpPr>
        <p:spPr bwMode="auto">
          <a:xfrm>
            <a:off x="1806575" y="3843338"/>
            <a:ext cx="830263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Joe</a:t>
            </a:r>
          </a:p>
        </p:txBody>
      </p:sp>
      <p:sp>
        <p:nvSpPr>
          <p:cNvPr id="115721" name="Oval 9"/>
          <p:cNvSpPr>
            <a:spLocks noChangeArrowheads="1"/>
          </p:cNvSpPr>
          <p:nvPr/>
        </p:nvSpPr>
        <p:spPr bwMode="auto">
          <a:xfrm>
            <a:off x="2843213" y="2668588"/>
            <a:ext cx="76041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Mary</a:t>
            </a:r>
          </a:p>
        </p:txBody>
      </p:sp>
      <p:sp>
        <p:nvSpPr>
          <p:cNvPr id="115722" name="Line 10"/>
          <p:cNvSpPr>
            <a:spLocks noChangeShapeType="1"/>
          </p:cNvSpPr>
          <p:nvPr/>
        </p:nvSpPr>
        <p:spPr bwMode="auto">
          <a:xfrm flipV="1">
            <a:off x="4225925" y="4119563"/>
            <a:ext cx="968375" cy="698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23" name="Oval 11"/>
          <p:cNvSpPr>
            <a:spLocks noChangeArrowheads="1"/>
          </p:cNvSpPr>
          <p:nvPr/>
        </p:nvSpPr>
        <p:spPr bwMode="auto">
          <a:xfrm>
            <a:off x="4572000" y="2876550"/>
            <a:ext cx="828675" cy="3444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Peter</a:t>
            </a:r>
          </a:p>
        </p:txBody>
      </p:sp>
      <p:sp>
        <p:nvSpPr>
          <p:cNvPr id="115724" name="Oval 12"/>
          <p:cNvSpPr>
            <a:spLocks noChangeArrowheads="1"/>
          </p:cNvSpPr>
          <p:nvPr/>
        </p:nvSpPr>
        <p:spPr bwMode="auto">
          <a:xfrm>
            <a:off x="5262563" y="3913188"/>
            <a:ext cx="760412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Paul</a:t>
            </a:r>
          </a:p>
        </p:txBody>
      </p:sp>
      <p:sp>
        <p:nvSpPr>
          <p:cNvPr id="115725" name="Line 13"/>
          <p:cNvSpPr>
            <a:spLocks noChangeShapeType="1"/>
          </p:cNvSpPr>
          <p:nvPr/>
        </p:nvSpPr>
        <p:spPr bwMode="auto">
          <a:xfrm flipV="1">
            <a:off x="3881438" y="3290888"/>
            <a:ext cx="966787" cy="7604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26" name="Line 14"/>
          <p:cNvSpPr>
            <a:spLocks noChangeShapeType="1"/>
          </p:cNvSpPr>
          <p:nvPr/>
        </p:nvSpPr>
        <p:spPr bwMode="auto">
          <a:xfrm flipH="1" flipV="1">
            <a:off x="2636838" y="4051300"/>
            <a:ext cx="793750" cy="7620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28" name="Line 16"/>
          <p:cNvSpPr>
            <a:spLocks noChangeShapeType="1"/>
          </p:cNvSpPr>
          <p:nvPr/>
        </p:nvSpPr>
        <p:spPr bwMode="auto">
          <a:xfrm flipH="1" flipV="1">
            <a:off x="3327400" y="3082925"/>
            <a:ext cx="346075" cy="968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29" name="Line 17"/>
          <p:cNvSpPr>
            <a:spLocks noChangeShapeType="1"/>
          </p:cNvSpPr>
          <p:nvPr/>
        </p:nvSpPr>
        <p:spPr bwMode="auto">
          <a:xfrm flipH="1">
            <a:off x="2360613" y="3082925"/>
            <a:ext cx="622300" cy="69215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0" name="Line 18"/>
          <p:cNvSpPr>
            <a:spLocks noChangeShapeType="1"/>
          </p:cNvSpPr>
          <p:nvPr/>
        </p:nvSpPr>
        <p:spPr bwMode="auto">
          <a:xfrm flipH="1">
            <a:off x="5194300" y="4335463"/>
            <a:ext cx="377825" cy="684212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1" name="Line 19"/>
          <p:cNvSpPr>
            <a:spLocks noChangeShapeType="1"/>
          </p:cNvSpPr>
          <p:nvPr/>
        </p:nvSpPr>
        <p:spPr bwMode="auto">
          <a:xfrm flipH="1">
            <a:off x="2566988" y="3221038"/>
            <a:ext cx="2005012" cy="62230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2" name="Line 20"/>
          <p:cNvSpPr>
            <a:spLocks noChangeShapeType="1"/>
          </p:cNvSpPr>
          <p:nvPr/>
        </p:nvSpPr>
        <p:spPr bwMode="auto">
          <a:xfrm>
            <a:off x="2360613" y="4189413"/>
            <a:ext cx="344487" cy="898525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3" name="Line 21"/>
          <p:cNvSpPr>
            <a:spLocks noChangeShapeType="1"/>
          </p:cNvSpPr>
          <p:nvPr/>
        </p:nvSpPr>
        <p:spPr bwMode="auto">
          <a:xfrm flipH="1">
            <a:off x="2843213" y="3082925"/>
            <a:ext cx="277812" cy="1936750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4" name="Line 22"/>
          <p:cNvSpPr>
            <a:spLocks noChangeShapeType="1"/>
          </p:cNvSpPr>
          <p:nvPr/>
        </p:nvSpPr>
        <p:spPr bwMode="auto">
          <a:xfrm flipV="1">
            <a:off x="3259138" y="5226050"/>
            <a:ext cx="131286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5" name="Oval 23"/>
          <p:cNvSpPr>
            <a:spLocks noChangeArrowheads="1"/>
          </p:cNvSpPr>
          <p:nvPr/>
        </p:nvSpPr>
        <p:spPr bwMode="auto">
          <a:xfrm>
            <a:off x="1116013" y="5986463"/>
            <a:ext cx="82867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Liz</a:t>
            </a:r>
          </a:p>
        </p:txBody>
      </p:sp>
      <p:sp>
        <p:nvSpPr>
          <p:cNvPr id="115736" name="Oval 24"/>
          <p:cNvSpPr>
            <a:spLocks noChangeArrowheads="1"/>
          </p:cNvSpPr>
          <p:nvPr/>
        </p:nvSpPr>
        <p:spPr bwMode="auto">
          <a:xfrm>
            <a:off x="5816600" y="6124575"/>
            <a:ext cx="82867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Ben</a:t>
            </a:r>
          </a:p>
        </p:txBody>
      </p:sp>
      <p:sp>
        <p:nvSpPr>
          <p:cNvPr id="115737" name="Oval 25"/>
          <p:cNvSpPr>
            <a:spLocks noChangeArrowheads="1"/>
          </p:cNvSpPr>
          <p:nvPr/>
        </p:nvSpPr>
        <p:spPr bwMode="auto">
          <a:xfrm>
            <a:off x="5954713" y="2116138"/>
            <a:ext cx="828675" cy="34448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Jane</a:t>
            </a:r>
          </a:p>
        </p:txBody>
      </p:sp>
      <p:sp>
        <p:nvSpPr>
          <p:cNvPr id="115738" name="Line 26"/>
          <p:cNvSpPr>
            <a:spLocks noChangeShapeType="1"/>
          </p:cNvSpPr>
          <p:nvPr/>
        </p:nvSpPr>
        <p:spPr bwMode="auto">
          <a:xfrm flipH="1">
            <a:off x="1806575" y="5434013"/>
            <a:ext cx="692150" cy="484187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39" name="Line 27"/>
          <p:cNvSpPr>
            <a:spLocks noChangeShapeType="1"/>
          </p:cNvSpPr>
          <p:nvPr/>
        </p:nvSpPr>
        <p:spPr bwMode="auto">
          <a:xfrm>
            <a:off x="5332413" y="5434013"/>
            <a:ext cx="622300" cy="690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40" name="Line 28"/>
          <p:cNvSpPr>
            <a:spLocks noChangeShapeType="1"/>
          </p:cNvSpPr>
          <p:nvPr/>
        </p:nvSpPr>
        <p:spPr bwMode="auto">
          <a:xfrm flipH="1">
            <a:off x="5400675" y="2530475"/>
            <a:ext cx="760413" cy="414338"/>
          </a:xfrm>
          <a:prstGeom prst="line">
            <a:avLst/>
          </a:prstGeom>
          <a:noFill/>
          <a:ln w="28575">
            <a:solidFill>
              <a:srgbClr val="2F1EA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41" name="Oval 29"/>
          <p:cNvSpPr>
            <a:spLocks noChangeArrowheads="1"/>
          </p:cNvSpPr>
          <p:nvPr/>
        </p:nvSpPr>
        <p:spPr bwMode="auto">
          <a:xfrm>
            <a:off x="4572000" y="6332538"/>
            <a:ext cx="82867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Beth</a:t>
            </a:r>
          </a:p>
        </p:txBody>
      </p:sp>
      <p:sp>
        <p:nvSpPr>
          <p:cNvPr id="115742" name="Line 30"/>
          <p:cNvSpPr>
            <a:spLocks noChangeShapeType="1"/>
          </p:cNvSpPr>
          <p:nvPr/>
        </p:nvSpPr>
        <p:spPr bwMode="auto">
          <a:xfrm flipH="1">
            <a:off x="4918075" y="5502275"/>
            <a:ext cx="138113" cy="760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5743" name="Oval 31"/>
          <p:cNvSpPr>
            <a:spLocks noChangeArrowheads="1"/>
          </p:cNvSpPr>
          <p:nvPr/>
        </p:nvSpPr>
        <p:spPr bwMode="auto">
          <a:xfrm>
            <a:off x="6577013" y="5572125"/>
            <a:ext cx="828675" cy="3460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/>
            <a:r>
              <a:rPr lang="en-US" sz="1600" dirty="0"/>
              <a:t>Tom</a:t>
            </a:r>
          </a:p>
        </p:txBody>
      </p:sp>
      <p:sp>
        <p:nvSpPr>
          <p:cNvPr id="115744" name="Line 32"/>
          <p:cNvSpPr>
            <a:spLocks noChangeShapeType="1"/>
          </p:cNvSpPr>
          <p:nvPr/>
        </p:nvSpPr>
        <p:spPr bwMode="auto">
          <a:xfrm>
            <a:off x="5470525" y="5295900"/>
            <a:ext cx="1036638" cy="344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3" name="~PP3412.WAV">
            <a:hlinkClick r:id="" action="ppaction://media"/>
          </p:cNvPr>
          <p:cNvPicPr>
            <a:picLocks noRot="1" noChangeAspect="1"/>
          </p:cNvPicPr>
          <p:nvPr>
            <a:wavAudioFile r:embed="rId1" name="~PP3412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Q: are big ego nets </a:t>
            </a:r>
            <a:br>
              <a:rPr lang="en-US" dirty="0" smtClean="0"/>
            </a:br>
            <a:r>
              <a:rPr lang="en-US" dirty="0" smtClean="0"/>
              <a:t>similar to small ones?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710683" y="3200400"/>
            <a:ext cx="364260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picture of trust distribution </a:t>
            </a:r>
            <a:br>
              <a:rPr lang="en-US" sz="2400" dirty="0" smtClean="0"/>
            </a:br>
            <a:r>
              <a:rPr lang="en-US" sz="2400" dirty="0" smtClean="0"/>
              <a:t>in </a:t>
            </a:r>
          </a:p>
          <a:p>
            <a:pPr algn="ctr"/>
            <a:r>
              <a:rPr lang="en-US" sz="2400" b="1" i="1" dirty="0" smtClean="0"/>
              <a:t>big</a:t>
            </a:r>
            <a:r>
              <a:rPr lang="en-US" sz="2400" dirty="0" smtClean="0"/>
              <a:t> ego nets</a:t>
            </a:r>
          </a:p>
          <a:p>
            <a:pPr algn="ctr"/>
            <a:r>
              <a:rPr lang="en-US" sz="2400" dirty="0" smtClean="0"/>
              <a:t>(large neighborhood)</a:t>
            </a:r>
            <a:endParaRPr lang="en-US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596883" y="3200400"/>
            <a:ext cx="36426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picture of trust distribution </a:t>
            </a:r>
            <a:br>
              <a:rPr lang="en-US" sz="2400" dirty="0" smtClean="0"/>
            </a:br>
            <a:r>
              <a:rPr lang="en-US" sz="2400" dirty="0" smtClean="0"/>
              <a:t>in </a:t>
            </a:r>
          </a:p>
          <a:p>
            <a:pPr algn="ctr"/>
            <a:r>
              <a:rPr lang="en-US" sz="2400" b="1" i="1" dirty="0" smtClean="0"/>
              <a:t>small</a:t>
            </a:r>
            <a:r>
              <a:rPr lang="en-US" sz="2400" dirty="0" smtClean="0"/>
              <a:t> ego nets</a:t>
            </a:r>
          </a:p>
          <a:p>
            <a:pPr algn="ctr"/>
            <a:r>
              <a:rPr lang="en-US" sz="2400" dirty="0" smtClean="0"/>
              <a:t>(small neighborhood)</a:t>
            </a:r>
            <a:endParaRPr lang="en-US" sz="2400" dirty="0"/>
          </a:p>
        </p:txBody>
      </p:sp>
      <p:pic>
        <p:nvPicPr>
          <p:cNvPr id="8" name="~PP4005.WAV">
            <a:hlinkClick r:id="" action="ppaction://media"/>
          </p:cNvPr>
          <p:cNvPicPr>
            <a:picLocks noRot="1" noChangeAspect="1"/>
          </p:cNvPicPr>
          <p:nvPr>
            <a:wavAudioFile r:embed="rId1" name="~PP4005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-comparing-big-and-small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are big ego nets </a:t>
            </a:r>
            <a:br>
              <a:rPr lang="en-US" dirty="0" smtClean="0"/>
            </a:br>
            <a:r>
              <a:rPr lang="en-US" dirty="0" smtClean="0"/>
              <a:t>similar to small ones?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533400" y="4572000"/>
            <a:ext cx="364260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picture of trust distribution </a:t>
            </a:r>
            <a:br>
              <a:rPr lang="en-US" sz="2400" dirty="0" smtClean="0"/>
            </a:br>
            <a:r>
              <a:rPr lang="en-US" sz="2400" dirty="0" smtClean="0"/>
              <a:t>in </a:t>
            </a:r>
          </a:p>
          <a:p>
            <a:pPr algn="ctr"/>
            <a:r>
              <a:rPr lang="en-US" sz="2400" b="1" i="1" dirty="0" smtClean="0"/>
              <a:t>big</a:t>
            </a:r>
            <a:r>
              <a:rPr lang="en-US" sz="2400" dirty="0" smtClean="0"/>
              <a:t> ego nets</a:t>
            </a:r>
          </a:p>
          <a:p>
            <a:pPr algn="ctr"/>
            <a:r>
              <a:rPr lang="en-US" sz="2400" dirty="0" smtClean="0"/>
              <a:t>(large neighborhood)</a:t>
            </a:r>
            <a:endParaRPr lang="en-US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495800" y="4572000"/>
            <a:ext cx="36426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picture of trust distribution </a:t>
            </a:r>
            <a:br>
              <a:rPr lang="en-US" sz="2400" dirty="0" smtClean="0"/>
            </a:br>
            <a:r>
              <a:rPr lang="en-US" sz="2400" dirty="0" smtClean="0"/>
              <a:t>in </a:t>
            </a:r>
          </a:p>
          <a:p>
            <a:pPr algn="ctr"/>
            <a:r>
              <a:rPr lang="en-US" sz="2400" b="1" i="1" dirty="0" smtClean="0"/>
              <a:t>small</a:t>
            </a:r>
            <a:r>
              <a:rPr lang="en-US" sz="2400" dirty="0" smtClean="0"/>
              <a:t> ego nets</a:t>
            </a:r>
          </a:p>
          <a:p>
            <a:pPr algn="ctr"/>
            <a:r>
              <a:rPr lang="en-US" sz="2400" dirty="0" smtClean="0"/>
              <a:t>(small neighborhood)</a:t>
            </a:r>
            <a:endParaRPr lang="en-US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 b="16998"/>
          <a:stretch>
            <a:fillRect/>
          </a:stretch>
        </p:blipFill>
        <p:spPr bwMode="auto">
          <a:xfrm>
            <a:off x="533401" y="1752600"/>
            <a:ext cx="365760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 b="16986"/>
          <a:stretch>
            <a:fillRect/>
          </a:stretch>
        </p:blipFill>
        <p:spPr bwMode="auto">
          <a:xfrm>
            <a:off x="4495800" y="1770743"/>
            <a:ext cx="3657600" cy="3563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~PP1937.WAV">
            <a:hlinkClick r:id="" action="ppaction://media"/>
          </p:cNvPr>
          <p:cNvPicPr>
            <a:picLocks noRot="1" noChangeAspect="1"/>
          </p:cNvPicPr>
          <p:nvPr>
            <a:wavAudioFile r:embed="rId1" name="~PP1937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Motivation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038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 of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separate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networks: compare a set of networks</a:t>
            </a:r>
            <a:b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Analysis of parts of a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single network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divide and conquer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Local neighborhoods (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ego networks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within a social network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Compare larger neighborhoods (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clusters or communities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Find prevalence of certain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 motifs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Compare sub-networks with certain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attributes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.: time-slices)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Analysis of </a:t>
            </a:r>
            <a:r>
              <a:rPr lang="en-US" b="1" dirty="0" smtClean="0"/>
              <a:t>multi-modal networks</a:t>
            </a:r>
          </a:p>
          <a:p>
            <a:pPr lvl="1"/>
            <a:r>
              <a:rPr lang="en-US" dirty="0" smtClean="0"/>
              <a:t>Handle networks with </a:t>
            </a:r>
            <a:r>
              <a:rPr lang="en-US" b="1" dirty="0" smtClean="0"/>
              <a:t>multiple types </a:t>
            </a:r>
            <a:r>
              <a:rPr lang="en-US" dirty="0" smtClean="0"/>
              <a:t>of nodes and edges</a:t>
            </a:r>
          </a:p>
          <a:p>
            <a:pPr lvl="1"/>
            <a:r>
              <a:rPr lang="en-US" dirty="0" smtClean="0"/>
              <a:t>Generate </a:t>
            </a:r>
            <a:r>
              <a:rPr lang="en-US" b="1" dirty="0" smtClean="0"/>
              <a:t>new edges </a:t>
            </a:r>
            <a:r>
              <a:rPr lang="en-US" dirty="0" smtClean="0"/>
              <a:t>(“two users are connected if…”)</a:t>
            </a:r>
          </a:p>
        </p:txBody>
      </p:sp>
      <p:pic>
        <p:nvPicPr>
          <p:cNvPr id="5" name="~PP2733.WAV">
            <a:hlinkClick r:id="" action="ppaction://media"/>
          </p:cNvPr>
          <p:cNvPicPr>
            <a:picLocks noRot="1" noChangeAspect="1"/>
          </p:cNvPicPr>
          <p:nvPr>
            <a:wavAudioFile r:embed="rId1" name="~PP2733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multi-modal network example</a:t>
            </a:r>
            <a:endParaRPr lang="en-U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5626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3622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3810000" y="3962400"/>
            <a:ext cx="10668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Jaws</a:t>
            </a:r>
            <a:endParaRPr lang="en-U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3733800" y="4800600"/>
            <a:ext cx="13716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Star-wars</a:t>
            </a:r>
            <a:endParaRPr lang="en-US" dirty="0"/>
          </a:p>
        </p:txBody>
      </p:sp>
      <p:cxnSp>
        <p:nvCxnSpPr>
          <p:cNvPr id="20" name="19 Conector curvado"/>
          <p:cNvCxnSpPr>
            <a:stCxn id="12" idx="2"/>
            <a:endCxn id="17" idx="1"/>
          </p:cNvCxnSpPr>
          <p:nvPr/>
        </p:nvCxnSpPr>
        <p:spPr>
          <a:xfrm rot="16200000" flipH="1">
            <a:off x="2933700" y="3314700"/>
            <a:ext cx="8382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curvado"/>
          <p:cNvCxnSpPr>
            <a:stCxn id="12" idx="2"/>
            <a:endCxn id="18" idx="1"/>
          </p:cNvCxnSpPr>
          <p:nvPr/>
        </p:nvCxnSpPr>
        <p:spPr>
          <a:xfrm rot="16200000" flipH="1">
            <a:off x="2476500" y="3771900"/>
            <a:ext cx="1676400" cy="8382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curvado"/>
          <p:cNvCxnSpPr>
            <a:stCxn id="11" idx="2"/>
            <a:endCxn id="18" idx="3"/>
          </p:cNvCxnSpPr>
          <p:nvPr/>
        </p:nvCxnSpPr>
        <p:spPr>
          <a:xfrm rot="5400000">
            <a:off x="4762500" y="3695700"/>
            <a:ext cx="1676400" cy="9906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curvado"/>
          <p:cNvCxnSpPr>
            <a:stCxn id="12" idx="0"/>
            <a:endCxn id="11" idx="0"/>
          </p:cNvCxnSpPr>
          <p:nvPr/>
        </p:nvCxnSpPr>
        <p:spPr>
          <a:xfrm rot="5400000" flipH="1" flipV="1">
            <a:off x="4495800" y="1295400"/>
            <a:ext cx="1588" cy="3200400"/>
          </a:xfrm>
          <a:prstGeom prst="curvedConnector3">
            <a:avLst>
              <a:gd name="adj1" fmla="val 55782448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CuadroTexto"/>
          <p:cNvSpPr txBox="1"/>
          <p:nvPr/>
        </p:nvSpPr>
        <p:spPr>
          <a:xfrm>
            <a:off x="3886200" y="1981200"/>
            <a:ext cx="128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trust = 8/10</a:t>
            </a:r>
            <a:endParaRPr lang="en-US" dirty="0"/>
          </a:p>
        </p:txBody>
      </p:sp>
      <p:sp>
        <p:nvSpPr>
          <p:cNvPr id="66" name="65 CuadroTexto"/>
          <p:cNvSpPr txBox="1"/>
          <p:nvPr/>
        </p:nvSpPr>
        <p:spPr>
          <a:xfrm>
            <a:off x="5257800" y="35814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4/5</a:t>
            </a:r>
            <a:endParaRPr lang="en-US" dirty="0"/>
          </a:p>
        </p:txBody>
      </p:sp>
      <p:sp>
        <p:nvSpPr>
          <p:cNvPr id="69" name="68 CuadroTexto"/>
          <p:cNvSpPr txBox="1"/>
          <p:nvPr/>
        </p:nvSpPr>
        <p:spPr>
          <a:xfrm>
            <a:off x="2438400" y="4267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3/5</a:t>
            </a:r>
            <a:endParaRPr lang="en-US" dirty="0"/>
          </a:p>
        </p:txBody>
      </p:sp>
      <p:sp>
        <p:nvSpPr>
          <p:cNvPr id="70" name="69 CuadroTexto"/>
          <p:cNvSpPr txBox="1"/>
          <p:nvPr/>
        </p:nvSpPr>
        <p:spPr>
          <a:xfrm>
            <a:off x="2971800" y="3505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2/5</a:t>
            </a:r>
            <a:endParaRPr lang="en-US" dirty="0"/>
          </a:p>
        </p:txBody>
      </p:sp>
      <p:cxnSp>
        <p:nvCxnSpPr>
          <p:cNvPr id="75" name="74 Conector curvado"/>
          <p:cNvCxnSpPr>
            <a:stCxn id="11" idx="3"/>
          </p:cNvCxnSpPr>
          <p:nvPr/>
        </p:nvCxnSpPr>
        <p:spPr>
          <a:xfrm>
            <a:off x="6629400" y="3124200"/>
            <a:ext cx="990600" cy="1588"/>
          </a:xfrm>
          <a:prstGeom prst="curvedConnector3">
            <a:avLst>
              <a:gd name="adj1" fmla="val 50000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4 Conector curvado"/>
          <p:cNvCxnSpPr>
            <a:stCxn id="11" idx="3"/>
          </p:cNvCxnSpPr>
          <p:nvPr/>
        </p:nvCxnSpPr>
        <p:spPr>
          <a:xfrm flipV="1">
            <a:off x="6629400" y="2286000"/>
            <a:ext cx="8382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curvado"/>
          <p:cNvCxnSpPr>
            <a:endCxn id="11" idx="0"/>
          </p:cNvCxnSpPr>
          <p:nvPr/>
        </p:nvCxnSpPr>
        <p:spPr>
          <a:xfrm rot="10800000" flipV="1">
            <a:off x="6096000" y="2057400"/>
            <a:ext cx="11430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27 Conector curvado"/>
          <p:cNvCxnSpPr>
            <a:stCxn id="11" idx="2"/>
          </p:cNvCxnSpPr>
          <p:nvPr/>
        </p:nvCxnSpPr>
        <p:spPr>
          <a:xfrm rot="16200000" flipH="1">
            <a:off x="6515100" y="2933700"/>
            <a:ext cx="304800" cy="11430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2" name="19 Conector curvado"/>
          <p:cNvCxnSpPr>
            <a:stCxn id="12" idx="2"/>
          </p:cNvCxnSpPr>
          <p:nvPr/>
        </p:nvCxnSpPr>
        <p:spPr>
          <a:xfrm rot="5400000">
            <a:off x="2095500" y="3238500"/>
            <a:ext cx="6858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~PP72.WAV">
            <a:hlinkClick r:id="" action="ppaction://media"/>
          </p:cNvPr>
          <p:cNvPicPr>
            <a:picLocks noRot="1" noChangeAspect="1"/>
          </p:cNvPicPr>
          <p:nvPr>
            <a:wavAudioFile r:embed="rId1" name="~PP72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Interface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Support for multi-modal networks</a:t>
            </a:r>
          </a:p>
          <a:p>
            <a:pPr lvl="1"/>
            <a:r>
              <a:rPr lang="en-US" sz="2400" dirty="0" smtClean="0"/>
              <a:t>Schemas</a:t>
            </a:r>
          </a:p>
          <a:p>
            <a:pPr lvl="1"/>
            <a:r>
              <a:rPr lang="en-US" sz="2400" dirty="0" smtClean="0"/>
              <a:t>Table levels</a:t>
            </a:r>
          </a:p>
          <a:p>
            <a:r>
              <a:rPr lang="en-US" sz="2800" dirty="0" smtClean="0"/>
              <a:t>Columns  (network metrics, features) can be </a:t>
            </a:r>
            <a:br>
              <a:rPr lang="en-US" sz="2800" dirty="0" smtClean="0"/>
            </a:br>
            <a:r>
              <a:rPr lang="en-US" sz="2800" dirty="0" smtClean="0"/>
              <a:t>removed, rearranged, added</a:t>
            </a:r>
          </a:p>
          <a:p>
            <a:pPr lvl="1"/>
            <a:r>
              <a:rPr lang="en-US" sz="2400" dirty="0" smtClean="0"/>
              <a:t>From menu</a:t>
            </a:r>
          </a:p>
          <a:p>
            <a:pPr lvl="1"/>
            <a:r>
              <a:rPr lang="en-US" sz="2400" dirty="0" smtClean="0"/>
              <a:t>Via user-specified expression</a:t>
            </a:r>
          </a:p>
          <a:p>
            <a:r>
              <a:rPr lang="en-US" sz="2800" dirty="0" smtClean="0"/>
              <a:t>Filter and sort</a:t>
            </a:r>
          </a:p>
          <a:p>
            <a:r>
              <a:rPr lang="en-US" sz="2800" dirty="0" smtClean="0"/>
              <a:t>Details on demand in side-pane, tooltips</a:t>
            </a:r>
          </a:p>
          <a:p>
            <a:r>
              <a:rPr lang="en-US" sz="2800" dirty="0" smtClean="0"/>
              <a:t>Create new relationships, access the overall schema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~PP867.WAV">
            <a:hlinkClick r:id="" action="ppaction://media"/>
          </p:cNvPr>
          <p:cNvPicPr>
            <a:picLocks noRot="1" noChangeAspect="1"/>
          </p:cNvPicPr>
          <p:nvPr>
            <a:wavAudioFile r:embed="rId1" name="~PP867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0" y="5334000"/>
            <a:ext cx="17526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 l="1058" t="24390" r="3446" b="9756"/>
          <a:stretch>
            <a:fillRect/>
          </a:stretch>
        </p:blipFill>
        <p:spPr bwMode="auto">
          <a:xfrm>
            <a:off x="457200" y="2362200"/>
            <a:ext cx="5715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23"/>
          <p:cNvGrpSpPr/>
          <p:nvPr/>
        </p:nvGrpSpPr>
        <p:grpSpPr>
          <a:xfrm>
            <a:off x="7086600" y="3782002"/>
            <a:ext cx="1395351" cy="1285301"/>
            <a:chOff x="281049" y="2607625"/>
            <a:chExt cx="1395351" cy="1354776"/>
          </a:xfrm>
        </p:grpSpPr>
        <p:sp>
          <p:nvSpPr>
            <p:cNvPr id="13" name="Rectangular Callout 12"/>
            <p:cNvSpPr/>
            <p:nvPr/>
          </p:nvSpPr>
          <p:spPr>
            <a:xfrm>
              <a:off x="281049" y="2607625"/>
              <a:ext cx="1395351" cy="1354776"/>
            </a:xfrm>
            <a:prstGeom prst="wedgeRectCallout">
              <a:avLst>
                <a:gd name="adj1" fmla="val -192467"/>
                <a:gd name="adj2" fmla="val -31457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7624" t="9756" b="6504"/>
            <a:stretch>
              <a:fillRect/>
            </a:stretch>
          </p:blipFill>
          <p:spPr bwMode="auto">
            <a:xfrm>
              <a:off x="292100" y="2614140"/>
              <a:ext cx="1365250" cy="130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1"/>
          <p:cNvGrpSpPr/>
          <p:nvPr/>
        </p:nvGrpSpPr>
        <p:grpSpPr>
          <a:xfrm>
            <a:off x="6705600" y="1981200"/>
            <a:ext cx="1524000" cy="1371600"/>
            <a:chOff x="6934200" y="2286000"/>
            <a:chExt cx="1524000" cy="1371600"/>
          </a:xfrm>
        </p:grpSpPr>
        <p:sp>
          <p:nvSpPr>
            <p:cNvPr id="12" name="Rectangular Callout 11"/>
            <p:cNvSpPr/>
            <p:nvPr/>
          </p:nvSpPr>
          <p:spPr>
            <a:xfrm>
              <a:off x="6934200" y="2286000"/>
              <a:ext cx="1524000" cy="1371600"/>
            </a:xfrm>
            <a:prstGeom prst="wedgeRectCallout">
              <a:avLst>
                <a:gd name="adj1" fmla="val -157247"/>
                <a:gd name="adj2" fmla="val 68835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12476" t="14201" r="-2924" b="10059"/>
            <a:stretch>
              <a:fillRect/>
            </a:stretch>
          </p:blipFill>
          <p:spPr bwMode="auto">
            <a:xfrm>
              <a:off x="6985000" y="2362200"/>
              <a:ext cx="1473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>
          <a:xfrm>
            <a:off x="609600" y="4648200"/>
            <a:ext cx="80148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1 </a:t>
            </a:r>
            <a:r>
              <a:rPr lang="en-US" sz="3200" b="1" dirty="0" smtClean="0"/>
              <a:t>row </a:t>
            </a:r>
            <a:r>
              <a:rPr lang="en-US" sz="3200" dirty="0" smtClean="0"/>
              <a:t>= 1 </a:t>
            </a:r>
            <a:r>
              <a:rPr lang="en-US" sz="3200" b="1" dirty="0" smtClean="0"/>
              <a:t>network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Columns  </a:t>
            </a:r>
            <a:r>
              <a:rPr lang="en-US" sz="2800" dirty="0" smtClean="0"/>
              <a:t>= network  </a:t>
            </a:r>
            <a:r>
              <a:rPr lang="en-US" sz="2800" b="1" dirty="0" smtClean="0"/>
              <a:t>features  (metrics, distributions)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Column </a:t>
            </a:r>
            <a:r>
              <a:rPr lang="en-US" sz="2800" b="1" dirty="0" smtClean="0"/>
              <a:t>summaries = </a:t>
            </a:r>
            <a:r>
              <a:rPr lang="en-US" sz="2800" dirty="0" smtClean="0"/>
              <a:t>interactive </a:t>
            </a:r>
            <a:r>
              <a:rPr lang="en-US" sz="2800" b="1" dirty="0" smtClean="0"/>
              <a:t>overviews </a:t>
            </a:r>
          </a:p>
          <a:p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1981200" y="457200"/>
            <a:ext cx="2807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err="1" smtClean="0"/>
              <a:t>ManyNets</a:t>
            </a:r>
            <a:endParaRPr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6705600" y="5105400"/>
            <a:ext cx="226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SocialAction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[Perer08]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~PP615.WAV">
            <a:hlinkClick r:id="" action="ppaction://media"/>
          </p:cNvPr>
          <p:cNvPicPr>
            <a:picLocks noRot="1" noChangeAspect="1"/>
          </p:cNvPicPr>
          <p:nvPr>
            <a:wavAudioFile r:embed="rId1" name="~PP615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schemas</a:t>
            </a:r>
            <a:endParaRPr lang="en-U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39624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7620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2209800" y="3962400"/>
            <a:ext cx="10668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Jaws</a:t>
            </a:r>
            <a:endParaRPr lang="en-U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2133600" y="4800600"/>
            <a:ext cx="13716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Star-wars</a:t>
            </a:r>
            <a:endParaRPr lang="en-US" dirty="0"/>
          </a:p>
        </p:txBody>
      </p:sp>
      <p:cxnSp>
        <p:nvCxnSpPr>
          <p:cNvPr id="20" name="19 Conector curvado"/>
          <p:cNvCxnSpPr>
            <a:stCxn id="12" idx="2"/>
            <a:endCxn id="17" idx="1"/>
          </p:cNvCxnSpPr>
          <p:nvPr/>
        </p:nvCxnSpPr>
        <p:spPr>
          <a:xfrm rot="16200000" flipH="1">
            <a:off x="1333500" y="3314700"/>
            <a:ext cx="8382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curvado"/>
          <p:cNvCxnSpPr>
            <a:stCxn id="12" idx="2"/>
            <a:endCxn id="18" idx="1"/>
          </p:cNvCxnSpPr>
          <p:nvPr/>
        </p:nvCxnSpPr>
        <p:spPr>
          <a:xfrm rot="16200000" flipH="1">
            <a:off x="876300" y="3771900"/>
            <a:ext cx="1676400" cy="8382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curvado"/>
          <p:cNvCxnSpPr>
            <a:stCxn id="11" idx="2"/>
            <a:endCxn id="18" idx="3"/>
          </p:cNvCxnSpPr>
          <p:nvPr/>
        </p:nvCxnSpPr>
        <p:spPr>
          <a:xfrm rot="5400000">
            <a:off x="3162300" y="3695700"/>
            <a:ext cx="1676400" cy="9906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curvado"/>
          <p:cNvCxnSpPr>
            <a:stCxn id="12" idx="0"/>
            <a:endCxn id="11" idx="0"/>
          </p:cNvCxnSpPr>
          <p:nvPr/>
        </p:nvCxnSpPr>
        <p:spPr>
          <a:xfrm rot="5400000" flipH="1" flipV="1">
            <a:off x="2895600" y="1295400"/>
            <a:ext cx="1588" cy="3200400"/>
          </a:xfrm>
          <a:prstGeom prst="curvedConnector3">
            <a:avLst>
              <a:gd name="adj1" fmla="val 55782448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CuadroTexto"/>
          <p:cNvSpPr txBox="1"/>
          <p:nvPr/>
        </p:nvSpPr>
        <p:spPr>
          <a:xfrm>
            <a:off x="2286000" y="1981200"/>
            <a:ext cx="128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trust = 8/10</a:t>
            </a:r>
            <a:endParaRPr lang="en-US" dirty="0"/>
          </a:p>
        </p:txBody>
      </p:sp>
      <p:sp>
        <p:nvSpPr>
          <p:cNvPr id="66" name="65 CuadroTexto"/>
          <p:cNvSpPr txBox="1"/>
          <p:nvPr/>
        </p:nvSpPr>
        <p:spPr>
          <a:xfrm>
            <a:off x="3657600" y="35814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4/5</a:t>
            </a:r>
            <a:endParaRPr lang="en-US" dirty="0"/>
          </a:p>
        </p:txBody>
      </p:sp>
      <p:sp>
        <p:nvSpPr>
          <p:cNvPr id="69" name="68 CuadroTexto"/>
          <p:cNvSpPr txBox="1"/>
          <p:nvPr/>
        </p:nvSpPr>
        <p:spPr>
          <a:xfrm>
            <a:off x="838200" y="4267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3/5</a:t>
            </a:r>
            <a:endParaRPr lang="en-US" dirty="0"/>
          </a:p>
        </p:txBody>
      </p:sp>
      <p:sp>
        <p:nvSpPr>
          <p:cNvPr id="70" name="69 CuadroTexto"/>
          <p:cNvSpPr txBox="1"/>
          <p:nvPr/>
        </p:nvSpPr>
        <p:spPr>
          <a:xfrm>
            <a:off x="1371600" y="3505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2/5</a:t>
            </a:r>
            <a:endParaRPr lang="en-US" dirty="0"/>
          </a:p>
        </p:txBody>
      </p:sp>
      <p:cxnSp>
        <p:nvCxnSpPr>
          <p:cNvPr id="75" name="74 Conector curvado"/>
          <p:cNvCxnSpPr>
            <a:stCxn id="11" idx="3"/>
          </p:cNvCxnSpPr>
          <p:nvPr/>
        </p:nvCxnSpPr>
        <p:spPr>
          <a:xfrm>
            <a:off x="5029200" y="3124200"/>
            <a:ext cx="990600" cy="1588"/>
          </a:xfrm>
          <a:prstGeom prst="curvedConnector3">
            <a:avLst>
              <a:gd name="adj1" fmla="val 50000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4 Conector curvado"/>
          <p:cNvCxnSpPr>
            <a:stCxn id="11" idx="3"/>
          </p:cNvCxnSpPr>
          <p:nvPr/>
        </p:nvCxnSpPr>
        <p:spPr>
          <a:xfrm flipV="1">
            <a:off x="5029200" y="2286000"/>
            <a:ext cx="8382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curvado"/>
          <p:cNvCxnSpPr>
            <a:endCxn id="11" idx="0"/>
          </p:cNvCxnSpPr>
          <p:nvPr/>
        </p:nvCxnSpPr>
        <p:spPr>
          <a:xfrm rot="10800000" flipV="1">
            <a:off x="4495800" y="2057400"/>
            <a:ext cx="11430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27 Conector curvado"/>
          <p:cNvCxnSpPr>
            <a:stCxn id="11" idx="2"/>
          </p:cNvCxnSpPr>
          <p:nvPr/>
        </p:nvCxnSpPr>
        <p:spPr>
          <a:xfrm rot="16200000" flipH="1">
            <a:off x="4914900" y="2933700"/>
            <a:ext cx="304800" cy="11430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2" name="19 Conector curvado"/>
          <p:cNvCxnSpPr>
            <a:stCxn id="12" idx="2"/>
          </p:cNvCxnSpPr>
          <p:nvPr/>
        </p:nvCxnSpPr>
        <p:spPr>
          <a:xfrm rot="5400000">
            <a:off x="495300" y="3238500"/>
            <a:ext cx="6858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29" name="28 Grupo"/>
          <p:cNvGrpSpPr/>
          <p:nvPr/>
        </p:nvGrpSpPr>
        <p:grpSpPr>
          <a:xfrm>
            <a:off x="6781800" y="1828800"/>
            <a:ext cx="2133600" cy="3505200"/>
            <a:chOff x="6781800" y="1828800"/>
            <a:chExt cx="2133600" cy="3505200"/>
          </a:xfrm>
        </p:grpSpPr>
        <p:sp>
          <p:nvSpPr>
            <p:cNvPr id="44" name="43 Rectángulo"/>
            <p:cNvSpPr/>
            <p:nvPr/>
          </p:nvSpPr>
          <p:spPr>
            <a:xfrm>
              <a:off x="6781800" y="1828800"/>
              <a:ext cx="2133600" cy="3505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7086600" y="2895600"/>
              <a:ext cx="1219200" cy="6096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7086600" y="4419600"/>
              <a:ext cx="1219200" cy="6096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film</a:t>
              </a:r>
              <a:endParaRPr lang="en-US" dirty="0"/>
            </a:p>
          </p:txBody>
        </p:sp>
        <p:cxnSp>
          <p:nvCxnSpPr>
            <p:cNvPr id="24" name="19 Conector curvado"/>
            <p:cNvCxnSpPr>
              <a:stCxn id="21" idx="2"/>
              <a:endCxn id="23" idx="0"/>
            </p:cNvCxnSpPr>
            <p:nvPr/>
          </p:nvCxnSpPr>
          <p:spPr>
            <a:xfrm rot="5400000">
              <a:off x="7239000" y="3962400"/>
              <a:ext cx="914400" cy="1588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74 Conector curvado"/>
            <p:cNvCxnSpPr>
              <a:stCxn id="21" idx="3"/>
              <a:endCxn id="21" idx="0"/>
            </p:cNvCxnSpPr>
            <p:nvPr/>
          </p:nvCxnSpPr>
          <p:spPr>
            <a:xfrm flipH="1" flipV="1">
              <a:off x="7696200" y="2895600"/>
              <a:ext cx="609600" cy="304800"/>
            </a:xfrm>
            <a:prstGeom prst="curvedConnector4">
              <a:avLst>
                <a:gd name="adj1" fmla="val -37500"/>
                <a:gd name="adj2" fmla="val 237500"/>
              </a:avLst>
            </a:prstGeom>
            <a:ln w="1905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35 CuadroTexto"/>
            <p:cNvSpPr txBox="1"/>
            <p:nvPr/>
          </p:nvSpPr>
          <p:spPr>
            <a:xfrm>
              <a:off x="7543800" y="2133600"/>
              <a:ext cx="1143000" cy="457200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trust</a:t>
              </a: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7086599" y="3657601"/>
              <a:ext cx="1219201" cy="533400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rating</a:t>
              </a:r>
            </a:p>
          </p:txBody>
        </p:sp>
      </p:grpSp>
      <p:sp>
        <p:nvSpPr>
          <p:cNvPr id="43" name="42 CuadroTexto"/>
          <p:cNvSpPr txBox="1"/>
          <p:nvPr/>
        </p:nvSpPr>
        <p:spPr>
          <a:xfrm>
            <a:off x="6934200" y="5410200"/>
            <a:ext cx="188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FilmTrust</a:t>
            </a:r>
            <a:r>
              <a:rPr lang="en-US" dirty="0" smtClean="0"/>
              <a:t>  Schema</a:t>
            </a:r>
            <a:endParaRPr lang="en-US" dirty="0"/>
          </a:p>
        </p:txBody>
      </p:sp>
      <p:pic>
        <p:nvPicPr>
          <p:cNvPr id="30" name="~PP1850.WAV">
            <a:hlinkClick r:id="" action="ppaction://media"/>
          </p:cNvPr>
          <p:cNvPicPr>
            <a:picLocks noRot="1" noChangeAspect="1"/>
          </p:cNvPicPr>
          <p:nvPr>
            <a:wavAudioFile r:embed="rId1" name="~PP1850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9716"/>
            <a:ext cx="9144000" cy="6088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grpSp>
        <p:nvGrpSpPr>
          <p:cNvPr id="4" name="3 Grupo"/>
          <p:cNvGrpSpPr/>
          <p:nvPr/>
        </p:nvGrpSpPr>
        <p:grpSpPr>
          <a:xfrm>
            <a:off x="7543800" y="3733800"/>
            <a:ext cx="1600200" cy="2286000"/>
            <a:chOff x="6781800" y="1828800"/>
            <a:chExt cx="2133600" cy="3505200"/>
          </a:xfrm>
        </p:grpSpPr>
        <p:sp>
          <p:nvSpPr>
            <p:cNvPr id="5" name="4 Rectángulo"/>
            <p:cNvSpPr/>
            <p:nvPr/>
          </p:nvSpPr>
          <p:spPr>
            <a:xfrm>
              <a:off x="6781800" y="1828800"/>
              <a:ext cx="2133600" cy="3505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7086600" y="2895600"/>
              <a:ext cx="1219200" cy="609600"/>
            </a:xfrm>
            <a:prstGeom prst="round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7086600" y="4419600"/>
              <a:ext cx="1219200" cy="6096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film</a:t>
              </a:r>
              <a:endParaRPr lang="en-US" dirty="0"/>
            </a:p>
          </p:txBody>
        </p:sp>
        <p:cxnSp>
          <p:nvCxnSpPr>
            <p:cNvPr id="9" name="19 Conector curvado"/>
            <p:cNvCxnSpPr>
              <a:stCxn id="7" idx="2"/>
              <a:endCxn id="8" idx="0"/>
            </p:cNvCxnSpPr>
            <p:nvPr/>
          </p:nvCxnSpPr>
          <p:spPr>
            <a:xfrm rot="5400000">
              <a:off x="7239000" y="3962400"/>
              <a:ext cx="914400" cy="1588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74 Conector curvado"/>
            <p:cNvCxnSpPr>
              <a:stCxn id="7" idx="3"/>
              <a:endCxn id="7" idx="0"/>
            </p:cNvCxnSpPr>
            <p:nvPr/>
          </p:nvCxnSpPr>
          <p:spPr>
            <a:xfrm flipH="1" flipV="1">
              <a:off x="7696200" y="2895600"/>
              <a:ext cx="609600" cy="304800"/>
            </a:xfrm>
            <a:prstGeom prst="curvedConnector4">
              <a:avLst>
                <a:gd name="adj1" fmla="val -37500"/>
                <a:gd name="adj2" fmla="val 237500"/>
              </a:avLst>
            </a:prstGeom>
            <a:ln w="1905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CuadroTexto"/>
            <p:cNvSpPr txBox="1"/>
            <p:nvPr/>
          </p:nvSpPr>
          <p:spPr>
            <a:xfrm>
              <a:off x="7543800" y="2133600"/>
              <a:ext cx="1143000" cy="457200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trust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086599" y="3657601"/>
              <a:ext cx="1219201" cy="533400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rating</a:t>
              </a:r>
            </a:p>
          </p:txBody>
        </p:sp>
      </p:grpSp>
      <p:pic>
        <p:nvPicPr>
          <p:cNvPr id="13" name="~PP3348.WAV">
            <a:hlinkClick r:id="" action="ppaction://media"/>
          </p:cNvPr>
          <p:cNvPicPr>
            <a:picLocks noRot="1" noChangeAspect="1"/>
          </p:cNvPicPr>
          <p:nvPr>
            <a:wavAudioFile r:embed="rId1" name="~PP3348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9144000" cy="6088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grpSp>
        <p:nvGrpSpPr>
          <p:cNvPr id="6" name="5 Grupo"/>
          <p:cNvGrpSpPr/>
          <p:nvPr/>
        </p:nvGrpSpPr>
        <p:grpSpPr>
          <a:xfrm>
            <a:off x="7543800" y="3733800"/>
            <a:ext cx="1600200" cy="2286000"/>
            <a:chOff x="6781800" y="1828800"/>
            <a:chExt cx="2133600" cy="3505200"/>
          </a:xfrm>
        </p:grpSpPr>
        <p:sp>
          <p:nvSpPr>
            <p:cNvPr id="7" name="6 Rectángulo"/>
            <p:cNvSpPr/>
            <p:nvPr/>
          </p:nvSpPr>
          <p:spPr>
            <a:xfrm>
              <a:off x="6781800" y="1828800"/>
              <a:ext cx="2133600" cy="3505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7086600" y="2895600"/>
              <a:ext cx="1219200" cy="609600"/>
            </a:xfrm>
            <a:prstGeom prst="round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7086600" y="4419600"/>
              <a:ext cx="1219200" cy="609600"/>
            </a:xfrm>
            <a:prstGeom prst="round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film</a:t>
              </a:r>
              <a:endParaRPr lang="en-US" dirty="0"/>
            </a:p>
          </p:txBody>
        </p:sp>
        <p:cxnSp>
          <p:nvCxnSpPr>
            <p:cNvPr id="10" name="19 Conector curvado"/>
            <p:cNvCxnSpPr>
              <a:stCxn id="8" idx="2"/>
              <a:endCxn id="9" idx="0"/>
            </p:cNvCxnSpPr>
            <p:nvPr/>
          </p:nvCxnSpPr>
          <p:spPr>
            <a:xfrm rot="5400000">
              <a:off x="7239000" y="3962400"/>
              <a:ext cx="914400" cy="1588"/>
            </a:xfrm>
            <a:prstGeom prst="curvedConnector3">
              <a:avLst>
                <a:gd name="adj1" fmla="val 50000"/>
              </a:avLst>
            </a:prstGeom>
            <a:ln w="12700"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74 Conector curvado"/>
            <p:cNvCxnSpPr>
              <a:stCxn id="8" idx="3"/>
              <a:endCxn id="8" idx="0"/>
            </p:cNvCxnSpPr>
            <p:nvPr/>
          </p:nvCxnSpPr>
          <p:spPr>
            <a:xfrm flipH="1" flipV="1">
              <a:off x="7696200" y="2895600"/>
              <a:ext cx="609600" cy="304800"/>
            </a:xfrm>
            <a:prstGeom prst="curvedConnector4">
              <a:avLst>
                <a:gd name="adj1" fmla="val -37500"/>
                <a:gd name="adj2" fmla="val 237500"/>
              </a:avLst>
            </a:prstGeom>
            <a:ln w="127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7543800" y="2133600"/>
              <a:ext cx="1143000" cy="457200"/>
            </a:xfrm>
            <a:prstGeom prst="rect">
              <a:avLst/>
            </a:prstGeom>
            <a:ln w="127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trust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7086599" y="3657601"/>
              <a:ext cx="1219201" cy="533400"/>
            </a:xfrm>
            <a:prstGeom prst="rect">
              <a:avLst/>
            </a:prstGeom>
            <a:ln w="127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rating</a:t>
              </a:r>
            </a:p>
          </p:txBody>
        </p:sp>
      </p:grpSp>
      <p:pic>
        <p:nvPicPr>
          <p:cNvPr id="14" name="~PP890.WAV">
            <a:hlinkClick r:id="" action="ppaction://media"/>
          </p:cNvPr>
          <p:cNvPicPr>
            <a:picLocks noRot="1" noChangeAspect="1"/>
          </p:cNvPicPr>
          <p:nvPr>
            <a:wavAudioFile r:embed="rId1" name="~PP890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9144000" cy="6088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grpSp>
        <p:nvGrpSpPr>
          <p:cNvPr id="6" name="5 Grupo"/>
          <p:cNvGrpSpPr/>
          <p:nvPr/>
        </p:nvGrpSpPr>
        <p:grpSpPr>
          <a:xfrm>
            <a:off x="7543800" y="3733800"/>
            <a:ext cx="1600200" cy="2286000"/>
            <a:chOff x="6781800" y="1828800"/>
            <a:chExt cx="2133600" cy="3505200"/>
          </a:xfrm>
        </p:grpSpPr>
        <p:sp>
          <p:nvSpPr>
            <p:cNvPr id="8" name="7 Rectángulo"/>
            <p:cNvSpPr/>
            <p:nvPr/>
          </p:nvSpPr>
          <p:spPr>
            <a:xfrm>
              <a:off x="6781800" y="1828800"/>
              <a:ext cx="2133600" cy="3505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7086600" y="2895600"/>
              <a:ext cx="1219200" cy="609600"/>
            </a:xfrm>
            <a:prstGeom prst="round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7086600" y="4419600"/>
              <a:ext cx="1219200" cy="6096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film</a:t>
              </a:r>
              <a:endParaRPr lang="en-US" dirty="0"/>
            </a:p>
          </p:txBody>
        </p:sp>
        <p:cxnSp>
          <p:nvCxnSpPr>
            <p:cNvPr id="11" name="19 Conector curvado"/>
            <p:cNvCxnSpPr>
              <a:stCxn id="9" idx="2"/>
              <a:endCxn id="10" idx="0"/>
            </p:cNvCxnSpPr>
            <p:nvPr/>
          </p:nvCxnSpPr>
          <p:spPr>
            <a:xfrm rot="5400000">
              <a:off x="7239000" y="3962400"/>
              <a:ext cx="914400" cy="1588"/>
            </a:xfrm>
            <a:prstGeom prst="curvedConnector3">
              <a:avLst>
                <a:gd name="adj1" fmla="val 50000"/>
              </a:avLst>
            </a:prstGeom>
            <a:ln w="76200"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74 Conector curvado"/>
            <p:cNvCxnSpPr>
              <a:stCxn id="9" idx="3"/>
              <a:endCxn id="9" idx="0"/>
            </p:cNvCxnSpPr>
            <p:nvPr/>
          </p:nvCxnSpPr>
          <p:spPr>
            <a:xfrm flipH="1" flipV="1">
              <a:off x="7696200" y="2895600"/>
              <a:ext cx="609600" cy="304800"/>
            </a:xfrm>
            <a:prstGeom prst="curvedConnector4">
              <a:avLst>
                <a:gd name="adj1" fmla="val -37500"/>
                <a:gd name="adj2" fmla="val 237500"/>
              </a:avLst>
            </a:prstGeom>
            <a:ln w="1905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2 CuadroTexto"/>
            <p:cNvSpPr txBox="1"/>
            <p:nvPr/>
          </p:nvSpPr>
          <p:spPr>
            <a:xfrm>
              <a:off x="7543800" y="2133600"/>
              <a:ext cx="1143000" cy="457200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trust</a:t>
              </a: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7086599" y="3657601"/>
              <a:ext cx="1219201" cy="533400"/>
            </a:xfrm>
            <a:prstGeom prst="rect">
              <a:avLst/>
            </a:prstGeom>
            <a:ln w="762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rating</a:t>
              </a:r>
            </a:p>
          </p:txBody>
        </p:sp>
      </p:grpSp>
      <p:pic>
        <p:nvPicPr>
          <p:cNvPr id="15" name="~PP2481.WAV">
            <a:hlinkClick r:id="" action="ppaction://media"/>
          </p:cNvPr>
          <p:cNvPicPr>
            <a:picLocks noRot="1" noChangeAspect="1"/>
          </p:cNvPicPr>
          <p:nvPr>
            <a:wavAudioFile r:embed="rId1" name="~PP2481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500" y="88900"/>
            <a:ext cx="8234312" cy="6767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5" name="Rectangle 28"/>
          <p:cNvSpPr/>
          <p:nvPr/>
        </p:nvSpPr>
        <p:spPr>
          <a:xfrm>
            <a:off x="3733800" y="1066800"/>
            <a:ext cx="381000" cy="3810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6" name="Rectangle 28"/>
          <p:cNvSpPr/>
          <p:nvPr/>
        </p:nvSpPr>
        <p:spPr>
          <a:xfrm>
            <a:off x="4114800" y="1066800"/>
            <a:ext cx="381000" cy="3810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7" name="Rectangle 29"/>
          <p:cNvSpPr/>
          <p:nvPr/>
        </p:nvSpPr>
        <p:spPr>
          <a:xfrm>
            <a:off x="533400" y="2656701"/>
            <a:ext cx="13716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8" name="Straight Connector 31"/>
          <p:cNvCxnSpPr>
            <a:stCxn id="5" idx="2"/>
            <a:endCxn id="7" idx="3"/>
          </p:cNvCxnSpPr>
          <p:nvPr/>
        </p:nvCxnSpPr>
        <p:spPr>
          <a:xfrm rot="5400000">
            <a:off x="2217867" y="1134933"/>
            <a:ext cx="1393567" cy="2019300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9"/>
          <p:cNvSpPr/>
          <p:nvPr/>
        </p:nvSpPr>
        <p:spPr>
          <a:xfrm>
            <a:off x="533400" y="4479667"/>
            <a:ext cx="21336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grpSp>
        <p:nvGrpSpPr>
          <p:cNvPr id="12" name="11 Grupo"/>
          <p:cNvGrpSpPr/>
          <p:nvPr/>
        </p:nvGrpSpPr>
        <p:grpSpPr>
          <a:xfrm>
            <a:off x="7543800" y="3733800"/>
            <a:ext cx="1600200" cy="2286000"/>
            <a:chOff x="6781800" y="1828800"/>
            <a:chExt cx="2133600" cy="3505200"/>
          </a:xfrm>
        </p:grpSpPr>
        <p:sp>
          <p:nvSpPr>
            <p:cNvPr id="13" name="12 Rectángulo"/>
            <p:cNvSpPr/>
            <p:nvPr/>
          </p:nvSpPr>
          <p:spPr>
            <a:xfrm>
              <a:off x="6781800" y="1828800"/>
              <a:ext cx="2133600" cy="3505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7086600" y="2895600"/>
              <a:ext cx="1219200" cy="609600"/>
            </a:xfrm>
            <a:prstGeom prst="round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7086600" y="4419600"/>
              <a:ext cx="1219200" cy="609600"/>
            </a:xfrm>
            <a:prstGeom prst="round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film</a:t>
              </a:r>
              <a:endParaRPr lang="en-US" dirty="0"/>
            </a:p>
          </p:txBody>
        </p:sp>
        <p:cxnSp>
          <p:nvCxnSpPr>
            <p:cNvPr id="17" name="19 Conector curvado"/>
            <p:cNvCxnSpPr>
              <a:stCxn id="15" idx="2"/>
              <a:endCxn id="16" idx="0"/>
            </p:cNvCxnSpPr>
            <p:nvPr/>
          </p:nvCxnSpPr>
          <p:spPr>
            <a:xfrm rot="5400000">
              <a:off x="7239000" y="3962400"/>
              <a:ext cx="914400" cy="1588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74 Conector curvado"/>
            <p:cNvCxnSpPr>
              <a:stCxn id="15" idx="3"/>
              <a:endCxn id="15" idx="0"/>
            </p:cNvCxnSpPr>
            <p:nvPr/>
          </p:nvCxnSpPr>
          <p:spPr>
            <a:xfrm flipH="1" flipV="1">
              <a:off x="7696200" y="2895600"/>
              <a:ext cx="609600" cy="304800"/>
            </a:xfrm>
            <a:prstGeom prst="curvedConnector4">
              <a:avLst>
                <a:gd name="adj1" fmla="val -37500"/>
                <a:gd name="adj2" fmla="val 237500"/>
              </a:avLst>
            </a:prstGeom>
            <a:ln w="1905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7543800" y="2133600"/>
              <a:ext cx="1143000" cy="457200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trust</a:t>
              </a: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7086599" y="3657601"/>
              <a:ext cx="1219201" cy="533400"/>
            </a:xfrm>
            <a:prstGeom prst="rect">
              <a:avLst/>
            </a:prstGeom>
            <a:ln w="762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rating</a:t>
              </a:r>
            </a:p>
          </p:txBody>
        </p:sp>
      </p:grpSp>
      <p:sp>
        <p:nvSpPr>
          <p:cNvPr id="21" name="Rectangle 29"/>
          <p:cNvSpPr/>
          <p:nvPr/>
        </p:nvSpPr>
        <p:spPr>
          <a:xfrm>
            <a:off x="4038600" y="3276600"/>
            <a:ext cx="1219200" cy="12954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25" name="Straight Connector 31"/>
          <p:cNvCxnSpPr/>
          <p:nvPr/>
        </p:nvCxnSpPr>
        <p:spPr>
          <a:xfrm rot="5400000">
            <a:off x="1877884" y="2236916"/>
            <a:ext cx="3216533" cy="1638300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1"/>
          <p:cNvCxnSpPr>
            <a:stCxn id="16" idx="1"/>
            <a:endCxn id="21" idx="3"/>
          </p:cNvCxnSpPr>
          <p:nvPr/>
        </p:nvCxnSpPr>
        <p:spPr>
          <a:xfrm rot="10800000">
            <a:off x="5257800" y="3924301"/>
            <a:ext cx="2514600" cy="1697935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1"/>
          <p:cNvCxnSpPr>
            <a:stCxn id="15" idx="1"/>
            <a:endCxn id="21" idx="3"/>
          </p:cNvCxnSpPr>
          <p:nvPr/>
        </p:nvCxnSpPr>
        <p:spPr>
          <a:xfrm rot="10800000">
            <a:off x="5257800" y="3924300"/>
            <a:ext cx="2514600" cy="704022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~PP1380.WAV">
            <a:hlinkClick r:id="" action="ppaction://media"/>
          </p:cNvPr>
          <p:cNvPicPr>
            <a:picLocks noRot="1" noChangeAspect="1"/>
          </p:cNvPicPr>
          <p:nvPr>
            <a:wavAudioFile r:embed="rId1" name="~PP1380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9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 node and edge types: levels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Lowest level: </a:t>
            </a:r>
            <a:r>
              <a:rPr lang="en-US" b="1" dirty="0" smtClean="0"/>
              <a:t>entity</a:t>
            </a:r>
            <a:r>
              <a:rPr lang="en-US" dirty="0" smtClean="0"/>
              <a:t> and </a:t>
            </a:r>
            <a:r>
              <a:rPr lang="en-US" b="1" dirty="0" smtClean="0"/>
              <a:t>relationship </a:t>
            </a:r>
            <a:r>
              <a:rPr lang="en-US" dirty="0" smtClean="0"/>
              <a:t>tables</a:t>
            </a:r>
          </a:p>
          <a:p>
            <a:pPr lvl="1"/>
            <a:r>
              <a:rPr lang="en-US" dirty="0" smtClean="0"/>
              <a:t>Entities are stand-alone, can be used as nodes</a:t>
            </a:r>
          </a:p>
          <a:p>
            <a:pPr lvl="1"/>
            <a:r>
              <a:rPr lang="en-US" dirty="0" smtClean="0"/>
              <a:t>Relationships relate two entities, map to edges</a:t>
            </a:r>
          </a:p>
          <a:p>
            <a:r>
              <a:rPr lang="en-US" dirty="0" smtClean="0"/>
              <a:t>Inside a network: </a:t>
            </a:r>
            <a:r>
              <a:rPr lang="en-US" b="1" dirty="0" smtClean="0"/>
              <a:t>node </a:t>
            </a:r>
            <a:r>
              <a:rPr lang="en-US" dirty="0" smtClean="0"/>
              <a:t>and </a:t>
            </a:r>
            <a:r>
              <a:rPr lang="en-US" b="1" dirty="0" smtClean="0"/>
              <a:t>edge </a:t>
            </a:r>
            <a:r>
              <a:rPr lang="en-US" dirty="0" smtClean="0"/>
              <a:t>tables</a:t>
            </a:r>
          </a:p>
          <a:p>
            <a:pPr lvl="1"/>
            <a:r>
              <a:rPr lang="en-US" dirty="0" smtClean="0"/>
              <a:t>Nodes come from entities</a:t>
            </a:r>
          </a:p>
          <a:p>
            <a:pPr lvl="1"/>
            <a:r>
              <a:rPr lang="en-US" dirty="0" smtClean="0"/>
              <a:t>Edges come from relationships</a:t>
            </a:r>
          </a:p>
          <a:p>
            <a:pPr lvl="1"/>
            <a:r>
              <a:rPr lang="en-US" dirty="0" smtClean="0"/>
              <a:t>Can mix multiple entities, relationships in a network: multi-relational or multi-modal</a:t>
            </a:r>
          </a:p>
          <a:p>
            <a:r>
              <a:rPr lang="en-US" b="1" dirty="0" smtClean="0"/>
              <a:t>Network </a:t>
            </a:r>
            <a:r>
              <a:rPr lang="en-US" dirty="0" smtClean="0"/>
              <a:t>tables</a:t>
            </a:r>
          </a:p>
          <a:p>
            <a:pPr lvl="1"/>
            <a:r>
              <a:rPr lang="en-US" dirty="0" smtClean="0"/>
              <a:t>Each row is a network</a:t>
            </a:r>
          </a:p>
          <a:p>
            <a:pPr lvl="1"/>
            <a:endParaRPr lang="en-US" dirty="0" smtClean="0"/>
          </a:p>
        </p:txBody>
      </p:sp>
      <p:pic>
        <p:nvPicPr>
          <p:cNvPr id="5" name="~PP2183.WAV">
            <a:hlinkClick r:id="" action="ppaction://media"/>
          </p:cNvPr>
          <p:cNvPicPr>
            <a:picLocks noRot="1" noChangeAspect="1"/>
          </p:cNvPicPr>
          <p:nvPr>
            <a:wavAudioFile r:embed="rId2" name="~PP2183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Interface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for multi-modal networks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Schemas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Table levels</a:t>
            </a:r>
          </a:p>
          <a:p>
            <a:r>
              <a:rPr lang="en-US" sz="2800" dirty="0" smtClean="0"/>
              <a:t>Columns  (network metrics, features) can be </a:t>
            </a:r>
            <a:br>
              <a:rPr lang="en-US" sz="2800" dirty="0" smtClean="0"/>
            </a:br>
            <a:r>
              <a:rPr lang="en-US" sz="2800" dirty="0" smtClean="0"/>
              <a:t>removed, rearranged, added</a:t>
            </a:r>
          </a:p>
          <a:p>
            <a:pPr lvl="1"/>
            <a:r>
              <a:rPr lang="en-US" sz="2400" dirty="0" smtClean="0"/>
              <a:t>From menu</a:t>
            </a:r>
          </a:p>
          <a:p>
            <a:pPr lvl="1"/>
            <a:r>
              <a:rPr lang="en-US" sz="2400" dirty="0" smtClean="0"/>
              <a:t>Via user-specified expression</a:t>
            </a:r>
          </a:p>
          <a:p>
            <a:r>
              <a:rPr lang="en-US" sz="2800" dirty="0" smtClean="0"/>
              <a:t>Filter and sort table</a:t>
            </a:r>
          </a:p>
          <a:p>
            <a:r>
              <a:rPr lang="en-US" sz="2800" dirty="0" smtClean="0"/>
              <a:t>Details on demand in side-pane, tooltips</a:t>
            </a:r>
          </a:p>
          <a:p>
            <a:r>
              <a:rPr lang="en-US" sz="2800" dirty="0" smtClean="0"/>
              <a:t>Create new relationships, access the overall schema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~PP3290.WAV">
            <a:hlinkClick r:id="" action="ppaction://media"/>
          </p:cNvPr>
          <p:cNvPicPr>
            <a:picLocks noRot="1" noChangeAspect="1"/>
          </p:cNvPicPr>
          <p:nvPr>
            <a:wavAudioFile r:embed="rId1" name="~PP3290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57200"/>
            <a:ext cx="8427720" cy="601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~PP536.WAV">
            <a:hlinkClick r:id="" action="ppaction://media"/>
          </p:cNvPr>
          <p:cNvPicPr>
            <a:picLocks noRot="1" noChangeAspect="1"/>
          </p:cNvPicPr>
          <p:nvPr>
            <a:wavAudioFile r:embed="rId1" name="~PP536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325" y="242888"/>
            <a:ext cx="7753350" cy="637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500" y="2434431"/>
            <a:ext cx="571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8"/>
          <p:cNvSpPr/>
          <p:nvPr/>
        </p:nvSpPr>
        <p:spPr>
          <a:xfrm>
            <a:off x="3429000" y="1143000"/>
            <a:ext cx="3810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8" name="Rectangle 29"/>
          <p:cNvSpPr/>
          <p:nvPr/>
        </p:nvSpPr>
        <p:spPr>
          <a:xfrm>
            <a:off x="1752600" y="2438400"/>
            <a:ext cx="5638800" cy="28956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9" name="Straight Connector 31"/>
          <p:cNvCxnSpPr>
            <a:stCxn id="7" idx="2"/>
            <a:endCxn id="8" idx="0"/>
          </p:cNvCxnSpPr>
          <p:nvPr/>
        </p:nvCxnSpPr>
        <p:spPr>
          <a:xfrm rot="16200000" flipH="1">
            <a:off x="3632716" y="1499116"/>
            <a:ext cx="926068" cy="952500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~PP2377.WAV">
            <a:hlinkClick r:id="" action="ppaction://media"/>
          </p:cNvPr>
          <p:cNvPicPr>
            <a:picLocks noRot="1" noChangeAspect="1"/>
          </p:cNvPicPr>
          <p:nvPr>
            <a:wavAudioFile r:embed="rId1" name="~PP2377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Interface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for multi-modal networks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Schemas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Table levels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Columns  (network metrics, features) can be </a:t>
            </a:r>
            <a:b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removed, rearranged, added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 menu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Via user-specified expression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Filter and sort</a:t>
            </a:r>
          </a:p>
          <a:p>
            <a:r>
              <a:rPr lang="en-US" sz="2800" dirty="0" smtClean="0"/>
              <a:t>Details on demand in side-pane, tooltips</a:t>
            </a:r>
            <a:br>
              <a:rPr lang="en-US" sz="2800" dirty="0" smtClean="0"/>
            </a:br>
            <a:r>
              <a:rPr lang="en-US" sz="2800" dirty="0" smtClean="0"/>
              <a:t>Advanced column overviews</a:t>
            </a:r>
          </a:p>
          <a:p>
            <a:r>
              <a:rPr lang="en-US" sz="2800" dirty="0" smtClean="0"/>
              <a:t>Create new relationships, access the overall schema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~PP621.WAV">
            <a:hlinkClick r:id="" action="ppaction://media"/>
          </p:cNvPr>
          <p:cNvPicPr>
            <a:picLocks noRot="1" noChangeAspect="1"/>
          </p:cNvPicPr>
          <p:nvPr>
            <a:wavAudioFile r:embed="rId1" name="~PP621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0" y="5334000"/>
            <a:ext cx="17526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 l="1058" t="24390" r="3446" b="9756"/>
          <a:stretch>
            <a:fillRect/>
          </a:stretch>
        </p:blipFill>
        <p:spPr bwMode="auto">
          <a:xfrm>
            <a:off x="457200" y="2362200"/>
            <a:ext cx="5715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23"/>
          <p:cNvGrpSpPr/>
          <p:nvPr/>
        </p:nvGrpSpPr>
        <p:grpSpPr>
          <a:xfrm>
            <a:off x="7086600" y="3782002"/>
            <a:ext cx="1395351" cy="1285301"/>
            <a:chOff x="281049" y="2607625"/>
            <a:chExt cx="1395351" cy="1354776"/>
          </a:xfrm>
        </p:grpSpPr>
        <p:sp>
          <p:nvSpPr>
            <p:cNvPr id="13" name="Rectangular Callout 12"/>
            <p:cNvSpPr/>
            <p:nvPr/>
          </p:nvSpPr>
          <p:spPr>
            <a:xfrm>
              <a:off x="281049" y="2607625"/>
              <a:ext cx="1395351" cy="1354776"/>
            </a:xfrm>
            <a:prstGeom prst="wedgeRectCallout">
              <a:avLst>
                <a:gd name="adj1" fmla="val -192467"/>
                <a:gd name="adj2" fmla="val -31457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7624" t="9756" b="6504"/>
            <a:stretch>
              <a:fillRect/>
            </a:stretch>
          </p:blipFill>
          <p:spPr bwMode="auto">
            <a:xfrm>
              <a:off x="292100" y="2614140"/>
              <a:ext cx="1365250" cy="130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>
          <a:xfrm>
            <a:off x="609600" y="4648200"/>
            <a:ext cx="80148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1 </a:t>
            </a:r>
            <a:r>
              <a:rPr lang="en-US" sz="3200" b="1" dirty="0" smtClean="0"/>
              <a:t>row </a:t>
            </a:r>
            <a:r>
              <a:rPr lang="en-US" sz="3200" dirty="0" smtClean="0"/>
              <a:t>= 1 </a:t>
            </a:r>
            <a:r>
              <a:rPr lang="en-US" sz="3200" b="1" dirty="0" smtClean="0"/>
              <a:t>network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Columns  </a:t>
            </a:r>
            <a:r>
              <a:rPr lang="en-US" sz="2800" dirty="0" smtClean="0"/>
              <a:t>= network  </a:t>
            </a:r>
            <a:r>
              <a:rPr lang="en-US" sz="2800" b="1" dirty="0" smtClean="0"/>
              <a:t>features  (metrics, distributions)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Column </a:t>
            </a:r>
            <a:r>
              <a:rPr lang="en-US" sz="2800" b="1" dirty="0" smtClean="0"/>
              <a:t>summaries = </a:t>
            </a:r>
            <a:r>
              <a:rPr lang="en-US" sz="2800" dirty="0" smtClean="0"/>
              <a:t>interactive </a:t>
            </a:r>
            <a:r>
              <a:rPr lang="en-US" sz="2800" b="1" dirty="0" smtClean="0"/>
              <a:t>overviews </a:t>
            </a:r>
          </a:p>
          <a:p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1981200" y="457200"/>
            <a:ext cx="2807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err="1" smtClean="0"/>
              <a:t>ManyNets</a:t>
            </a:r>
            <a:endParaRPr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6705600" y="5105400"/>
            <a:ext cx="226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SocialAction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[Perer08]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28"/>
          <p:cNvSpPr/>
          <p:nvPr/>
        </p:nvSpPr>
        <p:spPr>
          <a:xfrm>
            <a:off x="381000" y="3352800"/>
            <a:ext cx="55626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17" name="Rectangle 29"/>
          <p:cNvSpPr/>
          <p:nvPr/>
        </p:nvSpPr>
        <p:spPr>
          <a:xfrm>
            <a:off x="533400" y="4953000"/>
            <a:ext cx="34290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20" name="Straight Connector 31"/>
          <p:cNvCxnSpPr/>
          <p:nvPr/>
        </p:nvCxnSpPr>
        <p:spPr>
          <a:xfrm rot="5400000">
            <a:off x="1904999" y="4343400"/>
            <a:ext cx="1219204" cy="1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1"/>
          <p:cNvGrpSpPr/>
          <p:nvPr/>
        </p:nvGrpSpPr>
        <p:grpSpPr>
          <a:xfrm>
            <a:off x="6705600" y="1981200"/>
            <a:ext cx="1524000" cy="1371600"/>
            <a:chOff x="6934200" y="2286000"/>
            <a:chExt cx="1524000" cy="1371600"/>
          </a:xfrm>
        </p:grpSpPr>
        <p:sp>
          <p:nvSpPr>
            <p:cNvPr id="12" name="Rectangular Callout 11"/>
            <p:cNvSpPr/>
            <p:nvPr/>
          </p:nvSpPr>
          <p:spPr>
            <a:xfrm>
              <a:off x="6934200" y="2286000"/>
              <a:ext cx="1524000" cy="1371600"/>
            </a:xfrm>
            <a:prstGeom prst="wedgeRectCallout">
              <a:avLst>
                <a:gd name="adj1" fmla="val -157247"/>
                <a:gd name="adj2" fmla="val 68835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12476" t="14201" r="-2924" b="10059"/>
            <a:stretch>
              <a:fillRect/>
            </a:stretch>
          </p:blipFill>
          <p:spPr bwMode="auto">
            <a:xfrm>
              <a:off x="6985000" y="2362200"/>
              <a:ext cx="1473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5" name="Rectangle 28"/>
          <p:cNvSpPr/>
          <p:nvPr/>
        </p:nvSpPr>
        <p:spPr>
          <a:xfrm>
            <a:off x="6553200" y="1828800"/>
            <a:ext cx="1828800" cy="167640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 smtClean="0"/>
          </a:p>
        </p:txBody>
      </p:sp>
      <p:pic>
        <p:nvPicPr>
          <p:cNvPr id="22" name="~PP1504.WAV">
            <a:hlinkClick r:id="" action="ppaction://media"/>
          </p:cNvPr>
          <p:cNvPicPr>
            <a:picLocks noRot="1" noChangeAspect="1"/>
          </p:cNvPicPr>
          <p:nvPr>
            <a:wavAudioFile r:embed="rId1" name="~PP1504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Overviews of Distribution Columns</a:t>
            </a:r>
            <a:endParaRPr lang="en-US" dirty="0"/>
          </a:p>
        </p:txBody>
      </p:sp>
      <p:sp>
        <p:nvSpPr>
          <p:cNvPr id="8" name="7 Rectángulo"/>
          <p:cNvSpPr/>
          <p:nvPr/>
        </p:nvSpPr>
        <p:spPr>
          <a:xfrm>
            <a:off x="2286000" y="6488668"/>
            <a:ext cx="4620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ManyNets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Overviews [Sopan10 / under review]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226" t="4278" r="1301" b="7907"/>
          <a:stretch>
            <a:fillRect/>
          </a:stretch>
        </p:blipFill>
        <p:spPr bwMode="auto">
          <a:xfrm>
            <a:off x="1676400" y="1371600"/>
            <a:ext cx="5791200" cy="51921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7" name="~PP1619.WAV">
            <a:hlinkClick r:id="" action="ppaction://media"/>
          </p:cNvPr>
          <p:cNvPicPr>
            <a:picLocks noRot="1" noChangeAspect="1"/>
          </p:cNvPicPr>
          <p:nvPr>
            <a:wavAudioFile r:embed="rId1" name="~PP1619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Overviews of Distribution Columns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143000"/>
            <a:ext cx="56483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2362200" y="5257800"/>
            <a:ext cx="4620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ManyNets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Overviews [Sopan10 / under review]</a:t>
            </a:r>
            <a:endParaRPr lang="en-US" dirty="0"/>
          </a:p>
        </p:txBody>
      </p:sp>
      <p:pic>
        <p:nvPicPr>
          <p:cNvPr id="10" name="~PP2805.WAV">
            <a:hlinkClick r:id="" action="ppaction://media"/>
          </p:cNvPr>
          <p:cNvPicPr>
            <a:picLocks noRot="1" noChangeAspect="1"/>
          </p:cNvPicPr>
          <p:nvPr>
            <a:wavAudioFile r:embed="rId1" name="~PP2805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Interface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for multi-modal networks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Schemas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Table levels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Columns  (network metrics, features) can be </a:t>
            </a:r>
            <a:b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removed, rearranged, added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 menu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Via user-specified expression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Filter and sort table</a:t>
            </a:r>
          </a:p>
          <a:p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Details on demand in side-pane, tooltips</a:t>
            </a:r>
          </a:p>
          <a:p>
            <a:r>
              <a:rPr lang="en-US" sz="2800" dirty="0" smtClean="0"/>
              <a:t>Create new relationships, access the schema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~PP3560.WAV">
            <a:hlinkClick r:id="" action="ppaction://media"/>
          </p:cNvPr>
          <p:cNvPicPr>
            <a:picLocks noRot="1" noChangeAspect="1"/>
          </p:cNvPicPr>
          <p:nvPr>
            <a:wavAudioFile r:embed="rId1" name="~PP3560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Deriving new relationships</a:t>
            </a:r>
            <a:endParaRPr lang="en-U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39624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7620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2209800" y="3962400"/>
            <a:ext cx="10668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Jaws</a:t>
            </a:r>
            <a:endParaRPr lang="en-U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2133600" y="4800600"/>
            <a:ext cx="13716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Star-wars</a:t>
            </a:r>
            <a:endParaRPr lang="en-US" dirty="0"/>
          </a:p>
        </p:txBody>
      </p:sp>
      <p:cxnSp>
        <p:nvCxnSpPr>
          <p:cNvPr id="20" name="19 Conector curvado"/>
          <p:cNvCxnSpPr>
            <a:stCxn id="12" idx="2"/>
            <a:endCxn id="17" idx="1"/>
          </p:cNvCxnSpPr>
          <p:nvPr/>
        </p:nvCxnSpPr>
        <p:spPr>
          <a:xfrm rot="16200000" flipH="1">
            <a:off x="1333500" y="3314700"/>
            <a:ext cx="8382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curvado"/>
          <p:cNvCxnSpPr>
            <a:stCxn id="12" idx="2"/>
            <a:endCxn id="18" idx="1"/>
          </p:cNvCxnSpPr>
          <p:nvPr/>
        </p:nvCxnSpPr>
        <p:spPr>
          <a:xfrm rot="16200000" flipH="1">
            <a:off x="876300" y="3771900"/>
            <a:ext cx="1676400" cy="8382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curvado"/>
          <p:cNvCxnSpPr>
            <a:stCxn id="11" idx="2"/>
            <a:endCxn id="18" idx="3"/>
          </p:cNvCxnSpPr>
          <p:nvPr/>
        </p:nvCxnSpPr>
        <p:spPr>
          <a:xfrm rot="5400000">
            <a:off x="3162300" y="3695700"/>
            <a:ext cx="1676400" cy="9906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curvado"/>
          <p:cNvCxnSpPr>
            <a:stCxn id="12" idx="0"/>
            <a:endCxn id="11" idx="0"/>
          </p:cNvCxnSpPr>
          <p:nvPr/>
        </p:nvCxnSpPr>
        <p:spPr>
          <a:xfrm rot="5400000" flipH="1" flipV="1">
            <a:off x="2895600" y="1295400"/>
            <a:ext cx="1588" cy="3200400"/>
          </a:xfrm>
          <a:prstGeom prst="curvedConnector3">
            <a:avLst>
              <a:gd name="adj1" fmla="val 55782448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CuadroTexto"/>
          <p:cNvSpPr txBox="1"/>
          <p:nvPr/>
        </p:nvSpPr>
        <p:spPr>
          <a:xfrm>
            <a:off x="2286000" y="1981200"/>
            <a:ext cx="128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trust = 8/10</a:t>
            </a:r>
            <a:endParaRPr lang="en-US" dirty="0"/>
          </a:p>
        </p:txBody>
      </p:sp>
      <p:sp>
        <p:nvSpPr>
          <p:cNvPr id="66" name="65 CuadroTexto"/>
          <p:cNvSpPr txBox="1"/>
          <p:nvPr/>
        </p:nvSpPr>
        <p:spPr>
          <a:xfrm>
            <a:off x="3657600" y="35814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4/5</a:t>
            </a:r>
            <a:endParaRPr lang="en-US" dirty="0"/>
          </a:p>
        </p:txBody>
      </p:sp>
      <p:sp>
        <p:nvSpPr>
          <p:cNvPr id="69" name="68 CuadroTexto"/>
          <p:cNvSpPr txBox="1"/>
          <p:nvPr/>
        </p:nvSpPr>
        <p:spPr>
          <a:xfrm>
            <a:off x="838200" y="4267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3/5</a:t>
            </a:r>
            <a:endParaRPr lang="en-US" dirty="0"/>
          </a:p>
        </p:txBody>
      </p:sp>
      <p:sp>
        <p:nvSpPr>
          <p:cNvPr id="70" name="69 CuadroTexto"/>
          <p:cNvSpPr txBox="1"/>
          <p:nvPr/>
        </p:nvSpPr>
        <p:spPr>
          <a:xfrm>
            <a:off x="1371600" y="3505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2/5</a:t>
            </a:r>
            <a:endParaRPr lang="en-US" dirty="0"/>
          </a:p>
        </p:txBody>
      </p:sp>
      <p:cxnSp>
        <p:nvCxnSpPr>
          <p:cNvPr id="75" name="74 Conector curvado"/>
          <p:cNvCxnSpPr>
            <a:stCxn id="11" idx="3"/>
          </p:cNvCxnSpPr>
          <p:nvPr/>
        </p:nvCxnSpPr>
        <p:spPr>
          <a:xfrm>
            <a:off x="5029200" y="3124200"/>
            <a:ext cx="990600" cy="1588"/>
          </a:xfrm>
          <a:prstGeom prst="curvedConnector3">
            <a:avLst>
              <a:gd name="adj1" fmla="val 50000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4 Conector curvado"/>
          <p:cNvCxnSpPr>
            <a:stCxn id="11" idx="3"/>
          </p:cNvCxnSpPr>
          <p:nvPr/>
        </p:nvCxnSpPr>
        <p:spPr>
          <a:xfrm flipV="1">
            <a:off x="5029200" y="2286000"/>
            <a:ext cx="8382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curvado"/>
          <p:cNvCxnSpPr>
            <a:endCxn id="11" idx="0"/>
          </p:cNvCxnSpPr>
          <p:nvPr/>
        </p:nvCxnSpPr>
        <p:spPr>
          <a:xfrm rot="10800000" flipV="1">
            <a:off x="4495800" y="2057400"/>
            <a:ext cx="11430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27 Conector curvado"/>
          <p:cNvCxnSpPr>
            <a:stCxn id="11" idx="2"/>
          </p:cNvCxnSpPr>
          <p:nvPr/>
        </p:nvCxnSpPr>
        <p:spPr>
          <a:xfrm rot="16200000" flipH="1">
            <a:off x="4914900" y="2933700"/>
            <a:ext cx="304800" cy="11430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2" name="19 Conector curvado"/>
          <p:cNvCxnSpPr>
            <a:stCxn id="12" idx="2"/>
          </p:cNvCxnSpPr>
          <p:nvPr/>
        </p:nvCxnSpPr>
        <p:spPr>
          <a:xfrm rot="5400000">
            <a:off x="495300" y="3238500"/>
            <a:ext cx="6858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2" name="28 Grupo"/>
          <p:cNvGrpSpPr/>
          <p:nvPr/>
        </p:nvGrpSpPr>
        <p:grpSpPr>
          <a:xfrm>
            <a:off x="6781800" y="1828800"/>
            <a:ext cx="2133600" cy="3505200"/>
            <a:chOff x="6781800" y="1828800"/>
            <a:chExt cx="2133600" cy="3505200"/>
          </a:xfrm>
        </p:grpSpPr>
        <p:sp>
          <p:nvSpPr>
            <p:cNvPr id="44" name="43 Rectángulo"/>
            <p:cNvSpPr/>
            <p:nvPr/>
          </p:nvSpPr>
          <p:spPr>
            <a:xfrm>
              <a:off x="6781800" y="1828800"/>
              <a:ext cx="2133600" cy="3505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20 Rectángulo redondeado"/>
            <p:cNvSpPr/>
            <p:nvPr/>
          </p:nvSpPr>
          <p:spPr>
            <a:xfrm>
              <a:off x="7086600" y="2895600"/>
              <a:ext cx="1219200" cy="6096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user</a:t>
              </a:r>
              <a:endParaRPr lang="en-US" dirty="0"/>
            </a:p>
          </p:txBody>
        </p:sp>
        <p:sp>
          <p:nvSpPr>
            <p:cNvPr id="23" name="22 Rectángulo redondeado"/>
            <p:cNvSpPr/>
            <p:nvPr/>
          </p:nvSpPr>
          <p:spPr>
            <a:xfrm>
              <a:off x="7086600" y="4419600"/>
              <a:ext cx="1219200" cy="6096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film</a:t>
              </a:r>
              <a:endParaRPr lang="en-US" dirty="0"/>
            </a:p>
          </p:txBody>
        </p:sp>
        <p:cxnSp>
          <p:nvCxnSpPr>
            <p:cNvPr id="24" name="19 Conector curvado"/>
            <p:cNvCxnSpPr>
              <a:stCxn id="21" idx="2"/>
              <a:endCxn id="23" idx="0"/>
            </p:cNvCxnSpPr>
            <p:nvPr/>
          </p:nvCxnSpPr>
          <p:spPr>
            <a:xfrm rot="5400000">
              <a:off x="7239000" y="3962400"/>
              <a:ext cx="914400" cy="1588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74 Conector curvado"/>
            <p:cNvCxnSpPr>
              <a:stCxn id="21" idx="3"/>
              <a:endCxn id="21" idx="0"/>
            </p:cNvCxnSpPr>
            <p:nvPr/>
          </p:nvCxnSpPr>
          <p:spPr>
            <a:xfrm flipH="1" flipV="1">
              <a:off x="7696200" y="2895600"/>
              <a:ext cx="609600" cy="304800"/>
            </a:xfrm>
            <a:prstGeom prst="curvedConnector4">
              <a:avLst>
                <a:gd name="adj1" fmla="val -37500"/>
                <a:gd name="adj2" fmla="val 237500"/>
              </a:avLst>
            </a:prstGeom>
            <a:ln w="1905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35 CuadroTexto"/>
            <p:cNvSpPr txBox="1"/>
            <p:nvPr/>
          </p:nvSpPr>
          <p:spPr>
            <a:xfrm>
              <a:off x="7543800" y="2133600"/>
              <a:ext cx="1143000" cy="457200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trust</a:t>
              </a:r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7086599" y="3657601"/>
              <a:ext cx="1219201" cy="533400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rating</a:t>
              </a:r>
            </a:p>
          </p:txBody>
        </p:sp>
      </p:grpSp>
      <p:sp>
        <p:nvSpPr>
          <p:cNvPr id="43" name="42 CuadroTexto"/>
          <p:cNvSpPr txBox="1"/>
          <p:nvPr/>
        </p:nvSpPr>
        <p:spPr>
          <a:xfrm>
            <a:off x="6934200" y="5410200"/>
            <a:ext cx="188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FilmTrust</a:t>
            </a:r>
            <a:r>
              <a:rPr lang="en-US" dirty="0" smtClean="0"/>
              <a:t>  Schema</a:t>
            </a:r>
            <a:endParaRPr lang="en-US" dirty="0"/>
          </a:p>
        </p:txBody>
      </p:sp>
      <p:pic>
        <p:nvPicPr>
          <p:cNvPr id="30" name="~PP166.WAV">
            <a:hlinkClick r:id="" action="ppaction://media"/>
          </p:cNvPr>
          <p:cNvPicPr>
            <a:picLocks noRot="1" noChangeAspect="1"/>
          </p:cNvPicPr>
          <p:nvPr>
            <a:wavAudioFile r:embed="rId1" name="~PP166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Deriving new relationships</a:t>
            </a:r>
            <a:endParaRPr lang="en-U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39624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Bob</a:t>
            </a:r>
            <a:endParaRPr lang="en-US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762000" y="2895600"/>
            <a:ext cx="1066800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2209800" y="3962400"/>
            <a:ext cx="10668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Jaws</a:t>
            </a:r>
            <a:endParaRPr lang="en-US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2133600" y="4800600"/>
            <a:ext cx="1371600" cy="4572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Star-wars</a:t>
            </a:r>
            <a:endParaRPr lang="en-US" dirty="0"/>
          </a:p>
        </p:txBody>
      </p:sp>
      <p:cxnSp>
        <p:nvCxnSpPr>
          <p:cNvPr id="20" name="19 Conector curvado"/>
          <p:cNvCxnSpPr>
            <a:stCxn id="12" idx="2"/>
            <a:endCxn id="17" idx="1"/>
          </p:cNvCxnSpPr>
          <p:nvPr/>
        </p:nvCxnSpPr>
        <p:spPr>
          <a:xfrm rot="16200000" flipH="1">
            <a:off x="1333500" y="3314700"/>
            <a:ext cx="8382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curvado"/>
          <p:cNvCxnSpPr>
            <a:stCxn id="12" idx="2"/>
            <a:endCxn id="18" idx="1"/>
          </p:cNvCxnSpPr>
          <p:nvPr/>
        </p:nvCxnSpPr>
        <p:spPr>
          <a:xfrm rot="16200000" flipH="1">
            <a:off x="876300" y="3771900"/>
            <a:ext cx="1676400" cy="8382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27 Conector curvado"/>
          <p:cNvCxnSpPr>
            <a:stCxn id="11" idx="2"/>
            <a:endCxn id="18" idx="3"/>
          </p:cNvCxnSpPr>
          <p:nvPr/>
        </p:nvCxnSpPr>
        <p:spPr>
          <a:xfrm rot="5400000">
            <a:off x="3162300" y="3695700"/>
            <a:ext cx="1676400" cy="9906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0" name="39 Conector curvado"/>
          <p:cNvCxnSpPr>
            <a:stCxn id="12" idx="0"/>
            <a:endCxn id="11" idx="0"/>
          </p:cNvCxnSpPr>
          <p:nvPr/>
        </p:nvCxnSpPr>
        <p:spPr>
          <a:xfrm rot="5400000" flipH="1" flipV="1">
            <a:off x="2895600" y="1295400"/>
            <a:ext cx="1588" cy="3200400"/>
          </a:xfrm>
          <a:prstGeom prst="curvedConnector3">
            <a:avLst>
              <a:gd name="adj1" fmla="val 55782448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CuadroTexto"/>
          <p:cNvSpPr txBox="1"/>
          <p:nvPr/>
        </p:nvSpPr>
        <p:spPr>
          <a:xfrm>
            <a:off x="2286000" y="1981200"/>
            <a:ext cx="128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trust = 8/10</a:t>
            </a:r>
            <a:endParaRPr lang="en-US" dirty="0"/>
          </a:p>
        </p:txBody>
      </p:sp>
      <p:sp>
        <p:nvSpPr>
          <p:cNvPr id="66" name="65 CuadroTexto"/>
          <p:cNvSpPr txBox="1"/>
          <p:nvPr/>
        </p:nvSpPr>
        <p:spPr>
          <a:xfrm>
            <a:off x="3657600" y="35814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4/5</a:t>
            </a:r>
            <a:endParaRPr lang="en-US" dirty="0"/>
          </a:p>
        </p:txBody>
      </p:sp>
      <p:sp>
        <p:nvSpPr>
          <p:cNvPr id="69" name="68 CuadroTexto"/>
          <p:cNvSpPr txBox="1"/>
          <p:nvPr/>
        </p:nvSpPr>
        <p:spPr>
          <a:xfrm>
            <a:off x="838200" y="4267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3/5</a:t>
            </a:r>
            <a:endParaRPr lang="en-US" dirty="0"/>
          </a:p>
        </p:txBody>
      </p:sp>
      <p:sp>
        <p:nvSpPr>
          <p:cNvPr id="70" name="69 CuadroTexto"/>
          <p:cNvSpPr txBox="1"/>
          <p:nvPr/>
        </p:nvSpPr>
        <p:spPr>
          <a:xfrm>
            <a:off x="1371600" y="3505200"/>
            <a:ext cx="127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= 2/5</a:t>
            </a:r>
            <a:endParaRPr lang="en-US" dirty="0"/>
          </a:p>
        </p:txBody>
      </p:sp>
      <p:cxnSp>
        <p:nvCxnSpPr>
          <p:cNvPr id="75" name="74 Conector curvado"/>
          <p:cNvCxnSpPr>
            <a:stCxn id="11" idx="3"/>
          </p:cNvCxnSpPr>
          <p:nvPr/>
        </p:nvCxnSpPr>
        <p:spPr>
          <a:xfrm>
            <a:off x="5029200" y="3124200"/>
            <a:ext cx="990600" cy="1588"/>
          </a:xfrm>
          <a:prstGeom prst="curvedConnector3">
            <a:avLst>
              <a:gd name="adj1" fmla="val 50000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4 Conector curvado"/>
          <p:cNvCxnSpPr>
            <a:stCxn id="11" idx="3"/>
          </p:cNvCxnSpPr>
          <p:nvPr/>
        </p:nvCxnSpPr>
        <p:spPr>
          <a:xfrm flipV="1">
            <a:off x="5029200" y="2286000"/>
            <a:ext cx="8382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curvado"/>
          <p:cNvCxnSpPr>
            <a:endCxn id="11" idx="0"/>
          </p:cNvCxnSpPr>
          <p:nvPr/>
        </p:nvCxnSpPr>
        <p:spPr>
          <a:xfrm rot="10800000" flipV="1">
            <a:off x="4495800" y="2057400"/>
            <a:ext cx="1143000" cy="838200"/>
          </a:xfrm>
          <a:prstGeom prst="curvedConnector2">
            <a:avLst/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27 Conector curvado"/>
          <p:cNvCxnSpPr>
            <a:stCxn id="11" idx="2"/>
          </p:cNvCxnSpPr>
          <p:nvPr/>
        </p:nvCxnSpPr>
        <p:spPr>
          <a:xfrm rot="16200000" flipH="1">
            <a:off x="4914900" y="2933700"/>
            <a:ext cx="304800" cy="11430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2" name="19 Conector curvado"/>
          <p:cNvCxnSpPr>
            <a:stCxn id="12" idx="2"/>
          </p:cNvCxnSpPr>
          <p:nvPr/>
        </p:nvCxnSpPr>
        <p:spPr>
          <a:xfrm rot="5400000">
            <a:off x="495300" y="3238500"/>
            <a:ext cx="685800" cy="914400"/>
          </a:xfrm>
          <a:prstGeom prst="curvedConnector2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4" name="43 Rectángulo"/>
          <p:cNvSpPr/>
          <p:nvPr/>
        </p:nvSpPr>
        <p:spPr>
          <a:xfrm>
            <a:off x="6096000" y="1828800"/>
            <a:ext cx="2819400" cy="35052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Rectángulo redondeado"/>
          <p:cNvSpPr/>
          <p:nvPr/>
        </p:nvSpPr>
        <p:spPr>
          <a:xfrm>
            <a:off x="7239000" y="2895600"/>
            <a:ext cx="1219200" cy="609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sp>
        <p:nvSpPr>
          <p:cNvPr id="23" name="22 Rectángulo redondeado"/>
          <p:cNvSpPr/>
          <p:nvPr/>
        </p:nvSpPr>
        <p:spPr>
          <a:xfrm>
            <a:off x="7239000" y="4419600"/>
            <a:ext cx="1219200" cy="609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film</a:t>
            </a:r>
            <a:endParaRPr lang="en-US" dirty="0"/>
          </a:p>
        </p:txBody>
      </p:sp>
      <p:cxnSp>
        <p:nvCxnSpPr>
          <p:cNvPr id="24" name="19 Conector curvado"/>
          <p:cNvCxnSpPr>
            <a:stCxn id="21" idx="2"/>
            <a:endCxn id="23" idx="0"/>
          </p:cNvCxnSpPr>
          <p:nvPr/>
        </p:nvCxnSpPr>
        <p:spPr>
          <a:xfrm rot="5400000">
            <a:off x="7391400" y="3962400"/>
            <a:ext cx="914400" cy="1588"/>
          </a:xfrm>
          <a:prstGeom prst="curvedConnector3">
            <a:avLst>
              <a:gd name="adj1" fmla="val 50000"/>
            </a:avLst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74 Conector curvado"/>
          <p:cNvCxnSpPr>
            <a:stCxn id="21" idx="3"/>
            <a:endCxn id="21" idx="0"/>
          </p:cNvCxnSpPr>
          <p:nvPr/>
        </p:nvCxnSpPr>
        <p:spPr>
          <a:xfrm flipH="1" flipV="1">
            <a:off x="7848600" y="2895600"/>
            <a:ext cx="609600" cy="304800"/>
          </a:xfrm>
          <a:prstGeom prst="curvedConnector4">
            <a:avLst>
              <a:gd name="adj1" fmla="val -37500"/>
              <a:gd name="adj2" fmla="val 237500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7696200" y="2133600"/>
            <a:ext cx="1143000" cy="45720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trust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7238999" y="3657601"/>
            <a:ext cx="1219201" cy="533400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rating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6934200" y="5410200"/>
            <a:ext cx="185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Extended Schema</a:t>
            </a:r>
            <a:endParaRPr lang="en-US" dirty="0"/>
          </a:p>
        </p:txBody>
      </p:sp>
      <p:cxnSp>
        <p:nvCxnSpPr>
          <p:cNvPr id="30" name="29 Conector curvado"/>
          <p:cNvCxnSpPr>
            <a:stCxn id="12" idx="3"/>
            <a:endCxn id="11" idx="1"/>
          </p:cNvCxnSpPr>
          <p:nvPr/>
        </p:nvCxnSpPr>
        <p:spPr>
          <a:xfrm>
            <a:off x="1828800" y="3124200"/>
            <a:ext cx="2133600" cy="158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34 Conector curvado"/>
          <p:cNvCxnSpPr>
            <a:stCxn id="21" idx="0"/>
            <a:endCxn id="21" idx="1"/>
          </p:cNvCxnSpPr>
          <p:nvPr/>
        </p:nvCxnSpPr>
        <p:spPr>
          <a:xfrm rot="16200000" flipH="1" flipV="1">
            <a:off x="7391400" y="2743200"/>
            <a:ext cx="304800" cy="609600"/>
          </a:xfrm>
          <a:prstGeom prst="curvedConnector4">
            <a:avLst>
              <a:gd name="adj1" fmla="val -104032"/>
              <a:gd name="adj2" fmla="val 1375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6248400" y="2286000"/>
            <a:ext cx="1143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Co-rated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2362200" y="2743200"/>
            <a:ext cx="115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 = 1</a:t>
            </a:r>
            <a:endParaRPr lang="en-US" dirty="0"/>
          </a:p>
        </p:txBody>
      </p:sp>
      <p:pic>
        <p:nvPicPr>
          <p:cNvPr id="47" name="~PP900.WAV">
            <a:hlinkClick r:id="" action="ppaction://media"/>
          </p:cNvPr>
          <p:cNvPicPr>
            <a:picLocks noRot="1" noChangeAspect="1"/>
          </p:cNvPicPr>
          <p:nvPr>
            <a:wavAudioFile r:embed="rId1" name="~PP900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67 Rectángulo"/>
          <p:cNvSpPr/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Deriving new relationships</a:t>
            </a:r>
            <a:endParaRPr lang="en-US" dirty="0"/>
          </a:p>
        </p:txBody>
      </p:sp>
      <p:sp>
        <p:nvSpPr>
          <p:cNvPr id="61" name="60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Build new relationships on the fly</a:t>
            </a:r>
          </a:p>
          <a:p>
            <a:r>
              <a:rPr lang="en-US" dirty="0" smtClean="0"/>
              <a:t>Extend schema with each relationship</a:t>
            </a:r>
          </a:p>
          <a:p>
            <a:r>
              <a:rPr lang="en-US" dirty="0" smtClean="0"/>
              <a:t>Retain access to original data</a:t>
            </a:r>
          </a:p>
          <a:p>
            <a:r>
              <a:rPr lang="en-US" dirty="0" smtClean="0"/>
              <a:t>Compare resulting networks to each other</a:t>
            </a:r>
          </a:p>
        </p:txBody>
      </p:sp>
      <p:cxnSp>
        <p:nvCxnSpPr>
          <p:cNvPr id="39" name="19 Conector curvado"/>
          <p:cNvCxnSpPr>
            <a:stCxn id="72" idx="2"/>
            <a:endCxn id="73" idx="0"/>
          </p:cNvCxnSpPr>
          <p:nvPr/>
        </p:nvCxnSpPr>
        <p:spPr>
          <a:xfrm rot="5400000">
            <a:off x="6918533" y="4355134"/>
            <a:ext cx="1180686" cy="1588"/>
          </a:xfrm>
          <a:prstGeom prst="curvedConnector3">
            <a:avLst>
              <a:gd name="adj1" fmla="val 50000"/>
            </a:avLst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2" name="71 Rectángulo redondeado"/>
          <p:cNvSpPr/>
          <p:nvPr/>
        </p:nvSpPr>
        <p:spPr>
          <a:xfrm>
            <a:off x="6835776" y="2977667"/>
            <a:ext cx="1346200" cy="7871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sp>
        <p:nvSpPr>
          <p:cNvPr id="73" name="72 Rectángulo redondeado"/>
          <p:cNvSpPr/>
          <p:nvPr/>
        </p:nvSpPr>
        <p:spPr>
          <a:xfrm>
            <a:off x="6835776" y="4945477"/>
            <a:ext cx="1346200" cy="78712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film</a:t>
            </a:r>
            <a:endParaRPr lang="en-US" dirty="0"/>
          </a:p>
        </p:txBody>
      </p:sp>
      <p:cxnSp>
        <p:nvCxnSpPr>
          <p:cNvPr id="74" name="74 Conector curvado"/>
          <p:cNvCxnSpPr>
            <a:stCxn id="72" idx="3"/>
            <a:endCxn id="72" idx="0"/>
          </p:cNvCxnSpPr>
          <p:nvPr/>
        </p:nvCxnSpPr>
        <p:spPr>
          <a:xfrm flipH="1" flipV="1">
            <a:off x="7508876" y="2977667"/>
            <a:ext cx="673100" cy="393562"/>
          </a:xfrm>
          <a:prstGeom prst="curvedConnector4">
            <a:avLst>
              <a:gd name="adj1" fmla="val -37500"/>
              <a:gd name="adj2" fmla="val 237500"/>
            </a:avLst>
          </a:prstGeom>
          <a:ln w="190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75 CuadroTexto"/>
          <p:cNvSpPr txBox="1"/>
          <p:nvPr/>
        </p:nvSpPr>
        <p:spPr>
          <a:xfrm>
            <a:off x="7340601" y="1993762"/>
            <a:ext cx="1262063" cy="590343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trust</a:t>
            </a:r>
          </a:p>
        </p:txBody>
      </p:sp>
      <p:sp>
        <p:nvSpPr>
          <p:cNvPr id="77" name="76 CuadroTexto"/>
          <p:cNvSpPr txBox="1"/>
          <p:nvPr/>
        </p:nvSpPr>
        <p:spPr>
          <a:xfrm>
            <a:off x="6835774" y="3961573"/>
            <a:ext cx="1346201" cy="688734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rating</a:t>
            </a:r>
          </a:p>
        </p:txBody>
      </p:sp>
      <p:cxnSp>
        <p:nvCxnSpPr>
          <p:cNvPr id="79" name="34 Conector curvado"/>
          <p:cNvCxnSpPr>
            <a:stCxn id="72" idx="0"/>
            <a:endCxn id="72" idx="1"/>
          </p:cNvCxnSpPr>
          <p:nvPr/>
        </p:nvCxnSpPr>
        <p:spPr>
          <a:xfrm rot="16200000" flipH="1" flipV="1">
            <a:off x="6975545" y="2837898"/>
            <a:ext cx="393562" cy="673100"/>
          </a:xfrm>
          <a:prstGeom prst="curvedConnector4">
            <a:avLst>
              <a:gd name="adj1" fmla="val -104032"/>
              <a:gd name="adj2" fmla="val 1375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0" name="79 CuadroTexto"/>
          <p:cNvSpPr txBox="1"/>
          <p:nvPr/>
        </p:nvSpPr>
        <p:spPr>
          <a:xfrm>
            <a:off x="5741988" y="2190543"/>
            <a:ext cx="1262063" cy="5903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Co-rated</a:t>
            </a:r>
          </a:p>
        </p:txBody>
      </p:sp>
      <p:cxnSp>
        <p:nvCxnSpPr>
          <p:cNvPr id="81" name="34 Conector curvado"/>
          <p:cNvCxnSpPr>
            <a:stCxn id="72" idx="1"/>
            <a:endCxn id="72" idx="2"/>
          </p:cNvCxnSpPr>
          <p:nvPr/>
        </p:nvCxnSpPr>
        <p:spPr>
          <a:xfrm rot="10800000" flipH="1" flipV="1">
            <a:off x="6835776" y="3371229"/>
            <a:ext cx="673100" cy="393562"/>
          </a:xfrm>
          <a:prstGeom prst="curvedConnector4">
            <a:avLst>
              <a:gd name="adj1" fmla="val -129436"/>
              <a:gd name="adj2" fmla="val 175000"/>
            </a:avLst>
          </a:prstGeom>
          <a:ln w="762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2" name="81 CuadroTexto"/>
          <p:cNvSpPr txBox="1"/>
          <p:nvPr/>
        </p:nvSpPr>
        <p:spPr>
          <a:xfrm>
            <a:off x="4732338" y="3666401"/>
            <a:ext cx="1682750" cy="1082296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Good predictor for</a:t>
            </a:r>
          </a:p>
        </p:txBody>
      </p:sp>
      <p:pic>
        <p:nvPicPr>
          <p:cNvPr id="86" name="~PP1648.WAV">
            <a:hlinkClick r:id="" action="ppaction://media"/>
          </p:cNvPr>
          <p:cNvPicPr>
            <a:picLocks noRot="1" noChangeAspect="1"/>
          </p:cNvPicPr>
          <p:nvPr>
            <a:wavAudioFile r:embed="rId1" name="~PP1648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6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Validation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dirty="0" smtClean="0"/>
              <a:t>Original </a:t>
            </a:r>
            <a:r>
              <a:rPr lang="en-US" dirty="0" err="1" smtClean="0"/>
              <a:t>ManyNets</a:t>
            </a:r>
            <a:r>
              <a:rPr lang="en-US" dirty="0" smtClean="0"/>
              <a:t> (presented at CHI 2010)</a:t>
            </a:r>
          </a:p>
          <a:p>
            <a:pPr lvl="1"/>
            <a:r>
              <a:rPr lang="en-US" dirty="0" smtClean="0"/>
              <a:t>Case Study on </a:t>
            </a:r>
            <a:r>
              <a:rPr lang="en-US" dirty="0" err="1" smtClean="0"/>
              <a:t>FilmTrust</a:t>
            </a:r>
            <a:r>
              <a:rPr lang="en-US" dirty="0" smtClean="0"/>
              <a:t> with domain expert</a:t>
            </a:r>
          </a:p>
          <a:p>
            <a:pPr lvl="1"/>
            <a:r>
              <a:rPr lang="en-US" dirty="0" smtClean="0"/>
              <a:t>Formative usability test (7 users)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ManyNets2 (work in progress)</a:t>
            </a:r>
          </a:p>
          <a:p>
            <a:pPr lvl="1"/>
            <a:r>
              <a:rPr lang="en-US" dirty="0" smtClean="0"/>
              <a:t>NSF grant data</a:t>
            </a:r>
          </a:p>
          <a:p>
            <a:pPr lvl="1"/>
            <a:r>
              <a:rPr lang="en-US" dirty="0" smtClean="0"/>
              <a:t>Your dataset here!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~PP2288.WAV">
            <a:hlinkClick r:id="" action="ppaction://media"/>
          </p:cNvPr>
          <p:cNvPicPr>
            <a:picLocks noRot="1" noChangeAspect="1"/>
          </p:cNvPicPr>
          <p:nvPr>
            <a:wavAudioFile r:embed="rId1" name="~PP2288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Conclussion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28800" y="1371600"/>
            <a:ext cx="7162800" cy="2362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Multimodal network analysis is </a:t>
            </a:r>
            <a:r>
              <a:rPr lang="en-US" i="1" dirty="0" smtClean="0"/>
              <a:t>hard</a:t>
            </a:r>
          </a:p>
          <a:p>
            <a:r>
              <a:rPr lang="en-US" i="1" dirty="0" err="1" smtClean="0"/>
              <a:t>ManyNets</a:t>
            </a:r>
            <a:r>
              <a:rPr lang="en-US" i="1" dirty="0" smtClean="0"/>
              <a:t> </a:t>
            </a:r>
            <a:r>
              <a:rPr lang="en-US" dirty="0" smtClean="0"/>
              <a:t> can help!</a:t>
            </a:r>
            <a:endParaRPr lang="en-US" i="1" dirty="0" smtClean="0"/>
          </a:p>
          <a:p>
            <a:pPr lvl="1"/>
            <a:r>
              <a:rPr lang="en-US" dirty="0" smtClean="0"/>
              <a:t>build and explore </a:t>
            </a:r>
            <a:r>
              <a:rPr lang="en-US" b="1" dirty="0" smtClean="0"/>
              <a:t>sets</a:t>
            </a:r>
            <a:r>
              <a:rPr lang="en-US" dirty="0" smtClean="0"/>
              <a:t> of networks</a:t>
            </a:r>
            <a:br>
              <a:rPr lang="en-US" dirty="0" smtClean="0"/>
            </a:br>
            <a:r>
              <a:rPr lang="en-US" sz="2400" dirty="0" smtClean="0"/>
              <a:t>split, filter, rank, overview, drill, elide, synthesize…</a:t>
            </a:r>
          </a:p>
          <a:p>
            <a:pPr lvl="1"/>
            <a:r>
              <a:rPr lang="en-US" dirty="0" smtClean="0"/>
              <a:t>Reveals patterns within network attributes</a:t>
            </a:r>
          </a:p>
          <a:p>
            <a:pPr lvl="1"/>
            <a:r>
              <a:rPr lang="en-US" dirty="0" smtClean="0"/>
              <a:t>Does so interactively, allowing exploratory search</a:t>
            </a:r>
          </a:p>
        </p:txBody>
      </p:sp>
      <p:pic>
        <p:nvPicPr>
          <p:cNvPr id="5" name="~PP2990.WAV">
            <a:hlinkClick r:id="" action="ppaction://media"/>
          </p:cNvPr>
          <p:cNvPicPr>
            <a:picLocks noRot="1" noChangeAspect="1"/>
          </p:cNvPicPr>
          <p:nvPr>
            <a:wavAudioFile r:embed="rId1" name="~PP2990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1828800" y="3995678"/>
            <a:ext cx="5791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Development page</a:t>
            </a:r>
            <a:r>
              <a:rPr lang="en-US" dirty="0" smtClean="0"/>
              <a:t> (application, datasets, manual)</a:t>
            </a:r>
          </a:p>
          <a:p>
            <a:r>
              <a:rPr lang="en-US" i="1" dirty="0" smtClean="0"/>
              <a:t>tangow.ii.uam.es/</a:t>
            </a:r>
            <a:r>
              <a:rPr lang="en-US" i="1" dirty="0" err="1" smtClean="0"/>
              <a:t>mn</a:t>
            </a:r>
            <a:r>
              <a:rPr lang="en-US" i="1" dirty="0" smtClean="0"/>
              <a:t>/</a:t>
            </a:r>
          </a:p>
          <a:p>
            <a:r>
              <a:rPr lang="en-US" dirty="0" smtClean="0"/>
              <a:t>open-source, feedback welcome! (please contact us)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Academic page</a:t>
            </a:r>
            <a:r>
              <a:rPr lang="en-US" dirty="0" smtClean="0"/>
              <a:t> (publications, demo videos)</a:t>
            </a:r>
          </a:p>
          <a:p>
            <a:r>
              <a:rPr lang="en-US" i="1" dirty="0" smtClean="0"/>
              <a:t>www.cs.umd.edu/projects/hcil/manynets/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Acknowledgements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Partial support from Lockheed Martin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Manuel Freire supported by Fulbright Scholarship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09600" y="3733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l="1058" t="24390" r="3446" b="9756"/>
          <a:stretch>
            <a:fillRect/>
          </a:stretch>
        </p:blipFill>
        <p:spPr bwMode="auto">
          <a:xfrm>
            <a:off x="457200" y="2362200"/>
            <a:ext cx="5715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14 Rectángulo"/>
          <p:cNvSpPr/>
          <p:nvPr/>
        </p:nvSpPr>
        <p:spPr>
          <a:xfrm>
            <a:off x="0" y="5334000"/>
            <a:ext cx="17526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7086600" y="3782002"/>
            <a:ext cx="1395351" cy="1285301"/>
            <a:chOff x="281049" y="2607625"/>
            <a:chExt cx="1395351" cy="1354776"/>
          </a:xfrm>
        </p:grpSpPr>
        <p:sp>
          <p:nvSpPr>
            <p:cNvPr id="13" name="Rectangular Callout 12"/>
            <p:cNvSpPr/>
            <p:nvPr/>
          </p:nvSpPr>
          <p:spPr>
            <a:xfrm>
              <a:off x="281049" y="2607625"/>
              <a:ext cx="1395351" cy="1354776"/>
            </a:xfrm>
            <a:prstGeom prst="wedgeRectCallout">
              <a:avLst>
                <a:gd name="adj1" fmla="val -192467"/>
                <a:gd name="adj2" fmla="val -31457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7624" t="9756" b="6504"/>
            <a:stretch>
              <a:fillRect/>
            </a:stretch>
          </p:blipFill>
          <p:spPr bwMode="auto">
            <a:xfrm>
              <a:off x="292100" y="2614140"/>
              <a:ext cx="1365250" cy="130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1"/>
          <p:cNvGrpSpPr/>
          <p:nvPr/>
        </p:nvGrpSpPr>
        <p:grpSpPr>
          <a:xfrm>
            <a:off x="6705600" y="1981200"/>
            <a:ext cx="1524000" cy="1371600"/>
            <a:chOff x="6934200" y="2286000"/>
            <a:chExt cx="1524000" cy="1371600"/>
          </a:xfrm>
        </p:grpSpPr>
        <p:sp>
          <p:nvSpPr>
            <p:cNvPr id="12" name="Rectangular Callout 11"/>
            <p:cNvSpPr/>
            <p:nvPr/>
          </p:nvSpPr>
          <p:spPr>
            <a:xfrm>
              <a:off x="6934200" y="2286000"/>
              <a:ext cx="1524000" cy="1371600"/>
            </a:xfrm>
            <a:prstGeom prst="wedgeRectCallout">
              <a:avLst>
                <a:gd name="adj1" fmla="val -157247"/>
                <a:gd name="adj2" fmla="val 68835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12476" t="14201" r="-2924" b="10059"/>
            <a:stretch>
              <a:fillRect/>
            </a:stretch>
          </p:blipFill>
          <p:spPr bwMode="auto">
            <a:xfrm>
              <a:off x="6985000" y="2362200"/>
              <a:ext cx="1473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>
          <a:xfrm>
            <a:off x="609600" y="4648200"/>
            <a:ext cx="80148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1 </a:t>
            </a:r>
            <a:r>
              <a:rPr lang="en-US" sz="3200" b="1" dirty="0" smtClean="0"/>
              <a:t>row </a:t>
            </a:r>
            <a:r>
              <a:rPr lang="en-US" sz="3200" dirty="0" smtClean="0"/>
              <a:t>= 1 </a:t>
            </a:r>
            <a:r>
              <a:rPr lang="en-US" sz="3200" b="1" dirty="0" smtClean="0"/>
              <a:t>network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Columns  </a:t>
            </a:r>
            <a:r>
              <a:rPr lang="en-US" sz="2800" dirty="0" smtClean="0"/>
              <a:t>= network  </a:t>
            </a:r>
            <a:r>
              <a:rPr lang="en-US" sz="2800" b="1" dirty="0" smtClean="0"/>
              <a:t>features  (metrics, distributions)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Column </a:t>
            </a:r>
            <a:r>
              <a:rPr lang="en-US" sz="2800" b="1" dirty="0" smtClean="0"/>
              <a:t>summaries  = </a:t>
            </a:r>
            <a:r>
              <a:rPr lang="en-US" sz="2800" dirty="0" smtClean="0"/>
              <a:t>interactive </a:t>
            </a:r>
            <a:r>
              <a:rPr lang="en-US" sz="2800" b="1" dirty="0" smtClean="0"/>
              <a:t>overviews </a:t>
            </a:r>
          </a:p>
          <a:p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1981200" y="457200"/>
            <a:ext cx="2807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err="1" smtClean="0"/>
              <a:t>ManyNets</a:t>
            </a:r>
            <a:endParaRPr lang="en-US" dirty="0"/>
          </a:p>
        </p:txBody>
      </p:sp>
      <p:sp>
        <p:nvSpPr>
          <p:cNvPr id="16" name="Rectangle 28"/>
          <p:cNvSpPr/>
          <p:nvPr/>
        </p:nvSpPr>
        <p:spPr>
          <a:xfrm>
            <a:off x="4495800" y="4114800"/>
            <a:ext cx="7620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17" name="Rectangle 29"/>
          <p:cNvSpPr/>
          <p:nvPr/>
        </p:nvSpPr>
        <p:spPr>
          <a:xfrm>
            <a:off x="6477000" y="5638800"/>
            <a:ext cx="19050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19" name="Straight Connector 31"/>
          <p:cNvCxnSpPr/>
          <p:nvPr/>
        </p:nvCxnSpPr>
        <p:spPr>
          <a:xfrm rot="16200000" flipH="1">
            <a:off x="6097861" y="5027339"/>
            <a:ext cx="1074234" cy="11156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31"/>
          <p:cNvCxnSpPr/>
          <p:nvPr/>
        </p:nvCxnSpPr>
        <p:spPr>
          <a:xfrm rot="10800000">
            <a:off x="5334000" y="4495800"/>
            <a:ext cx="1295400" cy="0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6705600" y="5105400"/>
            <a:ext cx="226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SocialAction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[Perer08]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3" name="~PP2253.WAV">
            <a:hlinkClick r:id="" action="ppaction://media"/>
          </p:cNvPr>
          <p:cNvPicPr>
            <a:picLocks noRot="1" noChangeAspect="1"/>
          </p:cNvPicPr>
          <p:nvPr>
            <a:wavAudioFile r:embed="rId1" name="~PP2253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4" cstate="print"/>
          <a:srcRect l="1058" t="24390" r="3446" b="9756"/>
          <a:stretch>
            <a:fillRect/>
          </a:stretch>
        </p:blipFill>
        <p:spPr bwMode="auto">
          <a:xfrm>
            <a:off x="457200" y="2362200"/>
            <a:ext cx="5715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14 Rectángulo"/>
          <p:cNvSpPr/>
          <p:nvPr/>
        </p:nvSpPr>
        <p:spPr>
          <a:xfrm>
            <a:off x="0" y="5334000"/>
            <a:ext cx="1752600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3"/>
          <p:cNvGrpSpPr/>
          <p:nvPr/>
        </p:nvGrpSpPr>
        <p:grpSpPr>
          <a:xfrm>
            <a:off x="7086600" y="3782002"/>
            <a:ext cx="1395351" cy="1285301"/>
            <a:chOff x="281049" y="2607625"/>
            <a:chExt cx="1395351" cy="1354776"/>
          </a:xfrm>
        </p:grpSpPr>
        <p:sp>
          <p:nvSpPr>
            <p:cNvPr id="13" name="Rectangular Callout 12"/>
            <p:cNvSpPr/>
            <p:nvPr/>
          </p:nvSpPr>
          <p:spPr>
            <a:xfrm>
              <a:off x="281049" y="2607625"/>
              <a:ext cx="1395351" cy="1354776"/>
            </a:xfrm>
            <a:prstGeom prst="wedgeRectCallout">
              <a:avLst>
                <a:gd name="adj1" fmla="val -192467"/>
                <a:gd name="adj2" fmla="val -31457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7624" t="9756" b="6504"/>
            <a:stretch>
              <a:fillRect/>
            </a:stretch>
          </p:blipFill>
          <p:spPr bwMode="auto">
            <a:xfrm>
              <a:off x="292100" y="2614140"/>
              <a:ext cx="1365250" cy="130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1"/>
          <p:cNvGrpSpPr/>
          <p:nvPr/>
        </p:nvGrpSpPr>
        <p:grpSpPr>
          <a:xfrm>
            <a:off x="6705600" y="1981200"/>
            <a:ext cx="1524000" cy="1371600"/>
            <a:chOff x="6934200" y="2286000"/>
            <a:chExt cx="1524000" cy="1371600"/>
          </a:xfrm>
        </p:grpSpPr>
        <p:sp>
          <p:nvSpPr>
            <p:cNvPr id="12" name="Rectangular Callout 11"/>
            <p:cNvSpPr/>
            <p:nvPr/>
          </p:nvSpPr>
          <p:spPr>
            <a:xfrm>
              <a:off x="6934200" y="2286000"/>
              <a:ext cx="1524000" cy="1371600"/>
            </a:xfrm>
            <a:prstGeom prst="wedgeRectCallout">
              <a:avLst>
                <a:gd name="adj1" fmla="val -157247"/>
                <a:gd name="adj2" fmla="val 68835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12476" t="14201" r="-2924" b="10059"/>
            <a:stretch>
              <a:fillRect/>
            </a:stretch>
          </p:blipFill>
          <p:spPr bwMode="auto">
            <a:xfrm>
              <a:off x="6985000" y="2362200"/>
              <a:ext cx="1473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>
          <a:xfrm>
            <a:off x="609600" y="4648200"/>
            <a:ext cx="80148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1 </a:t>
            </a:r>
            <a:r>
              <a:rPr lang="en-US" sz="3200" b="1" dirty="0" smtClean="0"/>
              <a:t>row </a:t>
            </a:r>
            <a:r>
              <a:rPr lang="en-US" sz="3200" dirty="0" smtClean="0"/>
              <a:t>= 1 </a:t>
            </a:r>
            <a:r>
              <a:rPr lang="en-US" sz="3200" b="1" dirty="0" smtClean="0"/>
              <a:t>network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/>
              <a:t>Columns  </a:t>
            </a:r>
            <a:r>
              <a:rPr lang="en-US" sz="2800" dirty="0" smtClean="0"/>
              <a:t>= network  </a:t>
            </a:r>
            <a:r>
              <a:rPr lang="en-US" sz="2800" b="1" dirty="0" smtClean="0"/>
              <a:t>features  (metrics, distributions)</a:t>
            </a:r>
            <a:endParaRPr lang="en-US" sz="28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Column </a:t>
            </a:r>
            <a:r>
              <a:rPr lang="en-US" sz="2800" b="1" dirty="0" smtClean="0"/>
              <a:t>summaries  = </a:t>
            </a:r>
            <a:r>
              <a:rPr lang="en-US" sz="2800" dirty="0" smtClean="0"/>
              <a:t>interactive </a:t>
            </a:r>
            <a:r>
              <a:rPr lang="en-US" sz="2800" b="1" dirty="0" smtClean="0"/>
              <a:t>overviews </a:t>
            </a:r>
          </a:p>
          <a:p>
            <a:endParaRPr lang="en-US" sz="2000" dirty="0"/>
          </a:p>
        </p:txBody>
      </p:sp>
      <p:sp>
        <p:nvSpPr>
          <p:cNvPr id="29" name="Rectangle 28"/>
          <p:cNvSpPr/>
          <p:nvPr/>
        </p:nvSpPr>
        <p:spPr>
          <a:xfrm>
            <a:off x="1206500" y="2273300"/>
            <a:ext cx="822960" cy="731520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/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609600" y="6248400"/>
            <a:ext cx="2971800" cy="369332"/>
          </a:xfrm>
          <a:prstGeom prst="rect">
            <a:avLst/>
          </a:prstGeom>
          <a:solidFill>
            <a:schemeClr val="accent6">
              <a:alpha val="5000"/>
            </a:schemeClr>
          </a:solidFill>
          <a:ln w="57150" cap="rnd">
            <a:solidFill>
              <a:srgbClr val="FF0000">
                <a:alpha val="40000"/>
              </a:srgbClr>
            </a:solidFill>
            <a:prstDash val="sysDas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230459" y="4646339"/>
            <a:ext cx="3207834" cy="11156"/>
          </a:xfrm>
          <a:prstGeom prst="line">
            <a:avLst/>
          </a:prstGeom>
          <a:ln w="57150">
            <a:solidFill>
              <a:srgbClr val="FF0000">
                <a:alpha val="4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81200" y="457200"/>
            <a:ext cx="2807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err="1" smtClean="0"/>
              <a:t>ManyNets</a:t>
            </a:r>
            <a:endParaRPr lang="en-US" dirty="0"/>
          </a:p>
        </p:txBody>
      </p:sp>
      <p:sp>
        <p:nvSpPr>
          <p:cNvPr id="26" name="25 Rectángulo"/>
          <p:cNvSpPr/>
          <p:nvPr/>
        </p:nvSpPr>
        <p:spPr>
          <a:xfrm>
            <a:off x="6705600" y="5105400"/>
            <a:ext cx="226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SocialAction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[Perer08]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" name="~PP2986.WAV">
            <a:hlinkClick r:id="" action="ppaction://media"/>
          </p:cNvPr>
          <p:cNvPicPr>
            <a:picLocks noRot="1" noChangeAspect="1"/>
          </p:cNvPicPr>
          <p:nvPr>
            <a:wavAudioFile r:embed="rId1" name="~PP2986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"/>
          <p:cNvGrpSpPr/>
          <p:nvPr/>
        </p:nvGrpSpPr>
        <p:grpSpPr>
          <a:xfrm>
            <a:off x="3124200" y="2590800"/>
            <a:ext cx="2278800" cy="2819400"/>
            <a:chOff x="3733800" y="4038600"/>
            <a:chExt cx="1892300" cy="1879600"/>
          </a:xfrm>
        </p:grpSpPr>
        <p:sp>
          <p:nvSpPr>
            <p:cNvPr id="32" name="Rectangular Callout 31"/>
            <p:cNvSpPr/>
            <p:nvPr/>
          </p:nvSpPr>
          <p:spPr>
            <a:xfrm>
              <a:off x="3733800" y="4038600"/>
              <a:ext cx="1892300" cy="1879600"/>
            </a:xfrm>
            <a:prstGeom prst="wedgeRectCallout">
              <a:avLst>
                <a:gd name="adj1" fmla="val 22776"/>
                <a:gd name="adj2" fmla="val -48552"/>
              </a:avLst>
            </a:prstGeom>
            <a:solidFill>
              <a:schemeClr val="lt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0" y="4114799"/>
              <a:ext cx="1752600" cy="1748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30"/>
          <p:cNvGrpSpPr/>
          <p:nvPr/>
        </p:nvGrpSpPr>
        <p:grpSpPr>
          <a:xfrm>
            <a:off x="76200" y="2590800"/>
            <a:ext cx="2590800" cy="2743200"/>
            <a:chOff x="3365500" y="3124200"/>
            <a:chExt cx="1492250" cy="1460500"/>
          </a:xfrm>
        </p:grpSpPr>
        <p:sp>
          <p:nvSpPr>
            <p:cNvPr id="29" name="Rectangular Callout 28"/>
            <p:cNvSpPr/>
            <p:nvPr/>
          </p:nvSpPr>
          <p:spPr>
            <a:xfrm>
              <a:off x="3365500" y="3124200"/>
              <a:ext cx="1492250" cy="1460500"/>
            </a:xfrm>
            <a:prstGeom prst="wedgeRectCallout">
              <a:avLst>
                <a:gd name="adj1" fmla="val -49729"/>
                <a:gd name="adj2" fmla="val -26093"/>
              </a:avLst>
            </a:prstGeom>
            <a:solidFill>
              <a:schemeClr val="lt1"/>
            </a:solidFill>
            <a:ln>
              <a:solidFill>
                <a:schemeClr val="tx1">
                  <a:alpha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 descr="filmtrust-overview-2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3390900" y="3149599"/>
              <a:ext cx="1447800" cy="1408999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228600" y="381000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Split</a:t>
            </a:r>
            <a:r>
              <a:rPr lang="en-US" sz="4000" dirty="0" smtClean="0"/>
              <a:t> </a:t>
            </a:r>
            <a:r>
              <a:rPr lang="en-US" sz="4000" b="1" dirty="0" smtClean="0"/>
              <a:t>large networks</a:t>
            </a:r>
            <a:endParaRPr lang="en-US" sz="4000" dirty="0" smtClean="0"/>
          </a:p>
          <a:p>
            <a:r>
              <a:rPr lang="en-US" sz="4000" b="1" dirty="0" smtClean="0"/>
              <a:t>			 to compare</a:t>
            </a:r>
            <a:r>
              <a:rPr lang="en-US" sz="4000" dirty="0" smtClean="0"/>
              <a:t> parts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48000" y="5486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Multiple criteria sort</a:t>
            </a:r>
            <a:r>
              <a:rPr lang="en-US" sz="2400" dirty="0" smtClean="0"/>
              <a:t>, </a:t>
            </a:r>
          </a:p>
          <a:p>
            <a:r>
              <a:rPr lang="en-US" sz="2400" b="1" dirty="0" smtClean="0"/>
              <a:t>Filter</a:t>
            </a:r>
            <a:r>
              <a:rPr lang="en-US" sz="2400" dirty="0" smtClean="0"/>
              <a:t> using custom expressions</a:t>
            </a:r>
          </a:p>
          <a:p>
            <a:r>
              <a:rPr lang="en-US" sz="2400" b="1" dirty="0" smtClean="0"/>
              <a:t>Tight coupling</a:t>
            </a:r>
            <a:r>
              <a:rPr lang="en-US" sz="2400" dirty="0" smtClean="0"/>
              <a:t> with node-link diagrams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2590800"/>
            <a:ext cx="3505200" cy="276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ight Arrow 14"/>
          <p:cNvSpPr/>
          <p:nvPr/>
        </p:nvSpPr>
        <p:spPr>
          <a:xfrm>
            <a:off x="2667000" y="3886200"/>
            <a:ext cx="464400" cy="32331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060700" y="1600200"/>
            <a:ext cx="3734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e.g. all ego-networks</a:t>
            </a:r>
            <a:endParaRPr lang="en-US" sz="3200" dirty="0"/>
          </a:p>
        </p:txBody>
      </p:sp>
      <p:sp>
        <p:nvSpPr>
          <p:cNvPr id="55" name="Line Callout 1 54"/>
          <p:cNvSpPr/>
          <p:nvPr/>
        </p:nvSpPr>
        <p:spPr>
          <a:xfrm>
            <a:off x="4336630" y="4917440"/>
            <a:ext cx="152400" cy="152400"/>
          </a:xfrm>
          <a:prstGeom prst="borderCallout1">
            <a:avLst>
              <a:gd name="adj1" fmla="val -2084"/>
              <a:gd name="adj2" fmla="val 66667"/>
              <a:gd name="adj3" fmla="val -707502"/>
              <a:gd name="adj4" fmla="val 806878"/>
            </a:avLst>
          </a:prstGeom>
          <a:noFill/>
          <a:ln w="12700" cap="rnd">
            <a:solidFill>
              <a:schemeClr val="tx1">
                <a:alpha val="41000"/>
              </a:schemeClr>
            </a:solidFill>
            <a:tailEnd type="stealt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56" name="Line Callout 1 55"/>
          <p:cNvSpPr/>
          <p:nvPr/>
        </p:nvSpPr>
        <p:spPr>
          <a:xfrm>
            <a:off x="3921340" y="4288790"/>
            <a:ext cx="152400" cy="152400"/>
          </a:xfrm>
          <a:prstGeom prst="borderCallout1">
            <a:avLst>
              <a:gd name="adj1" fmla="val -2084"/>
              <a:gd name="adj2" fmla="val 66667"/>
              <a:gd name="adj3" fmla="val -436902"/>
              <a:gd name="adj4" fmla="val 1145145"/>
            </a:avLst>
          </a:prstGeom>
          <a:noFill/>
          <a:ln w="12700" cap="rnd">
            <a:solidFill>
              <a:schemeClr val="tx1">
                <a:alpha val="41000"/>
              </a:schemeClr>
            </a:solidFill>
            <a:tailEnd type="stealt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57" name="Line Callout 1 56"/>
          <p:cNvSpPr/>
          <p:nvPr/>
        </p:nvSpPr>
        <p:spPr>
          <a:xfrm>
            <a:off x="4721440" y="4920734"/>
            <a:ext cx="82550" cy="91440"/>
          </a:xfrm>
          <a:prstGeom prst="borderCallout1">
            <a:avLst>
              <a:gd name="adj1" fmla="val -2084"/>
              <a:gd name="adj2" fmla="val 66667"/>
              <a:gd name="adj3" fmla="val -783337"/>
              <a:gd name="adj4" fmla="val 1017310"/>
            </a:avLst>
          </a:prstGeom>
          <a:noFill/>
          <a:ln w="12700" cap="rnd">
            <a:solidFill>
              <a:schemeClr val="tx1">
                <a:alpha val="41000"/>
              </a:schemeClr>
            </a:solidFill>
            <a:tailEnd type="stealth"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US" dirty="0" smtClean="0"/>
          </a:p>
        </p:txBody>
      </p:sp>
      <p:sp>
        <p:nvSpPr>
          <p:cNvPr id="17" name="TextBox 3"/>
          <p:cNvSpPr txBox="1"/>
          <p:nvPr/>
        </p:nvSpPr>
        <p:spPr>
          <a:xfrm>
            <a:off x="152400" y="5334000"/>
            <a:ext cx="2003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FilmTrust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u="sng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Golbeck06</a:t>
            </a:r>
            <a:r>
              <a:rPr lang="en-US" sz="1600" u="sng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</p:txBody>
      </p:sp>
      <p:pic>
        <p:nvPicPr>
          <p:cNvPr id="18" name="~PP3829.WAV">
            <a:hlinkClick r:id="" action="ppaction://media"/>
          </p:cNvPr>
          <p:cNvPicPr>
            <a:picLocks noRot="1" noChangeAspect="1"/>
          </p:cNvPicPr>
          <p:nvPr>
            <a:wavAudioFile r:embed="rId1" name="~PP3829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~PP981.WAV">
            <a:hlinkClick r:id="" action="ppaction://media"/>
          </p:cNvPr>
          <p:cNvPicPr>
            <a:picLocks noRot="1" noChangeAspect="1"/>
          </p:cNvPicPr>
          <p:nvPr>
            <a:wavAudioFile r:embed="rId2" name="~PP981.WAV"/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  <p:pic>
        <p:nvPicPr>
          <p:cNvPr id="5" name="1-opening-networks.wmv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1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01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row selection &amp; column overviews</a:t>
            </a:r>
            <a:endParaRPr lang="en-US" i="1" dirty="0"/>
          </a:p>
        </p:txBody>
      </p:sp>
      <p:grpSp>
        <p:nvGrpSpPr>
          <p:cNvPr id="6" name="5 Grupo"/>
          <p:cNvGrpSpPr/>
          <p:nvPr/>
        </p:nvGrpSpPr>
        <p:grpSpPr>
          <a:xfrm>
            <a:off x="0" y="1143000"/>
            <a:ext cx="9144000" cy="5715000"/>
            <a:chOff x="1219200" y="1524000"/>
            <a:chExt cx="6775476" cy="4070916"/>
          </a:xfrm>
        </p:grpSpPr>
        <p:pic>
          <p:nvPicPr>
            <p:cNvPr id="1027" name="Picture 3" descr="C:\Users\mfreire\Desktop\hcil-symp-mfreire\2-selection-and-overviews.png"/>
            <p:cNvPicPr>
              <a:picLocks noChangeAspect="1" noChangeArrowheads="1"/>
            </p:cNvPicPr>
            <p:nvPr/>
          </p:nvPicPr>
          <p:blipFill>
            <a:blip r:embed="rId4" cstate="print"/>
            <a:srcRect t="10000" b="10000"/>
            <a:stretch>
              <a:fillRect/>
            </a:stretch>
          </p:blipFill>
          <p:spPr bwMode="auto">
            <a:xfrm>
              <a:off x="1219200" y="1524000"/>
              <a:ext cx="6775476" cy="4070916"/>
            </a:xfrm>
            <a:prstGeom prst="rect">
              <a:avLst/>
            </a:prstGeom>
            <a:noFill/>
          </p:spPr>
        </p:pic>
        <p:sp>
          <p:nvSpPr>
            <p:cNvPr id="7" name="Rectangle 28"/>
            <p:cNvSpPr/>
            <p:nvPr/>
          </p:nvSpPr>
          <p:spPr>
            <a:xfrm>
              <a:off x="1295400" y="2133600"/>
              <a:ext cx="1981200" cy="3200400"/>
            </a:xfrm>
            <a:prstGeom prst="rect">
              <a:avLst/>
            </a:prstGeom>
            <a:solidFill>
              <a:schemeClr val="accent6">
                <a:alpha val="5000"/>
              </a:schemeClr>
            </a:solidFill>
            <a:ln w="57150" cap="rnd">
              <a:solidFill>
                <a:srgbClr val="FF0000"/>
              </a:solidFill>
              <a:prstDash val="sysDash"/>
            </a:ln>
            <a:effectLst>
              <a:outerShdw blurRad="50800" dist="38100" dir="5400000" algn="t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 smtClean="0"/>
            </a:p>
          </p:txBody>
        </p:sp>
        <p:sp>
          <p:nvSpPr>
            <p:cNvPr id="8" name="Rectangle 28"/>
            <p:cNvSpPr/>
            <p:nvPr/>
          </p:nvSpPr>
          <p:spPr>
            <a:xfrm>
              <a:off x="4267200" y="2667000"/>
              <a:ext cx="762000" cy="304800"/>
            </a:xfrm>
            <a:prstGeom prst="rect">
              <a:avLst/>
            </a:prstGeom>
            <a:solidFill>
              <a:schemeClr val="accent6">
                <a:alpha val="5000"/>
              </a:schemeClr>
            </a:solidFill>
            <a:ln w="57150" cap="rnd">
              <a:solidFill>
                <a:srgbClr val="FF0000"/>
              </a:solidFill>
              <a:prstDash val="sysDash"/>
            </a:ln>
            <a:effectLst>
              <a:outerShdw blurRad="50800" dist="38100" dir="5400000" algn="t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 smtClean="0"/>
            </a:p>
          </p:txBody>
        </p:sp>
      </p:grpSp>
      <p:pic>
        <p:nvPicPr>
          <p:cNvPr id="9" name="~PP1776.WAV">
            <a:hlinkClick r:id="" action="ppaction://media"/>
          </p:cNvPr>
          <p:cNvPicPr>
            <a:picLocks noRot="1" noChangeAspect="1"/>
          </p:cNvPicPr>
          <p:nvPr>
            <a:wavAudioFile r:embed="rId1" name="~PP1776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3965</TotalTime>
  <Words>1638</Words>
  <Application>Microsoft Office PowerPoint</Application>
  <PresentationFormat>Presentación en pantalla (4:3)</PresentationFormat>
  <Paragraphs>403</Paragraphs>
  <Slides>47</Slides>
  <Notes>47</Notes>
  <HiddenSlides>0</HiddenSlides>
  <MMClips>49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48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row selection &amp; column overviews</vt:lpstr>
      <vt:lpstr>Diapositiva 10</vt:lpstr>
      <vt:lpstr>Diapositiva 11</vt:lpstr>
      <vt:lpstr>Motivation</vt:lpstr>
      <vt:lpstr>separate networks example</vt:lpstr>
      <vt:lpstr>separate networks example</vt:lpstr>
      <vt:lpstr>separate networks example</vt:lpstr>
      <vt:lpstr>separate networks example</vt:lpstr>
      <vt:lpstr>separate networks example</vt:lpstr>
      <vt:lpstr>Motivation</vt:lpstr>
      <vt:lpstr>single network example</vt:lpstr>
      <vt:lpstr>ego network – radius 0</vt:lpstr>
      <vt:lpstr>ego network – radius 1</vt:lpstr>
      <vt:lpstr>ego network – radius 1.5</vt:lpstr>
      <vt:lpstr>ego network – radius 2</vt:lpstr>
      <vt:lpstr>Q: are big ego nets  similar to small ones?</vt:lpstr>
      <vt:lpstr>Diapositiva 25</vt:lpstr>
      <vt:lpstr>are big ego nets  similar to small ones?</vt:lpstr>
      <vt:lpstr>Motivation</vt:lpstr>
      <vt:lpstr>multi-modal network example</vt:lpstr>
      <vt:lpstr>Interface</vt:lpstr>
      <vt:lpstr>schemas</vt:lpstr>
      <vt:lpstr>Diapositiva 31</vt:lpstr>
      <vt:lpstr>Diapositiva 32</vt:lpstr>
      <vt:lpstr>Diapositiva 33</vt:lpstr>
      <vt:lpstr>Diapositiva 34</vt:lpstr>
      <vt:lpstr>multiple node and edge types: levels</vt:lpstr>
      <vt:lpstr>Interface</vt:lpstr>
      <vt:lpstr>Diapositiva 37</vt:lpstr>
      <vt:lpstr>Diapositiva 38</vt:lpstr>
      <vt:lpstr>Interface</vt:lpstr>
      <vt:lpstr>Overviews of Distribution Columns</vt:lpstr>
      <vt:lpstr>Overviews of Distribution Columns</vt:lpstr>
      <vt:lpstr>Interface</vt:lpstr>
      <vt:lpstr>Deriving new relationships</vt:lpstr>
      <vt:lpstr>Deriving new relationships</vt:lpstr>
      <vt:lpstr>Deriving new relationships</vt:lpstr>
      <vt:lpstr>Validation</vt:lpstr>
      <vt:lpstr>Conclussion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Manuel Freire</dc:creator>
  <cp:lastModifiedBy>mfreire</cp:lastModifiedBy>
  <cp:revision>81</cp:revision>
  <dcterms:created xsi:type="dcterms:W3CDTF">2010-04-05T14:46:40Z</dcterms:created>
  <dcterms:modified xsi:type="dcterms:W3CDTF">2010-05-25T09:55:45Z</dcterms:modified>
</cp:coreProperties>
</file>