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notesSlides/notesSlide9.xml" ContentType="application/vnd.openxmlformats-officedocument.presentationml.notes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ppt/notesSlides/notesSlide7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27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24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19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30"/>
  </p:notesMasterIdLst>
  <p:sldIdLst>
    <p:sldId id="256" r:id="rId2"/>
    <p:sldId id="283" r:id="rId3"/>
    <p:sldId id="268" r:id="rId4"/>
    <p:sldId id="257" r:id="rId5"/>
    <p:sldId id="258" r:id="rId6"/>
    <p:sldId id="269" r:id="rId7"/>
    <p:sldId id="259" r:id="rId8"/>
    <p:sldId id="264" r:id="rId9"/>
    <p:sldId id="273" r:id="rId10"/>
    <p:sldId id="263" r:id="rId11"/>
    <p:sldId id="260" r:id="rId12"/>
    <p:sldId id="261" r:id="rId13"/>
    <p:sldId id="262" r:id="rId14"/>
    <p:sldId id="284" r:id="rId15"/>
    <p:sldId id="272" r:id="rId16"/>
    <p:sldId id="265" r:id="rId17"/>
    <p:sldId id="266" r:id="rId18"/>
    <p:sldId id="274" r:id="rId19"/>
    <p:sldId id="277" r:id="rId20"/>
    <p:sldId id="276" r:id="rId21"/>
    <p:sldId id="278" r:id="rId22"/>
    <p:sldId id="279" r:id="rId23"/>
    <p:sldId id="280" r:id="rId24"/>
    <p:sldId id="267" r:id="rId25"/>
    <p:sldId id="270" r:id="rId26"/>
    <p:sldId id="271" r:id="rId27"/>
    <p:sldId id="282" r:id="rId28"/>
    <p:sldId id="281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79640" autoAdjust="0"/>
  </p:normalViewPr>
  <p:slideViewPr>
    <p:cSldViewPr snapToObjects="1">
      <p:cViewPr varScale="1">
        <p:scale>
          <a:sx n="91" d="100"/>
          <a:sy n="91" d="100"/>
        </p:scale>
        <p:origin x="-1392" y="-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5" Type="http://schemas.openxmlformats.org/officeDocument/2006/relationships/tableStyles" Target="tableStyles.xml"/><Relationship Id="rId31" Type="http://schemas.openxmlformats.org/officeDocument/2006/relationships/printerSettings" Target="printerSettings/printerSettings1.bin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32" Type="http://schemas.openxmlformats.org/officeDocument/2006/relationships/presProps" Target="pres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26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11" Type="http://schemas.openxmlformats.org/officeDocument/2006/relationships/slide" Target="slides/slide10.xml"/><Relationship Id="rId29" Type="http://schemas.openxmlformats.org/officeDocument/2006/relationships/slide" Target="slides/slide28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3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756A42-5603-0D43-A004-BCB7BFBA2511}" type="datetimeFigureOut">
              <a:rPr lang="en-US" smtClean="0"/>
              <a:pPr/>
              <a:t>5/27/10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FEA17E-F11D-2649-A19E-887F40DADA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we did as a team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FEA17E-F11D-2649-A19E-887F40DADAE2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Subset of participatory design.</a:t>
            </a:r>
          </a:p>
          <a:p>
            <a:endParaRPr lang="en-US" dirty="0" smtClean="0"/>
          </a:p>
          <a:p>
            <a:r>
              <a:rPr lang="en-US" dirty="0" smtClean="0"/>
              <a:t>Co-design is working WITH the intended audience to design technologies</a:t>
            </a:r>
            <a:r>
              <a:rPr lang="en-US" baseline="0" dirty="0" smtClean="0"/>
              <a:t> for that audience. In our case,</a:t>
            </a:r>
            <a:r>
              <a:rPr lang="en-US" dirty="0" smtClean="0"/>
              <a:t> Co-design</a:t>
            </a:r>
            <a:r>
              <a:rPr lang="en-US" baseline="0" dirty="0" smtClean="0"/>
              <a:t> is designing technologies with children and adults working together to create new technologies. It is not </a:t>
            </a:r>
            <a:r>
              <a:rPr lang="en-US" baseline="0" dirty="0" err="1" smtClean="0"/>
              <a:t>abouit</a:t>
            </a:r>
            <a:r>
              <a:rPr lang="en-US" baseline="0" dirty="0" smtClean="0"/>
              <a:t> when adults testing the technology on the children.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FEA17E-F11D-2649-A19E-887F40DADAE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Some work includes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FEA17E-F11D-2649-A19E-887F40DADAE2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There many different techniques for co-design…here are a</a:t>
            </a:r>
            <a:r>
              <a:rPr lang="en-US" baseline="0" dirty="0" smtClean="0"/>
              <a:t> just a few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Traditional Storyboarding are paper prototypes that represent a screen</a:t>
            </a:r>
          </a:p>
          <a:p>
            <a:endParaRPr lang="en-US" dirty="0" smtClean="0"/>
          </a:p>
          <a:p>
            <a:r>
              <a:rPr lang="en-US" dirty="0" err="1" smtClean="0"/>
              <a:t>Braindraw</a:t>
            </a:r>
            <a:r>
              <a:rPr lang="en-US" dirty="0" smtClean="0"/>
              <a:t> is a technique in</a:t>
            </a:r>
            <a:r>
              <a:rPr lang="en-US" baseline="0" dirty="0" smtClean="0"/>
              <a:t> which users take turns adding to drawing.</a:t>
            </a:r>
          </a:p>
          <a:p>
            <a:endParaRPr lang="en-US" baseline="0" dirty="0" smtClean="0"/>
          </a:p>
          <a:p>
            <a:r>
              <a:rPr lang="en-US" baseline="0" dirty="0" err="1" smtClean="0"/>
              <a:t>Comicboarding</a:t>
            </a:r>
            <a:r>
              <a:rPr lang="en-US" baseline="0" dirty="0" smtClean="0"/>
              <a:t> enables kids who aren’t comfortable </a:t>
            </a:r>
            <a:r>
              <a:rPr lang="en-US" baseline="0" dirty="0" err="1" smtClean="0"/>
              <a:t>colaborating</a:t>
            </a:r>
            <a:r>
              <a:rPr lang="en-US" baseline="0" dirty="0" smtClean="0"/>
              <a:t> to co-design by using half-drawn drawings of cartoons with thought bubbles and situations the children can fill in. (READ THIS)  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Elaboration</a:t>
            </a:r>
            <a:r>
              <a:rPr lang="en-US" baseline="0" dirty="0" smtClean="0"/>
              <a:t>, many times, destroy the previous iterations. For example, let’s say I have an idea for a new fishing game. Mona Leigh adds that there should be music in the background and Beth adds that the game should feature </a:t>
            </a:r>
            <a:r>
              <a:rPr lang="en-US" baseline="0" dirty="0" err="1" smtClean="0"/>
              <a:t>Kareoke</a:t>
            </a:r>
            <a:r>
              <a:rPr lang="en-US" baseline="0" dirty="0" smtClean="0"/>
              <a:t> with the fish. We have a new idea at the end but the original parts of the design   are mixed </a:t>
            </a:r>
            <a:r>
              <a:rPr lang="en-US" baseline="0" dirty="0" err="1" smtClean="0"/>
              <a:t>toegther</a:t>
            </a:r>
            <a:r>
              <a:rPr lang="en-US" baseline="0" dirty="0" smtClean="0"/>
              <a:t> and those parts are lost.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FEA17E-F11D-2649-A19E-887F40DADAE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(Wave overhead transparencies)</a:t>
            </a:r>
          </a:p>
          <a:p>
            <a:endParaRPr lang="en-US" dirty="0" smtClean="0"/>
          </a:p>
          <a:p>
            <a:r>
              <a:rPr lang="en-US" dirty="0" smtClean="0"/>
              <a:t>The children are ages 7 to 11. </a:t>
            </a:r>
          </a:p>
          <a:p>
            <a:endParaRPr lang="en-US" dirty="0" smtClean="0"/>
          </a:p>
          <a:p>
            <a:r>
              <a:rPr lang="en-US" dirty="0" smtClean="0"/>
              <a:t>We make them promise not to do any horrid things</a:t>
            </a:r>
            <a:r>
              <a:rPr lang="en-US" baseline="0" dirty="0" smtClean="0"/>
              <a:t> with the markers.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FEA17E-F11D-2649-A19E-887F40DADAE2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</a:t>
            </a:r>
            <a:r>
              <a:rPr lang="en-US" baseline="0" dirty="0" smtClean="0"/>
              <a:t> </a:t>
            </a:r>
            <a:r>
              <a:rPr lang="en-US" dirty="0" smtClean="0"/>
              <a:t>White house</a:t>
            </a:r>
            <a:r>
              <a:rPr lang="en-US" baseline="0" dirty="0" smtClean="0"/>
              <a:t> is where the president of the united state works and lives.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FEA17E-F11D-2649-A19E-887F40DADAE2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 adapted the ideas of the</a:t>
            </a:r>
            <a:r>
              <a:rPr lang="en-US" baseline="0" dirty="0" smtClean="0"/>
              <a:t> designs I just showed you with the designs of two other groups to develop a game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FEA17E-F11D-2649-A19E-887F40DADAE2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Asynchronous – temporally space out the design process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FEA17E-F11D-2649-A19E-887F40DADAE2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FEA17E-F11D-2649-A19E-887F40DADAE2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F053B-5047-854C-BC81-ACAFF585EF49}" type="datetimeFigureOut">
              <a:rPr lang="en-US" smtClean="0"/>
              <a:pPr/>
              <a:t>5/27/10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0D713-8250-C841-B835-275C117A75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F053B-5047-854C-BC81-ACAFF585EF49}" type="datetimeFigureOut">
              <a:rPr lang="en-US" smtClean="0"/>
              <a:pPr/>
              <a:t>5/27/10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0D713-8250-C841-B835-275C117A75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F053B-5047-854C-BC81-ACAFF585EF49}" type="datetimeFigureOut">
              <a:rPr lang="en-US" smtClean="0"/>
              <a:pPr/>
              <a:t>5/27/10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0D713-8250-C841-B835-275C117A75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F053B-5047-854C-BC81-ACAFF585EF49}" type="datetimeFigureOut">
              <a:rPr lang="en-US" smtClean="0"/>
              <a:pPr/>
              <a:t>5/27/10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0D713-8250-C841-B835-275C117A75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F053B-5047-854C-BC81-ACAFF585EF49}" type="datetimeFigureOut">
              <a:rPr lang="en-US" smtClean="0"/>
              <a:pPr/>
              <a:t>5/27/10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0D713-8250-C841-B835-275C117A75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F053B-5047-854C-BC81-ACAFF585EF49}" type="datetimeFigureOut">
              <a:rPr lang="en-US" smtClean="0"/>
              <a:pPr/>
              <a:t>5/27/10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0D713-8250-C841-B835-275C117A75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F053B-5047-854C-BC81-ACAFF585EF49}" type="datetimeFigureOut">
              <a:rPr lang="en-US" smtClean="0"/>
              <a:pPr/>
              <a:t>5/27/10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0D713-8250-C841-B835-275C117A75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F053B-5047-854C-BC81-ACAFF585EF49}" type="datetimeFigureOut">
              <a:rPr lang="en-US" smtClean="0"/>
              <a:pPr/>
              <a:t>5/27/10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0D713-8250-C841-B835-275C117A75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F053B-5047-854C-BC81-ACAFF585EF49}" type="datetimeFigureOut">
              <a:rPr lang="en-US" smtClean="0"/>
              <a:pPr/>
              <a:t>5/27/10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0D713-8250-C841-B835-275C117A75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F053B-5047-854C-BC81-ACAFF585EF49}" type="datetimeFigureOut">
              <a:rPr lang="en-US" smtClean="0"/>
              <a:pPr/>
              <a:t>5/27/10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0D713-8250-C841-B835-275C117A75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F053B-5047-854C-BC81-ACAFF585EF49}" type="datetimeFigureOut">
              <a:rPr lang="en-US" smtClean="0"/>
              <a:pPr/>
              <a:t>5/27/10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0D713-8250-C841-B835-275C117A75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lide_background.jpg"/>
          <p:cNvPicPr>
            <a:picLocks noChangeAspect="1"/>
          </p:cNvPicPr>
          <p:nvPr userDrawn="1"/>
        </p:nvPicPr>
        <p:blipFill>
          <a:blip r:embed="rId13">
            <a:lum bright="12000"/>
          </a:blip>
          <a:stretch>
            <a:fillRect/>
          </a:stretch>
        </p:blipFill>
        <p:spPr>
          <a:xfrm>
            <a:off x="-381000" y="-289036"/>
            <a:ext cx="9825993" cy="7375636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1600200"/>
            <a:ext cx="76200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1F053B-5047-854C-BC81-ACAFF585EF49}" type="datetimeFigureOut">
              <a:rPr lang="en-US" smtClean="0"/>
              <a:pPr/>
              <a:t>5/27/10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F0D713-8250-C841-B835-275C117A75B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3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3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Relationship Id="rId5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3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7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jpeg"/><Relationship Id="rId6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4" Type="http://schemas.openxmlformats.org/officeDocument/2006/relationships/image" Target="../media/image12.png"/><Relationship Id="rId5" Type="http://schemas.openxmlformats.org/officeDocument/2006/relationships/image" Target="../media/image14.png"/><Relationship Id="rId7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jpeg"/><Relationship Id="rId6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lum bright="-8000"/>
          </a:blip>
          <a:stretch>
            <a:fillRect/>
          </a:stretch>
        </p:blipFill>
        <p:spPr>
          <a:xfrm>
            <a:off x="1143000" y="76200"/>
            <a:ext cx="1524000" cy="14937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2130425"/>
            <a:ext cx="7620000" cy="1470025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Layered Elaboration: A new technique for co-design with children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724400"/>
            <a:ext cx="5943600" cy="15240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rgbClr val="008000"/>
                </a:solidFill>
              </a:rPr>
              <a:t>Greg Walsh, Allison </a:t>
            </a:r>
            <a:r>
              <a:rPr lang="en-US" dirty="0" err="1" smtClean="0">
                <a:solidFill>
                  <a:srgbClr val="008000"/>
                </a:solidFill>
              </a:rPr>
              <a:t>Druin</a:t>
            </a:r>
            <a:r>
              <a:rPr lang="en-US" dirty="0" smtClean="0">
                <a:solidFill>
                  <a:srgbClr val="008000"/>
                </a:solidFill>
              </a:rPr>
              <a:t>, Mona Leigh </a:t>
            </a:r>
            <a:r>
              <a:rPr lang="en-US" dirty="0" err="1" smtClean="0">
                <a:solidFill>
                  <a:srgbClr val="008000"/>
                </a:solidFill>
              </a:rPr>
              <a:t>Guha</a:t>
            </a:r>
            <a:r>
              <a:rPr lang="en-US" dirty="0" smtClean="0">
                <a:solidFill>
                  <a:srgbClr val="008000"/>
                </a:solidFill>
              </a:rPr>
              <a:t>, Beth Foss, Evan </a:t>
            </a:r>
            <a:r>
              <a:rPr lang="en-US" dirty="0" err="1" smtClean="0">
                <a:solidFill>
                  <a:srgbClr val="008000"/>
                </a:solidFill>
              </a:rPr>
              <a:t>Golub</a:t>
            </a:r>
            <a:r>
              <a:rPr lang="en-US" dirty="0" smtClean="0">
                <a:solidFill>
                  <a:srgbClr val="008000"/>
                </a:solidFill>
              </a:rPr>
              <a:t>, </a:t>
            </a:r>
            <a:r>
              <a:rPr lang="en-US" dirty="0" err="1" smtClean="0">
                <a:solidFill>
                  <a:srgbClr val="008000"/>
                </a:solidFill>
              </a:rPr>
              <a:t>Leshell</a:t>
            </a:r>
            <a:r>
              <a:rPr lang="en-US" dirty="0" smtClean="0">
                <a:solidFill>
                  <a:srgbClr val="008000"/>
                </a:solidFill>
              </a:rPr>
              <a:t> </a:t>
            </a:r>
            <a:r>
              <a:rPr lang="en-US" dirty="0" err="1" smtClean="0">
                <a:solidFill>
                  <a:srgbClr val="008000"/>
                </a:solidFill>
              </a:rPr>
              <a:t>Hatley</a:t>
            </a:r>
            <a:r>
              <a:rPr lang="en-US" dirty="0" smtClean="0">
                <a:solidFill>
                  <a:srgbClr val="008000"/>
                </a:solidFill>
              </a:rPr>
              <a:t>, Beth </a:t>
            </a:r>
            <a:r>
              <a:rPr lang="en-US" dirty="0" err="1" smtClean="0">
                <a:solidFill>
                  <a:srgbClr val="008000"/>
                </a:solidFill>
              </a:rPr>
              <a:t>Bonsignore</a:t>
            </a:r>
            <a:r>
              <a:rPr lang="en-US" dirty="0" smtClean="0">
                <a:solidFill>
                  <a:srgbClr val="008000"/>
                </a:solidFill>
              </a:rPr>
              <a:t>, Quincy Brown, Sonia </a:t>
            </a:r>
            <a:r>
              <a:rPr lang="en-US" dirty="0" err="1" smtClean="0">
                <a:solidFill>
                  <a:srgbClr val="008000"/>
                </a:solidFill>
              </a:rPr>
              <a:t>Franckel</a:t>
            </a:r>
            <a:endParaRPr lang="en-US" dirty="0">
              <a:solidFill>
                <a:srgbClr val="008000"/>
              </a:solidFill>
            </a:endParaRPr>
          </a:p>
        </p:txBody>
      </p:sp>
      <p:pic>
        <p:nvPicPr>
          <p:cNvPr id="4" name="Picture 3" descr="hcil logo(color) [Converted]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2800" y="304800"/>
            <a:ext cx="1440180" cy="1066800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1676400" y="3657600"/>
            <a:ext cx="6400800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27</a:t>
            </a:r>
            <a:r>
              <a:rPr kumimoji="0" lang="en-US" sz="2400" b="0" i="0" u="none" strike="noStrike" kern="1200" cap="none" spc="0" normalizeH="0" baseline="3000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th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Annual Human-Computer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Interaction Lab Symposium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Design a technology to help children learn about the environment while visiting the White House, while at school or at home.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MG_0110.JPG"/>
          <p:cNvPicPr>
            <a:picLocks noChangeAspect="1"/>
          </p:cNvPicPr>
          <p:nvPr/>
        </p:nvPicPr>
        <p:blipFill>
          <a:blip r:embed="rId2">
            <a:lum bright="23000" contrast="1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MG_0109.JPG"/>
          <p:cNvPicPr>
            <a:picLocks noChangeAspect="1"/>
          </p:cNvPicPr>
          <p:nvPr/>
        </p:nvPicPr>
        <p:blipFill>
          <a:blip r:embed="rId2">
            <a:lum bright="23000" contrast="1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MG_0108.JPG"/>
          <p:cNvPicPr>
            <a:picLocks noChangeAspect="1"/>
          </p:cNvPicPr>
          <p:nvPr/>
        </p:nvPicPr>
        <p:blipFill>
          <a:blip r:embed="rId2">
            <a:lum bright="23000" contrast="1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00_085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38198" y="-1447798"/>
            <a:ext cx="7315199" cy="97535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Game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physical activity to power devices in the house</a:t>
            </a:r>
          </a:p>
          <a:p>
            <a:r>
              <a:rPr lang="en-US" dirty="0" smtClean="0"/>
              <a:t>Must keep jumping or devices </a:t>
            </a:r>
            <a:r>
              <a:rPr lang="en-US" smtClean="0"/>
              <a:t>stop working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IMG1805.JPG"/>
          <p:cNvPicPr>
            <a:picLocks noChangeAspect="1"/>
          </p:cNvPicPr>
          <p:nvPr/>
        </p:nvPicPr>
        <p:blipFill>
          <a:blip r:embed="rId2">
            <a:lum bright="23000" contrast="1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 descr="gamescree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838200"/>
            <a:ext cx="5843686" cy="43799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600201"/>
            <a:ext cx="7239000" cy="43434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Works best when non-destructive design annotation, limited space, and evolutionary artifacts are requirements</a:t>
            </a:r>
          </a:p>
          <a:p>
            <a:r>
              <a:rPr lang="en-US" dirty="0" smtClean="0"/>
              <a:t>Layered Elaboration can support asynchronous design work</a:t>
            </a:r>
          </a:p>
          <a:p>
            <a:r>
              <a:rPr lang="en-US" dirty="0" smtClean="0"/>
              <a:t>Layered Elaboration can be used with little space</a:t>
            </a:r>
          </a:p>
          <a:p>
            <a:r>
              <a:rPr lang="en-US" dirty="0" smtClean="0"/>
              <a:t>Does not require costly resources</a:t>
            </a:r>
          </a:p>
          <a:p>
            <a:r>
              <a:rPr lang="en-US" dirty="0" smtClean="0"/>
              <a:t>Works well with screen-based projects</a:t>
            </a:r>
          </a:p>
          <a:p>
            <a:pPr>
              <a:buNone/>
            </a:pPr>
            <a:r>
              <a:rPr lang="en-US" dirty="0" smtClean="0"/>
              <a:t> 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Prototype: Birth of DisCo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Distributed Co-design</a:t>
            </a:r>
          </a:p>
          <a:p>
            <a:r>
              <a:rPr lang="en-US" dirty="0" smtClean="0"/>
              <a:t>How does LE need to be modified for geographically distributed co-design?</a:t>
            </a:r>
          </a:p>
          <a:p>
            <a:r>
              <a:rPr lang="en-US" dirty="0" smtClean="0"/>
              <a:t>What does a computer-based tool need to facilitate LE?</a:t>
            </a:r>
          </a:p>
          <a:p>
            <a:r>
              <a:rPr lang="en-US" dirty="0" smtClean="0"/>
              <a:t>What changes are needed to better achieve its goal?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Flash/HTML/PHP-based</a:t>
            </a:r>
          </a:p>
          <a:p>
            <a:r>
              <a:rPr lang="en-US" dirty="0" smtClean="0"/>
              <a:t>Supports</a:t>
            </a:r>
          </a:p>
          <a:p>
            <a:pPr lvl="1"/>
            <a:r>
              <a:rPr lang="en-US" dirty="0" smtClean="0"/>
              <a:t>Asynchronous collaboration</a:t>
            </a:r>
          </a:p>
          <a:p>
            <a:pPr lvl="1"/>
            <a:r>
              <a:rPr lang="en-US" dirty="0" smtClean="0"/>
              <a:t>Geographical distribution</a:t>
            </a:r>
          </a:p>
          <a:p>
            <a:pPr lvl="1"/>
            <a:r>
              <a:rPr lang="en-US" dirty="0" smtClean="0"/>
              <a:t>Creative Freedom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What is co-design?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381000" y="-304800"/>
            <a:ext cx="10058400" cy="7543800"/>
          </a:xfrm>
          <a:prstGeom prst="rect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Picture 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4099"/>
            <a:ext cx="9144000" cy="5409801"/>
          </a:xfrm>
          <a:prstGeom prst="rect">
            <a:avLst/>
          </a:prstGeom>
        </p:spPr>
      </p:pic>
      <p:pic>
        <p:nvPicPr>
          <p:cNvPr id="7" name="Picture 6" descr="IMG_077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1752600"/>
            <a:ext cx="5257800" cy="394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Session Takeaways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Undo Tool</a:t>
            </a:r>
          </a:p>
          <a:p>
            <a:r>
              <a:rPr lang="en-US" dirty="0" smtClean="0"/>
              <a:t>Better layer visualization</a:t>
            </a:r>
          </a:p>
          <a:p>
            <a:r>
              <a:rPr lang="en-US" dirty="0" smtClean="0"/>
              <a:t>More drawing tools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381000" y="-457200"/>
            <a:ext cx="9982200" cy="7848600"/>
          </a:xfrm>
          <a:prstGeom prst="rect">
            <a:avLst/>
          </a:prstGeom>
          <a:solidFill>
            <a:srgbClr val="0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Picture 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01772"/>
            <a:ext cx="9144000" cy="5454456"/>
          </a:xfrm>
          <a:prstGeom prst="rect">
            <a:avLst/>
          </a:prstGeom>
        </p:spPr>
      </p:pic>
      <p:pic>
        <p:nvPicPr>
          <p:cNvPr id="9" name="Picture 8" descr="call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2400" y="1676400"/>
            <a:ext cx="1447800" cy="1447800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-152400" y="1676400"/>
            <a:ext cx="1447800" cy="1447800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callb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5500" y="762000"/>
            <a:ext cx="2667000" cy="2667000"/>
          </a:xfrm>
          <a:prstGeom prst="rect">
            <a:avLst/>
          </a:prstGeom>
        </p:spPr>
      </p:pic>
      <p:sp>
        <p:nvSpPr>
          <p:cNvPr id="12" name="Oval 11"/>
          <p:cNvSpPr/>
          <p:nvPr/>
        </p:nvSpPr>
        <p:spPr>
          <a:xfrm>
            <a:off x="5905500" y="762000"/>
            <a:ext cx="2667000" cy="2667000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Picture-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5400" y="3616228"/>
            <a:ext cx="2540000" cy="2540000"/>
          </a:xfrm>
          <a:prstGeom prst="ellipse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5105400" y="3616228"/>
            <a:ext cx="2540000" cy="2540000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2" grpId="0" animBg="1"/>
      <p:bldP spid="12" grpId="1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Prototype Conclusions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Need to regulate who has control of the design</a:t>
            </a:r>
          </a:p>
          <a:p>
            <a:pPr lvl="1"/>
            <a:r>
              <a:rPr lang="en-US" dirty="0" smtClean="0"/>
              <a:t>Software locks</a:t>
            </a:r>
          </a:p>
          <a:p>
            <a:r>
              <a:rPr lang="en-US" dirty="0" smtClean="0"/>
              <a:t>Limitations of tool and needs of audience should not prohibit design</a:t>
            </a:r>
          </a:p>
          <a:p>
            <a:pPr lvl="1"/>
            <a:r>
              <a:rPr lang="en-US" dirty="0" smtClean="0"/>
              <a:t>New tools like voice recording</a:t>
            </a:r>
          </a:p>
          <a:p>
            <a:r>
              <a:rPr lang="en-US" dirty="0" smtClean="0"/>
              <a:t>Participants who know each other make good-fait efforts to elaborate</a:t>
            </a:r>
          </a:p>
          <a:p>
            <a:pPr lvl="1"/>
            <a:r>
              <a:rPr lang="en-US" dirty="0" smtClean="0"/>
              <a:t>Social networking features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600200"/>
            <a:ext cx="7620000" cy="39624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Current Projects using Layered Elaboration</a:t>
            </a:r>
          </a:p>
          <a:p>
            <a:pPr lvl="1"/>
            <a:r>
              <a:rPr lang="en-US" dirty="0" smtClean="0"/>
              <a:t>Children’s Equitable Online Social Network (Club Penguin)</a:t>
            </a:r>
          </a:p>
          <a:p>
            <a:pPr lvl="1"/>
            <a:r>
              <a:rPr lang="en-US" dirty="0" smtClean="0"/>
              <a:t>Educational Concert Experience for Carnegie Hall</a:t>
            </a:r>
          </a:p>
          <a:p>
            <a:pPr lvl="1"/>
            <a:r>
              <a:rPr lang="en-US" dirty="0" smtClean="0"/>
              <a:t>Educational Social Network for Weil Music Institute</a:t>
            </a:r>
          </a:p>
          <a:p>
            <a:r>
              <a:rPr lang="en-US" dirty="0" smtClean="0"/>
              <a:t>Being adapted for designing mobile technologies</a:t>
            </a:r>
          </a:p>
          <a:p>
            <a:r>
              <a:rPr lang="en-US" smtClean="0"/>
              <a:t>Continuing online </a:t>
            </a:r>
            <a:r>
              <a:rPr lang="en-US" dirty="0" smtClean="0"/>
              <a:t>version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Acknowledgements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Children of Kidsteam</a:t>
            </a:r>
          </a:p>
          <a:p>
            <a:r>
              <a:rPr lang="en-US" dirty="0" smtClean="0"/>
              <a:t>Supported by:</a:t>
            </a:r>
          </a:p>
          <a:p>
            <a:pPr lvl="1"/>
            <a:r>
              <a:rPr lang="en-US" dirty="0" smtClean="0"/>
              <a:t>University of Maryland’s College of Information Studies (the </a:t>
            </a:r>
            <a:r>
              <a:rPr lang="en-US" dirty="0" err="1" smtClean="0"/>
              <a:t>iSchool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Carnegie Hall’s Weil Music Institute</a:t>
            </a:r>
          </a:p>
          <a:p>
            <a:pPr lvl="1"/>
            <a:r>
              <a:rPr lang="en-US" dirty="0" smtClean="0"/>
              <a:t>The U.S. National Park Service 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600200"/>
            <a:ext cx="6858000" cy="4525963"/>
          </a:xfrm>
        </p:spPr>
        <p:txBody>
          <a:bodyPr>
            <a:normAutofit/>
          </a:bodyPr>
          <a:lstStyle/>
          <a:p>
            <a:pPr algn="ctr"/>
            <a:endParaRPr lang="en-US" dirty="0" smtClean="0"/>
          </a:p>
          <a:p>
            <a:pPr algn="ctr">
              <a:buNone/>
            </a:pPr>
            <a:r>
              <a:rPr lang="en-US" dirty="0" smtClean="0"/>
              <a:t>Thank You!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Greg Walsh</a:t>
            </a:r>
          </a:p>
          <a:p>
            <a:pPr algn="ctr">
              <a:buNone/>
            </a:pPr>
            <a:r>
              <a:rPr lang="en-US" dirty="0" err="1" smtClean="0"/>
              <a:t>gwalsh@umd.edu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162" dirty="0" smtClean="0"/>
              <a:t>http://</a:t>
            </a:r>
            <a:r>
              <a:rPr lang="en-US" sz="2162" dirty="0" err="1" smtClean="0"/>
              <a:t>www.gregwalsh.com</a:t>
            </a:r>
            <a:r>
              <a:rPr lang="en-US" sz="2162" dirty="0" smtClean="0"/>
              <a:t/>
            </a:r>
            <a:br>
              <a:rPr lang="en-US" sz="2162" dirty="0" smtClean="0"/>
            </a:br>
            <a:r>
              <a:rPr lang="en-US" sz="2162" dirty="0" smtClean="0"/>
              <a:t>Twitter: </a:t>
            </a:r>
            <a:r>
              <a:rPr lang="en-US" sz="2162" dirty="0" err="1" smtClean="0"/>
              <a:t>gxwalsh</a:t>
            </a:r>
            <a:endParaRPr lang="en-US" sz="2162" dirty="0" smtClean="0"/>
          </a:p>
          <a:p>
            <a:pPr algn="ctr"/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-381000" y="-762000"/>
            <a:ext cx="9906000" cy="7848600"/>
          </a:xfrm>
          <a:prstGeom prst="rect">
            <a:avLst/>
          </a:prstGeom>
          <a:solidFill>
            <a:srgbClr val="0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Previous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Online-Collaborative</a:t>
            </a:r>
          </a:p>
          <a:p>
            <a:pPr lvl="1"/>
            <a:r>
              <a:rPr lang="en-US" dirty="0" smtClean="0"/>
              <a:t>PICTIVE-&gt;TelePICTIVE, PICTIOL</a:t>
            </a:r>
          </a:p>
          <a:p>
            <a:pPr lvl="1"/>
            <a:r>
              <a:rPr lang="en-US" dirty="0" smtClean="0"/>
              <a:t>Only real-time</a:t>
            </a:r>
          </a:p>
          <a:p>
            <a:r>
              <a:rPr lang="en-US" dirty="0" smtClean="0"/>
              <a:t>Distributed Co-Design</a:t>
            </a:r>
          </a:p>
          <a:p>
            <a:pPr lvl="1"/>
            <a:r>
              <a:rPr lang="en-US" dirty="0" smtClean="0"/>
              <a:t>Cooperative Inquiry -&gt; Modified techniques</a:t>
            </a:r>
          </a:p>
          <a:p>
            <a:pPr lvl="1"/>
            <a:r>
              <a:rPr lang="en-US" dirty="0" smtClean="0"/>
              <a:t>Only paper-based/relied on mail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Co-Design Related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Cooperative Inquiry </a:t>
            </a:r>
            <a:r>
              <a:rPr lang="en-US" sz="2000" dirty="0" smtClean="0"/>
              <a:t>(</a:t>
            </a:r>
            <a:r>
              <a:rPr lang="en-US" sz="2000" dirty="0" err="1" smtClean="0"/>
              <a:t>Druin</a:t>
            </a:r>
            <a:r>
              <a:rPr lang="en-US" sz="2000" dirty="0" smtClean="0"/>
              <a:t> 1999)</a:t>
            </a:r>
          </a:p>
          <a:p>
            <a:pPr lvl="1"/>
            <a:r>
              <a:rPr lang="en-US" dirty="0" smtClean="0"/>
              <a:t>Participatory Design methodology</a:t>
            </a:r>
          </a:p>
          <a:p>
            <a:pPr lvl="1"/>
            <a:r>
              <a:rPr lang="en-US" dirty="0" smtClean="0"/>
              <a:t>Children are partners in the design of technologies for children</a:t>
            </a:r>
          </a:p>
          <a:p>
            <a:r>
              <a:rPr lang="en-US" dirty="0" smtClean="0"/>
              <a:t>Techniques utilized</a:t>
            </a:r>
          </a:p>
          <a:p>
            <a:pPr lvl="1"/>
            <a:r>
              <a:rPr lang="en-US" dirty="0" smtClean="0"/>
              <a:t>Low tech prototyping with art supplies</a:t>
            </a:r>
          </a:p>
          <a:p>
            <a:pPr lvl="1"/>
            <a:r>
              <a:rPr lang="en-US" dirty="0" smtClean="0"/>
              <a:t>Modeling the new technologies</a:t>
            </a:r>
          </a:p>
        </p:txBody>
      </p:sp>
      <p:pic>
        <p:nvPicPr>
          <p:cNvPr id="4" name="Picture 3" descr="100_067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040" y="1097280"/>
            <a:ext cx="6217920" cy="4663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Co-Design Techniques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Storyboarding </a:t>
            </a:r>
          </a:p>
          <a:p>
            <a:r>
              <a:rPr lang="en-US" dirty="0" err="1" smtClean="0"/>
              <a:t>BrainDraw</a:t>
            </a:r>
            <a:r>
              <a:rPr lang="en-US" dirty="0" smtClean="0"/>
              <a:t> </a:t>
            </a:r>
            <a:r>
              <a:rPr lang="en-US" sz="2000" dirty="0" smtClean="0"/>
              <a:t>(Dray 1998)</a:t>
            </a:r>
          </a:p>
          <a:p>
            <a:r>
              <a:rPr lang="en-US" dirty="0" err="1" smtClean="0"/>
              <a:t>Comicboarding</a:t>
            </a:r>
            <a:r>
              <a:rPr lang="en-US" dirty="0" smtClean="0"/>
              <a:t> </a:t>
            </a:r>
            <a:r>
              <a:rPr lang="en-US" sz="2000" dirty="0" smtClean="0"/>
              <a:t>(</a:t>
            </a:r>
            <a:r>
              <a:rPr lang="en-US" sz="2000" dirty="0" err="1" smtClean="0"/>
              <a:t>Moraveji</a:t>
            </a:r>
            <a:r>
              <a:rPr lang="en-US" sz="2000" dirty="0" smtClean="0"/>
              <a:t> 2007)</a:t>
            </a:r>
          </a:p>
          <a:p>
            <a:endParaRPr lang="en-US" dirty="0" smtClean="0"/>
          </a:p>
          <a:p>
            <a:r>
              <a:rPr lang="en-US" dirty="0" smtClean="0"/>
              <a:t>Elaboration of prototypes results in the destruction of previous iterations. 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3370777604_7cea094d17_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1298594"/>
            <a:ext cx="6629400" cy="4073406"/>
          </a:xfrm>
          <a:prstGeom prst="rect">
            <a:avLst/>
          </a:prstGeom>
        </p:spPr>
      </p:pic>
      <p:pic>
        <p:nvPicPr>
          <p:cNvPr id="5" name="Picture 4" descr="Picture 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500" y="1600200"/>
            <a:ext cx="8724900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Layered Elaboration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Paper-based co-design technique</a:t>
            </a:r>
          </a:p>
          <a:p>
            <a:r>
              <a:rPr lang="en-US" dirty="0" smtClean="0"/>
              <a:t>Uses paper + washable </a:t>
            </a:r>
            <a:r>
              <a:rPr lang="en-US" smtClean="0"/>
              <a:t>markers + overhead transparencies + </a:t>
            </a:r>
            <a:r>
              <a:rPr lang="en-US" dirty="0" smtClean="0"/>
              <a:t>permanent markers</a:t>
            </a:r>
          </a:p>
          <a:p>
            <a:r>
              <a:rPr lang="en-US" dirty="0" smtClean="0"/>
              <a:t>Allows for iteration without the destruction of previous versions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Origins of Technique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600201"/>
            <a:ext cx="7620000" cy="2514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Designed storyboards for history game </a:t>
            </a:r>
            <a:r>
              <a:rPr lang="en-US" sz="2000" dirty="0" smtClean="0"/>
              <a:t>(Walsh 2009)</a:t>
            </a:r>
          </a:p>
          <a:p>
            <a:r>
              <a:rPr lang="en-US" dirty="0" smtClean="0"/>
              <a:t>Previous experience with hesitation to “destroy” another person’s work</a:t>
            </a:r>
          </a:p>
          <a:p>
            <a:r>
              <a:rPr lang="en-US" dirty="0" smtClean="0"/>
              <a:t>Added transparency overlay to allow for drawing without destroying</a:t>
            </a:r>
          </a:p>
          <a:p>
            <a:endParaRPr lang="en-US" dirty="0"/>
          </a:p>
        </p:txBody>
      </p:sp>
      <p:pic>
        <p:nvPicPr>
          <p:cNvPr id="4" name="Picture 3" descr="Picture 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4055183"/>
            <a:ext cx="2622127" cy="21547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MG_0106.JPG"/>
          <p:cNvPicPr>
            <a:picLocks noChangeAspect="1"/>
          </p:cNvPicPr>
          <p:nvPr/>
        </p:nvPicPr>
        <p:blipFill>
          <a:blip r:embed="rId2">
            <a:lum bright="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1295400" y="1524000"/>
            <a:ext cx="6921500" cy="4502727"/>
            <a:chOff x="1600200" y="2355272"/>
            <a:chExt cx="6921500" cy="4502727"/>
          </a:xfrm>
        </p:grpSpPr>
        <p:sp>
          <p:nvSpPr>
            <p:cNvPr id="8" name="Rectangle 7"/>
            <p:cNvSpPr/>
            <p:nvPr/>
          </p:nvSpPr>
          <p:spPr>
            <a:xfrm>
              <a:off x="1600200" y="2355272"/>
              <a:ext cx="6921500" cy="4502727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 descr="storyboardillustration_angle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33600" y="2514600"/>
              <a:ext cx="5397500" cy="408247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74638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Layered Elaboration Design Process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1600200" y="2590800"/>
            <a:ext cx="6375400" cy="2516832"/>
            <a:chOff x="1600200" y="1676400"/>
            <a:chExt cx="6375400" cy="2516832"/>
          </a:xfrm>
        </p:grpSpPr>
        <p:pic>
          <p:nvPicPr>
            <p:cNvPr id="6" name="Picture 5" descr="100_0809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00200" y="1828800"/>
              <a:ext cx="1930400" cy="1447800"/>
            </a:xfrm>
            <a:prstGeom prst="rect">
              <a:avLst/>
            </a:prstGeom>
          </p:spPr>
        </p:pic>
        <p:pic>
          <p:nvPicPr>
            <p:cNvPr id="7" name="Picture 6" descr="100_0811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45200" y="1828800"/>
              <a:ext cx="1930400" cy="1447800"/>
            </a:xfrm>
            <a:prstGeom prst="rect">
              <a:avLst/>
            </a:prstGeom>
          </p:spPr>
        </p:pic>
        <p:pic>
          <p:nvPicPr>
            <p:cNvPr id="8" name="Picture 7" descr="100_0812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33800" y="1676400"/>
              <a:ext cx="2209800" cy="165735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3666574" y="3731567"/>
              <a:ext cx="237862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Break into groups</a:t>
              </a:r>
              <a:endParaRPr lang="en-US" sz="2400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667000" y="1710680"/>
            <a:ext cx="4495800" cy="4004320"/>
            <a:chOff x="2514600" y="643880"/>
            <a:chExt cx="4495800" cy="4004320"/>
          </a:xfrm>
        </p:grpSpPr>
        <p:pic>
          <p:nvPicPr>
            <p:cNvPr id="11" name="Picture 10" descr="100_0814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14600" y="643880"/>
              <a:ext cx="4495800" cy="3371850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2895600" y="4278868"/>
              <a:ext cx="37166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Teams create paper-based prototypes</a:t>
              </a:r>
              <a:endParaRPr lang="en-US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438400" y="1381770"/>
            <a:ext cx="4794890" cy="4485630"/>
            <a:chOff x="2438400" y="848370"/>
            <a:chExt cx="4794890" cy="4485630"/>
          </a:xfrm>
        </p:grpSpPr>
        <p:pic>
          <p:nvPicPr>
            <p:cNvPr id="14" name="Picture 13" descr="100_0815.JP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52800" y="848370"/>
              <a:ext cx="2914650" cy="3886200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2438400" y="4964668"/>
              <a:ext cx="47948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Everyone comes together to explain their designs</a:t>
              </a:r>
              <a:endParaRPr lang="en-US" dirty="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133600" y="1676400"/>
            <a:ext cx="5598859" cy="4038600"/>
            <a:chOff x="1981200" y="228600"/>
            <a:chExt cx="5598859" cy="4038600"/>
          </a:xfrm>
        </p:grpSpPr>
        <p:pic>
          <p:nvPicPr>
            <p:cNvPr id="17" name="Picture 16" descr="100_0817.JP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514600" y="228600"/>
              <a:ext cx="4495800" cy="337185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1981200" y="3897868"/>
              <a:ext cx="55988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Designs are exchanged and a transparent overlay is added</a:t>
              </a:r>
              <a:endParaRPr lang="en-US" dirty="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667000" y="1676400"/>
            <a:ext cx="4495800" cy="4221252"/>
            <a:chOff x="2514600" y="228600"/>
            <a:chExt cx="4495800" cy="4221252"/>
          </a:xfrm>
        </p:grpSpPr>
        <p:pic>
          <p:nvPicPr>
            <p:cNvPr id="20" name="Picture 19" descr="100_0819.JP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514600" y="228600"/>
              <a:ext cx="4495800" cy="3371850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3173849" y="4080520"/>
              <a:ext cx="31367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Teams elaborate on the designs</a:t>
              </a:r>
              <a:endParaRPr lang="en-US" dirty="0"/>
            </a:p>
          </p:txBody>
        </p:sp>
      </p:grpSp>
      <p:sp>
        <p:nvSpPr>
          <p:cNvPr id="23" name="Rectangle 22"/>
          <p:cNvSpPr/>
          <p:nvPr/>
        </p:nvSpPr>
        <p:spPr>
          <a:xfrm>
            <a:off x="2667000" y="2743200"/>
            <a:ext cx="43643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REPEAT!</a:t>
            </a:r>
            <a:endParaRPr lang="en-US" sz="7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74638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Layered Elaboration Design Process</a:t>
            </a:r>
            <a:endParaRPr lang="en-US" dirty="0"/>
          </a:p>
        </p:txBody>
      </p:sp>
      <p:grpSp>
        <p:nvGrpSpPr>
          <p:cNvPr id="3" name="Group 9"/>
          <p:cNvGrpSpPr/>
          <p:nvPr/>
        </p:nvGrpSpPr>
        <p:grpSpPr>
          <a:xfrm>
            <a:off x="1719688" y="1251196"/>
            <a:ext cx="2797696" cy="1104453"/>
            <a:chOff x="1600200" y="1676400"/>
            <a:chExt cx="6375400" cy="2516832"/>
          </a:xfrm>
        </p:grpSpPr>
        <p:pic>
          <p:nvPicPr>
            <p:cNvPr id="6" name="Picture 5" descr="100_0809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00200" y="1828800"/>
              <a:ext cx="1930400" cy="1447800"/>
            </a:xfrm>
            <a:prstGeom prst="rect">
              <a:avLst/>
            </a:prstGeom>
          </p:spPr>
        </p:pic>
        <p:pic>
          <p:nvPicPr>
            <p:cNvPr id="7" name="Picture 6" descr="100_0811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45200" y="1828800"/>
              <a:ext cx="1930400" cy="1447800"/>
            </a:xfrm>
            <a:prstGeom prst="rect">
              <a:avLst/>
            </a:prstGeom>
          </p:spPr>
        </p:pic>
        <p:pic>
          <p:nvPicPr>
            <p:cNvPr id="8" name="Picture 7" descr="100_0812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33800" y="1676400"/>
              <a:ext cx="2209800" cy="165735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3666574" y="3731567"/>
              <a:ext cx="237862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Break into groups</a:t>
              </a:r>
              <a:endParaRPr lang="en-US" sz="2400" dirty="0"/>
            </a:p>
          </p:txBody>
        </p:sp>
      </p:grpSp>
      <p:grpSp>
        <p:nvGrpSpPr>
          <p:cNvPr id="5" name="Group 15"/>
          <p:cNvGrpSpPr/>
          <p:nvPr/>
        </p:nvGrpSpPr>
        <p:grpSpPr>
          <a:xfrm>
            <a:off x="6021684" y="3733175"/>
            <a:ext cx="1608208" cy="1855258"/>
            <a:chOff x="2438400" y="848370"/>
            <a:chExt cx="4455040" cy="5139417"/>
          </a:xfrm>
        </p:grpSpPr>
        <p:pic>
          <p:nvPicPr>
            <p:cNvPr id="14" name="Picture 13" descr="100_0815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52800" y="848370"/>
              <a:ext cx="2914650" cy="3886200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2438400" y="4964667"/>
              <a:ext cx="4455040" cy="10231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Explain designs</a:t>
              </a:r>
              <a:endParaRPr lang="en-US" dirty="0"/>
            </a:p>
          </p:txBody>
        </p:sp>
      </p:grpSp>
      <p:grpSp>
        <p:nvGrpSpPr>
          <p:cNvPr id="10" name="Group 18"/>
          <p:cNvGrpSpPr/>
          <p:nvPr/>
        </p:nvGrpSpPr>
        <p:grpSpPr>
          <a:xfrm>
            <a:off x="3047149" y="4952999"/>
            <a:ext cx="2851299" cy="1571193"/>
            <a:chOff x="428139" y="228600"/>
            <a:chExt cx="8704981" cy="4796834"/>
          </a:xfrm>
        </p:grpSpPr>
        <p:pic>
          <p:nvPicPr>
            <p:cNvPr id="17" name="Picture 16" descr="100_0817.JP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14600" y="228600"/>
              <a:ext cx="4495800" cy="337185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428139" y="3897868"/>
              <a:ext cx="8704981" cy="11275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transparent overlay is added</a:t>
              </a:r>
              <a:endParaRPr lang="en-US" dirty="0"/>
            </a:p>
          </p:txBody>
        </p:sp>
      </p:grpSp>
      <p:cxnSp>
        <p:nvCxnSpPr>
          <p:cNvPr id="26" name="Curved Connector 25"/>
          <p:cNvCxnSpPr/>
          <p:nvPr/>
        </p:nvCxnSpPr>
        <p:spPr>
          <a:xfrm>
            <a:off x="4517384" y="1417638"/>
            <a:ext cx="1807216" cy="9144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urved Connector 28"/>
          <p:cNvCxnSpPr>
            <a:stCxn id="11" idx="2"/>
          </p:cNvCxnSpPr>
          <p:nvPr/>
        </p:nvCxnSpPr>
        <p:spPr>
          <a:xfrm rot="5400000">
            <a:off x="6440181" y="3094536"/>
            <a:ext cx="893059" cy="209819"/>
          </a:xfrm>
          <a:prstGeom prst="curvedConnector3">
            <a:avLst>
              <a:gd name="adj1" fmla="val 78442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urved Connector 32"/>
          <p:cNvCxnSpPr/>
          <p:nvPr/>
        </p:nvCxnSpPr>
        <p:spPr>
          <a:xfrm rot="10800000" flipV="1">
            <a:off x="5364496" y="4952999"/>
            <a:ext cx="960105" cy="635434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urved Connector 36"/>
          <p:cNvCxnSpPr/>
          <p:nvPr/>
        </p:nvCxnSpPr>
        <p:spPr>
          <a:xfrm rot="16200000" flipV="1">
            <a:off x="3742683" y="4276083"/>
            <a:ext cx="792292" cy="561542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urved Connector 39"/>
          <p:cNvCxnSpPr>
            <a:stCxn id="20" idx="3"/>
          </p:cNvCxnSpPr>
          <p:nvPr/>
        </p:nvCxnSpPr>
        <p:spPr>
          <a:xfrm>
            <a:off x="4517384" y="3589208"/>
            <a:ext cx="1608140" cy="571499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3" name="Group 21"/>
          <p:cNvGrpSpPr/>
          <p:nvPr/>
        </p:nvGrpSpPr>
        <p:grpSpPr>
          <a:xfrm>
            <a:off x="2518079" y="3017708"/>
            <a:ext cx="1999305" cy="1430933"/>
            <a:chOff x="1112450" y="228600"/>
            <a:chExt cx="5897950" cy="4221252"/>
          </a:xfrm>
        </p:grpSpPr>
        <p:pic>
          <p:nvPicPr>
            <p:cNvPr id="20" name="Picture 19" descr="100_0819.JP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514600" y="228600"/>
              <a:ext cx="4495800" cy="3371850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1112450" y="4080521"/>
              <a:ext cx="3136797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Teams elaborate on the designs</a:t>
              </a:r>
              <a:endParaRPr lang="en-US" dirty="0"/>
            </a:p>
          </p:txBody>
        </p:sp>
      </p:grpSp>
      <p:grpSp>
        <p:nvGrpSpPr>
          <p:cNvPr id="4" name="Group 12"/>
          <p:cNvGrpSpPr/>
          <p:nvPr/>
        </p:nvGrpSpPr>
        <p:grpSpPr>
          <a:xfrm>
            <a:off x="5078926" y="1803423"/>
            <a:ext cx="2545687" cy="1032154"/>
            <a:chOff x="-2029887" y="643880"/>
            <a:chExt cx="9040287" cy="3665398"/>
          </a:xfrm>
        </p:grpSpPr>
        <p:pic>
          <p:nvPicPr>
            <p:cNvPr id="11" name="Picture 10" descr="100_0814.JP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514600" y="643880"/>
              <a:ext cx="4495800" cy="3371850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-2029887" y="3939945"/>
              <a:ext cx="3716697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Teams create paper-based prototypes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1597</TotalTime>
  <Words>860</Words>
  <Application>Microsoft Macintosh PowerPoint</Application>
  <PresentationFormat>On-screen Show (4:3)</PresentationFormat>
  <Paragraphs>133</Paragraphs>
  <Slides>28</Slides>
  <Notes>9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Layered Elaboration: A new technique for co-design with children </vt:lpstr>
      <vt:lpstr>What is co-design?</vt:lpstr>
      <vt:lpstr>Co-Design Related Research</vt:lpstr>
      <vt:lpstr>Other Co-Design Techniques</vt:lpstr>
      <vt:lpstr>Layered Elaboration</vt:lpstr>
      <vt:lpstr>Origins of Technique</vt:lpstr>
      <vt:lpstr>Slide 7</vt:lpstr>
      <vt:lpstr>Layered Elaboration Design Process</vt:lpstr>
      <vt:lpstr>Layered Elaboration Design Process</vt:lpstr>
      <vt:lpstr>Example of Use</vt:lpstr>
      <vt:lpstr>Slide 11</vt:lpstr>
      <vt:lpstr>Slide 12</vt:lpstr>
      <vt:lpstr>Slide 13</vt:lpstr>
      <vt:lpstr>Slide 14</vt:lpstr>
      <vt:lpstr>Game</vt:lpstr>
      <vt:lpstr>Slide 16</vt:lpstr>
      <vt:lpstr>Initial Conclusions</vt:lpstr>
      <vt:lpstr>Prototype: Birth of DisCo</vt:lpstr>
      <vt:lpstr>DisCo</vt:lpstr>
      <vt:lpstr>Slide 20</vt:lpstr>
      <vt:lpstr>Design Session Takeaways</vt:lpstr>
      <vt:lpstr>Slide 22</vt:lpstr>
      <vt:lpstr>Prototype Conclusions</vt:lpstr>
      <vt:lpstr>Future Work</vt:lpstr>
      <vt:lpstr>Acknowledgements</vt:lpstr>
      <vt:lpstr>Questions?</vt:lpstr>
      <vt:lpstr>Slide 27</vt:lpstr>
      <vt:lpstr>Previous Work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Layered Elaboration</dc:title>
  <dc:creator>Greg Walsh</dc:creator>
  <cp:lastModifiedBy>Greg Walsh</cp:lastModifiedBy>
  <cp:revision>44</cp:revision>
  <dcterms:created xsi:type="dcterms:W3CDTF">2010-05-27T14:10:32Z</dcterms:created>
  <dcterms:modified xsi:type="dcterms:W3CDTF">2010-05-27T14:22:20Z</dcterms:modified>
</cp:coreProperties>
</file>