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charts/chart7.xml" ContentType="application/vnd.openxmlformats-officedocument.drawingml.chart+xml"/>
  <Override PartName="/ppt/notesSlides/notesSlide30.xml" ContentType="application/vnd.openxmlformats-officedocument.presentationml.notesSlide+xml"/>
  <Default Extension="bin" ContentType="application/vnd.openxmlformats-officedocument.presentationml.printerSettings"/>
  <Override PartName="/ppt/notesSlides/notesSlide1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charts/chart4.xml" ContentType="application/vnd.openxmlformats-officedocument.drawingml.chart+xml"/>
  <Override PartName="/ppt/slides/slide11.xml" ContentType="application/vnd.openxmlformats-officedocument.presentationml.slide+xml"/>
  <Override PartName="/ppt/slides/slide46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charts/chart8.xml" ContentType="application/vnd.openxmlformats-officedocument.drawingml.chart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slides/slide43.xml" ContentType="application/vnd.openxmlformats-officedocument.presentationml.slide+xml"/>
  <Override PartName="/ppt/slides/slide24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Default Extension="vml" ContentType="application/vnd.openxmlformats-officedocument.vmlDrawing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28.xml" ContentType="application/vnd.openxmlformats-officedocument.presentationml.slide+xml"/>
  <Override PartName="/ppt/charts/chart5.xml" ContentType="application/vnd.openxmlformats-officedocument.drawingml.chart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charts/chart9.xml" ContentType="application/vnd.openxmlformats-officedocument.drawingml.chart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slides/slide44.xml" ContentType="application/vnd.openxmlformats-officedocument.presentationml.slide+xml"/>
  <Override PartName="/ppt/slides/slide25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Layouts/slideLayout7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charts/chart6.xml" ContentType="application/vnd.openxmlformats-officedocument.drawingml.chart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charts/chart3.xml" ContentType="application/vnd.openxmlformats-officedocument.drawingml.chart+xml"/>
  <Default Extension="pdf" ContentType="application/pdf"/>
  <Override PartName="/ppt/slideLayouts/slideLayout13.xml" ContentType="application/vnd.openxmlformats-officedocument.presentationml.slideLayout+xml"/>
  <Default Extension="png" ContentType="image/png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49"/>
  </p:notesMasterIdLst>
  <p:handoutMasterIdLst>
    <p:handoutMasterId r:id="rId50"/>
  </p:handoutMasterIdLst>
  <p:sldIdLst>
    <p:sldId id="256" r:id="rId2"/>
    <p:sldId id="385" r:id="rId3"/>
    <p:sldId id="459" r:id="rId4"/>
    <p:sldId id="482" r:id="rId5"/>
    <p:sldId id="483" r:id="rId6"/>
    <p:sldId id="460" r:id="rId7"/>
    <p:sldId id="347" r:id="rId8"/>
    <p:sldId id="346" r:id="rId9"/>
    <p:sldId id="296" r:id="rId10"/>
    <p:sldId id="481" r:id="rId11"/>
    <p:sldId id="484" r:id="rId12"/>
    <p:sldId id="461" r:id="rId13"/>
    <p:sldId id="494" r:id="rId14"/>
    <p:sldId id="499" r:id="rId15"/>
    <p:sldId id="395" r:id="rId16"/>
    <p:sldId id="448" r:id="rId17"/>
    <p:sldId id="400" r:id="rId18"/>
    <p:sldId id="447" r:id="rId19"/>
    <p:sldId id="449" r:id="rId20"/>
    <p:sldId id="495" r:id="rId21"/>
    <p:sldId id="399" r:id="rId22"/>
    <p:sldId id="397" r:id="rId23"/>
    <p:sldId id="450" r:id="rId24"/>
    <p:sldId id="396" r:id="rId25"/>
    <p:sldId id="332" r:id="rId26"/>
    <p:sldId id="462" r:id="rId27"/>
    <p:sldId id="463" r:id="rId28"/>
    <p:sldId id="465" r:id="rId29"/>
    <p:sldId id="466" r:id="rId30"/>
    <p:sldId id="417" r:id="rId31"/>
    <p:sldId id="500" r:id="rId32"/>
    <p:sldId id="498" r:id="rId33"/>
    <p:sldId id="491" r:id="rId34"/>
    <p:sldId id="497" r:id="rId35"/>
    <p:sldId id="475" r:id="rId36"/>
    <p:sldId id="480" r:id="rId37"/>
    <p:sldId id="476" r:id="rId38"/>
    <p:sldId id="435" r:id="rId39"/>
    <p:sldId id="354" r:id="rId40"/>
    <p:sldId id="369" r:id="rId41"/>
    <p:sldId id="406" r:id="rId42"/>
    <p:sldId id="469" r:id="rId43"/>
    <p:sldId id="470" r:id="rId44"/>
    <p:sldId id="471" r:id="rId45"/>
    <p:sldId id="473" r:id="rId46"/>
    <p:sldId id="474" r:id="rId47"/>
    <p:sldId id="412" r:id="rId4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7483" autoAdjust="0"/>
    <p:restoredTop sz="94810" autoAdjust="0"/>
  </p:normalViewPr>
  <p:slideViewPr>
    <p:cSldViewPr snapToGrid="0" snapToObjects="1">
      <p:cViewPr varScale="1">
        <p:scale>
          <a:sx n="112" d="100"/>
          <a:sy n="112" d="100"/>
        </p:scale>
        <p:origin x="-90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handoutMaster" Target="handoutMasters/handoutMaster1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anghu:Documents:projects:monotrans:doc:hcil-soh-10:materials:Workbook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anghu:Documents:projects:monotrans:doc:hcil-soh-10:materials:Workbook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anghu:Documents:projects:monotrans:doc:hcil-soh-10:materials:Workbook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2000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235482010061242"/>
                  <c:y val="-0.0088517060367454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0.225659106470387"/>
                  <c:y val="-0.0108626198083067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166773111694372"/>
                  <c:y val="-0.173180883639545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0.054205237932215"/>
                  <c:y val="-0.305913813488969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0.52</c:v>
                </c:pt>
                <c:pt idx="1">
                  <c:v>0.05</c:v>
                </c:pt>
                <c:pt idx="2">
                  <c:v>0.05</c:v>
                </c:pt>
                <c:pt idx="3">
                  <c:v>0.09</c:v>
                </c:pt>
                <c:pt idx="4" formatCode="0.00%">
                  <c:v>0.29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9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2005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showCatName val="1"/>
            <c:showPercent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0.32</c:v>
                </c:pt>
                <c:pt idx="1">
                  <c:v>0.21</c:v>
                </c:pt>
                <c:pt idx="2">
                  <c:v>0.08</c:v>
                </c:pt>
                <c:pt idx="3">
                  <c:v>0.08</c:v>
                </c:pt>
                <c:pt idx="4" formatCode="0.00%">
                  <c:v>0.31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9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2000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235482010061242"/>
                  <c:y val="-0.0088517060367454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0.225659106470387"/>
                  <c:y val="-0.0108626198083067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166773111694372"/>
                  <c:y val="-0.173180883639545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0.054205237932215"/>
                  <c:y val="-0.305913813488969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0.52</c:v>
                </c:pt>
                <c:pt idx="1">
                  <c:v>0.05</c:v>
                </c:pt>
                <c:pt idx="2">
                  <c:v>0.05</c:v>
                </c:pt>
                <c:pt idx="3">
                  <c:v>0.09</c:v>
                </c:pt>
                <c:pt idx="4" formatCode="0.00%">
                  <c:v>0.29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9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2009</a:t>
            </a:r>
          </a:p>
        </c:rich>
      </c:tx>
      <c:layout/>
    </c:title>
    <c:plotArea>
      <c:layout/>
      <c:pieChart>
        <c:varyColors val="1"/>
        <c:ser>
          <c:idx val="1"/>
          <c:order val="1"/>
          <c:dLbls>
            <c:dLbl>
              <c:idx val="2"/>
              <c:layout>
                <c:manualLayout>
                  <c:x val="-0.10873687664042"/>
                  <c:y val="-0.00319444444444444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0.0789481262758822"/>
                  <c:y val="-0.109513779527559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Sheet1!$D$2:$D$6</c:f>
              <c:numCache>
                <c:formatCode>0.00%</c:formatCode>
                <c:ptCount val="5"/>
                <c:pt idx="0">
                  <c:v>0.277</c:v>
                </c:pt>
                <c:pt idx="1">
                  <c:v>0.226</c:v>
                </c:pt>
                <c:pt idx="2">
                  <c:v>0.078</c:v>
                </c:pt>
                <c:pt idx="3">
                  <c:v>0.053</c:v>
                </c:pt>
                <c:pt idx="4">
                  <c:v>0.366</c:v>
                </c:pt>
              </c:numCache>
            </c:numRef>
          </c:val>
        </c:ser>
        <c:ser>
          <c:idx val="0"/>
          <c:order val="0"/>
          <c:dLbls>
            <c:dLbl>
              <c:idx val="3"/>
              <c:layout>
                <c:manualLayout>
                  <c:x val="-0.0604296077573636"/>
                  <c:y val="-0.148402668416448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Sheet1!$D$2:$D$6</c:f>
              <c:numCache>
                <c:formatCode>0.00%</c:formatCode>
                <c:ptCount val="5"/>
                <c:pt idx="0">
                  <c:v>0.277</c:v>
                </c:pt>
                <c:pt idx="1">
                  <c:v>0.226</c:v>
                </c:pt>
                <c:pt idx="2">
                  <c:v>0.078</c:v>
                </c:pt>
                <c:pt idx="3">
                  <c:v>0.053</c:v>
                </c:pt>
                <c:pt idx="4">
                  <c:v>0.366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9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 sz="1100"/>
            </a:pPr>
            <a:r>
              <a:rPr lang="en-US" sz="1100"/>
              <a:t>2000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235482010061242"/>
                  <c:y val="-0.0088517060367454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0.225659106470387"/>
                  <c:y val="-0.0108626198083067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166773111694372"/>
                  <c:y val="-0.173180883639545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0.054205237932215"/>
                  <c:y val="-0.305913813488969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7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0.52</c:v>
                </c:pt>
                <c:pt idx="1">
                  <c:v>0.05</c:v>
                </c:pt>
                <c:pt idx="2">
                  <c:v>0.05</c:v>
                </c:pt>
                <c:pt idx="3">
                  <c:v>0.09</c:v>
                </c:pt>
                <c:pt idx="4" formatCode="0.00%">
                  <c:v>0.29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9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 sz="1800"/>
            </a:pPr>
            <a:r>
              <a:rPr lang="en-US" sz="1800"/>
              <a:t>2005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CatName val="1"/>
            <c:showPercent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0.32</c:v>
                </c:pt>
                <c:pt idx="1">
                  <c:v>0.21</c:v>
                </c:pt>
                <c:pt idx="2">
                  <c:v>0.08</c:v>
                </c:pt>
                <c:pt idx="3">
                  <c:v>0.08</c:v>
                </c:pt>
                <c:pt idx="4" formatCode="0.00%">
                  <c:v>0.31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9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7"/>
  <c:chart>
    <c:autoTitleDeleted val="1"/>
    <c:plotArea>
      <c:layout>
        <c:manualLayout>
          <c:layoutTarget val="inner"/>
          <c:xMode val="edge"/>
          <c:yMode val="edge"/>
          <c:x val="0.129373320887501"/>
          <c:y val="0.0450819672131147"/>
          <c:w val="0.810793754707063"/>
          <c:h val="0.757066283722731"/>
        </c:manualLayout>
      </c:layout>
      <c:barChart>
        <c:barDir val="col"/>
        <c:grouping val="clustered"/>
        <c:ser>
          <c:idx val="0"/>
          <c:order val="0"/>
          <c:tx>
            <c:strRef>
              <c:f>Sheet2!$B$1</c:f>
              <c:strCache>
                <c:ptCount val="1"/>
                <c:pt idx="0">
                  <c:v>Google Translate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Sheet2!$A$2:$A$6</c:f>
              <c:strCache>
                <c:ptCount val="5"/>
                <c:pt idx="0">
                  <c:v>none</c:v>
                </c:pt>
                <c:pt idx="1">
                  <c:v>little</c:v>
                </c:pt>
                <c:pt idx="2">
                  <c:v>much</c:v>
                </c:pt>
                <c:pt idx="3">
                  <c:v>most</c:v>
                </c:pt>
                <c:pt idx="4">
                  <c:v>all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>
                  <c:v>6.0</c:v>
                </c:pt>
                <c:pt idx="1">
                  <c:v>6.0</c:v>
                </c:pt>
                <c:pt idx="2">
                  <c:v>9.0</c:v>
                </c:pt>
                <c:pt idx="3">
                  <c:v>4.0</c:v>
                </c:pt>
                <c:pt idx="4">
                  <c:v>3.0</c:v>
                </c:pt>
              </c:numCache>
            </c:numRef>
          </c:val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Monotrans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Sheet2!$A$2:$A$6</c:f>
              <c:strCache>
                <c:ptCount val="5"/>
                <c:pt idx="0">
                  <c:v>none</c:v>
                </c:pt>
                <c:pt idx="1">
                  <c:v>little</c:v>
                </c:pt>
                <c:pt idx="2">
                  <c:v>much</c:v>
                </c:pt>
                <c:pt idx="3">
                  <c:v>most</c:v>
                </c:pt>
                <c:pt idx="4">
                  <c:v>all</c:v>
                </c:pt>
              </c:strCache>
            </c:strRef>
          </c:cat>
          <c:val>
            <c:numRef>
              <c:f>Sheet2!$C$2:$C$6</c:f>
              <c:numCache>
                <c:formatCode>General</c:formatCode>
                <c:ptCount val="5"/>
                <c:pt idx="0">
                  <c:v>0.0</c:v>
                </c:pt>
                <c:pt idx="1">
                  <c:v>4.0</c:v>
                </c:pt>
                <c:pt idx="2">
                  <c:v>5.0</c:v>
                </c:pt>
                <c:pt idx="3">
                  <c:v>12.0</c:v>
                </c:pt>
                <c:pt idx="4">
                  <c:v>7.0</c:v>
                </c:pt>
              </c:numCache>
            </c:numRef>
          </c:val>
        </c:ser>
        <c:dLbls>
          <c:showVal val="1"/>
        </c:dLbls>
        <c:axId val="534839512"/>
        <c:axId val="534850152"/>
      </c:barChart>
      <c:catAx>
        <c:axId val="53483951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Original meaning translated</a:t>
                </a:r>
              </a:p>
            </c:rich>
          </c:tx>
          <c:layout>
            <c:manualLayout>
              <c:xMode val="edge"/>
              <c:yMode val="edge"/>
              <c:x val="0.430721616096189"/>
              <c:y val="0.94423873573673"/>
            </c:manualLayout>
          </c:layout>
        </c:title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534850152"/>
        <c:crosses val="autoZero"/>
        <c:auto val="1"/>
        <c:lblAlgn val="ctr"/>
        <c:lblOffset val="100"/>
      </c:catAx>
      <c:valAx>
        <c:axId val="53485015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# of sentences</a:t>
                </a:r>
              </a:p>
            </c:rich>
          </c:tx>
          <c:layout/>
        </c:title>
        <c:numFmt formatCode="General" sourceLinked="1"/>
        <c:tickLblPos val="nextTo"/>
        <c:crossAx val="534839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5803229141812"/>
          <c:y val="0.106217568090874"/>
          <c:w val="0.234677921043931"/>
          <c:h val="0.14822060152317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7"/>
  <c:chart>
    <c:autoTitleDeleted val="1"/>
    <c:plotArea>
      <c:layout>
        <c:manualLayout>
          <c:layoutTarget val="inner"/>
          <c:xMode val="edge"/>
          <c:yMode val="edge"/>
          <c:x val="0.129373320887501"/>
          <c:y val="0.0450819672131147"/>
          <c:w val="0.810793754707063"/>
          <c:h val="0.757066283722731"/>
        </c:manualLayout>
      </c:layout>
      <c:barChart>
        <c:barDir val="col"/>
        <c:grouping val="clustered"/>
        <c:ser>
          <c:idx val="0"/>
          <c:order val="0"/>
          <c:tx>
            <c:strRef>
              <c:f>Sheet2!$B$1</c:f>
              <c:strCache>
                <c:ptCount val="1"/>
                <c:pt idx="0">
                  <c:v>Google Translate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Sheet2!$A$2:$A$6</c:f>
              <c:strCache>
                <c:ptCount val="5"/>
                <c:pt idx="0">
                  <c:v>none</c:v>
                </c:pt>
                <c:pt idx="1">
                  <c:v>little</c:v>
                </c:pt>
                <c:pt idx="2">
                  <c:v>much</c:v>
                </c:pt>
                <c:pt idx="3">
                  <c:v>most</c:v>
                </c:pt>
                <c:pt idx="4">
                  <c:v>all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>
                  <c:v>6.0</c:v>
                </c:pt>
                <c:pt idx="1">
                  <c:v>6.0</c:v>
                </c:pt>
                <c:pt idx="2">
                  <c:v>9.0</c:v>
                </c:pt>
                <c:pt idx="3">
                  <c:v>4.0</c:v>
                </c:pt>
                <c:pt idx="4">
                  <c:v>3.0</c:v>
                </c:pt>
              </c:numCache>
            </c:numRef>
          </c:val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Monotrans</c:v>
                </c:pt>
              </c:strCache>
            </c:strRef>
          </c:tx>
          <c:spPr>
            <a:noFill/>
            <a:ln>
              <a:noFill/>
            </a:ln>
          </c:spPr>
          <c:dLbls>
            <c:delete val="1"/>
          </c:dLbls>
          <c:cat>
            <c:strRef>
              <c:f>Sheet2!$A$2:$A$6</c:f>
              <c:strCache>
                <c:ptCount val="5"/>
                <c:pt idx="0">
                  <c:v>none</c:v>
                </c:pt>
                <c:pt idx="1">
                  <c:v>little</c:v>
                </c:pt>
                <c:pt idx="2">
                  <c:v>much</c:v>
                </c:pt>
                <c:pt idx="3">
                  <c:v>most</c:v>
                </c:pt>
                <c:pt idx="4">
                  <c:v>all</c:v>
                </c:pt>
              </c:strCache>
            </c:strRef>
          </c:cat>
          <c:val>
            <c:numRef>
              <c:f>Sheet2!$C$2:$C$6</c:f>
              <c:numCache>
                <c:formatCode>General</c:formatCode>
                <c:ptCount val="5"/>
                <c:pt idx="0">
                  <c:v>0.0</c:v>
                </c:pt>
                <c:pt idx="1">
                  <c:v>4.0</c:v>
                </c:pt>
                <c:pt idx="2">
                  <c:v>5.0</c:v>
                </c:pt>
                <c:pt idx="3">
                  <c:v>12.0</c:v>
                </c:pt>
                <c:pt idx="4">
                  <c:v>7.0</c:v>
                </c:pt>
              </c:numCache>
            </c:numRef>
          </c:val>
        </c:ser>
        <c:dLbls>
          <c:showVal val="1"/>
        </c:dLbls>
        <c:axId val="511269224"/>
        <c:axId val="510822632"/>
      </c:barChart>
      <c:catAx>
        <c:axId val="5112692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Original meaning translated</a:t>
                </a:r>
              </a:p>
            </c:rich>
          </c:tx>
          <c:layout>
            <c:manualLayout>
              <c:xMode val="edge"/>
              <c:yMode val="edge"/>
              <c:x val="0.430721616096189"/>
              <c:y val="0.94423873573673"/>
            </c:manualLayout>
          </c:layout>
        </c:title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510822632"/>
        <c:crosses val="autoZero"/>
        <c:auto val="1"/>
        <c:lblAlgn val="ctr"/>
        <c:lblOffset val="100"/>
      </c:catAx>
      <c:valAx>
        <c:axId val="51082263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# of sentences</a:t>
                </a:r>
              </a:p>
            </c:rich>
          </c:tx>
          <c:layout/>
        </c:title>
        <c:numFmt formatCode="General" sourceLinked="1"/>
        <c:tickLblPos val="nextTo"/>
        <c:crossAx val="511269224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135803229141812"/>
          <c:y val="0.106217568090874"/>
          <c:w val="0.234677921043931"/>
          <c:h val="0.14822060152317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7"/>
  <c:chart>
    <c:autoTitleDeleted val="1"/>
    <c:plotArea>
      <c:layout>
        <c:manualLayout>
          <c:layoutTarget val="inner"/>
          <c:xMode val="edge"/>
          <c:yMode val="edge"/>
          <c:x val="0.129373320887501"/>
          <c:y val="0.0450819672131147"/>
          <c:w val="0.810793754707063"/>
          <c:h val="0.757066283722731"/>
        </c:manualLayout>
      </c:layout>
      <c:barChart>
        <c:barDir val="col"/>
        <c:grouping val="clustered"/>
        <c:ser>
          <c:idx val="0"/>
          <c:order val="0"/>
          <c:tx>
            <c:strRef>
              <c:f>Sheet2!$B$1</c:f>
              <c:strCache>
                <c:ptCount val="1"/>
                <c:pt idx="0">
                  <c:v>Google Translate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Sheet2!$A$2:$A$6</c:f>
              <c:strCache>
                <c:ptCount val="5"/>
                <c:pt idx="0">
                  <c:v>None</c:v>
                </c:pt>
                <c:pt idx="1">
                  <c:v>Little</c:v>
                </c:pt>
                <c:pt idx="2">
                  <c:v>Much</c:v>
                </c:pt>
                <c:pt idx="3">
                  <c:v>Most</c:v>
                </c:pt>
                <c:pt idx="4">
                  <c:v>All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>
                  <c:v>6.0</c:v>
                </c:pt>
                <c:pt idx="1">
                  <c:v>6.0</c:v>
                </c:pt>
                <c:pt idx="2">
                  <c:v>9.0</c:v>
                </c:pt>
                <c:pt idx="3">
                  <c:v>4.0</c:v>
                </c:pt>
                <c:pt idx="4">
                  <c:v>3.0</c:v>
                </c:pt>
              </c:numCache>
            </c:numRef>
          </c:val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Monotrans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Sheet2!$A$2:$A$6</c:f>
              <c:strCache>
                <c:ptCount val="5"/>
                <c:pt idx="0">
                  <c:v>None</c:v>
                </c:pt>
                <c:pt idx="1">
                  <c:v>Little</c:v>
                </c:pt>
                <c:pt idx="2">
                  <c:v>Much</c:v>
                </c:pt>
                <c:pt idx="3">
                  <c:v>Most</c:v>
                </c:pt>
                <c:pt idx="4">
                  <c:v>All</c:v>
                </c:pt>
              </c:strCache>
            </c:strRef>
          </c:cat>
          <c:val>
            <c:numRef>
              <c:f>Sheet2!$C$2:$C$6</c:f>
              <c:numCache>
                <c:formatCode>General</c:formatCode>
                <c:ptCount val="5"/>
                <c:pt idx="0">
                  <c:v>0.0</c:v>
                </c:pt>
                <c:pt idx="1">
                  <c:v>4.0</c:v>
                </c:pt>
                <c:pt idx="2">
                  <c:v>5.0</c:v>
                </c:pt>
                <c:pt idx="3">
                  <c:v>12.0</c:v>
                </c:pt>
                <c:pt idx="4">
                  <c:v>7.0</c:v>
                </c:pt>
              </c:numCache>
            </c:numRef>
          </c:val>
        </c:ser>
        <c:dLbls>
          <c:showVal val="1"/>
        </c:dLbls>
        <c:axId val="574370648"/>
        <c:axId val="573820168"/>
      </c:barChart>
      <c:catAx>
        <c:axId val="5743706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 Original </a:t>
                </a:r>
                <a:r>
                  <a:rPr lang="en-US" sz="1600" dirty="0"/>
                  <a:t>meaning translated</a:t>
                </a:r>
              </a:p>
            </c:rich>
          </c:tx>
          <c:layout>
            <c:manualLayout>
              <c:xMode val="edge"/>
              <c:yMode val="edge"/>
              <c:x val="0.422152635804843"/>
              <c:y val="0.934804340180103"/>
            </c:manualLayout>
          </c:layout>
        </c:title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573820168"/>
        <c:crosses val="autoZero"/>
        <c:auto val="1"/>
        <c:lblAlgn val="ctr"/>
        <c:lblOffset val="100"/>
      </c:catAx>
      <c:valAx>
        <c:axId val="57382016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# of sentences</a:t>
                </a:r>
              </a:p>
            </c:rich>
          </c:tx>
          <c:layout/>
        </c:title>
        <c:numFmt formatCode="General" sourceLinked="1"/>
        <c:tickLblPos val="nextTo"/>
        <c:crossAx val="5743706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5803229141812"/>
          <c:y val="0.106217568090874"/>
          <c:w val="0.234677921043931"/>
          <c:h val="0.14822060152317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AA3C8C1E-4C33-4A69-A187-28D5DAC25BFC}" type="datetime1">
              <a:rPr lang="en-US"/>
              <a:pPr/>
              <a:t>5/24/10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4A105453-EB61-4757-B110-95FAD3BE787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10884513-3C23-4AE2-9F53-388B0D67A1D6}" type="datetime1">
              <a:rPr lang="en-US"/>
              <a:pPr/>
              <a:t>5/24/10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E476D763-42BD-45C5-B231-9073D7CBC8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Let people speaking one language to work on translation together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Compare to all bilingual people, there are much much more monolingual people who could probably help</a:t>
            </a:r>
            <a:endParaRPr 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A7E54DB-EA30-4733-81E6-1CA62F5BABA1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To give a</a:t>
            </a:r>
            <a:r>
              <a:rPr lang="en-US" baseline="0" dirty="0" smtClean="0"/>
              <a:t> rough idea about what we could do with monolingual crowd translation, let’s look at the methods of translation in this space.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olidFill>
                  <a:srgbClr val="0000FF"/>
                </a:solidFill>
              </a:rPr>
              <a:t>…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olidFill>
                  <a:srgbClr val="0000FF"/>
                </a:solidFill>
              </a:rPr>
              <a:t>It is the scalability that I am interested in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olidFill>
                  <a:srgbClr val="0000FF"/>
                </a:solidFill>
              </a:rPr>
              <a:t> - scalability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olidFill>
                  <a:srgbClr val="0000FF"/>
                </a:solidFill>
              </a:rPr>
              <a:t>  </a:t>
            </a:r>
            <a:r>
              <a:rPr lang="en-US" baseline="0" dirty="0" err="1" smtClean="0">
                <a:solidFill>
                  <a:srgbClr val="0000FF"/>
                </a:solidFill>
              </a:rPr>
              <a:t>biligual</a:t>
            </a:r>
            <a:r>
              <a:rPr lang="en-US" baseline="0" dirty="0" smtClean="0">
                <a:solidFill>
                  <a:srgbClr val="0000FF"/>
                </a:solidFill>
              </a:rPr>
              <a:t> doesn’t scale well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D8101D13-E251-4126-96BF-AA032EB7559E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Bigger</a:t>
            </a:r>
            <a:r>
              <a:rPr lang="en-US" baseline="0" dirty="0" smtClean="0"/>
              <a:t> and bolded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3D757D-6A87-45D3-B2D8-72AC1D90CC2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&lt;</a:t>
            </a:r>
            <a:r>
              <a:rPr lang="en-US" dirty="0" smtClean="0">
                <a:solidFill>
                  <a:srgbClr val="0000FF"/>
                </a:solidFill>
              </a:rPr>
              <a:t>Change the animation here to go by half-steps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&lt;</a:t>
            </a:r>
            <a:r>
              <a:rPr lang="en-US" dirty="0" smtClean="0">
                <a:solidFill>
                  <a:srgbClr val="0000FF"/>
                </a:solidFill>
              </a:rPr>
              <a:t>Change the animation here to go by half-steps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Projected annotation works like this:</a:t>
            </a:r>
          </a:p>
          <a:p>
            <a:pPr marL="342900" indent="-342900">
              <a:buAutoNum type="arabicParenR"/>
            </a:pPr>
            <a:r>
              <a:rPr lang="en-US" dirty="0" smtClean="0">
                <a:solidFill>
                  <a:srgbClr val="FF0000"/>
                </a:solidFill>
              </a:rPr>
              <a:t>The French user annotates “nous </a:t>
            </a:r>
            <a:r>
              <a:rPr lang="en-US" dirty="0" err="1" smtClean="0">
                <a:solidFill>
                  <a:srgbClr val="FF0000"/>
                </a:solidFill>
              </a:rPr>
              <a:t>entendons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</a:p>
          <a:p>
            <a:pPr marL="342900" indent="-342900">
              <a:buAutoNum type="arabicParenR"/>
            </a:pPr>
            <a:r>
              <a:rPr lang="en-US" dirty="0" smtClean="0">
                <a:solidFill>
                  <a:srgbClr val="FF0000"/>
                </a:solidFill>
              </a:rPr>
              <a:t>MT engines translates and provides word alignments “nous </a:t>
            </a:r>
            <a:r>
              <a:rPr lang="en-US" dirty="0" err="1" smtClean="0">
                <a:solidFill>
                  <a:srgbClr val="FF0000"/>
                </a:solidFill>
              </a:rPr>
              <a:t>entendos</a:t>
            </a:r>
            <a:r>
              <a:rPr lang="en-US" dirty="0" smtClean="0">
                <a:solidFill>
                  <a:srgbClr val="FF0000"/>
                </a:solidFill>
              </a:rPr>
              <a:t>” – “get along”</a:t>
            </a:r>
          </a:p>
          <a:p>
            <a:pPr marL="342900" indent="-342900">
              <a:buAutoNum type="arabicParenR"/>
            </a:pPr>
            <a:r>
              <a:rPr lang="en-US" dirty="0" smtClean="0">
                <a:solidFill>
                  <a:srgbClr val="FF0000"/>
                </a:solidFill>
              </a:rPr>
              <a:t>Annotation is attached to “get along” </a:t>
            </a:r>
          </a:p>
          <a:p>
            <a:pPr marL="342900" indent="-342900">
              <a:buAutoNum type="arabicParenR"/>
            </a:pPr>
            <a:endParaRPr lang="en-US" dirty="0" smtClean="0">
              <a:solidFill>
                <a:srgbClr val="FF0000"/>
              </a:solidFill>
            </a:endParaRPr>
          </a:p>
          <a:p>
            <a:pPr marL="342900" indent="-342900">
              <a:buNone/>
            </a:pPr>
            <a:r>
              <a:rPr lang="en-US" dirty="0" smtClean="0">
                <a:solidFill>
                  <a:srgbClr val="FF0000"/>
                </a:solidFill>
              </a:rPr>
              <a:t>And</a:t>
            </a:r>
            <a:r>
              <a:rPr lang="en-US" baseline="0" dirty="0" smtClean="0">
                <a:solidFill>
                  <a:srgbClr val="FF0000"/>
                </a:solidFill>
              </a:rPr>
              <a:t> since this relies on machine translation engine, you may ask how correct is that?  Research has shown that it is about 70% correct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Explain annotation projection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The protocol is to connect two monolingual speakers by a translation channel and have the source and target language speakers edit the translation and back translation step by step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They also communicate thru an enrichment channel which uses other resources,</a:t>
            </a:r>
            <a:r>
              <a:rPr lang="en-US" baseline="0" dirty="0" smtClean="0"/>
              <a:t> in the form of annotations</a:t>
            </a: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Notice that in this process, although</a:t>
            </a:r>
            <a:r>
              <a:rPr lang="en-US" baseline="0" dirty="0" smtClean="0"/>
              <a:t> our example is showing only one person at each side, in fact, at each step, a different person can do the editing, so this is a protocol to translate with monolingual crowd</a:t>
            </a: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6F0DE9A2-A777-43B5-83C6-2B916CCFFB20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First,</a:t>
            </a:r>
            <a:r>
              <a:rPr lang="en-US" baseline="0" dirty="0" smtClean="0"/>
              <a:t> why do we need to do translation with people who speak only one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This handles error types 1 and 2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A608AB45-F021-4697-9631-AA8387DA78BA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This handles error types 1 and 2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A608AB45-F021-4697-9631-AA8387DA78BA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Shift from inaccurate to more accurate</a:t>
            </a:r>
          </a:p>
          <a:p>
            <a:pPr marL="228600" indent="-228600">
              <a:buAutoNum type="arabicParenR"/>
            </a:pPr>
            <a:r>
              <a:rPr lang="en-US" dirty="0" smtClean="0"/>
              <a:t>Grade</a:t>
            </a:r>
            <a:r>
              <a:rPr lang="en-US" baseline="0" dirty="0" smtClean="0"/>
              <a:t> the sentences from not translated to fully translated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Look at the number of sentences with each grade</a:t>
            </a:r>
          </a:p>
          <a:p>
            <a:pPr marL="228600" indent="-228600">
              <a:buAutoNum type="arabicParenR"/>
            </a:pPr>
            <a:r>
              <a:rPr lang="en-US" baseline="0" dirty="0" err="1" smtClean="0"/>
              <a:t>shft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E3F25-7047-4871-8F61-E823F9872CEA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Shift from inaccurate to more accurate</a:t>
            </a:r>
          </a:p>
          <a:p>
            <a:pPr marL="228600" indent="-228600">
              <a:buAutoNum type="arabicParenR"/>
            </a:pPr>
            <a:r>
              <a:rPr lang="en-US" dirty="0" smtClean="0"/>
              <a:t>Grade</a:t>
            </a:r>
            <a:r>
              <a:rPr lang="en-US" baseline="0" dirty="0" smtClean="0"/>
              <a:t> the sentences from not translated to fully translated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Look at the number of sentences with each grade</a:t>
            </a:r>
          </a:p>
          <a:p>
            <a:pPr marL="228600" indent="-228600">
              <a:buAutoNum type="arabicParenR"/>
            </a:pPr>
            <a:r>
              <a:rPr lang="en-US" baseline="0" dirty="0" err="1" smtClean="0"/>
              <a:t>shft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E3F25-7047-4871-8F61-E823F9872CEA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Shift from inaccurate to more accurate</a:t>
            </a:r>
          </a:p>
          <a:p>
            <a:pPr marL="228600" indent="-228600">
              <a:buAutoNum type="arabicParenR"/>
            </a:pPr>
            <a:r>
              <a:rPr lang="en-US" dirty="0" smtClean="0"/>
              <a:t>Grade</a:t>
            </a:r>
            <a:r>
              <a:rPr lang="en-US" baseline="0" dirty="0" smtClean="0"/>
              <a:t> the sentences from not translated to fully translated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Look at the number of sentences with each grade</a:t>
            </a:r>
          </a:p>
          <a:p>
            <a:pPr marL="228600" indent="-228600">
              <a:buAutoNum type="arabicParenR"/>
            </a:pPr>
            <a:r>
              <a:rPr lang="en-US" baseline="0" dirty="0" err="1" smtClean="0"/>
              <a:t>shft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E3F25-7047-4871-8F61-E823F9872CEA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We rely on word alignments, usually provided by MT engines along with the translation.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34FF33-E4E1-4208-96A9-D00C24651E22}" type="slidenum">
              <a:rPr lang="en-US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The picture will provide enough confidence to the target langauge speaker to make a correction, since it is translation independent.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32A7C19F-75BF-4426-9920-7C384ECE9E75}" type="slidenum">
              <a:rPr lang="en-US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Redundancy</a:t>
            </a:r>
            <a:r>
              <a:rPr lang="en-US" baseline="0" dirty="0" smtClean="0"/>
              <a:t> and people are good at inferring the correct meaning from a sentence with errors</a:t>
            </a:r>
            <a:endParaRPr lang="en-US" dirty="0" smtClean="0"/>
          </a:p>
          <a:p>
            <a:endParaRPr lang="en-US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The one on the left contains spelling errors, and the one on the right has grammatical errors, but we can still understand them.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Of course machine translation</a:t>
            </a:r>
            <a:r>
              <a:rPr lang="en-US" baseline="0" dirty="0" smtClean="0"/>
              <a:t> engines don’t say I can </a:t>
            </a:r>
            <a:r>
              <a:rPr lang="en-US" baseline="0" dirty="0" err="1" smtClean="0"/>
              <a:t>haz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cheezburger</a:t>
            </a:r>
            <a:r>
              <a:rPr lang="en-US" baseline="0" dirty="0" smtClean="0"/>
              <a:t>, but they still make errors, which fall into three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240" y="8686512"/>
            <a:ext cx="2972360" cy="45604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595" tIns="45797" rIns="91595" bIns="45797">
            <a:prstTxWarp prst="textNoShape">
              <a:avLst/>
            </a:prstTxWarp>
          </a:bodyPr>
          <a:lstStyle/>
          <a:p>
            <a:fld id="{ED5F5DE9-E7C3-B340-957A-9EACE73FD178}" type="slidenum">
              <a:rPr lang="en-US"/>
              <a:pPr/>
              <a:t>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internet is becoming</a:t>
            </a:r>
            <a:r>
              <a:rPr lang="en-US" baseline="0" dirty="0" smtClean="0"/>
              <a:t> more and more diversified in terms of </a:t>
            </a:r>
            <a:r>
              <a:rPr lang="en-US" baseline="0" dirty="0" err="1" smtClean="0"/>
              <a:t>lagnauges</a:t>
            </a:r>
            <a:r>
              <a:rPr lang="en-US" baseline="0" dirty="0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projected annotation, the translation</a:t>
            </a:r>
            <a:r>
              <a:rPr lang="en-US" baseline="0" dirty="0" smtClean="0"/>
              <a:t> quality can be improved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type of error would make the </a:t>
            </a:r>
            <a:r>
              <a:rPr lang="en-US" dirty="0" err="1" smtClean="0"/>
              <a:t>translaiton</a:t>
            </a:r>
            <a:r>
              <a:rPr lang="en-US" dirty="0" smtClean="0"/>
              <a:t> look correct</a:t>
            </a:r>
            <a:r>
              <a:rPr lang="en-US" baseline="0" dirty="0" smtClean="0"/>
              <a:t> and reasonable, in this case if we add more redundancy it could be reduced to the previous two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&lt;more details&gt;</a:t>
            </a: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66DB20E-1A1C-4BD6-B8C9-9FB792484492}" type="slidenum">
              <a:rPr lang="en-US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240" y="8686512"/>
            <a:ext cx="2972360" cy="45604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595" tIns="45797" rIns="91595" bIns="45797">
            <a:prstTxWarp prst="textNoShape">
              <a:avLst/>
            </a:prstTxWarp>
          </a:bodyPr>
          <a:lstStyle/>
          <a:p>
            <a:fld id="{ED5F5DE9-E7C3-B340-957A-9EACE73FD178}" type="slidenum">
              <a:rPr lang="en-US"/>
              <a:pPr/>
              <a:t>4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internet is becoming</a:t>
            </a:r>
            <a:r>
              <a:rPr lang="en-US" baseline="0" dirty="0" smtClean="0"/>
              <a:t> more and more diversified in terms of </a:t>
            </a:r>
            <a:r>
              <a:rPr lang="en-US" baseline="0" dirty="0" err="1" smtClean="0"/>
              <a:t>lagnauges</a:t>
            </a:r>
            <a:r>
              <a:rPr lang="en-US" baseline="0" dirty="0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240" y="8686512"/>
            <a:ext cx="2972360" cy="45604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595" tIns="45797" rIns="91595" bIns="45797">
            <a:prstTxWarp prst="textNoShape">
              <a:avLst/>
            </a:prstTxWarp>
          </a:bodyPr>
          <a:lstStyle/>
          <a:p>
            <a:fld id="{ED5F5DE9-E7C3-B340-957A-9EACE73FD178}" type="slidenum">
              <a:rPr lang="en-US"/>
              <a:pPr/>
              <a:t>5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internet is becoming</a:t>
            </a:r>
            <a:r>
              <a:rPr lang="en-US" baseline="0" dirty="0" smtClean="0"/>
              <a:t> more and more diversified in terms of </a:t>
            </a:r>
            <a:r>
              <a:rPr lang="en-US" baseline="0" dirty="0" err="1" smtClean="0"/>
              <a:t>lagnauges</a:t>
            </a:r>
            <a:r>
              <a:rPr lang="en-US" baseline="0" dirty="0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ICDL has</a:t>
            </a:r>
            <a:r>
              <a:rPr lang="en-US" baseline="0" dirty="0" smtClean="0"/>
              <a:t> </a:t>
            </a:r>
            <a:r>
              <a:rPr lang="en-US" b="1" dirty="0" smtClean="0"/>
              <a:t>4418</a:t>
            </a:r>
            <a:r>
              <a:rPr lang="en-US" dirty="0" smtClean="0"/>
              <a:t> books in </a:t>
            </a:r>
            <a:r>
              <a:rPr lang="en-US" b="1" dirty="0" smtClean="0"/>
              <a:t>54 (*nothing in the middle*)</a:t>
            </a:r>
            <a:r>
              <a:rPr lang="en-US" dirty="0" smtClean="0"/>
              <a:t> languages. Our goal is to have 10,000 books translated into 100</a:t>
            </a:r>
            <a:r>
              <a:rPr lang="en-US" baseline="0" dirty="0" smtClean="0"/>
              <a:t> languages so we can have 1M book languages.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This means not only a lot of translation, but also among some uncommon language pairs. For example, Croatian into </a:t>
            </a:r>
            <a:r>
              <a:rPr lang="en-US" baseline="0" dirty="0" err="1" smtClean="0"/>
              <a:t>japanese</a:t>
            </a: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How do we do that?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570B10-A229-49FB-B900-F85D7242E1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Some of you might say, machine translation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F7F882A-8A41-47FF-9840-4924CE3BE1DE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How about</a:t>
            </a:r>
            <a:r>
              <a:rPr lang="en-US" baseline="0" dirty="0" smtClean="0"/>
              <a:t> giving translation to humans?  Indeed, professional translators can provide HQ translation, but they are slow and expensive</a:t>
            </a:r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669AB742-7025-4C87-9E59-EB61406E61FA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Recently, there have been solutions to give translation to a lot of humans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However bilinguals are hard to find in the first place, and finding bilinguals is the bottleneck in these solutions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marL="0" marR="0" lvl="1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600" dirty="0" smtClean="0">
                <a:latin typeface="Calibri" charset="0"/>
              </a:rPr>
              <a:t>Bottleneck: bilinguals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A7E54DB-EA30-4733-81E6-1CA62F5BABA1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64C12-2396-42A2-9DF4-EBF082A6E0C8}" type="datetime1">
              <a:rPr lang="en-US"/>
              <a:pPr/>
              <a:t>5/24/10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DB095-8067-47F0-8A05-7D210825BF97}" type="slidenum">
              <a:rPr lang="en-US"/>
              <a:pPr/>
              <a:t>‹#›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 userDrawn="1"/>
        </p:nvGraphicFramePr>
        <p:xfrm>
          <a:off x="457200" y="0"/>
          <a:ext cx="8229600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1CE1C-4687-448B-826F-55D7BCADC0F0}" type="datetimeFigureOut">
              <a:rPr lang="en-US"/>
              <a:pPr>
                <a:defRPr/>
              </a:pPr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3E95D-99F0-4B18-A205-A29A8F406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5297B-60B9-A54D-AD25-B720F7CB746A}" type="datetimeFigureOut">
              <a:rPr lang="en-US" smtClean="0"/>
              <a:pPr/>
              <a:t>5/24/10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5" r:id="rId12"/>
    <p:sldLayoutId id="2147483672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jpe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3.jpe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df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df"/><Relationship Id="rId3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chart" Target="../charts/char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chart" Target="../charts/char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chart" Target="../charts/char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4" Type="http://schemas.openxmlformats.org/officeDocument/2006/relationships/oleObject" Target="???" TargetMode="Externa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chart" Target="../charts/chart5.xml"/><Relationship Id="rId5" Type="http://schemas.openxmlformats.org/officeDocument/2006/relationships/chart" Target="../charts/chart6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jpe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0601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Monotrans: Human-Computer Collaborative Translation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95430"/>
            <a:ext cx="7772400" cy="1549070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Chang Hu, Ben </a:t>
            </a:r>
            <a:r>
              <a:rPr lang="en-US" dirty="0" err="1" smtClean="0">
                <a:solidFill>
                  <a:srgbClr val="898989"/>
                </a:solidFill>
              </a:rPr>
              <a:t>Bederson</a:t>
            </a:r>
            <a:r>
              <a:rPr lang="en-US" dirty="0" smtClean="0">
                <a:solidFill>
                  <a:srgbClr val="898989"/>
                </a:solidFill>
              </a:rPr>
              <a:t>, Philip </a:t>
            </a:r>
            <a:r>
              <a:rPr lang="en-US" dirty="0" err="1" smtClean="0">
                <a:solidFill>
                  <a:srgbClr val="898989"/>
                </a:solidFill>
              </a:rPr>
              <a:t>Resnik</a:t>
            </a:r>
            <a:endParaRPr lang="en-US" dirty="0" smtClean="0">
              <a:solidFill>
                <a:srgbClr val="898989"/>
              </a:solidFill>
            </a:endParaRPr>
          </a:p>
          <a:p>
            <a:endParaRPr lang="en-US" sz="2581" dirty="0" smtClean="0">
              <a:solidFill>
                <a:srgbClr val="898989"/>
              </a:solidFill>
            </a:endParaRPr>
          </a:p>
          <a:p>
            <a:r>
              <a:rPr lang="en-US" sz="2581" dirty="0" smtClean="0">
                <a:solidFill>
                  <a:srgbClr val="898989"/>
                </a:solidFill>
              </a:rPr>
              <a:t>Human-Computer Interaction Lab</a:t>
            </a:r>
          </a:p>
          <a:p>
            <a:r>
              <a:rPr lang="en-US" sz="2581" dirty="0" smtClean="0">
                <a:solidFill>
                  <a:srgbClr val="898989"/>
                </a:solidFill>
              </a:rPr>
              <a:t>Computational Linguistics and Information Processing Lab</a:t>
            </a:r>
          </a:p>
          <a:p>
            <a:r>
              <a:rPr lang="en-US" sz="2581" dirty="0" smtClean="0">
                <a:solidFill>
                  <a:srgbClr val="898989"/>
                </a:solidFill>
              </a:rPr>
              <a:t>University of Maryland</a:t>
            </a: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287941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Crowdsourcing</a:t>
            </a:r>
            <a:r>
              <a:rPr kumimoji="0" lang="en-US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Translation with People Who Speak </a:t>
            </a:r>
            <a:r>
              <a:rPr lang="en-US" sz="2400" i="1" dirty="0" smtClean="0">
                <a:latin typeface="+mj-lt"/>
                <a:ea typeface="+mj-ea"/>
                <a:cs typeface="+mj-cs"/>
              </a:rPr>
              <a:t>Only One Language</a:t>
            </a:r>
            <a:endParaRPr kumimoji="0" lang="en-US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302" descr="Clipboard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942" y="0"/>
            <a:ext cx="125207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079" y="0"/>
            <a:ext cx="1020309" cy="1020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Translation with the Crowd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100" y="1215790"/>
            <a:ext cx="5481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3816578" y="2887750"/>
            <a:ext cx="4670425" cy="2084393"/>
            <a:chOff x="523875" y="4390233"/>
            <a:chExt cx="4670425" cy="2084393"/>
          </a:xfrm>
        </p:grpSpPr>
        <p:grpSp>
          <p:nvGrpSpPr>
            <p:cNvPr id="4" name="Group 109"/>
            <p:cNvGrpSpPr>
              <a:grpSpLocks/>
            </p:cNvGrpSpPr>
            <p:nvPr/>
          </p:nvGrpSpPr>
          <p:grpSpPr bwMode="auto">
            <a:xfrm>
              <a:off x="1514483" y="4390244"/>
              <a:ext cx="3414710" cy="1612922"/>
              <a:chOff x="1752600" y="4648200"/>
              <a:chExt cx="3414046" cy="1612775"/>
            </a:xfrm>
          </p:grpSpPr>
          <p:pic>
            <p:nvPicPr>
              <p:cNvPr id="17" name="Picture 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52600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993946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35292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76638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1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717984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Picture 1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59330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1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00676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1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42022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" name="Picture 1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683368" y="5257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1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891978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" name="Picture 1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33324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" name="Picture 1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74670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1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616016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1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857362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" name="Picture 2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98708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2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40054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Picture 2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81400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" name="Picture 2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22746" y="5181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" name="Picture 2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031356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Picture 2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72702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2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514048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Picture 2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755394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Picture 2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96740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Picture 2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38086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3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79432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3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720778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Picture 3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62124" y="5105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3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70734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Picture 3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12080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Picture 3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653426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" name="Picture 3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894772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Picture 3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136118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" name="Picture 3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77464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" name="Picture 3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618810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" name="Picture 4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60156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" name="Picture 4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01502" y="5029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Picture 4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10112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4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551458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Picture 4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792804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4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34150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4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75496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4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16842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4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758188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4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99534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5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240880" y="49530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5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49490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" name="Picture 5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690836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" name="Picture 5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32182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" name="Picture 5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173528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Picture 5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14874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Picture 5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656220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Picture 5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97566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Picture 5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38912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Picture 5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380258" y="48768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Picture 6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588868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Picture 6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830214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3" name="Picture 6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71560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4" name="Picture 6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906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5" name="Picture 6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54252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6" name="Picture 6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795598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7" name="Picture 6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036944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8" name="Picture 6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278290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" name="Picture 6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19636" y="48006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0" name="Picture 6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728246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1" name="Picture 7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69592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Picture 7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0938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3" name="Picture 7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52284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4" name="Picture 7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693630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5" name="Picture 7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34976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6" name="Picture 7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76322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7" name="Picture 7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417668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8" name="Picture 77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659014" y="47244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Picture 7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867624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0" name="Picture 79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108970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Picture 80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50316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Picture 81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91662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Picture 82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33008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4" name="Picture 83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074354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5" name="Picture 84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315700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6" name="Picture 85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57046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7" name="Picture 86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798392" y="4648200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523875" y="6012660"/>
              <a:ext cx="4670425" cy="46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1"/>
              <a:r>
                <a:rPr lang="en-US" sz="2400" dirty="0" smtClean="0">
                  <a:latin typeface="Calibri" charset="0"/>
                </a:rPr>
                <a:t>vs. 75,000 </a:t>
              </a:r>
              <a:r>
                <a:rPr lang="en-US" sz="2400" dirty="0">
                  <a:latin typeface="Calibri" charset="0"/>
                </a:rPr>
                <a:t>contributors</a:t>
              </a:r>
            </a:p>
          </p:txBody>
        </p:sp>
      </p:grpSp>
      <p:grpSp>
        <p:nvGrpSpPr>
          <p:cNvPr id="5" name="Group 97"/>
          <p:cNvGrpSpPr/>
          <p:nvPr/>
        </p:nvGrpSpPr>
        <p:grpSpPr>
          <a:xfrm>
            <a:off x="315045" y="3625134"/>
            <a:ext cx="3526927" cy="1347009"/>
            <a:chOff x="336459" y="5037159"/>
            <a:chExt cx="3526927" cy="1347009"/>
          </a:xfrm>
        </p:grpSpPr>
        <p:grpSp>
          <p:nvGrpSpPr>
            <p:cNvPr id="6" name="Group 111"/>
            <p:cNvGrpSpPr>
              <a:grpSpLocks/>
            </p:cNvGrpSpPr>
            <p:nvPr/>
          </p:nvGrpSpPr>
          <p:grpSpPr bwMode="auto">
            <a:xfrm>
              <a:off x="336456" y="5037163"/>
              <a:ext cx="3526925" cy="1347010"/>
              <a:chOff x="4991953" y="5358674"/>
              <a:chExt cx="3527739" cy="1346882"/>
            </a:xfrm>
          </p:grpSpPr>
          <p:pic>
            <p:nvPicPr>
              <p:cNvPr id="101" name="Picture 88" descr="person.pn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467976" y="5358674"/>
                <a:ext cx="368254" cy="100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" name="Rectangle 89"/>
              <p:cNvSpPr>
                <a:spLocks noChangeArrowheads="1"/>
              </p:cNvSpPr>
              <p:nvPr/>
            </p:nvSpPr>
            <p:spPr bwMode="auto">
              <a:xfrm>
                <a:off x="4991953" y="6243935"/>
                <a:ext cx="3527739" cy="4616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lvl="1"/>
                <a:r>
                  <a:rPr lang="en-US" sz="2400" dirty="0" smtClean="0">
                    <a:latin typeface="Calibri" charset="0"/>
                  </a:rPr>
                  <a:t> Wikipedia: 800 </a:t>
                </a:r>
                <a:r>
                  <a:rPr lang="en-US" sz="2400" dirty="0">
                    <a:latin typeface="Calibri" charset="0"/>
                  </a:rPr>
                  <a:t>translators</a:t>
                </a:r>
              </a:p>
            </p:txBody>
          </p:sp>
        </p:grpSp>
        <p:pic>
          <p:nvPicPr>
            <p:cNvPr id="100" name="Picture 88" descr="person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43743" y="5055456"/>
              <a:ext cx="368169" cy="1003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9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Translation with the Monolingual Crowd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69" y="2281933"/>
            <a:ext cx="3187021" cy="218678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7" name="Picture 16" descr="tmp-human-tran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002" y="3656309"/>
            <a:ext cx="3112048" cy="217299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31752" name="TextBox 11"/>
          <p:cNvSpPr txBox="1">
            <a:spLocks noChangeArrowheads="1"/>
          </p:cNvSpPr>
          <p:nvPr/>
        </p:nvSpPr>
        <p:spPr bwMode="auto">
          <a:xfrm>
            <a:off x="4256341" y="5825124"/>
            <a:ext cx="140915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dirty="0">
                <a:latin typeface="Calibri" charset="0"/>
              </a:rPr>
              <a:t>Quality</a:t>
            </a:r>
          </a:p>
        </p:txBody>
      </p:sp>
      <p:sp>
        <p:nvSpPr>
          <p:cNvPr id="31753" name="TextBox 12"/>
          <p:cNvSpPr txBox="1">
            <a:spLocks noChangeArrowheads="1"/>
          </p:cNvSpPr>
          <p:nvPr/>
        </p:nvSpPr>
        <p:spPr bwMode="auto">
          <a:xfrm rot="16200000">
            <a:off x="-300861" y="2828687"/>
            <a:ext cx="207915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dirty="0">
                <a:latin typeface="Calibri" charset="0"/>
              </a:rPr>
              <a:t>Affordability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1028700" y="5824538"/>
            <a:ext cx="7372350" cy="4761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 bwMode="auto">
          <a:xfrm rot="5400000" flipH="1" flipV="1">
            <a:off x="-1611312" y="3186112"/>
            <a:ext cx="5276850" cy="317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95388" y="935039"/>
            <a:ext cx="1897062" cy="647700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dk1"/>
                </a:solidFill>
                <a:latin typeface="+mn-lt"/>
                <a:ea typeface="+mn-ea"/>
              </a:rPr>
              <a:t>Machine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dk1"/>
                </a:solidFill>
                <a:latin typeface="+mn-lt"/>
                <a:ea typeface="+mn-ea"/>
              </a:rPr>
              <a:t>Translation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13409" y="4902202"/>
            <a:ext cx="2614611" cy="646113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dk1"/>
                </a:solidFill>
                <a:latin typeface="+mn-lt"/>
                <a:ea typeface="+mn-ea"/>
              </a:rPr>
              <a:t>Professional Bilingual Human Participation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46499" y="2833688"/>
            <a:ext cx="2549525" cy="646113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dk1"/>
                </a:solidFill>
                <a:latin typeface="+mn-lt"/>
                <a:ea typeface="+mn-ea"/>
              </a:rPr>
              <a:t>Amateur Bilingual Human Participation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46499" y="1758462"/>
            <a:ext cx="1369286" cy="92333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Monolingual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Human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Participation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rcRect l="820"/>
          <a:stretch>
            <a:fillRect/>
          </a:stretch>
        </p:blipFill>
        <p:spPr>
          <a:xfrm>
            <a:off x="1195388" y="558033"/>
            <a:ext cx="2894532" cy="2186784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2.96296E-6 L -0.05451 -0.05 " pathEditMode="relative" ptsTypes="AA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0.02135 0.03958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2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0.01458 -0.0544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2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1" grpId="1" animBg="1"/>
      <p:bldP spid="22" grpId="0" animBg="1"/>
      <p:bldP spid="22" grpId="1" animBg="1"/>
      <p:bldP spid="20" grpId="1" animBg="1"/>
      <p:bldP spid="20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7F7F7F"/>
                </a:solidFill>
              </a:rPr>
              <a:t>Why translation by monolingual people?</a:t>
            </a:r>
          </a:p>
          <a:p>
            <a:r>
              <a:rPr lang="en-US" sz="3600" dirty="0" smtClean="0"/>
              <a:t>How Monotrans works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Research prototype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Preliminary evaluation</a:t>
            </a:r>
          </a:p>
          <a:p>
            <a:endParaRPr lang="en-US" dirty="0" smtClean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8" descr="per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524000"/>
            <a:ext cx="388488" cy="105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Idea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80999" y="2590800"/>
            <a:ext cx="2294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Original source sentence</a:t>
            </a:r>
            <a:endParaRPr lang="en-US" sz="2000" b="1" dirty="0"/>
          </a:p>
        </p:txBody>
      </p:sp>
      <p:grpSp>
        <p:nvGrpSpPr>
          <p:cNvPr id="4" name="Group 44"/>
          <p:cNvGrpSpPr/>
          <p:nvPr/>
        </p:nvGrpSpPr>
        <p:grpSpPr>
          <a:xfrm>
            <a:off x="6705600" y="3538423"/>
            <a:ext cx="2209800" cy="1428871"/>
            <a:chOff x="6705600" y="3597207"/>
            <a:chExt cx="2209800" cy="1451963"/>
          </a:xfrm>
        </p:grpSpPr>
        <p:cxnSp>
          <p:nvCxnSpPr>
            <p:cNvPr id="23" name="Straight Arrow Connector 22"/>
            <p:cNvCxnSpPr/>
            <p:nvPr/>
          </p:nvCxnSpPr>
          <p:spPr>
            <a:xfrm rot="16200000" flipH="1">
              <a:off x="6915854" y="3919557"/>
              <a:ext cx="644702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6705600" y="4329844"/>
              <a:ext cx="2209800" cy="719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Fluent translation</a:t>
              </a:r>
              <a:endParaRPr lang="en-US" sz="2000" b="1" dirty="0"/>
            </a:p>
          </p:txBody>
        </p:sp>
      </p:grpSp>
      <p:grpSp>
        <p:nvGrpSpPr>
          <p:cNvPr id="6" name="Group 45"/>
          <p:cNvGrpSpPr/>
          <p:nvPr/>
        </p:nvGrpSpPr>
        <p:grpSpPr>
          <a:xfrm>
            <a:off x="330240" y="4163520"/>
            <a:ext cx="6087840" cy="707886"/>
            <a:chOff x="312960" y="4267200"/>
            <a:chExt cx="6087840" cy="707886"/>
          </a:xfrm>
        </p:grpSpPr>
        <p:grpSp>
          <p:nvGrpSpPr>
            <p:cNvPr id="10" name="Group 41"/>
            <p:cNvGrpSpPr/>
            <p:nvPr/>
          </p:nvGrpSpPr>
          <p:grpSpPr>
            <a:xfrm>
              <a:off x="2438400" y="4343400"/>
              <a:ext cx="3962400" cy="457200"/>
              <a:chOff x="2438400" y="4343400"/>
              <a:chExt cx="3962400" cy="457200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3810000" y="4343400"/>
                <a:ext cx="1219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MT</a:t>
                </a:r>
                <a:endParaRPr lang="en-US" dirty="0"/>
              </a:p>
            </p:txBody>
          </p:sp>
          <p:cxnSp>
            <p:nvCxnSpPr>
              <p:cNvPr id="26" name="Straight Arrow Connector 25"/>
              <p:cNvCxnSpPr/>
              <p:nvPr/>
            </p:nvCxnSpPr>
            <p:spPr>
              <a:xfrm>
                <a:off x="2438400" y="4572000"/>
                <a:ext cx="1219200" cy="1588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>
                <a:off x="5181600" y="4572000"/>
                <a:ext cx="1219200" cy="1588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312960" y="4267200"/>
              <a:ext cx="22279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Inaccurate back </a:t>
              </a:r>
              <a:r>
                <a:rPr lang="en-US" sz="2000" b="1" dirty="0" smtClean="0"/>
                <a:t>translation</a:t>
              </a:r>
              <a:endParaRPr lang="en-US" sz="2000" b="1" dirty="0"/>
            </a:p>
          </p:txBody>
        </p:sp>
      </p:grpSp>
      <p:grpSp>
        <p:nvGrpSpPr>
          <p:cNvPr id="13" name="Group 46"/>
          <p:cNvGrpSpPr/>
          <p:nvPr/>
        </p:nvGrpSpPr>
        <p:grpSpPr>
          <a:xfrm>
            <a:off x="331680" y="5027743"/>
            <a:ext cx="2294540" cy="1417146"/>
            <a:chOff x="331680" y="5226463"/>
            <a:chExt cx="2294540" cy="1417146"/>
          </a:xfrm>
        </p:grpSpPr>
        <p:cxnSp>
          <p:nvCxnSpPr>
            <p:cNvPr id="29" name="Straight Arrow Connector 28"/>
            <p:cNvCxnSpPr/>
            <p:nvPr/>
          </p:nvCxnSpPr>
          <p:spPr>
            <a:xfrm rot="5400000">
              <a:off x="1308295" y="5498149"/>
              <a:ext cx="544959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331680" y="5935723"/>
              <a:ext cx="22945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Fluent, accurate source sentence</a:t>
              </a:r>
              <a:endParaRPr lang="en-US" sz="2000" b="1" dirty="0"/>
            </a:p>
          </p:txBody>
        </p:sp>
      </p:grpSp>
      <p:grpSp>
        <p:nvGrpSpPr>
          <p:cNvPr id="14" name="Group 47"/>
          <p:cNvGrpSpPr/>
          <p:nvPr/>
        </p:nvGrpSpPr>
        <p:grpSpPr>
          <a:xfrm>
            <a:off x="2455680" y="5890180"/>
            <a:ext cx="6125788" cy="457200"/>
            <a:chOff x="2455680" y="6106180"/>
            <a:chExt cx="6125788" cy="457200"/>
          </a:xfrm>
        </p:grpSpPr>
        <p:grpSp>
          <p:nvGrpSpPr>
            <p:cNvPr id="15" name="Group 42"/>
            <p:cNvGrpSpPr/>
            <p:nvPr/>
          </p:nvGrpSpPr>
          <p:grpSpPr>
            <a:xfrm>
              <a:off x="2455680" y="6106180"/>
              <a:ext cx="3945120" cy="457200"/>
              <a:chOff x="2455680" y="6106180"/>
              <a:chExt cx="3945120" cy="457200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3810000" y="6106180"/>
                <a:ext cx="1219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MT</a:t>
                </a:r>
                <a:endParaRPr lang="en-US" dirty="0"/>
              </a:p>
            </p:txBody>
          </p:sp>
          <p:cxnSp>
            <p:nvCxnSpPr>
              <p:cNvPr id="33" name="Straight Arrow Connector 32"/>
              <p:cNvCxnSpPr/>
              <p:nvPr/>
            </p:nvCxnSpPr>
            <p:spPr>
              <a:xfrm>
                <a:off x="2455680" y="6336368"/>
                <a:ext cx="120192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>
                <a:off x="5181600" y="6334780"/>
                <a:ext cx="12192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/>
            <p:cNvSpPr txBox="1"/>
            <p:nvPr/>
          </p:nvSpPr>
          <p:spPr>
            <a:xfrm>
              <a:off x="6783030" y="6112781"/>
              <a:ext cx="17984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 smtClean="0"/>
                <a:t>Et cetera…</a:t>
              </a:r>
              <a:endParaRPr lang="en-US" sz="2000" b="1" i="1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863078" y="1154668"/>
            <a:ext cx="2815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 language speaker</a:t>
            </a:r>
            <a:endParaRPr lang="en-US" dirty="0"/>
          </a:p>
        </p:txBody>
      </p:sp>
      <p:grpSp>
        <p:nvGrpSpPr>
          <p:cNvPr id="47" name="Group 46"/>
          <p:cNvGrpSpPr/>
          <p:nvPr/>
        </p:nvGrpSpPr>
        <p:grpSpPr>
          <a:xfrm>
            <a:off x="2438400" y="1154668"/>
            <a:ext cx="6201300" cy="2135281"/>
            <a:chOff x="2438400" y="1154668"/>
            <a:chExt cx="6201300" cy="2135281"/>
          </a:xfrm>
        </p:grpSpPr>
        <p:pic>
          <p:nvPicPr>
            <p:cNvPr id="7" name="Picture 88" descr="person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010400" y="1593120"/>
              <a:ext cx="388488" cy="1058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0"/>
            <p:cNvGrpSpPr/>
            <p:nvPr/>
          </p:nvGrpSpPr>
          <p:grpSpPr>
            <a:xfrm>
              <a:off x="2438400" y="2648160"/>
              <a:ext cx="3962400" cy="457200"/>
              <a:chOff x="2438400" y="2743200"/>
              <a:chExt cx="3962400" cy="4572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3810000" y="2743200"/>
                <a:ext cx="1219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MT</a:t>
                </a:r>
                <a:endParaRPr lang="en-US" dirty="0"/>
              </a:p>
            </p:txBody>
          </p:sp>
          <p:cxnSp>
            <p:nvCxnSpPr>
              <p:cNvPr id="20" name="Straight Arrow Connector 19"/>
              <p:cNvCxnSpPr/>
              <p:nvPr/>
            </p:nvCxnSpPr>
            <p:spPr>
              <a:xfrm>
                <a:off x="2438400" y="2971800"/>
                <a:ext cx="12192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>
                <a:off x="5181600" y="2971800"/>
                <a:ext cx="12192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/>
            <p:cNvSpPr txBox="1"/>
            <p:nvPr/>
          </p:nvSpPr>
          <p:spPr>
            <a:xfrm>
              <a:off x="6705600" y="2582063"/>
              <a:ext cx="1934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Inaccurate translation</a:t>
              </a:r>
              <a:endParaRPr lang="en-US" sz="2000" b="1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875393" y="1154668"/>
              <a:ext cx="2725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Target language speaker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2684"/>
            <a:ext cx="8229600" cy="1143000"/>
          </a:xfrm>
        </p:spPr>
        <p:txBody>
          <a:bodyPr/>
          <a:lstStyle/>
          <a:p>
            <a:r>
              <a:rPr lang="en-US" dirty="0" smtClean="0"/>
              <a:t>An</a:t>
            </a:r>
            <a:r>
              <a:rPr lang="en-US" dirty="0" smtClean="0"/>
              <a:t> (Richer) Example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14621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38595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14621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14396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14621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23061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229500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23061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45343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23061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68640" y="3327759"/>
            <a:ext cx="2964400" cy="1262994"/>
            <a:chOff x="168640" y="3327759"/>
            <a:chExt cx="2964400" cy="1262994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82482" y="3789659"/>
              <a:ext cx="1067094" cy="80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ounded Rectangle 8"/>
            <p:cNvSpPr/>
            <p:nvPr/>
          </p:nvSpPr>
          <p:spPr>
            <a:xfrm>
              <a:off x="1699018" y="3353823"/>
              <a:ext cx="1434022" cy="220054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>
              <a:stCxn id="9" idx="2"/>
              <a:endCxn id="8" idx="0"/>
            </p:cNvCxnSpPr>
            <p:nvPr/>
          </p:nvCxnSpPr>
          <p:spPr>
            <a:xfrm rot="5400000">
              <a:off x="2308138" y="3681768"/>
              <a:ext cx="215782" cy="1588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ounded Rectangle 33"/>
            <p:cNvSpPr/>
            <p:nvPr/>
          </p:nvSpPr>
          <p:spPr>
            <a:xfrm>
              <a:off x="168640" y="3327759"/>
              <a:ext cx="1066086" cy="228600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/>
            <p:cNvCxnSpPr>
              <a:stCxn id="34" idx="2"/>
              <a:endCxn id="2051" idx="0"/>
            </p:cNvCxnSpPr>
            <p:nvPr/>
          </p:nvCxnSpPr>
          <p:spPr>
            <a:xfrm rot="5400000">
              <a:off x="583485" y="3672455"/>
              <a:ext cx="234295" cy="2102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031" y="3790654"/>
              <a:ext cx="419100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Why translation by monolingual people?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How Monotrans works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Research prototype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Preliminary evaluation</a:t>
            </a:r>
          </a:p>
          <a:p>
            <a:endParaRPr lang="en-US" dirty="0" smtClean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45343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45227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Group 40"/>
          <p:cNvGrpSpPr/>
          <p:nvPr/>
        </p:nvGrpSpPr>
        <p:grpSpPr>
          <a:xfrm>
            <a:off x="1699018" y="3353823"/>
            <a:ext cx="1434022" cy="1236930"/>
            <a:chOff x="1699018" y="3353823"/>
            <a:chExt cx="1434022" cy="123693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82482" y="3789659"/>
              <a:ext cx="1067094" cy="80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ounded Rectangle 8"/>
            <p:cNvSpPr/>
            <p:nvPr/>
          </p:nvSpPr>
          <p:spPr>
            <a:xfrm>
              <a:off x="1699018" y="3353823"/>
              <a:ext cx="1434022" cy="220054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>
              <a:stCxn id="9" idx="2"/>
              <a:endCxn id="8" idx="0"/>
            </p:cNvCxnSpPr>
            <p:nvPr/>
          </p:nvCxnSpPr>
          <p:spPr>
            <a:xfrm rot="5400000">
              <a:off x="2308138" y="3681768"/>
              <a:ext cx="215782" cy="1588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41"/>
          <p:cNvGrpSpPr/>
          <p:nvPr/>
        </p:nvGrpSpPr>
        <p:grpSpPr>
          <a:xfrm>
            <a:off x="6201001" y="3424539"/>
            <a:ext cx="1067094" cy="1166214"/>
            <a:chOff x="6201001" y="3424539"/>
            <a:chExt cx="1067094" cy="1166214"/>
          </a:xfrm>
        </p:grpSpPr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01001" y="3789659"/>
              <a:ext cx="1067094" cy="80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ounded Rectangle 16"/>
            <p:cNvSpPr/>
            <p:nvPr/>
          </p:nvSpPr>
          <p:spPr>
            <a:xfrm>
              <a:off x="6313302" y="3424539"/>
              <a:ext cx="842491" cy="228600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>
              <a:stCxn id="17" idx="2"/>
              <a:endCxn id="16" idx="0"/>
            </p:cNvCxnSpPr>
            <p:nvPr/>
          </p:nvCxnSpPr>
          <p:spPr>
            <a:xfrm rot="5400000">
              <a:off x="6666288" y="3721399"/>
              <a:ext cx="136520" cy="1588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" name="Group 58"/>
          <p:cNvGrpSpPr/>
          <p:nvPr/>
        </p:nvGrpSpPr>
        <p:grpSpPr>
          <a:xfrm>
            <a:off x="4902438" y="3424540"/>
            <a:ext cx="1006978" cy="806222"/>
            <a:chOff x="4902438" y="3424540"/>
            <a:chExt cx="1006978" cy="806222"/>
          </a:xfrm>
        </p:grpSpPr>
        <p:sp>
          <p:nvSpPr>
            <p:cNvPr id="48" name="Rounded Rectangle 47"/>
            <p:cNvSpPr/>
            <p:nvPr/>
          </p:nvSpPr>
          <p:spPr>
            <a:xfrm>
              <a:off x="4902438" y="3424540"/>
              <a:ext cx="1006978" cy="228600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>
              <a:stCxn id="48" idx="2"/>
              <a:endCxn id="50" idx="0"/>
            </p:cNvCxnSpPr>
            <p:nvPr/>
          </p:nvCxnSpPr>
          <p:spPr>
            <a:xfrm rot="16200000" flipH="1">
              <a:off x="5383272" y="3675795"/>
              <a:ext cx="158522" cy="113212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09589" y="3811662"/>
              <a:ext cx="419100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42"/>
          <p:cNvGrpSpPr/>
          <p:nvPr/>
        </p:nvGrpSpPr>
        <p:grpSpPr>
          <a:xfrm>
            <a:off x="1408257" y="5636850"/>
            <a:ext cx="3494182" cy="369332"/>
            <a:chOff x="2415235" y="5636854"/>
            <a:chExt cx="349418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4642983" y="5636854"/>
              <a:ext cx="1266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In general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415235" y="5636854"/>
              <a:ext cx="13555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MX" i="1" dirty="0" smtClean="0"/>
                <a:t>En général</a:t>
              </a: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>
              <a:off x="3789490" y="5839161"/>
              <a:ext cx="774700" cy="1588"/>
            </a:xfrm>
            <a:prstGeom prst="straightConnector1">
              <a:avLst/>
            </a:prstGeom>
            <a:ln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Straight Arrow Connector 43"/>
          <p:cNvCxnSpPr/>
          <p:nvPr/>
        </p:nvCxnSpPr>
        <p:spPr>
          <a:xfrm rot="16200000" flipH="1">
            <a:off x="636338" y="4634947"/>
            <a:ext cx="1274696" cy="729109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4160732" y="4391658"/>
            <a:ext cx="1274698" cy="1215693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42"/>
          <p:cNvGrpSpPr/>
          <p:nvPr/>
        </p:nvGrpSpPr>
        <p:grpSpPr>
          <a:xfrm>
            <a:off x="2763845" y="6177483"/>
            <a:ext cx="3941554" cy="369332"/>
            <a:chOff x="1967863" y="5636854"/>
            <a:chExt cx="3941554" cy="369332"/>
          </a:xfrm>
        </p:grpSpPr>
        <p:sp>
          <p:nvSpPr>
            <p:cNvPr id="61" name="TextBox 60"/>
            <p:cNvSpPr txBox="1"/>
            <p:nvPr/>
          </p:nvSpPr>
          <p:spPr>
            <a:xfrm>
              <a:off x="4642983" y="5636854"/>
              <a:ext cx="1266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Get along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967863" y="5636854"/>
              <a:ext cx="228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i="1" dirty="0" smtClean="0"/>
                <a:t>Nous entendons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3789490" y="5839161"/>
              <a:ext cx="774700" cy="1588"/>
            </a:xfrm>
            <a:prstGeom prst="straightConnector1">
              <a:avLst/>
            </a:prstGeom>
            <a:ln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Straight Arrow Connector 63"/>
          <p:cNvCxnSpPr/>
          <p:nvPr/>
        </p:nvCxnSpPr>
        <p:spPr>
          <a:xfrm rot="16200000" flipH="1">
            <a:off x="2083080" y="4819362"/>
            <a:ext cx="1567500" cy="1148742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 flipH="1" flipV="1">
            <a:off x="5730275" y="4990949"/>
            <a:ext cx="1449458" cy="923619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45343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45227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45343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55950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6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</a:t>
                      </a:r>
                      <a:r>
                        <a:rPr lang="en-US" baseline="0" dirty="0" smtClean="0"/>
                        <a:t> into: </a:t>
                      </a:r>
                      <a:r>
                        <a:rPr lang="en-US" i="1" baseline="0" dirty="0" smtClean="0"/>
                        <a:t>In general, we get along well</a:t>
                      </a:r>
                      <a:r>
                        <a:rPr lang="en-US" sz="1800" i="1" kern="1200" dirty="0" smtClean="0"/>
                        <a:t>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6710056" y="5072850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557850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7016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général, nous nous</a:t>
                      </a:r>
                      <a:r>
                        <a:rPr lang="es-MX" sz="1700" i="1" kern="1200" baseline="0" dirty="0" smtClean="0"/>
                        <a:t> entendons bien</a:t>
                      </a:r>
                      <a:r>
                        <a:rPr lang="es-MX" sz="1700" i="1" kern="1200" dirty="0" smtClean="0"/>
                        <a:t>.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 </a:t>
                      </a:r>
                      <a:r>
                        <a:rPr lang="en-US" sz="1700" i="1" baseline="0" dirty="0" smtClean="0"/>
                        <a:t>In general, we get along well.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i="1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55950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6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</a:t>
                      </a:r>
                      <a:r>
                        <a:rPr lang="en-US" baseline="0" dirty="0" smtClean="0"/>
                        <a:t> into: </a:t>
                      </a:r>
                      <a:r>
                        <a:rPr lang="en-US" i="1" baseline="0" dirty="0" smtClean="0"/>
                        <a:t>In general, we get along well.</a:t>
                      </a:r>
                      <a:endParaRPr lang="en-US" sz="1800" i="1" kern="12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411578" y="5736361"/>
            <a:ext cx="436652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373995" y="5367024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6710056" y="5072850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64113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Il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est</a:t>
                      </a:r>
                      <a:r>
                        <a:rPr lang="es-MX" sz="1700" i="1" kern="1200" dirty="0" smtClean="0"/>
                        <a:t> à la </a:t>
                      </a:r>
                      <a:r>
                        <a:rPr lang="es-MX" sz="1700" i="1" kern="1200" dirty="0" err="1" smtClean="0"/>
                        <a:t>fois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n-US" sz="1700" kern="1200" dirty="0" smtClean="0"/>
                        <a:t>(*)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701699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général, nous nous</a:t>
                      </a:r>
                      <a:r>
                        <a:rPr lang="es-MX" sz="1700" i="1" kern="1200" baseline="0" dirty="0" smtClean="0"/>
                        <a:t> entendons bien</a:t>
                      </a:r>
                      <a:r>
                        <a:rPr lang="es-MX" sz="1700" i="1" kern="1200" dirty="0" smtClean="0"/>
                        <a:t>.</a:t>
                      </a:r>
                    </a:p>
                    <a:p>
                      <a:r>
                        <a:rPr lang="es-MX" sz="1700" kern="1200" dirty="0" smtClean="0"/>
                        <a:t>(lit. </a:t>
                      </a:r>
                      <a:r>
                        <a:rPr lang="es-MX" sz="1700" i="1" kern="1200" dirty="0" smtClean="0"/>
                        <a:t>In general, we get along well</a:t>
                      </a:r>
                      <a:r>
                        <a:rPr lang="es-MX" sz="1700" i="1" kern="1200" baseline="0" dirty="0" smtClean="0"/>
                        <a:t>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i="1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Proposes</a:t>
                      </a:r>
                      <a:r>
                        <a:rPr lang="en-US" sz="1700" baseline="0" dirty="0" smtClean="0"/>
                        <a:t> to stop with current translation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63669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6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</a:t>
                      </a:r>
                      <a:r>
                        <a:rPr lang="en-US" baseline="0" dirty="0" smtClean="0"/>
                        <a:t> into: </a:t>
                      </a:r>
                      <a:r>
                        <a:rPr lang="en-US" i="1" baseline="0" dirty="0" smtClean="0"/>
                        <a:t>In general, we get along well.</a:t>
                      </a:r>
                      <a:endParaRPr lang="en-US" sz="1800" i="1" kern="12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Agrees </a:t>
                      </a:r>
                      <a:r>
                        <a:rPr lang="en-US" baseline="0" dirty="0" smtClean="0"/>
                        <a:t>to stop with current translation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11577" y="6598942"/>
            <a:ext cx="436648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http://t1.gstatic.com/images?q=tbn:JP0VwaJrPSyveM:http://img.photobucket.com/albums/v88/trstanley/SmileyFa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6057048"/>
            <a:ext cx="428625" cy="428625"/>
          </a:xfrm>
          <a:prstGeom prst="rect">
            <a:avLst/>
          </a:prstGeom>
          <a:noFill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411578" y="5736361"/>
            <a:ext cx="436652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373995" y="5367024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6710056" y="5072850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Monotrans Protocol</a:t>
            </a:r>
          </a:p>
        </p:txBody>
      </p:sp>
      <p:pic>
        <p:nvPicPr>
          <p:cNvPr id="11" name="Picture 2" descr="figure2"/>
          <p:cNvPicPr>
            <a:picLocks noChangeAspect="1" noChangeArrowheads="1"/>
          </p:cNvPicPr>
          <p:nvPr/>
        </p:nvPicPr>
        <p:blipFill>
          <a:blip r:embed="rId3"/>
          <a:srcRect t="14000" r="80340" b="47000"/>
          <a:stretch>
            <a:fillRect/>
          </a:stretch>
        </p:blipFill>
        <p:spPr bwMode="auto">
          <a:xfrm>
            <a:off x="152400" y="3523943"/>
            <a:ext cx="1986603" cy="169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figure2"/>
          <p:cNvPicPr>
            <a:picLocks noChangeAspect="1" noChangeArrowheads="1"/>
          </p:cNvPicPr>
          <p:nvPr/>
        </p:nvPicPr>
        <p:blipFill>
          <a:blip r:embed="rId3"/>
          <a:srcRect l="79914" t="14000" b="50875"/>
          <a:stretch>
            <a:fillRect/>
          </a:stretch>
        </p:blipFill>
        <p:spPr bwMode="auto">
          <a:xfrm>
            <a:off x="7097713" y="3708878"/>
            <a:ext cx="2046287" cy="153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15"/>
          <p:cNvGrpSpPr/>
          <p:nvPr/>
        </p:nvGrpSpPr>
        <p:grpSpPr>
          <a:xfrm>
            <a:off x="690462" y="912346"/>
            <a:ext cx="8271076" cy="4812524"/>
            <a:chOff x="1485900" y="1539009"/>
            <a:chExt cx="6680200" cy="3559197"/>
          </a:xfrm>
        </p:grpSpPr>
        <p:pic>
          <p:nvPicPr>
            <p:cNvPr id="10" name="Picture 2" descr="figure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DEFFB3"/>
                </a:clrFrom>
                <a:clrTo>
                  <a:srgbClr val="DEFFB3">
                    <a:alpha val="0"/>
                  </a:srgbClr>
                </a:clrTo>
              </a:clrChange>
            </a:blip>
            <a:srcRect l="19907" t="14000" r="18654"/>
            <a:stretch>
              <a:fillRect/>
            </a:stretch>
          </p:blipFill>
          <p:spPr bwMode="auto">
            <a:xfrm>
              <a:off x="1485900" y="1539009"/>
              <a:ext cx="5918200" cy="3559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12"/>
            <p:cNvSpPr/>
            <p:nvPr/>
          </p:nvSpPr>
          <p:spPr>
            <a:xfrm>
              <a:off x="7213600" y="1742209"/>
              <a:ext cx="952500" cy="988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2" descr="figure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DEFFB3"/>
                </a:clrFrom>
                <a:clrTo>
                  <a:srgbClr val="DEFFB3">
                    <a:alpha val="0"/>
                  </a:srgbClr>
                </a:clrTo>
              </a:clrChange>
            </a:blip>
            <a:srcRect l="45089" t="44286" r="38299" b="50443"/>
            <a:stretch>
              <a:fillRect/>
            </a:stretch>
          </p:blipFill>
          <p:spPr bwMode="auto">
            <a:xfrm>
              <a:off x="3911600" y="4394200"/>
              <a:ext cx="1600200" cy="218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" descr="figure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DEFFB3"/>
                </a:clrFrom>
                <a:clrTo>
                  <a:srgbClr val="DEFFB3">
                    <a:alpha val="0"/>
                  </a:srgbClr>
                </a:clrTo>
              </a:clrChange>
            </a:blip>
            <a:srcRect l="43507" t="46170" r="54383" b="49623"/>
            <a:stretch>
              <a:fillRect/>
            </a:stretch>
          </p:blipFill>
          <p:spPr bwMode="auto">
            <a:xfrm>
              <a:off x="4650274" y="4432300"/>
              <a:ext cx="237152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471" y="5098206"/>
            <a:ext cx="6384457" cy="13246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471" y="4945806"/>
            <a:ext cx="5861129" cy="1289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51372E-6 1.6767E-6 L 0.03073 -0.4245 " pathEditMode="relative" ptsTypes="AA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45328E-7 1.85271E-7 L -0.00104 -0.20935 " pathEditMode="relative" ptsTypes="AA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7F7F7F"/>
                </a:solidFill>
              </a:rPr>
              <a:t>Why translation by monolingual people?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How Monotrans works</a:t>
            </a:r>
          </a:p>
          <a:p>
            <a:r>
              <a:rPr lang="en-US" sz="3600" dirty="0" smtClean="0"/>
              <a:t>Research prototype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Preliminary evaluation</a:t>
            </a:r>
          </a:p>
          <a:p>
            <a:endParaRPr lang="en-US" dirty="0" smtClean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969" y="245918"/>
            <a:ext cx="5071480" cy="64738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505277" y="1614270"/>
            <a:ext cx="3896718" cy="401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b="22507"/>
              <a:stretch>
                <a:fillRect/>
              </a:stretch>
            </p:blipFill>
          </mc:Choice>
          <mc:Fallback>
            <p:blipFill>
              <a:blip r:embed="rId3"/>
              <a:srcRect b="22507"/>
              <a:stretch>
                <a:fillRect/>
              </a:stretch>
            </p:blipFill>
          </mc:Fallback>
        </mc:AlternateContent>
        <p:spPr>
          <a:xfrm>
            <a:off x="1565870" y="140283"/>
            <a:ext cx="7285858" cy="5815434"/>
          </a:xfrm>
          <a:prstGeom prst="rect">
            <a:avLst/>
          </a:prstGeom>
        </p:spPr>
      </p:pic>
      <p:grpSp>
        <p:nvGrpSpPr>
          <p:cNvPr id="2" name="Group 16"/>
          <p:cNvGrpSpPr/>
          <p:nvPr/>
        </p:nvGrpSpPr>
        <p:grpSpPr>
          <a:xfrm>
            <a:off x="8640" y="3062744"/>
            <a:ext cx="3222593" cy="2190511"/>
            <a:chOff x="-76200" y="2590800"/>
            <a:chExt cx="3222593" cy="2190511"/>
          </a:xfrm>
        </p:grpSpPr>
        <p:sp>
          <p:nvSpPr>
            <p:cNvPr id="5" name="TextBox 4"/>
            <p:cNvSpPr txBox="1"/>
            <p:nvPr/>
          </p:nvSpPr>
          <p:spPr>
            <a:xfrm>
              <a:off x="152400" y="2590800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rgbClr val="17375E"/>
                  </a:solidFill>
                </a:rPr>
                <a:t>Web link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2400" y="3135868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rgbClr val="17375E"/>
                  </a:solidFill>
                </a:rPr>
                <a:t>Image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6200" y="3745468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rgbClr val="17375E"/>
                  </a:solidFill>
                </a:rPr>
                <a:t>Mark OK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76200" y="4411979"/>
              <a:ext cx="1642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17375E"/>
                  </a:solidFill>
                </a:rPr>
                <a:t>Mark unclear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1371600" y="2819400"/>
              <a:ext cx="582520" cy="76200"/>
            </a:xfrm>
            <a:prstGeom prst="straightConnector1">
              <a:avLst/>
            </a:prstGeom>
            <a:ln w="38100" cmpd="sng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1295400" y="3048000"/>
              <a:ext cx="1133901" cy="304800"/>
            </a:xfrm>
            <a:prstGeom prst="straightConnector1">
              <a:avLst/>
            </a:prstGeom>
            <a:ln w="38100" cmpd="sng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1295400" y="3048000"/>
              <a:ext cx="1470848" cy="990600"/>
            </a:xfrm>
            <a:prstGeom prst="straightConnector1">
              <a:avLst/>
            </a:prstGeom>
            <a:ln w="38100" cmpd="sng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949385" y="3048000"/>
              <a:ext cx="2197008" cy="1474940"/>
            </a:xfrm>
            <a:prstGeom prst="straightConnector1">
              <a:avLst/>
            </a:prstGeom>
            <a:ln w="38100" cmpd="sng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7F7F7F"/>
                </a:solidFill>
              </a:rPr>
              <a:t>Why translation by monolingual people?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How Monotrans works</a:t>
            </a:r>
          </a:p>
          <a:p>
            <a:r>
              <a:rPr lang="en-US" sz="2400" dirty="0" smtClean="0">
                <a:solidFill>
                  <a:srgbClr val="7F7F7F"/>
                </a:solidFill>
              </a:rPr>
              <a:t>Research prototype</a:t>
            </a:r>
          </a:p>
          <a:p>
            <a:r>
              <a:rPr lang="en-US" sz="3600" dirty="0" smtClean="0"/>
              <a:t>Preliminary evaluation</a:t>
            </a:r>
          </a:p>
          <a:p>
            <a:endParaRPr lang="en-US" dirty="0" smtClean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5"/>
          <p:cNvSpPr txBox="1">
            <a:spLocks noChangeArrowheads="1"/>
          </p:cNvSpPr>
          <p:nvPr/>
        </p:nvSpPr>
        <p:spPr bwMode="auto">
          <a:xfrm>
            <a:off x="6064872" y="6019800"/>
            <a:ext cx="1752480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Source: Global </a:t>
            </a:r>
            <a:r>
              <a:rPr lang="en-US" sz="1200" dirty="0" smtClean="0"/>
              <a:t>Reach, Internet World Stats</a:t>
            </a:r>
            <a:endParaRPr lang="en-US" sz="1000" dirty="0"/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/>
            <a:r>
              <a:rPr lang="en-US" dirty="0" smtClean="0"/>
              <a:t>Languages on Internet by Population</a:t>
            </a:r>
            <a:endParaRPr lang="en-US" dirty="0"/>
          </a:p>
        </p:txBody>
      </p:sp>
      <p:graphicFrame>
        <p:nvGraphicFramePr>
          <p:cNvPr id="24" name="Chart 23"/>
          <p:cNvGraphicFramePr>
            <a:graphicFrameLocks noChangeAspect="1"/>
          </p:cNvGraphicFramePr>
          <p:nvPr/>
        </p:nvGraphicFramePr>
        <p:xfrm>
          <a:off x="2738772" y="1371600"/>
          <a:ext cx="5486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Preliminary Evaluation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Older version of the UI (same protocol)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Children’s book, Russian to Chinese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2 Russian speakers and 4 Chinese speakers formed 4 Pairs*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1 hour per pair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4011" y="3645656"/>
            <a:ext cx="2892789" cy="298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Results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44 sentences (6 pages) worked on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28 sentences </a:t>
            </a:r>
            <a:r>
              <a:rPr lang="en-US" sz="3243" dirty="0" smtClean="0">
                <a:latin typeface="+mn-lt"/>
                <a:ea typeface="+mn-ea"/>
              </a:rPr>
              <a:t>finished</a:t>
            </a:r>
            <a:r>
              <a:rPr lang="en-US" sz="3200" dirty="0" smtClean="0"/>
              <a:t> </a:t>
            </a:r>
            <a:r>
              <a:rPr lang="en-US" sz="3200" dirty="0" smtClean="0">
                <a:latin typeface="+mn-lt"/>
                <a:ea typeface="+mn-ea"/>
              </a:rPr>
              <a:t>(≈ 4 pages)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3200" dirty="0" smtClean="0">
                <a:latin typeface="+mn-lt"/>
                <a:ea typeface="+mn-ea"/>
              </a:rPr>
              <a:t>Overall translation speed: 50 words per hour </a:t>
            </a:r>
          </a:p>
          <a:p>
            <a:pPr marL="800100" lvl="1" indent="-342900" fontAlgn="auto">
              <a:spcBef>
                <a:spcPct val="20000"/>
              </a:spcBef>
              <a:spcAft>
                <a:spcPts val="0"/>
              </a:spcAft>
              <a:buSzPct val="80000"/>
              <a:buFont typeface="Wingdings" charset="2"/>
              <a:buChar char="²"/>
            </a:pPr>
            <a:r>
              <a:rPr lang="en-US" sz="2400" dirty="0" smtClean="0"/>
              <a:t>professional translator speed: 250 words per hour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en-US" sz="3200" dirty="0" smtClean="0">
                <a:latin typeface="+mn-lt"/>
                <a:ea typeface="+mn-ea"/>
              </a:rPr>
              <a:t>	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 smtClean="0"/>
              <a:t>Evaluation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050678" y="1570038"/>
          <a:ext cx="7410450" cy="4324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 smtClean="0"/>
              <a:t>Google Translate …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050678" y="1570038"/>
          <a:ext cx="7410450" cy="4324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 smtClean="0"/>
              <a:t>… Monotrans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050678" y="1570038"/>
          <a:ext cx="7410450" cy="4324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from here?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532159"/>
            <a:ext cx="8077200" cy="460290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Larger and more formal validation of the protocol</a:t>
            </a:r>
            <a:endParaRPr lang="en-US" dirty="0" smtClean="0"/>
          </a:p>
          <a:p>
            <a:r>
              <a:rPr lang="en-US" dirty="0" smtClean="0"/>
              <a:t>Richer </a:t>
            </a:r>
            <a:r>
              <a:rPr lang="en-US" dirty="0" smtClean="0"/>
              <a:t>annotations</a:t>
            </a:r>
          </a:p>
          <a:p>
            <a:pPr lvl="1">
              <a:buNone/>
            </a:pPr>
            <a:r>
              <a:rPr lang="en-US" dirty="0" smtClean="0">
                <a:latin typeface="Zapf Dingbats"/>
                <a:ea typeface="Zapf Dingbats"/>
                <a:cs typeface="Zapf Dingbats"/>
              </a:rPr>
              <a:t>✓</a:t>
            </a:r>
            <a:r>
              <a:rPr lang="en-US" dirty="0" smtClean="0"/>
              <a:t>Images</a:t>
            </a:r>
          </a:p>
          <a:p>
            <a:pPr lvl="1">
              <a:buNone/>
            </a:pPr>
            <a:r>
              <a:rPr lang="en-US" dirty="0" smtClean="0">
                <a:latin typeface="Zapf Dingbats"/>
                <a:ea typeface="Zapf Dingbats"/>
                <a:cs typeface="Zapf Dingbats"/>
              </a:rPr>
              <a:t>✓</a:t>
            </a:r>
            <a:r>
              <a:rPr lang="en-US" dirty="0" smtClean="0"/>
              <a:t>Web links</a:t>
            </a:r>
          </a:p>
          <a:p>
            <a:pPr lvl="1">
              <a:buNone/>
            </a:pPr>
            <a:r>
              <a:rPr lang="en-US" dirty="0" smtClean="0">
                <a:latin typeface="Zapf Dingbats"/>
                <a:ea typeface="Zapf Dingbats"/>
                <a:cs typeface="Zapf Dingbats"/>
              </a:rPr>
              <a:t>✓</a:t>
            </a:r>
            <a:r>
              <a:rPr lang="en-US" dirty="0" smtClean="0"/>
              <a:t>Marking correct spans</a:t>
            </a:r>
          </a:p>
          <a:p>
            <a:pPr lvl="1">
              <a:buNone/>
            </a:pPr>
            <a:r>
              <a:rPr lang="en-US" dirty="0" smtClean="0">
                <a:latin typeface="Zapf Dingbats"/>
                <a:ea typeface="Zapf Dingbats"/>
                <a:cs typeface="Zapf Dingbats"/>
              </a:rPr>
              <a:t>✓</a:t>
            </a:r>
            <a:r>
              <a:rPr lang="en-US" dirty="0" smtClean="0"/>
              <a:t>Marking incorrect spans</a:t>
            </a:r>
          </a:p>
          <a:p>
            <a:pPr lvl="1">
              <a:buNone/>
            </a:pPr>
            <a:r>
              <a:rPr lang="en-US" dirty="0" smtClean="0"/>
              <a:t>Paraphrase</a:t>
            </a:r>
          </a:p>
          <a:p>
            <a:pPr lvl="1">
              <a:buNone/>
            </a:pPr>
            <a:r>
              <a:rPr lang="en-US" dirty="0" smtClean="0"/>
              <a:t>Word clouds</a:t>
            </a:r>
          </a:p>
          <a:p>
            <a:pPr lvl="1">
              <a:buNone/>
            </a:pPr>
            <a:r>
              <a:rPr lang="en-US" i="1" dirty="0" smtClean="0"/>
              <a:t>…?? </a:t>
            </a:r>
            <a:endParaRPr lang="en-US" dirty="0" smtClean="0"/>
          </a:p>
          <a:p>
            <a:r>
              <a:rPr lang="en-US" dirty="0" smtClean="0"/>
              <a:t>Large-scale crowd support</a:t>
            </a:r>
          </a:p>
          <a:p>
            <a:pPr lvl="1">
              <a:buSzPct val="80000"/>
              <a:buFont typeface="Wingdings" charset="2"/>
              <a:buChar char=""/>
            </a:pPr>
            <a:r>
              <a:rPr lang="en-US" dirty="0" smtClean="0"/>
              <a:t>(</a:t>
            </a:r>
            <a:r>
              <a:rPr lang="en-US" dirty="0" err="1" smtClean="0"/>
              <a:t>CrowdFlow</a:t>
            </a:r>
            <a:r>
              <a:rPr lang="en-US" dirty="0" smtClean="0"/>
              <a:t> talk @</a:t>
            </a:r>
            <a:r>
              <a:rPr lang="en-US" dirty="0" smtClean="0"/>
              <a:t>1:20PM)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Monolingual translation can help large-scale translation</a:t>
            </a:r>
          </a:p>
          <a:p>
            <a:r>
              <a:rPr lang="en-US" dirty="0" smtClean="0"/>
              <a:t>Translation with monolingual people is actually feasible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Take-Away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Message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Sponsors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984500"/>
            <a:ext cx="1282700" cy="12904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540" y="1917700"/>
            <a:ext cx="2639660" cy="105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5600" y="3251200"/>
            <a:ext cx="3639638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700" dirty="0" smtClean="0"/>
              <a:t>Thank You</a:t>
            </a:r>
            <a:endParaRPr lang="en-US" sz="57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Backup slides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5"/>
          <p:cNvSpPr txBox="1">
            <a:spLocks noChangeArrowheads="1"/>
          </p:cNvSpPr>
          <p:nvPr/>
        </p:nvSpPr>
        <p:spPr bwMode="auto">
          <a:xfrm>
            <a:off x="6064872" y="6019800"/>
            <a:ext cx="1752480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Source: Global </a:t>
            </a:r>
            <a:r>
              <a:rPr lang="en-US" sz="1200" dirty="0" smtClean="0"/>
              <a:t>Reach, Internet World Stats</a:t>
            </a:r>
            <a:endParaRPr lang="en-US" sz="1000" dirty="0"/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Languages on Internet by Population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 noChangeAspect="1"/>
          </p:cNvGraphicFramePr>
          <p:nvPr/>
        </p:nvGraphicFramePr>
        <p:xfrm>
          <a:off x="2743200" y="1371600"/>
          <a:ext cx="5486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 noChangeAspect="1"/>
          </p:cNvGraphicFramePr>
          <p:nvPr/>
        </p:nvGraphicFramePr>
        <p:xfrm>
          <a:off x="178491" y="1447800"/>
          <a:ext cx="3182337" cy="265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Projected annotation</a:t>
            </a: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information from one language to another using word alignments as a bridge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Illustration of how this has been done for natural language annotation</a:t>
            </a:r>
          </a:p>
        </p:txBody>
      </p:sp>
      <p:grpSp>
        <p:nvGrpSpPr>
          <p:cNvPr id="99332" name="Group 5"/>
          <p:cNvGrpSpPr>
            <a:grpSpLocks/>
          </p:cNvGrpSpPr>
          <p:nvPr/>
        </p:nvGrpSpPr>
        <p:grpSpPr bwMode="auto">
          <a:xfrm>
            <a:off x="6134100" y="4079875"/>
            <a:ext cx="2705100" cy="2473325"/>
            <a:chOff x="4267200" y="4267200"/>
            <a:chExt cx="2705100" cy="2473436"/>
          </a:xfrm>
        </p:grpSpPr>
        <p:pic>
          <p:nvPicPr>
            <p:cNvPr id="993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67200" y="4267200"/>
              <a:ext cx="270510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9334" name="TextBox 4"/>
            <p:cNvSpPr txBox="1">
              <a:spLocks noChangeArrowheads="1"/>
            </p:cNvSpPr>
            <p:nvPr/>
          </p:nvSpPr>
          <p:spPr bwMode="auto">
            <a:xfrm>
              <a:off x="4817808" y="6371304"/>
              <a:ext cx="14670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[Kolak 2005]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1143000"/>
          </a:xfrm>
        </p:spPr>
        <p:txBody>
          <a:bodyPr/>
          <a:lstStyle/>
          <a:p>
            <a:pPr eaLnBrk="1" hangingPunct="1"/>
            <a:r>
              <a:rPr lang="en-US" smtClean="0"/>
              <a:t>Projected annotation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 rot="5400000">
            <a:off x="6514307" y="2142331"/>
            <a:ext cx="533400" cy="1587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325563" y="952500"/>
            <a:ext cx="7239000" cy="923925"/>
            <a:chOff x="838200" y="2371825"/>
            <a:chExt cx="7239000" cy="92333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838200" y="2371825"/>
              <a:ext cx="7239000" cy="923330"/>
              <a:chOff x="1153385" y="2131557"/>
              <a:chExt cx="7239000" cy="923330"/>
            </a:xfrm>
          </p:grpSpPr>
          <p:sp>
            <p:nvSpPr>
              <p:cNvPr id="58414" name="TextBox 52"/>
              <p:cNvSpPr txBox="1">
                <a:spLocks noChangeArrowheads="1"/>
              </p:cNvSpPr>
              <p:nvPr/>
            </p:nvSpPr>
            <p:spPr bwMode="auto">
              <a:xfrm>
                <a:off x="1153385" y="2313801"/>
                <a:ext cx="312420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fr-FR">
                    <a:latin typeface="Calibri" charset="0"/>
                  </a:rPr>
                  <a:t>Tout le monde doit entendre l'histoire de Cendrillon</a:t>
                </a:r>
                <a:endParaRPr lang="en-US">
                  <a:latin typeface="Calibri" charset="0"/>
                </a:endParaRPr>
              </a:p>
            </p:txBody>
          </p:sp>
          <p:sp>
            <p:nvSpPr>
              <p:cNvPr id="58415" name="TextBox 53"/>
              <p:cNvSpPr txBox="1">
                <a:spLocks noChangeArrowheads="1"/>
              </p:cNvSpPr>
              <p:nvPr/>
            </p:nvSpPr>
            <p:spPr bwMode="auto">
              <a:xfrm>
                <a:off x="5724625" y="2131557"/>
                <a:ext cx="266776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Calibri" charset="0"/>
                  </a:rPr>
                  <a:t>Everybody has heard</a:t>
                </a:r>
                <a:r>
                  <a:rPr lang="en-US" i="1">
                    <a:solidFill>
                      <a:srgbClr val="FF0000"/>
                    </a:solidFill>
                    <a:latin typeface="Calibri" charset="0"/>
                  </a:rPr>
                  <a:t> the business by</a:t>
                </a:r>
                <a:r>
                  <a:rPr lang="en-US">
                    <a:latin typeface="Calibri" charset="0"/>
                  </a:rPr>
                  <a:t> Cinderella</a:t>
                </a:r>
              </a:p>
            </p:txBody>
          </p:sp>
        </p:grpSp>
        <p:cxnSp>
          <p:nvCxnSpPr>
            <p:cNvPr id="51" name="Straight Arrow Connector 50"/>
            <p:cNvCxnSpPr/>
            <p:nvPr/>
          </p:nvCxnSpPr>
          <p:spPr>
            <a:xfrm>
              <a:off x="4267200" y="2923919"/>
              <a:ext cx="762000" cy="1587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413" name="TextBox 51"/>
            <p:cNvSpPr txBox="1">
              <a:spLocks noChangeArrowheads="1"/>
            </p:cNvSpPr>
            <p:nvPr/>
          </p:nvSpPr>
          <p:spPr bwMode="auto">
            <a:xfrm>
              <a:off x="4382754" y="2590800"/>
              <a:ext cx="4940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MT</a:t>
              </a:r>
            </a:p>
          </p:txBody>
        </p:sp>
      </p:grpSp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373063" y="2409825"/>
            <a:ext cx="8534400" cy="923925"/>
            <a:chOff x="381000" y="2810470"/>
            <a:chExt cx="8534400" cy="924323"/>
          </a:xfrm>
        </p:grpSpPr>
        <p:grpSp>
          <p:nvGrpSpPr>
            <p:cNvPr id="5" name="Group 74"/>
            <p:cNvGrpSpPr>
              <a:grpSpLocks/>
            </p:cNvGrpSpPr>
            <p:nvPr/>
          </p:nvGrpSpPr>
          <p:grpSpPr bwMode="auto">
            <a:xfrm>
              <a:off x="1333500" y="2810470"/>
              <a:ext cx="7581900" cy="924323"/>
              <a:chOff x="762000" y="3420070"/>
              <a:chExt cx="7581900" cy="924323"/>
            </a:xfrm>
          </p:grpSpPr>
          <p:sp>
            <p:nvSpPr>
              <p:cNvPr id="56" name="Rounded Rectangle 55"/>
              <p:cNvSpPr/>
              <p:nvPr/>
            </p:nvSpPr>
            <p:spPr>
              <a:xfrm>
                <a:off x="5419725" y="3763118"/>
                <a:ext cx="1666875" cy="265227"/>
              </a:xfrm>
              <a:prstGeom prst="roundRect">
                <a:avLst/>
              </a:prstGeom>
              <a:solidFill>
                <a:schemeClr val="bg1">
                  <a:alpha val="5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ea typeface="ＭＳ Ｐゴシック" charset="-128"/>
                </a:endParaRPr>
              </a:p>
            </p:txBody>
          </p:sp>
          <p:grpSp>
            <p:nvGrpSpPr>
              <p:cNvPr id="6" name="Group 73"/>
              <p:cNvGrpSpPr>
                <a:grpSpLocks/>
              </p:cNvGrpSpPr>
              <p:nvPr/>
            </p:nvGrpSpPr>
            <p:grpSpPr bwMode="auto">
              <a:xfrm>
                <a:off x="762000" y="3420070"/>
                <a:ext cx="7581900" cy="924323"/>
                <a:chOff x="762000" y="2286000"/>
                <a:chExt cx="7581900" cy="924323"/>
              </a:xfrm>
            </p:grpSpPr>
            <p:cxnSp>
              <p:nvCxnSpPr>
                <p:cNvPr id="57" name="Straight Connector 56"/>
                <p:cNvCxnSpPr>
                  <a:stCxn id="56" idx="3"/>
                  <a:endCxn id="30723" idx="1"/>
                </p:cNvCxnSpPr>
                <p:nvPr/>
              </p:nvCxnSpPr>
              <p:spPr>
                <a:xfrm>
                  <a:off x="7086600" y="2760867"/>
                  <a:ext cx="762000" cy="1588"/>
                </a:xfrm>
                <a:prstGeom prst="line">
                  <a:avLst/>
                </a:prstGeom>
                <a:ln w="2540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8403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848600" y="2514600"/>
                  <a:ext cx="495300" cy="4953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" name="Group 72"/>
                <p:cNvGrpSpPr>
                  <a:grpSpLocks/>
                </p:cNvGrpSpPr>
                <p:nvPr/>
              </p:nvGrpSpPr>
              <p:grpSpPr bwMode="auto">
                <a:xfrm>
                  <a:off x="762000" y="2286000"/>
                  <a:ext cx="6865937" cy="924323"/>
                  <a:chOff x="762000" y="2286000"/>
                  <a:chExt cx="6865937" cy="924323"/>
                </a:xfrm>
              </p:grpSpPr>
              <p:grpSp>
                <p:nvGrpSpPr>
                  <p:cNvPr id="8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762000" y="2286000"/>
                    <a:ext cx="6865937" cy="924323"/>
                    <a:chOff x="838200" y="2371825"/>
                    <a:chExt cx="6865937" cy="924323"/>
                  </a:xfrm>
                </p:grpSpPr>
                <p:grpSp>
                  <p:nvGrpSpPr>
                    <p:cNvPr id="9" name="Group 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38200" y="2371825"/>
                      <a:ext cx="6865937" cy="924323"/>
                      <a:chOff x="1153385" y="2131557"/>
                      <a:chExt cx="6865937" cy="924323"/>
                    </a:xfrm>
                  </p:grpSpPr>
                  <p:sp>
                    <p:nvSpPr>
                      <p:cNvPr id="58409" name="TextBox 6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153385" y="2313801"/>
                        <a:ext cx="3124200" cy="6463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r>
                          <a:rPr lang="fr-FR">
                            <a:latin typeface="Calibri" charset="0"/>
                          </a:rPr>
                          <a:t>Tout le monde doit entendre l'histoire de Cendrillon</a:t>
                        </a:r>
                        <a:endParaRPr lang="en-US">
                          <a:latin typeface="Calibri" charset="0"/>
                        </a:endParaRPr>
                      </a:p>
                    </p:txBody>
                  </p:sp>
                  <p:sp>
                    <p:nvSpPr>
                      <p:cNvPr id="58410" name="TextBox 7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739672" y="2131557"/>
                        <a:ext cx="2279650" cy="92432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r>
                          <a:rPr lang="en-US">
                            <a:latin typeface="Calibri" charset="0"/>
                          </a:rPr>
                          <a:t>Everybody has heard</a:t>
                        </a:r>
                        <a:r>
                          <a:rPr lang="en-US" i="1">
                            <a:solidFill>
                              <a:srgbClr val="FF0000"/>
                            </a:solidFill>
                            <a:latin typeface="Calibri" charset="0"/>
                          </a:rPr>
                          <a:t> the business by</a:t>
                        </a:r>
                        <a:r>
                          <a:rPr lang="en-US">
                            <a:latin typeface="Calibri" charset="0"/>
                          </a:rPr>
                          <a:t> Cinderella</a:t>
                        </a:r>
                      </a:p>
                    </p:txBody>
                  </p:sp>
                </p:grpSp>
                <p:sp>
                  <p:nvSpPr>
                    <p:cNvPr id="58408" name="TextBox 6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382754" y="2590800"/>
                      <a:ext cx="494046" cy="36933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>
                          <a:latin typeface="Calibri" charset="0"/>
                        </a:rPr>
                        <a:t>MT</a:t>
                      </a:r>
                    </a:p>
                  </p:txBody>
                </p:sp>
              </p:grpSp>
              <p:cxnSp>
                <p:nvCxnSpPr>
                  <p:cNvPr id="72" name="Straight Arrow Connector 71"/>
                  <p:cNvCxnSpPr/>
                  <p:nvPr/>
                </p:nvCxnSpPr>
                <p:spPr>
                  <a:xfrm rot="10800000">
                    <a:off x="4171950" y="2818042"/>
                    <a:ext cx="762000" cy="1588"/>
                  </a:xfrm>
                  <a:prstGeom prst="straightConnector1">
                    <a:avLst/>
                  </a:prstGeom>
                  <a:ln w="25400">
                    <a:solidFill>
                      <a:schemeClr val="accent3">
                        <a:lumMod val="75000"/>
                      </a:schemeClr>
                    </a:solidFill>
                    <a:prstDash val="solid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6" name="Rounded Rectangle 75"/>
            <p:cNvSpPr/>
            <p:nvPr/>
          </p:nvSpPr>
          <p:spPr>
            <a:xfrm>
              <a:off x="1304925" y="3358394"/>
              <a:ext cx="1223962" cy="219169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charset="-128"/>
              </a:endParaRPr>
            </a:p>
          </p:txBody>
        </p:sp>
        <p:cxnSp>
          <p:nvCxnSpPr>
            <p:cNvPr id="77" name="Straight Connector 76"/>
            <p:cNvCxnSpPr>
              <a:endCxn id="76" idx="1"/>
            </p:cNvCxnSpPr>
            <p:nvPr/>
          </p:nvCxnSpPr>
          <p:spPr>
            <a:xfrm flipV="1">
              <a:off x="847725" y="3467978"/>
              <a:ext cx="457200" cy="22235"/>
            </a:xfrm>
            <a:prstGeom prst="line">
              <a:avLst/>
            </a:prstGeom>
            <a:ln w="254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39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000" y="3200400"/>
              <a:ext cx="495300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83" name="Straight Arrow Connector 82"/>
          <p:cNvCxnSpPr/>
          <p:nvPr/>
        </p:nvCxnSpPr>
        <p:spPr>
          <a:xfrm rot="5400000">
            <a:off x="2085975" y="3665538"/>
            <a:ext cx="534987" cy="1588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5562600" y="5373688"/>
            <a:ext cx="2895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charset="0"/>
              </a:rPr>
              <a:t>Everybody has heard the story about Cinderella</a:t>
            </a:r>
          </a:p>
        </p:txBody>
      </p:sp>
      <p:cxnSp>
        <p:nvCxnSpPr>
          <p:cNvPr id="126" name="Straight Arrow Connector 125"/>
          <p:cNvCxnSpPr/>
          <p:nvPr/>
        </p:nvCxnSpPr>
        <p:spPr>
          <a:xfrm rot="5400000">
            <a:off x="6437313" y="5067300"/>
            <a:ext cx="534988" cy="1587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27"/>
          <p:cNvGrpSpPr>
            <a:grpSpLocks/>
          </p:cNvGrpSpPr>
          <p:nvPr/>
        </p:nvGrpSpPr>
        <p:grpSpPr bwMode="auto">
          <a:xfrm>
            <a:off x="374650" y="3848100"/>
            <a:ext cx="8616950" cy="952500"/>
            <a:chOff x="375117" y="3848395"/>
            <a:chExt cx="8616483" cy="952205"/>
          </a:xfrm>
        </p:grpSpPr>
        <p:grpSp>
          <p:nvGrpSpPr>
            <p:cNvPr id="11" name="Group 121"/>
            <p:cNvGrpSpPr>
              <a:grpSpLocks/>
            </p:cNvGrpSpPr>
            <p:nvPr/>
          </p:nvGrpSpPr>
          <p:grpSpPr bwMode="auto">
            <a:xfrm>
              <a:off x="375117" y="3848395"/>
              <a:ext cx="8616483" cy="952205"/>
              <a:chOff x="382871" y="4105870"/>
              <a:chExt cx="8616483" cy="952205"/>
            </a:xfrm>
          </p:grpSpPr>
          <p:grpSp>
            <p:nvGrpSpPr>
              <p:cNvPr id="12" name="Group 116"/>
              <p:cNvGrpSpPr>
                <a:grpSpLocks/>
              </p:cNvGrpSpPr>
              <p:nvPr/>
            </p:nvGrpSpPr>
            <p:grpSpPr bwMode="auto">
              <a:xfrm>
                <a:off x="382871" y="4105870"/>
                <a:ext cx="7846729" cy="952205"/>
                <a:chOff x="382871" y="4105870"/>
                <a:chExt cx="7846729" cy="952205"/>
              </a:xfrm>
            </p:grpSpPr>
            <p:grpSp>
              <p:nvGrpSpPr>
                <p:cNvPr id="13" name="Group 83"/>
                <p:cNvGrpSpPr>
                  <a:grpSpLocks/>
                </p:cNvGrpSpPr>
                <p:nvPr/>
              </p:nvGrpSpPr>
              <p:grpSpPr bwMode="auto">
                <a:xfrm>
                  <a:off x="1152767" y="4105870"/>
                  <a:ext cx="7076833" cy="923044"/>
                  <a:chOff x="1152767" y="2810470"/>
                  <a:chExt cx="7076833" cy="923044"/>
                </a:xfrm>
              </p:grpSpPr>
              <p:grpSp>
                <p:nvGrpSpPr>
                  <p:cNvPr id="14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1333500" y="2810470"/>
                    <a:ext cx="6896100" cy="923044"/>
                    <a:chOff x="762000" y="3420070"/>
                    <a:chExt cx="6896100" cy="923044"/>
                  </a:xfrm>
                </p:grpSpPr>
                <p:sp>
                  <p:nvSpPr>
                    <p:cNvPr id="89" name="Rounded Rectangle 88"/>
                    <p:cNvSpPr/>
                    <p:nvPr/>
                  </p:nvSpPr>
                  <p:spPr>
                    <a:xfrm>
                      <a:off x="5419705" y="3762864"/>
                      <a:ext cx="1666785" cy="266617"/>
                    </a:xfrm>
                    <a:prstGeom prst="roundRect">
                      <a:avLst/>
                    </a:prstGeom>
                    <a:solidFill>
                      <a:schemeClr val="bg1">
                        <a:alpha val="50000"/>
                      </a:schemeClr>
                    </a:solidFill>
                    <a:ln>
                      <a:solidFill>
                        <a:schemeClr val="accent3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 lang="en-US">
                        <a:solidFill>
                          <a:srgbClr val="FFFFFF"/>
                        </a:solidFill>
                        <a:ea typeface="ＭＳ Ｐゴシック" charset="-128"/>
                      </a:endParaRPr>
                    </a:p>
                  </p:txBody>
                </p:sp>
                <p:grpSp>
                  <p:nvGrpSpPr>
                    <p:cNvPr id="15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62000" y="3420070"/>
                      <a:ext cx="6896100" cy="923044"/>
                      <a:chOff x="762000" y="2286000"/>
                      <a:chExt cx="6896100" cy="923044"/>
                    </a:xfrm>
                  </p:grpSpPr>
                  <p:cxnSp>
                    <p:nvCxnSpPr>
                      <p:cNvPr id="91" name="Straight Connector 90"/>
                      <p:cNvCxnSpPr>
                        <a:stCxn id="89" idx="3"/>
                        <a:endCxn id="120" idx="1"/>
                      </p:cNvCxnSpPr>
                      <p:nvPr/>
                    </p:nvCxnSpPr>
                    <p:spPr>
                      <a:xfrm>
                        <a:off x="7086490" y="2762102"/>
                        <a:ext cx="571469" cy="60306"/>
                      </a:xfrm>
                      <a:prstGeom prst="line">
                        <a:avLst/>
                      </a:prstGeom>
                      <a:ln w="25400">
                        <a:solidFill>
                          <a:schemeClr val="accent3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6" name="Group 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2000" y="2286000"/>
                        <a:ext cx="6896100" cy="923044"/>
                        <a:chOff x="838200" y="2371825"/>
                        <a:chExt cx="6896100" cy="923044"/>
                      </a:xfrm>
                    </p:grpSpPr>
                    <p:grpSp>
                      <p:nvGrpSpPr>
                        <p:cNvPr id="17" name="Group 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38200" y="2371825"/>
                          <a:ext cx="6896100" cy="923044"/>
                          <a:chOff x="1153385" y="2131557"/>
                          <a:chExt cx="6896100" cy="923044"/>
                        </a:xfrm>
                      </p:grpSpPr>
                      <p:sp>
                        <p:nvSpPr>
                          <p:cNvPr id="58394" name="TextBox 97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153385" y="2313801"/>
                            <a:ext cx="3124200" cy="6463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r>
                              <a:rPr lang="fr-FR">
                                <a:latin typeface="Calibri" charset="0"/>
                              </a:rPr>
                              <a:t>Tout le monde doit entendre l'histoire de Cendrillon</a:t>
                            </a:r>
                            <a:endParaRPr lang="en-US">
                              <a:latin typeface="Calibri" charset="0"/>
                            </a:endParaRPr>
                          </a:p>
                        </p:txBody>
                      </p:sp>
                      <p:sp>
                        <p:nvSpPr>
                          <p:cNvPr id="58395" name="TextBox 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724626" y="2131557"/>
                            <a:ext cx="2324859" cy="923044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r>
                              <a:rPr lang="en-US">
                                <a:latin typeface="Calibri" charset="0"/>
                              </a:rPr>
                              <a:t>Everybody has heard</a:t>
                            </a:r>
                            <a:r>
                              <a:rPr lang="en-US" i="1">
                                <a:solidFill>
                                  <a:srgbClr val="FF0000"/>
                                </a:solidFill>
                                <a:latin typeface="Calibri" charset="0"/>
                              </a:rPr>
                              <a:t> the business by</a:t>
                            </a:r>
                            <a:r>
                              <a:rPr lang="en-US">
                                <a:latin typeface="Calibri" charset="0"/>
                              </a:rPr>
                              <a:t> Cinderella</a:t>
                            </a:r>
                          </a:p>
                        </p:txBody>
                      </p:sp>
                    </p:grpSp>
                    <p:sp>
                      <p:nvSpPr>
                        <p:cNvPr id="58393" name="TextBox 96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2754" y="2590800"/>
                          <a:ext cx="494046" cy="3693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>
                          <a:spAutoFit/>
                        </a:bodyPr>
                        <a:lstStyle/>
                        <a:p>
                          <a:r>
                            <a:rPr lang="en-US">
                              <a:latin typeface="Calibri" charset="0"/>
                            </a:rPr>
                            <a:t>MT</a:t>
                          </a:r>
                        </a:p>
                      </p:txBody>
                    </p:sp>
                  </p:grpSp>
                </p:grpSp>
              </p:grpSp>
              <p:sp>
                <p:nvSpPr>
                  <p:cNvPr id="86" name="Rounded Rectangle 85"/>
                  <p:cNvSpPr/>
                  <p:nvPr/>
                </p:nvSpPr>
                <p:spPr>
                  <a:xfrm>
                    <a:off x="1333732" y="3377032"/>
                    <a:ext cx="1195322" cy="238051"/>
                  </a:xfrm>
                  <a:prstGeom prst="roundRect">
                    <a:avLst/>
                  </a:prstGeom>
                  <a:noFill/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en-US">
                      <a:solidFill>
                        <a:srgbClr val="FFFFFF"/>
                      </a:solidFill>
                      <a:ea typeface="ＭＳ Ｐゴシック" charset="-128"/>
                    </a:endParaRPr>
                  </a:p>
                </p:txBody>
              </p:sp>
              <p:cxnSp>
                <p:nvCxnSpPr>
                  <p:cNvPr id="87" name="Straight Connector 86"/>
                  <p:cNvCxnSpPr>
                    <a:endCxn id="86" idx="1"/>
                  </p:cNvCxnSpPr>
                  <p:nvPr/>
                </p:nvCxnSpPr>
                <p:spPr>
                  <a:xfrm>
                    <a:off x="1152767" y="3408773"/>
                    <a:ext cx="180965" cy="87285"/>
                  </a:xfrm>
                  <a:prstGeom prst="line">
                    <a:avLst/>
                  </a:prstGeom>
                  <a:ln w="25400"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58384" name="Picture 6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82871" y="4436602"/>
                  <a:ext cx="769754" cy="6214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58382" name="Picture 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229600" y="4331527"/>
                <a:ext cx="769754" cy="621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27" name="Straight Arrow Connector 126"/>
            <p:cNvCxnSpPr/>
            <p:nvPr/>
          </p:nvCxnSpPr>
          <p:spPr>
            <a:xfrm>
              <a:off x="4791303" y="4419718"/>
              <a:ext cx="761959" cy="1588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378" name="TextBox 3"/>
          <p:cNvSpPr txBox="1">
            <a:spLocks noChangeArrowheads="1"/>
          </p:cNvSpPr>
          <p:nvPr/>
        </p:nvSpPr>
        <p:spPr bwMode="auto">
          <a:xfrm>
            <a:off x="457200" y="5300663"/>
            <a:ext cx="4648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charset="0"/>
              </a:rPr>
              <a:t>=&gt; Pilot experiment results: Projected annotations helped improve translation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71500" y="1904999"/>
            <a:ext cx="37719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One of my examples involves </a:t>
            </a:r>
            <a:r>
              <a:rPr lang="en-US" sz="2800" dirty="0" err="1" smtClean="0"/>
              <a:t>rmvng</a:t>
            </a:r>
            <a:r>
              <a:rPr lang="en-US" sz="2800" dirty="0" smtClean="0"/>
              <a:t> </a:t>
            </a:r>
            <a:r>
              <a:rPr lang="en-US" sz="2800" dirty="0" err="1" smtClean="0"/>
              <a:t>ll</a:t>
            </a:r>
            <a:r>
              <a:rPr lang="en-US" sz="2800" dirty="0" smtClean="0"/>
              <a:t> </a:t>
            </a:r>
            <a:r>
              <a:rPr lang="en-US" sz="2800" dirty="0" err="1" smtClean="0"/>
              <a:t>th</a:t>
            </a:r>
            <a:r>
              <a:rPr lang="en-US" sz="2800" dirty="0" smtClean="0"/>
              <a:t> </a:t>
            </a:r>
            <a:r>
              <a:rPr lang="en-US" sz="2800" dirty="0" err="1" smtClean="0"/>
              <a:t>vwls</a:t>
            </a:r>
            <a:r>
              <a:rPr lang="en-US" sz="2800" dirty="0" smtClean="0"/>
              <a:t> </a:t>
            </a:r>
            <a:r>
              <a:rPr lang="en-US" sz="2800" dirty="0" err="1" smtClean="0"/>
              <a:t>frm</a:t>
            </a:r>
            <a:r>
              <a:rPr lang="en-US" sz="2800" dirty="0" smtClean="0"/>
              <a:t> </a:t>
            </a:r>
            <a:r>
              <a:rPr lang="en-US" sz="2800" dirty="0" err="1" smtClean="0"/>
              <a:t>th</a:t>
            </a:r>
            <a:r>
              <a:rPr lang="en-US" sz="2800" dirty="0" smtClean="0"/>
              <a:t> </a:t>
            </a:r>
            <a:r>
              <a:rPr lang="en-US" sz="2800" dirty="0" err="1" smtClean="0"/>
              <a:t>wrds</a:t>
            </a:r>
            <a:r>
              <a:rPr lang="en-US" sz="2800" dirty="0" smtClean="0"/>
              <a:t> </a:t>
            </a:r>
            <a:r>
              <a:rPr lang="en-US" sz="2800" dirty="0" err="1" smtClean="0"/>
              <a:t>nd</a:t>
            </a:r>
            <a:r>
              <a:rPr lang="en-US" sz="2800" dirty="0" smtClean="0"/>
              <a:t> </a:t>
            </a:r>
            <a:r>
              <a:rPr lang="en-US" sz="2800" dirty="0" err="1" smtClean="0"/>
              <a:t>shwng</a:t>
            </a:r>
            <a:r>
              <a:rPr lang="en-US" sz="2800" dirty="0" smtClean="0"/>
              <a:t> </a:t>
            </a:r>
            <a:r>
              <a:rPr lang="en-US" sz="2800" dirty="0" err="1" smtClean="0"/>
              <a:t>tht</a:t>
            </a:r>
            <a:r>
              <a:rPr lang="en-US" sz="2800" dirty="0" smtClean="0"/>
              <a:t> </a:t>
            </a:r>
            <a:r>
              <a:rPr lang="en-US" sz="2800" dirty="0" err="1" smtClean="0"/>
              <a:t>th</a:t>
            </a:r>
            <a:r>
              <a:rPr lang="en-US" sz="2800" dirty="0" smtClean="0"/>
              <a:t> </a:t>
            </a:r>
            <a:r>
              <a:rPr lang="en-US" sz="2800" dirty="0" err="1" smtClean="0"/>
              <a:t>rdr</a:t>
            </a:r>
            <a:r>
              <a:rPr lang="en-US" sz="2800" dirty="0" smtClean="0"/>
              <a:t> </a:t>
            </a:r>
            <a:r>
              <a:rPr lang="en-US" sz="2800" dirty="0" err="1" smtClean="0"/>
              <a:t>cn</a:t>
            </a:r>
            <a:r>
              <a:rPr lang="en-US" sz="2800" dirty="0" smtClean="0"/>
              <a:t> </a:t>
            </a:r>
            <a:r>
              <a:rPr lang="en-US" sz="2800" dirty="0" err="1" smtClean="0"/>
              <a:t>stll</a:t>
            </a:r>
            <a:r>
              <a:rPr lang="en-US" sz="2800" dirty="0" smtClean="0"/>
              <a:t> </a:t>
            </a:r>
            <a:r>
              <a:rPr lang="en-US" sz="2800" dirty="0" err="1" smtClean="0"/>
              <a:t>ndrstnd</a:t>
            </a:r>
            <a:r>
              <a:rPr lang="en-US" sz="2800" dirty="0" smtClean="0"/>
              <a:t> </a:t>
            </a:r>
            <a:r>
              <a:rPr lang="en-US" sz="2800" dirty="0" err="1" smtClean="0"/>
              <a:t>th</a:t>
            </a:r>
            <a:r>
              <a:rPr lang="en-US" sz="2800" dirty="0" smtClean="0"/>
              <a:t> </a:t>
            </a:r>
            <a:r>
              <a:rPr lang="en-US" sz="2800" dirty="0" err="1" smtClean="0"/>
              <a:t>sntnc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0" y="1523999"/>
            <a:ext cx="2660649" cy="38788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2701" y="482600"/>
            <a:ext cx="5481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/>
          <p:cNvCxnSpPr/>
          <p:nvPr/>
        </p:nvCxnSpPr>
        <p:spPr>
          <a:xfrm rot="10800000" flipV="1">
            <a:off x="1611710" y="1782836"/>
            <a:ext cx="1512890" cy="534987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316437" y="1255781"/>
            <a:ext cx="6743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400" dirty="0">
                <a:latin typeface="Calibri" charset="0"/>
              </a:rPr>
              <a:t>Tout le monde doit entendre l'histoire de </a:t>
            </a:r>
            <a:r>
              <a:rPr lang="fr-FR" sz="2400" dirty="0" smtClean="0">
                <a:latin typeface="Calibri" charset="0"/>
              </a:rPr>
              <a:t>Cendrillon.</a:t>
            </a:r>
            <a:endParaRPr lang="en-US" sz="2400" dirty="0">
              <a:latin typeface="Calibri" charset="0"/>
            </a:endParaRPr>
          </a:p>
        </p:txBody>
      </p:sp>
      <p:sp>
        <p:nvSpPr>
          <p:cNvPr id="49158" name="TextBox 34"/>
          <p:cNvSpPr txBox="1">
            <a:spLocks noChangeArrowheads="1"/>
          </p:cNvSpPr>
          <p:nvPr/>
        </p:nvSpPr>
        <p:spPr bwMode="auto">
          <a:xfrm>
            <a:off x="2492383" y="1931903"/>
            <a:ext cx="54614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sp>
        <p:nvSpPr>
          <p:cNvPr id="49159" name="TextBox 3"/>
          <p:cNvSpPr txBox="1">
            <a:spLocks noChangeArrowheads="1"/>
          </p:cNvSpPr>
          <p:nvPr/>
        </p:nvSpPr>
        <p:spPr bwMode="auto">
          <a:xfrm>
            <a:off x="457200" y="5561885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>
                <a:latin typeface="Calibri" charset="0"/>
              </a:rPr>
              <a:t>Pilot </a:t>
            </a:r>
            <a:r>
              <a:rPr lang="en-US" sz="2400" dirty="0">
                <a:latin typeface="Calibri" charset="0"/>
              </a:rPr>
              <a:t>experiment results:</a:t>
            </a:r>
            <a:r>
              <a:rPr lang="en-US" sz="2400" dirty="0" smtClean="0">
                <a:latin typeface="Calibri" charset="0"/>
              </a:rPr>
              <a:t> Post-editing machine translation output by monolingual people improves translation quality</a:t>
            </a:r>
            <a:endParaRPr lang="en-US" sz="2400" dirty="0">
              <a:latin typeface="Calibri" charset="0"/>
            </a:endParaRP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457200" y="2485299"/>
            <a:ext cx="2667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alibri" charset="0"/>
              </a:rPr>
              <a:t>Everybody 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</a:t>
            </a:r>
            <a:r>
              <a:rPr lang="en-US" sz="2000" dirty="0">
                <a:latin typeface="Calibri" charset="0"/>
              </a:rPr>
              <a:t> story about Cinderella</a:t>
            </a:r>
          </a:p>
        </p:txBody>
      </p:sp>
      <p:grpSp>
        <p:nvGrpSpPr>
          <p:cNvPr id="2" name="Group 43"/>
          <p:cNvGrpSpPr/>
          <p:nvPr/>
        </p:nvGrpSpPr>
        <p:grpSpPr>
          <a:xfrm>
            <a:off x="1611709" y="3263175"/>
            <a:ext cx="6596252" cy="1173956"/>
            <a:chOff x="1611709" y="3263175"/>
            <a:chExt cx="6596252" cy="1173956"/>
          </a:xfrm>
        </p:grpSpPr>
        <p:sp>
          <p:nvSpPr>
            <p:cNvPr id="49154" name="TextBox 25"/>
            <p:cNvSpPr txBox="1">
              <a:spLocks noChangeArrowheads="1"/>
            </p:cNvSpPr>
            <p:nvPr/>
          </p:nvSpPr>
          <p:spPr bwMode="auto">
            <a:xfrm>
              <a:off x="1611709" y="3960077"/>
              <a:ext cx="6596252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Calibri" charset="0"/>
                </a:rPr>
                <a:t>Everybody has heard the story about Cinderella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1813324" y="3263175"/>
              <a:ext cx="1225208" cy="576778"/>
            </a:xfrm>
            <a:prstGeom prst="straightConnector1">
              <a:avLst/>
            </a:prstGeom>
            <a:ln w="38100" cap="flat" cmpd="sng" algn="ctr">
              <a:solidFill>
                <a:schemeClr val="accent3">
                  <a:lumMod val="75000"/>
                </a:schemeClr>
              </a:solidFill>
              <a:prstDash val="sysDot"/>
              <a:round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itle 3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Three Types of Errors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7200" y="5100220"/>
            <a:ext cx="5264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I. Detectable and Correctable Error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  <p:bldP spid="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25"/>
          <p:cNvSpPr txBox="1">
            <a:spLocks noChangeArrowheads="1"/>
          </p:cNvSpPr>
          <p:nvPr/>
        </p:nvSpPr>
        <p:spPr bwMode="auto">
          <a:xfrm>
            <a:off x="1611709" y="3960077"/>
            <a:ext cx="659625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charset="0"/>
              </a:rPr>
              <a:t>Everybody has heard the story about Cinderella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10800000" flipV="1">
            <a:off x="1611710" y="1782836"/>
            <a:ext cx="1512890" cy="534987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316437" y="1255781"/>
            <a:ext cx="6743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400" dirty="0">
                <a:latin typeface="Calibri" charset="0"/>
              </a:rPr>
              <a:t>Tout le monde doit entendre l'histoire de </a:t>
            </a:r>
            <a:r>
              <a:rPr lang="fr-FR" sz="2400" dirty="0" smtClean="0">
                <a:latin typeface="Calibri" charset="0"/>
              </a:rPr>
              <a:t>Cendrillon.</a:t>
            </a:r>
            <a:endParaRPr lang="en-US" sz="2400" dirty="0">
              <a:latin typeface="Calibri" charset="0"/>
            </a:endParaRP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457200" y="2485299"/>
            <a:ext cx="2667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alibri" charset="0"/>
              </a:rPr>
              <a:t>Everybody 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</a:t>
            </a:r>
            <a:r>
              <a:rPr lang="en-US" sz="2000" dirty="0">
                <a:latin typeface="Calibri" charset="0"/>
              </a:rPr>
              <a:t> story about Cinderella</a:t>
            </a:r>
          </a:p>
        </p:txBody>
      </p:sp>
      <p:sp>
        <p:nvSpPr>
          <p:cNvPr id="49158" name="TextBox 34"/>
          <p:cNvSpPr txBox="1">
            <a:spLocks noChangeArrowheads="1"/>
          </p:cNvSpPr>
          <p:nvPr/>
        </p:nvSpPr>
        <p:spPr bwMode="auto">
          <a:xfrm>
            <a:off x="2492383" y="1931903"/>
            <a:ext cx="54614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813324" y="3263175"/>
            <a:ext cx="1225208" cy="57677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4300937" y="2049537"/>
            <a:ext cx="534987" cy="158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4"/>
          <p:cNvSpPr txBox="1">
            <a:spLocks noChangeArrowheads="1"/>
          </p:cNvSpPr>
          <p:nvPr/>
        </p:nvSpPr>
        <p:spPr bwMode="auto">
          <a:xfrm>
            <a:off x="4569225" y="1824582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3251200" y="2485299"/>
            <a:ext cx="28233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charset="0"/>
              </a:rPr>
              <a:t>Everybody 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heard the business by</a:t>
            </a:r>
            <a:r>
              <a:rPr lang="en-US" sz="2000" dirty="0">
                <a:latin typeface="Calibri" charset="0"/>
              </a:rPr>
              <a:t> Cinderella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7200" y="5100220"/>
            <a:ext cx="5845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II. Detectable but not Correctable Error</a:t>
            </a:r>
            <a:endParaRPr lang="en-US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451851" y="3285955"/>
            <a:ext cx="2622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Communication needed</a:t>
            </a:r>
            <a:endParaRPr lang="en-US" dirty="0"/>
          </a:p>
        </p:txBody>
      </p:sp>
      <p:sp>
        <p:nvSpPr>
          <p:cNvPr id="36" name="Title 3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Three Types of Errors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25"/>
          <p:cNvSpPr txBox="1">
            <a:spLocks noChangeArrowheads="1"/>
          </p:cNvSpPr>
          <p:nvPr/>
        </p:nvSpPr>
        <p:spPr bwMode="auto">
          <a:xfrm>
            <a:off x="1611709" y="3960077"/>
            <a:ext cx="659625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charset="0"/>
              </a:rPr>
              <a:t>Everybody has heard the story about Cinderella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10800000" flipV="1">
            <a:off x="1611710" y="1782836"/>
            <a:ext cx="1512890" cy="534987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316437" y="1255781"/>
            <a:ext cx="6743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400" dirty="0">
                <a:latin typeface="Calibri" charset="0"/>
              </a:rPr>
              <a:t>Tout le monde doit entendre l'histoire de </a:t>
            </a:r>
            <a:r>
              <a:rPr lang="fr-FR" sz="2400" dirty="0" smtClean="0">
                <a:latin typeface="Calibri" charset="0"/>
              </a:rPr>
              <a:t>Cendrillon.</a:t>
            </a:r>
            <a:endParaRPr lang="en-US" sz="2400" dirty="0">
              <a:latin typeface="Calibri" charset="0"/>
            </a:endParaRP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457200" y="2485299"/>
            <a:ext cx="2667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alibri" charset="0"/>
              </a:rPr>
              <a:t>Everybody 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</a:t>
            </a:r>
            <a:r>
              <a:rPr lang="en-US" sz="2000" dirty="0">
                <a:latin typeface="Calibri" charset="0"/>
              </a:rPr>
              <a:t> story about Cinderella</a:t>
            </a:r>
          </a:p>
        </p:txBody>
      </p:sp>
      <p:sp>
        <p:nvSpPr>
          <p:cNvPr id="49158" name="TextBox 34"/>
          <p:cNvSpPr txBox="1">
            <a:spLocks noChangeArrowheads="1"/>
          </p:cNvSpPr>
          <p:nvPr/>
        </p:nvSpPr>
        <p:spPr bwMode="auto">
          <a:xfrm>
            <a:off x="2492383" y="1931903"/>
            <a:ext cx="54614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813324" y="3263175"/>
            <a:ext cx="1225208" cy="57677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4300937" y="2049537"/>
            <a:ext cx="534987" cy="158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4"/>
          <p:cNvSpPr txBox="1">
            <a:spLocks noChangeArrowheads="1"/>
          </p:cNvSpPr>
          <p:nvPr/>
        </p:nvSpPr>
        <p:spPr bwMode="auto">
          <a:xfrm>
            <a:off x="4569225" y="1824582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3251200" y="2485299"/>
            <a:ext cx="28233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charset="0"/>
              </a:rPr>
              <a:t>Everybody 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heard the business by</a:t>
            </a:r>
            <a:r>
              <a:rPr lang="en-US" sz="2000" dirty="0">
                <a:latin typeface="Calibri" charset="0"/>
              </a:rPr>
              <a:t> Cinderella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4246634" y="3585766"/>
            <a:ext cx="646769" cy="158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200" y="5100220"/>
            <a:ext cx="5845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II. Detectable but not Correctable Error</a:t>
            </a:r>
            <a:endParaRPr lang="en-US" sz="2400" b="1" dirty="0"/>
          </a:p>
        </p:txBody>
      </p: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457200" y="5561885"/>
            <a:ext cx="8229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>
                <a:latin typeface="Calibri" charset="0"/>
              </a:rPr>
              <a:t>Pilot </a:t>
            </a:r>
            <a:r>
              <a:rPr lang="en-US" sz="2400" dirty="0">
                <a:latin typeface="Calibri" charset="0"/>
              </a:rPr>
              <a:t>experiment results:</a:t>
            </a:r>
            <a:r>
              <a:rPr lang="en-US" sz="2400" dirty="0" smtClean="0">
                <a:latin typeface="Calibri" charset="0"/>
              </a:rPr>
              <a:t> Communication through enrichment channel can </a:t>
            </a:r>
            <a:r>
              <a:rPr lang="en-US" sz="2400" dirty="0">
                <a:latin typeface="Calibri" charset="0"/>
              </a:rPr>
              <a:t>improve </a:t>
            </a:r>
            <a:r>
              <a:rPr lang="en-US" sz="2400" dirty="0" smtClean="0">
                <a:latin typeface="Calibri" charset="0"/>
              </a:rPr>
              <a:t>translation</a:t>
            </a:r>
            <a:endParaRPr lang="en-US" sz="2400" dirty="0">
              <a:latin typeface="Calibri" charset="0"/>
            </a:endParaRPr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Three Types of Errors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25"/>
          <p:cNvSpPr txBox="1">
            <a:spLocks noChangeArrowheads="1"/>
          </p:cNvSpPr>
          <p:nvPr/>
        </p:nvSpPr>
        <p:spPr bwMode="auto">
          <a:xfrm>
            <a:off x="1611709" y="3960077"/>
            <a:ext cx="659625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charset="0"/>
              </a:rPr>
              <a:t>Everybody has heard the story about Cinderella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10800000" flipV="1">
            <a:off x="1611710" y="1782836"/>
            <a:ext cx="1512890" cy="534987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316437" y="1255781"/>
            <a:ext cx="6743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400" dirty="0">
                <a:latin typeface="Calibri" charset="0"/>
              </a:rPr>
              <a:t>Tout le monde doit entendre l'histoire de </a:t>
            </a:r>
            <a:r>
              <a:rPr lang="fr-FR" sz="2400" dirty="0" smtClean="0">
                <a:latin typeface="Calibri" charset="0"/>
              </a:rPr>
              <a:t>Cendrillon.</a:t>
            </a:r>
            <a:endParaRPr lang="en-US" sz="2400" dirty="0">
              <a:latin typeface="Calibri" charset="0"/>
            </a:endParaRP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457200" y="2485299"/>
            <a:ext cx="2667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alibri" charset="0"/>
              </a:rPr>
              <a:t>Everybody 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</a:t>
            </a:r>
            <a:r>
              <a:rPr lang="en-US" sz="2000" dirty="0">
                <a:latin typeface="Calibri" charset="0"/>
              </a:rPr>
              <a:t> story about Cinderella</a:t>
            </a:r>
          </a:p>
        </p:txBody>
      </p:sp>
      <p:sp>
        <p:nvSpPr>
          <p:cNvPr id="49158" name="TextBox 34"/>
          <p:cNvSpPr txBox="1">
            <a:spLocks noChangeArrowheads="1"/>
          </p:cNvSpPr>
          <p:nvPr/>
        </p:nvSpPr>
        <p:spPr bwMode="auto">
          <a:xfrm>
            <a:off x="2492383" y="1931903"/>
            <a:ext cx="54614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813324" y="3263175"/>
            <a:ext cx="1225208" cy="57677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4300937" y="2049537"/>
            <a:ext cx="534987" cy="158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201572" y="1781240"/>
            <a:ext cx="1434304" cy="535785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4"/>
          <p:cNvSpPr txBox="1">
            <a:spLocks noChangeArrowheads="1"/>
          </p:cNvSpPr>
          <p:nvPr/>
        </p:nvSpPr>
        <p:spPr bwMode="auto">
          <a:xfrm>
            <a:off x="4569225" y="1824582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sp>
        <p:nvSpPr>
          <p:cNvPr id="26" name="TextBox 34"/>
          <p:cNvSpPr txBox="1">
            <a:spLocks noChangeArrowheads="1"/>
          </p:cNvSpPr>
          <p:nvPr/>
        </p:nvSpPr>
        <p:spPr bwMode="auto">
          <a:xfrm>
            <a:off x="6239672" y="1938882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charset="0"/>
              </a:rPr>
              <a:t>MT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3251200" y="2485299"/>
            <a:ext cx="28233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charset="0"/>
              </a:rPr>
              <a:t>Everybody </a:t>
            </a:r>
            <a:r>
              <a:rPr lang="en-US" sz="2000" dirty="0" smtClean="0">
                <a:latin typeface="Calibri" charset="0"/>
              </a:rPr>
              <a:t>has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heard the business by</a:t>
            </a:r>
            <a:r>
              <a:rPr lang="en-US" sz="2000" dirty="0">
                <a:latin typeface="Calibri" charset="0"/>
              </a:rPr>
              <a:t> Cinderella</a:t>
            </a:r>
          </a:p>
        </p:txBody>
      </p:sp>
      <p:sp>
        <p:nvSpPr>
          <p:cNvPr id="29" name="TextBox 53"/>
          <p:cNvSpPr txBox="1">
            <a:spLocks noChangeArrowheads="1"/>
          </p:cNvSpPr>
          <p:nvPr/>
        </p:nvSpPr>
        <p:spPr bwMode="auto">
          <a:xfrm>
            <a:off x="6268676" y="2508776"/>
            <a:ext cx="26677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alibri" charset="0"/>
              </a:rPr>
              <a:t>Everybody </a:t>
            </a:r>
            <a:r>
              <a:rPr lang="en-US" sz="2000" i="1" dirty="0">
                <a:solidFill>
                  <a:srgbClr val="FF0000"/>
                </a:solidFill>
                <a:latin typeface="Calibri" charset="0"/>
              </a:rPr>
              <a:t>loves</a:t>
            </a:r>
            <a:r>
              <a:rPr lang="en-US" sz="2000" dirty="0">
                <a:latin typeface="Calibri" charset="0"/>
              </a:rPr>
              <a:t> the story about Cinderella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4387321" y="3516571"/>
            <a:ext cx="646769" cy="1588"/>
          </a:xfrm>
          <a:prstGeom prst="straightConnector1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268995" y="3356321"/>
            <a:ext cx="2597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Need more redundancy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" y="5100220"/>
            <a:ext cx="3382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III. Undetectable Error</a:t>
            </a:r>
            <a:endParaRPr lang="en-US" sz="2400" b="1" dirty="0"/>
          </a:p>
        </p:txBody>
      </p:sp>
      <p:sp>
        <p:nvSpPr>
          <p:cNvPr id="34" name="TextBox 3"/>
          <p:cNvSpPr txBox="1">
            <a:spLocks noChangeArrowheads="1"/>
          </p:cNvSpPr>
          <p:nvPr/>
        </p:nvSpPr>
        <p:spPr bwMode="auto">
          <a:xfrm>
            <a:off x="457200" y="5561885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>
                <a:latin typeface="Calibri" charset="0"/>
              </a:rPr>
              <a:t>Add more redundancy, reduce it to type I or type II</a:t>
            </a:r>
            <a:endParaRPr lang="en-US" sz="2400" dirty="0">
              <a:latin typeface="Calibri" charset="0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457200" y="79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Three Types of Errors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2" grpId="0"/>
      <p:bldP spid="3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Prototype Evaluation</a:t>
            </a:r>
          </a:p>
        </p:txBody>
      </p:sp>
      <p:sp>
        <p:nvSpPr>
          <p:cNvPr id="67589" name="TextBox 7"/>
          <p:cNvSpPr txBox="1">
            <a:spLocks noChangeArrowheads="1"/>
          </p:cNvSpPr>
          <p:nvPr/>
        </p:nvSpPr>
        <p:spPr bwMode="auto">
          <a:xfrm>
            <a:off x="2592388" y="5329238"/>
            <a:ext cx="3371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cs typeface="ＭＳ Ｐゴシック" charset="-128"/>
              </a:rPr>
              <a:t>System seems promising</a:t>
            </a:r>
          </a:p>
        </p:txBody>
      </p:sp>
      <p:sp>
        <p:nvSpPr>
          <p:cNvPr id="77830" name="Text Box 2"/>
          <p:cNvSpPr txBox="1">
            <a:spLocks noChangeArrowheads="1"/>
          </p:cNvSpPr>
          <p:nvPr/>
        </p:nvSpPr>
        <p:spPr bwMode="auto">
          <a:xfrm>
            <a:off x="530225" y="4130675"/>
            <a:ext cx="4191000" cy="6111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914400">
              <a:spcAft>
                <a:spcPts val="600"/>
              </a:spcAft>
            </a:pPr>
            <a:r>
              <a:rPr lang="en-US" sz="2000" b="1">
                <a:latin typeface="Calibri" charset="0"/>
                <a:ea typeface="宋体" charset="-122"/>
              </a:rPr>
              <a:t>(1=unintelligible, 4=very intelligible)</a:t>
            </a:r>
            <a:endParaRPr lang="en-US" sz="4400">
              <a:latin typeface="Calibri" charset="0"/>
              <a:cs typeface="Arial" charset="0"/>
            </a:endParaRPr>
          </a:p>
        </p:txBody>
      </p:sp>
      <p:sp>
        <p:nvSpPr>
          <p:cNvPr id="77831" name="Text Box 4"/>
          <p:cNvSpPr txBox="1">
            <a:spLocks noChangeArrowheads="1"/>
          </p:cNvSpPr>
          <p:nvPr/>
        </p:nvSpPr>
        <p:spPr bwMode="auto">
          <a:xfrm>
            <a:off x="5173663" y="4130675"/>
            <a:ext cx="3810000" cy="554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algn="ctr">
              <a:spcAft>
                <a:spcPts val="600"/>
              </a:spcAft>
            </a:pPr>
            <a:r>
              <a:rPr lang="en-US" sz="2000" b="1">
                <a:latin typeface="Calibri" charset="0"/>
                <a:ea typeface="宋体" charset="-122"/>
              </a:rPr>
              <a:t>(1=not translated, 5=full meaning)</a:t>
            </a:r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169863" y="1414463"/>
          <a:ext cx="4333875" cy="2716212"/>
        </p:xfrm>
        <a:graphic>
          <a:graphicData uri="http://schemas.openxmlformats.org/presentationml/2006/ole">
            <p:oleObj spid="_x0000_s280578" name="Document" r:id="rId4" imgW="9831172" imgH="6020640" progId="Word.Document.12">
              <p:link updateAutomatic="1"/>
            </p:oleObj>
          </a:graphicData>
        </a:graphic>
      </p:graphicFrame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4625975" y="1287463"/>
          <a:ext cx="4357688" cy="2874962"/>
        </p:xfrm>
        <a:graphic>
          <a:graphicData uri="http://schemas.openxmlformats.org/presentationml/2006/ole">
            <p:oleObj spid="_x0000_s280579" name="Document" r:id="rId4" imgW="9831172" imgH="6858957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5"/>
          <p:cNvSpPr txBox="1">
            <a:spLocks noChangeArrowheads="1"/>
          </p:cNvSpPr>
          <p:nvPr/>
        </p:nvSpPr>
        <p:spPr bwMode="auto">
          <a:xfrm>
            <a:off x="6064872" y="6019800"/>
            <a:ext cx="1752480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Source: Global </a:t>
            </a:r>
            <a:r>
              <a:rPr lang="en-US" sz="1200" dirty="0" smtClean="0"/>
              <a:t>Reach, Internet World Stats</a:t>
            </a:r>
            <a:endParaRPr lang="en-US" sz="1000" dirty="0"/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Languages on Internet by Population</a:t>
            </a:r>
            <a:endParaRPr lang="en-US" dirty="0"/>
          </a:p>
        </p:txBody>
      </p:sp>
      <p:graphicFrame>
        <p:nvGraphicFramePr>
          <p:cNvPr id="7" name="Chart 6"/>
          <p:cNvGraphicFramePr>
            <a:graphicFrameLocks noChangeAspect="1"/>
          </p:cNvGraphicFramePr>
          <p:nvPr/>
        </p:nvGraphicFramePr>
        <p:xfrm>
          <a:off x="2743200" y="1371600"/>
          <a:ext cx="5486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 noChangeAspect="1"/>
          </p:cNvGraphicFramePr>
          <p:nvPr/>
        </p:nvGraphicFramePr>
        <p:xfrm>
          <a:off x="178492" y="1447800"/>
          <a:ext cx="2050540" cy="1708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>
            <a:graphicFrameLocks noChangeAspect="1"/>
          </p:cNvGraphicFramePr>
          <p:nvPr/>
        </p:nvGraphicFramePr>
        <p:xfrm>
          <a:off x="1350151" y="1447800"/>
          <a:ext cx="3090898" cy="2575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49" y="1287517"/>
            <a:ext cx="4224787" cy="4624552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A real-world problem: </a:t>
            </a:r>
            <a:br>
              <a:rPr lang="en-US" sz="3600" dirty="0" smtClean="0"/>
            </a:br>
            <a:r>
              <a:rPr lang="en-US" sz="3600" dirty="0" smtClean="0"/>
              <a:t>International Children’s Digital Library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9997" y="6314400"/>
            <a:ext cx="2681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err="1" smtClean="0">
                <a:solidFill>
                  <a:schemeClr val="tx2">
                    <a:lumMod val="75000"/>
                  </a:schemeClr>
                </a:solidFill>
              </a:rPr>
              <a:t>www.childrenslibrary.org</a:t>
            </a:r>
            <a:endParaRPr lang="en-US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040" y="1979448"/>
            <a:ext cx="3361744" cy="4371846"/>
          </a:xfrm>
          <a:prstGeom prst="rect">
            <a:avLst/>
          </a:prstGeom>
          <a:effectLst>
            <a:outerShdw blurRad="203200" dist="114300" dir="228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Ben Bederson\Desktop\hom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1817" y="3167339"/>
            <a:ext cx="2607688" cy="3908704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2747" y="2636344"/>
            <a:ext cx="2804353" cy="3400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Machine Translation (MT)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5980" y="1723624"/>
            <a:ext cx="23622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5980" y="3205162"/>
            <a:ext cx="24384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9"/>
          <p:cNvSpPr>
            <a:spLocks noChangeArrowheads="1"/>
          </p:cNvSpPr>
          <p:nvPr/>
        </p:nvSpPr>
        <p:spPr bwMode="auto">
          <a:xfrm>
            <a:off x="457200" y="5508943"/>
            <a:ext cx="43413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sz="2600" dirty="0" smtClean="0">
                <a:latin typeface="Calibri" charset="0"/>
              </a:rPr>
              <a:t>Large volume, cheap, fast </a:t>
            </a:r>
            <a:endParaRPr lang="en-US" sz="2600" dirty="0">
              <a:latin typeface="Calibri" charset="0"/>
            </a:endParaRPr>
          </a:p>
        </p:txBody>
      </p:sp>
      <p:pic>
        <p:nvPicPr>
          <p:cNvPr id="11" name="Picture 10" descr="tmp-bin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100" y="4094445"/>
            <a:ext cx="3124200" cy="590550"/>
          </a:xfrm>
          <a:prstGeom prst="rect">
            <a:avLst/>
          </a:prstGeom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085740" y="5508943"/>
            <a:ext cx="30913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sz="2600" dirty="0" smtClean="0">
                <a:latin typeface="Calibri" charset="0"/>
              </a:rPr>
              <a:t>Unreliable quality</a:t>
            </a:r>
            <a:endParaRPr lang="en-US" sz="2600" dirty="0">
              <a:latin typeface="Calibri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4781" y="1723624"/>
            <a:ext cx="3832759" cy="28745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98537" y="4843814"/>
            <a:ext cx="3260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/>
              <a:t>(</a:t>
            </a:r>
            <a:r>
              <a:rPr lang="zh-CN" altLang="en-US" i="1" dirty="0" smtClean="0"/>
              <a:t>餐厅</a:t>
            </a:r>
            <a:r>
              <a:rPr lang="en-US" i="1" dirty="0" smtClean="0"/>
              <a:t>= restaurant, dining hall)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 b="15185"/>
          <a:stretch>
            <a:fillRect/>
          </a:stretch>
        </p:blipFill>
        <p:spPr bwMode="auto">
          <a:xfrm>
            <a:off x="1066800" y="1319590"/>
            <a:ext cx="2878640" cy="405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>
            <a:stCxn id="10" idx="3"/>
          </p:cNvCxnSpPr>
          <p:nvPr/>
        </p:nvCxnSpPr>
        <p:spPr>
          <a:xfrm flipV="1">
            <a:off x="3637297" y="3539625"/>
            <a:ext cx="1344926" cy="6393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9" name="Title 1"/>
          <p:cNvSpPr>
            <a:spLocks noGrp="1"/>
          </p:cNvSpPr>
          <p:nvPr>
            <p:ph type="title"/>
          </p:nvPr>
        </p:nvSpPr>
        <p:spPr>
          <a:xfrm>
            <a:off x="457200" y="17052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Professional Translators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95643" y="3818880"/>
            <a:ext cx="1241654" cy="7201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2034622" y="5652970"/>
            <a:ext cx="6838714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sz="2600" dirty="0" smtClean="0">
                <a:latin typeface="Calibri" charset="0"/>
              </a:rPr>
              <a:t>High quality, but slow </a:t>
            </a:r>
            <a:r>
              <a:rPr lang="en-US" sz="2600" dirty="0">
                <a:latin typeface="Calibri" charset="0"/>
              </a:rPr>
              <a:t>and expensive</a:t>
            </a:r>
          </a:p>
          <a:p>
            <a:pPr lvl="1"/>
            <a:r>
              <a:rPr lang="en-US" sz="2000" dirty="0" smtClean="0">
                <a:latin typeface="Calibri" charset="0"/>
              </a:rPr>
              <a:t>(even </a:t>
            </a:r>
            <a:r>
              <a:rPr lang="en-US" sz="2000" dirty="0">
                <a:latin typeface="Calibri" charset="0"/>
              </a:rPr>
              <a:t>for common </a:t>
            </a:r>
            <a:r>
              <a:rPr lang="en-US" sz="2000" dirty="0" smtClean="0">
                <a:latin typeface="Calibri" charset="0"/>
              </a:rPr>
              <a:t>language pairs)</a:t>
            </a:r>
            <a:endParaRPr lang="en-US" sz="2000" dirty="0">
              <a:latin typeface="Calibri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/>
          <a:srcRect l="45738" t="51535" r="8227" b="31693"/>
          <a:stretch>
            <a:fillRect/>
          </a:stretch>
        </p:blipFill>
        <p:spPr bwMode="auto">
          <a:xfrm>
            <a:off x="4982223" y="2589670"/>
            <a:ext cx="2285956" cy="138234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Translation with the Crowd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89013" y="2065283"/>
            <a:ext cx="4784485" cy="2020885"/>
            <a:chOff x="989013" y="2065283"/>
            <a:chExt cx="4784485" cy="2020885"/>
          </a:xfrm>
        </p:grpSpPr>
        <p:pic>
          <p:nvPicPr>
            <p:cNvPr id="25604" name="Picture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89013" y="2416118"/>
              <a:ext cx="1670050" cy="167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54098" y="2065283"/>
              <a:ext cx="28194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/>
          <p:nvPr/>
        </p:nvGrpSpPr>
        <p:grpSpPr>
          <a:xfrm>
            <a:off x="4152661" y="2298700"/>
            <a:ext cx="4253152" cy="2033587"/>
            <a:chOff x="4152661" y="2298700"/>
            <a:chExt cx="4253152" cy="2033587"/>
          </a:xfrm>
        </p:grpSpPr>
        <p:pic>
          <p:nvPicPr>
            <p:cNvPr id="25606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26238" y="2298700"/>
              <a:ext cx="1679575" cy="1265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7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52661" y="3563937"/>
              <a:ext cx="1620837" cy="76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2300" y="2730443"/>
            <a:ext cx="3238500" cy="52070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292100" y="1215790"/>
            <a:ext cx="5481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4" name="Rectangle 89"/>
          <p:cNvSpPr>
            <a:spLocks noChangeArrowheads="1"/>
          </p:cNvSpPr>
          <p:nvPr/>
        </p:nvSpPr>
        <p:spPr bwMode="auto">
          <a:xfrm>
            <a:off x="1898556" y="4889500"/>
            <a:ext cx="53404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sz="2400" dirty="0" smtClean="0">
                <a:latin typeface="Calibri" charset="0"/>
              </a:rPr>
              <a:t>Bottle neck: bilingual people</a:t>
            </a:r>
            <a:endParaRPr lang="en-US" sz="2400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9108</TotalTime>
  <Words>2512</Words>
  <Application>Microsoft Macintosh PowerPoint</Application>
  <PresentationFormat>On-screen Show (4:3)</PresentationFormat>
  <Paragraphs>455</Paragraphs>
  <Slides>47</Slides>
  <Notes>32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Office Theme</vt:lpstr>
      <vt:lpstr>???</vt:lpstr>
      <vt:lpstr>???</vt:lpstr>
      <vt:lpstr>Monotrans: Human-Computer Collaborative Translation</vt:lpstr>
      <vt:lpstr>Slide 2</vt:lpstr>
      <vt:lpstr>Languages on Internet by Population</vt:lpstr>
      <vt:lpstr>Languages on Internet by Population</vt:lpstr>
      <vt:lpstr>Languages on Internet by Population</vt:lpstr>
      <vt:lpstr>A real-world problem:  International Children’s Digital Library</vt:lpstr>
      <vt:lpstr>Machine Translation (MT)</vt:lpstr>
      <vt:lpstr>Professional Translators</vt:lpstr>
      <vt:lpstr>Translation with the Crowd</vt:lpstr>
      <vt:lpstr>Translation with the Crowd</vt:lpstr>
      <vt:lpstr>Slide 11</vt:lpstr>
      <vt:lpstr>Slide 12</vt:lpstr>
      <vt:lpstr>Basic Idea</vt:lpstr>
      <vt:lpstr>An (Richer) Example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Monotrans Protocol</vt:lpstr>
      <vt:lpstr>Slide 26</vt:lpstr>
      <vt:lpstr>Slide 27</vt:lpstr>
      <vt:lpstr>Slide 28</vt:lpstr>
      <vt:lpstr>Slide 29</vt:lpstr>
      <vt:lpstr>Preliminary Evaluation</vt:lpstr>
      <vt:lpstr>Results</vt:lpstr>
      <vt:lpstr>Slide 32</vt:lpstr>
      <vt:lpstr>Slide 33</vt:lpstr>
      <vt:lpstr>Slide 34</vt:lpstr>
      <vt:lpstr>Where to from here?</vt:lpstr>
      <vt:lpstr>Slide 36</vt:lpstr>
      <vt:lpstr>Sponsors</vt:lpstr>
      <vt:lpstr>Q&amp;A</vt:lpstr>
      <vt:lpstr>Backup slides</vt:lpstr>
      <vt:lpstr>Projected annotation</vt:lpstr>
      <vt:lpstr>Projected annotation</vt:lpstr>
      <vt:lpstr>Slide 42</vt:lpstr>
      <vt:lpstr>Three Types of Errors</vt:lpstr>
      <vt:lpstr>Three Types of Errors</vt:lpstr>
      <vt:lpstr>Three Types of Errors</vt:lpstr>
      <vt:lpstr>Slide 46</vt:lpstr>
      <vt:lpstr>Prototype Evaluation</vt:lpstr>
    </vt:vector>
  </TitlesOfParts>
  <Company>University of Maryland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Monotrans</dc:title>
  <dc:creator>Chang Hu</dc:creator>
  <cp:lastModifiedBy>Chang Hu</cp:lastModifiedBy>
  <cp:revision>198</cp:revision>
  <dcterms:created xsi:type="dcterms:W3CDTF">2010-05-24T20:25:40Z</dcterms:created>
  <dcterms:modified xsi:type="dcterms:W3CDTF">2010-05-24T21:09:17Z</dcterms:modified>
</cp:coreProperties>
</file>