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90" r:id="rId3"/>
    <p:sldId id="261" r:id="rId4"/>
    <p:sldId id="294" r:id="rId5"/>
    <p:sldId id="292" r:id="rId6"/>
    <p:sldId id="293" r:id="rId7"/>
    <p:sldId id="258" r:id="rId8"/>
    <p:sldId id="259" r:id="rId9"/>
    <p:sldId id="291" r:id="rId10"/>
    <p:sldId id="270" r:id="rId11"/>
    <p:sldId id="271" r:id="rId12"/>
    <p:sldId id="288" r:id="rId13"/>
    <p:sldId id="278" r:id="rId14"/>
    <p:sldId id="289" r:id="rId15"/>
    <p:sldId id="281" r:id="rId16"/>
    <p:sldId id="283" r:id="rId17"/>
    <p:sldId id="285" r:id="rId18"/>
    <p:sldId id="280" r:id="rId19"/>
    <p:sldId id="282" r:id="rId20"/>
    <p:sldId id="284" r:id="rId21"/>
    <p:sldId id="28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98" autoAdjust="0"/>
    <p:restoredTop sz="94675" autoAdjust="0"/>
  </p:normalViewPr>
  <p:slideViewPr>
    <p:cSldViewPr>
      <p:cViewPr varScale="1">
        <p:scale>
          <a:sx n="65" d="100"/>
          <a:sy n="65" d="100"/>
        </p:scale>
        <p:origin x="-180" y="-108"/>
      </p:cViewPr>
      <p:guideLst>
        <p:guide orient="horz" pos="2160"/>
        <p:guide pos="2880"/>
      </p:guideLst>
    </p:cSldViewPr>
  </p:slideViewPr>
  <p:outlineViewPr>
    <p:cViewPr>
      <p:scale>
        <a:sx n="33" d="100"/>
        <a:sy n="33" d="100"/>
      </p:scale>
      <p:origin x="3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43" d="100"/>
          <a:sy n="143" d="100"/>
        </p:scale>
        <p:origin x="-4536"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E71743-C882-4EB1-9318-2DE21A3E4F0C}" type="datetimeFigureOut">
              <a:rPr lang="en-US" smtClean="0"/>
              <a:pPr/>
              <a:t>5/27/2010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xmlns="" val="18509351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clair.si.umich.edu/clair/anthology/index.cgi"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clair.si.umich.edu/clair/anthology/index.cgi"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clair.si.umich.edu/clair/anthology/index.cgi"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image shows a subset of the </a:t>
            </a:r>
            <a:r>
              <a:rPr lang="en-US" dirty="0" smtClean="0">
                <a:hlinkClick r:id="rId3"/>
              </a:rPr>
              <a:t>ACL Anthology Network</a:t>
            </a:r>
            <a:r>
              <a:rPr lang="en-US" dirty="0" smtClean="0"/>
              <a:t> of academic papers that deal with dependency parsing. There are five coordinated views depicted here. The left side is your reference manager (</a:t>
            </a:r>
            <a:r>
              <a:rPr lang="en-US" dirty="0" err="1" smtClean="0"/>
              <a:t>JabRef</a:t>
            </a:r>
            <a:r>
              <a:rPr lang="en-US" dirty="0" smtClean="0"/>
              <a:t>, similar to Endnote, </a:t>
            </a:r>
            <a:r>
              <a:rPr lang="en-US" dirty="0" err="1" smtClean="0"/>
              <a:t>Mendeley</a:t>
            </a:r>
            <a:r>
              <a:rPr lang="en-US" dirty="0" smtClean="0"/>
              <a:t>, etc.) that gives a list of papers and their abstracts, </a:t>
            </a:r>
            <a:r>
              <a:rPr lang="en-US" dirty="0" err="1" smtClean="0"/>
              <a:t>BibTeX</a:t>
            </a:r>
            <a:r>
              <a:rPr lang="en-US" dirty="0" smtClean="0"/>
              <a:t>, </a:t>
            </a:r>
            <a:r>
              <a:rPr lang="en-US" dirty="0" err="1" smtClean="0"/>
              <a:t>doi</a:t>
            </a:r>
            <a:r>
              <a:rPr lang="en-US" dirty="0" smtClean="0"/>
              <a:t>/</a:t>
            </a:r>
            <a:r>
              <a:rPr lang="en-US" dirty="0" err="1" smtClean="0"/>
              <a:t>url</a:t>
            </a:r>
            <a:r>
              <a:rPr lang="en-US" dirty="0" smtClean="0"/>
              <a:t>/PDF links and the like and allows you to search, sort, group, and import papers. The middle window is the citation network visualization (</a:t>
            </a:r>
            <a:r>
              <a:rPr lang="en-US" dirty="0" err="1" smtClean="0"/>
              <a:t>SocialAction</a:t>
            </a:r>
            <a:r>
              <a:rPr lang="en-US" dirty="0" smtClean="0"/>
              <a:t>) which shows the node-link diagram for the citation network. Automatically generated clusters (Newman's fast heuristic) are shown with convex hulls and rankings by statistical measures like in-degree, </a:t>
            </a:r>
            <a:r>
              <a:rPr lang="en-US" dirty="0" err="1" smtClean="0"/>
              <a:t>betweenness</a:t>
            </a:r>
            <a:r>
              <a:rPr lang="en-US" dirty="0" smtClean="0"/>
              <a:t> centrality, and the like are shown in the left 1/3 and color coded in the visualization.</a:t>
            </a:r>
          </a:p>
          <a:p>
            <a:r>
              <a:rPr lang="en-US" dirty="0" smtClean="0"/>
              <a:t>The bottom-middle pane displays the text of incoming citations for the selected papers. It was automatically extracted from each paper that cites the selected paper. Selected papers are highlighted in yellow in the network visualization and shown with white backgrounds instead of gray in the reference manager. The lime colored selection of in-cite text is a citation we want to see the context of in the citing paper, which is shown in the top-right. The selection is highlighted in lime there as well, and other automatically extracted citations are shown in orange and purple and can be clicked on to select the target papers.</a:t>
            </a:r>
          </a:p>
          <a:p>
            <a:r>
              <a:rPr lang="en-US" dirty="0" smtClean="0"/>
              <a:t>The bottom-right pane shows an automatically generated summary of the in-cite text of the selected papers using a currently poor summarization algorithm.</a:t>
            </a:r>
            <a:endParaRPr lang="en-US" dirty="0"/>
          </a:p>
        </p:txBody>
      </p:sp>
    </p:spTree>
    <p:extLst>
      <p:ext uri="{BB962C8B-B14F-4D97-AF65-F5344CB8AC3E}">
        <p14:creationId xmlns:p14="http://schemas.microsoft.com/office/powerpoint/2010/main" xmlns="" val="4774748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8681365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image shows a subset of the </a:t>
            </a:r>
            <a:r>
              <a:rPr lang="en-US" dirty="0" smtClean="0">
                <a:hlinkClick r:id="rId3"/>
              </a:rPr>
              <a:t>ACL Anthology Network</a:t>
            </a:r>
            <a:r>
              <a:rPr lang="en-US" dirty="0" smtClean="0"/>
              <a:t> of academic papers that deal with dependency parsing. There are five coordinated views depicted here. The left side is your reference manager (</a:t>
            </a:r>
            <a:r>
              <a:rPr lang="en-US" dirty="0" err="1" smtClean="0"/>
              <a:t>JabRef</a:t>
            </a:r>
            <a:r>
              <a:rPr lang="en-US" dirty="0" smtClean="0"/>
              <a:t>, similar to Endnote, </a:t>
            </a:r>
            <a:r>
              <a:rPr lang="en-US" dirty="0" err="1" smtClean="0"/>
              <a:t>Mendeley</a:t>
            </a:r>
            <a:r>
              <a:rPr lang="en-US" dirty="0" smtClean="0"/>
              <a:t>, etc.) that gives a list of papers and their abstracts, </a:t>
            </a:r>
            <a:r>
              <a:rPr lang="en-US" dirty="0" err="1" smtClean="0"/>
              <a:t>BibTeX</a:t>
            </a:r>
            <a:r>
              <a:rPr lang="en-US" dirty="0" smtClean="0"/>
              <a:t>, </a:t>
            </a:r>
            <a:r>
              <a:rPr lang="en-US" dirty="0" err="1" smtClean="0"/>
              <a:t>doi</a:t>
            </a:r>
            <a:r>
              <a:rPr lang="en-US" dirty="0" smtClean="0"/>
              <a:t>/</a:t>
            </a:r>
            <a:r>
              <a:rPr lang="en-US" dirty="0" err="1" smtClean="0"/>
              <a:t>url</a:t>
            </a:r>
            <a:r>
              <a:rPr lang="en-US" dirty="0" smtClean="0"/>
              <a:t>/PDF links and the like and allows you to search, sort, group, and import papers. The middle window is the citation network visualization (</a:t>
            </a:r>
            <a:r>
              <a:rPr lang="en-US" dirty="0" err="1" smtClean="0"/>
              <a:t>SocialAction</a:t>
            </a:r>
            <a:r>
              <a:rPr lang="en-US" dirty="0" smtClean="0"/>
              <a:t>) which shows the node-link diagram for the citation network. Automatically generated clusters (Newman's fast heuristic) are shown with convex hulls and rankings by statistical measures like in-degree, </a:t>
            </a:r>
            <a:r>
              <a:rPr lang="en-US" dirty="0" err="1" smtClean="0"/>
              <a:t>betweenness</a:t>
            </a:r>
            <a:r>
              <a:rPr lang="en-US" dirty="0" smtClean="0"/>
              <a:t> centrality, and the like are shown in the left 1/3 and color coded in the visualization.</a:t>
            </a:r>
          </a:p>
          <a:p>
            <a:r>
              <a:rPr lang="en-US" dirty="0" smtClean="0"/>
              <a:t>The bottom-middle pane displays the text of incoming citations for the selected papers. It was automatically extracted from each paper that cites the selected paper. Selected papers are highlighted in yellow in the network visualization and shown with white backgrounds instead of gray in the reference manager. The lime colored selection of in-cite text is a citation we want to see the context of in the citing paper, which is shown in the top-right. The selection is highlighted in lime there as well, and other automatically extracted citations are shown in orange and purple and can be clicked on to select the target papers.</a:t>
            </a:r>
          </a:p>
          <a:p>
            <a:r>
              <a:rPr lang="en-US" dirty="0" smtClean="0"/>
              <a:t>The bottom-right pane shows an automatically generated summary of the in-cite text of the selected papers using a currently poor summarization algorithm.</a:t>
            </a:r>
            <a:endParaRPr lang="en-US" dirty="0"/>
          </a:p>
        </p:txBody>
      </p:sp>
    </p:spTree>
    <p:extLst>
      <p:ext uri="{BB962C8B-B14F-4D97-AF65-F5344CB8AC3E}">
        <p14:creationId xmlns:p14="http://schemas.microsoft.com/office/powerpoint/2010/main" xmlns="" val="4774748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image shows a subset of the </a:t>
            </a:r>
            <a:r>
              <a:rPr lang="en-US" dirty="0" smtClean="0">
                <a:hlinkClick r:id="rId3"/>
              </a:rPr>
              <a:t>ACL Anthology Network</a:t>
            </a:r>
            <a:r>
              <a:rPr lang="en-US" dirty="0" smtClean="0"/>
              <a:t> of academic papers that deal with dependency parsing. There are five coordinated views depicted here. The left side is your reference manager (</a:t>
            </a:r>
            <a:r>
              <a:rPr lang="en-US" dirty="0" err="1" smtClean="0"/>
              <a:t>JabRef</a:t>
            </a:r>
            <a:r>
              <a:rPr lang="en-US" dirty="0" smtClean="0"/>
              <a:t>, similar to Endnote, </a:t>
            </a:r>
            <a:r>
              <a:rPr lang="en-US" dirty="0" err="1" smtClean="0"/>
              <a:t>Mendeley</a:t>
            </a:r>
            <a:r>
              <a:rPr lang="en-US" dirty="0" smtClean="0"/>
              <a:t>, etc.) that gives a list of papers and their abstracts, </a:t>
            </a:r>
            <a:r>
              <a:rPr lang="en-US" dirty="0" err="1" smtClean="0"/>
              <a:t>BibTeX</a:t>
            </a:r>
            <a:r>
              <a:rPr lang="en-US" dirty="0" smtClean="0"/>
              <a:t>, </a:t>
            </a:r>
            <a:r>
              <a:rPr lang="en-US" dirty="0" err="1" smtClean="0"/>
              <a:t>doi</a:t>
            </a:r>
            <a:r>
              <a:rPr lang="en-US" dirty="0" smtClean="0"/>
              <a:t>/</a:t>
            </a:r>
            <a:r>
              <a:rPr lang="en-US" dirty="0" err="1" smtClean="0"/>
              <a:t>url</a:t>
            </a:r>
            <a:r>
              <a:rPr lang="en-US" dirty="0" smtClean="0"/>
              <a:t>/PDF links and the like and allows you to search, sort, group, and import papers. The middle window is the citation network visualization (</a:t>
            </a:r>
            <a:r>
              <a:rPr lang="en-US" dirty="0" err="1" smtClean="0"/>
              <a:t>SocialAction</a:t>
            </a:r>
            <a:r>
              <a:rPr lang="en-US" dirty="0" smtClean="0"/>
              <a:t>) which shows the node-link diagram for the citation network. Automatically generated clusters (Newman's fast heuristic) are shown with convex hulls and rankings by statistical measures like in-degree, </a:t>
            </a:r>
            <a:r>
              <a:rPr lang="en-US" dirty="0" err="1" smtClean="0"/>
              <a:t>betweenness</a:t>
            </a:r>
            <a:r>
              <a:rPr lang="en-US" dirty="0" smtClean="0"/>
              <a:t> centrality, and the like are shown in the left 1/3 and color coded in the visualization.</a:t>
            </a:r>
          </a:p>
          <a:p>
            <a:r>
              <a:rPr lang="en-US" dirty="0" smtClean="0"/>
              <a:t>The bottom-middle pane displays the text of incoming citations for the selected papers. It was automatically extracted from each paper that cites the selected paper. Selected papers are highlighted in yellow in the network visualization and shown with white backgrounds instead of gray in the reference manager. The lime colored selection of in-cite text is a citation we want to see the context of in the citing paper, which is shown in the top-right. The selection is highlighted in lime there as well, and other automatically extracted citations are shown in orange and purple and can be clicked on to select the target papers.</a:t>
            </a:r>
          </a:p>
          <a:p>
            <a:r>
              <a:rPr lang="en-US" dirty="0" smtClean="0"/>
              <a:t>The bottom-right pane shows an automatically generated summary of the in-cite text of the selected papers using a currently poor summarization algorithm.</a:t>
            </a:r>
            <a:endParaRPr lang="en-US" dirty="0"/>
          </a:p>
        </p:txBody>
      </p:sp>
    </p:spTree>
    <p:extLst>
      <p:ext uri="{BB962C8B-B14F-4D97-AF65-F5344CB8AC3E}">
        <p14:creationId xmlns:p14="http://schemas.microsoft.com/office/powerpoint/2010/main" xmlns="" val="4774748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5/27/2010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5/27/2010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5/27/2010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5/27/2010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5/27/2010</a:t>
            </a:fld>
            <a:endParaRPr lang="en-US"/>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pic>
        <p:nvPicPr>
          <p:cNvPr id="1026" name="Picture 2" descr="C:\fs\iopener\hcil symposium\logo_big_transparent.png"/>
          <p:cNvPicPr>
            <a:picLocks noChangeAspect="1" noChangeArrowheads="1"/>
          </p:cNvPicPr>
          <p:nvPr userDrawn="1"/>
        </p:nvPicPr>
        <p:blipFill>
          <a:blip r:embed="rId14" cstate="print">
            <a:extLst>
              <a:ext uri="{28A0092B-C50C-407E-A947-70E740481C1C}">
                <a14:useLocalDpi xmlns:a14="http://schemas.microsoft.com/office/drawing/2010/main" xmlns="" val="0"/>
              </a:ext>
            </a:extLst>
          </a:blip>
          <a:srcRect/>
          <a:stretch>
            <a:fillRect/>
          </a:stretch>
        </p:blipFill>
        <p:spPr bwMode="auto">
          <a:xfrm>
            <a:off x="8001000" y="5715000"/>
            <a:ext cx="955000" cy="952500"/>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file:///\\.psf\bederson%20On%20My%20Mac\Documents\Text\HCIL\Symposium%202010\09_cody\video_muted.bat" TargetMode="External"/><Relationship Id="rId4" Type="http://schemas.openxmlformats.org/officeDocument/2006/relationships/audio" Target="../media/audio1.wav"/></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050" name="Title 3"/>
          <p:cNvSpPr>
            <a:spLocks noGrp="1"/>
          </p:cNvSpPr>
          <p:nvPr>
            <p:ph type="ctrTitle"/>
          </p:nvPr>
        </p:nvSpPr>
        <p:spPr>
          <a:xfrm>
            <a:off x="304800" y="685800"/>
            <a:ext cx="8458200" cy="1470025"/>
          </a:xfrm>
        </p:spPr>
        <p:txBody>
          <a:bodyPr>
            <a:normAutofit fontScale="90000"/>
          </a:bodyPr>
          <a:lstStyle/>
          <a:p>
            <a:r>
              <a:rPr lang="en-US" dirty="0" err="1" smtClean="0"/>
              <a:t>iOpener</a:t>
            </a:r>
            <a:r>
              <a:rPr lang="en-US" dirty="0" smtClean="0"/>
              <a:t> Workbench: </a:t>
            </a:r>
            <a:r>
              <a:rPr lang="en-US" dirty="0"/>
              <a:t>Tools for Rapid Understanding of Scientific </a:t>
            </a:r>
            <a:r>
              <a:rPr lang="en-US" dirty="0" smtClean="0"/>
              <a:t>Literature</a:t>
            </a:r>
          </a:p>
        </p:txBody>
      </p:sp>
      <p:sp>
        <p:nvSpPr>
          <p:cNvPr id="2051" name="Subtitle 4"/>
          <p:cNvSpPr>
            <a:spLocks noGrp="1"/>
          </p:cNvSpPr>
          <p:nvPr>
            <p:ph type="subTitle" idx="1"/>
          </p:nvPr>
        </p:nvSpPr>
        <p:spPr>
          <a:xfrm>
            <a:off x="0" y="2286000"/>
            <a:ext cx="9144000" cy="2743200"/>
          </a:xfrm>
        </p:spPr>
        <p:txBody>
          <a:bodyPr>
            <a:noAutofit/>
          </a:bodyPr>
          <a:lstStyle/>
          <a:p>
            <a:r>
              <a:rPr lang="en-US" sz="2400" dirty="0" smtClean="0">
                <a:solidFill>
                  <a:schemeClr val="tx1"/>
                </a:solidFill>
              </a:rPr>
              <a:t>Cody </a:t>
            </a:r>
            <a:r>
              <a:rPr lang="en-US" sz="2400" dirty="0">
                <a:solidFill>
                  <a:schemeClr val="tx1"/>
                </a:solidFill>
              </a:rPr>
              <a:t>Dunne, Ben Shneiderman, Bonnie </a:t>
            </a:r>
            <a:r>
              <a:rPr lang="en-US" sz="2400" dirty="0" smtClean="0">
                <a:solidFill>
                  <a:schemeClr val="tx1"/>
                </a:solidFill>
              </a:rPr>
              <a:t>Dorr &amp; </a:t>
            </a:r>
            <a:r>
              <a:rPr lang="en-US" sz="2400" dirty="0">
                <a:solidFill>
                  <a:schemeClr val="tx1"/>
                </a:solidFill>
              </a:rPr>
              <a:t>Judith </a:t>
            </a:r>
            <a:r>
              <a:rPr lang="en-US" sz="2400" dirty="0" err="1">
                <a:solidFill>
                  <a:schemeClr val="tx1"/>
                </a:solidFill>
              </a:rPr>
              <a:t>Klavans</a:t>
            </a:r>
            <a:r>
              <a:rPr lang="en-US" sz="2400" dirty="0">
                <a:solidFill>
                  <a:schemeClr val="tx1"/>
                </a:solidFill>
              </a:rPr>
              <a:t> </a:t>
            </a:r>
            <a:endParaRPr lang="en-US" sz="2400" dirty="0" smtClean="0">
              <a:solidFill>
                <a:schemeClr val="tx1"/>
              </a:solidFill>
            </a:endParaRPr>
          </a:p>
          <a:p>
            <a:r>
              <a:rPr lang="en-US" sz="1800" dirty="0" smtClean="0">
                <a:solidFill>
                  <a:schemeClr val="tx1"/>
                </a:solidFill>
                <a:latin typeface="Courier New" pitchFamily="49" charset="0"/>
                <a:cs typeface="Courier New" pitchFamily="49" charset="0"/>
              </a:rPr>
              <a:t>{</a:t>
            </a:r>
            <a:r>
              <a:rPr lang="en-US" sz="1800" dirty="0" err="1" smtClean="0">
                <a:solidFill>
                  <a:schemeClr val="tx1"/>
                </a:solidFill>
                <a:latin typeface="Courier New" pitchFamily="49" charset="0"/>
                <a:cs typeface="Courier New" pitchFamily="49" charset="0"/>
              </a:rPr>
              <a:t>cdunne</a:t>
            </a:r>
            <a:r>
              <a:rPr lang="en-US" sz="1800" dirty="0" smtClean="0">
                <a:solidFill>
                  <a:schemeClr val="tx1"/>
                </a:solidFill>
                <a:latin typeface="Courier New" pitchFamily="49" charset="0"/>
                <a:cs typeface="Courier New" pitchFamily="49" charset="0"/>
              </a:rPr>
              <a:t>, ben, bonnie</a:t>
            </a:r>
            <a:r>
              <a:rPr lang="en-US" sz="1800" dirty="0">
                <a:solidFill>
                  <a:schemeClr val="tx1"/>
                </a:solidFill>
                <a:latin typeface="Courier New" pitchFamily="49" charset="0"/>
                <a:cs typeface="Courier New" pitchFamily="49" charset="0"/>
              </a:rPr>
              <a:t>}@cs.umd.edu, </a:t>
            </a:r>
            <a:r>
              <a:rPr lang="en-US" sz="1800" dirty="0" smtClean="0">
                <a:solidFill>
                  <a:schemeClr val="tx1"/>
                </a:solidFill>
                <a:latin typeface="Courier New" pitchFamily="49" charset="0"/>
                <a:cs typeface="Courier New" pitchFamily="49" charset="0"/>
              </a:rPr>
              <a:t>jklavans@umd.edu</a:t>
            </a:r>
          </a:p>
          <a:p>
            <a:pPr eaLnBrk="1" hangingPunct="1"/>
            <a:endParaRPr lang="en-US" sz="2000" dirty="0" smtClean="0">
              <a:solidFill>
                <a:schemeClr val="tx1"/>
              </a:solidFill>
            </a:endParaRPr>
          </a:p>
          <a:p>
            <a:pPr eaLnBrk="1" hangingPunct="1"/>
            <a:endParaRPr lang="en-US" sz="2800" dirty="0">
              <a:solidFill>
                <a:schemeClr val="tx1"/>
              </a:solidFill>
            </a:endParaRPr>
          </a:p>
          <a:p>
            <a:pPr eaLnBrk="1" hangingPunct="1"/>
            <a:endParaRPr lang="en-US" sz="2000" dirty="0" smtClean="0">
              <a:solidFill>
                <a:schemeClr val="tx1"/>
              </a:solidFill>
            </a:endParaRPr>
          </a:p>
          <a:p>
            <a:pPr eaLnBrk="1" hangingPunct="1"/>
            <a:endParaRPr lang="en-US" sz="2400" dirty="0" smtClean="0">
              <a:solidFill>
                <a:schemeClr val="tx1"/>
              </a:solidFill>
            </a:endParaRPr>
          </a:p>
          <a:p>
            <a:pPr eaLnBrk="1" hangingPunct="1"/>
            <a:r>
              <a:rPr lang="en-US" sz="2400" dirty="0" smtClean="0">
                <a:solidFill>
                  <a:schemeClr val="tx1"/>
                </a:solidFill>
              </a:rPr>
              <a:t>27</a:t>
            </a:r>
            <a:r>
              <a:rPr lang="en-US" sz="2400" baseline="30000" dirty="0" smtClean="0">
                <a:solidFill>
                  <a:schemeClr val="tx1"/>
                </a:solidFill>
              </a:rPr>
              <a:t>th</a:t>
            </a:r>
            <a:r>
              <a:rPr lang="en-US" sz="2400" dirty="0" smtClean="0">
                <a:solidFill>
                  <a:schemeClr val="tx1"/>
                </a:solidFill>
              </a:rPr>
              <a:t> Annual Human-Computer Interaction Lab Symposium</a:t>
            </a:r>
          </a:p>
          <a:p>
            <a:pPr eaLnBrk="1" hangingPunct="1"/>
            <a:r>
              <a:rPr lang="en-US" sz="2400" dirty="0" smtClean="0">
                <a:solidFill>
                  <a:schemeClr val="tx1"/>
                </a:solidFill>
              </a:rPr>
              <a:t>May 27-28, 2010</a:t>
            </a:r>
            <a:r>
              <a:rPr lang="en-US" sz="2400" dirty="0">
                <a:solidFill>
                  <a:schemeClr val="tx1"/>
                </a:solidFill>
              </a:rPr>
              <a:t>	</a:t>
            </a:r>
            <a:r>
              <a:rPr lang="en-US" sz="2400" dirty="0" smtClean="0">
                <a:solidFill>
                  <a:schemeClr val="tx1"/>
                </a:solidFill>
              </a:rPr>
              <a:t>College Park, MD</a:t>
            </a:r>
          </a:p>
          <a:p>
            <a:pPr eaLnBrk="1" hangingPunct="1"/>
            <a:endParaRPr lang="en-US" sz="1800" dirty="0" smtClean="0">
              <a:solidFill>
                <a:schemeClr val="tx1"/>
              </a:solidFill>
            </a:endParaRPr>
          </a:p>
        </p:txBody>
      </p:sp>
      <p:pic>
        <p:nvPicPr>
          <p:cNvPr id="16392" name="Picture 8"/>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09800" y="5814157"/>
            <a:ext cx="4724400" cy="81524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6" name="Picture 2" descr="Photo Credit: Philip Fei Wu"/>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985348" y="3200400"/>
            <a:ext cx="939452" cy="1371600"/>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1028" name="Picture 4" descr="http://www.umiacs.umd.edu/~bonnie/Dorr-04jul16-small.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026480" y="3200400"/>
            <a:ext cx="1025718" cy="1371600"/>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1030" name="Picture 6" descr="http://www.cs.umd.edu/hcil/members/bshneiderman/Photos/june2007_3small.jpg"/>
          <p:cNvPicPr>
            <a:picLocks noChangeAspect="1" noChangeArrowheads="1"/>
          </p:cNvPicPr>
          <p:nvPr/>
        </p:nvPicPr>
        <p:blipFill rotWithShape="1">
          <a:blip r:embed="rId6" cstate="print">
            <a:extLst>
              <a:ext uri="{28A0092B-C50C-407E-A947-70E740481C1C}">
                <a14:useLocalDpi xmlns:a14="http://schemas.microsoft.com/office/drawing/2010/main" xmlns="" val="0"/>
              </a:ext>
            </a:extLst>
          </a:blip>
          <a:srcRect l="16319" r="12057" b="27084"/>
          <a:stretch/>
        </p:blipFill>
        <p:spPr bwMode="auto">
          <a:xfrm>
            <a:off x="3061363" y="3200400"/>
            <a:ext cx="1031966" cy="1371600"/>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pic>
        <p:nvPicPr>
          <p:cNvPr id="1032" name="Picture 8" descr="Picture of Cody Dunne"/>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1194148" y="3200400"/>
            <a:ext cx="934064" cy="1371600"/>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Ongoing Work</a:t>
            </a:r>
            <a:endParaRPr lang="en-US" dirty="0"/>
          </a:p>
        </p:txBody>
      </p:sp>
      <p:sp>
        <p:nvSpPr>
          <p:cNvPr id="3" name="Content Placeholder 2"/>
          <p:cNvSpPr>
            <a:spLocks noGrp="1"/>
          </p:cNvSpPr>
          <p:nvPr>
            <p:ph idx="1"/>
          </p:nvPr>
        </p:nvSpPr>
        <p:spPr/>
        <p:txBody>
          <a:bodyPr/>
          <a:lstStyle/>
          <a:p>
            <a:r>
              <a:rPr lang="en-US" dirty="0"/>
              <a:t>Increase preprocessing of citation texts to vastly improve trimmer summary comprehension</a:t>
            </a:r>
          </a:p>
          <a:p>
            <a:r>
              <a:rPr lang="en-US" dirty="0" smtClean="0"/>
              <a:t>Preliminary </a:t>
            </a:r>
            <a:r>
              <a:rPr lang="en-US" dirty="0"/>
              <a:t>case studies with UMD student domain experts</a:t>
            </a:r>
          </a:p>
          <a:p>
            <a:pPr lvl="1"/>
            <a:r>
              <a:rPr lang="en-US" dirty="0" smtClean="0"/>
              <a:t>Dependency </a:t>
            </a:r>
            <a:r>
              <a:rPr lang="en-US" dirty="0"/>
              <a:t>parsing subset of the ACL Anthology Network (AAN</a:t>
            </a:r>
            <a:r>
              <a:rPr lang="en-US" dirty="0" smtClean="0"/>
              <a:t>)</a:t>
            </a:r>
            <a:endParaRPr lang="en-US" dirty="0"/>
          </a:p>
        </p:txBody>
      </p:sp>
    </p:spTree>
    <p:extLst>
      <p:ext uri="{BB962C8B-B14F-4D97-AF65-F5344CB8AC3E}">
        <p14:creationId xmlns:p14="http://schemas.microsoft.com/office/powerpoint/2010/main" xmlns="" val="34869729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Coming Soon</a:t>
            </a:r>
            <a:endParaRPr lang="en-US" dirty="0"/>
          </a:p>
        </p:txBody>
      </p:sp>
      <p:sp>
        <p:nvSpPr>
          <p:cNvPr id="3" name="Content Placeholder 2"/>
          <p:cNvSpPr>
            <a:spLocks noGrp="1"/>
          </p:cNvSpPr>
          <p:nvPr>
            <p:ph idx="1"/>
          </p:nvPr>
        </p:nvSpPr>
        <p:spPr/>
        <p:txBody>
          <a:bodyPr/>
          <a:lstStyle/>
          <a:p>
            <a:r>
              <a:rPr lang="en-US" dirty="0" smtClean="0"/>
              <a:t>Multi-dimensional </a:t>
            </a:r>
            <a:r>
              <a:rPr lang="en-US" dirty="0"/>
              <a:t>in-depth long-term case </a:t>
            </a:r>
            <a:r>
              <a:rPr lang="en-US" dirty="0" smtClean="0"/>
              <a:t>studies</a:t>
            </a:r>
          </a:p>
          <a:p>
            <a:pPr lvl="1"/>
            <a:r>
              <a:rPr lang="en-US" dirty="0" smtClean="0"/>
              <a:t>longitudinal </a:t>
            </a:r>
            <a:r>
              <a:rPr lang="en-US" dirty="0"/>
              <a:t>case studies with domain experts using their </a:t>
            </a:r>
            <a:r>
              <a:rPr lang="en-US" dirty="0" smtClean="0"/>
              <a:t>data</a:t>
            </a:r>
          </a:p>
          <a:p>
            <a:pPr lvl="1"/>
            <a:r>
              <a:rPr lang="en-US" dirty="0" smtClean="0"/>
              <a:t>close </a:t>
            </a:r>
            <a:r>
              <a:rPr lang="en-US" dirty="0"/>
              <a:t>participant observation</a:t>
            </a:r>
          </a:p>
          <a:p>
            <a:r>
              <a:rPr lang="en-US" dirty="0" smtClean="0"/>
              <a:t>Software </a:t>
            </a:r>
            <a:r>
              <a:rPr lang="en-US" dirty="0"/>
              <a:t>&amp; generated surveys publicly available and presented to academia and wider audiences</a:t>
            </a:r>
          </a:p>
        </p:txBody>
      </p:sp>
    </p:spTree>
    <p:extLst>
      <p:ext uri="{BB962C8B-B14F-4D97-AF65-F5344CB8AC3E}">
        <p14:creationId xmlns:p14="http://schemas.microsoft.com/office/powerpoint/2010/main" xmlns="" val="37650983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iOpener</a:t>
            </a:r>
            <a:r>
              <a:rPr lang="en-US" dirty="0"/>
              <a:t> Workbench</a:t>
            </a:r>
          </a:p>
        </p:txBody>
      </p:sp>
      <p:sp>
        <p:nvSpPr>
          <p:cNvPr id="3" name="Content Placeholder 2"/>
          <p:cNvSpPr>
            <a:spLocks noGrp="1"/>
          </p:cNvSpPr>
          <p:nvPr>
            <p:ph idx="1"/>
          </p:nvPr>
        </p:nvSpPr>
        <p:spPr/>
        <p:txBody>
          <a:bodyPr/>
          <a:lstStyle/>
          <a:p>
            <a:r>
              <a:rPr lang="en-US" dirty="0" smtClean="0"/>
              <a:t>Infrastructure to aid rapid summarization of scientific literature</a:t>
            </a:r>
          </a:p>
          <a:p>
            <a:r>
              <a:rPr lang="en-US" dirty="0" smtClean="0"/>
              <a:t>Integrates</a:t>
            </a:r>
          </a:p>
          <a:p>
            <a:pPr lvl="1"/>
            <a:r>
              <a:rPr lang="en-US" dirty="0" smtClean="0"/>
              <a:t>Statistics</a:t>
            </a:r>
          </a:p>
          <a:p>
            <a:pPr lvl="1"/>
            <a:r>
              <a:rPr lang="en-US" dirty="0" smtClean="0"/>
              <a:t>Visualization</a:t>
            </a:r>
          </a:p>
          <a:p>
            <a:pPr lvl="1"/>
            <a:r>
              <a:rPr lang="en-US" dirty="0"/>
              <a:t>R</a:t>
            </a:r>
            <a:r>
              <a:rPr lang="en-US" dirty="0" smtClean="0"/>
              <a:t>eference management</a:t>
            </a:r>
          </a:p>
          <a:p>
            <a:pPr lvl="1"/>
            <a:r>
              <a:rPr lang="en-US" dirty="0" smtClean="0"/>
              <a:t>Automatic summarization</a:t>
            </a:r>
            <a:endParaRPr lang="en-US" dirty="0"/>
          </a:p>
        </p:txBody>
      </p:sp>
    </p:spTree>
    <p:extLst>
      <p:ext uri="{BB962C8B-B14F-4D97-AF65-F5344CB8AC3E}">
        <p14:creationId xmlns:p14="http://schemas.microsoft.com/office/powerpoint/2010/main" xmlns="" val="38492456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3"/>
          <p:cNvSpPr>
            <a:spLocks noGrp="1"/>
          </p:cNvSpPr>
          <p:nvPr>
            <p:ph type="ctrTitle"/>
          </p:nvPr>
        </p:nvSpPr>
        <p:spPr>
          <a:xfrm>
            <a:off x="304800" y="685800"/>
            <a:ext cx="8458200" cy="1470025"/>
          </a:xfrm>
        </p:spPr>
        <p:txBody>
          <a:bodyPr>
            <a:normAutofit fontScale="90000"/>
          </a:bodyPr>
          <a:lstStyle/>
          <a:p>
            <a:r>
              <a:rPr lang="en-US" dirty="0" err="1" smtClean="0"/>
              <a:t>iOpener</a:t>
            </a:r>
            <a:r>
              <a:rPr lang="en-US" dirty="0" smtClean="0"/>
              <a:t> Workbench: </a:t>
            </a:r>
            <a:r>
              <a:rPr lang="en-US" dirty="0"/>
              <a:t>Tools for Rapid Understanding of Scientific </a:t>
            </a:r>
            <a:r>
              <a:rPr lang="en-US" dirty="0" smtClean="0"/>
              <a:t>Literature</a:t>
            </a:r>
          </a:p>
        </p:txBody>
      </p:sp>
      <p:sp>
        <p:nvSpPr>
          <p:cNvPr id="2051" name="Subtitle 4"/>
          <p:cNvSpPr>
            <a:spLocks noGrp="1"/>
          </p:cNvSpPr>
          <p:nvPr>
            <p:ph type="subTitle" idx="1"/>
          </p:nvPr>
        </p:nvSpPr>
        <p:spPr>
          <a:xfrm>
            <a:off x="0" y="2209800"/>
            <a:ext cx="9144000" cy="3200400"/>
          </a:xfrm>
        </p:spPr>
        <p:txBody>
          <a:bodyPr>
            <a:noAutofit/>
          </a:bodyPr>
          <a:lstStyle/>
          <a:p>
            <a:r>
              <a:rPr lang="en-US" sz="2400" dirty="0" smtClean="0">
                <a:solidFill>
                  <a:schemeClr val="tx1"/>
                </a:solidFill>
              </a:rPr>
              <a:t>Cody </a:t>
            </a:r>
            <a:r>
              <a:rPr lang="en-US" sz="2400" dirty="0">
                <a:solidFill>
                  <a:schemeClr val="tx1"/>
                </a:solidFill>
              </a:rPr>
              <a:t>Dunne, Ben Shneiderman, Bonnie </a:t>
            </a:r>
            <a:r>
              <a:rPr lang="en-US" sz="2400" dirty="0" smtClean="0">
                <a:solidFill>
                  <a:schemeClr val="tx1"/>
                </a:solidFill>
              </a:rPr>
              <a:t>Dorr &amp; </a:t>
            </a:r>
            <a:r>
              <a:rPr lang="en-US" sz="2400" dirty="0">
                <a:solidFill>
                  <a:schemeClr val="tx1"/>
                </a:solidFill>
              </a:rPr>
              <a:t>Judith </a:t>
            </a:r>
            <a:r>
              <a:rPr lang="en-US" sz="2400" dirty="0" err="1">
                <a:solidFill>
                  <a:schemeClr val="tx1"/>
                </a:solidFill>
              </a:rPr>
              <a:t>Klavans</a:t>
            </a:r>
            <a:r>
              <a:rPr lang="en-US" sz="2400" dirty="0">
                <a:solidFill>
                  <a:schemeClr val="tx1"/>
                </a:solidFill>
              </a:rPr>
              <a:t> </a:t>
            </a:r>
            <a:endParaRPr lang="en-US" sz="2400" dirty="0" smtClean="0">
              <a:solidFill>
                <a:schemeClr val="tx1"/>
              </a:solidFill>
            </a:endParaRPr>
          </a:p>
          <a:p>
            <a:r>
              <a:rPr lang="en-US" sz="1800" dirty="0" smtClean="0">
                <a:solidFill>
                  <a:schemeClr val="tx1"/>
                </a:solidFill>
                <a:latin typeface="Courier New" pitchFamily="49" charset="0"/>
                <a:cs typeface="Courier New" pitchFamily="49" charset="0"/>
              </a:rPr>
              <a:t>{</a:t>
            </a:r>
            <a:r>
              <a:rPr lang="en-US" sz="1800" dirty="0" err="1" smtClean="0">
                <a:solidFill>
                  <a:schemeClr val="tx1"/>
                </a:solidFill>
                <a:latin typeface="Courier New" pitchFamily="49" charset="0"/>
                <a:cs typeface="Courier New" pitchFamily="49" charset="0"/>
              </a:rPr>
              <a:t>cdunne</a:t>
            </a:r>
            <a:r>
              <a:rPr lang="en-US" sz="1800" dirty="0" smtClean="0">
                <a:solidFill>
                  <a:schemeClr val="tx1"/>
                </a:solidFill>
                <a:latin typeface="Courier New" pitchFamily="49" charset="0"/>
                <a:cs typeface="Courier New" pitchFamily="49" charset="0"/>
              </a:rPr>
              <a:t>, ben, bonnie</a:t>
            </a:r>
            <a:r>
              <a:rPr lang="en-US" sz="1800" dirty="0">
                <a:solidFill>
                  <a:schemeClr val="tx1"/>
                </a:solidFill>
                <a:latin typeface="Courier New" pitchFamily="49" charset="0"/>
                <a:cs typeface="Courier New" pitchFamily="49" charset="0"/>
              </a:rPr>
              <a:t>}@cs.umd.edu, </a:t>
            </a:r>
            <a:r>
              <a:rPr lang="en-US" sz="1800" dirty="0" smtClean="0">
                <a:solidFill>
                  <a:schemeClr val="tx1"/>
                </a:solidFill>
                <a:latin typeface="Courier New" pitchFamily="49" charset="0"/>
                <a:cs typeface="Courier New" pitchFamily="49" charset="0"/>
              </a:rPr>
              <a:t>jklavans@umd.edu</a:t>
            </a:r>
          </a:p>
          <a:p>
            <a:endParaRPr lang="en-US" sz="1400" dirty="0" smtClean="0">
              <a:solidFill>
                <a:schemeClr val="tx1"/>
              </a:solidFill>
              <a:latin typeface="Courier New" pitchFamily="49" charset="0"/>
              <a:cs typeface="Courier New" pitchFamily="49" charset="0"/>
            </a:endParaRPr>
          </a:p>
          <a:p>
            <a:pPr marL="0" lvl="1"/>
            <a:r>
              <a:rPr lang="en-US" sz="3200" dirty="0" smtClean="0">
                <a:solidFill>
                  <a:schemeClr val="tx1"/>
                </a:solidFill>
              </a:rPr>
              <a:t>tangra.si.umich.edu/</a:t>
            </a:r>
            <a:r>
              <a:rPr lang="en-US" sz="3200" dirty="0" err="1" smtClean="0">
                <a:solidFill>
                  <a:schemeClr val="tx1"/>
                </a:solidFill>
              </a:rPr>
              <a:t>clair</a:t>
            </a:r>
            <a:r>
              <a:rPr lang="en-US" sz="3200" dirty="0" smtClean="0">
                <a:solidFill>
                  <a:schemeClr val="tx1"/>
                </a:solidFill>
              </a:rPr>
              <a:t>/</a:t>
            </a:r>
            <a:r>
              <a:rPr lang="en-US" sz="3200" dirty="0" err="1" smtClean="0">
                <a:solidFill>
                  <a:schemeClr val="tx1"/>
                </a:solidFill>
              </a:rPr>
              <a:t>iopener</a:t>
            </a:r>
            <a:endParaRPr lang="en-US" sz="3200" dirty="0" smtClean="0">
              <a:solidFill>
                <a:schemeClr val="tx1"/>
              </a:solidFill>
            </a:endParaRPr>
          </a:p>
          <a:p>
            <a:pPr marL="0" lvl="1"/>
            <a:endParaRPr lang="en-US" sz="1400" dirty="0" smtClean="0">
              <a:solidFill>
                <a:schemeClr val="tx1"/>
              </a:solidFill>
            </a:endParaRPr>
          </a:p>
          <a:p>
            <a:pPr marL="0" lvl="1"/>
            <a:r>
              <a:rPr lang="en-US" sz="2400" dirty="0" smtClean="0">
                <a:solidFill>
                  <a:schemeClr val="tx1"/>
                </a:solidFill>
              </a:rPr>
              <a:t>This work has been partially supported by NSF grant "</a:t>
            </a:r>
            <a:r>
              <a:rPr lang="en-US" sz="2400" dirty="0" err="1">
                <a:solidFill>
                  <a:schemeClr val="tx1"/>
                </a:solidFill>
              </a:rPr>
              <a:t>iOPENER</a:t>
            </a:r>
            <a:r>
              <a:rPr lang="en-US" sz="2400" dirty="0">
                <a:solidFill>
                  <a:schemeClr val="tx1"/>
                </a:solidFill>
              </a:rPr>
              <a:t>: A Flexible Framework to Support Rapid Learning in Unfamiliar Research Domains", jointly awarded to </a:t>
            </a:r>
            <a:r>
              <a:rPr lang="en-US" sz="2400" dirty="0" smtClean="0">
                <a:solidFill>
                  <a:schemeClr val="tx1"/>
                </a:solidFill>
              </a:rPr>
              <a:t>UMD </a:t>
            </a:r>
            <a:r>
              <a:rPr lang="en-US" sz="2400" dirty="0">
                <a:solidFill>
                  <a:schemeClr val="tx1"/>
                </a:solidFill>
              </a:rPr>
              <a:t>and </a:t>
            </a:r>
            <a:r>
              <a:rPr lang="en-US" sz="2400" dirty="0" err="1">
                <a:solidFill>
                  <a:schemeClr val="tx1"/>
                </a:solidFill>
              </a:rPr>
              <a:t>UMich</a:t>
            </a:r>
            <a:r>
              <a:rPr lang="en-US" sz="2400" dirty="0">
                <a:solidFill>
                  <a:schemeClr val="tx1"/>
                </a:solidFill>
              </a:rPr>
              <a:t> as IIS 0705832. </a:t>
            </a:r>
            <a:endParaRPr lang="en-US" sz="2400" dirty="0" smtClean="0">
              <a:solidFill>
                <a:schemeClr val="tx1"/>
              </a:solidFill>
            </a:endParaRPr>
          </a:p>
          <a:p>
            <a:pPr marL="0" lvl="1"/>
            <a:endParaRPr lang="en-US" sz="3200" dirty="0">
              <a:solidFill>
                <a:schemeClr val="tx1"/>
              </a:solidFill>
            </a:endParaRPr>
          </a:p>
          <a:p>
            <a:pPr eaLnBrk="1" hangingPunct="1"/>
            <a:endParaRPr lang="en-US" sz="1800" dirty="0" smtClean="0">
              <a:solidFill>
                <a:schemeClr val="tx1"/>
              </a:solidFill>
            </a:endParaRPr>
          </a:p>
        </p:txBody>
      </p:sp>
      <p:pic>
        <p:nvPicPr>
          <p:cNvPr id="16392" name="Picture 8"/>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09800" y="5814157"/>
            <a:ext cx="4724400" cy="81524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7835992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preferRelativeResize="0">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31249" t="9727" r="21357" b="30149"/>
          <a:stretch/>
        </p:blipFill>
        <p:spPr bwMode="auto">
          <a:xfrm>
            <a:off x="2514600" y="1676400"/>
            <a:ext cx="6794314" cy="5181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a:xfrm>
            <a:off x="457200" y="-76200"/>
            <a:ext cx="8229600" cy="1143000"/>
          </a:xfrm>
        </p:spPr>
        <p:txBody>
          <a:bodyPr/>
          <a:lstStyle/>
          <a:p>
            <a:r>
              <a:rPr lang="en-US" dirty="0" smtClean="0"/>
              <a:t>Network Analysis</a:t>
            </a:r>
            <a:endParaRPr lang="en-US" dirty="0"/>
          </a:p>
        </p:txBody>
      </p:sp>
      <p:pic>
        <p:nvPicPr>
          <p:cNvPr id="19458"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0" y="1686443"/>
            <a:ext cx="2514599" cy="51906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4655964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914742"/>
            <a:ext cx="9144000" cy="59813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a:xfrm>
            <a:off x="533400" y="-28575"/>
            <a:ext cx="8229600" cy="1143000"/>
          </a:xfrm>
        </p:spPr>
        <p:txBody>
          <a:bodyPr/>
          <a:lstStyle/>
          <a:p>
            <a:r>
              <a:rPr lang="en-US" dirty="0" smtClean="0"/>
              <a:t>Reference Manager</a:t>
            </a:r>
            <a:endParaRPr lang="en-US" dirty="0"/>
          </a:p>
        </p:txBody>
      </p:sp>
    </p:spTree>
    <p:extLst>
      <p:ext uri="{BB962C8B-B14F-4D97-AF65-F5344CB8AC3E}">
        <p14:creationId xmlns:p14="http://schemas.microsoft.com/office/powerpoint/2010/main" xmlns="" val="37254457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preferRelativeResize="0">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79584" t="7996" r="208" b="29802"/>
          <a:stretch/>
        </p:blipFill>
        <p:spPr bwMode="auto">
          <a:xfrm>
            <a:off x="5479184" y="0"/>
            <a:ext cx="3664817" cy="6781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a:xfrm>
            <a:off x="-1295400" y="0"/>
            <a:ext cx="8229600" cy="1600200"/>
          </a:xfrm>
        </p:spPr>
        <p:txBody>
          <a:bodyPr>
            <a:normAutofit/>
          </a:bodyPr>
          <a:lstStyle/>
          <a:p>
            <a:r>
              <a:rPr lang="en-US" sz="3600" dirty="0"/>
              <a:t>Document </a:t>
            </a:r>
            <a:r>
              <a:rPr lang="en-US" sz="3600" dirty="0" smtClean="0"/>
              <a:t>&amp; </a:t>
            </a:r>
            <a:br>
              <a:rPr lang="en-US" sz="3600" dirty="0" smtClean="0"/>
            </a:br>
            <a:r>
              <a:rPr lang="en-US" sz="3600" dirty="0" smtClean="0"/>
              <a:t>Citation View</a:t>
            </a:r>
            <a:endParaRPr lang="en-US" sz="3600" dirty="0"/>
          </a:p>
        </p:txBody>
      </p:sp>
      <p:pic>
        <p:nvPicPr>
          <p:cNvPr id="7" name="Picture 2"/>
          <p:cNvPicPr preferRelativeResize="0">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29991" t="70146" r="32408"/>
          <a:stretch/>
        </p:blipFill>
        <p:spPr bwMode="auto">
          <a:xfrm>
            <a:off x="-19050" y="4214346"/>
            <a:ext cx="5538425" cy="26436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5606147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Summarization</a:t>
            </a:r>
            <a:endParaRPr lang="en-US" dirty="0"/>
          </a:p>
        </p:txBody>
      </p:sp>
      <p:sp>
        <p:nvSpPr>
          <p:cNvPr id="3" name="Content Placeholder 2"/>
          <p:cNvSpPr>
            <a:spLocks noGrp="1"/>
          </p:cNvSpPr>
          <p:nvPr>
            <p:ph idx="1"/>
          </p:nvPr>
        </p:nvSpPr>
        <p:spPr/>
        <p:txBody>
          <a:bodyPr/>
          <a:lstStyle/>
          <a:p>
            <a:endParaRPr lang="en-US"/>
          </a:p>
        </p:txBody>
      </p:sp>
      <p:pic>
        <p:nvPicPr>
          <p:cNvPr id="4" name="Picture 2"/>
          <p:cNvPicPr preferRelativeResize="0">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67664" t="70509" r="1"/>
          <a:stretch/>
        </p:blipFill>
        <p:spPr bwMode="auto">
          <a:xfrm>
            <a:off x="0" y="1764332"/>
            <a:ext cx="9220200" cy="505556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1176070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 – Network analysis</a:t>
            </a:r>
            <a:endParaRPr lang="en-US" dirty="0"/>
          </a:p>
        </p:txBody>
      </p:sp>
      <p:sp>
        <p:nvSpPr>
          <p:cNvPr id="3" name="Content Placeholder 2"/>
          <p:cNvSpPr>
            <a:spLocks noGrp="1"/>
          </p:cNvSpPr>
          <p:nvPr>
            <p:ph idx="1"/>
          </p:nvPr>
        </p:nvSpPr>
        <p:spPr/>
        <p:txBody>
          <a:bodyPr>
            <a:normAutofit lnSpcReduction="10000"/>
          </a:bodyPr>
          <a:lstStyle/>
          <a:p>
            <a:r>
              <a:rPr lang="en-US" dirty="0" err="1" smtClean="0"/>
              <a:t>SocialAction</a:t>
            </a:r>
            <a:r>
              <a:rPr lang="en-US" dirty="0" smtClean="0"/>
              <a:t> (</a:t>
            </a:r>
            <a:r>
              <a:rPr lang="en-US" dirty="0" err="1" smtClean="0"/>
              <a:t>Perer</a:t>
            </a:r>
            <a:r>
              <a:rPr lang="en-US" dirty="0" smtClean="0"/>
              <a:t>, Shneiderman)</a:t>
            </a:r>
          </a:p>
          <a:p>
            <a:r>
              <a:rPr lang="en-US" dirty="0" smtClean="0"/>
              <a:t>Citation </a:t>
            </a:r>
            <a:r>
              <a:rPr lang="en-US" b="1" dirty="0"/>
              <a:t>network</a:t>
            </a:r>
            <a:r>
              <a:rPr lang="en-US" dirty="0"/>
              <a:t> </a:t>
            </a:r>
            <a:r>
              <a:rPr lang="en-US" b="1" dirty="0"/>
              <a:t>visualization </a:t>
            </a:r>
            <a:endParaRPr lang="en-US" b="1" dirty="0" smtClean="0"/>
          </a:p>
          <a:p>
            <a:pPr lvl="1"/>
            <a:r>
              <a:rPr lang="en-US" dirty="0" smtClean="0"/>
              <a:t>Force-directed </a:t>
            </a:r>
            <a:r>
              <a:rPr lang="en-US" dirty="0"/>
              <a:t>placement (by linkages</a:t>
            </a:r>
            <a:r>
              <a:rPr lang="en-US" dirty="0" smtClean="0"/>
              <a:t>)</a:t>
            </a:r>
          </a:p>
          <a:p>
            <a:r>
              <a:rPr lang="en-US" dirty="0" smtClean="0"/>
              <a:t> </a:t>
            </a:r>
            <a:r>
              <a:rPr lang="en-US" b="1" dirty="0" smtClean="0"/>
              <a:t>Scatterplots</a:t>
            </a:r>
            <a:r>
              <a:rPr lang="en-US" dirty="0" smtClean="0"/>
              <a:t> of paper attributes &amp; statistics</a:t>
            </a:r>
          </a:p>
          <a:p>
            <a:r>
              <a:rPr lang="en-US" dirty="0" smtClean="0"/>
              <a:t>Statistics </a:t>
            </a:r>
            <a:r>
              <a:rPr lang="en-US" b="1" dirty="0" smtClean="0"/>
              <a:t>rank</a:t>
            </a:r>
            <a:r>
              <a:rPr lang="en-US" dirty="0" smtClean="0"/>
              <a:t> </a:t>
            </a:r>
            <a:r>
              <a:rPr lang="en-US" b="1" dirty="0" smtClean="0"/>
              <a:t>tables</a:t>
            </a:r>
          </a:p>
          <a:p>
            <a:r>
              <a:rPr lang="en-US" dirty="0" err="1" smtClean="0"/>
              <a:t>Categorial</a:t>
            </a:r>
            <a:r>
              <a:rPr lang="en-US" dirty="0" smtClean="0"/>
              <a:t> and numerical range </a:t>
            </a:r>
            <a:r>
              <a:rPr lang="en-US" b="1" dirty="0" smtClean="0"/>
              <a:t>coloring</a:t>
            </a:r>
          </a:p>
          <a:p>
            <a:r>
              <a:rPr lang="en-US" dirty="0"/>
              <a:t>Automatic </a:t>
            </a:r>
            <a:r>
              <a:rPr lang="en-US" b="1" dirty="0"/>
              <a:t>community</a:t>
            </a:r>
            <a:r>
              <a:rPr lang="en-US" dirty="0"/>
              <a:t> detection </a:t>
            </a:r>
            <a:endParaRPr lang="en-US" dirty="0" smtClean="0"/>
          </a:p>
          <a:p>
            <a:pPr lvl="1"/>
            <a:r>
              <a:rPr lang="en-US" dirty="0" smtClean="0"/>
              <a:t>Newman </a:t>
            </a:r>
            <a:r>
              <a:rPr lang="en-US" dirty="0"/>
              <a:t>'04 fast </a:t>
            </a:r>
            <a:r>
              <a:rPr lang="en-US" dirty="0" smtClean="0"/>
              <a:t>heuristic</a:t>
            </a:r>
          </a:p>
        </p:txBody>
      </p:sp>
    </p:spTree>
    <p:extLst>
      <p:ext uri="{BB962C8B-B14F-4D97-AF65-F5344CB8AC3E}">
        <p14:creationId xmlns:p14="http://schemas.microsoft.com/office/powerpoint/2010/main" xmlns="" val="85757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 – Reference Manager</a:t>
            </a:r>
            <a:endParaRPr lang="en-US" dirty="0"/>
          </a:p>
        </p:txBody>
      </p:sp>
      <p:sp>
        <p:nvSpPr>
          <p:cNvPr id="3" name="Content Placeholder 2"/>
          <p:cNvSpPr>
            <a:spLocks noGrp="1"/>
          </p:cNvSpPr>
          <p:nvPr>
            <p:ph idx="1"/>
          </p:nvPr>
        </p:nvSpPr>
        <p:spPr/>
        <p:txBody>
          <a:bodyPr>
            <a:normAutofit lnSpcReduction="10000"/>
          </a:bodyPr>
          <a:lstStyle/>
          <a:p>
            <a:r>
              <a:rPr lang="en-US" dirty="0" smtClean="0"/>
              <a:t> </a:t>
            </a:r>
            <a:r>
              <a:rPr lang="en-US" b="1" dirty="0" smtClean="0"/>
              <a:t>Search</a:t>
            </a:r>
            <a:r>
              <a:rPr lang="en-US" dirty="0" smtClean="0"/>
              <a:t> by field with simple regex</a:t>
            </a:r>
          </a:p>
          <a:p>
            <a:pPr lvl="1"/>
            <a:r>
              <a:rPr lang="en-US" dirty="0" err="1" smtClean="0"/>
              <a:t>abstract|keywords</a:t>
            </a:r>
            <a:r>
              <a:rPr lang="en-US" dirty="0" smtClean="0"/>
              <a:t>=</a:t>
            </a:r>
            <a:r>
              <a:rPr lang="en-US" dirty="0" err="1" smtClean="0"/>
              <a:t>nonprojective</a:t>
            </a:r>
            <a:r>
              <a:rPr lang="en-US" dirty="0" smtClean="0"/>
              <a:t> and </a:t>
            </a:r>
            <a:r>
              <a:rPr lang="en-US" dirty="0"/>
              <a:t>year = </a:t>
            </a:r>
            <a:r>
              <a:rPr lang="en-US" dirty="0" smtClean="0"/>
              <a:t>2008</a:t>
            </a:r>
          </a:p>
          <a:p>
            <a:r>
              <a:rPr lang="en-US" dirty="0"/>
              <a:t> </a:t>
            </a:r>
            <a:r>
              <a:rPr lang="en-US" b="1" dirty="0" smtClean="0"/>
              <a:t>Grouping</a:t>
            </a:r>
            <a:r>
              <a:rPr lang="en-US" dirty="0" smtClean="0"/>
              <a:t> </a:t>
            </a:r>
            <a:r>
              <a:rPr lang="en-US" dirty="0"/>
              <a:t>-- automatic, </a:t>
            </a:r>
            <a:r>
              <a:rPr lang="en-US" dirty="0" smtClean="0"/>
              <a:t>search results, </a:t>
            </a:r>
            <a:r>
              <a:rPr lang="en-US" dirty="0"/>
              <a:t>manual</a:t>
            </a:r>
          </a:p>
          <a:p>
            <a:r>
              <a:rPr lang="en-US" dirty="0" smtClean="0"/>
              <a:t>DOI/URL, </a:t>
            </a:r>
            <a:r>
              <a:rPr lang="en-US" b="1" dirty="0" err="1" smtClean="0"/>
              <a:t>fulltext</a:t>
            </a:r>
            <a:r>
              <a:rPr lang="en-US" dirty="0" smtClean="0"/>
              <a:t> (annotated PDF, plain text)</a:t>
            </a:r>
            <a:endParaRPr lang="en-US" dirty="0"/>
          </a:p>
          <a:p>
            <a:r>
              <a:rPr lang="en-US" dirty="0" smtClean="0"/>
              <a:t>Metadata</a:t>
            </a:r>
            <a:r>
              <a:rPr lang="en-US" dirty="0"/>
              <a:t>, </a:t>
            </a:r>
            <a:r>
              <a:rPr lang="en-US" b="1" dirty="0"/>
              <a:t>abstracts</a:t>
            </a:r>
          </a:p>
          <a:p>
            <a:r>
              <a:rPr lang="en-US" dirty="0" smtClean="0"/>
              <a:t>User generated </a:t>
            </a:r>
            <a:r>
              <a:rPr lang="en-US" b="1" dirty="0" smtClean="0"/>
              <a:t>reviews</a:t>
            </a:r>
            <a:endParaRPr lang="en-US" b="1" dirty="0"/>
          </a:p>
          <a:p>
            <a:r>
              <a:rPr lang="en-US" dirty="0" err="1" smtClean="0"/>
              <a:t>BibTeX</a:t>
            </a:r>
            <a:r>
              <a:rPr lang="en-US" dirty="0"/>
              <a:t>, Word, </a:t>
            </a:r>
            <a:r>
              <a:rPr lang="en-US" dirty="0" err="1"/>
              <a:t>OpenOffice</a:t>
            </a:r>
            <a:r>
              <a:rPr lang="en-US" dirty="0"/>
              <a:t> </a:t>
            </a:r>
            <a:r>
              <a:rPr lang="en-US" b="1" dirty="0"/>
              <a:t>integration</a:t>
            </a:r>
          </a:p>
          <a:p>
            <a:r>
              <a:rPr lang="en-US" dirty="0" smtClean="0"/>
              <a:t>HTML</a:t>
            </a:r>
            <a:r>
              <a:rPr lang="en-US" dirty="0"/>
              <a:t>, EndNote </a:t>
            </a:r>
            <a:r>
              <a:rPr lang="en-US" b="1" dirty="0" smtClean="0"/>
              <a:t>export</a:t>
            </a:r>
          </a:p>
        </p:txBody>
      </p:sp>
    </p:spTree>
    <p:extLst>
      <p:ext uri="{BB962C8B-B14F-4D97-AF65-F5344CB8AC3E}">
        <p14:creationId xmlns:p14="http://schemas.microsoft.com/office/powerpoint/2010/main" xmlns="" val="37862527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preferRelativeResize="0">
            <a:picLocks noChangeAspect="1" noChangeArrowheads="1"/>
          </p:cNvPicPr>
          <p:nvPr/>
        </p:nvPicPr>
        <p:blipFill>
          <a:blip r:embed="rId3" cstate="print"/>
          <a:stretch>
            <a:fillRect/>
          </a:stretch>
        </p:blipFill>
        <p:spPr bwMode="auto">
          <a:xfrm>
            <a:off x="0" y="1517932"/>
            <a:ext cx="9143999" cy="534006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err="1" smtClean="0"/>
              <a:t>iOpener</a:t>
            </a:r>
            <a:r>
              <a:rPr lang="en-US" dirty="0" smtClean="0"/>
              <a:t> Workbench</a:t>
            </a:r>
            <a:endParaRPr lang="en-US" dirty="0"/>
          </a:p>
        </p:txBody>
      </p:sp>
      <p:sp>
        <p:nvSpPr>
          <p:cNvPr id="5" name="Sound">
            <a:hlinkClick r:id="rId5" action="ppaction://program">
              <a:snd r:embed="rId4" name="camera.wav"/>
            </a:hlinkClick>
          </p:cNvPr>
          <p:cNvSpPr>
            <a:spLocks noEditPoints="1" noChangeArrowheads="1"/>
          </p:cNvSpPr>
          <p:nvPr/>
        </p:nvSpPr>
        <p:spPr bwMode="auto">
          <a:xfrm>
            <a:off x="8472485" y="6324600"/>
            <a:ext cx="371475" cy="447675"/>
          </a:xfrm>
          <a:custGeom>
            <a:avLst/>
            <a:gdLst>
              <a:gd name="T0" fmla="*/ 11164 w 21600"/>
              <a:gd name="T1" fmla="*/ 21159 h 21600"/>
              <a:gd name="T2" fmla="*/ 11164 w 21600"/>
              <a:gd name="T3" fmla="*/ 0 h 21600"/>
              <a:gd name="T4" fmla="*/ 0 w 21600"/>
              <a:gd name="T5" fmla="*/ 10800 h 21600"/>
              <a:gd name="T6" fmla="*/ 21600 w 21600"/>
              <a:gd name="T7" fmla="*/ 10800 h 21600"/>
              <a:gd name="T8" fmla="*/ 761 w 21600"/>
              <a:gd name="T9" fmla="*/ 22454 h 21600"/>
              <a:gd name="T10" fmla="*/ 21069 w 21600"/>
              <a:gd name="T11" fmla="*/ 28282 h 21600"/>
            </a:gdLst>
            <a:ahLst/>
            <a:cxnLst>
              <a:cxn ang="0">
                <a:pos x="T0" y="T1"/>
              </a:cxn>
              <a:cxn ang="0">
                <a:pos x="T2" y="T3"/>
              </a:cxn>
              <a:cxn ang="0">
                <a:pos x="T4" y="T5"/>
              </a:cxn>
              <a:cxn ang="0">
                <a:pos x="T6" y="T7"/>
              </a:cxn>
            </a:cxnLst>
            <a:rect l="T8" t="T9" r="T10" b="T11"/>
            <a:pathLst>
              <a:path w="21600" h="21600">
                <a:moveTo>
                  <a:pt x="0" y="7273"/>
                </a:moveTo>
                <a:lnTo>
                  <a:pt x="5824" y="7273"/>
                </a:lnTo>
                <a:lnTo>
                  <a:pt x="11164" y="0"/>
                </a:lnTo>
                <a:lnTo>
                  <a:pt x="11164" y="21159"/>
                </a:lnTo>
                <a:lnTo>
                  <a:pt x="5824" y="13885"/>
                </a:lnTo>
                <a:lnTo>
                  <a:pt x="0" y="13885"/>
                </a:lnTo>
                <a:lnTo>
                  <a:pt x="0" y="7273"/>
                </a:lnTo>
                <a:close/>
              </a:path>
              <a:path w="21600" h="21600">
                <a:moveTo>
                  <a:pt x="13024" y="7273"/>
                </a:moveTo>
                <a:lnTo>
                  <a:pt x="13591" y="6722"/>
                </a:lnTo>
                <a:lnTo>
                  <a:pt x="13833" y="7548"/>
                </a:lnTo>
                <a:lnTo>
                  <a:pt x="14076" y="8485"/>
                </a:lnTo>
                <a:lnTo>
                  <a:pt x="14157" y="9367"/>
                </a:lnTo>
                <a:lnTo>
                  <a:pt x="14197" y="10524"/>
                </a:lnTo>
                <a:lnTo>
                  <a:pt x="14197" y="11406"/>
                </a:lnTo>
                <a:lnTo>
                  <a:pt x="14116" y="12012"/>
                </a:lnTo>
                <a:lnTo>
                  <a:pt x="13995" y="12728"/>
                </a:lnTo>
                <a:lnTo>
                  <a:pt x="13833" y="13444"/>
                </a:lnTo>
                <a:lnTo>
                  <a:pt x="13712" y="14106"/>
                </a:lnTo>
                <a:lnTo>
                  <a:pt x="13591" y="14546"/>
                </a:lnTo>
                <a:lnTo>
                  <a:pt x="13065" y="13885"/>
                </a:lnTo>
                <a:lnTo>
                  <a:pt x="13307" y="12893"/>
                </a:lnTo>
                <a:lnTo>
                  <a:pt x="13469" y="11791"/>
                </a:lnTo>
                <a:lnTo>
                  <a:pt x="13550" y="10910"/>
                </a:lnTo>
                <a:lnTo>
                  <a:pt x="13591" y="10138"/>
                </a:lnTo>
                <a:lnTo>
                  <a:pt x="13469" y="9367"/>
                </a:lnTo>
                <a:lnTo>
                  <a:pt x="13388" y="8595"/>
                </a:lnTo>
                <a:lnTo>
                  <a:pt x="13267" y="7934"/>
                </a:lnTo>
                <a:lnTo>
                  <a:pt x="13024" y="7273"/>
                </a:lnTo>
                <a:close/>
              </a:path>
              <a:path w="21600" h="21600">
                <a:moveTo>
                  <a:pt x="16382" y="3967"/>
                </a:moveTo>
                <a:lnTo>
                  <a:pt x="16786" y="5179"/>
                </a:lnTo>
                <a:lnTo>
                  <a:pt x="17150" y="6612"/>
                </a:lnTo>
                <a:lnTo>
                  <a:pt x="17474" y="8651"/>
                </a:lnTo>
                <a:lnTo>
                  <a:pt x="17595" y="9753"/>
                </a:lnTo>
                <a:lnTo>
                  <a:pt x="17635" y="12012"/>
                </a:lnTo>
                <a:lnTo>
                  <a:pt x="17393" y="13665"/>
                </a:lnTo>
                <a:lnTo>
                  <a:pt x="17150" y="15208"/>
                </a:lnTo>
                <a:lnTo>
                  <a:pt x="16786" y="16310"/>
                </a:lnTo>
                <a:lnTo>
                  <a:pt x="16341" y="17687"/>
                </a:lnTo>
                <a:lnTo>
                  <a:pt x="15815" y="17081"/>
                </a:lnTo>
                <a:lnTo>
                  <a:pt x="16503" y="14602"/>
                </a:lnTo>
                <a:lnTo>
                  <a:pt x="16786" y="13169"/>
                </a:lnTo>
                <a:lnTo>
                  <a:pt x="16867" y="12012"/>
                </a:lnTo>
                <a:lnTo>
                  <a:pt x="16867" y="9642"/>
                </a:lnTo>
                <a:lnTo>
                  <a:pt x="16705" y="7989"/>
                </a:lnTo>
                <a:lnTo>
                  <a:pt x="16422" y="6612"/>
                </a:lnTo>
                <a:lnTo>
                  <a:pt x="16220" y="5675"/>
                </a:lnTo>
                <a:lnTo>
                  <a:pt x="15856" y="4518"/>
                </a:lnTo>
                <a:lnTo>
                  <a:pt x="16382" y="3967"/>
                </a:lnTo>
                <a:close/>
              </a:path>
              <a:path w="21600" h="21600">
                <a:moveTo>
                  <a:pt x="18889" y="1377"/>
                </a:moveTo>
                <a:lnTo>
                  <a:pt x="19415" y="826"/>
                </a:lnTo>
                <a:lnTo>
                  <a:pt x="20194" y="2576"/>
                </a:lnTo>
                <a:lnTo>
                  <a:pt x="20831" y="4683"/>
                </a:lnTo>
                <a:lnTo>
                  <a:pt x="21357" y="7204"/>
                </a:lnTo>
                <a:lnTo>
                  <a:pt x="21650" y="9450"/>
                </a:lnTo>
                <a:lnTo>
                  <a:pt x="21600" y="12301"/>
                </a:lnTo>
                <a:lnTo>
                  <a:pt x="21215" y="15938"/>
                </a:lnTo>
                <a:lnTo>
                  <a:pt x="20629" y="18348"/>
                </a:lnTo>
                <a:lnTo>
                  <a:pt x="19415" y="21655"/>
                </a:lnTo>
                <a:lnTo>
                  <a:pt x="18889" y="21159"/>
                </a:lnTo>
                <a:lnTo>
                  <a:pt x="19901" y="18404"/>
                </a:lnTo>
                <a:lnTo>
                  <a:pt x="20467" y="15593"/>
                </a:lnTo>
                <a:lnTo>
                  <a:pt x="20791" y="12342"/>
                </a:lnTo>
                <a:lnTo>
                  <a:pt x="20871" y="9532"/>
                </a:lnTo>
                <a:lnTo>
                  <a:pt x="20629" y="7411"/>
                </a:lnTo>
                <a:lnTo>
                  <a:pt x="20062" y="4628"/>
                </a:lnTo>
                <a:lnTo>
                  <a:pt x="19415" y="2810"/>
                </a:lnTo>
                <a:lnTo>
                  <a:pt x="18889" y="1377"/>
                </a:lnTo>
                <a:close/>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lstStyle/>
          <a:p>
            <a:pPr fontAlgn="auto">
              <a:spcBef>
                <a:spcPts val="0"/>
              </a:spcBef>
              <a:spcAft>
                <a:spcPts val="0"/>
              </a:spcAft>
              <a:defRPr/>
            </a:pPr>
            <a:endParaRPr lang="en-US" dirty="0">
              <a:latin typeface="+mn-lt"/>
              <a:cs typeface="+mn-cs"/>
            </a:endParaRPr>
          </a:p>
        </p:txBody>
      </p:sp>
    </p:spTree>
    <p:extLst>
      <p:ext uri="{BB962C8B-B14F-4D97-AF65-F5344CB8AC3E}">
        <p14:creationId xmlns:p14="http://schemas.microsoft.com/office/powerpoint/2010/main" xmlns="" val="11853466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 view - features</a:t>
            </a:r>
            <a:endParaRPr lang="en-US" dirty="0"/>
          </a:p>
        </p:txBody>
      </p:sp>
      <p:sp>
        <p:nvSpPr>
          <p:cNvPr id="3" name="Content Placeholder 2"/>
          <p:cNvSpPr>
            <a:spLocks noGrp="1"/>
          </p:cNvSpPr>
          <p:nvPr>
            <p:ph idx="1"/>
          </p:nvPr>
        </p:nvSpPr>
        <p:spPr/>
        <p:txBody>
          <a:bodyPr/>
          <a:lstStyle/>
          <a:p>
            <a:r>
              <a:rPr lang="en-US" dirty="0" smtClean="0"/>
              <a:t>Citation links</a:t>
            </a:r>
          </a:p>
          <a:p>
            <a:r>
              <a:rPr lang="en-US" dirty="0" smtClean="0"/>
              <a:t>Highlighting</a:t>
            </a:r>
            <a:endParaRPr lang="en-US" dirty="0"/>
          </a:p>
        </p:txBody>
      </p:sp>
    </p:spTree>
    <p:extLst>
      <p:ext uri="{BB962C8B-B14F-4D97-AF65-F5344CB8AC3E}">
        <p14:creationId xmlns:p14="http://schemas.microsoft.com/office/powerpoint/2010/main" xmlns="" val="32568266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Summarization - Features</a:t>
            </a:r>
            <a:endParaRPr lang="en-US" dirty="0"/>
          </a:p>
        </p:txBody>
      </p:sp>
      <p:sp>
        <p:nvSpPr>
          <p:cNvPr id="3" name="Content Placeholder 2"/>
          <p:cNvSpPr>
            <a:spLocks noGrp="1"/>
          </p:cNvSpPr>
          <p:nvPr>
            <p:ph idx="1"/>
          </p:nvPr>
        </p:nvSpPr>
        <p:spPr/>
        <p:txBody>
          <a:bodyPr/>
          <a:lstStyle/>
          <a:p>
            <a:r>
              <a:rPr lang="en-US" dirty="0"/>
              <a:t>Automatically generated summaries</a:t>
            </a:r>
            <a:br>
              <a:rPr lang="en-US" dirty="0"/>
            </a:br>
            <a:r>
              <a:rPr lang="en-US" dirty="0"/>
              <a:t> </a:t>
            </a:r>
            <a:r>
              <a:rPr lang="en-US" b="1" dirty="0"/>
              <a:t>Citation</a:t>
            </a:r>
            <a:r>
              <a:rPr lang="en-US" dirty="0"/>
              <a:t> </a:t>
            </a:r>
            <a:r>
              <a:rPr lang="en-US" b="1" dirty="0"/>
              <a:t>text</a:t>
            </a:r>
            <a:r>
              <a:rPr lang="en-US" dirty="0"/>
              <a:t>, </a:t>
            </a:r>
            <a:r>
              <a:rPr lang="en-US" b="1" dirty="0"/>
              <a:t>keywords</a:t>
            </a:r>
            <a:r>
              <a:rPr lang="en-US" dirty="0"/>
              <a:t>, </a:t>
            </a:r>
            <a:r>
              <a:rPr lang="en-US" b="1" dirty="0" smtClean="0"/>
              <a:t>abstracts</a:t>
            </a:r>
          </a:p>
          <a:p>
            <a:r>
              <a:rPr lang="en-US" dirty="0" smtClean="0"/>
              <a:t>Working to substantially improve coherence &amp; relevance</a:t>
            </a:r>
            <a:endParaRPr lang="en-US" dirty="0"/>
          </a:p>
        </p:txBody>
      </p:sp>
    </p:spTree>
    <p:extLst>
      <p:ext uri="{BB962C8B-B14F-4D97-AF65-F5344CB8AC3E}">
        <p14:creationId xmlns:p14="http://schemas.microsoft.com/office/powerpoint/2010/main" xmlns="" val="3571560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Contribution</a:t>
            </a:r>
            <a:endParaRPr lang="en-US" dirty="0"/>
          </a:p>
        </p:txBody>
      </p:sp>
      <p:sp>
        <p:nvSpPr>
          <p:cNvPr id="3" name="Content Placeholder 2"/>
          <p:cNvSpPr>
            <a:spLocks noGrp="1"/>
          </p:cNvSpPr>
          <p:nvPr>
            <p:ph idx="1"/>
          </p:nvPr>
        </p:nvSpPr>
        <p:spPr/>
        <p:txBody>
          <a:bodyPr>
            <a:normAutofit/>
          </a:bodyPr>
          <a:lstStyle/>
          <a:p>
            <a:r>
              <a:rPr lang="en-US" dirty="0"/>
              <a:t>Infrastructure for </a:t>
            </a:r>
            <a:r>
              <a:rPr lang="en-US" dirty="0" smtClean="0"/>
              <a:t>rapidly summarizing </a:t>
            </a:r>
            <a:r>
              <a:rPr lang="en-US" dirty="0"/>
              <a:t>scientific endeavor</a:t>
            </a:r>
          </a:p>
          <a:p>
            <a:pPr lvl="1"/>
            <a:r>
              <a:rPr lang="en-US" dirty="0" smtClean="0"/>
              <a:t>Integrate statistics, visualization, reference management, and automatic summarization</a:t>
            </a:r>
          </a:p>
          <a:p>
            <a:pPr lvl="1"/>
            <a:r>
              <a:rPr lang="en-US" dirty="0" smtClean="0"/>
              <a:t>Multiple coordinated views</a:t>
            </a:r>
          </a:p>
        </p:txBody>
      </p:sp>
    </p:spTree>
    <p:extLst>
      <p:ext uri="{BB962C8B-B14F-4D97-AF65-F5344CB8AC3E}">
        <p14:creationId xmlns:p14="http://schemas.microsoft.com/office/powerpoint/2010/main" xmlns="" val="41653564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Cases</a:t>
            </a:r>
            <a:endParaRPr lang="en-US" dirty="0"/>
          </a:p>
        </p:txBody>
      </p:sp>
      <p:sp>
        <p:nvSpPr>
          <p:cNvPr id="3" name="Content Placeholder 2"/>
          <p:cNvSpPr>
            <a:spLocks noGrp="1"/>
          </p:cNvSpPr>
          <p:nvPr>
            <p:ph idx="1"/>
          </p:nvPr>
        </p:nvSpPr>
        <p:spPr/>
        <p:txBody>
          <a:bodyPr/>
          <a:lstStyle/>
          <a:p>
            <a:r>
              <a:rPr lang="en-US" dirty="0"/>
              <a:t>Learn about new fields</a:t>
            </a:r>
          </a:p>
          <a:p>
            <a:r>
              <a:rPr lang="en-US" dirty="0" smtClean="0"/>
              <a:t>Understand how </a:t>
            </a:r>
            <a:r>
              <a:rPr lang="en-US" dirty="0"/>
              <a:t>communities </a:t>
            </a:r>
            <a:r>
              <a:rPr lang="en-US" dirty="0" smtClean="0"/>
              <a:t>form</a:t>
            </a:r>
            <a:endParaRPr lang="en-US" dirty="0"/>
          </a:p>
          <a:p>
            <a:r>
              <a:rPr lang="en-US" dirty="0" smtClean="0"/>
              <a:t>Analyze citation patterns within communities</a:t>
            </a:r>
            <a:endParaRPr lang="en-US" dirty="0"/>
          </a:p>
          <a:p>
            <a:r>
              <a:rPr lang="en-US" dirty="0" smtClean="0"/>
              <a:t>Easily explore &amp; export all papers in a community</a:t>
            </a:r>
            <a:endParaRPr lang="en-US" dirty="0"/>
          </a:p>
        </p:txBody>
      </p:sp>
    </p:spTree>
    <p:extLst>
      <p:ext uri="{BB962C8B-B14F-4D97-AF65-F5344CB8AC3E}">
        <p14:creationId xmlns:p14="http://schemas.microsoft.com/office/powerpoint/2010/main" xmlns="" val="40577314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integrate</a:t>
            </a:r>
            <a:endParaRPr lang="en-US" dirty="0"/>
          </a:p>
        </p:txBody>
      </p:sp>
      <p:sp>
        <p:nvSpPr>
          <p:cNvPr id="3" name="Content Placeholder 2"/>
          <p:cNvSpPr>
            <a:spLocks noGrp="1"/>
          </p:cNvSpPr>
          <p:nvPr>
            <p:ph idx="1"/>
          </p:nvPr>
        </p:nvSpPr>
        <p:spPr/>
        <p:txBody>
          <a:bodyPr>
            <a:normAutofit fontScale="92500"/>
          </a:bodyPr>
          <a:lstStyle/>
          <a:p>
            <a:r>
              <a:rPr lang="en-US" dirty="0" smtClean="0"/>
              <a:t>Potent </a:t>
            </a:r>
            <a:r>
              <a:rPr lang="en-US" dirty="0"/>
              <a:t>network analysis tool </a:t>
            </a:r>
            <a:r>
              <a:rPr lang="en-US" dirty="0" smtClean="0"/>
              <a:t>– </a:t>
            </a:r>
            <a:r>
              <a:rPr lang="en-US" dirty="0" err="1" smtClean="0"/>
              <a:t>SocialAction</a:t>
            </a:r>
            <a:endParaRPr lang="en-US" dirty="0" smtClean="0"/>
          </a:p>
          <a:p>
            <a:pPr lvl="1"/>
            <a:r>
              <a:rPr lang="en-US" dirty="0" smtClean="0"/>
              <a:t>Citation network </a:t>
            </a:r>
            <a:r>
              <a:rPr lang="en-US" b="1" dirty="0" smtClean="0"/>
              <a:t>statistics</a:t>
            </a:r>
            <a:r>
              <a:rPr lang="en-US" dirty="0" smtClean="0"/>
              <a:t> &amp; </a:t>
            </a:r>
            <a:r>
              <a:rPr lang="en-US" b="1" dirty="0" smtClean="0"/>
              <a:t>visualization</a:t>
            </a:r>
          </a:p>
          <a:p>
            <a:pPr lvl="1"/>
            <a:r>
              <a:rPr lang="en-US" dirty="0" smtClean="0"/>
              <a:t>Automatic </a:t>
            </a:r>
            <a:r>
              <a:rPr lang="en-US" b="1" dirty="0" smtClean="0"/>
              <a:t>community</a:t>
            </a:r>
            <a:r>
              <a:rPr lang="en-US" dirty="0" smtClean="0"/>
              <a:t> detection &amp; </a:t>
            </a:r>
            <a:r>
              <a:rPr lang="en-US" b="1" dirty="0" smtClean="0"/>
              <a:t>visualization</a:t>
            </a:r>
            <a:endParaRPr lang="en-US" b="1" dirty="0"/>
          </a:p>
          <a:p>
            <a:r>
              <a:rPr lang="en-US" dirty="0" smtClean="0"/>
              <a:t>Reference &amp; document management – </a:t>
            </a:r>
            <a:r>
              <a:rPr lang="en-US" dirty="0" err="1" smtClean="0"/>
              <a:t>JabRef</a:t>
            </a:r>
            <a:endParaRPr lang="en-US" dirty="0" smtClean="0"/>
          </a:p>
          <a:p>
            <a:pPr lvl="1"/>
            <a:r>
              <a:rPr lang="en-US" dirty="0" smtClean="0"/>
              <a:t>Powerful </a:t>
            </a:r>
            <a:r>
              <a:rPr lang="en-US" dirty="0"/>
              <a:t>reference manager with extensive </a:t>
            </a:r>
            <a:r>
              <a:rPr lang="en-US" dirty="0" smtClean="0"/>
              <a:t>features for </a:t>
            </a:r>
            <a:r>
              <a:rPr lang="en-US" b="1" dirty="0" smtClean="0"/>
              <a:t>search</a:t>
            </a:r>
            <a:r>
              <a:rPr lang="en-US" dirty="0"/>
              <a:t>, </a:t>
            </a:r>
            <a:r>
              <a:rPr lang="en-US" b="1" dirty="0"/>
              <a:t>grouping</a:t>
            </a:r>
            <a:r>
              <a:rPr lang="en-US" dirty="0"/>
              <a:t>, </a:t>
            </a:r>
            <a:r>
              <a:rPr lang="en-US" b="1" dirty="0" smtClean="0"/>
              <a:t>review</a:t>
            </a:r>
            <a:r>
              <a:rPr lang="en-US" dirty="0" smtClean="0"/>
              <a:t>, </a:t>
            </a:r>
            <a:r>
              <a:rPr lang="en-US" b="1" dirty="0" smtClean="0"/>
              <a:t>annotation</a:t>
            </a:r>
            <a:r>
              <a:rPr lang="en-US" dirty="0" smtClean="0"/>
              <a:t>, and </a:t>
            </a:r>
            <a:r>
              <a:rPr lang="en-US" b="1" dirty="0" smtClean="0"/>
              <a:t>export</a:t>
            </a:r>
            <a:r>
              <a:rPr lang="en-US" dirty="0" smtClean="0"/>
              <a:t> </a:t>
            </a:r>
          </a:p>
          <a:p>
            <a:r>
              <a:rPr lang="en-US" dirty="0" smtClean="0"/>
              <a:t>Document view with citation linking &amp; highlight</a:t>
            </a:r>
          </a:p>
          <a:p>
            <a:r>
              <a:rPr lang="en-US" dirty="0" smtClean="0"/>
              <a:t>Automatically </a:t>
            </a:r>
            <a:r>
              <a:rPr lang="en-US" dirty="0"/>
              <a:t>generated </a:t>
            </a:r>
            <a:r>
              <a:rPr lang="en-US" dirty="0" smtClean="0"/>
              <a:t>summaries</a:t>
            </a:r>
          </a:p>
          <a:p>
            <a:pPr lvl="1"/>
            <a:r>
              <a:rPr lang="en-US" dirty="0" smtClean="0"/>
              <a:t> </a:t>
            </a:r>
            <a:r>
              <a:rPr lang="en-US" b="1" dirty="0" smtClean="0"/>
              <a:t>Citation</a:t>
            </a:r>
            <a:r>
              <a:rPr lang="en-US" dirty="0" smtClean="0"/>
              <a:t> </a:t>
            </a:r>
            <a:r>
              <a:rPr lang="en-US" b="1" dirty="0" smtClean="0"/>
              <a:t>text</a:t>
            </a:r>
            <a:r>
              <a:rPr lang="en-US" dirty="0" smtClean="0"/>
              <a:t>, </a:t>
            </a:r>
            <a:r>
              <a:rPr lang="en-US" b="1" dirty="0" smtClean="0"/>
              <a:t>keywords</a:t>
            </a:r>
            <a:r>
              <a:rPr lang="en-US" dirty="0" smtClean="0"/>
              <a:t>, </a:t>
            </a:r>
            <a:r>
              <a:rPr lang="en-US" b="1" dirty="0" smtClean="0"/>
              <a:t>abstracts</a:t>
            </a:r>
          </a:p>
        </p:txBody>
      </p:sp>
    </p:spTree>
    <p:extLst>
      <p:ext uri="{BB962C8B-B14F-4D97-AF65-F5344CB8AC3E}">
        <p14:creationId xmlns:p14="http://schemas.microsoft.com/office/powerpoint/2010/main" xmlns="" val="41568529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r>
              <a:rPr lang="en-US" dirty="0" smtClean="0"/>
              <a:t>What </a:t>
            </a:r>
            <a:r>
              <a:rPr lang="en-US" dirty="0"/>
              <a:t>can you do with a graph?</a:t>
            </a:r>
            <a:br>
              <a:rPr lang="en-US" dirty="0"/>
            </a:br>
            <a:endParaRPr lang="en-US" dirty="0"/>
          </a:p>
        </p:txBody>
      </p:sp>
      <p:sp>
        <p:nvSpPr>
          <p:cNvPr id="3" name="Content Placeholder 2"/>
          <p:cNvSpPr>
            <a:spLocks noGrp="1"/>
          </p:cNvSpPr>
          <p:nvPr>
            <p:ph idx="1"/>
          </p:nvPr>
        </p:nvSpPr>
        <p:spPr/>
        <p:txBody>
          <a:bodyPr>
            <a:normAutofit/>
          </a:bodyPr>
          <a:lstStyle/>
          <a:p>
            <a:r>
              <a:rPr lang="en-US" dirty="0" smtClean="0"/>
              <a:t>Statistics</a:t>
            </a:r>
            <a:r>
              <a:rPr lang="en-US" dirty="0"/>
              <a:t>, lists, and </a:t>
            </a:r>
            <a:r>
              <a:rPr lang="en-US" dirty="0" smtClean="0"/>
              <a:t>text is helpful, but</a:t>
            </a:r>
          </a:p>
          <a:p>
            <a:r>
              <a:rPr lang="en-US" dirty="0" smtClean="0"/>
              <a:t>Visualizations show </a:t>
            </a:r>
            <a:r>
              <a:rPr lang="en-US" dirty="0"/>
              <a:t>unexpected </a:t>
            </a:r>
            <a:r>
              <a:rPr lang="en-US" b="1" dirty="0"/>
              <a:t>trends</a:t>
            </a:r>
            <a:r>
              <a:rPr lang="en-US" dirty="0"/>
              <a:t>, </a:t>
            </a:r>
            <a:r>
              <a:rPr lang="en-US" b="1" dirty="0"/>
              <a:t>clusters</a:t>
            </a:r>
            <a:r>
              <a:rPr lang="en-US" dirty="0"/>
              <a:t>, </a:t>
            </a:r>
            <a:r>
              <a:rPr lang="en-US" b="1" dirty="0"/>
              <a:t>gaps</a:t>
            </a:r>
            <a:r>
              <a:rPr lang="en-US" dirty="0"/>
              <a:t>, </a:t>
            </a:r>
            <a:r>
              <a:rPr lang="en-US" b="1" dirty="0" smtClean="0"/>
              <a:t>outliers</a:t>
            </a:r>
          </a:p>
          <a:p>
            <a:r>
              <a:rPr lang="en-US" dirty="0" smtClean="0"/>
              <a:t>Data </a:t>
            </a:r>
            <a:r>
              <a:rPr lang="en-US" b="1" dirty="0" smtClean="0"/>
              <a:t>cleaning</a:t>
            </a:r>
            <a:r>
              <a:rPr lang="en-US" dirty="0" smtClean="0"/>
              <a:t> &amp; </a:t>
            </a:r>
            <a:r>
              <a:rPr lang="en-US" b="1" dirty="0" smtClean="0"/>
              <a:t>verification</a:t>
            </a:r>
          </a:p>
          <a:p>
            <a:r>
              <a:rPr lang="en-US" i="1" dirty="0" smtClean="0"/>
              <a:t>“Information </a:t>
            </a:r>
            <a:r>
              <a:rPr lang="en-US" i="1" dirty="0"/>
              <a:t>visualization answers questions you didn't know you </a:t>
            </a:r>
            <a:r>
              <a:rPr lang="en-US" i="1" dirty="0" smtClean="0"/>
              <a:t>had” – Ben S.</a:t>
            </a:r>
            <a:endParaRPr lang="en-US" i="1" dirty="0"/>
          </a:p>
        </p:txBody>
      </p:sp>
    </p:spTree>
    <p:extLst>
      <p:ext uri="{BB962C8B-B14F-4D97-AF65-F5344CB8AC3E}">
        <p14:creationId xmlns:p14="http://schemas.microsoft.com/office/powerpoint/2010/main" xmlns="" val="33761048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Importance of Survey Articles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Rapidly</a:t>
            </a:r>
            <a:r>
              <a:rPr lang="en-US" baseline="0" dirty="0" smtClean="0"/>
              <a:t> expanding disciplines</a:t>
            </a:r>
          </a:p>
          <a:p>
            <a:r>
              <a:rPr lang="en-US" dirty="0" smtClean="0"/>
              <a:t>Large volume of scientific publications</a:t>
            </a:r>
          </a:p>
          <a:p>
            <a:r>
              <a:rPr lang="en-US" dirty="0" smtClean="0"/>
              <a:t>Increasing cross-disciplinary research</a:t>
            </a:r>
          </a:p>
          <a:p>
            <a:r>
              <a:rPr lang="en-US" dirty="0" smtClean="0"/>
              <a:t>Need for accurate surveys of previous work</a:t>
            </a:r>
          </a:p>
          <a:p>
            <a:pPr lvl="1"/>
            <a:r>
              <a:rPr lang="en-US" dirty="0" smtClean="0"/>
              <a:t>Short summaries</a:t>
            </a:r>
          </a:p>
          <a:p>
            <a:pPr lvl="1"/>
            <a:r>
              <a:rPr lang="en-US" dirty="0" smtClean="0"/>
              <a:t>In-depth</a:t>
            </a:r>
            <a:r>
              <a:rPr lang="en-US" baseline="0" dirty="0" smtClean="0"/>
              <a:t> historical notes</a:t>
            </a:r>
          </a:p>
          <a:p>
            <a:pPr lvl="0"/>
            <a:r>
              <a:rPr lang="en-US" dirty="0" smtClean="0"/>
              <a:t>Multiple users</a:t>
            </a:r>
          </a:p>
          <a:p>
            <a:pPr lvl="1"/>
            <a:r>
              <a:rPr lang="en-US" dirty="0" smtClean="0"/>
              <a:t>Scientists</a:t>
            </a:r>
          </a:p>
          <a:p>
            <a:pPr lvl="1"/>
            <a:r>
              <a:rPr lang="en-US" dirty="0" smtClean="0"/>
              <a:t>Students &amp; Educators</a:t>
            </a:r>
          </a:p>
          <a:p>
            <a:pPr lvl="1"/>
            <a:r>
              <a:rPr lang="en-US" dirty="0" smtClean="0"/>
              <a:t>Government decision makers</a:t>
            </a:r>
          </a:p>
        </p:txBody>
      </p:sp>
    </p:spTree>
    <p:extLst>
      <p:ext uri="{BB962C8B-B14F-4D97-AF65-F5344CB8AC3E}">
        <p14:creationId xmlns:p14="http://schemas.microsoft.com/office/powerpoint/2010/main" xmlns="" val="18820753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iOPENER</a:t>
            </a:r>
            <a:endParaRPr lang="en-US" dirty="0"/>
          </a:p>
        </p:txBody>
      </p:sp>
      <p:sp>
        <p:nvSpPr>
          <p:cNvPr id="3" name="Content Placeholder 2"/>
          <p:cNvSpPr>
            <a:spLocks noGrp="1"/>
          </p:cNvSpPr>
          <p:nvPr>
            <p:ph idx="1"/>
          </p:nvPr>
        </p:nvSpPr>
        <p:spPr/>
        <p:txBody>
          <a:bodyPr>
            <a:normAutofit/>
          </a:bodyPr>
          <a:lstStyle/>
          <a:p>
            <a:r>
              <a:rPr lang="en-US" dirty="0"/>
              <a:t>NSF Info Integration &amp; Informatics program </a:t>
            </a:r>
            <a:endParaRPr lang="en-US" dirty="0" smtClean="0"/>
          </a:p>
          <a:p>
            <a:r>
              <a:rPr lang="en-US" dirty="0" smtClean="0">
                <a:solidFill>
                  <a:srgbClr val="FF0000"/>
                </a:solidFill>
              </a:rPr>
              <a:t>I</a:t>
            </a:r>
            <a:r>
              <a:rPr lang="en-US" dirty="0" smtClean="0"/>
              <a:t>nformation </a:t>
            </a:r>
            <a:r>
              <a:rPr lang="en-US" dirty="0">
                <a:solidFill>
                  <a:srgbClr val="FF0000"/>
                </a:solidFill>
              </a:rPr>
              <a:t>O</a:t>
            </a:r>
            <a:r>
              <a:rPr lang="en-US" dirty="0"/>
              <a:t>rganization for </a:t>
            </a:r>
            <a:r>
              <a:rPr lang="en-US" dirty="0" err="1">
                <a:solidFill>
                  <a:srgbClr val="FF0000"/>
                </a:solidFill>
              </a:rPr>
              <a:t>PEN</a:t>
            </a:r>
            <a:r>
              <a:rPr lang="en-US" dirty="0" err="1"/>
              <a:t>ning</a:t>
            </a:r>
            <a:r>
              <a:rPr lang="en-US" dirty="0"/>
              <a:t> </a:t>
            </a:r>
            <a:r>
              <a:rPr lang="en-US" dirty="0">
                <a:solidFill>
                  <a:srgbClr val="FF0000"/>
                </a:solidFill>
              </a:rPr>
              <a:t>E</a:t>
            </a:r>
            <a:r>
              <a:rPr lang="en-US" dirty="0"/>
              <a:t>xpositions on </a:t>
            </a:r>
            <a:r>
              <a:rPr lang="en-US" dirty="0" smtClean="0">
                <a:solidFill>
                  <a:srgbClr val="FF0000"/>
                </a:solidFill>
              </a:rPr>
              <a:t>R</a:t>
            </a:r>
            <a:r>
              <a:rPr lang="en-US" dirty="0" smtClean="0"/>
              <a:t>esearch</a:t>
            </a:r>
          </a:p>
        </p:txBody>
      </p:sp>
    </p:spTree>
    <p:extLst>
      <p:ext uri="{BB962C8B-B14F-4D97-AF65-F5344CB8AC3E}">
        <p14:creationId xmlns:p14="http://schemas.microsoft.com/office/powerpoint/2010/main" xmlns="" val="36435886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Components</a:t>
            </a:r>
            <a:endParaRPr lang="en-US" dirty="0"/>
          </a:p>
        </p:txBody>
      </p:sp>
      <p:sp>
        <p:nvSpPr>
          <p:cNvPr id="3" name="Content Placeholder 2"/>
          <p:cNvSpPr>
            <a:spLocks noGrp="1"/>
          </p:cNvSpPr>
          <p:nvPr>
            <p:ph idx="1"/>
          </p:nvPr>
        </p:nvSpPr>
        <p:spPr/>
        <p:txBody>
          <a:bodyPr/>
          <a:lstStyle/>
          <a:p>
            <a:r>
              <a:rPr lang="en-US" dirty="0" err="1" smtClean="0"/>
              <a:t>Bibliometric</a:t>
            </a:r>
            <a:r>
              <a:rPr lang="en-US" dirty="0" smtClean="0"/>
              <a:t> </a:t>
            </a:r>
            <a:r>
              <a:rPr lang="en-US" dirty="0"/>
              <a:t>lexical link mining</a:t>
            </a:r>
          </a:p>
          <a:p>
            <a:r>
              <a:rPr lang="en-US" dirty="0"/>
              <a:t>Automatic summarization techniques</a:t>
            </a:r>
          </a:p>
          <a:p>
            <a:r>
              <a:rPr lang="en-US" dirty="0"/>
              <a:t>Visualization tools for structure and content</a:t>
            </a:r>
          </a:p>
          <a:p>
            <a:endParaRPr lang="en-US" dirty="0"/>
          </a:p>
        </p:txBody>
      </p:sp>
    </p:spTree>
    <p:extLst>
      <p:ext uri="{BB962C8B-B14F-4D97-AF65-F5344CB8AC3E}">
        <p14:creationId xmlns:p14="http://schemas.microsoft.com/office/powerpoint/2010/main" xmlns="" val="413245126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1813</TotalTime>
  <Words>1330</Words>
  <Application>Microsoft Office PowerPoint</Application>
  <PresentationFormat>On-screen Show (4:3)</PresentationFormat>
  <Paragraphs>111</Paragraphs>
  <Slides>21</Slides>
  <Notes>4</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iOpener Workbench: Tools for Rapid Understanding of Scientific Literature</vt:lpstr>
      <vt:lpstr>iOpener Workbench</vt:lpstr>
      <vt:lpstr>Contribution</vt:lpstr>
      <vt:lpstr>Use Cases</vt:lpstr>
      <vt:lpstr>What we integrate</vt:lpstr>
      <vt:lpstr>What can you do with a graph? </vt:lpstr>
      <vt:lpstr>Importance of Survey Articles</vt:lpstr>
      <vt:lpstr>iOPENER</vt:lpstr>
      <vt:lpstr>Components</vt:lpstr>
      <vt:lpstr>Ongoing Work</vt:lpstr>
      <vt:lpstr>Coming Soon</vt:lpstr>
      <vt:lpstr>iOpener Workbench</vt:lpstr>
      <vt:lpstr>iOpener Workbench: Tools for Rapid Understanding of Scientific Literature</vt:lpstr>
      <vt:lpstr>Network Analysis</vt:lpstr>
      <vt:lpstr>Reference Manager</vt:lpstr>
      <vt:lpstr>Document &amp;  Citation View</vt:lpstr>
      <vt:lpstr>Summarization</vt:lpstr>
      <vt:lpstr>Features – Network analysis</vt:lpstr>
      <vt:lpstr>Features – Reference Manager</vt:lpstr>
      <vt:lpstr>Document view - features</vt:lpstr>
      <vt:lpstr>Summarization - Features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Readability Metrics for Network Visualization</dc:title>
  <dc:creator>hidedrive</dc:creator>
  <cp:lastModifiedBy>Benjamin B. Bederson</cp:lastModifiedBy>
  <cp:revision>149</cp:revision>
  <dcterms:created xsi:type="dcterms:W3CDTF">2006-08-16T00:00:00Z</dcterms:created>
  <dcterms:modified xsi:type="dcterms:W3CDTF">2010-05-27T17:38:18Z</dcterms:modified>
</cp:coreProperties>
</file>