
<file path=[Content_Types].xml><?xml version="1.0" encoding="utf-8"?>
<Types xmlns="http://schemas.openxmlformats.org/package/2006/content-types">
  <Override PartName="/ppt/slideLayouts/slideLayout27.xml" ContentType="application/vnd.openxmlformats-officedocument.presentationml.slideLayout+xml"/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9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Masters/slideMaster2.xml" ContentType="application/vnd.openxmlformats-officedocument.presentationml.slide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Layouts/slideLayout28.xml" ContentType="application/vnd.openxmlformats-officedocument.presentationml.slideLayout+xml"/>
  <Default Extension="xml" ContentType="application/xml"/>
  <Override PartName="/ppt/slides/slide1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8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theme/theme5.xml" ContentType="application/vnd.openxmlformats-officedocument.theme+xml"/>
  <Override PartName="/ppt/slideLayouts/slideLayout4.xml" ContentType="application/vnd.openxmlformats-officedocument.presentationml.slideLayout+xml"/>
  <Override PartName="/ppt/notesSlides/notesSlide11.xml" ContentType="application/vnd.openxmlformats-officedocument.presentationml.notes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92" r:id="rId1"/>
    <p:sldMasterId id="2147483804" r:id="rId2"/>
    <p:sldMasterId id="2147483841" r:id="rId3"/>
  </p:sldMasterIdLst>
  <p:notesMasterIdLst>
    <p:notesMasterId r:id="rId26"/>
  </p:notesMasterIdLst>
  <p:handoutMasterIdLst>
    <p:handoutMasterId r:id="rId27"/>
  </p:handoutMasterIdLst>
  <p:sldIdLst>
    <p:sldId id="256" r:id="rId4"/>
    <p:sldId id="264" r:id="rId5"/>
    <p:sldId id="285" r:id="rId6"/>
    <p:sldId id="284" r:id="rId7"/>
    <p:sldId id="283" r:id="rId8"/>
    <p:sldId id="282" r:id="rId9"/>
    <p:sldId id="290" r:id="rId10"/>
    <p:sldId id="268" r:id="rId11"/>
    <p:sldId id="271" r:id="rId12"/>
    <p:sldId id="286" r:id="rId13"/>
    <p:sldId id="287" r:id="rId14"/>
    <p:sldId id="288" r:id="rId15"/>
    <p:sldId id="289" r:id="rId16"/>
    <p:sldId id="276" r:id="rId17"/>
    <p:sldId id="261" r:id="rId18"/>
    <p:sldId id="277" r:id="rId19"/>
    <p:sldId id="274" r:id="rId20"/>
    <p:sldId id="275" r:id="rId21"/>
    <p:sldId id="270" r:id="rId22"/>
    <p:sldId id="269" r:id="rId23"/>
    <p:sldId id="279" r:id="rId24"/>
    <p:sldId id="266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00"/>
    <a:srgbClr val="FFFF29"/>
    <a:srgbClr val="C0504D"/>
    <a:srgbClr val="788F48"/>
    <a:srgbClr val="9BBB59"/>
    <a:srgbClr val="F5F4DE"/>
    <a:srgbClr val="E1FECE"/>
    <a:srgbClr val="FFCEC1"/>
    <a:srgbClr val="FFFFCD"/>
    <a:srgbClr val="80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34622" autoAdjust="0"/>
    <p:restoredTop sz="92734" autoAdjust="0"/>
  </p:normalViewPr>
  <p:slideViewPr>
    <p:cSldViewPr>
      <p:cViewPr varScale="1">
        <p:scale>
          <a:sx n="66" d="100"/>
          <a:sy n="66" d="100"/>
        </p:scale>
        <p:origin x="-104" y="-744"/>
      </p:cViewPr>
      <p:guideLst>
        <p:guide orient="horz" pos="1968"/>
        <p:guide pos="22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41EBBF-09F3-40A0-9714-67318874B126}" type="datetimeFigureOut">
              <a:rPr lang="en-US" smtClean="0"/>
              <a:pPr/>
              <a:t>5/27/10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B9BAB1-13E8-4C7A-A1BC-B0558D524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6A2BD5-7E67-BB4D-827F-19C3A8B19086}" type="datetimeFigureOut">
              <a:rPr lang="en-US" smtClean="0"/>
              <a:pPr/>
              <a:t>5/27/10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18C5A-ED90-6D4A-A47A-B4473B2458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Alex Quinn, Ben Bederson, Tom </a:t>
            </a:r>
            <a:r>
              <a:rPr lang="en-US" dirty="0" err="1" smtClean="0"/>
              <a:t>Yeh</a:t>
            </a:r>
            <a:r>
              <a:rPr lang="en-US" dirty="0" smtClean="0"/>
              <a:t>, Jimmy Lin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18C5A-ED90-6D4A-A47A-B4473B2458A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49 seconds per task</a:t>
            </a:r>
          </a:p>
          <a:p>
            <a:r>
              <a:rPr lang="en-US" dirty="0" smtClean="0"/>
              <a:t>$1.48 per hour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18C5A-ED90-6D4A-A47A-B4473B2458A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18C5A-ED90-6D4A-A47A-B4473B2458A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228600" indent="-228600">
              <a:buFontTx/>
              <a:buNone/>
            </a:pPr>
            <a:r>
              <a:rPr lang="en-US" dirty="0" smtClean="0"/>
              <a:t>If you were a computer,</a:t>
            </a:r>
            <a:r>
              <a:rPr lang="en-US" baseline="0" dirty="0" smtClean="0"/>
              <a:t> calculating 1B digits of PI would be a piece of cake.  </a:t>
            </a:r>
            <a:r>
              <a:rPr lang="en-US" dirty="0" smtClean="0"/>
              <a:t>Preparing</a:t>
            </a:r>
            <a:r>
              <a:rPr lang="en-US" baseline="0" dirty="0" smtClean="0"/>
              <a:t> a talk?... Not so much.  ……  </a:t>
            </a:r>
            <a:r>
              <a:rPr lang="en-US" dirty="0" smtClean="0"/>
              <a:t>As time marches on, the overlap</a:t>
            </a:r>
            <a:r>
              <a:rPr lang="en-US" baseline="0" dirty="0" smtClean="0"/>
              <a:t> grows bigger and bigger.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18C5A-ED90-6D4A-A47A-B4473B2458A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228600" indent="-228600">
              <a:buFontTx/>
              <a:buNone/>
            </a:pPr>
            <a:r>
              <a:rPr lang="en-US" dirty="0" smtClean="0"/>
              <a:t>The example I’ll discuss for this talk is…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18C5A-ED90-6D4A-A47A-B4473B2458A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Surveillance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18C5A-ED90-6D4A-A47A-B4473B2458A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Human Computation = </a:t>
            </a:r>
            <a:r>
              <a:rPr lang="en-US" dirty="0" err="1" smtClean="0"/>
              <a:t>CrowdSourcing</a:t>
            </a:r>
            <a:endParaRPr lang="en-US" dirty="0" smtClean="0"/>
          </a:p>
          <a:p>
            <a:r>
              <a:rPr lang="en-US" dirty="0" smtClean="0"/>
              <a:t>Don’t mention AMT, yet!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18C5A-ED90-6D4A-A47A-B4473B2458A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Whenever</a:t>
            </a:r>
            <a:r>
              <a:rPr lang="en-US" baseline="0" dirty="0" smtClean="0"/>
              <a:t> you see a gap like this in your solution space, it’s time to roll up your sleeves.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18C5A-ED90-6D4A-A47A-B4473B2458A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Using</a:t>
            </a:r>
            <a:r>
              <a:rPr lang="en-US" baseline="0" dirty="0" smtClean="0"/>
              <a:t> human detection example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Between "Mechanically Extended Man" and "Artificial Intelligence"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We wanted to see if we could do better.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Joseph Carl </a:t>
            </a:r>
            <a:r>
              <a:rPr lang="en-US" baseline="0" dirty="0" err="1" smtClean="0"/>
              <a:t>Robnett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Licklider</a:t>
            </a:r>
            <a:r>
              <a:rPr lang="en-US" baseline="0" dirty="0" smtClean="0"/>
              <a:t>, professor at MIT from 1950~1985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“Man-Computer Symbiosis”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“It seems likely that the contributions of human operators and equipment will blend together so completely in many operations that it will be difficult to separate them neatly in analysis.”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http://groups.csail.mit.edu/medg/people/psz/Licklider.html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18C5A-ED90-6D4A-A47A-B4473B2458A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CrowdFlow is our toolkit for making this smooth.</a:t>
            </a:r>
            <a:endParaRPr lang="en-US" baseline="0" dirty="0" smtClean="0"/>
          </a:p>
          <a:p>
            <a:r>
              <a:rPr lang="en-US" baseline="0" dirty="0" smtClean="0"/>
              <a:t>Notice adjustable handles.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18C5A-ED90-6D4A-A47A-B4473B2458A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Launched</a:t>
            </a:r>
            <a:r>
              <a:rPr lang="en-US" baseline="0" dirty="0" smtClean="0"/>
              <a:t> November 2005</a:t>
            </a:r>
            <a:endParaRPr lang="en-US" dirty="0" smtClean="0"/>
          </a:p>
          <a:p>
            <a:r>
              <a:rPr lang="en-US" dirty="0" smtClean="0"/>
              <a:t>52% female  -  Mostly 18-34,</a:t>
            </a:r>
            <a:r>
              <a:rPr lang="en-US" baseline="0" dirty="0" smtClean="0"/>
              <a:t> esp. 25-34  -  56% US, 36% India, 8% other, Canada, UK, and </a:t>
            </a:r>
            <a:r>
              <a:rPr lang="en-US" baseline="0" dirty="0" err="1" smtClean="0"/>
              <a:t>Philipines</a:t>
            </a:r>
            <a:r>
              <a:rPr lang="en-US" baseline="0" dirty="0" smtClean="0"/>
              <a:t> also &gt;1%</a:t>
            </a:r>
          </a:p>
          <a:p>
            <a:r>
              <a:rPr lang="en-US" baseline="0" dirty="0" smtClean="0"/>
              <a:t>US:  mostly &gt;$75K/yr,  14% of which do it to make ends meet, 38% have Bachelor’s, 17% graduate</a:t>
            </a:r>
          </a:p>
          <a:p>
            <a:r>
              <a:rPr lang="en-US" baseline="0" dirty="0" smtClean="0"/>
              <a:t>India:  mostly &lt;$10K/yr, 27% of which do it to make ends meet, 38% have Bachelor’s, 17% graduate</a:t>
            </a:r>
          </a:p>
          <a:p>
            <a:endParaRPr lang="en-US" baseline="0" dirty="0" smtClean="0"/>
          </a:p>
          <a:p>
            <a:r>
              <a:rPr lang="en-US" dirty="0" smtClean="0"/>
              <a:t>http://www.ics.uci.edu/~jwross/pubs/RossEtAl-WhoAreTheCrowdworkers-altCHI2010.pdf</a:t>
            </a:r>
          </a:p>
          <a:p>
            <a:r>
              <a:rPr lang="en-US" dirty="0" smtClean="0"/>
              <a:t>Ross, J., </a:t>
            </a:r>
            <a:r>
              <a:rPr lang="en-US" dirty="0" err="1" smtClean="0"/>
              <a:t>Irani</a:t>
            </a:r>
            <a:r>
              <a:rPr lang="en-US" dirty="0" smtClean="0"/>
              <a:t>, I., </a:t>
            </a:r>
            <a:r>
              <a:rPr lang="en-US" dirty="0" err="1" smtClean="0"/>
              <a:t>Silberman</a:t>
            </a:r>
            <a:r>
              <a:rPr lang="en-US" dirty="0" smtClean="0"/>
              <a:t>, M. Six, </a:t>
            </a:r>
            <a:r>
              <a:rPr lang="en-US" dirty="0" err="1" smtClean="0"/>
              <a:t>Zaldivar</a:t>
            </a:r>
            <a:r>
              <a:rPr lang="en-US" dirty="0" smtClean="0"/>
              <a:t>, A., and Tomlinson, B. (2010). "Who are the </a:t>
            </a:r>
            <a:r>
              <a:rPr lang="en-US" dirty="0" err="1" smtClean="0"/>
              <a:t>Crowdworkers</a:t>
            </a:r>
            <a:r>
              <a:rPr lang="en-US" dirty="0" smtClean="0"/>
              <a:t>?: Shifting Demographics in Amazon Mechanical Turk". In: alt.CHI session of CHI 2010 extended abstracts on human factors in computing systems. (2863-2872). Atlanta, Georgia, USA: ACM.</a:t>
            </a:r>
          </a:p>
          <a:p>
            <a:endParaRPr lang="en-US" dirty="0" smtClean="0"/>
          </a:p>
          <a:p>
            <a:r>
              <a:rPr lang="en-US" dirty="0" smtClean="0"/>
              <a:t>The name Mechanical Turk comes from "The Turk," a chess-playing automaton of the 18th century, which was made by Wolfgang von </a:t>
            </a:r>
            <a:r>
              <a:rPr lang="en-US" dirty="0" err="1" smtClean="0"/>
              <a:t>Kempelen</a:t>
            </a:r>
            <a:r>
              <a:rPr lang="en-US" dirty="0" smtClean="0"/>
              <a:t>. It toured Europe beating the likes of Napoleon Bonaparte and Benjamin Franklin. It was later revealed that this "machine" was not an automaton at all but was in fact a chess master hidden in a special compartment controlling its operations. Likewise, the Mechanical Turk web service allows humans to help the machines of today to perform tasks they aren't suited for.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18C5A-ED90-6D4A-A47A-B4473B2458A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3F02F8-5A1D-4B55-9761-57B15B3272B6}" type="datetimeFigureOut">
              <a:rPr lang="en-US" smtClean="0"/>
              <a:pPr/>
              <a:t>5/27/10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1A06F1-E75E-4423-8F4B-206650EE80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b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 userDrawn="1"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b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10"/>
          <p:cNvSpPr>
            <a:spLocks noChangeArrowheads="1"/>
          </p:cNvSpPr>
          <p:nvPr userDrawn="1"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b="0"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3F02F8-5A1D-4B55-9761-57B15B3272B6}" type="datetimeFigureOut">
              <a:rPr lang="en-US" smtClean="0"/>
              <a:pPr/>
              <a:t>5/27/10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1A06F1-E75E-4423-8F4B-206650EE8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3F02F8-5A1D-4B55-9761-57B15B3272B6}" type="datetimeFigureOut">
              <a:rPr lang="en-US" smtClean="0"/>
              <a:pPr/>
              <a:t>5/27/10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1A06F1-E75E-4423-8F4B-206650EE8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3F02F8-5A1D-4B55-9761-57B15B3272B6}" type="datetimeFigureOut">
              <a:rPr lang="en-US" smtClean="0"/>
              <a:pPr/>
              <a:t>5/27/10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1A06F1-E75E-4423-8F4B-206650EE8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3F02F8-5A1D-4B55-9761-57B15B3272B6}" type="datetimeFigureOut">
              <a:rPr lang="en-US" smtClean="0"/>
              <a:pPr/>
              <a:t>5/27/10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1A06F1-E75E-4423-8F4B-206650EE8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3F02F8-5A1D-4B55-9761-57B15B3272B6}" type="datetimeFigureOut">
              <a:rPr lang="en-US" smtClean="0"/>
              <a:pPr/>
              <a:t>5/27/10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1A06F1-E75E-4423-8F4B-206650EE8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3F02F8-5A1D-4B55-9761-57B15B3272B6}" type="datetimeFigureOut">
              <a:rPr lang="en-US" smtClean="0"/>
              <a:pPr/>
              <a:t>5/27/10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1A06F1-E75E-4423-8F4B-206650EE8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AD146E7-DA72-4A4E-B6BF-0588FFBC25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AD146E7-DA72-4A4E-B6BF-0588FFBC25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48CE9D5-1FFE-4052-81DE-650B1F48E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C105909-8605-4342-93DF-C73E956340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3F02F8-5A1D-4B55-9761-57B15B3272B6}" type="datetimeFigureOut">
              <a:rPr lang="en-US" smtClean="0"/>
              <a:pPr/>
              <a:t>5/27/10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1A06F1-E75E-4423-8F4B-206650EE8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D55213E-A032-4B62-8F82-A930A5AF02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60C78E4-3003-489F-A19D-DE6C90FF26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8E63834-7BC0-430E-8E2C-10C143D3D3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8BCA52-F295-4B97-B7C5-306F10FD3A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14890DD-9439-4BBE-B7C2-FB03960C4A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1CCBA0-0A42-4A84-8867-52425B2EF1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0CC80D1-93E0-46DE-B3B0-257EF1247A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A73A7A8-252E-4589-BAED-6492616ECB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AD146E7-DA72-4A4E-B6BF-0588FFBC25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, max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1"/>
            <a:ext cx="8229600" cy="609599"/>
          </a:xfrm>
        </p:spPr>
        <p:txBody>
          <a:bodyPr lIns="0" tIns="0" rIns="0" bIns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534400" cy="6019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Content only (title off sc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-685800"/>
            <a:ext cx="8229600" cy="609599"/>
          </a:xfrm>
        </p:spPr>
        <p:txBody>
          <a:bodyPr lIns="0" tIns="0" rIns="0" bIns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"/>
            <a:ext cx="8759952" cy="670255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ntent, 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"/>
            <a:ext cx="8763000" cy="6705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1_Title and Content,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3F02F8-5A1D-4B55-9761-57B15B3272B6}" type="datetimeFigureOut">
              <a:rPr lang="en-US" smtClean="0"/>
              <a:pPr/>
              <a:t>5/27/10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1A06F1-E75E-4423-8F4B-206650EE80B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118" descr="UMD Logo - Glob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100012"/>
            <a:ext cx="890587" cy="8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86725" y="5800725"/>
            <a:ext cx="9048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3F02F8-5A1D-4B55-9761-57B15B3272B6}" type="datetimeFigureOut">
              <a:rPr lang="en-US" smtClean="0"/>
              <a:pPr/>
              <a:t>5/27/10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1A06F1-E75E-4423-8F4B-206650EE8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3F02F8-5A1D-4B55-9761-57B15B3272B6}" type="datetimeFigureOut">
              <a:rPr lang="en-US" smtClean="0"/>
              <a:pPr/>
              <a:t>5/27/10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1A06F1-E75E-4423-8F4B-206650EE8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3F02F8-5A1D-4B55-9761-57B15B3272B6}" type="datetimeFigureOut">
              <a:rPr lang="en-US" smtClean="0"/>
              <a:pPr/>
              <a:t>5/27/10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1A06F1-E75E-4423-8F4B-206650EE8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7.xml"/><Relationship Id="rId13" Type="http://schemas.openxmlformats.org/officeDocument/2006/relationships/theme" Target="../theme/theme2.xml"/><Relationship Id="rId14" Type="http://schemas.openxmlformats.org/officeDocument/2006/relationships/image" Target="../media/image3.png"/><Relationship Id="rId15" Type="http://schemas.openxmlformats.org/officeDocument/2006/relationships/image" Target="../media/image1.jpe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5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28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1617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>
                <a:latin typeface="+mn-lt"/>
                <a:cs typeface="Arial" charset="0"/>
              </a:defRPr>
            </a:lvl1pPr>
          </a:lstStyle>
          <a:p>
            <a:fld id="{2A3F02F8-5A1D-4B55-9761-57B15B3272B6}" type="datetimeFigureOut">
              <a:rPr lang="en-US" smtClean="0"/>
              <a:pPr/>
              <a:t>5/27/10</a:t>
            </a:fld>
            <a:endParaRPr lang="en-US"/>
          </a:p>
        </p:txBody>
      </p:sp>
      <p:sp>
        <p:nvSpPr>
          <p:cNvPr id="1617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0">
                <a:latin typeface="+mn-lt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161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>
                <a:latin typeface="+mn-lt"/>
                <a:cs typeface="Arial" charset="0"/>
              </a:defRPr>
            </a:lvl1pPr>
          </a:lstStyle>
          <a:p>
            <a:fld id="{6F1A06F1-E75E-4423-8F4B-206650EE80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1799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b="0">
              <a:latin typeface="Times New Roman" pitchFamily="18" charset="0"/>
              <a:cs typeface="Arial" charset="0"/>
            </a:endParaRPr>
          </a:p>
        </p:txBody>
      </p:sp>
      <p:sp>
        <p:nvSpPr>
          <p:cNvPr id="161801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b="0">
              <a:latin typeface="Times New Roman" pitchFamily="18" charset="0"/>
              <a:cs typeface="Arial" charset="0"/>
            </a:endParaRPr>
          </a:p>
        </p:txBody>
      </p:sp>
      <p:sp>
        <p:nvSpPr>
          <p:cNvPr id="161802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b="0">
              <a:latin typeface="Times New Roman" pitchFamily="18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844" r:id="rId3"/>
    <p:sldLayoutId id="2147483846" r:id="rId4"/>
    <p:sldLayoutId id="2147483845" r:id="rId5"/>
    <p:sldLayoutId id="2147483843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  <p:sldLayoutId id="2147483803" r:id="rId15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2"/>
          </a:solidFill>
          <a:latin typeface="Garamond" pitchFamily="18" charset="0"/>
          <a:ea typeface="ＭＳ Ｐゴシック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2"/>
          </a:solidFill>
          <a:latin typeface="Garamond" pitchFamily="18" charset="0"/>
          <a:ea typeface="ＭＳ Ｐゴシック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2"/>
          </a:solidFill>
          <a:latin typeface="Garamond" pitchFamily="18" charset="0"/>
          <a:ea typeface="ＭＳ Ｐゴシック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2"/>
          </a:solidFill>
          <a:latin typeface="Garamond" pitchFamily="18" charset="0"/>
          <a:ea typeface="ＭＳ Ｐゴシック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2"/>
          </a:solidFill>
          <a:latin typeface="Garamond" pitchFamily="18" charset="0"/>
          <a:ea typeface="ＭＳ Ｐゴシック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2"/>
          </a:solidFill>
          <a:latin typeface="Garamond" pitchFamily="18" charset="0"/>
          <a:ea typeface="ＭＳ Ｐゴシック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2"/>
          </a:solidFill>
          <a:latin typeface="Garamond" pitchFamily="18" charset="0"/>
          <a:ea typeface="ＭＳ Ｐゴシック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2"/>
          </a:solidFill>
          <a:latin typeface="Garamond" pitchFamily="18" charset="0"/>
          <a:ea typeface="ＭＳ Ｐゴシック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1617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17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0"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1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0D2C5B28-07BE-4C01-B58C-6620D583D8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1799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b="0">
              <a:latin typeface="Times New Roman" pitchFamily="18" charset="0"/>
              <a:cs typeface="Arial" charset="0"/>
            </a:endParaRPr>
          </a:p>
        </p:txBody>
      </p:sp>
      <p:sp>
        <p:nvSpPr>
          <p:cNvPr id="161800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b="0">
              <a:latin typeface="Verdana" pitchFamily="34" charset="0"/>
              <a:cs typeface="Arial" charset="0"/>
            </a:endParaRPr>
          </a:p>
        </p:txBody>
      </p:sp>
      <p:sp>
        <p:nvSpPr>
          <p:cNvPr id="161801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b="0">
              <a:latin typeface="Times New Roman" pitchFamily="18" charset="0"/>
              <a:cs typeface="Arial" charset="0"/>
            </a:endParaRPr>
          </a:p>
        </p:txBody>
      </p:sp>
      <p:sp>
        <p:nvSpPr>
          <p:cNvPr id="161802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b="0">
              <a:latin typeface="Times New Roman" pitchFamily="18" charset="0"/>
              <a:cs typeface="Arial" charset="0"/>
            </a:endParaRPr>
          </a:p>
        </p:txBody>
      </p:sp>
      <p:pic>
        <p:nvPicPr>
          <p:cNvPr id="48139" name="Picture 12" descr="hcil-logo-small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148638" y="6142038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0" name="Picture 118" descr="UMD Logo - Glob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253413" y="0"/>
            <a:ext cx="890587" cy="8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1" name="Picture 119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28600" y="6257925"/>
            <a:ext cx="66675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40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2"/>
          </a:solidFill>
          <a:latin typeface="Garamond" pitchFamily="18" charset="0"/>
          <a:ea typeface="ＭＳ Ｐゴシック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2"/>
          </a:solidFill>
          <a:latin typeface="Garamond" pitchFamily="18" charset="0"/>
          <a:ea typeface="ＭＳ Ｐゴシック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2"/>
          </a:solidFill>
          <a:latin typeface="Garamond" pitchFamily="18" charset="0"/>
          <a:ea typeface="ＭＳ Ｐゴシック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2"/>
          </a:solidFill>
          <a:latin typeface="Garamond" pitchFamily="18" charset="0"/>
          <a:ea typeface="ＭＳ Ｐゴシック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2"/>
          </a:solidFill>
          <a:latin typeface="Garamond" pitchFamily="18" charset="0"/>
          <a:ea typeface="ＭＳ Ｐゴシック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2"/>
          </a:solidFill>
          <a:latin typeface="Garamond" pitchFamily="18" charset="0"/>
          <a:ea typeface="ＭＳ Ｐゴシック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2"/>
          </a:solidFill>
          <a:latin typeface="Garamond" pitchFamily="18" charset="0"/>
          <a:ea typeface="ＭＳ Ｐゴシック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2"/>
          </a:solidFill>
          <a:latin typeface="Garamond" pitchFamily="18" charset="0"/>
          <a:ea typeface="ＭＳ Ｐゴシック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1617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17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0"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1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0D2C5B28-07BE-4C01-B58C-6620D583D8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1799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b="0">
              <a:latin typeface="Times New Roman" pitchFamily="18" charset="0"/>
              <a:cs typeface="Arial" charset="0"/>
            </a:endParaRPr>
          </a:p>
        </p:txBody>
      </p:sp>
      <p:sp>
        <p:nvSpPr>
          <p:cNvPr id="161801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b="0">
              <a:latin typeface="Times New Roman" pitchFamily="18" charset="0"/>
              <a:cs typeface="Arial" charset="0"/>
            </a:endParaRPr>
          </a:p>
        </p:txBody>
      </p:sp>
      <p:sp>
        <p:nvSpPr>
          <p:cNvPr id="161802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b="0">
              <a:latin typeface="Times New Roman" pitchFamily="18" charset="0"/>
              <a:cs typeface="Arial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86725" y="5800725"/>
            <a:ext cx="9048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18" descr="UMD Logo - Globe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53400" y="100012"/>
            <a:ext cx="890587" cy="8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2"/>
          </a:solidFill>
          <a:latin typeface="Garamond" pitchFamily="18" charset="0"/>
          <a:ea typeface="ＭＳ Ｐゴシック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2"/>
          </a:solidFill>
          <a:latin typeface="Garamond" pitchFamily="18" charset="0"/>
          <a:ea typeface="ＭＳ Ｐゴシック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2"/>
          </a:solidFill>
          <a:latin typeface="Garamond" pitchFamily="18" charset="0"/>
          <a:ea typeface="ＭＳ Ｐゴシック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2"/>
          </a:solidFill>
          <a:latin typeface="Garamond" pitchFamily="18" charset="0"/>
          <a:ea typeface="ＭＳ Ｐゴシック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2"/>
          </a:solidFill>
          <a:latin typeface="Garamond" pitchFamily="18" charset="0"/>
          <a:ea typeface="ＭＳ Ｐゴシック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2"/>
          </a:solidFill>
          <a:latin typeface="Garamond" pitchFamily="18" charset="0"/>
          <a:ea typeface="ＭＳ Ｐゴシック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2"/>
          </a:solidFill>
          <a:latin typeface="Garamond" pitchFamily="18" charset="0"/>
          <a:ea typeface="ＭＳ Ｐゴシック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2"/>
          </a:solidFill>
          <a:latin typeface="Garamond" pitchFamily="18" charset="0"/>
          <a:ea typeface="ＭＳ Ｐゴシック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914400"/>
            <a:ext cx="6172200" cy="3352800"/>
          </a:xfrm>
        </p:spPr>
        <p:txBody>
          <a:bodyPr>
            <a:noAutofit/>
          </a:bodyPr>
          <a:lstStyle/>
          <a:p>
            <a:r>
              <a:rPr lang="en-US" sz="6600" dirty="0" smtClean="0"/>
              <a:t>CrowdFlow</a:t>
            </a:r>
            <a:br>
              <a:rPr lang="en-US" sz="6600" dirty="0" smtClean="0"/>
            </a:br>
            <a:r>
              <a:rPr lang="en-US" sz="3600" dirty="0" smtClean="0"/>
              <a:t>Integrating Machine Learning with Mechanical Turk for Speed-Cost-Quality Flexibility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5181600"/>
            <a:ext cx="8839200" cy="762000"/>
          </a:xfrm>
        </p:spPr>
        <p:txBody>
          <a:bodyPr/>
          <a:lstStyle/>
          <a:p>
            <a:r>
              <a:rPr lang="en-US" dirty="0" smtClean="0"/>
              <a:t>Alex Quinn, Ben Bederson, Tom </a:t>
            </a:r>
            <a:r>
              <a:rPr lang="en-US" dirty="0" err="1" smtClean="0"/>
              <a:t>Yeh</a:t>
            </a:r>
            <a:r>
              <a:rPr lang="en-US" dirty="0" smtClean="0"/>
              <a:t>, Jimmy Lin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Detection – Starting point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bright="39000"/>
          </a:blip>
          <a:srcRect/>
          <a:stretch>
            <a:fillRect/>
          </a:stretch>
        </p:blipFill>
        <p:spPr bwMode="auto">
          <a:xfrm>
            <a:off x="914400" y="838200"/>
            <a:ext cx="7518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Detection – Task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838200"/>
            <a:ext cx="7518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lum bright="39000"/>
          </a:blip>
          <a:srcRect/>
          <a:stretch>
            <a:fillRect/>
          </a:stretch>
        </p:blipFill>
        <p:spPr bwMode="auto">
          <a:xfrm>
            <a:off x="914400" y="838200"/>
            <a:ext cx="7518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22"/>
          <p:cNvSpPr/>
          <p:nvPr/>
        </p:nvSpPr>
        <p:spPr bwMode="auto">
          <a:xfrm>
            <a:off x="7064296" y="5430640"/>
            <a:ext cx="1546304" cy="1427360"/>
          </a:xfrm>
          <a:prstGeom prst="ellipse">
            <a:avLst/>
          </a:prstGeom>
          <a:solidFill>
            <a:srgbClr val="FFFF00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Detection – Results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46327" y="861108"/>
            <a:ext cx="7954723" cy="5860624"/>
            <a:chOff x="446327" y="861108"/>
            <a:chExt cx="7954723" cy="5860624"/>
          </a:xfrm>
        </p:grpSpPr>
        <p:sp>
          <p:nvSpPr>
            <p:cNvPr id="6" name="TextBox 11"/>
            <p:cNvSpPr txBox="1">
              <a:spLocks noChangeArrowheads="1"/>
            </p:cNvSpPr>
            <p:nvPr/>
          </p:nvSpPr>
          <p:spPr bwMode="auto">
            <a:xfrm>
              <a:off x="4256341" y="6136957"/>
              <a:ext cx="140915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3200" dirty="0">
                  <a:latin typeface="Calibri" charset="0"/>
                </a:rPr>
                <a:t>Quality</a:t>
              </a:r>
            </a:p>
          </p:txBody>
        </p:sp>
        <p:sp>
          <p:nvSpPr>
            <p:cNvPr id="7" name="TextBox 12"/>
            <p:cNvSpPr txBox="1">
              <a:spLocks noChangeArrowheads="1"/>
            </p:cNvSpPr>
            <p:nvPr/>
          </p:nvSpPr>
          <p:spPr bwMode="auto">
            <a:xfrm rot="16200000">
              <a:off x="-1047828" y="3094356"/>
              <a:ext cx="357308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3200" dirty="0" smtClean="0">
                  <a:latin typeface="Calibri" charset="0"/>
                </a:rPr>
                <a:t>Speed, Affordability</a:t>
              </a:r>
              <a:endParaRPr lang="en-US" sz="3200" dirty="0">
                <a:latin typeface="Calibri" charset="0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 bwMode="auto">
            <a:xfrm>
              <a:off x="1028700" y="6136371"/>
              <a:ext cx="7372350" cy="4761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 bwMode="auto">
            <a:xfrm rot="5400000" flipH="1" flipV="1">
              <a:off x="-1611312" y="3497945"/>
              <a:ext cx="5276850" cy="3175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" name="Oval 9"/>
          <p:cNvSpPr/>
          <p:nvPr/>
        </p:nvSpPr>
        <p:spPr bwMode="auto">
          <a:xfrm>
            <a:off x="953432" y="1219200"/>
            <a:ext cx="152400" cy="1524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7772400" y="6068120"/>
            <a:ext cx="152400" cy="1524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  <p:cxnSp>
        <p:nvCxnSpPr>
          <p:cNvPr id="13" name="Straight Connector 12"/>
          <p:cNvCxnSpPr>
            <a:stCxn id="10" idx="5"/>
            <a:endCxn id="11" idx="1"/>
          </p:cNvCxnSpPr>
          <p:nvPr/>
        </p:nvCxnSpPr>
        <p:spPr bwMode="auto">
          <a:xfrm rot="16200000" flipH="1">
            <a:off x="2068538" y="364258"/>
            <a:ext cx="4741156" cy="671120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609600" y="6146184"/>
            <a:ext cx="1295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/>
              <a:t>60%</a:t>
            </a:r>
            <a:endParaRPr lang="en-US" sz="2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406268" y="6146184"/>
            <a:ext cx="128053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/>
              <a:t>90%</a:t>
            </a:r>
            <a:endParaRPr lang="en-US" sz="26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742880" y="3300968"/>
            <a:ext cx="342899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119</a:t>
            </a:r>
            <a:r>
              <a:rPr lang="en-US" sz="2600" dirty="0" smtClean="0"/>
              <a:t> images took</a:t>
            </a:r>
            <a:br>
              <a:rPr lang="en-US" sz="2600" dirty="0" smtClean="0"/>
            </a:br>
            <a:r>
              <a:rPr lang="en-US" sz="3200" b="1" dirty="0" smtClean="0"/>
              <a:t>3 hrs 50 mins</a:t>
            </a:r>
            <a:r>
              <a:rPr lang="en-US" sz="2600" dirty="0" smtClean="0"/>
              <a:t> and cost </a:t>
            </a:r>
            <a:r>
              <a:rPr lang="en-US" sz="3200" b="1" dirty="0" smtClean="0"/>
              <a:t>$2.38</a:t>
            </a:r>
            <a:endParaRPr lang="en-US" sz="2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Detection – Scenarios</a:t>
            </a:r>
            <a:endParaRPr lang="en-US" dirty="0"/>
          </a:p>
        </p:txBody>
      </p:sp>
      <p:grpSp>
        <p:nvGrpSpPr>
          <p:cNvPr id="3" name="Group 4"/>
          <p:cNvGrpSpPr/>
          <p:nvPr/>
        </p:nvGrpSpPr>
        <p:grpSpPr>
          <a:xfrm>
            <a:off x="446327" y="861108"/>
            <a:ext cx="7954723" cy="5860624"/>
            <a:chOff x="446327" y="861108"/>
            <a:chExt cx="7954723" cy="5860624"/>
          </a:xfrm>
        </p:grpSpPr>
        <p:sp>
          <p:nvSpPr>
            <p:cNvPr id="6" name="TextBox 11"/>
            <p:cNvSpPr txBox="1">
              <a:spLocks noChangeArrowheads="1"/>
            </p:cNvSpPr>
            <p:nvPr/>
          </p:nvSpPr>
          <p:spPr bwMode="auto">
            <a:xfrm>
              <a:off x="4256341" y="6136957"/>
              <a:ext cx="140915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3200" dirty="0">
                  <a:latin typeface="Calibri" charset="0"/>
                </a:rPr>
                <a:t>Quality</a:t>
              </a:r>
            </a:p>
          </p:txBody>
        </p:sp>
        <p:sp>
          <p:nvSpPr>
            <p:cNvPr id="7" name="TextBox 12"/>
            <p:cNvSpPr txBox="1">
              <a:spLocks noChangeArrowheads="1"/>
            </p:cNvSpPr>
            <p:nvPr/>
          </p:nvSpPr>
          <p:spPr bwMode="auto">
            <a:xfrm rot="16200000">
              <a:off x="-1047828" y="3094356"/>
              <a:ext cx="357308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3200" dirty="0" smtClean="0">
                  <a:latin typeface="Calibri" charset="0"/>
                </a:rPr>
                <a:t>Speed, Affordability</a:t>
              </a:r>
              <a:endParaRPr lang="en-US" sz="3200" dirty="0">
                <a:latin typeface="Calibri" charset="0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 bwMode="auto">
            <a:xfrm>
              <a:off x="1028700" y="6136371"/>
              <a:ext cx="7372350" cy="4761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 bwMode="auto">
            <a:xfrm rot="5400000" flipH="1" flipV="1">
              <a:off x="-1611312" y="3497945"/>
              <a:ext cx="5276850" cy="3175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" name="Oval 9"/>
          <p:cNvSpPr/>
          <p:nvPr/>
        </p:nvSpPr>
        <p:spPr bwMode="auto">
          <a:xfrm>
            <a:off x="953432" y="1219200"/>
            <a:ext cx="152400" cy="1524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7772400" y="6068120"/>
            <a:ext cx="152400" cy="1524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  <p:cxnSp>
        <p:nvCxnSpPr>
          <p:cNvPr id="13" name="Straight Connector 12"/>
          <p:cNvCxnSpPr>
            <a:stCxn id="10" idx="5"/>
            <a:endCxn id="11" idx="1"/>
          </p:cNvCxnSpPr>
          <p:nvPr/>
        </p:nvCxnSpPr>
        <p:spPr bwMode="auto">
          <a:xfrm rot="16200000" flipH="1">
            <a:off x="2068538" y="364258"/>
            <a:ext cx="4741156" cy="671120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609600" y="6146184"/>
            <a:ext cx="1295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/>
              <a:t>60%</a:t>
            </a:r>
            <a:endParaRPr lang="en-US" sz="2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406268" y="6146184"/>
            <a:ext cx="128053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/>
              <a:t>90%</a:t>
            </a:r>
            <a:endParaRPr lang="en-US" sz="2600" b="1" dirty="0"/>
          </a:p>
        </p:txBody>
      </p:sp>
      <p:sp>
        <p:nvSpPr>
          <p:cNvPr id="19" name="Oval 18"/>
          <p:cNvSpPr/>
          <p:nvPr/>
        </p:nvSpPr>
        <p:spPr bwMode="auto">
          <a:xfrm>
            <a:off x="3505200" y="3048000"/>
            <a:ext cx="152400" cy="1524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67000" y="990600"/>
            <a:ext cx="5562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1000</a:t>
            </a:r>
            <a:r>
              <a:rPr lang="en-US" sz="2600" dirty="0" smtClean="0"/>
              <a:t> photos at </a:t>
            </a:r>
            <a:r>
              <a:rPr lang="en-US" sz="2600" b="1" dirty="0" smtClean="0"/>
              <a:t>72%</a:t>
            </a:r>
            <a:r>
              <a:rPr lang="en-US" sz="2600" dirty="0" smtClean="0"/>
              <a:t> accuracy would take </a:t>
            </a:r>
            <a:r>
              <a:rPr lang="en-US" sz="2800" b="1" dirty="0" smtClean="0"/>
              <a:t>12 hrs 20 mins</a:t>
            </a:r>
            <a:r>
              <a:rPr lang="en-US" sz="2600" dirty="0" smtClean="0"/>
              <a:t> and cost </a:t>
            </a:r>
            <a:r>
              <a:rPr lang="en-US" sz="3200" b="1" dirty="0" smtClean="0"/>
              <a:t>$8.00</a:t>
            </a:r>
            <a:endParaRPr lang="en-US" sz="2600" b="1" dirty="0"/>
          </a:p>
        </p:txBody>
      </p:sp>
      <p:sp>
        <p:nvSpPr>
          <p:cNvPr id="18" name="Oval 17"/>
          <p:cNvSpPr/>
          <p:nvPr/>
        </p:nvSpPr>
        <p:spPr bwMode="auto">
          <a:xfrm>
            <a:off x="2804536" y="2404944"/>
            <a:ext cx="1546304" cy="1427360"/>
          </a:xfrm>
          <a:prstGeom prst="ellipse">
            <a:avLst/>
          </a:prstGeom>
          <a:solidFill>
            <a:srgbClr val="FFFF00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42880" y="3300968"/>
            <a:ext cx="34289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chemeClr val="bg1">
                    <a:lumMod val="75000"/>
                  </a:schemeClr>
                </a:solidFill>
              </a:rPr>
              <a:t>119</a:t>
            </a:r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 images took</a:t>
            </a:r>
            <a:b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3200" b="1" dirty="0" smtClean="0">
                <a:solidFill>
                  <a:schemeClr val="bg1">
                    <a:lumMod val="75000"/>
                  </a:schemeClr>
                </a:solidFill>
              </a:rPr>
              <a:t>3 hrs 50 mins</a:t>
            </a:r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 and cost </a:t>
            </a:r>
            <a:r>
              <a:rPr lang="en-US" sz="3200" b="1" dirty="0" smtClean="0">
                <a:solidFill>
                  <a:schemeClr val="bg1">
                    <a:lumMod val="75000"/>
                  </a:schemeClr>
                </a:solidFill>
              </a:rPr>
              <a:t>$2.38</a:t>
            </a:r>
            <a:endParaRPr lang="en-US" sz="2600" b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Elbow Connector 13"/>
          <p:cNvCxnSpPr/>
          <p:nvPr/>
        </p:nvCxnSpPr>
        <p:spPr>
          <a:xfrm rot="10800000" flipV="1">
            <a:off x="4202608" y="5500654"/>
            <a:ext cx="3663405" cy="385418"/>
          </a:xfrm>
          <a:prstGeom prst="bentConnector3">
            <a:avLst>
              <a:gd name="adj1" fmla="val -417"/>
            </a:avLst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hape 14"/>
          <p:cNvCxnSpPr/>
          <p:nvPr/>
        </p:nvCxnSpPr>
        <p:spPr>
          <a:xfrm rot="16200000" flipH="1">
            <a:off x="1479016" y="3460215"/>
            <a:ext cx="3828295" cy="1595673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Vision: Richer model</a:t>
            </a:r>
            <a:endParaRPr lang="en-US" dirty="0"/>
          </a:p>
        </p:txBody>
      </p:sp>
      <p:sp>
        <p:nvSpPr>
          <p:cNvPr id="4" name="Flowchart: Decision 3"/>
          <p:cNvSpPr/>
          <p:nvPr/>
        </p:nvSpPr>
        <p:spPr>
          <a:xfrm>
            <a:off x="2438400" y="1696205"/>
            <a:ext cx="2286000" cy="1295400"/>
          </a:xfrm>
          <a:prstGeom prst="flowChartDecis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5" name="Flowchart: Decision 4"/>
          <p:cNvSpPr/>
          <p:nvPr/>
        </p:nvSpPr>
        <p:spPr>
          <a:xfrm>
            <a:off x="4800600" y="2839205"/>
            <a:ext cx="2286000" cy="1295400"/>
          </a:xfrm>
          <a:prstGeom prst="flowChartDecis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6" name="Flowchart: Process 5"/>
          <p:cNvSpPr/>
          <p:nvPr/>
        </p:nvSpPr>
        <p:spPr>
          <a:xfrm>
            <a:off x="3550920" y="4591805"/>
            <a:ext cx="1295400" cy="914400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Process 6"/>
          <p:cNvSpPr/>
          <p:nvPr/>
        </p:nvSpPr>
        <p:spPr>
          <a:xfrm>
            <a:off x="7010400" y="4591805"/>
            <a:ext cx="1752600" cy="914400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90802" y="685800"/>
            <a:ext cx="5962398" cy="646331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ctr"/>
            <a:r>
              <a:rPr lang="en-US" sz="2600" dirty="0" smtClean="0"/>
              <a:t>Input with computer results</a:t>
            </a:r>
            <a:endParaRPr lang="en-US" sz="2600" dirty="0"/>
          </a:p>
        </p:txBody>
      </p:sp>
      <p:cxnSp>
        <p:nvCxnSpPr>
          <p:cNvPr id="9" name="Straight Arrow Connector 8"/>
          <p:cNvCxnSpPr>
            <a:stCxn id="8" idx="2"/>
            <a:endCxn id="4" idx="0"/>
          </p:cNvCxnSpPr>
          <p:nvPr/>
        </p:nvCxnSpPr>
        <p:spPr>
          <a:xfrm rot="16200000" flipH="1">
            <a:off x="3394663" y="1509468"/>
            <a:ext cx="364074" cy="939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hape 9"/>
          <p:cNvCxnSpPr>
            <a:stCxn id="4" idx="3"/>
            <a:endCxn id="5" idx="0"/>
          </p:cNvCxnSpPr>
          <p:nvPr/>
        </p:nvCxnSpPr>
        <p:spPr>
          <a:xfrm>
            <a:off x="4724400" y="2343905"/>
            <a:ext cx="1219200" cy="495300"/>
          </a:xfrm>
          <a:prstGeom prst="bentConnector2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hape 10"/>
          <p:cNvCxnSpPr>
            <a:stCxn id="5" idx="3"/>
            <a:endCxn id="7" idx="0"/>
          </p:cNvCxnSpPr>
          <p:nvPr/>
        </p:nvCxnSpPr>
        <p:spPr>
          <a:xfrm>
            <a:off x="7086600" y="3486905"/>
            <a:ext cx="800100" cy="1104900"/>
          </a:xfrm>
          <a:prstGeom prst="bentConnector2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hape 11"/>
          <p:cNvCxnSpPr>
            <a:stCxn id="5" idx="1"/>
            <a:endCxn id="6" idx="0"/>
          </p:cNvCxnSpPr>
          <p:nvPr/>
        </p:nvCxnSpPr>
        <p:spPr>
          <a:xfrm rot="10800000" flipV="1">
            <a:off x="4198620" y="3486905"/>
            <a:ext cx="601980" cy="1104900"/>
          </a:xfrm>
          <a:prstGeom prst="bentConnector2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2"/>
          </p:cNvCxnSpPr>
          <p:nvPr/>
        </p:nvCxnSpPr>
        <p:spPr>
          <a:xfrm rot="5400000">
            <a:off x="3823712" y="5873493"/>
            <a:ext cx="742197" cy="762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667000" y="2070278"/>
            <a:ext cx="189186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smtClean="0"/>
              <a:t>Validator</a:t>
            </a:r>
            <a:endParaRPr lang="en-US" sz="2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941347" y="3215145"/>
            <a:ext cx="199285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smtClean="0"/>
              <a:t>Appraiser</a:t>
            </a:r>
            <a:endParaRPr lang="en-US" sz="2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657600" y="4789925"/>
            <a:ext cx="112402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smtClean="0"/>
              <a:t>Fixer</a:t>
            </a:r>
            <a:endParaRPr lang="en-US" sz="2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120346" y="4774685"/>
            <a:ext cx="156645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smtClean="0"/>
              <a:t>Worker</a:t>
            </a:r>
            <a:endParaRPr lang="en-US" sz="26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219200" y="1905695"/>
            <a:ext cx="140775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i="1" dirty="0" smtClean="0">
                <a:solidFill>
                  <a:schemeClr val="bg1">
                    <a:lumMod val="65000"/>
                  </a:schemeClr>
                </a:solidFill>
              </a:rPr>
              <a:t>Correct</a:t>
            </a:r>
            <a:endParaRPr lang="en-US" sz="26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92861" y="1940938"/>
            <a:ext cx="170110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i="1" dirty="0" smtClean="0">
                <a:solidFill>
                  <a:schemeClr val="bg1">
                    <a:lumMod val="65000"/>
                  </a:schemeClr>
                </a:solidFill>
              </a:rPr>
              <a:t>Incorrect</a:t>
            </a:r>
            <a:endParaRPr lang="en-US" sz="26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11233" y="3048695"/>
            <a:ext cx="66556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i="1" dirty="0" smtClean="0">
                <a:solidFill>
                  <a:schemeClr val="bg1">
                    <a:lumMod val="65000"/>
                  </a:schemeClr>
                </a:solidFill>
              </a:rPr>
              <a:t>Fix</a:t>
            </a:r>
            <a:endParaRPr lang="en-US" sz="26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018153" y="3007738"/>
            <a:ext cx="113524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i="1" dirty="0" smtClean="0">
                <a:solidFill>
                  <a:schemeClr val="bg1">
                    <a:lumMod val="65000"/>
                  </a:schemeClr>
                </a:solidFill>
              </a:rPr>
              <a:t>Start </a:t>
            </a:r>
          </a:p>
          <a:p>
            <a:r>
              <a:rPr lang="en-US" sz="2600" i="1" dirty="0" smtClean="0">
                <a:solidFill>
                  <a:schemeClr val="bg1">
                    <a:lumMod val="65000"/>
                  </a:schemeClr>
                </a:solidFill>
              </a:rPr>
              <a:t>over</a:t>
            </a:r>
            <a:endParaRPr lang="en-US" sz="26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81400" y="6136957"/>
            <a:ext cx="134203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Output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183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Design for overall needs/constraints</a:t>
            </a:r>
          </a:p>
          <a:p>
            <a:endParaRPr lang="en-US" dirty="0" smtClean="0"/>
          </a:p>
          <a:p>
            <a:r>
              <a:rPr lang="en-US" baseline="0" dirty="0" smtClean="0"/>
              <a:t>Practical advice:</a:t>
            </a:r>
          </a:p>
          <a:p>
            <a:pPr lvl="1"/>
            <a:r>
              <a:rPr lang="en-US" sz="2600" dirty="0" smtClean="0"/>
              <a:t>Pay consistently and reasonably</a:t>
            </a:r>
          </a:p>
          <a:p>
            <a:pPr lvl="1"/>
            <a:r>
              <a:rPr lang="en-US" sz="2600" dirty="0" smtClean="0"/>
              <a:t>Reject only work that is </a:t>
            </a:r>
            <a:r>
              <a:rPr lang="en-US" sz="2600" i="1" dirty="0" smtClean="0"/>
              <a:t>definitely</a:t>
            </a:r>
            <a:r>
              <a:rPr lang="en-US" sz="2600" dirty="0" smtClean="0"/>
              <a:t> cheating</a:t>
            </a:r>
          </a:p>
          <a:p>
            <a:pPr lvl="1"/>
            <a:r>
              <a:rPr lang="en-US" dirty="0" smtClean="0"/>
              <a:t>Build in </a:t>
            </a:r>
            <a:r>
              <a:rPr lang="en-US" i="1" u="sng" dirty="0" smtClean="0"/>
              <a:t>fair</a:t>
            </a:r>
            <a:r>
              <a:rPr lang="en-US" dirty="0" smtClean="0"/>
              <a:t> cheating deterrence from the start</a:t>
            </a:r>
          </a:p>
          <a:p>
            <a:pPr lvl="1"/>
            <a:r>
              <a:rPr lang="en-US" dirty="0" smtClean="0"/>
              <a:t>Keep instructions short, but always clear</a:t>
            </a:r>
          </a:p>
          <a:p>
            <a:pPr lvl="1"/>
            <a:endParaRPr lang="en-US" sz="2600" dirty="0" smtClean="0"/>
          </a:p>
          <a:p>
            <a:endParaRPr lang="en-US" baseline="0" dirty="0" smtClean="0"/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914400" y="5638800"/>
            <a:ext cx="73914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b="0">
              <a:latin typeface="Verdana" pitchFamily="34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5638800"/>
            <a:ext cx="8915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i="1" dirty="0" smtClean="0"/>
              <a:t>Contact:  Alex Quinn  aq@cs.umd.edu</a:t>
            </a:r>
            <a:endParaRPr lang="en-US" sz="2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30725"/>
          </a:xfrm>
        </p:spPr>
        <p:txBody>
          <a:bodyPr/>
          <a:lstStyle/>
          <a:p>
            <a:r>
              <a:rPr lang="en-US" dirty="0" smtClean="0"/>
              <a:t>Earlier naïve experiment:</a:t>
            </a:r>
          </a:p>
          <a:p>
            <a:pPr lvl="1"/>
            <a:r>
              <a:rPr lang="en-US" sz="2600" dirty="0" smtClean="0"/>
              <a:t>2000 reviews classified by 3 Turkers each</a:t>
            </a:r>
          </a:p>
          <a:p>
            <a:pPr lvl="1"/>
            <a:r>
              <a:rPr lang="en-US" sz="2600" dirty="0" smtClean="0"/>
              <a:t>91% of work was cheated by 9 bad Turkers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2488" y="3124200"/>
            <a:ext cx="6640912" cy="362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Cheating Deterrence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30725"/>
          </a:xfrm>
        </p:spPr>
        <p:txBody>
          <a:bodyPr/>
          <a:lstStyle/>
          <a:p>
            <a:r>
              <a:rPr lang="en-US" dirty="0" smtClean="0"/>
              <a:t>Mix in task instances with known answers</a:t>
            </a:r>
          </a:p>
          <a:p>
            <a:r>
              <a:rPr lang="en-US" dirty="0" smtClean="0"/>
              <a:t>Keep track of each worker’s accuracy</a:t>
            </a:r>
          </a:p>
          <a:p>
            <a:r>
              <a:rPr lang="en-US" dirty="0" smtClean="0"/>
              <a:t>Warning after 10 HITs of &lt;70% accuracy</a:t>
            </a:r>
          </a:p>
          <a:p>
            <a:r>
              <a:rPr lang="en-US" dirty="0" smtClean="0"/>
              <a:t>Block after 20 HITs of &lt;70% accuracy</a:t>
            </a:r>
          </a:p>
          <a:p>
            <a:r>
              <a:rPr lang="en-US" dirty="0" smtClean="0"/>
              <a:t>Thresholds are problem-specific</a:t>
            </a:r>
          </a:p>
          <a:p>
            <a:endParaRPr lang="en-US" dirty="0" smtClean="0"/>
          </a:p>
          <a:p>
            <a:r>
              <a:rPr lang="en-US" dirty="0" smtClean="0"/>
              <a:t>Other mechanisms</a:t>
            </a:r>
          </a:p>
          <a:p>
            <a:pPr lvl="1"/>
            <a:r>
              <a:rPr lang="en-US" sz="2600" dirty="0" smtClean="0"/>
              <a:t>Approve payment only after inspection</a:t>
            </a:r>
          </a:p>
          <a:p>
            <a:pPr lvl="1"/>
            <a:r>
              <a:rPr lang="en-US" sz="2600" dirty="0" smtClean="0"/>
              <a:t>Filter workers based on approval record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Ideal Pricing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10600" cy="4530725"/>
          </a:xfrm>
        </p:spPr>
        <p:txBody>
          <a:bodyPr/>
          <a:lstStyle/>
          <a:p>
            <a:r>
              <a:rPr lang="en-US" dirty="0" smtClean="0"/>
              <a:t>Pay proportional to Turker effort</a:t>
            </a:r>
          </a:p>
          <a:p>
            <a:r>
              <a:rPr lang="en-US" dirty="0" smtClean="0"/>
              <a:t>Choose a reasonable hourly rate</a:t>
            </a:r>
          </a:p>
          <a:p>
            <a:r>
              <a:rPr lang="en-US" dirty="0" smtClean="0"/>
              <a:t>Example:</a:t>
            </a:r>
          </a:p>
          <a:p>
            <a:pPr lvl="1"/>
            <a:r>
              <a:rPr lang="en-US" sz="2600" dirty="0" smtClean="0"/>
              <a:t>Confirming correct answer:  10 seconds</a:t>
            </a:r>
          </a:p>
          <a:p>
            <a:pPr lvl="1"/>
            <a:r>
              <a:rPr lang="en-US" sz="2600" dirty="0" smtClean="0"/>
              <a:t>Fixing an incorrect answer:  60 seconds</a:t>
            </a:r>
          </a:p>
          <a:p>
            <a:pPr lvl="1"/>
            <a:r>
              <a:rPr lang="en-US" sz="2600" dirty="0" smtClean="0"/>
              <a:t>Answering from scratch:  50 seconds</a:t>
            </a:r>
          </a:p>
          <a:p>
            <a:pPr lvl="1"/>
            <a:r>
              <a:rPr lang="en-US" sz="2600" dirty="0" smtClean="0"/>
              <a:t>If machine &lt; 80%, bypass machine results</a:t>
            </a:r>
          </a:p>
          <a:p>
            <a:pPr lvl="2"/>
            <a:r>
              <a:rPr lang="en-US" sz="2600" dirty="0" smtClean="0"/>
              <a:t>Need to adjust for human accuracy!</a:t>
            </a:r>
            <a:endParaRPr lang="en-US" sz="2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Sentiment</a:t>
            </a:r>
            <a:r>
              <a:rPr lang="en-US" baseline="0" dirty="0" smtClean="0"/>
              <a:t> Polarity – Example 1</a:t>
            </a:r>
            <a:endParaRPr lang="en-US" dirty="0"/>
          </a:p>
        </p:txBody>
      </p:sp>
      <p:pic>
        <p:nvPicPr>
          <p:cNvPr id="10" name="Content Placeholder 9"/>
          <p:cNvPicPr>
            <a:picLocks noGrp="1"/>
          </p:cNvPicPr>
          <p:nvPr>
            <p:ph idx="1"/>
          </p:nvPr>
        </p:nvPicPr>
        <p:blipFill>
          <a:blip r:embed="rId2" cstate="print"/>
          <a:srcRect l="1699" t="15795" r="3054" b="9600"/>
          <a:stretch>
            <a:fillRect/>
          </a:stretch>
        </p:blipFill>
        <p:spPr bwMode="auto">
          <a:xfrm>
            <a:off x="304800" y="1641475"/>
            <a:ext cx="4786491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ular Callout 5"/>
          <p:cNvSpPr/>
          <p:nvPr/>
        </p:nvSpPr>
        <p:spPr bwMode="auto">
          <a:xfrm>
            <a:off x="5257800" y="1447800"/>
            <a:ext cx="3688976" cy="1752600"/>
          </a:xfrm>
          <a:prstGeom prst="wedgeRoundRectCallout">
            <a:avLst>
              <a:gd name="adj1" fmla="val -57431"/>
              <a:gd name="adj2" fmla="val -6478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“Skim each movie review and decide whether it is positive or negative.</a:t>
            </a:r>
            <a:r>
              <a:rPr kumimoji="0" lang="en-US" sz="2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</a:t>
            </a:r>
            <a:r>
              <a:rPr lang="en-US" sz="2600" b="1" dirty="0" smtClean="0">
                <a:solidFill>
                  <a:schemeClr val="tx1"/>
                </a:solidFill>
                <a:latin typeface="Constantia" pitchFamily="18" charset="0"/>
              </a:rPr>
              <a:t>...”</a:t>
            </a:r>
            <a:endParaRPr kumimoji="0" lang="en-US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  <p:sp>
        <p:nvSpPr>
          <p:cNvPr id="9" name="Rounded Rectangular Callout 8"/>
          <p:cNvSpPr/>
          <p:nvPr/>
        </p:nvSpPr>
        <p:spPr bwMode="auto">
          <a:xfrm>
            <a:off x="1524000" y="4876800"/>
            <a:ext cx="2209800" cy="990600"/>
          </a:xfrm>
          <a:prstGeom prst="wedgeRoundRectCallout">
            <a:avLst>
              <a:gd name="adj1" fmla="val -71057"/>
              <a:gd name="adj2" fmla="val -27100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onstantia" pitchFamily="18" charset="0"/>
              </a:rPr>
              <a:t>○</a:t>
            </a: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</a:rPr>
              <a:t> positive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tantia" pitchFamily="18" charset="0"/>
              </a:rPr>
              <a:t>○</a:t>
            </a:r>
            <a:r>
              <a:rPr lang="en-US" sz="2600" b="1" dirty="0" smtClean="0">
                <a:solidFill>
                  <a:schemeClr val="tx1"/>
                </a:solidFill>
                <a:latin typeface="Constantia" pitchFamily="18" charset="0"/>
              </a:rPr>
              <a:t> negative</a:t>
            </a:r>
          </a:p>
        </p:txBody>
      </p:sp>
      <p:pic>
        <p:nvPicPr>
          <p:cNvPr id="11" name="Picture 10"/>
          <p:cNvPicPr/>
          <p:nvPr/>
        </p:nvPicPr>
        <p:blipFill>
          <a:blip r:embed="rId3" cstate="print"/>
          <a:srcRect l="57375" r="-160"/>
          <a:stretch>
            <a:fillRect/>
          </a:stretch>
        </p:blipFill>
        <p:spPr bwMode="auto">
          <a:xfrm>
            <a:off x="5837626" y="3268198"/>
            <a:ext cx="3173149" cy="351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Computation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381000" y="838200"/>
            <a:ext cx="6324600" cy="5867400"/>
          </a:xfrm>
          <a:prstGeom prst="ellipse">
            <a:avLst/>
          </a:prstGeom>
          <a:solidFill>
            <a:srgbClr val="E1FECE">
              <a:alpha val="49804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2819401" y="838200"/>
            <a:ext cx="6172200" cy="5867400"/>
          </a:xfrm>
          <a:prstGeom prst="ellipse">
            <a:avLst/>
          </a:prstGeom>
          <a:solidFill>
            <a:srgbClr val="FFCEC1">
              <a:alpha val="49804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29400" y="3124200"/>
            <a:ext cx="2438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/>
              <a:t>Things</a:t>
            </a:r>
            <a:br>
              <a:rPr lang="en-US" sz="2600" dirty="0" smtClean="0"/>
            </a:br>
            <a:r>
              <a:rPr lang="en-US" sz="2600" b="1" dirty="0" smtClean="0"/>
              <a:t>HUMANS</a:t>
            </a:r>
            <a:br>
              <a:rPr lang="en-US" sz="2600" b="1" dirty="0" smtClean="0"/>
            </a:br>
            <a:r>
              <a:rPr lang="en-US" sz="2600" dirty="0" smtClean="0"/>
              <a:t>can do</a:t>
            </a:r>
            <a:endParaRPr lang="en-US" sz="2600" dirty="0"/>
          </a:p>
        </p:txBody>
      </p:sp>
      <p:sp>
        <p:nvSpPr>
          <p:cNvPr id="22" name="TextBox 21"/>
          <p:cNvSpPr txBox="1"/>
          <p:nvPr/>
        </p:nvSpPr>
        <p:spPr>
          <a:xfrm>
            <a:off x="76200" y="3124200"/>
            <a:ext cx="3048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/>
              <a:t>Things</a:t>
            </a:r>
            <a:br>
              <a:rPr lang="en-US" sz="2600" dirty="0" smtClean="0"/>
            </a:br>
            <a:r>
              <a:rPr lang="en-US" sz="2600" b="1" dirty="0" smtClean="0"/>
              <a:t>COMPUTERS</a:t>
            </a:r>
            <a:br>
              <a:rPr lang="en-US" sz="2600" b="1" dirty="0" smtClean="0"/>
            </a:br>
            <a:r>
              <a:rPr lang="en-US" sz="2600" dirty="0" smtClean="0"/>
              <a:t>can do</a:t>
            </a:r>
            <a:endParaRPr lang="en-US" sz="2600" dirty="0"/>
          </a:p>
        </p:txBody>
      </p:sp>
      <p:sp>
        <p:nvSpPr>
          <p:cNvPr id="24" name="TextBox 23"/>
          <p:cNvSpPr txBox="1"/>
          <p:nvPr/>
        </p:nvSpPr>
        <p:spPr>
          <a:xfrm>
            <a:off x="2870873" y="1981200"/>
            <a:ext cx="3810000" cy="3593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2600" dirty="0" smtClean="0"/>
              <a:t>Translation</a:t>
            </a:r>
          </a:p>
          <a:p>
            <a:pPr algn="ctr">
              <a:lnSpc>
                <a:spcPct val="125000"/>
              </a:lnSpc>
            </a:pPr>
            <a:r>
              <a:rPr lang="en-US" sz="2600" dirty="0" smtClean="0"/>
              <a:t>Photo tagging</a:t>
            </a:r>
          </a:p>
          <a:p>
            <a:pPr algn="ctr">
              <a:lnSpc>
                <a:spcPct val="125000"/>
              </a:lnSpc>
            </a:pPr>
            <a:r>
              <a:rPr lang="en-US" sz="2600" dirty="0" smtClean="0"/>
              <a:t>Face recognition</a:t>
            </a:r>
          </a:p>
          <a:p>
            <a:pPr algn="ctr">
              <a:lnSpc>
                <a:spcPct val="125000"/>
              </a:lnSpc>
            </a:pPr>
            <a:r>
              <a:rPr lang="en-US" sz="2600" dirty="0" smtClean="0"/>
              <a:t>Human detection</a:t>
            </a:r>
          </a:p>
          <a:p>
            <a:pPr algn="ctr">
              <a:lnSpc>
                <a:spcPct val="125000"/>
              </a:lnSpc>
            </a:pPr>
            <a:r>
              <a:rPr lang="en-US" sz="2600" dirty="0" smtClean="0"/>
              <a:t>Speech recognition</a:t>
            </a:r>
          </a:p>
          <a:p>
            <a:pPr algn="ctr">
              <a:lnSpc>
                <a:spcPct val="125000"/>
              </a:lnSpc>
            </a:pPr>
            <a:r>
              <a:rPr lang="en-US" sz="2600" dirty="0" smtClean="0"/>
              <a:t>Text analysis</a:t>
            </a:r>
          </a:p>
          <a:p>
            <a:pPr algn="ctr">
              <a:lnSpc>
                <a:spcPct val="125000"/>
              </a:lnSpc>
            </a:pPr>
            <a:r>
              <a:rPr lang="en-US" sz="2600" dirty="0" smtClean="0"/>
              <a:t>Planning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Sentiment Polarity –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30725"/>
          </a:xfrm>
        </p:spPr>
        <p:txBody>
          <a:bodyPr/>
          <a:lstStyle/>
          <a:p>
            <a:r>
              <a:rPr lang="en-US" dirty="0" smtClean="0"/>
              <a:t>1083 movie reviews grouped into 361 HITs</a:t>
            </a:r>
          </a:p>
          <a:p>
            <a:pPr>
              <a:buNone/>
            </a:pPr>
            <a:endParaRPr lang="en-US" sz="1400" dirty="0" smtClean="0"/>
          </a:p>
          <a:p>
            <a:r>
              <a:rPr lang="en-US" dirty="0" smtClean="0"/>
              <a:t>Cost: $54.35</a:t>
            </a:r>
          </a:p>
          <a:p>
            <a:pPr lvl="1"/>
            <a:r>
              <a:rPr lang="en-US" sz="2600" dirty="0" smtClean="0"/>
              <a:t>1.7¢ per movie review  (5¢ per HIT)</a:t>
            </a:r>
            <a:endParaRPr lang="en-US" dirty="0" smtClean="0"/>
          </a:p>
          <a:p>
            <a:pPr>
              <a:buNone/>
            </a:pPr>
            <a:endParaRPr lang="en-US" sz="1400" dirty="0" smtClean="0"/>
          </a:p>
          <a:p>
            <a:r>
              <a:rPr lang="en-US" dirty="0" smtClean="0"/>
              <a:t>Time:  8 hours 7 minutes</a:t>
            </a:r>
          </a:p>
          <a:p>
            <a:pPr lvl="1"/>
            <a:r>
              <a:rPr lang="en-US" dirty="0" smtClean="0"/>
              <a:t>27 seconds per movie review</a:t>
            </a:r>
          </a:p>
          <a:p>
            <a:pPr>
              <a:buNone/>
            </a:pPr>
            <a:endParaRPr lang="en-US" sz="1400" dirty="0" smtClean="0"/>
          </a:p>
          <a:p>
            <a:r>
              <a:rPr lang="en-US" dirty="0" smtClean="0"/>
              <a:t>Human accuracy: 90%</a:t>
            </a:r>
          </a:p>
          <a:p>
            <a:pPr>
              <a:buNone/>
            </a:pPr>
            <a:endParaRPr lang="en-US" sz="1400" dirty="0" smtClean="0"/>
          </a:p>
          <a:p>
            <a:r>
              <a:rPr lang="en-US" dirty="0" smtClean="0"/>
              <a:t>Machine accuracy: 83.5%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Sentiment Polarity –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30725"/>
          </a:xfrm>
        </p:spPr>
        <p:txBody>
          <a:bodyPr/>
          <a:lstStyle/>
          <a:p>
            <a:r>
              <a:rPr lang="en-US" dirty="0" smtClean="0"/>
              <a:t>Given:</a:t>
            </a:r>
          </a:p>
          <a:p>
            <a:pPr lvl="1"/>
            <a:r>
              <a:rPr lang="en-US" dirty="0" smtClean="0"/>
              <a:t>100,000 movie reviews</a:t>
            </a:r>
          </a:p>
          <a:p>
            <a:pPr lvl="1"/>
            <a:r>
              <a:rPr lang="en-US" dirty="0" smtClean="0"/>
              <a:t>Cost constraint: $1000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Expect:</a:t>
            </a:r>
          </a:p>
          <a:p>
            <a:pPr lvl="1"/>
            <a:r>
              <a:rPr lang="en-US" sz="2600" dirty="0" smtClean="0"/>
              <a:t>Humans do 66,714; machines do the rest</a:t>
            </a:r>
          </a:p>
          <a:p>
            <a:pPr lvl="1"/>
            <a:r>
              <a:rPr lang="en-US" sz="2600" dirty="0" smtClean="0"/>
              <a:t>78% combined accuracy</a:t>
            </a:r>
          </a:p>
          <a:p>
            <a:pPr lvl="1"/>
            <a:r>
              <a:rPr lang="en-US" sz="2600" dirty="0" smtClean="0"/>
              <a:t>18 days, 17 hours, 40 minutes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Review:  </a:t>
            </a:r>
            <a:r>
              <a:rPr lang="en-US" dirty="0" err="1" smtClean="0"/>
              <a:t>Monotrans</a:t>
            </a:r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477105" y="861108"/>
            <a:ext cx="7923945" cy="5799069"/>
            <a:chOff x="477105" y="1013508"/>
            <a:chExt cx="7923945" cy="5799069"/>
          </a:xfrm>
        </p:grpSpPr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>
              <a:off x="4256341" y="6289357"/>
              <a:ext cx="140915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 dirty="0">
                  <a:latin typeface="Calibri" charset="0"/>
                </a:rPr>
                <a:t>Quality</a:t>
              </a:r>
            </a:p>
          </p:txBody>
        </p:sp>
        <p:sp>
          <p:nvSpPr>
            <p:cNvPr id="21" name="TextBox 12"/>
            <p:cNvSpPr txBox="1">
              <a:spLocks noChangeArrowheads="1"/>
            </p:cNvSpPr>
            <p:nvPr/>
          </p:nvSpPr>
          <p:spPr bwMode="auto">
            <a:xfrm rot="16200000">
              <a:off x="-300861" y="3277532"/>
              <a:ext cx="207915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 dirty="0" smtClean="0">
                  <a:latin typeface="Calibri" charset="0"/>
                </a:rPr>
                <a:t>Affordability</a:t>
              </a:r>
              <a:endParaRPr lang="en-US" sz="2800" dirty="0">
                <a:latin typeface="Calibri" charset="0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>
              <a:off x="1028700" y="6288771"/>
              <a:ext cx="7372350" cy="4761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 bwMode="auto">
            <a:xfrm rot="5400000" flipH="1" flipV="1">
              <a:off x="-1611312" y="3650345"/>
              <a:ext cx="5276850" cy="3175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>
              <a:spLocks noChangeArrowheads="1"/>
            </p:cNvSpPr>
            <p:nvPr/>
          </p:nvSpPr>
          <p:spPr bwMode="auto">
            <a:xfrm>
              <a:off x="1195388" y="1399272"/>
              <a:ext cx="1897062" cy="6477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dk1"/>
                  </a:solidFill>
                  <a:latin typeface="+mn-lt"/>
                  <a:ea typeface="+mn-ea"/>
                </a:rPr>
                <a:t>Machine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>
                  <a:solidFill>
                    <a:schemeClr val="dk1"/>
                  </a:solidFill>
                  <a:latin typeface="+mn-lt"/>
                  <a:ea typeface="+mn-ea"/>
                </a:rPr>
                <a:t>Translation</a:t>
              </a:r>
              <a:endParaRPr lang="en-US" dirty="0">
                <a:solidFill>
                  <a:schemeClr val="dk1"/>
                </a:solidFill>
                <a:latin typeface="+mn-lt"/>
                <a:ea typeface="+mn-ea"/>
              </a:endParaRPr>
            </a:p>
          </p:txBody>
        </p:sp>
        <p:sp>
          <p:nvSpPr>
            <p:cNvPr id="25" name="TextBox 24"/>
            <p:cNvSpPr txBox="1">
              <a:spLocks noChangeArrowheads="1"/>
            </p:cNvSpPr>
            <p:nvPr/>
          </p:nvSpPr>
          <p:spPr bwMode="auto">
            <a:xfrm>
              <a:off x="5713409" y="5366435"/>
              <a:ext cx="2668591" cy="64611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dk1"/>
                  </a:solidFill>
                  <a:latin typeface="+mn-lt"/>
                  <a:ea typeface="+mn-ea"/>
                </a:rPr>
                <a:t>Professional Bilingual Human Participation</a:t>
              </a:r>
            </a:p>
          </p:txBody>
        </p:sp>
        <p:sp>
          <p:nvSpPr>
            <p:cNvPr id="26" name="TextBox 25"/>
            <p:cNvSpPr txBox="1">
              <a:spLocks noChangeArrowheads="1"/>
            </p:cNvSpPr>
            <p:nvPr/>
          </p:nvSpPr>
          <p:spPr bwMode="auto">
            <a:xfrm>
              <a:off x="3746499" y="3297921"/>
              <a:ext cx="2549525" cy="64611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dk1"/>
                  </a:solidFill>
                  <a:latin typeface="+mn-lt"/>
                  <a:ea typeface="+mn-ea"/>
                </a:rPr>
                <a:t>Amateur Bilingual Human Participation</a:t>
              </a:r>
            </a:p>
          </p:txBody>
        </p:sp>
        <p:sp>
          <p:nvSpPr>
            <p:cNvPr id="29" name="TextBox 28"/>
            <p:cNvSpPr txBox="1">
              <a:spLocks noChangeArrowheads="1"/>
            </p:cNvSpPr>
            <p:nvPr/>
          </p:nvSpPr>
          <p:spPr bwMode="auto">
            <a:xfrm>
              <a:off x="2514600" y="2325469"/>
              <a:ext cx="2458572" cy="646331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/>
                <a:t>Monolingual Human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/>
                <a:t>Participation</a:t>
              </a:r>
              <a:endParaRPr lang="en-US" dirty="0">
                <a:solidFill>
                  <a:schemeClr val="dk1"/>
                </a:solidFill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Computation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381000" y="838200"/>
            <a:ext cx="6324600" cy="5867400"/>
          </a:xfrm>
          <a:prstGeom prst="ellipse">
            <a:avLst/>
          </a:prstGeom>
          <a:solidFill>
            <a:srgbClr val="E1FECE">
              <a:alpha val="49804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2819401" y="838200"/>
            <a:ext cx="6172200" cy="5867400"/>
          </a:xfrm>
          <a:prstGeom prst="ellipse">
            <a:avLst/>
          </a:prstGeom>
          <a:solidFill>
            <a:srgbClr val="FFCEC1">
              <a:alpha val="49804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29400" y="3124200"/>
            <a:ext cx="2438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/>
              <a:t>Things</a:t>
            </a:r>
            <a:br>
              <a:rPr lang="en-US" sz="2600" dirty="0" smtClean="0"/>
            </a:br>
            <a:r>
              <a:rPr lang="en-US" sz="2600" b="1" dirty="0" smtClean="0"/>
              <a:t>HUMANS</a:t>
            </a:r>
            <a:br>
              <a:rPr lang="en-US" sz="2600" b="1" dirty="0" smtClean="0"/>
            </a:br>
            <a:r>
              <a:rPr lang="en-US" sz="2600" dirty="0" smtClean="0"/>
              <a:t>can do</a:t>
            </a:r>
            <a:endParaRPr lang="en-US" sz="2600" dirty="0"/>
          </a:p>
        </p:txBody>
      </p:sp>
      <p:sp>
        <p:nvSpPr>
          <p:cNvPr id="22" name="TextBox 21"/>
          <p:cNvSpPr txBox="1"/>
          <p:nvPr/>
        </p:nvSpPr>
        <p:spPr>
          <a:xfrm>
            <a:off x="76200" y="3124200"/>
            <a:ext cx="3048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/>
              <a:t>Things</a:t>
            </a:r>
            <a:br>
              <a:rPr lang="en-US" sz="2600" dirty="0" smtClean="0"/>
            </a:br>
            <a:r>
              <a:rPr lang="en-US" sz="2600" b="1" dirty="0" smtClean="0"/>
              <a:t>COMPUTERS</a:t>
            </a:r>
            <a:br>
              <a:rPr lang="en-US" sz="2600" b="1" dirty="0" smtClean="0"/>
            </a:br>
            <a:r>
              <a:rPr lang="en-US" sz="2600" dirty="0" smtClean="0"/>
              <a:t>can do</a:t>
            </a:r>
            <a:endParaRPr lang="en-US" sz="2600" dirty="0"/>
          </a:p>
        </p:txBody>
      </p:sp>
      <p:sp>
        <p:nvSpPr>
          <p:cNvPr id="24" name="TextBox 23"/>
          <p:cNvSpPr txBox="1"/>
          <p:nvPr/>
        </p:nvSpPr>
        <p:spPr>
          <a:xfrm>
            <a:off x="2870873" y="1981200"/>
            <a:ext cx="3810000" cy="3593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2600" dirty="0" smtClean="0"/>
              <a:t>Translation</a:t>
            </a:r>
          </a:p>
          <a:p>
            <a:pPr algn="ctr">
              <a:lnSpc>
                <a:spcPct val="125000"/>
              </a:lnSpc>
            </a:pPr>
            <a:r>
              <a:rPr lang="en-US" sz="2600" dirty="0" smtClean="0"/>
              <a:t>Photo tagging</a:t>
            </a:r>
          </a:p>
          <a:p>
            <a:pPr algn="ctr">
              <a:lnSpc>
                <a:spcPct val="125000"/>
              </a:lnSpc>
            </a:pPr>
            <a:r>
              <a:rPr lang="en-US" sz="2600" dirty="0" smtClean="0"/>
              <a:t>Face recognition</a:t>
            </a:r>
          </a:p>
          <a:p>
            <a:pPr algn="ctr">
              <a:lnSpc>
                <a:spcPct val="125000"/>
              </a:lnSpc>
            </a:pPr>
            <a:r>
              <a:rPr lang="en-US" sz="2600" dirty="0" smtClean="0"/>
              <a:t>Speech recognition</a:t>
            </a:r>
          </a:p>
          <a:p>
            <a:pPr algn="ctr">
              <a:lnSpc>
                <a:spcPct val="125000"/>
              </a:lnSpc>
            </a:pPr>
            <a:r>
              <a:rPr lang="en-US" sz="2600" dirty="0" smtClean="0"/>
              <a:t>Human detection</a:t>
            </a:r>
          </a:p>
          <a:p>
            <a:pPr algn="ctr">
              <a:lnSpc>
                <a:spcPct val="125000"/>
              </a:lnSpc>
            </a:pPr>
            <a:r>
              <a:rPr lang="en-US" sz="2600" dirty="0" smtClean="0"/>
              <a:t>Text analysis</a:t>
            </a:r>
          </a:p>
          <a:p>
            <a:pPr algn="ctr">
              <a:lnSpc>
                <a:spcPct val="125000"/>
              </a:lnSpc>
            </a:pPr>
            <a:r>
              <a:rPr lang="en-US" sz="2600" dirty="0" smtClean="0"/>
              <a:t>Planning</a:t>
            </a:r>
            <a:endParaRPr lang="en-US" sz="2600" dirty="0"/>
          </a:p>
        </p:txBody>
      </p:sp>
      <p:sp>
        <p:nvSpPr>
          <p:cNvPr id="9" name="Rounded Rectangle 8"/>
          <p:cNvSpPr/>
          <p:nvPr/>
        </p:nvSpPr>
        <p:spPr bwMode="auto">
          <a:xfrm>
            <a:off x="3276600" y="4010720"/>
            <a:ext cx="2971800" cy="53340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Human detection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lum bright="39000"/>
          </a:blip>
          <a:srcRect/>
          <a:stretch>
            <a:fillRect/>
          </a:stretch>
        </p:blipFill>
        <p:spPr bwMode="auto">
          <a:xfrm>
            <a:off x="685800" y="685800"/>
            <a:ext cx="8026399" cy="60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 bwMode="auto">
          <a:xfrm>
            <a:off x="3367668" y="1295400"/>
            <a:ext cx="1585332" cy="47244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Trade-off space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446327" y="861108"/>
            <a:ext cx="7954723" cy="5860624"/>
            <a:chOff x="446327" y="861108"/>
            <a:chExt cx="7954723" cy="5860624"/>
          </a:xfrm>
        </p:grpSpPr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>
              <a:off x="4256341" y="6136957"/>
              <a:ext cx="140915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3200" dirty="0">
                  <a:latin typeface="Calibri" charset="0"/>
                </a:rPr>
                <a:t>Quality</a:t>
              </a:r>
            </a:p>
          </p:txBody>
        </p:sp>
        <p:sp>
          <p:nvSpPr>
            <p:cNvPr id="21" name="TextBox 12"/>
            <p:cNvSpPr txBox="1">
              <a:spLocks noChangeArrowheads="1"/>
            </p:cNvSpPr>
            <p:nvPr/>
          </p:nvSpPr>
          <p:spPr bwMode="auto">
            <a:xfrm rot="16200000">
              <a:off x="-1047828" y="3094356"/>
              <a:ext cx="357308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3200" dirty="0" smtClean="0">
                  <a:latin typeface="Calibri" charset="0"/>
                </a:rPr>
                <a:t>Speed, Affordability</a:t>
              </a:r>
              <a:endParaRPr lang="en-US" sz="3200" dirty="0">
                <a:latin typeface="Calibri" charset="0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>
              <a:off x="1028700" y="6136371"/>
              <a:ext cx="7372350" cy="4761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 bwMode="auto">
            <a:xfrm rot="5400000" flipH="1" flipV="1">
              <a:off x="-1611312" y="3497945"/>
              <a:ext cx="5276850" cy="3175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195388" y="1246872"/>
            <a:ext cx="1897062" cy="647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 anchorCtr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dk1"/>
                </a:solidFill>
                <a:latin typeface="+mn-lt"/>
                <a:ea typeface="+mn-ea"/>
              </a:rPr>
              <a:t>Computers</a:t>
            </a:r>
            <a:endParaRPr lang="en-US" sz="2400" dirty="0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713409" y="5105400"/>
            <a:ext cx="2897191" cy="914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 anchorCtr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/>
              <a:t>Human</a:t>
            </a:r>
            <a:r>
              <a:rPr lang="en-US" sz="2600" dirty="0" smtClean="0">
                <a:solidFill>
                  <a:schemeClr val="dk1"/>
                </a:solidFill>
                <a:latin typeface="+mn-lt"/>
                <a:ea typeface="+mn-ea"/>
              </a:rPr>
              <a:t> Workers</a:t>
            </a:r>
            <a:br>
              <a:rPr lang="en-US" sz="2600" dirty="0" smtClean="0">
                <a:solidFill>
                  <a:schemeClr val="dk1"/>
                </a:solidFill>
                <a:latin typeface="+mn-lt"/>
                <a:ea typeface="+mn-ea"/>
              </a:rPr>
            </a:br>
            <a:r>
              <a:rPr lang="en-US" sz="2600" dirty="0" smtClean="0">
                <a:solidFill>
                  <a:schemeClr val="dk1"/>
                </a:solidFill>
                <a:latin typeface="+mn-lt"/>
                <a:ea typeface="+mn-ea"/>
              </a:rPr>
              <a:t>(traditional)</a:t>
            </a:r>
            <a:endParaRPr lang="en-US" sz="2600" dirty="0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724400" y="4154487"/>
            <a:ext cx="2590800" cy="8747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 anchorCtr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chemeClr val="dk1"/>
                </a:solidFill>
                <a:latin typeface="+mn-lt"/>
                <a:ea typeface="+mn-ea"/>
              </a:rPr>
              <a:t>Human Computation</a:t>
            </a: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Trade-off space</a:t>
            </a:r>
            <a:endParaRPr lang="en-US" dirty="0"/>
          </a:p>
        </p:txBody>
      </p:sp>
      <p:sp>
        <p:nvSpPr>
          <p:cNvPr id="20" name="TextBox 11"/>
          <p:cNvSpPr txBox="1">
            <a:spLocks noChangeArrowheads="1"/>
          </p:cNvSpPr>
          <p:nvPr/>
        </p:nvSpPr>
        <p:spPr bwMode="auto">
          <a:xfrm>
            <a:off x="4256341" y="6136957"/>
            <a:ext cx="14091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>
                <a:latin typeface="Calibri" charset="0"/>
              </a:rPr>
              <a:t>Quality</a:t>
            </a:r>
          </a:p>
        </p:txBody>
      </p:sp>
      <p:sp>
        <p:nvSpPr>
          <p:cNvPr id="21" name="TextBox 12"/>
          <p:cNvSpPr txBox="1">
            <a:spLocks noChangeArrowheads="1"/>
          </p:cNvSpPr>
          <p:nvPr/>
        </p:nvSpPr>
        <p:spPr bwMode="auto">
          <a:xfrm rot="16200000">
            <a:off x="-1047828" y="3094356"/>
            <a:ext cx="35730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Calibri" charset="0"/>
              </a:rPr>
              <a:t>Speed, Affordability</a:t>
            </a:r>
            <a:endParaRPr lang="en-US" sz="3200" dirty="0">
              <a:latin typeface="Calibri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1028700" y="6136371"/>
            <a:ext cx="7372350" cy="4761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 bwMode="auto">
          <a:xfrm rot="5400000" flipH="1" flipV="1">
            <a:off x="-1611312" y="3497945"/>
            <a:ext cx="5276850" cy="3175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195388" y="1246872"/>
            <a:ext cx="1897062" cy="647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 anchorCtr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dk1"/>
                </a:solidFill>
                <a:latin typeface="+mn-lt"/>
                <a:ea typeface="+mn-ea"/>
              </a:rPr>
              <a:t>Computers</a:t>
            </a:r>
            <a:endParaRPr lang="en-US" sz="2400" dirty="0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724400" y="4154487"/>
            <a:ext cx="2590800" cy="8747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 anchorCtr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>
                <a:solidFill>
                  <a:schemeClr val="dk1"/>
                </a:solidFill>
                <a:latin typeface="+mn-lt"/>
                <a:ea typeface="+mn-ea"/>
              </a:rPr>
              <a:t>Human Computation</a:t>
            </a:r>
            <a:endParaRPr lang="en-US" sz="2600" dirty="0" smtClean="0"/>
          </a:p>
        </p:txBody>
      </p:sp>
      <p:sp>
        <p:nvSpPr>
          <p:cNvPr id="11" name="Oval 10"/>
          <p:cNvSpPr/>
          <p:nvPr/>
        </p:nvSpPr>
        <p:spPr bwMode="auto">
          <a:xfrm>
            <a:off x="2414496" y="1734672"/>
            <a:ext cx="3352800" cy="2438400"/>
          </a:xfrm>
          <a:prstGeom prst="ellipse">
            <a:avLst/>
          </a:prstGeom>
          <a:ln w="76200">
            <a:solidFill>
              <a:schemeClr val="accent6">
                <a:lumMod val="7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800" b="1" dirty="0" smtClean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713409" y="5105400"/>
            <a:ext cx="2897191" cy="914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 anchorCtr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smtClean="0"/>
              <a:t>Human</a:t>
            </a:r>
            <a:r>
              <a:rPr lang="en-US" sz="2600" dirty="0" smtClean="0">
                <a:solidFill>
                  <a:schemeClr val="dk1"/>
                </a:solidFill>
                <a:latin typeface="+mn-lt"/>
                <a:ea typeface="+mn-ea"/>
              </a:rPr>
              <a:t> Workers</a:t>
            </a:r>
            <a:br>
              <a:rPr lang="en-US" sz="2600" dirty="0" smtClean="0">
                <a:solidFill>
                  <a:schemeClr val="dk1"/>
                </a:solidFill>
                <a:latin typeface="+mn-lt"/>
                <a:ea typeface="+mn-ea"/>
              </a:rPr>
            </a:br>
            <a:r>
              <a:rPr lang="en-US" sz="2600" dirty="0" smtClean="0">
                <a:solidFill>
                  <a:schemeClr val="dk1"/>
                </a:solidFill>
                <a:latin typeface="+mn-lt"/>
                <a:ea typeface="+mn-ea"/>
              </a:rPr>
              <a:t>(traditional)</a:t>
            </a:r>
            <a:endParaRPr lang="en-US" sz="2600" dirty="0">
              <a:solidFill>
                <a:schemeClr val="dk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Man-Computer Symbiosis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2133600" y="5385058"/>
            <a:ext cx="2895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/>
              <a:t>Automation with human post-correction</a:t>
            </a:r>
            <a:endParaRPr lang="en-US" sz="2600" dirty="0"/>
          </a:p>
        </p:txBody>
      </p:sp>
      <p:sp>
        <p:nvSpPr>
          <p:cNvPr id="65" name="TextBox 64"/>
          <p:cNvSpPr txBox="1"/>
          <p:nvPr/>
        </p:nvSpPr>
        <p:spPr>
          <a:xfrm>
            <a:off x="76200" y="5385058"/>
            <a:ext cx="2362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/>
              <a:t>Supervised</a:t>
            </a:r>
            <a:br>
              <a:rPr lang="en-US" sz="2600" dirty="0" smtClean="0"/>
            </a:br>
            <a:r>
              <a:rPr lang="en-US" sz="2600" dirty="0" smtClean="0"/>
              <a:t>machine</a:t>
            </a:r>
            <a:br>
              <a:rPr lang="en-US" sz="2600" dirty="0" smtClean="0"/>
            </a:br>
            <a:r>
              <a:rPr lang="en-US" sz="2600" dirty="0" smtClean="0"/>
              <a:t>learning</a:t>
            </a:r>
            <a:endParaRPr lang="en-US" sz="2600" dirty="0"/>
          </a:p>
        </p:txBody>
      </p:sp>
      <p:grpSp>
        <p:nvGrpSpPr>
          <p:cNvPr id="7" name="Group 150"/>
          <p:cNvGrpSpPr/>
          <p:nvPr/>
        </p:nvGrpSpPr>
        <p:grpSpPr>
          <a:xfrm>
            <a:off x="2611244" y="1021459"/>
            <a:ext cx="1795804" cy="4310777"/>
            <a:chOff x="2611244" y="1049339"/>
            <a:chExt cx="1795804" cy="4310777"/>
          </a:xfrm>
        </p:grpSpPr>
        <p:cxnSp>
          <p:nvCxnSpPr>
            <p:cNvPr id="35" name="Straight Arrow Connector 34"/>
            <p:cNvCxnSpPr/>
            <p:nvPr/>
          </p:nvCxnSpPr>
          <p:spPr>
            <a:xfrm rot="5400000">
              <a:off x="1933345" y="2696028"/>
              <a:ext cx="3294062" cy="683"/>
            </a:xfrm>
            <a:prstGeom prst="straightConnector1">
              <a:avLst/>
            </a:prstGeom>
            <a:ln w="57150">
              <a:solidFill>
                <a:schemeClr val="accent6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2761128" y="2901790"/>
              <a:ext cx="1645920" cy="82296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2600" dirty="0" smtClean="0"/>
                <a:t>humans</a:t>
              </a:r>
              <a:endParaRPr lang="en-US" sz="2600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761128" y="1591236"/>
              <a:ext cx="1645920" cy="82296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2600" dirty="0" smtClean="0"/>
                <a:t>computer</a:t>
              </a:r>
              <a:endParaRPr lang="en-US" sz="2600" dirty="0"/>
            </a:p>
          </p:txBody>
        </p:sp>
        <p:grpSp>
          <p:nvGrpSpPr>
            <p:cNvPr id="8" name="Group 147"/>
            <p:cNvGrpSpPr/>
            <p:nvPr/>
          </p:nvGrpSpPr>
          <p:grpSpPr>
            <a:xfrm>
              <a:off x="2611244" y="4384457"/>
              <a:ext cx="1737360" cy="975659"/>
              <a:chOff x="2611244" y="4384457"/>
              <a:chExt cx="1737360" cy="975659"/>
            </a:xfrm>
          </p:grpSpPr>
          <p:sp>
            <p:nvSpPr>
              <p:cNvPr id="122" name="Round Same Side Corner Rectangle 121"/>
              <p:cNvSpPr/>
              <p:nvPr/>
            </p:nvSpPr>
            <p:spPr>
              <a:xfrm>
                <a:off x="2611244" y="4384457"/>
                <a:ext cx="1737360" cy="975659"/>
              </a:xfrm>
              <a:prstGeom prst="round2SameRect">
                <a:avLst/>
              </a:prstGeom>
              <a:solidFill>
                <a:srgbClr val="9BBB59"/>
              </a:solidFill>
              <a:ln>
                <a:solidFill>
                  <a:srgbClr val="788F48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wrap="none" lIns="27432" tIns="0" rIns="0" bIns="0" rtlCol="0" anchor="ctr"/>
              <a:lstStyle/>
              <a:p>
                <a:pPr>
                  <a:tabLst>
                    <a:tab pos="517525" algn="r"/>
                    <a:tab pos="684213" algn="l"/>
                  </a:tabLst>
                </a:pPr>
                <a:r>
                  <a:rPr lang="en-US" sz="1400" dirty="0" smtClean="0"/>
                  <a:t>	</a:t>
                </a:r>
                <a:r>
                  <a:rPr lang="en-US" dirty="0" smtClean="0"/>
                  <a:t>speed</a:t>
                </a:r>
              </a:p>
              <a:p>
                <a:pPr>
                  <a:tabLst>
                    <a:tab pos="517525" algn="r"/>
                  </a:tabLst>
                </a:pPr>
                <a:r>
                  <a:rPr lang="en-US" dirty="0" smtClean="0"/>
                  <a:t>	cost</a:t>
                </a:r>
              </a:p>
              <a:p>
                <a:pPr>
                  <a:tabLst>
                    <a:tab pos="517525" algn="r"/>
                  </a:tabLst>
                </a:pPr>
                <a:r>
                  <a:rPr lang="en-US" dirty="0" smtClean="0"/>
                  <a:t>	quality</a:t>
                </a:r>
                <a:endParaRPr lang="en-US" dirty="0"/>
              </a:p>
            </p:txBody>
          </p:sp>
          <p:cxnSp>
            <p:nvCxnSpPr>
              <p:cNvPr id="123" name="Straight Connector 122"/>
              <p:cNvCxnSpPr/>
              <p:nvPr/>
            </p:nvCxnSpPr>
            <p:spPr>
              <a:xfrm>
                <a:off x="3560956" y="4630474"/>
                <a:ext cx="685800" cy="0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>
                <a:off x="3560956" y="4915858"/>
                <a:ext cx="685800" cy="0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>
                <a:off x="3560956" y="5174338"/>
                <a:ext cx="685800" cy="0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3560956" y="4630474"/>
                <a:ext cx="386576" cy="0"/>
              </a:xfrm>
              <a:prstGeom prst="line">
                <a:avLst/>
              </a:prstGeom>
              <a:ln w="76200">
                <a:solidFill>
                  <a:srgbClr val="C050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>
                <a:off x="3560956" y="5174338"/>
                <a:ext cx="687659" cy="0"/>
              </a:xfrm>
              <a:prstGeom prst="line">
                <a:avLst/>
              </a:prstGeom>
              <a:ln w="76200">
                <a:solidFill>
                  <a:srgbClr val="C050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>
                <a:off x="3560956" y="4915858"/>
                <a:ext cx="381000" cy="0"/>
              </a:xfrm>
              <a:prstGeom prst="line">
                <a:avLst/>
              </a:prstGeom>
              <a:ln w="76200">
                <a:solidFill>
                  <a:srgbClr val="C050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" name="Group 149"/>
          <p:cNvGrpSpPr/>
          <p:nvPr/>
        </p:nvGrpSpPr>
        <p:grpSpPr>
          <a:xfrm>
            <a:off x="381000" y="1021459"/>
            <a:ext cx="1740048" cy="4310777"/>
            <a:chOff x="381000" y="1049339"/>
            <a:chExt cx="1740048" cy="4310777"/>
          </a:xfrm>
        </p:grpSpPr>
        <p:cxnSp>
          <p:nvCxnSpPr>
            <p:cNvPr id="54" name="Straight Arrow Connector 53"/>
            <p:cNvCxnSpPr/>
            <p:nvPr/>
          </p:nvCxnSpPr>
          <p:spPr>
            <a:xfrm rot="5400000">
              <a:off x="-352655" y="2696028"/>
              <a:ext cx="3294062" cy="683"/>
            </a:xfrm>
            <a:prstGeom prst="straightConnector1">
              <a:avLst/>
            </a:prstGeom>
            <a:ln w="57150">
              <a:solidFill>
                <a:schemeClr val="accent6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/>
            <p:cNvSpPr/>
            <p:nvPr/>
          </p:nvSpPr>
          <p:spPr>
            <a:xfrm>
              <a:off x="475128" y="2901790"/>
              <a:ext cx="1645920" cy="82296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2600" dirty="0" smtClean="0"/>
                <a:t>computer</a:t>
              </a:r>
              <a:endParaRPr lang="en-US" sz="2600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75128" y="1591236"/>
              <a:ext cx="1645920" cy="82296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2600" dirty="0" smtClean="0"/>
                <a:t>humans</a:t>
              </a:r>
              <a:endParaRPr lang="en-US" sz="2600" dirty="0"/>
            </a:p>
          </p:txBody>
        </p:sp>
        <p:grpSp>
          <p:nvGrpSpPr>
            <p:cNvPr id="10" name="Group 148"/>
            <p:cNvGrpSpPr/>
            <p:nvPr/>
          </p:nvGrpSpPr>
          <p:grpSpPr>
            <a:xfrm>
              <a:off x="381000" y="4384457"/>
              <a:ext cx="1737360" cy="975659"/>
              <a:chOff x="381000" y="4384457"/>
              <a:chExt cx="1737360" cy="975659"/>
            </a:xfrm>
          </p:grpSpPr>
          <p:sp>
            <p:nvSpPr>
              <p:cNvPr id="134" name="Round Same Side Corner Rectangle 133"/>
              <p:cNvSpPr/>
              <p:nvPr/>
            </p:nvSpPr>
            <p:spPr>
              <a:xfrm>
                <a:off x="381000" y="4384457"/>
                <a:ext cx="1737360" cy="975659"/>
              </a:xfrm>
              <a:prstGeom prst="round2SameRect">
                <a:avLst/>
              </a:prstGeom>
              <a:solidFill>
                <a:srgbClr val="9BBB59"/>
              </a:solidFill>
              <a:ln>
                <a:solidFill>
                  <a:srgbClr val="788F48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wrap="none" lIns="27432" tIns="0" rIns="0" bIns="0" rtlCol="0" anchor="ctr"/>
              <a:lstStyle/>
              <a:p>
                <a:pPr>
                  <a:tabLst>
                    <a:tab pos="517525" algn="r"/>
                    <a:tab pos="684213" algn="l"/>
                  </a:tabLst>
                </a:pPr>
                <a:r>
                  <a:rPr lang="en-US" sz="1400" dirty="0" smtClean="0"/>
                  <a:t>	</a:t>
                </a:r>
                <a:r>
                  <a:rPr lang="en-US" dirty="0" smtClean="0"/>
                  <a:t>speed</a:t>
                </a:r>
              </a:p>
              <a:p>
                <a:pPr>
                  <a:tabLst>
                    <a:tab pos="517525" algn="r"/>
                  </a:tabLst>
                </a:pPr>
                <a:r>
                  <a:rPr lang="en-US" dirty="0" smtClean="0"/>
                  <a:t>	cost</a:t>
                </a:r>
              </a:p>
              <a:p>
                <a:pPr>
                  <a:tabLst>
                    <a:tab pos="517525" algn="r"/>
                  </a:tabLst>
                </a:pPr>
                <a:r>
                  <a:rPr lang="en-US" dirty="0" smtClean="0"/>
                  <a:t>	quality</a:t>
                </a:r>
                <a:endParaRPr lang="en-US" dirty="0"/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330712" y="4630474"/>
                <a:ext cx="685800" cy="0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>
                <a:off x="1330712" y="4915858"/>
                <a:ext cx="685800" cy="0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>
                <a:off x="1330712" y="5174338"/>
                <a:ext cx="685800" cy="0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>
                <a:off x="1330712" y="4630474"/>
                <a:ext cx="637478" cy="0"/>
              </a:xfrm>
              <a:prstGeom prst="line">
                <a:avLst/>
              </a:prstGeom>
              <a:ln w="76200">
                <a:solidFill>
                  <a:srgbClr val="C050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>
              <a:xfrm>
                <a:off x="1330712" y="5174338"/>
                <a:ext cx="280639" cy="0"/>
              </a:xfrm>
              <a:prstGeom prst="line">
                <a:avLst/>
              </a:prstGeom>
              <a:ln w="76200">
                <a:solidFill>
                  <a:srgbClr val="C050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>
                <a:off x="1330712" y="4915858"/>
                <a:ext cx="269488" cy="0"/>
              </a:xfrm>
              <a:prstGeom prst="line">
                <a:avLst/>
              </a:prstGeom>
              <a:ln w="76200">
                <a:solidFill>
                  <a:srgbClr val="C050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Man-Computer Symbiosis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5094248" y="5665034"/>
            <a:ext cx="365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CrowdFlow</a:t>
            </a:r>
            <a:endParaRPr lang="en-US" sz="40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2133600" y="5385058"/>
            <a:ext cx="2895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/>
              <a:t>Automation with human post-correction</a:t>
            </a:r>
            <a:endParaRPr lang="en-US" sz="2600" dirty="0"/>
          </a:p>
        </p:txBody>
      </p:sp>
      <p:sp>
        <p:nvSpPr>
          <p:cNvPr id="65" name="TextBox 64"/>
          <p:cNvSpPr txBox="1"/>
          <p:nvPr/>
        </p:nvSpPr>
        <p:spPr>
          <a:xfrm>
            <a:off x="76200" y="5385058"/>
            <a:ext cx="2362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/>
              <a:t>Supervised</a:t>
            </a:r>
            <a:br>
              <a:rPr lang="en-US" sz="2600" dirty="0" smtClean="0"/>
            </a:br>
            <a:r>
              <a:rPr lang="en-US" sz="2600" dirty="0" smtClean="0"/>
              <a:t>machine</a:t>
            </a:r>
            <a:br>
              <a:rPr lang="en-US" sz="2600" dirty="0" smtClean="0"/>
            </a:br>
            <a:r>
              <a:rPr lang="en-US" sz="2600" dirty="0" smtClean="0"/>
              <a:t>learning</a:t>
            </a:r>
            <a:endParaRPr lang="en-US" sz="2600" dirty="0"/>
          </a:p>
        </p:txBody>
      </p:sp>
      <p:sp>
        <p:nvSpPr>
          <p:cNvPr id="67" name="Rounded Rectangle 66"/>
          <p:cNvSpPr/>
          <p:nvPr/>
        </p:nvSpPr>
        <p:spPr bwMode="auto">
          <a:xfrm>
            <a:off x="4865648" y="788115"/>
            <a:ext cx="4114800" cy="5880311"/>
          </a:xfrm>
          <a:prstGeom prst="roundRect">
            <a:avLst/>
          </a:prstGeom>
          <a:noFill/>
          <a:ln w="57150"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  <p:grpSp>
        <p:nvGrpSpPr>
          <p:cNvPr id="152" name="Group 151"/>
          <p:cNvGrpSpPr/>
          <p:nvPr/>
        </p:nvGrpSpPr>
        <p:grpSpPr>
          <a:xfrm>
            <a:off x="5018048" y="1016719"/>
            <a:ext cx="3855720" cy="4315517"/>
            <a:chOff x="5029200" y="1044599"/>
            <a:chExt cx="3855720" cy="4315517"/>
          </a:xfrm>
        </p:grpSpPr>
        <p:grpSp>
          <p:nvGrpSpPr>
            <p:cNvPr id="63" name="Group 34"/>
            <p:cNvGrpSpPr/>
            <p:nvPr/>
          </p:nvGrpSpPr>
          <p:grpSpPr>
            <a:xfrm flipV="1">
              <a:off x="6324605" y="1044599"/>
              <a:ext cx="1371590" cy="1295398"/>
              <a:chOff x="5943600" y="1676400"/>
              <a:chExt cx="762000" cy="647702"/>
            </a:xfrm>
          </p:grpSpPr>
          <p:cxnSp>
            <p:nvCxnSpPr>
              <p:cNvPr id="85" name="Straight Connector 84"/>
              <p:cNvCxnSpPr/>
              <p:nvPr/>
            </p:nvCxnSpPr>
            <p:spPr>
              <a:xfrm rot="16200000" flipV="1">
                <a:off x="6191250" y="2190752"/>
                <a:ext cx="266701" cy="0"/>
              </a:xfrm>
              <a:prstGeom prst="line">
                <a:avLst/>
              </a:prstGeom>
              <a:ln w="571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rot="16200000" flipV="1">
                <a:off x="5943600" y="1676400"/>
                <a:ext cx="381000" cy="381000"/>
              </a:xfrm>
              <a:prstGeom prst="line">
                <a:avLst/>
              </a:prstGeom>
              <a:ln w="571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rot="5400000" flipH="1" flipV="1">
                <a:off x="6324600" y="1676400"/>
                <a:ext cx="381000" cy="381000"/>
              </a:xfrm>
              <a:prstGeom prst="line">
                <a:avLst/>
              </a:prstGeom>
              <a:ln w="571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6" name="Straight Arrow Connector 65"/>
            <p:cNvCxnSpPr>
              <a:stCxn id="71" idx="3"/>
              <a:endCxn id="70" idx="1"/>
            </p:cNvCxnSpPr>
            <p:nvPr/>
          </p:nvCxnSpPr>
          <p:spPr>
            <a:xfrm>
              <a:off x="6675120" y="2675276"/>
              <a:ext cx="563880" cy="1588"/>
            </a:xfrm>
            <a:prstGeom prst="straightConnector1">
              <a:avLst/>
            </a:prstGeom>
            <a:ln w="57150">
              <a:solidFill>
                <a:schemeClr val="accent6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Group 40"/>
            <p:cNvGrpSpPr/>
            <p:nvPr/>
          </p:nvGrpSpPr>
          <p:grpSpPr>
            <a:xfrm>
              <a:off x="5867395" y="2750877"/>
              <a:ext cx="2286010" cy="1570322"/>
              <a:chOff x="5943600" y="1676400"/>
              <a:chExt cx="762000" cy="588868"/>
            </a:xfrm>
          </p:grpSpPr>
          <p:cxnSp>
            <p:nvCxnSpPr>
              <p:cNvPr id="82" name="Straight Connector 81"/>
              <p:cNvCxnSpPr/>
              <p:nvPr/>
            </p:nvCxnSpPr>
            <p:spPr>
              <a:xfrm rot="5400000" flipH="1" flipV="1">
                <a:off x="6215062" y="2155730"/>
                <a:ext cx="219076" cy="0"/>
              </a:xfrm>
              <a:prstGeom prst="line">
                <a:avLst/>
              </a:prstGeom>
              <a:ln w="57150">
                <a:solidFill>
                  <a:schemeClr val="accent6">
                    <a:lumMod val="50000"/>
                  </a:schemeClr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rot="16200000" flipV="1">
                <a:off x="5943600" y="1676400"/>
                <a:ext cx="381000" cy="381000"/>
              </a:xfrm>
              <a:prstGeom prst="line">
                <a:avLst/>
              </a:prstGeom>
              <a:ln w="571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rot="5400000" flipH="1" flipV="1">
                <a:off x="6324600" y="1676400"/>
                <a:ext cx="381000" cy="381000"/>
              </a:xfrm>
              <a:prstGeom prst="line">
                <a:avLst/>
              </a:prstGeom>
              <a:ln w="571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Rectangle 69"/>
            <p:cNvSpPr/>
            <p:nvPr/>
          </p:nvSpPr>
          <p:spPr>
            <a:xfrm>
              <a:off x="7239000" y="2263796"/>
              <a:ext cx="1645920" cy="82296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2600" dirty="0" smtClean="0"/>
                <a:t>humans</a:t>
              </a:r>
              <a:endParaRPr lang="en-US" sz="2600" dirty="0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5029200" y="2263796"/>
              <a:ext cx="1645920" cy="82296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2600" dirty="0" smtClean="0"/>
                <a:t>computer</a:t>
              </a:r>
              <a:endParaRPr lang="en-US" sz="2600" dirty="0"/>
            </a:p>
          </p:txBody>
        </p:sp>
        <p:grpSp>
          <p:nvGrpSpPr>
            <p:cNvPr id="147" name="Group 146"/>
            <p:cNvGrpSpPr/>
            <p:nvPr/>
          </p:nvGrpSpPr>
          <p:grpSpPr>
            <a:xfrm>
              <a:off x="6060688" y="4384457"/>
              <a:ext cx="1737360" cy="975659"/>
              <a:chOff x="6060688" y="4384457"/>
              <a:chExt cx="1737360" cy="975659"/>
            </a:xfrm>
          </p:grpSpPr>
          <p:sp>
            <p:nvSpPr>
              <p:cNvPr id="72" name="Round Same Side Corner Rectangle 71"/>
              <p:cNvSpPr/>
              <p:nvPr/>
            </p:nvSpPr>
            <p:spPr>
              <a:xfrm>
                <a:off x="6060688" y="4384457"/>
                <a:ext cx="1737360" cy="975659"/>
              </a:xfrm>
              <a:prstGeom prst="round2SameRect">
                <a:avLst/>
              </a:prstGeom>
              <a:solidFill>
                <a:srgbClr val="9BBB59"/>
              </a:solidFill>
              <a:ln>
                <a:solidFill>
                  <a:srgbClr val="788F48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wrap="none" lIns="27432" tIns="0" rIns="0" bIns="0" rtlCol="0" anchor="ctr"/>
              <a:lstStyle/>
              <a:p>
                <a:pPr>
                  <a:tabLst>
                    <a:tab pos="517525" algn="r"/>
                    <a:tab pos="684213" algn="l"/>
                  </a:tabLst>
                </a:pPr>
                <a:r>
                  <a:rPr lang="en-US" sz="1400" dirty="0" smtClean="0"/>
                  <a:t>	</a:t>
                </a:r>
                <a:r>
                  <a:rPr lang="en-US" dirty="0" smtClean="0"/>
                  <a:t>speed</a:t>
                </a:r>
              </a:p>
              <a:p>
                <a:pPr>
                  <a:tabLst>
                    <a:tab pos="517525" algn="r"/>
                  </a:tabLst>
                </a:pPr>
                <a:r>
                  <a:rPr lang="en-US" dirty="0" smtClean="0"/>
                  <a:t>	cost</a:t>
                </a:r>
              </a:p>
              <a:p>
                <a:pPr>
                  <a:tabLst>
                    <a:tab pos="517525" algn="r"/>
                  </a:tabLst>
                </a:pPr>
                <a:r>
                  <a:rPr lang="en-US" dirty="0" smtClean="0"/>
                  <a:t>	quality</a:t>
                </a:r>
                <a:endParaRPr lang="en-US" dirty="0"/>
              </a:p>
            </p:txBody>
          </p:sp>
          <p:cxnSp>
            <p:nvCxnSpPr>
              <p:cNvPr id="73" name="Straight Connector 72"/>
              <p:cNvCxnSpPr/>
              <p:nvPr/>
            </p:nvCxnSpPr>
            <p:spPr>
              <a:xfrm>
                <a:off x="7010400" y="4630474"/>
                <a:ext cx="685800" cy="0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>
                <a:off x="7010400" y="4915858"/>
                <a:ext cx="685800" cy="0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>
                <a:off x="7010400" y="5174338"/>
                <a:ext cx="685800" cy="0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>
                <a:off x="7010400" y="4630474"/>
                <a:ext cx="304800" cy="0"/>
              </a:xfrm>
              <a:prstGeom prst="line">
                <a:avLst/>
              </a:prstGeom>
              <a:ln w="76200">
                <a:solidFill>
                  <a:srgbClr val="C050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>
                <a:off x="7010400" y="5174338"/>
                <a:ext cx="533400" cy="0"/>
              </a:xfrm>
              <a:prstGeom prst="line">
                <a:avLst/>
              </a:prstGeom>
              <a:ln w="76200">
                <a:solidFill>
                  <a:srgbClr val="C050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>
                <a:off x="7010400" y="4915858"/>
                <a:ext cx="381000" cy="0"/>
              </a:xfrm>
              <a:prstGeom prst="line">
                <a:avLst/>
              </a:prstGeom>
              <a:ln w="76200">
                <a:solidFill>
                  <a:srgbClr val="C050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Rectangle 94"/>
              <p:cNvSpPr/>
              <p:nvPr/>
            </p:nvSpPr>
            <p:spPr bwMode="auto">
              <a:xfrm>
                <a:off x="7285318" y="4527383"/>
                <a:ext cx="76840" cy="21515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  <a:headEnd type="none" w="med" len="med"/>
                <a:tailEnd type="none" w="med" len="med"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nstantia" pitchFamily="18" charset="0"/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 bwMode="auto">
              <a:xfrm>
                <a:off x="7367494" y="4805289"/>
                <a:ext cx="76840" cy="21515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  <a:headEnd type="none" w="med" len="med"/>
                <a:tailEnd type="none" w="med" len="med"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nstantia" pitchFamily="18" charset="0"/>
                </a:endParaRPr>
              </a:p>
            </p:txBody>
          </p:sp>
          <p:sp>
            <p:nvSpPr>
              <p:cNvPr id="97" name="Rectangle 96"/>
              <p:cNvSpPr/>
              <p:nvPr/>
            </p:nvSpPr>
            <p:spPr bwMode="auto">
              <a:xfrm>
                <a:off x="7522882" y="5059289"/>
                <a:ext cx="76840" cy="21515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  <a:headEnd type="none" w="med" len="med"/>
                <a:tailEnd type="none" w="med" len="med"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nstantia" pitchFamily="18" charset="0"/>
                </a:endParaRPr>
              </a:p>
            </p:txBody>
          </p:sp>
        </p:grpSp>
      </p:grpSp>
      <p:grpSp>
        <p:nvGrpSpPr>
          <p:cNvPr id="151" name="Group 150"/>
          <p:cNvGrpSpPr/>
          <p:nvPr/>
        </p:nvGrpSpPr>
        <p:grpSpPr>
          <a:xfrm>
            <a:off x="2611244" y="1021459"/>
            <a:ext cx="1795804" cy="4310777"/>
            <a:chOff x="2611244" y="1049339"/>
            <a:chExt cx="1795804" cy="4310777"/>
          </a:xfrm>
        </p:grpSpPr>
        <p:cxnSp>
          <p:nvCxnSpPr>
            <p:cNvPr id="35" name="Straight Arrow Connector 34"/>
            <p:cNvCxnSpPr/>
            <p:nvPr/>
          </p:nvCxnSpPr>
          <p:spPr>
            <a:xfrm rot="5400000">
              <a:off x="1933345" y="2696028"/>
              <a:ext cx="3294062" cy="683"/>
            </a:xfrm>
            <a:prstGeom prst="straightConnector1">
              <a:avLst/>
            </a:prstGeom>
            <a:ln w="57150">
              <a:solidFill>
                <a:schemeClr val="accent6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2761128" y="2901790"/>
              <a:ext cx="1645920" cy="82296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2600" dirty="0" smtClean="0"/>
                <a:t>humans</a:t>
              </a:r>
              <a:endParaRPr lang="en-US" sz="2600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761128" y="1591236"/>
              <a:ext cx="1645920" cy="82296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2600" dirty="0" smtClean="0"/>
                <a:t>computer</a:t>
              </a:r>
              <a:endParaRPr lang="en-US" sz="2600" dirty="0"/>
            </a:p>
          </p:txBody>
        </p:sp>
        <p:grpSp>
          <p:nvGrpSpPr>
            <p:cNvPr id="148" name="Group 147"/>
            <p:cNvGrpSpPr/>
            <p:nvPr/>
          </p:nvGrpSpPr>
          <p:grpSpPr>
            <a:xfrm>
              <a:off x="2611244" y="4384457"/>
              <a:ext cx="1737360" cy="975659"/>
              <a:chOff x="2611244" y="4384457"/>
              <a:chExt cx="1737360" cy="975659"/>
            </a:xfrm>
          </p:grpSpPr>
          <p:sp>
            <p:nvSpPr>
              <p:cNvPr id="122" name="Round Same Side Corner Rectangle 121"/>
              <p:cNvSpPr/>
              <p:nvPr/>
            </p:nvSpPr>
            <p:spPr>
              <a:xfrm>
                <a:off x="2611244" y="4384457"/>
                <a:ext cx="1737360" cy="975659"/>
              </a:xfrm>
              <a:prstGeom prst="round2SameRect">
                <a:avLst/>
              </a:prstGeom>
              <a:solidFill>
                <a:srgbClr val="9BBB59"/>
              </a:solidFill>
              <a:ln>
                <a:solidFill>
                  <a:srgbClr val="788F48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wrap="none" lIns="27432" tIns="0" rIns="0" bIns="0" rtlCol="0" anchor="ctr"/>
              <a:lstStyle/>
              <a:p>
                <a:pPr>
                  <a:tabLst>
                    <a:tab pos="517525" algn="r"/>
                    <a:tab pos="684213" algn="l"/>
                  </a:tabLst>
                </a:pPr>
                <a:r>
                  <a:rPr lang="en-US" sz="1400" dirty="0" smtClean="0"/>
                  <a:t>	</a:t>
                </a:r>
                <a:r>
                  <a:rPr lang="en-US" dirty="0" smtClean="0"/>
                  <a:t>speed</a:t>
                </a:r>
              </a:p>
              <a:p>
                <a:pPr>
                  <a:tabLst>
                    <a:tab pos="517525" algn="r"/>
                  </a:tabLst>
                </a:pPr>
                <a:r>
                  <a:rPr lang="en-US" dirty="0" smtClean="0"/>
                  <a:t>	cost</a:t>
                </a:r>
              </a:p>
              <a:p>
                <a:pPr>
                  <a:tabLst>
                    <a:tab pos="517525" algn="r"/>
                  </a:tabLst>
                </a:pPr>
                <a:r>
                  <a:rPr lang="en-US" dirty="0" smtClean="0"/>
                  <a:t>	quality</a:t>
                </a:r>
                <a:endParaRPr lang="en-US" dirty="0"/>
              </a:p>
            </p:txBody>
          </p:sp>
          <p:cxnSp>
            <p:nvCxnSpPr>
              <p:cNvPr id="123" name="Straight Connector 122"/>
              <p:cNvCxnSpPr/>
              <p:nvPr/>
            </p:nvCxnSpPr>
            <p:spPr>
              <a:xfrm>
                <a:off x="3560956" y="4630474"/>
                <a:ext cx="685800" cy="0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>
                <a:off x="3560956" y="4915858"/>
                <a:ext cx="685800" cy="0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>
                <a:off x="3560956" y="5174338"/>
                <a:ext cx="685800" cy="0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3560956" y="4630474"/>
                <a:ext cx="386576" cy="0"/>
              </a:xfrm>
              <a:prstGeom prst="line">
                <a:avLst/>
              </a:prstGeom>
              <a:ln w="76200">
                <a:solidFill>
                  <a:srgbClr val="C050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>
                <a:off x="3560956" y="5174338"/>
                <a:ext cx="687659" cy="0"/>
              </a:xfrm>
              <a:prstGeom prst="line">
                <a:avLst/>
              </a:prstGeom>
              <a:ln w="76200">
                <a:solidFill>
                  <a:srgbClr val="C050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>
                <a:off x="3560956" y="4915858"/>
                <a:ext cx="381000" cy="0"/>
              </a:xfrm>
              <a:prstGeom prst="line">
                <a:avLst/>
              </a:prstGeom>
              <a:ln w="76200">
                <a:solidFill>
                  <a:srgbClr val="C050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0" name="Group 149"/>
          <p:cNvGrpSpPr/>
          <p:nvPr/>
        </p:nvGrpSpPr>
        <p:grpSpPr>
          <a:xfrm>
            <a:off x="381000" y="1021459"/>
            <a:ext cx="1740048" cy="4310777"/>
            <a:chOff x="381000" y="1049339"/>
            <a:chExt cx="1740048" cy="4310777"/>
          </a:xfrm>
        </p:grpSpPr>
        <p:cxnSp>
          <p:nvCxnSpPr>
            <p:cNvPr id="54" name="Straight Arrow Connector 53"/>
            <p:cNvCxnSpPr/>
            <p:nvPr/>
          </p:nvCxnSpPr>
          <p:spPr>
            <a:xfrm rot="5400000">
              <a:off x="-352655" y="2696028"/>
              <a:ext cx="3294062" cy="683"/>
            </a:xfrm>
            <a:prstGeom prst="straightConnector1">
              <a:avLst/>
            </a:prstGeom>
            <a:ln w="57150">
              <a:solidFill>
                <a:schemeClr val="accent6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/>
            <p:cNvSpPr/>
            <p:nvPr/>
          </p:nvSpPr>
          <p:spPr>
            <a:xfrm>
              <a:off x="475128" y="2901790"/>
              <a:ext cx="1645920" cy="82296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2600" dirty="0" smtClean="0"/>
                <a:t>computer</a:t>
              </a:r>
              <a:endParaRPr lang="en-US" sz="2600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75128" y="1591236"/>
              <a:ext cx="1645920" cy="82296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2600" dirty="0" smtClean="0"/>
                <a:t>humans</a:t>
              </a:r>
              <a:endParaRPr lang="en-US" sz="2600" dirty="0"/>
            </a:p>
          </p:txBody>
        </p:sp>
        <p:grpSp>
          <p:nvGrpSpPr>
            <p:cNvPr id="149" name="Group 148"/>
            <p:cNvGrpSpPr/>
            <p:nvPr/>
          </p:nvGrpSpPr>
          <p:grpSpPr>
            <a:xfrm>
              <a:off x="381000" y="4384457"/>
              <a:ext cx="1737360" cy="975659"/>
              <a:chOff x="381000" y="4384457"/>
              <a:chExt cx="1737360" cy="975659"/>
            </a:xfrm>
          </p:grpSpPr>
          <p:sp>
            <p:nvSpPr>
              <p:cNvPr id="134" name="Round Same Side Corner Rectangle 133"/>
              <p:cNvSpPr/>
              <p:nvPr/>
            </p:nvSpPr>
            <p:spPr>
              <a:xfrm>
                <a:off x="381000" y="4384457"/>
                <a:ext cx="1737360" cy="975659"/>
              </a:xfrm>
              <a:prstGeom prst="round2SameRect">
                <a:avLst/>
              </a:prstGeom>
              <a:solidFill>
                <a:srgbClr val="9BBB59"/>
              </a:solidFill>
              <a:ln>
                <a:solidFill>
                  <a:srgbClr val="788F48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wrap="none" lIns="27432" tIns="0" rIns="0" bIns="0" rtlCol="0" anchor="ctr"/>
              <a:lstStyle/>
              <a:p>
                <a:pPr>
                  <a:tabLst>
                    <a:tab pos="517525" algn="r"/>
                    <a:tab pos="684213" algn="l"/>
                  </a:tabLst>
                </a:pPr>
                <a:r>
                  <a:rPr lang="en-US" sz="1400" dirty="0" smtClean="0"/>
                  <a:t>	</a:t>
                </a:r>
                <a:r>
                  <a:rPr lang="en-US" dirty="0" smtClean="0"/>
                  <a:t>speed</a:t>
                </a:r>
              </a:p>
              <a:p>
                <a:pPr>
                  <a:tabLst>
                    <a:tab pos="517525" algn="r"/>
                  </a:tabLst>
                </a:pPr>
                <a:r>
                  <a:rPr lang="en-US" dirty="0" smtClean="0"/>
                  <a:t>	cost</a:t>
                </a:r>
              </a:p>
              <a:p>
                <a:pPr>
                  <a:tabLst>
                    <a:tab pos="517525" algn="r"/>
                  </a:tabLst>
                </a:pPr>
                <a:r>
                  <a:rPr lang="en-US" dirty="0" smtClean="0"/>
                  <a:t>	quality</a:t>
                </a:r>
                <a:endParaRPr lang="en-US" dirty="0"/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330712" y="4630474"/>
                <a:ext cx="685800" cy="0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>
                <a:off x="1330712" y="4915858"/>
                <a:ext cx="685800" cy="0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>
                <a:off x="1330712" y="5174338"/>
                <a:ext cx="685800" cy="0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>
                <a:off x="1330712" y="4630474"/>
                <a:ext cx="637478" cy="0"/>
              </a:xfrm>
              <a:prstGeom prst="line">
                <a:avLst/>
              </a:prstGeom>
              <a:ln w="76200">
                <a:solidFill>
                  <a:srgbClr val="C050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>
              <a:xfrm>
                <a:off x="1330712" y="5174338"/>
                <a:ext cx="280639" cy="0"/>
              </a:xfrm>
              <a:prstGeom prst="line">
                <a:avLst/>
              </a:prstGeom>
              <a:ln w="76200">
                <a:solidFill>
                  <a:srgbClr val="C050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>
                <a:off x="1330712" y="4915858"/>
                <a:ext cx="269488" cy="0"/>
              </a:xfrm>
              <a:prstGeom prst="line">
                <a:avLst/>
              </a:prstGeom>
              <a:ln w="76200">
                <a:solidFill>
                  <a:srgbClr val="C050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Turk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2971800" y="1371600"/>
            <a:ext cx="3155509" cy="488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/>
          <a:srcRect r="1141"/>
          <a:stretch>
            <a:fillRect/>
          </a:stretch>
        </p:blipFill>
        <p:spPr bwMode="auto">
          <a:xfrm>
            <a:off x="2057400" y="3124200"/>
            <a:ext cx="4953000" cy="8572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CDL (CHI2008), body slides">
  <a:themeElements>
    <a:clrScheme name="Top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Top">
      <a:majorFont>
        <a:latin typeface="Garamon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nstanti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nstantia" pitchFamily="18" charset="0"/>
          </a:defRPr>
        </a:defPPr>
      </a:lstStyle>
    </a:lnDef>
  </a:objectDefaults>
  <a:extraClrSchemeLst>
    <a:extraClrScheme>
      <a:clrScheme name="Top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p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p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p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p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p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p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p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p 9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0000CC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CDL (CHI2009), title">
  <a:themeElements>
    <a:clrScheme name="1_Top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1_Top">
      <a:majorFont>
        <a:latin typeface="Garamon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nstanti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nstantia" pitchFamily="18" charset="0"/>
          </a:defRPr>
        </a:defPPr>
      </a:lstStyle>
    </a:lnDef>
  </a:objectDefaults>
  <a:extraClrSchemeLst>
    <a:extraClrScheme>
      <a:clrScheme name="1_Top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p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p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p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p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p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p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p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p 9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0000CC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ICDL (CHI2009), title, no divider">
  <a:themeElements>
    <a:clrScheme name="1_Top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1_Top">
      <a:majorFont>
        <a:latin typeface="Garamon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nstanti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nstantia" pitchFamily="18" charset="0"/>
          </a:defRPr>
        </a:defPPr>
      </a:lstStyle>
    </a:lnDef>
  </a:objectDefaults>
  <a:extraClrSchemeLst>
    <a:extraClrScheme>
      <a:clrScheme name="1_Top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p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p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p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p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op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p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p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op 9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0000CC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chi2008 theme</Template>
  <TotalTime>2750</TotalTime>
  <Words>1078</Words>
  <Application>Microsoft Macintosh PowerPoint</Application>
  <PresentationFormat>On-screen Show (4:3)</PresentationFormat>
  <Paragraphs>199</Paragraphs>
  <Slides>22</Slides>
  <Notes>11</Notes>
  <HiddenSlides>7</HiddenSlides>
  <MMClips>0</MMClips>
  <ScaleCrop>false</ScaleCrop>
  <HeadingPairs>
    <vt:vector size="4" baseType="variant">
      <vt:variant>
        <vt:lpstr>Design Template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ICDL (CHI2008), body slides</vt:lpstr>
      <vt:lpstr>ICDL (CHI2009), title</vt:lpstr>
      <vt:lpstr>1_ICDL (CHI2009), title, no divider</vt:lpstr>
      <vt:lpstr>CrowdFlow Integrating Machine Learning with Mechanical Turk for Speed-Cost-Quality Flexibility</vt:lpstr>
      <vt:lpstr>Human Computation</vt:lpstr>
      <vt:lpstr>Human Computation</vt:lpstr>
      <vt:lpstr>Example: Human detection</vt:lpstr>
      <vt:lpstr>Trade-off space</vt:lpstr>
      <vt:lpstr>Trade-off space</vt:lpstr>
      <vt:lpstr>Man-Computer Symbiosis</vt:lpstr>
      <vt:lpstr>Man-Computer Symbiosis</vt:lpstr>
      <vt:lpstr>Mechanical Turk</vt:lpstr>
      <vt:lpstr>Human Detection – Starting point</vt:lpstr>
      <vt:lpstr>Human Detection – Task</vt:lpstr>
      <vt:lpstr>Human Detection – Results</vt:lpstr>
      <vt:lpstr>Human Detection – Scenarios</vt:lpstr>
      <vt:lpstr>Vision: Richer model</vt:lpstr>
      <vt:lpstr>Lessons Learned</vt:lpstr>
      <vt:lpstr>Cheating</vt:lpstr>
      <vt:lpstr>Cheating Deterrence</vt:lpstr>
      <vt:lpstr>Ideal Pricing</vt:lpstr>
      <vt:lpstr>Sentiment Polarity – Example 1</vt:lpstr>
      <vt:lpstr> Sentiment Polarity – Results</vt:lpstr>
      <vt:lpstr> Sentiment Polarity – Scenarios</vt:lpstr>
      <vt:lpstr>Review:  Monotrans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Telling Stories On The Go</dc:title>
  <dc:creator>Alex</dc:creator>
  <cp:lastModifiedBy>Benjamin Bederson</cp:lastModifiedBy>
  <cp:revision>232</cp:revision>
  <dcterms:created xsi:type="dcterms:W3CDTF">2010-05-27T17:00:59Z</dcterms:created>
  <dcterms:modified xsi:type="dcterms:W3CDTF">2010-05-27T17:04:24Z</dcterms:modified>
</cp:coreProperties>
</file>