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283" r:id="rId3"/>
    <p:sldId id="260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1" r:id="rId12"/>
    <p:sldId id="270" r:id="rId13"/>
    <p:sldId id="272" r:id="rId14"/>
    <p:sldId id="275" r:id="rId15"/>
    <p:sldId id="277" r:id="rId16"/>
    <p:sldId id="278" r:id="rId17"/>
    <p:sldId id="279" r:id="rId18"/>
  </p:sldIdLst>
  <p:sldSz cx="9144000" cy="6858000" type="screen4x3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Arial Narrow" pitchFamily="34" charset="0"/>
      <p:regular r:id="rId24"/>
      <p:bold r:id="rId25"/>
      <p:italic r:id="rId26"/>
      <p:boldItalic r:id="rId27"/>
    </p:embeddedFont>
    <p:embeddedFont>
      <p:font typeface="Impact" pitchFamily="34" charset="0"/>
      <p:regular r:id="rId2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70B"/>
    <a:srgbClr val="FF9900"/>
    <a:srgbClr val="EEFB73"/>
    <a:srgbClr val="DFE329"/>
    <a:srgbClr val="0066FF"/>
    <a:srgbClr val="BA64D2"/>
    <a:srgbClr val="009900"/>
    <a:srgbClr val="893BC3"/>
    <a:srgbClr val="6B8537"/>
    <a:srgbClr val="FF824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2972" autoAdjust="0"/>
  </p:normalViewPr>
  <p:slideViewPr>
    <p:cSldViewPr>
      <p:cViewPr varScale="1">
        <p:scale>
          <a:sx n="71" d="100"/>
          <a:sy n="71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F118483-A25B-49F9-9657-E5B3A5A71F09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5502FFD-DC92-4641-8E2D-8AA5E34A9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108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E3577E-9E2A-4009-B286-EF67A3CBB263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BD9FB3-C702-4C80-9164-01B2F6C9BFD0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D0D185-5C93-4C59-B0C2-3162CE9E406F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1B31D8-74D6-4EE3-AF8F-93D453500A8F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42BCF-0201-4CBE-B0CC-211218F29BB0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8B8D1-701D-4725-81B4-6D9CAC421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86E14-D5E6-4B3C-ACB7-4529A9054A23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F6069-CB14-46EF-B6B0-1E60282CD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E4F46-7E08-45B6-B1CA-940E0836150D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B6863-B2BC-450B-A3A6-4D0BC32F8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2770B-B571-4B1A-A264-7527DCFEF4B9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05977-C45C-48F4-9E53-FAF8B954C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29B76-3D94-4F4F-86AC-4086C41412FF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BEBED-6916-449A-A457-132CCAD4A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D7CB9-755A-4533-8F38-F343BA874113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D57D8-5E6C-4F31-9E92-91613E0AD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F4440-EE7F-4981-ADE3-65A30710F797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C6802-A212-4983-AD9E-BB00879B1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CAB01-3C90-4C1C-9101-6050D0391399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3B0C4-B544-4EE6-B96F-9F6F7514B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652FC-0221-464E-9093-821F91F44735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8FFC-906C-4E5B-8430-61C94640B9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AC1AF-9AD2-41D8-9286-96BBF25EE8F8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35C83-B79C-478A-BAB3-C8292BE07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1909F-847D-47FB-8F28-9947EBBFD543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84A89-AB63-47ED-95D7-0F0849BA5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C6733F-22C3-496E-9CC8-6FE18E8F0FCD}" type="datetimeFigureOut">
              <a:rPr lang="en-US"/>
              <a:pPr>
                <a:defRPr/>
              </a:pPr>
              <a:t>5/23/2010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4E35AE-860E-462C-94B6-7CF3A6547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.psf\allison\Documents\allison\Talks\persistantgirl.wmv" TargetMode="Externa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.psf\allison\Documents\allison\Talks\titledvisual.wm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2808605" y="838200"/>
            <a:ext cx="1600200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228600">
              <a:srgbClr val="CDCA42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7800" y="1524000"/>
            <a:ext cx="630369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4" name="Rectangle 13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1970405" y="762000"/>
            <a:ext cx="32766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kern="1800" spc="300" dirty="0" smtClean="0">
                <a:latin typeface="Arial Narrow" pitchFamily="34" charset="0"/>
              </a:rPr>
              <a:t>Online</a:t>
            </a:r>
            <a:endParaRPr lang="en-US" sz="3000" b="1" kern="1800" spc="300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58" name="Rectangle 16"/>
          <p:cNvSpPr>
            <a:spLocks noChangeArrowheads="1"/>
          </p:cNvSpPr>
          <p:nvPr/>
        </p:nvSpPr>
        <p:spPr bwMode="auto">
          <a:xfrm>
            <a:off x="1524000" y="76200"/>
            <a:ext cx="5943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spc="400" dirty="0" smtClean="0">
                <a:latin typeface="Impact" pitchFamily="34" charset="0"/>
                <a:cs typeface="Arial" charset="0"/>
              </a:rPr>
              <a:t>How Children Search</a:t>
            </a:r>
            <a:endParaRPr lang="en-US" sz="3600" spc="400" dirty="0">
              <a:latin typeface="Impact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5483225"/>
            <a:ext cx="7772400" cy="6127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400" b="1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University of Maryland/ Google</a:t>
            </a:r>
            <a:r>
              <a:rPr lang="en-US" sz="3400" b="1" spc="-15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</a:t>
            </a:r>
          </a:p>
        </p:txBody>
      </p:sp>
      <p:sp>
        <p:nvSpPr>
          <p:cNvPr id="2061" name="Subtitle 2"/>
          <p:cNvSpPr txBox="1">
            <a:spLocks/>
          </p:cNvSpPr>
          <p:nvPr/>
        </p:nvSpPr>
        <p:spPr bwMode="auto">
          <a:xfrm>
            <a:off x="-457200" y="6019800"/>
            <a:ext cx="998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300" b="1" dirty="0" smtClean="0">
                <a:latin typeface="Arial Narrow" pitchFamily="34" charset="0"/>
                <a:cs typeface="Arial" charset="0"/>
              </a:rPr>
              <a:t>Allison Druin, </a:t>
            </a:r>
            <a:r>
              <a:rPr lang="en-US" sz="23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Elizabeth Foss, Hilary Hutchinson</a:t>
            </a:r>
            <a:r>
              <a:rPr lang="en-US" sz="2300" b="1" baseline="300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1</a:t>
            </a:r>
            <a:r>
              <a:rPr lang="en-US" sz="23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, Evan Golub, </a:t>
            </a:r>
            <a:r>
              <a:rPr lang="en-US" sz="2300" b="1" dirty="0" err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Leshell</a:t>
            </a:r>
            <a:r>
              <a:rPr lang="en-US" sz="23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n-US" sz="2300" b="1" dirty="0" err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Hatley</a:t>
            </a:r>
            <a:r>
              <a:rPr lang="en-US" sz="23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</a:t>
            </a:r>
            <a:endParaRPr lang="en-US" sz="2300" dirty="0" smtClean="0"/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en-US" sz="23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7600" y="6488668"/>
            <a:ext cx="2225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HCIL Symposium 2010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5410200"/>
            <a:ext cx="685800" cy="68196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408805" y="725269"/>
            <a:ext cx="20826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spc="400" dirty="0" smtClean="0">
                <a:solidFill>
                  <a:prstClr val="black"/>
                </a:solidFill>
                <a:latin typeface="Impact" pitchFamily="34" charset="0"/>
                <a:cs typeface="Arial" charset="0"/>
              </a:rPr>
              <a:t>at Home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/>
          <p:cNvSpPr txBox="1">
            <a:spLocks/>
          </p:cNvSpPr>
          <p:nvPr/>
        </p:nvSpPr>
        <p:spPr bwMode="auto">
          <a:xfrm>
            <a:off x="1676400" y="838200"/>
            <a:ext cx="7467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Developingsearcher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most common role- willing, but not consistently successful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latin typeface="Arial Narrow" pitchFamily="34" charset="0"/>
                <a:cs typeface="Arial" charset="0"/>
              </a:rPr>
              <a:t>Domain-Specific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limits searching experience to specific content areas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Powersearcher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ability to understand and use keywords, sophisticated/reflective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Non-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motivatedsearcher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limited interest, experience, and ability searching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Distractedsearcher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easily distracted by movement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and sound, difficult to redirect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Visualsearcher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limited to visual searching and results presented visually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Rule-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boundsearcher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unable to adapt rules to different searches and situations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Search Roles…</a:t>
            </a:r>
          </a:p>
        </p:txBody>
      </p:sp>
      <p:sp>
        <p:nvSpPr>
          <p:cNvPr id="12296" name="Rectangle 9"/>
          <p:cNvSpPr>
            <a:spLocks noChangeArrowheads="1"/>
          </p:cNvSpPr>
          <p:nvPr/>
        </p:nvSpPr>
        <p:spPr bwMode="auto">
          <a:xfrm>
            <a:off x="7696200" y="3200400"/>
            <a:ext cx="266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Narrow" pitchFamily="34" charset="0"/>
                <a:cs typeface="Arial" charset="0"/>
              </a:rPr>
              <a:t>r</a:t>
            </a:r>
            <a:endParaRPr lang="en-US" sz="2000" dirty="0"/>
          </a:p>
        </p:txBody>
      </p:sp>
      <p:sp>
        <p:nvSpPr>
          <p:cNvPr id="13321" name="Rectangle 10"/>
          <p:cNvSpPr>
            <a:spLocks noChangeArrowheads="1"/>
          </p:cNvSpPr>
          <p:nvPr/>
        </p:nvSpPr>
        <p:spPr bwMode="auto">
          <a:xfrm>
            <a:off x="457200" y="3657600"/>
            <a:ext cx="342423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dirty="0">
                <a:latin typeface="Arial Narrow" pitchFamily="34" charset="0"/>
                <a:cs typeface="Arial" charset="0"/>
              </a:rPr>
              <a:t>1-4 roles per child</a:t>
            </a:r>
            <a:endParaRPr lang="en-US" sz="36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066800" y="4262437"/>
            <a:ext cx="29718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31750"/>
          </a:effectLst>
        </p:spPr>
        <p:txBody>
          <a:bodyPr>
            <a:spAutoFit/>
          </a:bodyPr>
          <a:lstStyle/>
          <a:p>
            <a:r>
              <a:rPr lang="en-US" sz="2400" b="1" dirty="0">
                <a:latin typeface="Arial Narrow" pitchFamily="34" charset="0"/>
                <a:cs typeface="Arial" charset="0"/>
              </a:rPr>
              <a:t>7-yr olds: most roles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3657600" y="1371600"/>
            <a:ext cx="5486400" cy="4239491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13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5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build="allAtOnce" animBg="1"/>
      <p:bldP spid="10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Search Roles…</a:t>
            </a:r>
          </a:p>
        </p:txBody>
      </p:sp>
      <p:grpSp>
        <p:nvGrpSpPr>
          <p:cNvPr id="13318" name="Group 27"/>
          <p:cNvGrpSpPr>
            <a:grpSpLocks/>
          </p:cNvGrpSpPr>
          <p:nvPr/>
        </p:nvGrpSpPr>
        <p:grpSpPr bwMode="auto">
          <a:xfrm>
            <a:off x="152400" y="152399"/>
            <a:ext cx="1219541" cy="533400"/>
            <a:chOff x="2600" y="1716"/>
            <a:chExt cx="1265" cy="293"/>
          </a:xfrm>
        </p:grpSpPr>
        <p:sp>
          <p:nvSpPr>
            <p:cNvPr id="13329" name="Rectangle 28"/>
            <p:cNvSpPr>
              <a:spLocks noChangeArrowheads="1"/>
            </p:cNvSpPr>
            <p:nvPr/>
          </p:nvSpPr>
          <p:spPr bwMode="auto">
            <a:xfrm>
              <a:off x="2600" y="1716"/>
              <a:ext cx="432" cy="29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dirty="0" smtClean="0">
                  <a:solidFill>
                    <a:schemeClr val="bg1"/>
                  </a:solidFill>
                </a:rPr>
                <a:t>7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330" name="Rectangle 29"/>
            <p:cNvSpPr>
              <a:spLocks noChangeArrowheads="1"/>
            </p:cNvSpPr>
            <p:nvPr/>
          </p:nvSpPr>
          <p:spPr bwMode="auto">
            <a:xfrm>
              <a:off x="3025" y="1718"/>
              <a:ext cx="432" cy="291"/>
            </a:xfrm>
            <a:prstGeom prst="rect">
              <a:avLst/>
            </a:prstGeom>
            <a:solidFill>
              <a:srgbClr val="F5A70B"/>
            </a:solidFill>
            <a:ln w="9525">
              <a:solidFill>
                <a:schemeClr val="accent2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en-US" dirty="0" smtClean="0">
                  <a:solidFill>
                    <a:schemeClr val="bg1"/>
                  </a:solidFill>
                </a:rPr>
                <a:t>9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331" name="Rectangle 30"/>
            <p:cNvSpPr>
              <a:spLocks noChangeArrowheads="1"/>
            </p:cNvSpPr>
            <p:nvPr/>
          </p:nvSpPr>
          <p:spPr bwMode="auto">
            <a:xfrm>
              <a:off x="3431" y="1721"/>
              <a:ext cx="434" cy="2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700" dirty="0" smtClean="0">
                  <a:solidFill>
                    <a:schemeClr val="bg1"/>
                  </a:solidFill>
                </a:rPr>
                <a:t>11</a:t>
              </a:r>
              <a:endParaRPr lang="en-US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322" name="Picture 3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4000"/>
          </a:blip>
          <a:srcRect/>
          <a:stretch>
            <a:fillRect/>
          </a:stretch>
        </p:blipFill>
        <p:spPr bwMode="auto">
          <a:xfrm>
            <a:off x="1250950" y="762000"/>
            <a:ext cx="654050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3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85875" y="1524000"/>
            <a:ext cx="6191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36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70000" y="2209800"/>
            <a:ext cx="6350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38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76350" y="2971800"/>
            <a:ext cx="62865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40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77938" y="3790950"/>
            <a:ext cx="62706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42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95400" y="4495800"/>
            <a:ext cx="6096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44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95400" y="5181600"/>
            <a:ext cx="6127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Content Placeholder 4"/>
          <p:cNvSpPr txBox="1">
            <a:spLocks/>
          </p:cNvSpPr>
          <p:nvPr/>
        </p:nvSpPr>
        <p:spPr bwMode="auto">
          <a:xfrm>
            <a:off x="1676400" y="838200"/>
            <a:ext cx="7467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Developing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most common role- willing, but not consistently successful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800" b="1" dirty="0" smtClean="0">
                <a:latin typeface="Arial Narrow" pitchFamily="34" charset="0"/>
                <a:cs typeface="Arial" charset="0"/>
              </a:rPr>
              <a:t>Domain-Specific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limits searching experience to specific content areas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Power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ability to understand and use keywords, sophisticated/reflective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Non-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motivated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limited interest, experience, and ability searching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Distracted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easily distracted by movement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and sound, difficult to redirect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Visual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limited to visual searching and results presented visually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Rule-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bound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unable to adapt rules to different searches and situations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17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9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90648" y="976314"/>
            <a:ext cx="365760" cy="192024"/>
          </a:xfrm>
          <a:prstGeom prst="rect">
            <a:avLst/>
          </a:prstGeom>
          <a:solidFill>
            <a:srgbClr val="F5A7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86227" y="812007"/>
            <a:ext cx="380659" cy="1645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391509" y="1904999"/>
            <a:ext cx="374904" cy="82296"/>
          </a:xfrm>
          <a:prstGeom prst="rect">
            <a:avLst/>
          </a:prstGeom>
          <a:solidFill>
            <a:srgbClr val="F5A7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390648" y="1588292"/>
            <a:ext cx="380659" cy="31670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396403" y="2333628"/>
            <a:ext cx="374904" cy="155448"/>
          </a:xfrm>
          <a:prstGeom prst="rect">
            <a:avLst/>
          </a:prstGeom>
          <a:solidFill>
            <a:srgbClr val="F5A7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390648" y="3438710"/>
            <a:ext cx="374904" cy="45720"/>
          </a:xfrm>
          <a:prstGeom prst="rect">
            <a:avLst/>
          </a:prstGeom>
          <a:solidFill>
            <a:srgbClr val="F5A7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391641" y="3100382"/>
            <a:ext cx="384048" cy="33832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387418" y="4077465"/>
            <a:ext cx="374904" cy="201168"/>
          </a:xfrm>
          <a:prstGeom prst="rect">
            <a:avLst/>
          </a:prstGeom>
          <a:solidFill>
            <a:srgbClr val="F5A7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384541" y="3864734"/>
            <a:ext cx="380659" cy="21031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386959" y="4800599"/>
            <a:ext cx="374904" cy="210312"/>
          </a:xfrm>
          <a:prstGeom prst="rect">
            <a:avLst/>
          </a:prstGeom>
          <a:solidFill>
            <a:srgbClr val="F5A7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384540" y="4595810"/>
            <a:ext cx="380659" cy="21031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403072" y="5386010"/>
            <a:ext cx="365760" cy="219456"/>
          </a:xfrm>
          <a:prstGeom prst="rect">
            <a:avLst/>
          </a:prstGeom>
          <a:solidFill>
            <a:srgbClr val="F5A7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402613" y="5333432"/>
            <a:ext cx="365760" cy="5257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1" name="Rectangle 36"/>
          <p:cNvSpPr>
            <a:spLocks noChangeArrowheads="1"/>
          </p:cNvSpPr>
          <p:nvPr/>
        </p:nvSpPr>
        <p:spPr bwMode="auto">
          <a:xfrm>
            <a:off x="1447800" y="1447800"/>
            <a:ext cx="290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9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4342" name="Rectangle 37"/>
          <p:cNvSpPr>
            <a:spLocks noChangeArrowheads="1"/>
          </p:cNvSpPr>
          <p:nvPr/>
        </p:nvSpPr>
        <p:spPr bwMode="auto">
          <a:xfrm>
            <a:off x="1600200" y="1371600"/>
            <a:ext cx="385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11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4343" name="Rectangle 4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4344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4345" name="Rectangle 4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pic>
        <p:nvPicPr>
          <p:cNvPr id="14346" name="Picture 49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30000"/>
          </a:blip>
          <a:srcRect/>
          <a:stretch>
            <a:fillRect/>
          </a:stretch>
        </p:blipFill>
        <p:spPr bwMode="auto">
          <a:xfrm>
            <a:off x="1295400" y="762000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7" name="Group 27"/>
          <p:cNvGrpSpPr>
            <a:grpSpLocks/>
          </p:cNvGrpSpPr>
          <p:nvPr/>
        </p:nvGrpSpPr>
        <p:grpSpPr bwMode="auto">
          <a:xfrm>
            <a:off x="152402" y="152400"/>
            <a:ext cx="1295702" cy="533400"/>
            <a:chOff x="2600" y="1716"/>
            <a:chExt cx="1344" cy="29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4358" name="Rectangle 28"/>
            <p:cNvSpPr>
              <a:spLocks noChangeArrowheads="1"/>
            </p:cNvSpPr>
            <p:nvPr/>
          </p:nvSpPr>
          <p:spPr bwMode="auto">
            <a:xfrm>
              <a:off x="2600" y="1716"/>
              <a:ext cx="432" cy="29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700">
                  <a:latin typeface="Calibri" pitchFamily="34" charset="0"/>
                </a:rPr>
                <a:t>7</a:t>
              </a:r>
              <a:endParaRPr lang="en-US"/>
            </a:p>
          </p:txBody>
        </p:sp>
        <p:sp>
          <p:nvSpPr>
            <p:cNvPr id="14359" name="Rectangle 29"/>
            <p:cNvSpPr>
              <a:spLocks noChangeArrowheads="1"/>
            </p:cNvSpPr>
            <p:nvPr/>
          </p:nvSpPr>
          <p:spPr bwMode="auto">
            <a:xfrm>
              <a:off x="3390" y="1716"/>
              <a:ext cx="432" cy="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dirty="0" smtClean="0">
                  <a:solidFill>
                    <a:schemeClr val="bg1"/>
                  </a:solidFill>
                </a:rPr>
                <a:t>F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360" name="Rectangle 30"/>
            <p:cNvSpPr>
              <a:spLocks noChangeArrowheads="1"/>
            </p:cNvSpPr>
            <p:nvPr/>
          </p:nvSpPr>
          <p:spPr bwMode="auto">
            <a:xfrm>
              <a:off x="3512" y="1721"/>
              <a:ext cx="432" cy="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dirty="0" smtClean="0">
                  <a:solidFill>
                    <a:schemeClr val="bg1"/>
                  </a:solidFill>
                </a:rPr>
                <a:t>F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0" y="152400"/>
            <a:ext cx="5334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Search Roles…</a:t>
            </a:r>
          </a:p>
        </p:txBody>
      </p:sp>
      <p:pic>
        <p:nvPicPr>
          <p:cNvPr id="14352" name="Picture 51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30000"/>
          </a:blip>
          <a:srcRect/>
          <a:stretch>
            <a:fillRect/>
          </a:stretch>
        </p:blipFill>
        <p:spPr bwMode="auto">
          <a:xfrm>
            <a:off x="1295400" y="1524000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5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30000"/>
          </a:blip>
          <a:srcRect/>
          <a:stretch>
            <a:fillRect/>
          </a:stretch>
        </p:blipFill>
        <p:spPr bwMode="auto">
          <a:xfrm>
            <a:off x="1295400" y="2286000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55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30000"/>
          </a:blip>
          <a:srcRect/>
          <a:stretch>
            <a:fillRect/>
          </a:stretch>
        </p:blipFill>
        <p:spPr bwMode="auto">
          <a:xfrm>
            <a:off x="1295400" y="3048000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57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30000"/>
          </a:blip>
          <a:srcRect/>
          <a:stretch>
            <a:fillRect/>
          </a:stretch>
        </p:blipFill>
        <p:spPr bwMode="auto">
          <a:xfrm>
            <a:off x="1295400" y="3810000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6" name="Picture 59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30000"/>
          </a:blip>
          <a:srcRect/>
          <a:stretch>
            <a:fillRect/>
          </a:stretch>
        </p:blipFill>
        <p:spPr bwMode="auto">
          <a:xfrm>
            <a:off x="1295400" y="4572000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7" name="Picture 61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lum contrast="30000"/>
          </a:blip>
          <a:srcRect/>
          <a:stretch>
            <a:fillRect/>
          </a:stretch>
        </p:blipFill>
        <p:spPr bwMode="auto">
          <a:xfrm>
            <a:off x="1295400" y="5334000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533400" y="152400"/>
            <a:ext cx="457200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Rectangle 37"/>
          <p:cNvSpPr>
            <a:spLocks noChangeArrowheads="1"/>
          </p:cNvSpPr>
          <p:nvPr/>
        </p:nvSpPr>
        <p:spPr bwMode="auto">
          <a:xfrm>
            <a:off x="572640" y="152400"/>
            <a:ext cx="3417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  <a:cs typeface="Arial" charset="0"/>
              </a:rPr>
              <a:t>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Content Placeholder 4"/>
          <p:cNvSpPr txBox="1">
            <a:spLocks/>
          </p:cNvSpPr>
          <p:nvPr/>
        </p:nvSpPr>
        <p:spPr bwMode="auto">
          <a:xfrm>
            <a:off x="1676400" y="838200"/>
            <a:ext cx="7467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Developing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most common role- willing, but not consistently successful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800" b="1" dirty="0" smtClean="0">
                <a:latin typeface="Arial Narrow" pitchFamily="34" charset="0"/>
                <a:cs typeface="Arial" charset="0"/>
              </a:rPr>
              <a:t>Domain-Specific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limits searching experience to specific content areas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Power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ability to understand and use keywords, sophisticated/reflective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Non-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motivated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limited interest, experience, and ability searching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Distracted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easily distracted by movement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and sound, difficult to redirect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Visual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limited to visual searching and results presented visually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Rule-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bound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unable to adapt rules to different searches and situations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28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29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4"/>
          <p:cNvSpPr>
            <a:spLocks noGrp="1"/>
          </p:cNvSpPr>
          <p:nvPr>
            <p:ph idx="1"/>
          </p:nvPr>
        </p:nvSpPr>
        <p:spPr>
          <a:xfrm>
            <a:off x="1600200" y="609600"/>
            <a:ext cx="7467600" cy="4343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700" b="1" dirty="0" smtClean="0">
                <a:latin typeface="Arial Narrow" pitchFamily="34" charset="0"/>
                <a:cs typeface="Arial" charset="0"/>
              </a:rPr>
              <a:t>When attempting to find VP’s birthday next year:</a:t>
            </a:r>
            <a:endParaRPr lang="en-US" sz="2700" b="1" dirty="0" smtClean="0">
              <a:solidFill>
                <a:srgbClr val="467ABA"/>
              </a:solidFill>
              <a:latin typeface="Arial Narrow" pitchFamily="34" charset="0"/>
              <a:cs typeface="Arial" charset="0"/>
            </a:endParaRPr>
          </a:p>
          <a:p>
            <a:pPr marL="0" indent="0" eaLnBrk="1" hangingPunct="1">
              <a:defRPr/>
            </a:pPr>
            <a:r>
              <a:rPr lang="en-US" sz="2800" b="1" dirty="0" smtClean="0">
                <a:solidFill>
                  <a:srgbClr val="0066FF"/>
                </a:solidFill>
                <a:latin typeface="Arial Narrow" pitchFamily="34" charset="0"/>
                <a:cs typeface="Arial" charset="0"/>
              </a:rPr>
              <a:t>Boys</a:t>
            </a: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had fewer “breakdowns” to search than </a:t>
            </a:r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girls</a:t>
            </a:r>
            <a: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/>
            </a:r>
            <a:b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   -girls averaged</a:t>
            </a:r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 2.54 </a:t>
            </a:r>
            <a: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breakdowns per child</a:t>
            </a:r>
            <a:b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   -boys averaged</a:t>
            </a:r>
            <a:r>
              <a:rPr lang="en-US" sz="2000" b="1" dirty="0" smtClean="0">
                <a:solidFill>
                  <a:srgbClr val="0066FF"/>
                </a:solidFill>
                <a:latin typeface="Arial Narrow" pitchFamily="34" charset="0"/>
                <a:cs typeface="Arial" charset="0"/>
              </a:rPr>
              <a:t> 0.65 </a:t>
            </a:r>
            <a:r>
              <a:rPr lang="en-US" sz="2000" b="1" dirty="0" smtClean="0">
                <a:latin typeface="Arial Narrow" pitchFamily="34" charset="0"/>
                <a:cs typeface="Arial" charset="0"/>
              </a:rPr>
              <a:t>breakdowns </a:t>
            </a:r>
            <a: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per child</a:t>
            </a:r>
            <a:endParaRPr lang="en-US" sz="24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0" indent="0" eaLnBrk="1" hangingPunct="1">
              <a:defRPr/>
            </a:pPr>
            <a:r>
              <a:rPr lang="en-US" sz="2800" b="1" dirty="0" smtClean="0">
                <a:solidFill>
                  <a:srgbClr val="0066FF"/>
                </a:solidFill>
                <a:latin typeface="Arial Narrow" pitchFamily="34" charset="0"/>
                <a:cs typeface="Arial" charset="0"/>
              </a:rPr>
              <a:t>Boys</a:t>
            </a: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declined to search almost 2/3rds more</a:t>
            </a:r>
          </a:p>
          <a:p>
            <a:pPr marL="0" indent="0" eaLnBrk="1" hangingPunct="1"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Girls</a:t>
            </a: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persisted more than boys</a:t>
            </a:r>
          </a:p>
          <a:p>
            <a:pPr marL="0" indent="0" eaLnBrk="1" hangingPunct="1">
              <a:defRPr/>
            </a:pPr>
            <a:r>
              <a:rPr lang="en-US" sz="2800" b="1" dirty="0" smtClean="0">
                <a:solidFill>
                  <a:srgbClr val="0066FF"/>
                </a:solidFill>
                <a:latin typeface="Arial Narrow" pitchFamily="34" charset="0"/>
                <a:cs typeface="Arial" charset="0"/>
              </a:rPr>
              <a:t>Boys</a:t>
            </a: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dealt with barriers by problem-solving</a:t>
            </a:r>
            <a:endParaRPr lang="en-US" sz="2000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0" indent="0" eaLnBrk="1" hangingPunct="1">
              <a:defRPr/>
            </a:pPr>
            <a:r>
              <a:rPr lang="en-US" sz="28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Girls</a:t>
            </a: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dealt with barriers by focusing on negatives</a:t>
            </a:r>
            <a:r>
              <a:rPr lang="en-US" sz="2000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</a:t>
            </a:r>
            <a:endParaRPr lang="en-US" sz="28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b="1" dirty="0" smtClean="0"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Dealing with Barriers to Search…</a:t>
            </a:r>
          </a:p>
        </p:txBody>
      </p:sp>
      <p:pic>
        <p:nvPicPr>
          <p:cNvPr id="27650" name="Picture 10"/>
          <p:cNvPicPr>
            <a:picLocks noChangeAspect="1" noChangeArrowheads="1"/>
          </p:cNvPicPr>
          <p:nvPr/>
        </p:nvPicPr>
        <p:blipFill>
          <a:blip r:embed="rId2" cstate="screen">
            <a:lum bright="30000"/>
          </a:blip>
          <a:srcRect/>
          <a:stretch>
            <a:fillRect/>
          </a:stretch>
        </p:blipFill>
        <p:spPr bwMode="auto">
          <a:xfrm>
            <a:off x="2514601" y="4181091"/>
            <a:ext cx="2819400" cy="206730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 cstate="screen">
            <a:lum bright="43000"/>
          </a:blip>
          <a:srcRect/>
          <a:stretch>
            <a:fillRect/>
          </a:stretch>
        </p:blipFill>
        <p:spPr bwMode="auto">
          <a:xfrm>
            <a:off x="4724400" y="4953000"/>
            <a:ext cx="1752600" cy="1313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 rot="-1155128">
            <a:off x="15875" y="-34925"/>
            <a:ext cx="2176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BA64D2"/>
                </a:solidFill>
                <a:latin typeface="Arial Narrow" pitchFamily="34" charset="0"/>
                <a:cs typeface="Arial" charset="0"/>
              </a:rPr>
              <a:t>All ages…</a:t>
            </a:r>
            <a:endParaRPr lang="en-US" sz="2400" dirty="0">
              <a:solidFill>
                <a:srgbClr val="BA64D2"/>
              </a:solidFill>
            </a:endParaRPr>
          </a:p>
        </p:txBody>
      </p:sp>
      <p:pic>
        <p:nvPicPr>
          <p:cNvPr id="11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2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4"/>
          <p:cNvSpPr>
            <a:spLocks noGrp="1"/>
          </p:cNvSpPr>
          <p:nvPr>
            <p:ph idx="1"/>
          </p:nvPr>
        </p:nvSpPr>
        <p:spPr>
          <a:xfrm>
            <a:off x="1676400" y="685800"/>
            <a:ext cx="7620000" cy="51816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b="1" dirty="0" smtClean="0">
                <a:latin typeface="Arial Narrow" pitchFamily="34" charset="0"/>
                <a:cs typeface="Arial" charset="0"/>
              </a:rPr>
              <a:t>Three queries to find answer     </a:t>
            </a:r>
            <a:br>
              <a:rPr lang="en-US" sz="2800" b="1" dirty="0" smtClean="0"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latin typeface="Arial Narrow" pitchFamily="34" charset="0"/>
                <a:cs typeface="Arial" charset="0"/>
              </a:rPr>
              <a:t>     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1-the vice president is… </a:t>
            </a:r>
            <a:r>
              <a:rPr lang="en-US" sz="2400" dirty="0" smtClean="0">
                <a:latin typeface="Arial Narrow" pitchFamily="34" charset="0"/>
                <a:cs typeface="Arial" charset="0"/>
              </a:rPr>
              <a:t>“Michelle Obama” “Not Obama”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/>
            </a:r>
            <a:br>
              <a:rPr lang="en-US" sz="2400" b="1" dirty="0" smtClean="0"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latin typeface="Arial Narrow" pitchFamily="34" charset="0"/>
                <a:cs typeface="Arial" charset="0"/>
              </a:rPr>
              <a:t>     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2-his birthday is…</a:t>
            </a:r>
            <a:r>
              <a:rPr lang="en-US" sz="2400" dirty="0" smtClean="0">
                <a:latin typeface="Arial Narrow" pitchFamily="34" charset="0"/>
                <a:cs typeface="Arial" charset="0"/>
              </a:rPr>
              <a:t>“not important” “Does his birthday change?”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    3-calendar… 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“I’m not good at math” “algorithm”</a:t>
            </a:r>
            <a:endParaRPr lang="en-US" sz="2800" dirty="0" smtClean="0">
              <a:latin typeface="Arial Narrow" pitchFamily="34" charset="0"/>
              <a:cs typeface="Arial" charset="0"/>
            </a:endParaRPr>
          </a:p>
          <a:p>
            <a:pPr marL="0" indent="0" eaLnBrk="1" hangingPunct="1">
              <a:defRPr/>
            </a:pPr>
            <a:r>
              <a:rPr lang="en-US" sz="2800" b="1" dirty="0" smtClean="0">
                <a:latin typeface="Arial Narrow" pitchFamily="34" charset="0"/>
                <a:cs typeface="Arial" charset="0"/>
              </a:rPr>
              <a:t>Approx. 20% of children could find the answer</a:t>
            </a:r>
            <a:br>
              <a:rPr lang="en-US" sz="2800" b="1" dirty="0" smtClean="0"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   </a:t>
            </a: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-no 7yr-olds, 20% 9yr-olds, 42% 11yr-olds</a:t>
            </a:r>
            <a:b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   </a:t>
            </a: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-8 girls, 9 boys</a:t>
            </a:r>
            <a:endParaRPr lang="en-US" sz="2800" b="1" dirty="0" smtClean="0">
              <a:latin typeface="Arial Narrow" pitchFamily="34" charset="0"/>
              <a:cs typeface="Arial" charset="0"/>
            </a:endParaRPr>
          </a:p>
          <a:p>
            <a:pPr marL="0" indent="0" eaLnBrk="1" hangingPunct="1">
              <a:defRPr/>
            </a:pPr>
            <a:r>
              <a:rPr lang="en-US" sz="2800" b="1" dirty="0" smtClean="0">
                <a:latin typeface="Arial Narrow" pitchFamily="34" charset="0"/>
                <a:cs typeface="Arial" charset="0"/>
              </a:rPr>
              <a:t>First stage failures (29 girls, 18 boys)</a:t>
            </a:r>
          </a:p>
          <a:p>
            <a:pPr marL="0" indent="0" eaLnBrk="1" hangingPunct="1">
              <a:defRPr/>
            </a:pPr>
            <a:r>
              <a:rPr lang="en-US" sz="2800" b="1" dirty="0" smtClean="0">
                <a:latin typeface="Arial Narrow" pitchFamily="34" charset="0"/>
                <a:cs typeface="Arial" charset="0"/>
              </a:rPr>
              <a:t>Wouldn’t even try (11 total)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   -</a:t>
            </a:r>
            <a:r>
              <a:rPr lang="en-US" sz="2400" b="1" dirty="0" smtClean="0">
                <a:latin typeface="Arial Narrow" pitchFamily="34" charset="0"/>
                <a:cs typeface="Arial" charset="0"/>
              </a:rPr>
              <a:t>either non-motivated or distracted searchers </a:t>
            </a:r>
            <a: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/>
            </a:r>
            <a:b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   -3 girls, 8 boys</a:t>
            </a:r>
            <a:endParaRPr lang="en-US" sz="2400" dirty="0" smtClean="0">
              <a:latin typeface="Arial Narrow" pitchFamily="34" charset="0"/>
              <a:cs typeface="Arial" charset="0"/>
            </a:endParaRPr>
          </a:p>
          <a:p>
            <a:pPr marL="0" indent="0" eaLnBrk="1" hangingPunct="1">
              <a:defRPr/>
            </a:pPr>
            <a:r>
              <a:rPr lang="en-US" sz="2800" b="1" dirty="0" smtClean="0">
                <a:latin typeface="Arial Narrow" pitchFamily="34" charset="0"/>
                <a:cs typeface="Arial" charset="0"/>
              </a:rPr>
              <a:t>Stopped mostly between 2</a:t>
            </a:r>
            <a:r>
              <a:rPr lang="en-US" sz="2800" b="1" baseline="30000" dirty="0" smtClean="0">
                <a:latin typeface="Arial Narrow" pitchFamily="34" charset="0"/>
                <a:cs typeface="Arial" charset="0"/>
              </a:rPr>
              <a:t>nd</a:t>
            </a:r>
            <a:r>
              <a:rPr lang="en-US" sz="2800" b="1" dirty="0" smtClean="0">
                <a:latin typeface="Arial Narrow" pitchFamily="34" charset="0"/>
                <a:cs typeface="Arial" charset="0"/>
              </a:rPr>
              <a:t> &amp; 3</a:t>
            </a:r>
            <a:r>
              <a:rPr lang="en-US" sz="2800" b="1" baseline="30000" dirty="0" smtClean="0">
                <a:latin typeface="Arial Narrow" pitchFamily="34" charset="0"/>
                <a:cs typeface="Arial" charset="0"/>
              </a:rPr>
              <a:t>rd</a:t>
            </a:r>
            <a:r>
              <a:rPr lang="en-US" sz="2800" b="1" dirty="0" smtClean="0">
                <a:latin typeface="Arial Narrow" pitchFamily="34" charset="0"/>
                <a:cs typeface="Arial" charset="0"/>
              </a:rPr>
              <a:t> stages</a:t>
            </a:r>
          </a:p>
          <a:p>
            <a:pPr eaLnBrk="1" hangingPunct="1">
              <a:buFont typeface="Arial" charset="0"/>
              <a:buNone/>
              <a:defRPr/>
            </a:pPr>
            <a:endParaRPr lang="en-US" b="1" dirty="0" smtClean="0"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The Vice President’s Birthday Next Year…</a:t>
            </a:r>
          </a:p>
        </p:txBody>
      </p:sp>
      <p:sp>
        <p:nvSpPr>
          <p:cNvPr id="9" name="Rectangle 8"/>
          <p:cNvSpPr/>
          <p:nvPr/>
        </p:nvSpPr>
        <p:spPr>
          <a:xfrm>
            <a:off x="-914400" y="2667000"/>
            <a:ext cx="2971800" cy="1295400"/>
          </a:xfrm>
          <a:prstGeom prst="rect">
            <a:avLst/>
          </a:prstGeom>
          <a:solidFill>
            <a:srgbClr val="FAF286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2819400"/>
            <a:ext cx="25146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charset="0"/>
              </a:rPr>
              <a:t>The Biden Effect:  </a:t>
            </a:r>
            <a:r>
              <a:rPr lang="en-US" sz="2400" b="1" dirty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/>
            </a:r>
            <a:br>
              <a:rPr lang="en-US" sz="2400" b="1" dirty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000" b="1" dirty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0.5% </a:t>
            </a:r>
            <a:r>
              <a:rPr lang="en-US" sz="20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success pre</a:t>
            </a:r>
            <a:endParaRPr lang="en-US" sz="2000" b="1" dirty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>
              <a:defRPr/>
            </a:pPr>
            <a:r>
              <a:rPr lang="en-US" sz="2000" b="1" dirty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27%  </a:t>
            </a:r>
            <a:r>
              <a:rPr lang="en-US" sz="2000" b="1" dirty="0" err="1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successpost</a:t>
            </a:r>
            <a:endParaRPr lang="en-US" sz="2000" dirty="0"/>
          </a:p>
        </p:txBody>
      </p:sp>
      <p:pic>
        <p:nvPicPr>
          <p:cNvPr id="10" name="persistantgirl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76200" y="4343400"/>
            <a:ext cx="1727200" cy="12954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4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4"/>
          <p:cNvSpPr>
            <a:spLocks noGrp="1"/>
          </p:cNvSpPr>
          <p:nvPr>
            <p:ph idx="1"/>
          </p:nvPr>
        </p:nvSpPr>
        <p:spPr>
          <a:xfrm>
            <a:off x="1676400" y="838200"/>
            <a:ext cx="7467600" cy="5410200"/>
          </a:xfrm>
        </p:spPr>
        <p:txBody>
          <a:bodyPr/>
          <a:lstStyle/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Design for multiple roles</a:t>
            </a:r>
            <a:b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latin typeface="Arial Narrow" pitchFamily="34" charset="0"/>
              </a:rPr>
              <a:t>multiple roles in 1 session, varying roles depending on context</a:t>
            </a:r>
            <a:r>
              <a:rPr lang="en-US" sz="2800" dirty="0" smtClean="0">
                <a:latin typeface="Arial Narrow" pitchFamily="34" charset="0"/>
              </a:rPr>
              <a:t/>
            </a:r>
            <a:br>
              <a:rPr lang="en-US" sz="2800" dirty="0" smtClean="0">
                <a:latin typeface="Arial Narrow" pitchFamily="34" charset="0"/>
              </a:rPr>
            </a:br>
            <a:endParaRPr lang="en-US" sz="1100" dirty="0" smtClean="0"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Learn from </a:t>
            </a:r>
            <a:r>
              <a:rPr lang="en-US" sz="2800" b="1" dirty="0" err="1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Power</a:t>
            </a:r>
            <a:r>
              <a:rPr lang="en-US" sz="2800" b="1" dirty="0" err="1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searchers</a:t>
            </a: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/>
            </a:r>
            <a:b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  <a:t>facile with keywords, ability to digest results</a:t>
            </a: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buFont typeface="Arial" charset="0"/>
              <a:buNone/>
              <a:defRPr/>
            </a:pPr>
            <a:endParaRPr lang="en-US" sz="2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Challenge known barriers</a:t>
            </a:r>
            <a:b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  <a:t>motivation deficits, ongoing distractions, limiting rules</a:t>
            </a: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sz="2800" dirty="0" smtClean="0">
                <a:solidFill>
                  <a:prstClr val="black"/>
                </a:solidFill>
                <a:latin typeface="Arial Narrow" pitchFamily="34" charset="0"/>
              </a:rPr>
              <a:t> </a:t>
            </a:r>
            <a:endParaRPr lang="en-US" sz="28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Create excitement about searching</a:t>
            </a:r>
            <a:b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  <a:t>leveraging personal interest information, offer possible models</a:t>
            </a: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buFont typeface="Arial" charset="0"/>
              <a:buNone/>
              <a:defRPr/>
            </a:pPr>
            <a:endParaRPr lang="en-US" sz="2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Consider technology as influencers</a:t>
            </a:r>
            <a:b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  <a:t>could be a fixer, demonstrator, &amp; mentor</a:t>
            </a:r>
            <a:b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</a:br>
            <a:endParaRPr lang="en-US" b="1" dirty="0" smtClean="0"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Future Directions…</a:t>
            </a: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screen">
            <a:lum bright="30000"/>
          </a:blip>
          <a:srcRect/>
          <a:stretch>
            <a:fillRect/>
          </a:stretch>
        </p:blipFill>
        <p:spPr bwMode="auto">
          <a:xfrm>
            <a:off x="2971800" y="4353818"/>
            <a:ext cx="2895600" cy="212318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8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4"/>
          <p:cNvSpPr>
            <a:spLocks noGrp="1"/>
          </p:cNvSpPr>
          <p:nvPr>
            <p:ph idx="1"/>
          </p:nvPr>
        </p:nvSpPr>
        <p:spPr>
          <a:xfrm>
            <a:off x="1676400" y="838200"/>
            <a:ext cx="7467600" cy="5410200"/>
          </a:xfrm>
        </p:spPr>
        <p:txBody>
          <a:bodyPr/>
          <a:lstStyle/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Design for multiple roles</a:t>
            </a:r>
            <a:b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multiple roles in 1 session, varying roles depending on context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/>
            </a:r>
            <a:b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</a:br>
            <a:endParaRPr lang="en-US" sz="1100" dirty="0" smtClean="0">
              <a:solidFill>
                <a:schemeClr val="bg1">
                  <a:lumMod val="85000"/>
                </a:schemeClr>
              </a:solidFill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Learn from </a:t>
            </a:r>
            <a:r>
              <a:rPr lang="en-US" sz="2800" b="1" dirty="0" err="1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Powersearchers</a:t>
            </a: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/>
            </a:r>
            <a:b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facile with keywords, ability to digest results</a:t>
            </a: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buFont typeface="Arial" charset="0"/>
              <a:buNone/>
              <a:defRPr/>
            </a:pPr>
            <a:endParaRPr lang="en-US" sz="2400" dirty="0" smtClean="0">
              <a:solidFill>
                <a:schemeClr val="bg1">
                  <a:lumMod val="85000"/>
                </a:schemeClr>
              </a:solidFill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Challenge known barriers</a:t>
            </a:r>
            <a:b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motivation deficits, ongoing distractions, limiting rules</a:t>
            </a: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 </a:t>
            </a:r>
            <a:endParaRPr lang="en-US" sz="2800" b="1" dirty="0" smtClean="0">
              <a:solidFill>
                <a:schemeClr val="bg1">
                  <a:lumMod val="85000"/>
                </a:schemeClr>
              </a:solidFill>
              <a:latin typeface="Arial Narrow" pitchFamily="34" charset="0"/>
              <a:cs typeface="Arial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Create excitement about searching</a:t>
            </a:r>
            <a:b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leveraging personal interest information, offer possible models</a:t>
            </a: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buFont typeface="Arial" charset="0"/>
              <a:buNone/>
              <a:defRPr/>
            </a:pPr>
            <a:endParaRPr lang="en-US" sz="2400" dirty="0" smtClean="0">
              <a:solidFill>
                <a:schemeClr val="bg1">
                  <a:lumMod val="85000"/>
                </a:schemeClr>
              </a:solidFill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ts val="0"/>
              </a:spcBef>
              <a:defRPr/>
            </a:pP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Consider technology as influencers</a:t>
            </a:r>
            <a:b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rPr>
              <a:t>could be a fixer, demonstrator, &amp; mentor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  <a:t/>
            </a:r>
            <a:b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</a:br>
            <a:endParaRPr lang="en-US" b="1" dirty="0" smtClean="0"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Future Directions…</a:t>
            </a: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screen">
            <a:lum bright="30000"/>
          </a:blip>
          <a:srcRect/>
          <a:stretch>
            <a:fillRect/>
          </a:stretch>
        </p:blipFill>
        <p:spPr bwMode="auto">
          <a:xfrm>
            <a:off x="2971800" y="4353818"/>
            <a:ext cx="2895600" cy="212318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0" name="Rectangle 9"/>
          <p:cNvSpPr/>
          <p:nvPr/>
        </p:nvSpPr>
        <p:spPr>
          <a:xfrm>
            <a:off x="1219200" y="990600"/>
            <a:ext cx="45031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  <a:cs typeface="Arial" charset="0"/>
              </a:rPr>
              <a:t>Motivation prompts…</a:t>
            </a:r>
            <a:endParaRPr lang="en-US" sz="4000" dirty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2438400"/>
            <a:ext cx="5168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  <a:cs typeface="Arial" charset="0"/>
              </a:rPr>
              <a:t>Image or content as input…</a:t>
            </a:r>
            <a:endParaRPr lang="en-US" sz="3600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67200" y="3581400"/>
            <a:ext cx="34243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prstClr val="black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Narrow" pitchFamily="34" charset="0"/>
                <a:cs typeface="Arial" charset="0"/>
              </a:rPr>
              <a:t>Results filtering…</a:t>
            </a:r>
            <a:endParaRPr lang="en-US" sz="3600" dirty="0">
              <a:solidFill>
                <a:prstClr val="black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4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5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4"/>
          <p:cNvSpPr>
            <a:spLocks noGrp="1"/>
          </p:cNvSpPr>
          <p:nvPr>
            <p:ph idx="1"/>
          </p:nvPr>
        </p:nvSpPr>
        <p:spPr>
          <a:xfrm>
            <a:off x="1676400" y="838200"/>
            <a:ext cx="7467600" cy="5410200"/>
          </a:xfrm>
        </p:spPr>
        <p:txBody>
          <a:bodyPr/>
          <a:lstStyle/>
          <a:p>
            <a:pPr marL="0" indent="0" eaLnBrk="1" hangingPunct="1">
              <a:lnSpc>
                <a:spcPts val="2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Google Research Awards 2008, 2009</a:t>
            </a:r>
            <a:r>
              <a:rPr lang="en-US" sz="2800" dirty="0" smtClean="0">
                <a:latin typeface="Arial Narrow" pitchFamily="34" charset="0"/>
              </a:rPr>
              <a:t/>
            </a:r>
            <a:br>
              <a:rPr lang="en-US" sz="2800" dirty="0" smtClean="0">
                <a:latin typeface="Arial Narrow" pitchFamily="34" charset="0"/>
              </a:rPr>
            </a:br>
            <a:endParaRPr lang="en-US" sz="1100" dirty="0" smtClean="0"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Dan Russell, Google User Experience</a:t>
            </a:r>
            <a:endParaRPr lang="en-US" sz="24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ct val="0"/>
              </a:spcBef>
              <a:buFont typeface="Arial" charset="0"/>
              <a:buNone/>
            </a:pPr>
            <a:r>
              <a:rPr lang="en-US" sz="2800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  <a:endParaRPr lang="en-US" sz="2800" b="1" dirty="0" smtClean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All the children &amp; parents</a:t>
            </a:r>
            <a:br>
              <a:rPr lang="en-US" sz="28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 </a:t>
            </a:r>
            <a:r>
              <a:rPr lang="en-US" sz="2400" dirty="0" smtClean="0">
                <a:solidFill>
                  <a:srgbClr val="000000"/>
                </a:solidFill>
              </a:rPr>
              <a:t>who let us into their homes</a:t>
            </a:r>
          </a:p>
          <a:p>
            <a:pPr marL="0" indent="0" eaLnBrk="1" hangingPunct="1">
              <a:lnSpc>
                <a:spcPts val="2000"/>
              </a:lnSpc>
              <a:spcBef>
                <a:spcPct val="0"/>
              </a:spcBef>
              <a:buNone/>
            </a:pPr>
            <a:endParaRPr lang="en-US" sz="24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ct val="0"/>
              </a:spcBef>
              <a:buFont typeface="Arial" charset="0"/>
              <a:buNone/>
            </a:pPr>
            <a:endParaRPr lang="en-US" sz="24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pPr marL="0" indent="0" eaLnBrk="1" hangingPunct="1">
              <a:lnSpc>
                <a:spcPts val="2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        team:</a:t>
            </a:r>
            <a:br>
              <a:rPr lang="en-US" sz="28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</a:br>
            <a:r>
              <a:rPr lang="en-US" sz="28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</a:t>
            </a:r>
          </a:p>
          <a:p>
            <a:pPr marL="0" indent="0" eaLnBrk="1" hangingPunct="1">
              <a:lnSpc>
                <a:spcPts val="2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00"/>
                </a:solidFill>
              </a:rPr>
              <a:t> Robin Brewer, Mona Leigh Guha, Beth </a:t>
            </a:r>
            <a:r>
              <a:rPr lang="en-US" sz="2300" dirty="0" err="1" smtClean="0">
                <a:solidFill>
                  <a:srgbClr val="000000"/>
                </a:solidFill>
              </a:rPr>
              <a:t>Bonsignore</a:t>
            </a:r>
            <a:r>
              <a:rPr lang="en-US" sz="2300" dirty="0" smtClean="0">
                <a:solidFill>
                  <a:srgbClr val="000000"/>
                </a:solidFill>
              </a:rPr>
              <a:t>, </a:t>
            </a:r>
          </a:p>
          <a:p>
            <a:pPr marL="0" indent="0" eaLnBrk="1" hangingPunct="1">
              <a:lnSpc>
                <a:spcPts val="2000"/>
              </a:lnSpc>
              <a:spcBef>
                <a:spcPct val="0"/>
              </a:spcBef>
              <a:buNone/>
            </a:pPr>
            <a:r>
              <a:rPr lang="en-US" sz="2300" dirty="0" smtClean="0">
                <a:solidFill>
                  <a:srgbClr val="000000"/>
                </a:solidFill>
              </a:rPr>
              <a:t> Greg Walsh, Quincy Brown, Alex Quinn, Ben Bederson, </a:t>
            </a:r>
            <a:br>
              <a:rPr lang="en-US" sz="2300" dirty="0" smtClean="0">
                <a:solidFill>
                  <a:srgbClr val="000000"/>
                </a:solidFill>
              </a:rPr>
            </a:br>
            <a:r>
              <a:rPr lang="en-US" sz="2300" dirty="0" smtClean="0">
                <a:solidFill>
                  <a:srgbClr val="000000"/>
                </a:solidFill>
              </a:rPr>
              <a:t> Ann Weeks, Sonia </a:t>
            </a:r>
            <a:r>
              <a:rPr lang="en-US" sz="2300" dirty="0" err="1" smtClean="0">
                <a:solidFill>
                  <a:srgbClr val="000000"/>
                </a:solidFill>
              </a:rPr>
              <a:t>Franckel</a:t>
            </a:r>
            <a:r>
              <a:rPr lang="en-US" sz="2400" dirty="0" smtClean="0">
                <a:solidFill>
                  <a:srgbClr val="000000"/>
                </a:solidFill>
                <a:latin typeface="Arial Narrow" pitchFamily="34" charset="0"/>
              </a:rPr>
              <a:t/>
            </a:r>
            <a:br>
              <a:rPr lang="en-US" sz="2400" dirty="0" smtClean="0">
                <a:solidFill>
                  <a:srgbClr val="000000"/>
                </a:solidFill>
                <a:latin typeface="Arial Narrow" pitchFamily="34" charset="0"/>
              </a:rPr>
            </a:br>
            <a:endParaRPr lang="en-US" b="1" dirty="0" smtClean="0"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Acknowledgements…</a:t>
            </a: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screen">
            <a:lum bright="30000"/>
          </a:blip>
          <a:srcRect/>
          <a:stretch>
            <a:fillRect/>
          </a:stretch>
        </p:blipFill>
        <p:spPr bwMode="auto">
          <a:xfrm>
            <a:off x="2971800" y="4353818"/>
            <a:ext cx="2895600" cy="212318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0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0719" y="2666574"/>
            <a:ext cx="690081" cy="686226"/>
          </a:xfrm>
          <a:prstGeom prst="rect">
            <a:avLst/>
          </a:prstGeom>
          <a:noFill/>
        </p:spPr>
      </p:pic>
      <p:pic>
        <p:nvPicPr>
          <p:cNvPr id="8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2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0200" y="2174875"/>
            <a:ext cx="59436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4" name="Rectangle 13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A 7-year old is searching for dolphins…</a:t>
            </a:r>
          </a:p>
        </p:txBody>
      </p: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28800" y="2366147"/>
            <a:ext cx="5593153" cy="418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9" name="Subtitle 2"/>
          <p:cNvSpPr txBox="1">
            <a:spLocks/>
          </p:cNvSpPr>
          <p:nvPr/>
        </p:nvSpPr>
        <p:spPr>
          <a:xfrm>
            <a:off x="304800" y="838200"/>
            <a:ext cx="8610600" cy="2209800"/>
          </a:xfrm>
          <a:prstGeom prst="rect">
            <a:avLst/>
          </a:prstGeom>
        </p:spPr>
        <p:txBody>
          <a:bodyPr/>
          <a:lstStyle/>
          <a:p>
            <a:pPr fontAlgn="auto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n-lt"/>
                <a:ea typeface="Times New Roman"/>
              </a:rPr>
              <a:t>“…I don’t know how to spell it….[Types the letters: ‘d-o’] There’s no dolphin…[Places chin in left hand] I don’t know.” …[Then the boy types an ‘l’ in the text box. After staring at the screen for about 45 seconds] Still no dolphin! [The boy adds an ‘F’ to the text box, clicks on search and looks through the results page </a:t>
            </a:r>
            <a:r>
              <a:rPr lang="en-US" sz="2000" b="1" dirty="0">
                <a:effectLst>
                  <a:glow rad="101600">
                    <a:srgbClr val="FAF286">
                      <a:alpha val="60000"/>
                    </a:srgbClr>
                  </a:glow>
                </a:effectLst>
                <a:latin typeface="+mn-lt"/>
                <a:ea typeface="Times New Roman"/>
              </a:rPr>
              <a:t>for 10 more seconds</a:t>
            </a:r>
            <a:r>
              <a:rPr lang="en-US" sz="2000" b="1" dirty="0">
                <a:latin typeface="+mn-lt"/>
                <a:ea typeface="Times New Roman"/>
              </a:rPr>
              <a:t>….Slowly the child removes his right hand from the mouse and </a:t>
            </a:r>
            <a:r>
              <a:rPr lang="en-US" sz="2000" b="1" dirty="0" smtClean="0">
                <a:latin typeface="+mn-lt"/>
                <a:ea typeface="Times New Roman"/>
              </a:rPr>
              <a:t>while leaning and </a:t>
            </a:r>
            <a:r>
              <a:rPr lang="en-US" sz="2000" b="1" dirty="0">
                <a:latin typeface="+mn-lt"/>
                <a:ea typeface="Times New Roman"/>
              </a:rPr>
              <a:t>mumbling through his left hand and looking down at the keyboard. He says quietly:] </a:t>
            </a:r>
            <a:r>
              <a:rPr lang="en-US" sz="2000" b="1" dirty="0">
                <a:solidFill>
                  <a:srgbClr val="C00000"/>
                </a:solidFill>
                <a:latin typeface="+mn-lt"/>
                <a:ea typeface="Times New Roman"/>
              </a:rPr>
              <a:t/>
            </a:r>
            <a:br>
              <a:rPr lang="en-US" sz="2000" b="1" dirty="0">
                <a:solidFill>
                  <a:srgbClr val="C00000"/>
                </a:solidFill>
                <a:latin typeface="+mn-lt"/>
                <a:ea typeface="Times New Roman"/>
              </a:rPr>
            </a:br>
            <a:r>
              <a:rPr lang="en-US" sz="3200" b="1" spc="800" dirty="0">
                <a:latin typeface="+mn-lt"/>
                <a:ea typeface="Times New Roman"/>
              </a:rPr>
              <a:t>I don’t know what to do now…”</a:t>
            </a:r>
            <a:endParaRPr lang="en-US" sz="3200" b="1" spc="800" dirty="0">
              <a:latin typeface="+mn-lt"/>
              <a:cs typeface="Arial" pitchFamily="34" charset="0"/>
            </a:endParaRPr>
          </a:p>
        </p:txBody>
      </p:sp>
      <p:pic>
        <p:nvPicPr>
          <p:cNvPr id="8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9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10406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Systematic, orderly, established models…</a:t>
            </a:r>
          </a:p>
        </p:txBody>
      </p:sp>
      <p:sp>
        <p:nvSpPr>
          <p:cNvPr id="5126" name="Subtitle 2"/>
          <p:cNvSpPr txBox="1">
            <a:spLocks/>
          </p:cNvSpPr>
          <p:nvPr/>
        </p:nvSpPr>
        <p:spPr bwMode="auto">
          <a:xfrm>
            <a:off x="1828800" y="7620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800" b="1" dirty="0">
                <a:latin typeface="Arial Narrow" pitchFamily="34" charset="0"/>
                <a:cs typeface="Arial" charset="0"/>
              </a:rPr>
              <a:t>The Big Six </a:t>
            </a:r>
            <a:r>
              <a:rPr lang="en-US" sz="2000" dirty="0">
                <a:latin typeface="Arial Narrow" pitchFamily="34" charset="0"/>
                <a:cs typeface="Arial" charset="0"/>
              </a:rPr>
              <a:t>(</a:t>
            </a:r>
            <a:r>
              <a:rPr lang="en-US" sz="2000" dirty="0" smtClean="0">
                <a:latin typeface="Arial Narrow" pitchFamily="34" charset="0"/>
                <a:cs typeface="Arial" charset="0"/>
              </a:rPr>
              <a:t>Eisenberg </a:t>
            </a:r>
            <a:r>
              <a:rPr lang="en-US" sz="2000" dirty="0">
                <a:latin typeface="Arial Narrow" pitchFamily="34" charset="0"/>
                <a:cs typeface="Arial" charset="0"/>
              </a:rPr>
              <a:t>et al., 1990)</a:t>
            </a:r>
          </a:p>
        </p:txBody>
      </p:sp>
      <p:sp>
        <p:nvSpPr>
          <p:cNvPr id="5127" name="Subtitle 2"/>
          <p:cNvSpPr txBox="1">
            <a:spLocks/>
          </p:cNvSpPr>
          <p:nvPr/>
        </p:nvSpPr>
        <p:spPr bwMode="auto">
          <a:xfrm>
            <a:off x="1828800" y="11430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800" b="1" dirty="0">
                <a:latin typeface="Arial Narrow" pitchFamily="34" charset="0"/>
                <a:cs typeface="Arial" charset="0"/>
              </a:rPr>
              <a:t>Information Search Process </a:t>
            </a:r>
            <a:r>
              <a:rPr lang="en-US" sz="2000" dirty="0">
                <a:latin typeface="Arial Narrow" pitchFamily="34" charset="0"/>
                <a:cs typeface="Arial" charset="0"/>
              </a:rPr>
              <a:t>(</a:t>
            </a:r>
            <a:r>
              <a:rPr lang="en-US" sz="2000" dirty="0" err="1" smtClean="0">
                <a:latin typeface="Arial Narrow" pitchFamily="34" charset="0"/>
                <a:cs typeface="Arial" charset="0"/>
              </a:rPr>
              <a:t>Kuhlthau</a:t>
            </a:r>
            <a:r>
              <a:rPr lang="en-US" sz="2000" dirty="0" smtClean="0">
                <a:latin typeface="Arial Narrow" pitchFamily="34" charset="0"/>
                <a:cs typeface="Arial" charset="0"/>
              </a:rPr>
              <a:t>, </a:t>
            </a:r>
            <a:r>
              <a:rPr lang="en-US" sz="2000" dirty="0">
                <a:latin typeface="Arial Narrow" pitchFamily="34" charset="0"/>
                <a:cs typeface="Arial" charset="0"/>
              </a:rPr>
              <a:t>2004)</a:t>
            </a:r>
          </a:p>
        </p:txBody>
      </p:sp>
      <p:sp>
        <p:nvSpPr>
          <p:cNvPr id="5128" name="Subtitle 2"/>
          <p:cNvSpPr txBox="1">
            <a:spLocks/>
          </p:cNvSpPr>
          <p:nvPr/>
        </p:nvSpPr>
        <p:spPr bwMode="auto">
          <a:xfrm>
            <a:off x="1828800" y="15240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800" b="1" dirty="0">
                <a:latin typeface="Arial Narrow" pitchFamily="34" charset="0"/>
                <a:cs typeface="Arial" charset="0"/>
              </a:rPr>
              <a:t>Information Skills </a:t>
            </a:r>
            <a:r>
              <a:rPr lang="en-US" sz="2000" dirty="0">
                <a:latin typeface="Arial Narrow" pitchFamily="34" charset="0"/>
                <a:cs typeface="Arial" charset="0"/>
              </a:rPr>
              <a:t>(Todd, 2003)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2106613" y="2286000"/>
            <a:ext cx="5056187" cy="37923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9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allAtOnce"/>
      <p:bldP spid="5127" grpId="0" build="allAtOnce"/>
      <p:bldP spid="512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Need to focus on…</a:t>
            </a:r>
          </a:p>
        </p:txBody>
      </p:sp>
      <p:pic>
        <p:nvPicPr>
          <p:cNvPr id="5122" name="Picture 16"/>
          <p:cNvPicPr>
            <a:picLocks noChangeAspect="1" noChangeArrowheads="1"/>
          </p:cNvPicPr>
          <p:nvPr/>
        </p:nvPicPr>
        <p:blipFill>
          <a:blip r:embed="rId2" cstate="screen">
            <a:lum bright="43000"/>
          </a:blip>
          <a:srcRect/>
          <a:stretch>
            <a:fillRect/>
          </a:stretch>
        </p:blipFill>
        <p:spPr bwMode="auto">
          <a:xfrm>
            <a:off x="1981200" y="2209800"/>
            <a:ext cx="5157737" cy="386692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  <a:softEdge rad="635000"/>
          </a:effectLst>
        </p:spPr>
      </p:pic>
      <p:pic>
        <p:nvPicPr>
          <p:cNvPr id="6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8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Need to focus on…</a:t>
            </a:r>
          </a:p>
        </p:txBody>
      </p:sp>
      <p:pic>
        <p:nvPicPr>
          <p:cNvPr id="5122" name="Picture 16"/>
          <p:cNvPicPr>
            <a:picLocks noChangeAspect="1" noChangeArrowheads="1"/>
          </p:cNvPicPr>
          <p:nvPr/>
        </p:nvPicPr>
        <p:blipFill>
          <a:blip r:embed="rId2" cstate="screen">
            <a:lum bright="43000"/>
          </a:blip>
          <a:srcRect/>
          <a:stretch>
            <a:fillRect/>
          </a:stretch>
        </p:blipFill>
        <p:spPr bwMode="auto">
          <a:xfrm>
            <a:off x="1981200" y="2209800"/>
            <a:ext cx="5157737" cy="386692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  <a:softEdge rad="635000"/>
          </a:effectLst>
        </p:spPr>
      </p:pic>
      <p:sp>
        <p:nvSpPr>
          <p:cNvPr id="6150" name="Subtitle 2"/>
          <p:cNvSpPr txBox="1">
            <a:spLocks/>
          </p:cNvSpPr>
          <p:nvPr/>
        </p:nvSpPr>
        <p:spPr bwMode="auto">
          <a:xfrm>
            <a:off x="1600200" y="6858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800" b="1">
                <a:latin typeface="Arial Narrow" pitchFamily="34" charset="0"/>
                <a:cs typeface="Arial" charset="0"/>
              </a:rPr>
              <a:t>Vast information spaces…</a:t>
            </a:r>
            <a:endParaRPr lang="en-US" sz="2000">
              <a:latin typeface="Arial Narrow" pitchFamily="34" charset="0"/>
              <a:cs typeface="Arial" charset="0"/>
            </a:endParaRPr>
          </a:p>
        </p:txBody>
      </p:sp>
      <p:sp>
        <p:nvSpPr>
          <p:cNvPr id="6151" name="Subtitle 2"/>
          <p:cNvSpPr txBox="1">
            <a:spLocks/>
          </p:cNvSpPr>
          <p:nvPr/>
        </p:nvSpPr>
        <p:spPr bwMode="auto">
          <a:xfrm>
            <a:off x="1600200" y="1219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800" b="1">
                <a:latin typeface="Arial Narrow" pitchFamily="34" charset="0"/>
                <a:cs typeface="Arial" charset="0"/>
              </a:rPr>
              <a:t>Informal information seeking…</a:t>
            </a:r>
            <a:endParaRPr lang="en-US" sz="2000">
              <a:latin typeface="Arial Narrow" pitchFamily="34" charset="0"/>
              <a:cs typeface="Arial" charset="0"/>
            </a:endParaRPr>
          </a:p>
        </p:txBody>
      </p:sp>
      <p:sp>
        <p:nvSpPr>
          <p:cNvPr id="6152" name="Subtitle 2"/>
          <p:cNvSpPr txBox="1">
            <a:spLocks/>
          </p:cNvSpPr>
          <p:nvPr/>
        </p:nvSpPr>
        <p:spPr bwMode="auto">
          <a:xfrm>
            <a:off x="1600200" y="17526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800" b="1">
                <a:latin typeface="Arial Narrow" pitchFamily="34" charset="0"/>
                <a:cs typeface="Arial" charset="0"/>
              </a:rPr>
              <a:t>Children’s curiosity, failures, &amp; age differences…</a:t>
            </a:r>
            <a:endParaRPr lang="en-US" sz="2000">
              <a:latin typeface="Arial Narrow" pitchFamily="34" charset="0"/>
              <a:cs typeface="Arial" charset="0"/>
            </a:endParaRPr>
          </a:p>
        </p:txBody>
      </p:sp>
      <p:pic>
        <p:nvPicPr>
          <p:cNvPr id="10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Research Methods…</a:t>
            </a:r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screen">
            <a:lum bright="43000"/>
          </a:blip>
          <a:srcRect/>
          <a:stretch>
            <a:fillRect/>
          </a:stretch>
        </p:blipFill>
        <p:spPr bwMode="auto">
          <a:xfrm>
            <a:off x="3657600" y="5029200"/>
            <a:ext cx="1752600" cy="1313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8194" name="Content Placeholder 4"/>
          <p:cNvSpPr>
            <a:spLocks noGrp="1"/>
          </p:cNvSpPr>
          <p:nvPr>
            <p:ph idx="1"/>
          </p:nvPr>
        </p:nvSpPr>
        <p:spPr>
          <a:xfrm>
            <a:off x="1676400" y="685800"/>
            <a:ext cx="8305800" cy="4343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83 children &amp; their parent(s)</a:t>
            </a:r>
          </a:p>
          <a:p>
            <a:pPr marL="0" indent="0" eaLnBrk="1" hangingPunct="1"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41(g)  42 (b); ages 7, 9, 11</a:t>
            </a:r>
          </a:p>
          <a:p>
            <a:pPr marL="0" indent="0" eaLnBrk="1" hangingPunct="1"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Parents interviewed </a:t>
            </a:r>
          </a:p>
          <a:p>
            <a:pPr marL="0" indent="0" eaLnBrk="1" hangingPunct="1"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Children interviewed &amp; observed use</a:t>
            </a:r>
          </a:p>
          <a:p>
            <a:pPr marL="228600" lvl="1" indent="0" eaLnBrk="1" hangingPunct="1">
              <a:buFont typeface="Arial" charset="0"/>
              <a:buNone/>
              <a:defRPr/>
            </a:pPr>
            <a:r>
              <a:rPr lang="en-US" sz="21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-how do you </a:t>
            </a:r>
            <a:r>
              <a:rPr lang="en-US" sz="2100" b="1" dirty="0" smtClean="0">
                <a:solidFill>
                  <a:srgbClr val="D32D1B"/>
                </a:solidFill>
                <a:latin typeface="Arial Narrow" pitchFamily="34" charset="0"/>
                <a:cs typeface="Arial" charset="0"/>
              </a:rPr>
              <a:t>usually search</a:t>
            </a:r>
            <a:r>
              <a:rPr lang="en-US" sz="21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?</a:t>
            </a:r>
          </a:p>
          <a:p>
            <a:pPr marL="228600" lvl="1" indent="0" eaLnBrk="1" hangingPunct="1">
              <a:buFont typeface="Arial" charset="0"/>
              <a:buNone/>
              <a:defRPr/>
            </a:pPr>
            <a:r>
              <a:rPr lang="en-US" sz="21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-search for information on </a:t>
            </a:r>
            <a:r>
              <a:rPr lang="en-US" sz="2100" b="1" dirty="0" smtClean="0">
                <a:solidFill>
                  <a:srgbClr val="D32D1B"/>
                </a:solidFill>
                <a:latin typeface="Arial Narrow" pitchFamily="34" charset="0"/>
                <a:cs typeface="Arial" charset="0"/>
              </a:rPr>
              <a:t>dolphins</a:t>
            </a:r>
            <a:r>
              <a:rPr lang="en-US" sz="21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?</a:t>
            </a:r>
          </a:p>
          <a:p>
            <a:pPr marL="228600" lvl="1" indent="0" eaLnBrk="1" hangingPunct="1">
              <a:buFont typeface="Arial" charset="0"/>
              <a:buNone/>
              <a:defRPr/>
            </a:pPr>
            <a:r>
              <a:rPr lang="en-US" sz="21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-search for information for </a:t>
            </a:r>
            <a:r>
              <a:rPr lang="en-US" sz="2100" b="1" dirty="0" smtClean="0">
                <a:solidFill>
                  <a:srgbClr val="D32D1B"/>
                </a:solidFill>
                <a:latin typeface="Arial Narrow" pitchFamily="34" charset="0"/>
                <a:cs typeface="Arial" charset="0"/>
              </a:rPr>
              <a:t>your own interest</a:t>
            </a:r>
            <a:r>
              <a:rPr lang="en-US" sz="21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?</a:t>
            </a:r>
          </a:p>
          <a:p>
            <a:pPr marL="228600" lvl="1" indent="0" eaLnBrk="1" hangingPunct="1">
              <a:buFont typeface="Arial" charset="0"/>
              <a:buNone/>
              <a:defRPr/>
            </a:pPr>
            <a:r>
              <a:rPr lang="en-US" sz="21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-on which day of the week next year is the </a:t>
            </a:r>
            <a:r>
              <a:rPr lang="en-US" sz="2100" b="1" dirty="0" smtClean="0">
                <a:solidFill>
                  <a:srgbClr val="D32D1B"/>
                </a:solidFill>
                <a:latin typeface="Arial Narrow" pitchFamily="34" charset="0"/>
                <a:cs typeface="Arial" charset="0"/>
              </a:rPr>
              <a:t>VP’s birthday</a:t>
            </a:r>
            <a:r>
              <a:rPr lang="en-US" sz="21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?</a:t>
            </a:r>
            <a:endParaRPr lang="en-US" sz="2100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b="1" dirty="0" smtClean="0">
              <a:latin typeface="Arial Narrow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4"/>
          <p:cNvSpPr>
            <a:spLocks noGrp="1"/>
          </p:cNvSpPr>
          <p:nvPr>
            <p:ph idx="1"/>
          </p:nvPr>
        </p:nvSpPr>
        <p:spPr>
          <a:xfrm>
            <a:off x="1295400" y="685800"/>
            <a:ext cx="7467600" cy="4343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Aggregated data adapting Beyer &amp; Holtzblatt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(1998)</a:t>
            </a:r>
          </a:p>
          <a:p>
            <a:pPr marL="400050" lvl="1" indent="0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flow…sequence…artifact…culture…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endParaRPr lang="en-US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0" indent="0" eaLnBrk="1" hangingPunct="1"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Identified aspects: data coding methods </a:t>
            </a:r>
            <a:r>
              <a:rPr lang="en-US" sz="2000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(Strauss, 1987)</a:t>
            </a: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 </a:t>
            </a:r>
          </a:p>
          <a:p>
            <a:pPr marL="400050" lvl="1" indent="0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open coding…</a:t>
            </a:r>
            <a:r>
              <a:rPr lang="en-US" sz="2400" dirty="0" smtClean="0"/>
              <a:t>sorting, comparing, and categorizing</a:t>
            </a:r>
            <a:endParaRPr lang="en-US" sz="24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400050" lvl="1" indent="0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axial coding…</a:t>
            </a:r>
            <a:r>
              <a:rPr lang="en-US" sz="2400" dirty="0" smtClean="0"/>
              <a:t>refining specific areas of data</a:t>
            </a:r>
            <a:endParaRPr lang="en-US" sz="24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400050" lvl="1" indent="0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saturated…</a:t>
            </a:r>
            <a:r>
              <a:rPr lang="en-US" sz="2400" dirty="0" smtClean="0"/>
              <a:t>until no new aspects emerged</a:t>
            </a:r>
            <a:endParaRPr lang="en-US" sz="24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b="1" dirty="0" smtClean="0"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Research Methods…</a:t>
            </a:r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screen">
            <a:lum bright="43000"/>
          </a:blip>
          <a:srcRect/>
          <a:stretch>
            <a:fillRect/>
          </a:stretch>
        </p:blipFill>
        <p:spPr bwMode="auto">
          <a:xfrm>
            <a:off x="3657600" y="5029200"/>
            <a:ext cx="1752600" cy="1313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0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4"/>
          <p:cNvSpPr>
            <a:spLocks noGrp="1"/>
          </p:cNvSpPr>
          <p:nvPr>
            <p:ph idx="1"/>
          </p:nvPr>
        </p:nvSpPr>
        <p:spPr>
          <a:xfrm>
            <a:off x="1219200" y="685800"/>
            <a:ext cx="7772400" cy="4343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Search Roles emerged defined by</a:t>
            </a:r>
          </a:p>
          <a:p>
            <a:pPr marL="400050" lvl="1" indent="0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age…</a:t>
            </a:r>
            <a:r>
              <a:rPr lang="en-US" sz="2400" dirty="0" smtClean="0"/>
              <a:t>7, 9, 11</a:t>
            </a:r>
            <a:endParaRPr lang="en-US" sz="24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400050" lvl="1" indent="0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gender…</a:t>
            </a:r>
            <a:r>
              <a:rPr lang="en-US" sz="2400" dirty="0" smtClean="0"/>
              <a:t>girl/boy</a:t>
            </a:r>
          </a:p>
          <a:p>
            <a:pPr marL="400050" lvl="1" indent="0" eaLnBrk="1" hangingPunct="1"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behavioral trends…</a:t>
            </a:r>
            <a:r>
              <a:rPr lang="en-US" sz="2400" dirty="0" smtClean="0"/>
              <a:t>due to skill, motivation, focus, etc.</a:t>
            </a:r>
            <a:endParaRPr lang="en-US" sz="24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400050" lvl="1" indent="0" eaLnBrk="1" hangingPunct="1"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triggers…</a:t>
            </a:r>
            <a:r>
              <a:rPr lang="en-US" sz="2400" dirty="0" smtClean="0"/>
              <a:t>incentives for initiating a search</a:t>
            </a:r>
            <a:endParaRPr lang="en-US" sz="24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400050" lvl="1" indent="0" eaLnBrk="1" hangingPunct="1"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breakdowns…</a:t>
            </a:r>
            <a:r>
              <a:rPr lang="en-US" sz="2400" dirty="0" smtClean="0"/>
              <a:t>barriers to completing a search</a:t>
            </a:r>
            <a:endParaRPr lang="en-US" sz="2400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marL="400050" lvl="1" indent="0"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-</a:t>
            </a:r>
            <a:r>
              <a:rPr lang="en-US" sz="2400" b="1" dirty="0" smtClean="0">
                <a:solidFill>
                  <a:srgbClr val="C00000"/>
                </a:solidFill>
                <a:latin typeface="Arial Narrow" pitchFamily="34" charset="0"/>
                <a:cs typeface="Arial" charset="0"/>
              </a:rPr>
              <a:t>frequency of role…</a:t>
            </a:r>
            <a:r>
              <a:rPr lang="en-US" sz="2400" dirty="0" smtClean="0"/>
              <a:t>how often roles seen during session</a:t>
            </a:r>
            <a:endParaRPr lang="en-US" b="1" dirty="0" smtClean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b="1" dirty="0" smtClean="0">
              <a:latin typeface="Arial Narrow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Research Methods…</a:t>
            </a:r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2" cstate="screen">
            <a:lum bright="43000"/>
          </a:blip>
          <a:srcRect/>
          <a:stretch>
            <a:fillRect/>
          </a:stretch>
        </p:blipFill>
        <p:spPr bwMode="auto">
          <a:xfrm>
            <a:off x="3657600" y="5029200"/>
            <a:ext cx="1752600" cy="1313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9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1676400" y="838200"/>
            <a:ext cx="7467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Developing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32D1B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most common role- willing, but not consistently successful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800" b="1" dirty="0" smtClean="0">
                <a:latin typeface="Arial Narrow" pitchFamily="34" charset="0"/>
                <a:cs typeface="Arial" charset="0"/>
              </a:rPr>
              <a:t>Domain-Specific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32D1B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limits searching experience to specific content areas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Power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32D1B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ability to understand and use keywords, sophisticated/reflective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Non-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motivated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32D1B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limited interest, experience, and ability searching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Distracted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32D1B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easily distracted by movement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and sound, difficult to redirect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Visual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32D1B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 </a:t>
            </a:r>
            <a:b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</a:b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limited to visual searching and results presented visually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Rule-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bound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32D1B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searcher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…</a:t>
            </a:r>
          </a:p>
          <a:p>
            <a:pPr marL="0" marR="0" lvl="0" indent="0" algn="l" defTabSz="914400" rtl="0" eaLnBrk="1" fontAlgn="base" latinLnBrk="0" hangingPunct="1">
              <a:lnSpc>
                <a:spcPts val="2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unable to adapt rules to different searches and situations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8839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-381000" y="152400"/>
            <a:ext cx="99822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spc="300" dirty="0">
                <a:latin typeface="Arial" pitchFamily="34" charset="0"/>
                <a:cs typeface="Arial" pitchFamily="34" charset="0"/>
              </a:rPr>
              <a:t>Search Roles…</a:t>
            </a:r>
          </a:p>
        </p:txBody>
      </p:sp>
      <p:pic>
        <p:nvPicPr>
          <p:cNvPr id="8" name="Picture 3" descr="C:\Program Files\KidPad 1.0\saved-files\HCIL_logo_small_no bor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6248400"/>
            <a:ext cx="536396" cy="533400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1600200" y="6324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  <a:cs typeface="Arial" charset="0"/>
              </a:rPr>
              <a:t>How Children Search…  Symposium 2010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10" name="titledvisual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-152400" y="3962400"/>
            <a:ext cx="1981200" cy="148590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4428</TotalTime>
  <Words>588</Words>
  <Application>Microsoft Office PowerPoint</Application>
  <PresentationFormat>On-screen Show (4:3)</PresentationFormat>
  <Paragraphs>170</Paragraphs>
  <Slides>17</Slides>
  <Notes>4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Arial Narrow</vt:lpstr>
      <vt:lpstr>Impact</vt:lpstr>
      <vt:lpstr>Times New Roman</vt:lpstr>
      <vt:lpstr>Office Theme</vt:lpstr>
      <vt:lpstr>University of Maryland/ Google1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Allison Druin</dc:creator>
  <cp:lastModifiedBy>Allison Druin</cp:lastModifiedBy>
  <cp:revision>242</cp:revision>
  <dcterms:created xsi:type="dcterms:W3CDTF">2009-10-24T02:27:59Z</dcterms:created>
  <dcterms:modified xsi:type="dcterms:W3CDTF">2010-05-24T01:40:13Z</dcterms:modified>
</cp:coreProperties>
</file>