
<file path=[Content_Types].xml><?xml version="1.0" encoding="utf-8"?>
<Types xmlns="http://schemas.openxmlformats.org/package/2006/content-types">
  <Default Extension="gif" ContentType="image/gif"/>
  <Default Extension="rels" ContentType="application/vnd.openxmlformats-package.relationships+xml"/>
  <Override PartName="/ppt/slides/slide14.xml" ContentType="application/vnd.openxmlformats-officedocument.presentationml.slide+xml"/>
  <Default Extension="xml" ContentType="application/xml"/>
  <Override PartName="/ppt/slides/slide45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.xml" ContentType="application/vnd.openxmlformats-officedocument.presentationml.notesSlide+xml"/>
  <Override PartName="/ppt/slideLayouts/slideLayout16.xml" ContentType="application/vnd.openxmlformats-officedocument.presentationml.slideLayout+xml"/>
  <Override PartName="/ppt/slides/slide28.xml" ContentType="application/vnd.openxmlformats-officedocument.presentationml.slide+xml"/>
  <Override PartName="/ppt/slides/slide54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ppt/notesSlides/notesSlide7.xml" ContentType="application/vnd.openxmlformats-officedocument.presentationml.notesSlide+xml"/>
  <Override PartName="/ppt/slides/slide44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15.xml" ContentType="application/vnd.openxmlformats-officedocument.presentationml.slideLayout+xml"/>
  <Override PartName="/ppt/slides/slide27.xml" ContentType="application/vnd.openxmlformats-officedocument.presentationml.slide+xml"/>
  <Override PartName="/ppt/slides/slide53.xml" ContentType="application/vnd.openxmlformats-officedocument.presentationml.slide+xml"/>
  <Override PartName="/ppt/slides/slide20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notesSlides/notesSlide8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slides/slide43.xml" ContentType="application/vnd.openxmlformats-officedocument.presentationml.slide+xml"/>
  <Override PartName="/ppt/slides/slide26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52.xml" ContentType="application/vnd.openxmlformats-officedocument.presentationml.slide+xml"/>
  <Override PartName="/ppt/slides/slide35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49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42.xml" ContentType="application/vnd.openxmlformats-officedocument.presentationml.slide+xml"/>
  <Override PartName="/ppt/slides/slide58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25.xml" ContentType="application/vnd.openxmlformats-officedocument.presentationml.slide+xml"/>
  <Override PartName="/ppt/slides/slide51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ppt/notesSlides/notesSlide12.xml" ContentType="application/vnd.openxmlformats-officedocument.presentationml.notesSlide+xml"/>
  <Override PartName="/docProps/app.xml" ContentType="application/vnd.openxmlformats-officedocument.extended-properties+xml"/>
  <Override PartName="/ppt/slides/slide4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41.xml" ContentType="application/vnd.openxmlformats-officedocument.presentationml.slide+xml"/>
  <Override PartName="/ppt/slides/slide57.xml" ContentType="application/vnd.openxmlformats-officedocument.presentationml.slide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s/slide24.xml" ContentType="application/vnd.openxmlformats-officedocument.presentationml.slide+xml"/>
  <Override PartName="/ppt/slides/slide50.xml" ContentType="application/vnd.openxmlformats-officedocument.presentationml.slide+xml"/>
  <Override PartName="/ppt/slides/slide8.xml" ContentType="application/vnd.openxmlformats-officedocument.presentationml.slide+xml"/>
  <Override PartName="/ppt/notesSlides/notesSlide10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Override PartName="/ppt/viewProps.xml" ContentType="application/vnd.openxmlformats-officedocument.presentationml.viewProps+xml"/>
  <Default Extension="jpeg" ContentType="image/jpeg"/>
  <Override PartName="/ppt/notesSlides/notesSlide11.xml" ContentType="application/vnd.openxmlformats-officedocument.presentationml.notesSlide+xml"/>
  <Override PartName="/ppt/slides/slide4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0.xml" ContentType="application/vnd.openxmlformats-officedocument.presentationml.slide+xml"/>
  <Override PartName="/ppt/theme/theme2.xml" ContentType="application/vnd.openxmlformats-officedocument.theme+xml"/>
  <Override PartName="/ppt/slides/slide56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39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Override PartName="/ppt/slides/slide4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29.xml" ContentType="application/vnd.openxmlformats-officedocument.presentationml.slide+xml"/>
  <Override PartName="/ppt/slides/slide55.xml" ContentType="application/vnd.openxmlformats-officedocument.presentationml.slide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257" r:id="rId2"/>
    <p:sldId id="535" r:id="rId3"/>
    <p:sldId id="508" r:id="rId4"/>
    <p:sldId id="487" r:id="rId5"/>
    <p:sldId id="521" r:id="rId6"/>
    <p:sldId id="507" r:id="rId7"/>
    <p:sldId id="488" r:id="rId8"/>
    <p:sldId id="525" r:id="rId9"/>
    <p:sldId id="533" r:id="rId10"/>
    <p:sldId id="534" r:id="rId11"/>
    <p:sldId id="509" r:id="rId12"/>
    <p:sldId id="510" r:id="rId13"/>
    <p:sldId id="541" r:id="rId14"/>
    <p:sldId id="542" r:id="rId15"/>
    <p:sldId id="511" r:id="rId16"/>
    <p:sldId id="512" r:id="rId17"/>
    <p:sldId id="554" r:id="rId18"/>
    <p:sldId id="546" r:id="rId19"/>
    <p:sldId id="539" r:id="rId20"/>
    <p:sldId id="540" r:id="rId21"/>
    <p:sldId id="550" r:id="rId22"/>
    <p:sldId id="493" r:id="rId23"/>
    <p:sldId id="551" r:id="rId24"/>
    <p:sldId id="472" r:id="rId25"/>
    <p:sldId id="473" r:id="rId26"/>
    <p:sldId id="464" r:id="rId27"/>
    <p:sldId id="465" r:id="rId28"/>
    <p:sldId id="287" r:id="rId29"/>
    <p:sldId id="475" r:id="rId30"/>
    <p:sldId id="545" r:id="rId31"/>
    <p:sldId id="496" r:id="rId32"/>
    <p:sldId id="497" r:id="rId33"/>
    <p:sldId id="290" r:id="rId34"/>
    <p:sldId id="552" r:id="rId35"/>
    <p:sldId id="300" r:id="rId36"/>
    <p:sldId id="301" r:id="rId37"/>
    <p:sldId id="299" r:id="rId38"/>
    <p:sldId id="532" r:id="rId39"/>
    <p:sldId id="553" r:id="rId40"/>
    <p:sldId id="530" r:id="rId41"/>
    <p:sldId id="543" r:id="rId42"/>
    <p:sldId id="529" r:id="rId43"/>
    <p:sldId id="471" r:id="rId44"/>
    <p:sldId id="524" r:id="rId45"/>
    <p:sldId id="439" r:id="rId46"/>
    <p:sldId id="486" r:id="rId47"/>
    <p:sldId id="474" r:id="rId48"/>
    <p:sldId id="515" r:id="rId49"/>
    <p:sldId id="516" r:id="rId50"/>
    <p:sldId id="498" r:id="rId51"/>
    <p:sldId id="499" r:id="rId52"/>
    <p:sldId id="500" r:id="rId53"/>
    <p:sldId id="501" r:id="rId54"/>
    <p:sldId id="502" r:id="rId55"/>
    <p:sldId id="503" r:id="rId56"/>
    <p:sldId id="517" r:id="rId57"/>
    <p:sldId id="518" r:id="rId58"/>
    <p:sldId id="447" r:id="rId5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clrMru>
    <a:srgbClr val="FF86D9"/>
    <a:srgbClr val="2BB8B8"/>
    <a:srgbClr val="21509B"/>
    <a:srgbClr val="FAA7F9"/>
    <a:srgbClr val="C63CB3"/>
    <a:srgbClr val="23446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1701" autoAdjust="0"/>
    <p:restoredTop sz="86745" autoAdjust="0"/>
  </p:normalViewPr>
  <p:slideViewPr>
    <p:cSldViewPr snapToObjects="1">
      <p:cViewPr>
        <p:scale>
          <a:sx n="100" d="100"/>
          <a:sy n="100" d="100"/>
        </p:scale>
        <p:origin x="-1312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5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presProps" Target="presProps.xml"/><Relationship Id="rId64" Type="http://schemas.openxmlformats.org/officeDocument/2006/relationships/viewProps" Target="viewProps.xml"/><Relationship Id="rId65" Type="http://schemas.openxmlformats.org/officeDocument/2006/relationships/theme" Target="theme/theme1.xml"/><Relationship Id="rId66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notesMaster" Target="notesMasters/notesMaster1.xml"/><Relationship Id="rId61" Type="http://schemas.openxmlformats.org/officeDocument/2006/relationships/handoutMaster" Target="handoutMasters/handoutMaster1.xml"/><Relationship Id="rId62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FAB291-5238-6843-9645-B816F845D9B6}" type="datetimeFigureOut">
              <a:rPr lang="en-US" smtClean="0"/>
              <a:pPr/>
              <a:t>5/25/10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793C57-6DC3-FC46-8D1E-891C338840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6E46F-E129-E747-915B-311BC4229C20}" type="datetimeFigureOut">
              <a:rPr lang="en-US" smtClean="0"/>
              <a:pPr/>
              <a:t>5/25/10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338A80-A046-7647-9CDD-5C799194C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Numerical</a:t>
            </a:r>
            <a:r>
              <a:rPr lang="th-TH" baseline="0" dirty="0" smtClean="0"/>
              <a:t> time series, for example stock price over time,  is a series of time and numerical value, in this case, the stock price.</a:t>
            </a:r>
          </a:p>
          <a:p>
            <a:r>
              <a:rPr lang="th-TH" baseline="0" dirty="0" smtClean="0"/>
              <a:t>Temporal categorical data, for example the patients transfer data, a series of time and categorical value.</a:t>
            </a:r>
          </a:p>
          <a:p>
            <a:r>
              <a:rPr lang="en-US" baseline="0" dirty="0" smtClean="0"/>
              <a:t>E</a:t>
            </a:r>
            <a:r>
              <a:rPr lang="th-TH" baseline="0" dirty="0" smtClean="0"/>
              <a:t>xplain patient transfer</a:t>
            </a:r>
            <a:endParaRPr lang="th-TH" dirty="0" smtClean="0"/>
          </a:p>
          <a:p>
            <a:r>
              <a:rPr lang="th-TH" dirty="0" smtClean="0"/>
              <a:t>A value</a:t>
            </a:r>
            <a:r>
              <a:rPr lang="th-TH" baseline="0" dirty="0" smtClean="0"/>
              <a:t>d pair of time and category is called an event.</a:t>
            </a:r>
            <a:endParaRPr lang="th-TH" dirty="0" smtClean="0"/>
          </a:p>
          <a:p>
            <a:r>
              <a:rPr lang="th-TH" dirty="0" smtClean="0"/>
              <a:t>Throughout this presentation,</a:t>
            </a:r>
            <a:r>
              <a:rPr lang="th-TH" baseline="0" dirty="0" smtClean="0"/>
              <a:t> </a:t>
            </a:r>
            <a:r>
              <a:rPr lang="th-TH" dirty="0" smtClean="0"/>
              <a:t>triangles</a:t>
            </a:r>
            <a:r>
              <a:rPr lang="th-TH" baseline="0" dirty="0" smtClean="0"/>
              <a:t> are used to represent events while colors are used to show the category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338A80-A046-7647-9CDD-5C799194CE0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Leading</a:t>
            </a:r>
            <a:r>
              <a:rPr lang="th-TH" baseline="0" dirty="0" smtClean="0"/>
              <a:t> organizations are increasingly collecting temporal categorical data.</a:t>
            </a:r>
          </a:p>
          <a:p>
            <a:r>
              <a:rPr lang="en-US" dirty="0" smtClean="0"/>
              <a:t>The example of common temporal categorical data </a:t>
            </a:r>
            <a:r>
              <a:rPr lang="en-US" dirty="0" err="1" smtClean="0"/>
              <a:t>ar</a:t>
            </a:r>
            <a:r>
              <a:rPr lang="th-TH" dirty="0" smtClean="0"/>
              <a:t>e</a:t>
            </a:r>
          </a:p>
          <a:p>
            <a:r>
              <a:rPr lang="th-TH" dirty="0" smtClean="0"/>
              <a:t>Electronics</a:t>
            </a:r>
            <a:r>
              <a:rPr lang="th-TH" baseline="0" dirty="0" smtClean="0"/>
              <a:t> Health Records: As you may know that </a:t>
            </a:r>
            <a:r>
              <a:rPr lang="en-US" baseline="0" dirty="0" smtClean="0"/>
              <a:t>President Obama is supporting a large investment in Electronic Health Records.</a:t>
            </a:r>
            <a:r>
              <a:rPr lang="th-TH" baseline="0" dirty="0" smtClean="0"/>
              <a:t> </a:t>
            </a:r>
          </a:p>
          <a:p>
            <a:r>
              <a:rPr lang="th-TH" baseline="0" dirty="0" smtClean="0"/>
              <a:t>These electronic health records keeps large amount of patient histories.</a:t>
            </a:r>
            <a:endParaRPr lang="en-US" dirty="0" smtClean="0"/>
          </a:p>
          <a:p>
            <a:r>
              <a:rPr lang="th-TH" dirty="0" smtClean="0"/>
              <a:t>Trans</a:t>
            </a:r>
            <a:r>
              <a:rPr lang="th-TH" baseline="0" dirty="0" smtClean="0"/>
              <a:t>portation systems keep logs of traffic incidents. When does each unit arrive or depart the scene?</a:t>
            </a:r>
          </a:p>
          <a:p>
            <a:r>
              <a:rPr lang="th-TH" baseline="0" dirty="0" smtClean="0"/>
              <a:t>Academic institutions keep record of student progress....</a:t>
            </a:r>
            <a:endParaRPr lang="th-TH" dirty="0" smtClean="0"/>
          </a:p>
          <a:p>
            <a:r>
              <a:rPr lang="th-TH" dirty="0" smtClean="0"/>
              <a:t>There are also other type of data that fall</a:t>
            </a:r>
            <a:r>
              <a:rPr lang="th-TH" baseline="0" dirty="0" smtClean="0"/>
              <a:t> into this category.</a:t>
            </a:r>
            <a:endParaRPr lang="th-TH" dirty="0" smtClean="0"/>
          </a:p>
          <a:p>
            <a:r>
              <a:rPr lang="th-TH" dirty="0" smtClean="0"/>
              <a:t>---</a:t>
            </a:r>
            <a:endParaRPr lang="en-US" dirty="0" smtClean="0"/>
          </a:p>
          <a:p>
            <a:r>
              <a:rPr lang="en-US" dirty="0" smtClean="0"/>
              <a:t>An</a:t>
            </a:r>
            <a:r>
              <a:rPr lang="en-US" baseline="0" dirty="0" smtClean="0"/>
              <a:t>d </a:t>
            </a:r>
            <a:r>
              <a:rPr lang="en-US" dirty="0" smtClean="0"/>
              <a:t>these kind of data are increasing</a:t>
            </a:r>
            <a:r>
              <a:rPr lang="en-US" baseline="0" dirty="0" smtClean="0"/>
              <a:t>ly being collected every day. </a:t>
            </a:r>
            <a:endParaRPr lang="th-TH" baseline="0" dirty="0" smtClean="0"/>
          </a:p>
          <a:p>
            <a:r>
              <a:rPr lang="en-US" baseline="0" dirty="0" smtClean="0"/>
              <a:t>One of the very obvious example is President Obama is supporting a large investment in Electronic Health Records. </a:t>
            </a:r>
            <a:endParaRPr lang="th-TH" baseline="0" dirty="0" smtClean="0"/>
          </a:p>
          <a:p>
            <a:r>
              <a:rPr lang="en-US" baseline="0" dirty="0" smtClean="0"/>
              <a:t>We are talking about billions of dollars which are going to be spent. But how could we benefit from the collected Electronic Health Records?</a:t>
            </a:r>
          </a:p>
          <a:p>
            <a:endParaRPr lang="en-US" baseline="0" dirty="0" smtClean="0"/>
          </a:p>
          <a:p>
            <a:r>
              <a:rPr lang="en-US" baseline="0" dirty="0" smtClean="0"/>
              <a:t>One possible scenario is … when we found a patient with a very rare condition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494672-014D-A94F-8666-76A8CB4967AD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</a:t>
            </a:r>
            <a:r>
              <a:rPr lang="th-TH" dirty="0" smtClean="0"/>
              <a:t>ggregating</a:t>
            </a:r>
            <a:r>
              <a:rPr lang="th-TH" baseline="0" dirty="0" smtClean="0"/>
              <a:t> event sequences over records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338A80-A046-7647-9CDD-5C799194CE07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</a:t>
            </a:r>
            <a:r>
              <a:rPr lang="th-TH" dirty="0" smtClean="0"/>
              <a:t>ust</a:t>
            </a:r>
            <a:r>
              <a:rPr lang="th-TH" baseline="0" dirty="0" smtClean="0"/>
              <a:t> have , should have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338A80-A046-7647-9CDD-5C799194CE07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r>
              <a:rPr lang="th-TH" dirty="0" smtClean="0"/>
              <a:t>What if the users want to start exploring?</a:t>
            </a:r>
          </a:p>
          <a:p>
            <a:pPr lvl="2"/>
            <a:r>
              <a:rPr lang="en-US" dirty="0" smtClean="0"/>
              <a:t>A</a:t>
            </a:r>
            <a:r>
              <a:rPr lang="th-TH" dirty="0" smtClean="0"/>
              <a:t>nd they know nothing</a:t>
            </a:r>
          </a:p>
          <a:p>
            <a:pPr lvl="2"/>
            <a:r>
              <a:rPr lang="th-TH" dirty="0" smtClean="0"/>
              <a:t>Can we provide a summary or overview for them?</a:t>
            </a:r>
          </a:p>
          <a:p>
            <a:pPr lvl="3"/>
            <a:r>
              <a:rPr lang="th-TH" dirty="0" smtClean="0"/>
              <a:t>To help them start</a:t>
            </a:r>
            <a:endParaRPr lang="en-US" dirty="0" smtClean="0"/>
          </a:p>
          <a:p>
            <a:pPr lvl="3"/>
            <a:r>
              <a:rPr lang="en-US" dirty="0" smtClean="0"/>
              <a:t>Discover patterns the users haven’t thought about</a:t>
            </a:r>
          </a:p>
          <a:p>
            <a:pPr lvl="4"/>
            <a:r>
              <a:rPr lang="en-US" dirty="0" smtClean="0"/>
              <a:t>Gave medications after the patients were dead.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338A80-A046-7647-9CDD-5C799194CE07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No</a:t>
            </a:r>
            <a:r>
              <a:rPr lang="th-TH" baseline="0" dirty="0" smtClean="0"/>
              <a:t> way to see all the sequences at once.</a:t>
            </a:r>
          </a:p>
          <a:p>
            <a:r>
              <a:rPr lang="th-TH" baseline="0" dirty="0" smtClean="0"/>
              <a:t>Where do people go after they went to the ICU?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338A80-A046-7647-9CDD-5C799194CE07}" type="slidenum">
              <a:rPr lang="en-US" smtClean="0"/>
              <a:pPr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Limited perspective</a:t>
            </a:r>
            <a:r>
              <a:rPr lang="th-TH" dirty="0" smtClean="0"/>
              <a:t> / without</a:t>
            </a:r>
            <a:r>
              <a:rPr lang="th-TH" baseline="0" dirty="0" smtClean="0"/>
              <a:t> having to scroll</a:t>
            </a:r>
          </a:p>
          <a:p>
            <a:r>
              <a:rPr lang="th-TH" baseline="0" dirty="0" smtClean="0"/>
              <a:t>The challenge in the design is to trade off between scalability and loss of information</a:t>
            </a:r>
          </a:p>
          <a:p>
            <a:r>
              <a:rPr lang="th-TH" baseline="0" dirty="0" smtClean="0"/>
              <a:t>The goal is to </a:t>
            </a:r>
            <a:r>
              <a:rPr kumimoji="0" lang="th-TH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undrySterling-Medium"/>
                <a:ea typeface="+mn-ea"/>
                <a:cs typeface="FoundrySterling-Medium"/>
              </a:rPr>
              <a:t>s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undrySterling-Medium"/>
                <a:ea typeface="+mn-ea"/>
                <a:cs typeface="FoundrySterling-Medium"/>
              </a:rPr>
              <a:t>ho</a:t>
            </a:r>
            <a:r>
              <a:rPr kumimoji="0" lang="th-TH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undrySterling-Medium"/>
                <a:ea typeface="+mn-ea"/>
                <a:cs typeface="FoundrySterling-Medium"/>
              </a:rPr>
              <a:t>w an overview of event sequences in the data, reveal c</a:t>
            </a:r>
            <a:r>
              <a:rPr kumimoji="0" 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undrySterling-Medium"/>
                <a:ea typeface="+mn-ea"/>
                <a:cs typeface="FoundrySterling-Medium"/>
              </a:rPr>
              <a:t>ommon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undrySterling-Medium"/>
                <a:ea typeface="+mn-ea"/>
                <a:cs typeface="FoundrySterling-Medium"/>
              </a:rPr>
              <a:t> trends</a:t>
            </a:r>
            <a:r>
              <a:rPr kumimoji="0" lang="th-TH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undrySterling-Medium"/>
                <a:ea typeface="+mn-ea"/>
                <a:cs typeface="FoundrySterling-Medium"/>
              </a:rPr>
              <a:t>, o</a:t>
            </a:r>
            <a:r>
              <a:rPr kumimoji="0" 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undrySterling-Medium"/>
                <a:ea typeface="+mn-ea"/>
                <a:cs typeface="FoundrySterling-Medium"/>
              </a:rPr>
              <a:t>utliers</a:t>
            </a:r>
            <a:r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undrySterling-Medium"/>
                <a:ea typeface="+mn-ea"/>
                <a:cs typeface="FoundrySterling-Medium"/>
              </a:rPr>
              <a:t>, which is not supported by existing methods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oundrySterling-Medium"/>
              <a:ea typeface="+mn-ea"/>
              <a:cs typeface="FoundrySterling-Medium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494672-014D-A94F-8666-76A8CB4967AD}" type="slidenum">
              <a:rPr lang="en-US" smtClean="0"/>
              <a:pPr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Leading</a:t>
            </a:r>
            <a:r>
              <a:rPr lang="th-TH" baseline="0" dirty="0" smtClean="0"/>
              <a:t> organizations are increasingly collecting temporal categorical data.</a:t>
            </a:r>
          </a:p>
          <a:p>
            <a:r>
              <a:rPr lang="en-US" dirty="0" smtClean="0"/>
              <a:t>The example of common temporal categorical data </a:t>
            </a:r>
            <a:r>
              <a:rPr lang="en-US" dirty="0" err="1" smtClean="0"/>
              <a:t>ar</a:t>
            </a:r>
            <a:r>
              <a:rPr lang="th-TH" dirty="0" smtClean="0"/>
              <a:t>e</a:t>
            </a:r>
          </a:p>
          <a:p>
            <a:r>
              <a:rPr lang="th-TH" dirty="0" smtClean="0"/>
              <a:t>Electronics</a:t>
            </a:r>
            <a:r>
              <a:rPr lang="th-TH" baseline="0" dirty="0" smtClean="0"/>
              <a:t> Health Records: As you may know that </a:t>
            </a:r>
            <a:r>
              <a:rPr lang="en-US" baseline="0" dirty="0" smtClean="0"/>
              <a:t>President Obama is supporting a large investment in Electronic Health Records.</a:t>
            </a:r>
            <a:r>
              <a:rPr lang="th-TH" baseline="0" dirty="0" smtClean="0"/>
              <a:t> </a:t>
            </a:r>
          </a:p>
          <a:p>
            <a:r>
              <a:rPr lang="th-TH" baseline="0" dirty="0" smtClean="0"/>
              <a:t>These electronic health records keeps large amount of patient histories.</a:t>
            </a:r>
            <a:endParaRPr lang="en-US" dirty="0" smtClean="0"/>
          </a:p>
          <a:p>
            <a:r>
              <a:rPr lang="th-TH" dirty="0" smtClean="0"/>
              <a:t>Trans</a:t>
            </a:r>
            <a:r>
              <a:rPr lang="th-TH" baseline="0" dirty="0" smtClean="0"/>
              <a:t>portation systems keep logs of traffic incidents. When does each unit arrive or depart the scene?</a:t>
            </a:r>
          </a:p>
          <a:p>
            <a:r>
              <a:rPr lang="th-TH" baseline="0" dirty="0" smtClean="0"/>
              <a:t>Academic institutions keep record of student progress....</a:t>
            </a:r>
            <a:endParaRPr lang="th-TH" dirty="0" smtClean="0"/>
          </a:p>
          <a:p>
            <a:r>
              <a:rPr lang="th-TH" dirty="0" smtClean="0"/>
              <a:t>There are also other type of data that fall</a:t>
            </a:r>
            <a:r>
              <a:rPr lang="th-TH" baseline="0" dirty="0" smtClean="0"/>
              <a:t> into this category.</a:t>
            </a:r>
            <a:endParaRPr lang="th-TH" dirty="0" smtClean="0"/>
          </a:p>
          <a:p>
            <a:r>
              <a:rPr lang="th-TH" dirty="0" smtClean="0"/>
              <a:t>---</a:t>
            </a:r>
            <a:endParaRPr lang="en-US" dirty="0" smtClean="0"/>
          </a:p>
          <a:p>
            <a:r>
              <a:rPr lang="en-US" dirty="0" smtClean="0"/>
              <a:t>An</a:t>
            </a:r>
            <a:r>
              <a:rPr lang="en-US" baseline="0" dirty="0" smtClean="0"/>
              <a:t>d </a:t>
            </a:r>
            <a:r>
              <a:rPr lang="en-US" dirty="0" smtClean="0"/>
              <a:t>these kind of data are increasing</a:t>
            </a:r>
            <a:r>
              <a:rPr lang="en-US" baseline="0" dirty="0" smtClean="0"/>
              <a:t>ly being collected every day. </a:t>
            </a:r>
            <a:endParaRPr lang="th-TH" baseline="0" dirty="0" smtClean="0"/>
          </a:p>
          <a:p>
            <a:r>
              <a:rPr lang="en-US" baseline="0" dirty="0" smtClean="0"/>
              <a:t>One of the very obvious example is President Obama is supporting a large investment in Electronic Health Records. </a:t>
            </a:r>
            <a:endParaRPr lang="th-TH" baseline="0" dirty="0" smtClean="0"/>
          </a:p>
          <a:p>
            <a:r>
              <a:rPr lang="en-US" baseline="0" dirty="0" smtClean="0"/>
              <a:t>We are talking about billions of dollars which are going to be spent. But how could we benefit from the collected Electronic Health Records?</a:t>
            </a:r>
          </a:p>
          <a:p>
            <a:endParaRPr lang="en-US" baseline="0" dirty="0" smtClean="0"/>
          </a:p>
          <a:p>
            <a:r>
              <a:rPr lang="en-US" baseline="0" dirty="0" smtClean="0"/>
              <a:t>One possible scenario is … when we found a patient with a very rare condition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494672-014D-A94F-8666-76A8CB4967AD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Single</a:t>
            </a:r>
            <a:r>
              <a:rPr lang="th-TH" baseline="0" dirty="0" smtClean="0"/>
              <a:t> patient</a:t>
            </a:r>
          </a:p>
          <a:p>
            <a:r>
              <a:rPr lang="th-TH" baseline="0" dirty="0" smtClean="0"/>
              <a:t>10 years ago hcil presented LifeLines in CHI ‘98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338A80-A046-7647-9CDD-5C799194CE0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I</a:t>
            </a:r>
            <a:r>
              <a:rPr lang="th-TH" baseline="0" dirty="0" smtClean="0"/>
              <a:t> have been working closely with the physicians at the Washington Hospital Center in analyzing Electronics Health Records </a:t>
            </a:r>
          </a:p>
          <a:p>
            <a:r>
              <a:rPr lang="th-TH" baseline="0" dirty="0" smtClean="0"/>
              <a:t>so the example in this presentation will be mostly from the medical domain.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338A80-A046-7647-9CDD-5C799194CE07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Previously</a:t>
            </a:r>
            <a:r>
              <a:rPr lang="th-TH" baseline="0" dirty="0" smtClean="0"/>
              <a:t> with excel. Faster and require less technical expertise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338A80-A046-7647-9CDD-5C799194CE07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Work</a:t>
            </a:r>
            <a:r>
              <a:rPr lang="th-TH" baseline="0" dirty="0" smtClean="0"/>
              <a:t> that we presented last year.</a:t>
            </a:r>
          </a:p>
          <a:p>
            <a:r>
              <a:rPr lang="th-TH" baseline="0" dirty="0" smtClean="0"/>
              <a:t>Help you search for known patterns.</a:t>
            </a:r>
          </a:p>
          <a:p>
            <a:r>
              <a:rPr lang="th-TH" baseline="0" dirty="0" smtClean="0"/>
              <a:t>Add Similan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338A80-A046-7647-9CDD-5C799194CE07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</a:t>
            </a:r>
            <a:r>
              <a:rPr lang="th-TH" dirty="0" smtClean="0"/>
              <a:t>ust</a:t>
            </a:r>
            <a:r>
              <a:rPr lang="th-TH" baseline="0" dirty="0" smtClean="0"/>
              <a:t> have , should have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338A80-A046-7647-9CDD-5C799194CE07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</a:t>
            </a:r>
            <a:r>
              <a:rPr lang="th-TH" dirty="0" smtClean="0"/>
              <a:t>ust</a:t>
            </a:r>
            <a:r>
              <a:rPr lang="th-TH" baseline="0" dirty="0" smtClean="0"/>
              <a:t> have , should have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338A80-A046-7647-9CDD-5C799194CE07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No</a:t>
            </a:r>
            <a:r>
              <a:rPr lang="th-TH" baseline="0" dirty="0" smtClean="0"/>
              <a:t> way to see all the sequences at once.</a:t>
            </a:r>
          </a:p>
          <a:p>
            <a:r>
              <a:rPr lang="th-TH" baseline="0" dirty="0" smtClean="0"/>
              <a:t>Where do people go after they went to the ICU?</a:t>
            </a:r>
          </a:p>
          <a:p>
            <a:r>
              <a:rPr lang="th-TH" baseline="0" dirty="0" smtClean="0"/>
              <a:t>What are all the paths...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338A80-A046-7647-9CDD-5C799194CE07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438400"/>
            <a:ext cx="8382000" cy="765175"/>
          </a:xfrm>
        </p:spPr>
        <p:txBody>
          <a:bodyPr anchor="t">
            <a:noAutofit/>
          </a:bodyPr>
          <a:lstStyle>
            <a:lvl1pPr>
              <a:defRPr sz="4400" cap="all">
                <a:solidFill>
                  <a:srgbClr val="23446A"/>
                </a:solidFill>
                <a:latin typeface="FoundrySterling-Bold"/>
                <a:cs typeface="FoundrySterling-Bold"/>
              </a:defRPr>
            </a:lvl1pPr>
          </a:lstStyle>
          <a:p>
            <a:r>
              <a:rPr lang="th-TH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048000"/>
            <a:ext cx="6400800" cy="685800"/>
          </a:xfrm>
        </p:spPr>
        <p:txBody>
          <a:bodyPr>
            <a:normAutofit/>
          </a:bodyPr>
          <a:lstStyle>
            <a:lvl1pPr marL="0" indent="0" algn="l">
              <a:buNone/>
              <a:defRPr sz="2600">
                <a:solidFill>
                  <a:schemeClr val="tx1">
                    <a:tint val="75000"/>
                  </a:schemeClr>
                </a:solidFill>
                <a:latin typeface="Handwriting - Dakota"/>
                <a:cs typeface="Handwriting - Dakot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E50DA-A171-0242-9EDB-CD230A543809}" type="datetimeFigureOut">
              <a:rPr lang="en-US" smtClean="0"/>
              <a:pPr/>
              <a:t>5/25/10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1C34B-31FD-D747-9917-5247550CA4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 rot="20859142">
            <a:off x="-6264538" y="5051805"/>
            <a:ext cx="9144000" cy="838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E50DA-A171-0242-9EDB-CD230A543809}" type="datetimeFigureOut">
              <a:rPr lang="en-US" smtClean="0"/>
              <a:pPr/>
              <a:t>5/25/10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1C34B-31FD-D747-9917-5247550CA4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0" lang="en-US" sz="44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Bold"/>
                <a:ea typeface="+mj-ea"/>
                <a:cs typeface="FoundrySterling-Bold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E50DA-A171-0242-9EDB-CD230A543809}" type="datetimeFigureOut">
              <a:rPr lang="en-US" smtClean="0"/>
              <a:pPr/>
              <a:t>5/25/10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1C34B-31FD-D747-9917-5247550CA4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676400" y="4850900"/>
            <a:ext cx="5486400" cy="533400"/>
          </a:xfrm>
        </p:spPr>
        <p:txBody>
          <a:bodyPr vert="horz" lIns="91440" tIns="45720" rIns="91440" bIns="45720" rtlCol="0">
            <a:noAutofit/>
          </a:bodyPr>
          <a:lstStyle>
            <a:lvl1pPr algn="ctr">
              <a:buNone/>
              <a:defRPr/>
            </a:lvl1pPr>
            <a:lvl2pPr marL="342900" indent="-342900" algn="ctr" defTabSz="457200" rtl="0" eaLnBrk="1" latinLnBrk="0" hangingPunct="1">
              <a:spcBef>
                <a:spcPct val="20000"/>
              </a:spcBef>
              <a:buFont typeface="Arial"/>
              <a:buNone/>
              <a:defRPr lang="en-US" sz="31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oundrySterling-MediumExpert"/>
                <a:ea typeface="+mn-ea"/>
                <a:cs typeface="FoundrySterling-MediumExpert"/>
              </a:defRPr>
            </a:lvl2pPr>
            <a:lvl3pPr algn="ctr">
              <a:buNone/>
              <a:defRPr/>
            </a:lvl3pPr>
            <a:lvl4pPr algn="ctr">
              <a:buNone/>
              <a:defRPr/>
            </a:lvl4pPr>
            <a:lvl5pPr algn="ctr">
              <a:buNone/>
              <a:defRPr/>
            </a:lvl5pPr>
          </a:lstStyle>
          <a:p>
            <a:pPr lvl="1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-228600" y="152400"/>
            <a:ext cx="9601200" cy="29959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762000" y="5231900"/>
            <a:ext cx="7467600" cy="661720"/>
          </a:xfrm>
          <a:noFill/>
        </p:spPr>
        <p:txBody>
          <a:bodyPr wrap="square" rtlCol="0">
            <a:spAutoFit/>
          </a:bodyPr>
          <a:lstStyle>
            <a:lvl1pPr marL="0" algn="ctr" defTabSz="457200" rtl="0" eaLnBrk="1" latinLnBrk="0" hangingPunct="1">
              <a:buNone/>
              <a:defRPr lang="en-US" sz="37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oundrySterling-DemiExpert"/>
                <a:ea typeface="+mn-ea"/>
                <a:cs typeface="FoundrySterling-DemiExpert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E50DA-A171-0242-9EDB-CD230A543809}" type="datetimeFigureOut">
              <a:rPr lang="en-US" smtClean="0"/>
              <a:pPr/>
              <a:t>5/25/10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1C34B-31FD-D747-9917-5247550CA4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E50DA-A171-0242-9EDB-CD230A543809}" type="datetimeFigureOut">
              <a:rPr lang="en-US" smtClean="0"/>
              <a:pPr/>
              <a:t>5/25/10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1C34B-31FD-D747-9917-5247550CA4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E50DA-A171-0242-9EDB-CD230A543809}" type="datetimeFigureOut">
              <a:rPr lang="en-US" smtClean="0"/>
              <a:pPr/>
              <a:t>5/25/10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1C34B-31FD-D747-9917-5247550CA4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E50DA-A171-0242-9EDB-CD230A543809}" type="datetimeFigureOut">
              <a:rPr lang="en-US" smtClean="0"/>
              <a:pPr/>
              <a:t>5/25/10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1C34B-31FD-D747-9917-5247550CA4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54502-908F-C24C-9F87-0027064727C7}" type="datetimeFigureOut">
              <a:rPr lang="en-US" smtClean="0"/>
              <a:pPr/>
              <a:t>5/25/10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FAAE2-9F1E-8A48-94F7-CA8B98E5A8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52400" y="38100"/>
            <a:ext cx="9448800" cy="13458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792162"/>
          </a:xfrm>
        </p:spPr>
        <p:txBody>
          <a:bodyPr/>
          <a:lstStyle>
            <a:lvl1pPr>
              <a:defRPr cap="all">
                <a:solidFill>
                  <a:srgbClr val="23446A"/>
                </a:solidFill>
                <a:latin typeface="FoundrySterling-Bold"/>
                <a:cs typeface="FoundrySterling-Bold"/>
              </a:defRPr>
            </a:lvl1pPr>
          </a:lstStyle>
          <a:p>
            <a:r>
              <a:rPr lang="th-TH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12837"/>
            <a:ext cx="8534400" cy="5059363"/>
          </a:xfrm>
        </p:spPr>
        <p:txBody>
          <a:bodyPr/>
          <a:lstStyle>
            <a:lvl1pPr>
              <a:defRPr>
                <a:latin typeface="FoundrySterling-Medium"/>
                <a:cs typeface="FoundrySterling-Medium"/>
              </a:defRPr>
            </a:lvl1pPr>
            <a:lvl2pPr>
              <a:defRPr>
                <a:latin typeface="FoundrySterling-Medium"/>
                <a:cs typeface="FoundrySterling-Medium"/>
              </a:defRPr>
            </a:lvl2pPr>
            <a:lvl3pPr>
              <a:defRPr>
                <a:latin typeface="FoundrySterling-Medium"/>
                <a:cs typeface="FoundrySterling-Medium"/>
              </a:defRPr>
            </a:lvl3pPr>
            <a:lvl4pPr>
              <a:defRPr>
                <a:latin typeface="FoundrySterling-Medium"/>
                <a:cs typeface="FoundrySterling-Medium"/>
              </a:defRPr>
            </a:lvl4pPr>
            <a:lvl5pPr>
              <a:defRPr>
                <a:latin typeface="FoundrySterling-Medium"/>
                <a:cs typeface="FoundrySterling-Medium"/>
              </a:defRPr>
            </a:lvl5pPr>
          </a:lstStyle>
          <a:p>
            <a:pPr lvl="0"/>
            <a:r>
              <a:rPr lang="th-TH" dirty="0" smtClean="0"/>
              <a:t>Click to edit Master text styles</a:t>
            </a:r>
          </a:p>
          <a:p>
            <a:pPr lvl="1"/>
            <a:r>
              <a:rPr lang="th-TH" dirty="0" smtClean="0"/>
              <a:t>Second level</a:t>
            </a:r>
          </a:p>
          <a:p>
            <a:pPr lvl="2"/>
            <a:r>
              <a:rPr lang="th-TH" dirty="0" smtClean="0"/>
              <a:t>Third level</a:t>
            </a:r>
          </a:p>
          <a:p>
            <a:pPr lvl="3"/>
            <a:r>
              <a:rPr lang="th-TH" dirty="0" smtClean="0"/>
              <a:t>Fourth level</a:t>
            </a:r>
          </a:p>
          <a:p>
            <a:pPr lvl="4"/>
            <a:r>
              <a:rPr lang="th-TH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E50DA-A171-0242-9EDB-CD230A543809}" type="datetimeFigureOut">
              <a:rPr lang="en-US" smtClean="0"/>
              <a:pPr/>
              <a:t>5/25/10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1C34B-31FD-D747-9917-5247550CA4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792162"/>
          </a:xfrm>
        </p:spPr>
        <p:txBody>
          <a:bodyPr/>
          <a:lstStyle>
            <a:lvl1pPr>
              <a:defRPr cap="all">
                <a:solidFill>
                  <a:srgbClr val="23446A"/>
                </a:solidFill>
                <a:latin typeface="FoundrySterling-Bold"/>
                <a:cs typeface="FoundrySterling-Bold"/>
              </a:defRPr>
            </a:lvl1pPr>
          </a:lstStyle>
          <a:p>
            <a:r>
              <a:rPr lang="th-TH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E50DA-A171-0242-9EDB-CD230A543809}" type="datetimeFigureOut">
              <a:rPr lang="en-US" smtClean="0"/>
              <a:pPr/>
              <a:t>5/25/10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1C34B-31FD-D747-9917-5247550CA4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-152400" y="38100"/>
            <a:ext cx="9448800" cy="13458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E50DA-A171-0242-9EDB-CD230A543809}" type="datetimeFigureOut">
              <a:rPr lang="en-US" smtClean="0"/>
              <a:pPr/>
              <a:t>5/25/10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1C34B-31FD-D747-9917-5247550CA4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-152400" y="38100"/>
            <a:ext cx="9448800" cy="13458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0" lang="en-US" sz="44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Bold"/>
                <a:ea typeface="+mj-ea"/>
                <a:cs typeface="FoundrySterling-Bold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E50DA-A171-0242-9EDB-CD230A543809}" type="datetimeFigureOut">
              <a:rPr lang="en-US" smtClean="0"/>
              <a:pPr/>
              <a:t>5/25/10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1C34B-31FD-D747-9917-5247550CA4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676400" y="3124200"/>
            <a:ext cx="5486400" cy="1905000"/>
          </a:xfrm>
        </p:spPr>
        <p:txBody>
          <a:bodyPr vert="horz" lIns="91440" tIns="45720" rIns="91440" bIns="45720" rtlCol="0">
            <a:noAutofit/>
          </a:bodyPr>
          <a:lstStyle>
            <a:lvl1pPr algn="ctr">
              <a:buNone/>
              <a:defRPr/>
            </a:lvl1pPr>
            <a:lvl2pPr marL="342900" indent="-342900" algn="ctr" defTabSz="457200" rtl="0" eaLnBrk="1" latinLnBrk="0" hangingPunct="1">
              <a:spcBef>
                <a:spcPct val="20000"/>
              </a:spcBef>
              <a:buFont typeface="Arial"/>
              <a:buNone/>
              <a:defRPr lang="en-US" sz="31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oundrySterling-MediumExpert"/>
                <a:ea typeface="+mn-ea"/>
                <a:cs typeface="FoundrySterling-MediumExpert"/>
              </a:defRPr>
            </a:lvl2pPr>
            <a:lvl3pPr algn="ctr">
              <a:buNone/>
              <a:defRPr/>
            </a:lvl3pPr>
            <a:lvl4pPr algn="ctr">
              <a:buNone/>
              <a:defRPr/>
            </a:lvl4pPr>
            <a:lvl5pPr algn="ctr">
              <a:buNone/>
              <a:defRPr/>
            </a:lvl5pPr>
          </a:lstStyle>
          <a:p>
            <a:pPr lvl="1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-228600" y="152400"/>
            <a:ext cx="9601200" cy="29959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E50DA-A171-0242-9EDB-CD230A543809}" type="datetimeFigureOut">
              <a:rPr lang="en-US" smtClean="0"/>
              <a:pPr/>
              <a:t>5/25/10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1C34B-31FD-D747-9917-5247550CA4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E50DA-A171-0242-9EDB-CD230A543809}" type="datetimeFigureOut">
              <a:rPr lang="en-US" smtClean="0"/>
              <a:pPr/>
              <a:t>5/25/10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1C34B-31FD-D747-9917-5247550CA4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E50DA-A171-0242-9EDB-CD230A543809}" type="datetimeFigureOut">
              <a:rPr lang="en-US" smtClean="0"/>
              <a:pPr/>
              <a:t>5/25/10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1C34B-31FD-D747-9917-5247550CA4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E50DA-A171-0242-9EDB-CD230A543809}" type="datetimeFigureOut">
              <a:rPr lang="en-US" smtClean="0"/>
              <a:pPr/>
              <a:t>5/25/10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1C34B-31FD-D747-9917-5247550CA4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flip="none" rotWithShape="1">
          <a:gsLst>
            <a:gs pos="0">
              <a:schemeClr val="bg1">
                <a:alpha val="25000"/>
              </a:schemeClr>
            </a:gs>
            <a:gs pos="100000">
              <a:schemeClr val="bg1">
                <a:lumMod val="50000"/>
                <a:alpha val="43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E50DA-A171-0242-9EDB-CD230A543809}" type="datetimeFigureOut">
              <a:rPr lang="en-US" smtClean="0"/>
              <a:pPr/>
              <a:t>5/25/10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1C34B-31FD-D747-9917-5247550CA40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2" r:id="rId3"/>
    <p:sldLayoutId id="2147483663" r:id="rId4"/>
    <p:sldLayoutId id="2147483664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61" r:id="rId11"/>
    <p:sldLayoutId id="2147483656" r:id="rId12"/>
    <p:sldLayoutId id="2147483657" r:id="rId13"/>
    <p:sldLayoutId id="2147483658" r:id="rId14"/>
    <p:sldLayoutId id="2147483659" r:id="rId15"/>
    <p:sldLayoutId id="2147483660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FoundrySterling-MediumExpert"/>
          <a:ea typeface="+mj-ea"/>
          <a:cs typeface="FoundrySterling-MediumExper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FoundrySterling-MediumExpert"/>
          <a:ea typeface="+mn-ea"/>
          <a:cs typeface="FoundrySterling-MediumExper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FoundrySterling-MediumExpert"/>
          <a:ea typeface="+mn-ea"/>
          <a:cs typeface="FoundrySterling-MediumExpert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FoundrySterling-MediumExpert"/>
          <a:ea typeface="+mn-ea"/>
          <a:cs typeface="FoundrySterling-MediumExpert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FoundrySterling-MediumExpert"/>
          <a:ea typeface="+mn-ea"/>
          <a:cs typeface="FoundrySterling-MediumExper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FoundrySterling-MediumExpert"/>
          <a:ea typeface="+mn-ea"/>
          <a:cs typeface="FoundrySterling-MediumExper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3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5" Type="http://schemas.openxmlformats.org/officeDocument/2006/relationships/image" Target="../media/image10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ih.gov" TargetMode="External"/><Relationship Id="rId4" Type="http://schemas.openxmlformats.org/officeDocument/2006/relationships/hyperlink" Target="http://www.cattlab.umd.edu" TargetMode="External"/><Relationship Id="rId1" Type="http://schemas.openxmlformats.org/officeDocument/2006/relationships/slideLayout" Target="../slideLayouts/slideLayout5.xml"/><Relationship Id="rId2" Type="http://schemas.openxmlformats.org/officeDocument/2006/relationships/hyperlink" Target="http://www.whcenter.org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gi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gi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gif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.png"/><Relationship Id="rId3" Type="http://schemas.openxmlformats.org/officeDocument/2006/relationships/image" Target="../media/image32.gif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304800" y="228600"/>
            <a:ext cx="8686800" cy="1600200"/>
          </a:xfrm>
        </p:spPr>
        <p:txBody>
          <a:bodyPr anchor="t">
            <a:noAutofit/>
          </a:bodyPr>
          <a:lstStyle/>
          <a:p>
            <a:pPr algn="l"/>
            <a:r>
              <a:rPr lang="en-US" sz="5000" b="0" cap="all" dirty="0" smtClean="0">
                <a:solidFill>
                  <a:srgbClr val="21509B"/>
                </a:solidFill>
                <a:latin typeface="FoundrySterling-Bold"/>
                <a:cs typeface="FoundrySterling-Bold"/>
              </a:rPr>
              <a:t>F</a:t>
            </a:r>
            <a:r>
              <a:rPr lang="th-TH" sz="5000" b="0" cap="all" dirty="0" smtClean="0">
                <a:solidFill>
                  <a:srgbClr val="21509B"/>
                </a:solidFill>
                <a:latin typeface="FoundrySterling-Bold"/>
                <a:cs typeface="FoundrySterling-Bold"/>
              </a:rPr>
              <a:t>inding patterns </a:t>
            </a:r>
            <a:r>
              <a:rPr lang="th-TH" sz="4400" b="0" cap="all" dirty="0" smtClean="0">
                <a:solidFill>
                  <a:srgbClr val="21509B"/>
                </a:solidFill>
                <a:latin typeface="FoundrySterling-Bold"/>
                <a:cs typeface="FoundrySterling-Bold"/>
              </a:rPr>
              <a:t/>
            </a:r>
            <a:br>
              <a:rPr lang="th-TH" sz="4400" b="0" cap="all" dirty="0" smtClean="0">
                <a:solidFill>
                  <a:srgbClr val="21509B"/>
                </a:solidFill>
                <a:latin typeface="FoundrySterling-Bold"/>
                <a:cs typeface="FoundrySterling-Bold"/>
              </a:rPr>
            </a:br>
            <a:r>
              <a:rPr lang="th-TH" b="0" cap="all" dirty="0" smtClean="0">
                <a:solidFill>
                  <a:srgbClr val="21509B"/>
                </a:solidFill>
                <a:latin typeface="FoundrySterling-Bold"/>
                <a:cs typeface="FoundrySterling-Bold"/>
              </a:rPr>
              <a:t>in temporal data</a:t>
            </a:r>
            <a:endParaRPr lang="en-US" b="0" cap="all" dirty="0">
              <a:solidFill>
                <a:srgbClr val="21509B"/>
              </a:solidFill>
              <a:latin typeface="FoundrySterling-Bold"/>
              <a:cs typeface="FoundrySterling-Bold"/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304800" y="2133600"/>
            <a:ext cx="8686800" cy="1524000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40C62E"/>
                </a:solidFill>
                <a:effectLst/>
                <a:uLnTx/>
                <a:uFillTx/>
                <a:latin typeface="FoundrySterling-MediumExpert"/>
                <a:ea typeface="+mj-ea"/>
                <a:cs typeface="FoundrySterling-MediumExpert"/>
              </a:rPr>
              <a:t>K</a:t>
            </a:r>
            <a:r>
              <a:rPr kumimoji="0" lang="th-TH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40C62E"/>
                </a:solidFill>
                <a:effectLst/>
                <a:uLnTx/>
                <a:uFillTx/>
                <a:latin typeface="FoundrySterling-MediumExpert"/>
                <a:ea typeface="+mj-ea"/>
                <a:cs typeface="FoundrySterling-MediumExpert"/>
              </a:rPr>
              <a:t>rist wongsuphasawat</a:t>
            </a:r>
            <a:endParaRPr kumimoji="0" lang="th-TH" sz="2800" b="0" i="0" u="none" strike="noStrike" kern="1200" cap="all" spc="0" normalizeH="0" baseline="30000" noProof="0" dirty="0" smtClean="0">
              <a:ln>
                <a:noFill/>
              </a:ln>
              <a:solidFill>
                <a:srgbClr val="40C62E"/>
              </a:solidFill>
              <a:effectLst/>
              <a:uLnTx/>
              <a:uFillTx/>
              <a:latin typeface="FoundrySterling-MediumExpert"/>
              <a:ea typeface="+mj-ea"/>
              <a:cs typeface="FoundrySterling-MediumExper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cap="all" noProof="0" dirty="0" smtClean="0">
                <a:solidFill>
                  <a:srgbClr val="40C62E"/>
                </a:solidFill>
                <a:latin typeface="FoundrySterling-MediumExpert"/>
                <a:ea typeface="+mj-ea"/>
                <a:cs typeface="FoundrySterling-MediumExpert"/>
              </a:rPr>
              <a:t>T</a:t>
            </a:r>
            <a:r>
              <a:rPr lang="th-TH" sz="2800" cap="all" noProof="0" dirty="0" smtClean="0">
                <a:solidFill>
                  <a:srgbClr val="40C62E"/>
                </a:solidFill>
                <a:latin typeface="FoundrySterling-MediumExpert"/>
                <a:ea typeface="+mj-ea"/>
                <a:cs typeface="FoundrySterling-MediumExpert"/>
              </a:rPr>
              <a:t>aowei david wang</a:t>
            </a:r>
            <a:endParaRPr lang="th-TH" sz="2800" cap="all" baseline="30000" noProof="0" dirty="0" smtClean="0">
              <a:solidFill>
                <a:srgbClr val="40C62E"/>
              </a:solidFill>
              <a:latin typeface="FoundrySterling-MediumExpert"/>
              <a:ea typeface="+mj-ea"/>
              <a:cs typeface="FoundrySterling-MediumExper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cap="all" noProof="0" dirty="0" smtClean="0">
                <a:solidFill>
                  <a:srgbClr val="40C62E"/>
                </a:solidFill>
                <a:latin typeface="FoundrySterling-MediumExpert"/>
                <a:ea typeface="+mj-ea"/>
                <a:cs typeface="FoundrySterling-MediumExpert"/>
              </a:rPr>
              <a:t>C</a:t>
            </a:r>
            <a:r>
              <a:rPr lang="th-TH" sz="2800" cap="all" noProof="0" dirty="0" smtClean="0">
                <a:solidFill>
                  <a:srgbClr val="40C62E"/>
                </a:solidFill>
                <a:latin typeface="FoundrySterling-MediumExpert"/>
                <a:ea typeface="+mj-ea"/>
                <a:cs typeface="FoundrySterling-MediumExpert"/>
              </a:rPr>
              <a:t>atherine plaisant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all" spc="0" normalizeH="0" baseline="0" dirty="0" smtClean="0">
                <a:ln>
                  <a:noFill/>
                </a:ln>
                <a:solidFill>
                  <a:srgbClr val="40C62E"/>
                </a:solidFill>
                <a:effectLst/>
                <a:uLnTx/>
                <a:uFillTx/>
                <a:latin typeface="FoundrySterling-MediumExpert"/>
                <a:ea typeface="+mj-ea"/>
                <a:cs typeface="FoundrySterling-MediumExpert"/>
              </a:rPr>
              <a:t>B</a:t>
            </a:r>
            <a:r>
              <a:rPr kumimoji="0" lang="th-TH" sz="2800" b="0" i="0" u="none" strike="noStrike" kern="1200" cap="all" spc="0" normalizeH="0" baseline="0" dirty="0" smtClean="0">
                <a:ln>
                  <a:noFill/>
                </a:ln>
                <a:solidFill>
                  <a:srgbClr val="40C62E"/>
                </a:solidFill>
                <a:effectLst/>
                <a:uLnTx/>
                <a:uFillTx/>
                <a:latin typeface="FoundrySterling-MediumExpert"/>
                <a:ea typeface="+mj-ea"/>
                <a:cs typeface="FoundrySterling-MediumExpert"/>
              </a:rPr>
              <a:t>en shneiderman</a:t>
            </a:r>
            <a:endParaRPr kumimoji="0" lang="en-US" sz="2800" b="0" i="0" u="none" strike="noStrike" kern="1200" cap="all" spc="0" normalizeH="0" baseline="30000" noProof="0" dirty="0">
              <a:ln>
                <a:noFill/>
              </a:ln>
              <a:solidFill>
                <a:srgbClr val="40C62E"/>
              </a:solidFill>
              <a:effectLst/>
              <a:uLnTx/>
              <a:uFillTx/>
              <a:latin typeface="FoundrySterling-MediumExpert"/>
              <a:ea typeface="+mj-ea"/>
              <a:cs typeface="FoundrySterling-MediumExpert"/>
            </a:endParaRP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304800" y="3886200"/>
            <a:ext cx="8686800" cy="1219200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FoundrySterling-MediumExpert"/>
                <a:ea typeface="+mj-ea"/>
                <a:cs typeface="FoundrySterling-MediumExpert"/>
              </a:rPr>
              <a:t>Human-computer interaction</a:t>
            </a:r>
            <a:r>
              <a:rPr kumimoji="0" lang="th-TH" sz="2400" b="0" i="0" u="none" strike="noStrike" kern="1200" cap="all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FoundrySterling-MediumExpert"/>
                <a:ea typeface="+mj-ea"/>
                <a:cs typeface="FoundrySterling-MediumExpert"/>
              </a:rPr>
              <a:t> lab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cap="all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FoundrySterling-MediumExpert"/>
                <a:ea typeface="+mj-ea"/>
                <a:cs typeface="FoundrySterling-MediumExpert"/>
              </a:rPr>
              <a:t>U</a:t>
            </a:r>
            <a:r>
              <a:rPr lang="th-TH" sz="2400" cap="all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FoundrySterling-MediumExpert"/>
                <a:ea typeface="+mj-ea"/>
                <a:cs typeface="FoundrySterling-MediumExpert"/>
              </a:rPr>
              <a:t>niversity</a:t>
            </a:r>
            <a:r>
              <a:rPr lang="th-TH" sz="24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FoundrySterling-MediumExpert"/>
                <a:ea typeface="+mj-ea"/>
                <a:cs typeface="FoundrySterling-MediumExpert"/>
              </a:rPr>
              <a:t> of maryland</a:t>
            </a:r>
            <a:endParaRPr kumimoji="0" lang="en-US" sz="2400" i="0" u="none" strike="noStrike" kern="1200" cap="all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FoundrySterling-MediumExpert"/>
              <a:ea typeface="+mj-ea"/>
              <a:cs typeface="FoundrySterling-MediumExper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5638800"/>
            <a:ext cx="9144000" cy="838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 rot="21092200">
            <a:off x="5700995" y="1964822"/>
            <a:ext cx="28777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>
                <a:latin typeface="Handwriting - Dakota"/>
                <a:cs typeface="Handwriting - Dakota"/>
              </a:rPr>
              <a:t>27th HCIL Symposium</a:t>
            </a:r>
          </a:p>
          <a:p>
            <a:r>
              <a:rPr lang="th-TH" dirty="0" smtClean="0">
                <a:latin typeface="Handwriting - Dakota"/>
                <a:cs typeface="Handwriting - Dakota"/>
              </a:rPr>
              <a:t>May 27, 2010</a:t>
            </a:r>
            <a:endParaRPr lang="en-US" dirty="0">
              <a:latin typeface="Handwriting - Dakota"/>
              <a:cs typeface="Handwriting - Dakota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7878901" y="4267200"/>
            <a:ext cx="503766" cy="1631155"/>
          </a:xfrm>
          <a:custGeom>
            <a:avLst/>
            <a:gdLst>
              <a:gd name="connsiteX0" fmla="*/ 990803 w 1197802"/>
              <a:gd name="connsiteY0" fmla="*/ 2191210 h 2191210"/>
              <a:gd name="connsiteX1" fmla="*/ 1032668 w 1197802"/>
              <a:gd name="connsiteY1" fmla="*/ 963016 h 2191210"/>
              <a:gd name="connsiteX2" fmla="*/ 0 w 1197802"/>
              <a:gd name="connsiteY2" fmla="*/ 0 h 2191210"/>
              <a:gd name="connsiteX3" fmla="*/ 0 w 1197802"/>
              <a:gd name="connsiteY3" fmla="*/ 0 h 2191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7802" h="2191210">
                <a:moveTo>
                  <a:pt x="990803" y="2191210"/>
                </a:moveTo>
                <a:cubicBezTo>
                  <a:pt x="1094302" y="1759714"/>
                  <a:pt x="1197802" y="1328218"/>
                  <a:pt x="1032668" y="963016"/>
                </a:cubicBezTo>
                <a:cubicBezTo>
                  <a:pt x="867534" y="597814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ln>
            <a:solidFill>
              <a:schemeClr val="tx1">
                <a:lumMod val="85000"/>
                <a:lumOff val="15000"/>
              </a:schemeClr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711" y="2667000"/>
            <a:ext cx="1609190" cy="16002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tasks</a:t>
            </a:r>
            <a:endParaRPr lang="en-US" dirty="0"/>
          </a:p>
        </p:txBody>
      </p:sp>
      <p:grpSp>
        <p:nvGrpSpPr>
          <p:cNvPr id="3" name="Group 20"/>
          <p:cNvGrpSpPr/>
          <p:nvPr/>
        </p:nvGrpSpPr>
        <p:grpSpPr>
          <a:xfrm>
            <a:off x="2819400" y="2133600"/>
            <a:ext cx="3422035" cy="1397149"/>
            <a:chOff x="2819400" y="4495800"/>
            <a:chExt cx="3422035" cy="1397149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3276600" y="5064829"/>
              <a:ext cx="1239012" cy="1588"/>
            </a:xfrm>
            <a:prstGeom prst="line">
              <a:avLst/>
            </a:prstGeom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6" name="Isosceles Triangle 5"/>
            <p:cNvSpPr/>
            <p:nvPr/>
          </p:nvSpPr>
          <p:spPr>
            <a:xfrm>
              <a:off x="2819400" y="4865132"/>
              <a:ext cx="496824" cy="428297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Isosceles Triangle 6"/>
            <p:cNvSpPr/>
            <p:nvPr/>
          </p:nvSpPr>
          <p:spPr>
            <a:xfrm>
              <a:off x="4515612" y="4865132"/>
              <a:ext cx="496824" cy="428297"/>
            </a:xfrm>
            <a:prstGeom prst="triangle">
              <a:avLst/>
            </a:prstGeom>
            <a:solidFill>
              <a:srgbClr val="008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sosceles Triangle 8"/>
            <p:cNvSpPr/>
            <p:nvPr/>
          </p:nvSpPr>
          <p:spPr>
            <a:xfrm>
              <a:off x="5675376" y="4865132"/>
              <a:ext cx="496824" cy="428297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724400" y="5523617"/>
              <a:ext cx="15170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dirty="0" smtClean="0">
                  <a:latin typeface="FoundrySterling-Medium"/>
                  <a:cs typeface="FoundrySterling-Medium"/>
                </a:rPr>
                <a:t>within 2 days</a:t>
              </a:r>
              <a:endParaRPr lang="en-US" dirty="0" smtClean="0">
                <a:latin typeface="FoundrySterling-Medium"/>
                <a:cs typeface="FoundrySterling-Medium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5012436" y="5063241"/>
              <a:ext cx="662940" cy="1588"/>
            </a:xfrm>
            <a:prstGeom prst="line">
              <a:avLst/>
            </a:prstGeom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>
              <a:endCxn id="15" idx="0"/>
            </p:cNvCxnSpPr>
            <p:nvPr/>
          </p:nvCxnSpPr>
          <p:spPr>
            <a:xfrm rot="16200000" flipH="1">
              <a:off x="5180997" y="5221696"/>
              <a:ext cx="458786" cy="145056"/>
            </a:xfrm>
            <a:prstGeom prst="line">
              <a:avLst/>
            </a:prstGeom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2819400" y="4495800"/>
              <a:ext cx="5311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dirty="0" smtClean="0">
                  <a:latin typeface="FoundrySterling-Medium"/>
                  <a:cs typeface="FoundrySterling-Medium"/>
                </a:rPr>
                <a:t>ICU</a:t>
              </a:r>
              <a:endParaRPr lang="en-US" dirty="0" smtClean="0">
                <a:latin typeface="FoundrySterling-Medium"/>
                <a:cs typeface="FoundrySterling-Medium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458828" y="4495800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dirty="0" smtClean="0">
                  <a:latin typeface="FoundrySterling-Medium"/>
                  <a:cs typeface="FoundrySterling-Medium"/>
                </a:rPr>
                <a:t>Floor</a:t>
              </a:r>
              <a:endParaRPr lang="en-US" dirty="0" smtClean="0">
                <a:latin typeface="FoundrySterling-Medium"/>
                <a:cs typeface="FoundrySterling-Medium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679336" y="4495800"/>
              <a:ext cx="5311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dirty="0" smtClean="0">
                  <a:latin typeface="FoundrySterling-Medium"/>
                  <a:cs typeface="FoundrySterling-Medium"/>
                </a:rPr>
                <a:t>ICU</a:t>
              </a:r>
              <a:endParaRPr lang="en-US" dirty="0" smtClean="0">
                <a:latin typeface="FoundrySterling-Medium"/>
                <a:cs typeface="FoundrySterling-Medium"/>
              </a:endParaRPr>
            </a:p>
          </p:txBody>
        </p:sp>
      </p:grpSp>
      <p:sp>
        <p:nvSpPr>
          <p:cNvPr id="22" name="Content Placeholder 21"/>
          <p:cNvSpPr>
            <a:spLocks noGrp="1"/>
          </p:cNvSpPr>
          <p:nvPr>
            <p:ph idx="1"/>
          </p:nvPr>
        </p:nvSpPr>
        <p:spPr>
          <a:xfrm>
            <a:off x="304800" y="1112837"/>
            <a:ext cx="8534400" cy="944563"/>
          </a:xfrm>
        </p:spPr>
        <p:txBody>
          <a:bodyPr/>
          <a:lstStyle/>
          <a:p>
            <a:r>
              <a:rPr lang="th-TH" dirty="0" smtClean="0"/>
              <a:t>Example:</a:t>
            </a:r>
            <a:r>
              <a:rPr lang="th-TH" dirty="0" smtClean="0"/>
              <a:t> Finding “</a:t>
            </a:r>
            <a:r>
              <a:rPr lang="th-TH" dirty="0" smtClean="0"/>
              <a:t>Bounce backs”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/>
          <p:cNvSpPr/>
          <p:nvPr/>
        </p:nvSpPr>
        <p:spPr>
          <a:xfrm>
            <a:off x="-165100" y="2755900"/>
            <a:ext cx="9563100" cy="673100"/>
          </a:xfrm>
          <a:custGeom>
            <a:avLst/>
            <a:gdLst>
              <a:gd name="connsiteX0" fmla="*/ 0 w 9563100"/>
              <a:gd name="connsiteY0" fmla="*/ 673100 h 673100"/>
              <a:gd name="connsiteX1" fmla="*/ 2628900 w 9563100"/>
              <a:gd name="connsiteY1" fmla="*/ 38100 h 673100"/>
              <a:gd name="connsiteX2" fmla="*/ 7112000 w 9563100"/>
              <a:gd name="connsiteY2" fmla="*/ 444500 h 673100"/>
              <a:gd name="connsiteX3" fmla="*/ 9563100 w 9563100"/>
              <a:gd name="connsiteY3" fmla="*/ 266700 h 67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3100" h="673100">
                <a:moveTo>
                  <a:pt x="0" y="673100"/>
                </a:moveTo>
                <a:cubicBezTo>
                  <a:pt x="721783" y="374650"/>
                  <a:pt x="1443567" y="76200"/>
                  <a:pt x="2628900" y="38100"/>
                </a:cubicBezTo>
                <a:cubicBezTo>
                  <a:pt x="3814233" y="0"/>
                  <a:pt x="5956300" y="406400"/>
                  <a:pt x="7112000" y="444500"/>
                </a:cubicBezTo>
                <a:cubicBezTo>
                  <a:pt x="8267700" y="482600"/>
                  <a:pt x="9563100" y="266700"/>
                  <a:pt x="9563100" y="266700"/>
                </a:cubicBezTo>
              </a:path>
            </a:pathLst>
          </a:custGeom>
          <a:ln w="38100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bg1">
                <a:alpha val="75000"/>
              </a:schemeClr>
            </a:glo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09109" y="457200"/>
            <a:ext cx="8606291" cy="792162"/>
          </a:xfrm>
        </p:spPr>
        <p:txBody>
          <a:bodyPr>
            <a:noAutofit/>
          </a:bodyPr>
          <a:lstStyle/>
          <a:p>
            <a:pPr algn="ctr"/>
            <a:r>
              <a:rPr lang="th-TH" sz="6100" dirty="0" smtClean="0"/>
              <a:t>Lifelines 2</a:t>
            </a:r>
            <a:endParaRPr lang="en-US" sz="6100" dirty="0"/>
          </a:p>
        </p:txBody>
      </p:sp>
      <p:sp>
        <p:nvSpPr>
          <p:cNvPr id="15" name="Title 9"/>
          <p:cNvSpPr txBox="1">
            <a:spLocks/>
          </p:cNvSpPr>
          <p:nvPr/>
        </p:nvSpPr>
        <p:spPr>
          <a:xfrm rot="21157391">
            <a:off x="478709" y="3042065"/>
            <a:ext cx="1981200" cy="595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Medium"/>
                <a:ea typeface="+mj-ea"/>
                <a:cs typeface="FoundrySterling-Medium"/>
              </a:rPr>
              <a:t>record</a:t>
            </a:r>
            <a:endParaRPr kumimoji="0" lang="en-US" sz="2400" b="0" i="0" u="none" strike="noStrike" kern="1200" cap="all" spc="0" normalizeH="0" baseline="0" noProof="0" dirty="0">
              <a:ln>
                <a:noFill/>
              </a:ln>
              <a:solidFill>
                <a:srgbClr val="23446A"/>
              </a:solidFill>
              <a:effectLst/>
              <a:uLnTx/>
              <a:uFillTx/>
              <a:latin typeface="FoundrySterling-Medium"/>
              <a:ea typeface="+mj-ea"/>
              <a:cs typeface="FoundrySterling-Medium"/>
            </a:endParaRPr>
          </a:p>
        </p:txBody>
      </p:sp>
      <p:sp>
        <p:nvSpPr>
          <p:cNvPr id="5" name="Freeform 4"/>
          <p:cNvSpPr/>
          <p:nvPr/>
        </p:nvSpPr>
        <p:spPr>
          <a:xfrm rot="21206200" flipV="1">
            <a:off x="-101600" y="3132000"/>
            <a:ext cx="9271000" cy="1295400"/>
          </a:xfrm>
          <a:custGeom>
            <a:avLst/>
            <a:gdLst>
              <a:gd name="connsiteX0" fmla="*/ 0 w 9271000"/>
              <a:gd name="connsiteY0" fmla="*/ 1574800 h 1756833"/>
              <a:gd name="connsiteX1" fmla="*/ 4597400 w 9271000"/>
              <a:gd name="connsiteY1" fmla="*/ 1549400 h 1756833"/>
              <a:gd name="connsiteX2" fmla="*/ 6388100 w 9271000"/>
              <a:gd name="connsiteY2" fmla="*/ 330200 h 1756833"/>
              <a:gd name="connsiteX3" fmla="*/ 9271000 w 9271000"/>
              <a:gd name="connsiteY3" fmla="*/ 0 h 1756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1000" h="1756833">
                <a:moveTo>
                  <a:pt x="0" y="1574800"/>
                </a:moveTo>
                <a:cubicBezTo>
                  <a:pt x="1766358" y="1665816"/>
                  <a:pt x="3532717" y="1756833"/>
                  <a:pt x="4597400" y="1549400"/>
                </a:cubicBezTo>
                <a:cubicBezTo>
                  <a:pt x="5662083" y="1341967"/>
                  <a:pt x="5609167" y="588433"/>
                  <a:pt x="6388100" y="330200"/>
                </a:cubicBezTo>
                <a:cubicBezTo>
                  <a:pt x="7167033" y="71967"/>
                  <a:pt x="9271000" y="0"/>
                  <a:pt x="9271000" y="0"/>
                </a:cubicBezTo>
              </a:path>
            </a:pathLst>
          </a:custGeom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bg1">
                <a:alpha val="75000"/>
              </a:schemeClr>
            </a:glo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114301" y="1752602"/>
            <a:ext cx="9436100" cy="1060450"/>
          </a:xfrm>
          <a:custGeom>
            <a:avLst/>
            <a:gdLst>
              <a:gd name="connsiteX0" fmla="*/ 0 w 9436100"/>
              <a:gd name="connsiteY0" fmla="*/ 438150 h 1060450"/>
              <a:gd name="connsiteX1" fmla="*/ 2095500 w 9436100"/>
              <a:gd name="connsiteY1" fmla="*/ 717550 h 1060450"/>
              <a:gd name="connsiteX2" fmla="*/ 4406900 w 9436100"/>
              <a:gd name="connsiteY2" fmla="*/ 57150 h 1060450"/>
              <a:gd name="connsiteX3" fmla="*/ 9436100 w 9436100"/>
              <a:gd name="connsiteY3" fmla="*/ 1060450 h 106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36100" h="1060450">
                <a:moveTo>
                  <a:pt x="0" y="438150"/>
                </a:moveTo>
                <a:cubicBezTo>
                  <a:pt x="680508" y="609600"/>
                  <a:pt x="1361017" y="781050"/>
                  <a:pt x="2095500" y="717550"/>
                </a:cubicBezTo>
                <a:cubicBezTo>
                  <a:pt x="2829983" y="654050"/>
                  <a:pt x="3183467" y="0"/>
                  <a:pt x="4406900" y="57150"/>
                </a:cubicBezTo>
                <a:cubicBezTo>
                  <a:pt x="5630333" y="114300"/>
                  <a:pt x="9436100" y="1060450"/>
                  <a:pt x="9436100" y="1060450"/>
                </a:cubicBezTo>
              </a:path>
            </a:pathLst>
          </a:custGeom>
          <a:ln w="38100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bg1">
                <a:alpha val="75000"/>
              </a:schemeClr>
            </a:glo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9"/>
          <p:cNvSpPr txBox="1">
            <a:spLocks/>
          </p:cNvSpPr>
          <p:nvPr/>
        </p:nvSpPr>
        <p:spPr>
          <a:xfrm rot="20740372">
            <a:off x="-147782" y="2515396"/>
            <a:ext cx="1981200" cy="595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Medium"/>
                <a:ea typeface="+mj-ea"/>
                <a:cs typeface="FoundrySterling-Medium"/>
              </a:rPr>
              <a:t>record</a:t>
            </a:r>
            <a:endParaRPr kumimoji="0" lang="en-US" sz="2400" b="0" i="0" u="none" strike="noStrike" kern="1200" cap="all" spc="0" normalizeH="0" baseline="0" noProof="0" dirty="0">
              <a:ln>
                <a:noFill/>
              </a:ln>
              <a:solidFill>
                <a:srgbClr val="23446A"/>
              </a:solidFill>
              <a:effectLst/>
              <a:uLnTx/>
              <a:uFillTx/>
              <a:latin typeface="FoundrySterling-Medium"/>
              <a:ea typeface="+mj-ea"/>
              <a:cs typeface="FoundrySterling-Medium"/>
            </a:endParaRPr>
          </a:p>
        </p:txBody>
      </p:sp>
      <p:sp>
        <p:nvSpPr>
          <p:cNvPr id="11" name="Title 9"/>
          <p:cNvSpPr txBox="1">
            <a:spLocks/>
          </p:cNvSpPr>
          <p:nvPr/>
        </p:nvSpPr>
        <p:spPr>
          <a:xfrm rot="391557">
            <a:off x="27411" y="1863257"/>
            <a:ext cx="1981200" cy="595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Medium"/>
                <a:ea typeface="+mj-ea"/>
                <a:cs typeface="FoundrySterling-Medium"/>
              </a:rPr>
              <a:t>record</a:t>
            </a:r>
            <a:endParaRPr kumimoji="0" lang="en-US" sz="2400" b="0" i="0" u="none" strike="noStrike" kern="1200" cap="all" spc="0" normalizeH="0" baseline="0" noProof="0" dirty="0">
              <a:ln>
                <a:noFill/>
              </a:ln>
              <a:solidFill>
                <a:srgbClr val="23446A"/>
              </a:solidFill>
              <a:effectLst/>
              <a:uLnTx/>
              <a:uFillTx/>
              <a:latin typeface="FoundrySterling-Medium"/>
              <a:ea typeface="+mj-ea"/>
              <a:cs typeface="FoundrySterling-Medium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-114300" y="4202112"/>
            <a:ext cx="9550400" cy="594783"/>
          </a:xfrm>
          <a:custGeom>
            <a:avLst/>
            <a:gdLst>
              <a:gd name="connsiteX0" fmla="*/ 0 w 9550400"/>
              <a:gd name="connsiteY0" fmla="*/ 292100 h 594783"/>
              <a:gd name="connsiteX1" fmla="*/ 2006600 w 9550400"/>
              <a:gd name="connsiteY1" fmla="*/ 546100 h 594783"/>
              <a:gd name="connsiteX2" fmla="*/ 4699000 w 9550400"/>
              <a:gd name="connsiteY2" fmla="*/ 0 h 594783"/>
              <a:gd name="connsiteX3" fmla="*/ 9550400 w 9550400"/>
              <a:gd name="connsiteY3" fmla="*/ 203200 h 59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50400" h="594783">
                <a:moveTo>
                  <a:pt x="0" y="292100"/>
                </a:moveTo>
                <a:cubicBezTo>
                  <a:pt x="611716" y="443441"/>
                  <a:pt x="1223433" y="594783"/>
                  <a:pt x="2006600" y="546100"/>
                </a:cubicBezTo>
                <a:cubicBezTo>
                  <a:pt x="2789767" y="497417"/>
                  <a:pt x="3441700" y="57150"/>
                  <a:pt x="4699000" y="0"/>
                </a:cubicBezTo>
                <a:lnTo>
                  <a:pt x="9550400" y="203200"/>
                </a:lnTo>
              </a:path>
            </a:pathLst>
          </a:custGeom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bg1">
                <a:alpha val="75000"/>
              </a:schemeClr>
            </a:glo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9"/>
          <p:cNvSpPr txBox="1">
            <a:spLocks/>
          </p:cNvSpPr>
          <p:nvPr/>
        </p:nvSpPr>
        <p:spPr>
          <a:xfrm>
            <a:off x="476101" y="4191000"/>
            <a:ext cx="1981200" cy="595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Medium"/>
                <a:ea typeface="+mj-ea"/>
                <a:cs typeface="FoundrySterling-Medium"/>
              </a:rPr>
              <a:t>record</a:t>
            </a:r>
            <a:endParaRPr kumimoji="0" lang="en-US" sz="2400" b="0" i="0" u="none" strike="noStrike" kern="1200" cap="all" spc="0" normalizeH="0" baseline="0" noProof="0" dirty="0">
              <a:ln>
                <a:noFill/>
              </a:ln>
              <a:solidFill>
                <a:srgbClr val="23446A"/>
              </a:solidFill>
              <a:effectLst/>
              <a:uLnTx/>
              <a:uFillTx/>
              <a:latin typeface="FoundrySterling-Medium"/>
              <a:ea typeface="+mj-ea"/>
              <a:cs typeface="FoundrySterling-Medium"/>
            </a:endParaRPr>
          </a:p>
        </p:txBody>
      </p:sp>
      <p:sp>
        <p:nvSpPr>
          <p:cNvPr id="17" name="Freeform 16"/>
          <p:cNvSpPr/>
          <p:nvPr/>
        </p:nvSpPr>
        <p:spPr>
          <a:xfrm rot="10800000">
            <a:off x="-177800" y="4953692"/>
            <a:ext cx="9499600" cy="660400"/>
          </a:xfrm>
          <a:custGeom>
            <a:avLst/>
            <a:gdLst>
              <a:gd name="connsiteX0" fmla="*/ 0 w 9499600"/>
              <a:gd name="connsiteY0" fmla="*/ 660400 h 660400"/>
              <a:gd name="connsiteX1" fmla="*/ 4445000 w 9499600"/>
              <a:gd name="connsiteY1" fmla="*/ 596900 h 660400"/>
              <a:gd name="connsiteX2" fmla="*/ 9499600 w 9499600"/>
              <a:gd name="connsiteY2" fmla="*/ 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99600" h="660400">
                <a:moveTo>
                  <a:pt x="0" y="660400"/>
                </a:moveTo>
                <a:lnTo>
                  <a:pt x="4445000" y="596900"/>
                </a:lnTo>
                <a:cubicBezTo>
                  <a:pt x="6028267" y="486833"/>
                  <a:pt x="9499600" y="0"/>
                  <a:pt x="9499600" y="0"/>
                </a:cubicBezTo>
              </a:path>
            </a:pathLst>
          </a:custGeom>
          <a:ln w="38100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bg1">
                <a:alpha val="75000"/>
              </a:schemeClr>
            </a:glo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9"/>
          <p:cNvSpPr txBox="1">
            <a:spLocks/>
          </p:cNvSpPr>
          <p:nvPr/>
        </p:nvSpPr>
        <p:spPr>
          <a:xfrm rot="21165927">
            <a:off x="228600" y="4906821"/>
            <a:ext cx="1981200" cy="595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Medium"/>
                <a:ea typeface="+mj-ea"/>
                <a:cs typeface="FoundrySterling-Medium"/>
              </a:rPr>
              <a:t>record</a:t>
            </a:r>
            <a:endParaRPr kumimoji="0" lang="en-US" sz="2400" b="0" i="0" u="none" strike="noStrike" kern="1200" cap="all" spc="0" normalizeH="0" baseline="0" noProof="0" dirty="0">
              <a:ln>
                <a:noFill/>
              </a:ln>
              <a:solidFill>
                <a:srgbClr val="23446A"/>
              </a:solidFill>
              <a:effectLst/>
              <a:uLnTx/>
              <a:uFillTx/>
              <a:latin typeface="FoundrySterling-Medium"/>
              <a:ea typeface="+mj-ea"/>
              <a:cs typeface="FoundrySterling-Medium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247132" y="3352800"/>
            <a:ext cx="2144268" cy="2188029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596596" y="5678269"/>
            <a:ext cx="3975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dirty="0" smtClean="0">
                <a:latin typeface="FoundrySterling-Medium"/>
                <a:cs typeface="FoundrySterling-Medium"/>
              </a:rPr>
              <a:t>[Wang et al. 2008, 2009]</a:t>
            </a:r>
          </a:p>
          <a:p>
            <a:pPr algn="ctr"/>
            <a:r>
              <a:rPr lang="th-TH" dirty="0" smtClean="0">
                <a:latin typeface="FoundrySterling-Medium"/>
                <a:cs typeface="FoundrySterling-Medium"/>
              </a:rPr>
              <a:t>http://www.cs.umd.edu/hcil/lifelines2</a:t>
            </a:r>
            <a:endParaRPr lang="en-US" dirty="0" smtClean="0">
              <a:latin typeface="FoundrySterling-Medium"/>
              <a:cs typeface="FoundrySterling-Medium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4148" y="-76200"/>
            <a:ext cx="9254348" cy="65093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45244" y="6182380"/>
            <a:ext cx="51847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800" dirty="0" smtClean="0">
                <a:latin typeface="FoundrySterling-Medium"/>
                <a:cs typeface="FoundrySterling-Medium"/>
              </a:rPr>
              <a:t>LifeLines2 – Search and Visualize</a:t>
            </a:r>
            <a:endParaRPr lang="en-US" dirty="0" smtClean="0">
              <a:latin typeface="FoundrySterling-Medium"/>
              <a:cs typeface="FoundrySterling-Medium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159500" y="558800"/>
            <a:ext cx="2794000" cy="3657600"/>
            <a:chOff x="5969000" y="304800"/>
            <a:chExt cx="2794000" cy="3657600"/>
          </a:xfrm>
        </p:grpSpPr>
        <p:sp>
          <p:nvSpPr>
            <p:cNvPr id="7" name="TextBox 6"/>
            <p:cNvSpPr txBox="1"/>
            <p:nvPr/>
          </p:nvSpPr>
          <p:spPr>
            <a:xfrm>
              <a:off x="6019800" y="369669"/>
              <a:ext cx="2486973" cy="64633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th-TH" dirty="0" smtClean="0">
                  <a:latin typeface="FoundrySterling-Medium"/>
                  <a:cs typeface="FoundrySterling-Medium"/>
                </a:rPr>
                <a:t>ARF (Align-Rank-Filter)</a:t>
              </a:r>
            </a:p>
            <a:p>
              <a:r>
                <a:rPr lang="th-TH" dirty="0" smtClean="0">
                  <a:latin typeface="FoundrySterling-Medium"/>
                  <a:cs typeface="FoundrySterling-Medium"/>
                </a:rPr>
                <a:t>Framework</a:t>
              </a:r>
              <a:endParaRPr lang="en-US" dirty="0" smtClean="0">
                <a:latin typeface="FoundrySterling-Medium"/>
                <a:cs typeface="FoundrySterling-Medium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969000" y="304800"/>
              <a:ext cx="2794000" cy="3657600"/>
            </a:xfrm>
            <a:prstGeom prst="rect">
              <a:avLst/>
            </a:prstGeom>
            <a:noFill/>
            <a:ln>
              <a:solidFill>
                <a:srgbClr val="FF0000"/>
              </a:solidFill>
              <a:tailEnd type="triangle" w="lg" len="lg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41300" y="4343400"/>
            <a:ext cx="5905500" cy="1447800"/>
            <a:chOff x="190500" y="4330700"/>
            <a:chExt cx="5905500" cy="1447800"/>
          </a:xfrm>
        </p:grpSpPr>
        <p:sp>
          <p:nvSpPr>
            <p:cNvPr id="8" name="TextBox 7"/>
            <p:cNvSpPr txBox="1"/>
            <p:nvPr/>
          </p:nvSpPr>
          <p:spPr>
            <a:xfrm>
              <a:off x="3971394" y="4405868"/>
              <a:ext cx="2061106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th-TH" dirty="0" smtClean="0">
                  <a:latin typeface="FoundrySterling-Medium"/>
                  <a:cs typeface="FoundrySterling-Medium"/>
                </a:rPr>
                <a:t>Temporal Summary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90500" y="4330700"/>
              <a:ext cx="5905500" cy="1447800"/>
            </a:xfrm>
            <a:prstGeom prst="rect">
              <a:avLst/>
            </a:prstGeom>
            <a:noFill/>
            <a:ln>
              <a:solidFill>
                <a:srgbClr val="FF0000"/>
              </a:solidFill>
              <a:tailEnd type="triangle" w="lg" len="lg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41300" y="558800"/>
            <a:ext cx="5803900" cy="3733800"/>
            <a:chOff x="190500" y="482600"/>
            <a:chExt cx="5727700" cy="3733800"/>
          </a:xfrm>
        </p:grpSpPr>
        <p:sp>
          <p:nvSpPr>
            <p:cNvPr id="14" name="TextBox 13"/>
            <p:cNvSpPr txBox="1"/>
            <p:nvPr/>
          </p:nvSpPr>
          <p:spPr>
            <a:xfrm>
              <a:off x="4060218" y="546100"/>
              <a:ext cx="1807182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th-TH" dirty="0" smtClean="0">
                  <a:latin typeface="FoundrySterling-Medium"/>
                  <a:cs typeface="FoundrySterling-Medium"/>
                </a:rPr>
                <a:t>Multiple Records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90500" y="482600"/>
              <a:ext cx="5727700" cy="3733800"/>
            </a:xfrm>
            <a:prstGeom prst="rect">
              <a:avLst/>
            </a:prstGeom>
            <a:noFill/>
            <a:ln>
              <a:solidFill>
                <a:srgbClr val="FF0000"/>
              </a:solidFill>
              <a:tailEnd type="triangle" w="lg" len="lg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11248" y="2133600"/>
            <a:ext cx="8153400" cy="4038600"/>
          </a:xfrm>
          <a:prstGeom prst="roundRect">
            <a:avLst>
              <a:gd name="adj" fmla="val 529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Rectangle 58"/>
          <p:cNvSpPr/>
          <p:nvPr/>
        </p:nvSpPr>
        <p:spPr>
          <a:xfrm>
            <a:off x="3004390" y="3013852"/>
            <a:ext cx="1512867" cy="369332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75000"/>
                  <a:shade val="85000"/>
                  <a:satMod val="230000"/>
                  <a:alpha val="24000"/>
                </a:schemeClr>
              </a:gs>
              <a:gs pos="25000">
                <a:schemeClr val="accent1">
                  <a:tint val="90000"/>
                  <a:shade val="70000"/>
                  <a:satMod val="220000"/>
                  <a:alpha val="24000"/>
                </a:schemeClr>
              </a:gs>
              <a:gs pos="50000">
                <a:schemeClr val="accent1">
                  <a:tint val="90000"/>
                  <a:shade val="58000"/>
                  <a:satMod val="225000"/>
                  <a:alpha val="24000"/>
                </a:schemeClr>
              </a:gs>
              <a:gs pos="65000">
                <a:schemeClr val="accent1">
                  <a:tint val="90000"/>
                  <a:shade val="58000"/>
                  <a:satMod val="225000"/>
                  <a:alpha val="24000"/>
                </a:schemeClr>
              </a:gs>
              <a:gs pos="80000">
                <a:schemeClr val="accent1">
                  <a:tint val="90000"/>
                  <a:shade val="69000"/>
                  <a:satMod val="220000"/>
                  <a:alpha val="24000"/>
                </a:schemeClr>
              </a:gs>
              <a:gs pos="100000">
                <a:schemeClr val="accent1">
                  <a:tint val="77000"/>
                  <a:shade val="80000"/>
                  <a:satMod val="230000"/>
                  <a:alpha val="24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4522824" y="4534488"/>
            <a:ext cx="1512867" cy="369332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75000"/>
                  <a:shade val="85000"/>
                  <a:satMod val="230000"/>
                  <a:alpha val="24000"/>
                </a:schemeClr>
              </a:gs>
              <a:gs pos="25000">
                <a:schemeClr val="accent1">
                  <a:tint val="90000"/>
                  <a:shade val="70000"/>
                  <a:satMod val="220000"/>
                  <a:alpha val="24000"/>
                </a:schemeClr>
              </a:gs>
              <a:gs pos="50000">
                <a:schemeClr val="accent1">
                  <a:tint val="90000"/>
                  <a:shade val="58000"/>
                  <a:satMod val="225000"/>
                  <a:alpha val="24000"/>
                </a:schemeClr>
              </a:gs>
              <a:gs pos="65000">
                <a:schemeClr val="accent1">
                  <a:tint val="90000"/>
                  <a:shade val="58000"/>
                  <a:satMod val="225000"/>
                  <a:alpha val="24000"/>
                </a:schemeClr>
              </a:gs>
              <a:gs pos="80000">
                <a:schemeClr val="accent1">
                  <a:tint val="90000"/>
                  <a:shade val="69000"/>
                  <a:satMod val="220000"/>
                  <a:alpha val="24000"/>
                </a:schemeClr>
              </a:gs>
              <a:gs pos="100000">
                <a:schemeClr val="accent1">
                  <a:tint val="77000"/>
                  <a:shade val="80000"/>
                  <a:satMod val="230000"/>
                  <a:alpha val="24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Alignment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Sentinel events</a:t>
            </a:r>
            <a:r>
              <a:rPr lang="th-TH" dirty="0" smtClean="0"/>
              <a:t> as reference points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855824" y="2513012"/>
            <a:ext cx="5867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rot="5400000">
            <a:off x="2772573" y="3732972"/>
            <a:ext cx="1522479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rot="5400000">
            <a:off x="3387248" y="3728693"/>
            <a:ext cx="1512330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5400000">
            <a:off x="4071460" y="3728692"/>
            <a:ext cx="1513919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5400000">
            <a:off x="4753376" y="3733369"/>
            <a:ext cx="1523273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endCxn id="17" idx="3"/>
          </p:cNvCxnSpPr>
          <p:nvPr/>
        </p:nvCxnSpPr>
        <p:spPr>
          <a:xfrm rot="5400000">
            <a:off x="5443854" y="3727900"/>
            <a:ext cx="1512330" cy="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Isosceles Triangle 10"/>
          <p:cNvSpPr/>
          <p:nvPr/>
        </p:nvSpPr>
        <p:spPr>
          <a:xfrm>
            <a:off x="3227424" y="3057286"/>
            <a:ext cx="304800" cy="262759"/>
          </a:xfrm>
          <a:prstGeom prst="triangle">
            <a:avLst/>
          </a:prstGeom>
          <a:solidFill>
            <a:srgbClr val="3366FF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318281" y="2145268"/>
            <a:ext cx="657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Time</a:t>
            </a:r>
            <a:endParaRPr lang="en-US" dirty="0"/>
          </a:p>
        </p:txBody>
      </p:sp>
      <p:sp>
        <p:nvSpPr>
          <p:cNvPr id="13" name="Isosceles Triangle 12"/>
          <p:cNvSpPr/>
          <p:nvPr/>
        </p:nvSpPr>
        <p:spPr>
          <a:xfrm>
            <a:off x="3227424" y="3341065"/>
            <a:ext cx="304800" cy="262759"/>
          </a:xfrm>
          <a:prstGeom prst="triangle">
            <a:avLst/>
          </a:prstGeom>
          <a:solidFill>
            <a:srgbClr val="F000A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/>
          <p:cNvSpPr/>
          <p:nvPr/>
        </p:nvSpPr>
        <p:spPr>
          <a:xfrm>
            <a:off x="3760824" y="3603824"/>
            <a:ext cx="304800" cy="262759"/>
          </a:xfrm>
          <a:prstGeom prst="triangle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/>
          <p:cNvSpPr/>
          <p:nvPr/>
        </p:nvSpPr>
        <p:spPr>
          <a:xfrm>
            <a:off x="4599024" y="3937527"/>
            <a:ext cx="304800" cy="262759"/>
          </a:xfrm>
          <a:prstGeom prst="triangl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789024" y="2971733"/>
            <a:ext cx="2147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Franklin Gothic Medium"/>
                <a:cs typeface="Franklin Gothic Medium"/>
              </a:rPr>
              <a:t>Patient #45851737</a:t>
            </a:r>
            <a:endParaRPr lang="en-US" dirty="0">
              <a:latin typeface="Franklin Gothic Medium"/>
              <a:cs typeface="Franklin Gothic Medium"/>
            </a:endParaRPr>
          </a:p>
        </p:txBody>
      </p:sp>
      <p:sp>
        <p:nvSpPr>
          <p:cNvPr id="17" name="Isosceles Triangle 16"/>
          <p:cNvSpPr/>
          <p:nvPr/>
        </p:nvSpPr>
        <p:spPr>
          <a:xfrm>
            <a:off x="6047618" y="4221306"/>
            <a:ext cx="304800" cy="262759"/>
          </a:xfrm>
          <a:prstGeom prst="triangle">
            <a:avLst/>
          </a:prstGeom>
          <a:solidFill>
            <a:srgbClr val="00FF19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Isosceles Triangle 17"/>
          <p:cNvSpPr/>
          <p:nvPr/>
        </p:nvSpPr>
        <p:spPr>
          <a:xfrm>
            <a:off x="5284824" y="3937527"/>
            <a:ext cx="304800" cy="262759"/>
          </a:xfrm>
          <a:prstGeom prst="triangl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3608677" y="2971733"/>
            <a:ext cx="8030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Franklin Gothic Book"/>
                <a:cs typeface="Franklin Gothic Book"/>
              </a:rPr>
              <a:t>A</a:t>
            </a:r>
            <a:r>
              <a:rPr lang="th-TH" dirty="0" smtClean="0">
                <a:latin typeface="Franklin Gothic Book"/>
                <a:cs typeface="Franklin Gothic Book"/>
              </a:rPr>
              <a:t>rrival</a:t>
            </a:r>
            <a:endParaRPr lang="en-US" dirty="0">
              <a:latin typeface="Franklin Gothic Book"/>
              <a:cs typeface="Franklin Gothic Book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27627" y="3285886"/>
            <a:ext cx="1257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Emergency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142077" y="3514486"/>
            <a:ext cx="5159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ICU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589624" y="3819286"/>
            <a:ext cx="6709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Floor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352418" y="4124086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Exit</a:t>
            </a:r>
            <a:endParaRPr lang="en-US" dirty="0"/>
          </a:p>
        </p:txBody>
      </p:sp>
      <p:cxnSp>
        <p:nvCxnSpPr>
          <p:cNvPr id="37" name="Straight Connector 36"/>
          <p:cNvCxnSpPr/>
          <p:nvPr/>
        </p:nvCxnSpPr>
        <p:spPr>
          <a:xfrm rot="5400000">
            <a:off x="2772573" y="4940504"/>
            <a:ext cx="1522479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5400000">
            <a:off x="3387248" y="4936225"/>
            <a:ext cx="1512330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rot="5400000">
            <a:off x="4071460" y="4936224"/>
            <a:ext cx="1513919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5400000">
            <a:off x="4753376" y="4940901"/>
            <a:ext cx="1523273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rot="5400000">
            <a:off x="5443855" y="4947165"/>
            <a:ext cx="1512330" cy="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Isosceles Triangle 41"/>
          <p:cNvSpPr/>
          <p:nvPr/>
        </p:nvSpPr>
        <p:spPr>
          <a:xfrm>
            <a:off x="4740291" y="4583668"/>
            <a:ext cx="304800" cy="262759"/>
          </a:xfrm>
          <a:prstGeom prst="triangle">
            <a:avLst/>
          </a:prstGeom>
          <a:solidFill>
            <a:srgbClr val="3366FF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Isosceles Triangle 42"/>
          <p:cNvSpPr/>
          <p:nvPr/>
        </p:nvSpPr>
        <p:spPr>
          <a:xfrm>
            <a:off x="4740291" y="4867447"/>
            <a:ext cx="304800" cy="262759"/>
          </a:xfrm>
          <a:prstGeom prst="triangle">
            <a:avLst/>
          </a:prstGeom>
          <a:solidFill>
            <a:srgbClr val="F000A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Isosceles Triangle 43"/>
          <p:cNvSpPr/>
          <p:nvPr/>
        </p:nvSpPr>
        <p:spPr>
          <a:xfrm>
            <a:off x="5273691" y="5130206"/>
            <a:ext cx="304800" cy="262759"/>
          </a:xfrm>
          <a:prstGeom prst="triangle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Isosceles Triangle 44"/>
          <p:cNvSpPr/>
          <p:nvPr/>
        </p:nvSpPr>
        <p:spPr>
          <a:xfrm>
            <a:off x="6111891" y="5463909"/>
            <a:ext cx="304800" cy="262759"/>
          </a:xfrm>
          <a:prstGeom prst="triangl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793691" y="4498115"/>
            <a:ext cx="2158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Franklin Gothic Medium"/>
                <a:cs typeface="Franklin Gothic Medium"/>
              </a:rPr>
              <a:t>Patient #43244997</a:t>
            </a:r>
            <a:endParaRPr lang="en-US" dirty="0">
              <a:latin typeface="Franklin Gothic Medium"/>
              <a:cs typeface="Franklin Gothic Medium"/>
            </a:endParaRPr>
          </a:p>
        </p:txBody>
      </p:sp>
      <p:sp>
        <p:nvSpPr>
          <p:cNvPr id="47" name="Isosceles Triangle 46"/>
          <p:cNvSpPr/>
          <p:nvPr/>
        </p:nvSpPr>
        <p:spPr>
          <a:xfrm>
            <a:off x="7560485" y="5747688"/>
            <a:ext cx="304800" cy="262759"/>
          </a:xfrm>
          <a:prstGeom prst="triangle">
            <a:avLst/>
          </a:prstGeom>
          <a:solidFill>
            <a:srgbClr val="00FF19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Isosceles Triangle 47"/>
          <p:cNvSpPr/>
          <p:nvPr/>
        </p:nvSpPr>
        <p:spPr>
          <a:xfrm>
            <a:off x="6797691" y="5463909"/>
            <a:ext cx="304800" cy="262759"/>
          </a:xfrm>
          <a:prstGeom prst="triangl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5121544" y="4507468"/>
            <a:ext cx="8030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Franklin Gothic Book"/>
                <a:cs typeface="Franklin Gothic Book"/>
              </a:rPr>
              <a:t>A</a:t>
            </a:r>
            <a:r>
              <a:rPr lang="th-TH" dirty="0" smtClean="0">
                <a:latin typeface="Franklin Gothic Book"/>
                <a:cs typeface="Franklin Gothic Book"/>
              </a:rPr>
              <a:t>rrival</a:t>
            </a:r>
            <a:endParaRPr lang="en-US" dirty="0">
              <a:latin typeface="Franklin Gothic Book"/>
              <a:cs typeface="Franklin Gothic Book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140494" y="4812268"/>
            <a:ext cx="1257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Emergency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5654944" y="5040868"/>
            <a:ext cx="5159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ICU</a:t>
            </a:r>
            <a:endParaRPr lang="en-US" dirty="0"/>
          </a:p>
        </p:txBody>
      </p:sp>
      <p:sp>
        <p:nvSpPr>
          <p:cNvPr id="52" name="TextBox 51"/>
          <p:cNvSpPr txBox="1"/>
          <p:nvPr/>
        </p:nvSpPr>
        <p:spPr>
          <a:xfrm>
            <a:off x="7102491" y="5345668"/>
            <a:ext cx="6709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Floor</a:t>
            </a:r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7865285" y="5650468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Exit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3211651" y="2603990"/>
            <a:ext cx="641146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 smtClean="0"/>
              <a:t>June</a:t>
            </a:r>
            <a:endParaRPr lang="en-US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4522824" y="2603990"/>
            <a:ext cx="556563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 smtClean="0"/>
              <a:t>July</a:t>
            </a:r>
            <a:endParaRPr lang="en-US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5732286" y="2602401"/>
            <a:ext cx="877163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 smtClean="0"/>
              <a:t>August</a:t>
            </a:r>
            <a:endParaRPr 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ounded Rectangle 60"/>
          <p:cNvSpPr/>
          <p:nvPr/>
        </p:nvSpPr>
        <p:spPr>
          <a:xfrm>
            <a:off x="511248" y="2133600"/>
            <a:ext cx="8153400" cy="4038600"/>
          </a:xfrm>
          <a:prstGeom prst="roundRect">
            <a:avLst>
              <a:gd name="adj" fmla="val 529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Alignment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Time shifting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855824" y="2513012"/>
            <a:ext cx="5867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rot="5400000">
            <a:off x="2772573" y="3732972"/>
            <a:ext cx="1522479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rot="5400000">
            <a:off x="3387248" y="3728693"/>
            <a:ext cx="1512330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5400000">
            <a:off x="4071460" y="3728692"/>
            <a:ext cx="1513919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5400000">
            <a:off x="4753376" y="3733369"/>
            <a:ext cx="1523273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5400000">
            <a:off x="5443060" y="3727900"/>
            <a:ext cx="1512330" cy="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Isosceles Triangle 10"/>
          <p:cNvSpPr/>
          <p:nvPr/>
        </p:nvSpPr>
        <p:spPr>
          <a:xfrm>
            <a:off x="3379824" y="3057286"/>
            <a:ext cx="304800" cy="262759"/>
          </a:xfrm>
          <a:prstGeom prst="triangle">
            <a:avLst/>
          </a:prstGeom>
          <a:solidFill>
            <a:srgbClr val="3366FF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318281" y="2145268"/>
            <a:ext cx="657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Time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89024" y="2971733"/>
            <a:ext cx="2147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Franklin Gothic Medium"/>
                <a:cs typeface="Franklin Gothic Medium"/>
              </a:rPr>
              <a:t>Patient #45851737</a:t>
            </a:r>
            <a:endParaRPr lang="en-US" dirty="0">
              <a:latin typeface="Franklin Gothic Medium"/>
              <a:cs typeface="Franklin Gothic Medium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61077" y="2971733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Admit</a:t>
            </a:r>
            <a:endParaRPr lang="en-US" dirty="0"/>
          </a:p>
        </p:txBody>
      </p:sp>
      <p:grpSp>
        <p:nvGrpSpPr>
          <p:cNvPr id="4" name="Group 58"/>
          <p:cNvGrpSpPr/>
          <p:nvPr/>
        </p:nvGrpSpPr>
        <p:grpSpPr>
          <a:xfrm>
            <a:off x="3379824" y="3285886"/>
            <a:ext cx="3668733" cy="1207532"/>
            <a:chOff x="3352800" y="3514486"/>
            <a:chExt cx="3668733" cy="1207532"/>
          </a:xfrm>
        </p:grpSpPr>
        <p:sp>
          <p:nvSpPr>
            <p:cNvPr id="13" name="Isosceles Triangle 12"/>
            <p:cNvSpPr/>
            <p:nvPr/>
          </p:nvSpPr>
          <p:spPr>
            <a:xfrm>
              <a:off x="3352800" y="3569665"/>
              <a:ext cx="304800" cy="262759"/>
            </a:xfrm>
            <a:prstGeom prst="triangle">
              <a:avLst/>
            </a:prstGeom>
            <a:solidFill>
              <a:srgbClr val="F000A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Isosceles Triangle 13"/>
            <p:cNvSpPr/>
            <p:nvPr/>
          </p:nvSpPr>
          <p:spPr>
            <a:xfrm>
              <a:off x="3886200" y="3832424"/>
              <a:ext cx="304800" cy="262759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Isosceles Triangle 14"/>
            <p:cNvSpPr/>
            <p:nvPr/>
          </p:nvSpPr>
          <p:spPr>
            <a:xfrm>
              <a:off x="4724400" y="4166127"/>
              <a:ext cx="304800" cy="262759"/>
            </a:xfrm>
            <a:prstGeom prst="triangle">
              <a:avLst/>
            </a:prstGeom>
            <a:solidFill>
              <a:srgbClr val="008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Isosceles Triangle 16"/>
            <p:cNvSpPr/>
            <p:nvPr/>
          </p:nvSpPr>
          <p:spPr>
            <a:xfrm>
              <a:off x="6172994" y="4449906"/>
              <a:ext cx="304800" cy="262759"/>
            </a:xfrm>
            <a:prstGeom prst="triangle">
              <a:avLst/>
            </a:prstGeom>
            <a:solidFill>
              <a:srgbClr val="00FF19"/>
            </a:solidFill>
            <a:ln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Isosceles Triangle 17"/>
            <p:cNvSpPr/>
            <p:nvPr/>
          </p:nvSpPr>
          <p:spPr>
            <a:xfrm>
              <a:off x="5410200" y="4166127"/>
              <a:ext cx="304800" cy="262759"/>
            </a:xfrm>
            <a:prstGeom prst="triangle">
              <a:avLst/>
            </a:prstGeom>
            <a:solidFill>
              <a:srgbClr val="008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753003" y="3514486"/>
              <a:ext cx="12572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Emergency</a:t>
              </a:r>
              <a:endParaRPr lang="en-US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267453" y="3743086"/>
              <a:ext cx="5159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ICU</a:t>
              </a:r>
              <a:endParaRPr 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715000" y="4047886"/>
              <a:ext cx="6709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Floor</a:t>
              </a:r>
              <a:endParaRPr lang="en-US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477794" y="4352686"/>
              <a:ext cx="5437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Exit</a:t>
              </a:r>
              <a:endParaRPr lang="en-US" dirty="0"/>
            </a:p>
          </p:txBody>
        </p:sp>
      </p:grpSp>
      <p:cxnSp>
        <p:nvCxnSpPr>
          <p:cNvPr id="37" name="Straight Connector 36"/>
          <p:cNvCxnSpPr/>
          <p:nvPr/>
        </p:nvCxnSpPr>
        <p:spPr>
          <a:xfrm rot="5400000">
            <a:off x="2772573" y="4940504"/>
            <a:ext cx="1522479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5400000">
            <a:off x="3387248" y="4936225"/>
            <a:ext cx="1512330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rot="5400000">
            <a:off x="4071460" y="4936224"/>
            <a:ext cx="1513919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5400000">
            <a:off x="4753376" y="4940901"/>
            <a:ext cx="1523273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rot="5400000">
            <a:off x="5443855" y="4947165"/>
            <a:ext cx="1512330" cy="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793691" y="4498115"/>
            <a:ext cx="2158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Franklin Gothic Medium"/>
                <a:cs typeface="Franklin Gothic Medium"/>
              </a:rPr>
              <a:t>Patient #43244997</a:t>
            </a:r>
            <a:endParaRPr lang="en-US" dirty="0">
              <a:latin typeface="Franklin Gothic Medium"/>
              <a:cs typeface="Franklin Gothic Medium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761077" y="4507468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Admit</a:t>
            </a:r>
            <a:endParaRPr lang="en-US" dirty="0"/>
          </a:p>
        </p:txBody>
      </p:sp>
      <p:sp>
        <p:nvSpPr>
          <p:cNvPr id="42" name="Isosceles Triangle 41"/>
          <p:cNvSpPr/>
          <p:nvPr/>
        </p:nvSpPr>
        <p:spPr>
          <a:xfrm>
            <a:off x="3379824" y="4583668"/>
            <a:ext cx="304800" cy="262759"/>
          </a:xfrm>
          <a:prstGeom prst="triangle">
            <a:avLst/>
          </a:prstGeom>
          <a:solidFill>
            <a:srgbClr val="3366FF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57"/>
          <p:cNvGrpSpPr/>
          <p:nvPr/>
        </p:nvGrpSpPr>
        <p:grpSpPr>
          <a:xfrm>
            <a:off x="3379824" y="4812268"/>
            <a:ext cx="3668733" cy="1207532"/>
            <a:chOff x="3352800" y="5040868"/>
            <a:chExt cx="3668733" cy="1207532"/>
          </a:xfrm>
        </p:grpSpPr>
        <p:sp>
          <p:nvSpPr>
            <p:cNvPr id="43" name="Isosceles Triangle 42"/>
            <p:cNvSpPr/>
            <p:nvPr/>
          </p:nvSpPr>
          <p:spPr>
            <a:xfrm>
              <a:off x="3352800" y="5096047"/>
              <a:ext cx="304800" cy="262759"/>
            </a:xfrm>
            <a:prstGeom prst="triangle">
              <a:avLst/>
            </a:prstGeom>
            <a:solidFill>
              <a:srgbClr val="F000A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Isosceles Triangle 43"/>
            <p:cNvSpPr/>
            <p:nvPr/>
          </p:nvSpPr>
          <p:spPr>
            <a:xfrm>
              <a:off x="3886200" y="5358806"/>
              <a:ext cx="304800" cy="262759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Isosceles Triangle 44"/>
            <p:cNvSpPr/>
            <p:nvPr/>
          </p:nvSpPr>
          <p:spPr>
            <a:xfrm>
              <a:off x="4724400" y="5692509"/>
              <a:ext cx="304800" cy="262759"/>
            </a:xfrm>
            <a:prstGeom prst="triangle">
              <a:avLst/>
            </a:prstGeom>
            <a:solidFill>
              <a:srgbClr val="008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Isosceles Triangle 46"/>
            <p:cNvSpPr/>
            <p:nvPr/>
          </p:nvSpPr>
          <p:spPr>
            <a:xfrm>
              <a:off x="6172994" y="5976288"/>
              <a:ext cx="304800" cy="262759"/>
            </a:xfrm>
            <a:prstGeom prst="triangle">
              <a:avLst/>
            </a:prstGeom>
            <a:solidFill>
              <a:srgbClr val="00FF19"/>
            </a:solidFill>
            <a:ln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Isosceles Triangle 47"/>
            <p:cNvSpPr/>
            <p:nvPr/>
          </p:nvSpPr>
          <p:spPr>
            <a:xfrm>
              <a:off x="5410200" y="5692509"/>
              <a:ext cx="304800" cy="262759"/>
            </a:xfrm>
            <a:prstGeom prst="triangle">
              <a:avLst/>
            </a:prstGeom>
            <a:solidFill>
              <a:srgbClr val="008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753003" y="5040868"/>
              <a:ext cx="12572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Emergency</a:t>
              </a:r>
              <a:endParaRPr lang="en-US" dirty="0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267453" y="5269468"/>
              <a:ext cx="5159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ICU</a:t>
              </a:r>
              <a:endParaRPr lang="en-US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715000" y="5574268"/>
              <a:ext cx="6709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Floor</a:t>
              </a:r>
              <a:endParaRPr lang="en-US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6477794" y="5879068"/>
              <a:ext cx="5437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Exit</a:t>
              </a:r>
              <a:endParaRPr lang="en-US" dirty="0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3358894" y="2603990"/>
            <a:ext cx="325730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 smtClean="0"/>
              <a:t>0</a:t>
            </a:r>
            <a:endParaRPr lang="en-US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4522824" y="2603990"/>
            <a:ext cx="564728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 smtClean="0"/>
              <a:t>1 M</a:t>
            </a:r>
            <a:endParaRPr lang="en-US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5939296" y="2602401"/>
            <a:ext cx="564728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/>
              <a:t>2</a:t>
            </a:r>
            <a:r>
              <a:rPr lang="en-US" b="1" dirty="0" smtClean="0"/>
              <a:t> M</a:t>
            </a:r>
            <a:endParaRPr lang="en-US" b="1" dirty="0"/>
          </a:p>
        </p:txBody>
      </p:sp>
      <p:sp>
        <p:nvSpPr>
          <p:cNvPr id="57" name="Rectangle 56"/>
          <p:cNvSpPr/>
          <p:nvPr/>
        </p:nvSpPr>
        <p:spPr>
          <a:xfrm>
            <a:off x="3086157" y="3013852"/>
            <a:ext cx="1512867" cy="369332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75000"/>
                  <a:shade val="85000"/>
                  <a:satMod val="230000"/>
                  <a:alpha val="24000"/>
                </a:schemeClr>
              </a:gs>
              <a:gs pos="25000">
                <a:schemeClr val="accent1">
                  <a:tint val="90000"/>
                  <a:shade val="70000"/>
                  <a:satMod val="220000"/>
                  <a:alpha val="24000"/>
                </a:schemeClr>
              </a:gs>
              <a:gs pos="50000">
                <a:schemeClr val="accent1">
                  <a:tint val="90000"/>
                  <a:shade val="58000"/>
                  <a:satMod val="225000"/>
                  <a:alpha val="24000"/>
                </a:schemeClr>
              </a:gs>
              <a:gs pos="65000">
                <a:schemeClr val="accent1">
                  <a:tint val="90000"/>
                  <a:shade val="58000"/>
                  <a:satMod val="225000"/>
                  <a:alpha val="24000"/>
                </a:schemeClr>
              </a:gs>
              <a:gs pos="80000">
                <a:schemeClr val="accent1">
                  <a:tint val="90000"/>
                  <a:shade val="69000"/>
                  <a:satMod val="220000"/>
                  <a:alpha val="24000"/>
                </a:schemeClr>
              </a:gs>
              <a:gs pos="100000">
                <a:schemeClr val="accent1">
                  <a:tint val="77000"/>
                  <a:shade val="80000"/>
                  <a:satMod val="230000"/>
                  <a:alpha val="24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3086157" y="4529628"/>
            <a:ext cx="1512867" cy="369332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75000"/>
                  <a:shade val="85000"/>
                  <a:satMod val="230000"/>
                  <a:alpha val="24000"/>
                </a:schemeClr>
              </a:gs>
              <a:gs pos="25000">
                <a:schemeClr val="accent1">
                  <a:tint val="90000"/>
                  <a:shade val="70000"/>
                  <a:satMod val="220000"/>
                  <a:alpha val="24000"/>
                </a:schemeClr>
              </a:gs>
              <a:gs pos="50000">
                <a:schemeClr val="accent1">
                  <a:tint val="90000"/>
                  <a:shade val="58000"/>
                  <a:satMod val="225000"/>
                  <a:alpha val="24000"/>
                </a:schemeClr>
              </a:gs>
              <a:gs pos="65000">
                <a:schemeClr val="accent1">
                  <a:tint val="90000"/>
                  <a:shade val="58000"/>
                  <a:satMod val="225000"/>
                  <a:alpha val="24000"/>
                </a:schemeClr>
              </a:gs>
              <a:gs pos="80000">
                <a:schemeClr val="accent1">
                  <a:tint val="90000"/>
                  <a:shade val="69000"/>
                  <a:satMod val="220000"/>
                  <a:alpha val="24000"/>
                </a:schemeClr>
              </a:gs>
              <a:gs pos="100000">
                <a:schemeClr val="accent1">
                  <a:tint val="77000"/>
                  <a:shade val="80000"/>
                  <a:satMod val="230000"/>
                  <a:alpha val="24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/>
          <p:cNvSpPr/>
          <p:nvPr/>
        </p:nvSpPr>
        <p:spPr>
          <a:xfrm>
            <a:off x="-165100" y="2755900"/>
            <a:ext cx="9563100" cy="673100"/>
          </a:xfrm>
          <a:custGeom>
            <a:avLst/>
            <a:gdLst>
              <a:gd name="connsiteX0" fmla="*/ 0 w 9563100"/>
              <a:gd name="connsiteY0" fmla="*/ 673100 h 673100"/>
              <a:gd name="connsiteX1" fmla="*/ 2628900 w 9563100"/>
              <a:gd name="connsiteY1" fmla="*/ 38100 h 673100"/>
              <a:gd name="connsiteX2" fmla="*/ 7112000 w 9563100"/>
              <a:gd name="connsiteY2" fmla="*/ 444500 h 673100"/>
              <a:gd name="connsiteX3" fmla="*/ 9563100 w 9563100"/>
              <a:gd name="connsiteY3" fmla="*/ 266700 h 67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3100" h="673100">
                <a:moveTo>
                  <a:pt x="0" y="673100"/>
                </a:moveTo>
                <a:cubicBezTo>
                  <a:pt x="721783" y="374650"/>
                  <a:pt x="1443567" y="76200"/>
                  <a:pt x="2628900" y="38100"/>
                </a:cubicBezTo>
                <a:cubicBezTo>
                  <a:pt x="3814233" y="0"/>
                  <a:pt x="5956300" y="406400"/>
                  <a:pt x="7112000" y="444500"/>
                </a:cubicBezTo>
                <a:cubicBezTo>
                  <a:pt x="8267700" y="482600"/>
                  <a:pt x="9563100" y="266700"/>
                  <a:pt x="9563100" y="266700"/>
                </a:cubicBezTo>
              </a:path>
            </a:pathLst>
          </a:custGeom>
          <a:ln w="38100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bg1">
                <a:alpha val="75000"/>
              </a:schemeClr>
            </a:glo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09109" y="457200"/>
            <a:ext cx="8606291" cy="792162"/>
          </a:xfrm>
        </p:spPr>
        <p:txBody>
          <a:bodyPr>
            <a:noAutofit/>
          </a:bodyPr>
          <a:lstStyle/>
          <a:p>
            <a:pPr algn="ctr"/>
            <a:r>
              <a:rPr lang="th-TH" sz="6100" dirty="0" smtClean="0"/>
              <a:t>similan</a:t>
            </a:r>
            <a:endParaRPr lang="en-US" sz="6100" dirty="0"/>
          </a:p>
        </p:txBody>
      </p:sp>
      <p:sp>
        <p:nvSpPr>
          <p:cNvPr id="15" name="Title 9"/>
          <p:cNvSpPr txBox="1">
            <a:spLocks/>
          </p:cNvSpPr>
          <p:nvPr/>
        </p:nvSpPr>
        <p:spPr>
          <a:xfrm rot="21157391">
            <a:off x="478709" y="3042065"/>
            <a:ext cx="1981200" cy="595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Medium"/>
                <a:ea typeface="+mj-ea"/>
                <a:cs typeface="FoundrySterling-Medium"/>
              </a:rPr>
              <a:t>record</a:t>
            </a:r>
            <a:endParaRPr kumimoji="0" lang="en-US" sz="2400" b="0" i="0" u="none" strike="noStrike" kern="1200" cap="all" spc="0" normalizeH="0" baseline="0" noProof="0" dirty="0">
              <a:ln>
                <a:noFill/>
              </a:ln>
              <a:solidFill>
                <a:srgbClr val="23446A"/>
              </a:solidFill>
              <a:effectLst/>
              <a:uLnTx/>
              <a:uFillTx/>
              <a:latin typeface="FoundrySterling-Medium"/>
              <a:ea typeface="+mj-ea"/>
              <a:cs typeface="FoundrySterling-Medium"/>
            </a:endParaRPr>
          </a:p>
        </p:txBody>
      </p:sp>
      <p:sp>
        <p:nvSpPr>
          <p:cNvPr id="5" name="Freeform 4"/>
          <p:cNvSpPr/>
          <p:nvPr/>
        </p:nvSpPr>
        <p:spPr>
          <a:xfrm rot="21206200" flipV="1">
            <a:off x="-101600" y="3132000"/>
            <a:ext cx="9271000" cy="1295400"/>
          </a:xfrm>
          <a:custGeom>
            <a:avLst/>
            <a:gdLst>
              <a:gd name="connsiteX0" fmla="*/ 0 w 9271000"/>
              <a:gd name="connsiteY0" fmla="*/ 1574800 h 1756833"/>
              <a:gd name="connsiteX1" fmla="*/ 4597400 w 9271000"/>
              <a:gd name="connsiteY1" fmla="*/ 1549400 h 1756833"/>
              <a:gd name="connsiteX2" fmla="*/ 6388100 w 9271000"/>
              <a:gd name="connsiteY2" fmla="*/ 330200 h 1756833"/>
              <a:gd name="connsiteX3" fmla="*/ 9271000 w 9271000"/>
              <a:gd name="connsiteY3" fmla="*/ 0 h 1756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1000" h="1756833">
                <a:moveTo>
                  <a:pt x="0" y="1574800"/>
                </a:moveTo>
                <a:cubicBezTo>
                  <a:pt x="1766358" y="1665816"/>
                  <a:pt x="3532717" y="1756833"/>
                  <a:pt x="4597400" y="1549400"/>
                </a:cubicBezTo>
                <a:cubicBezTo>
                  <a:pt x="5662083" y="1341967"/>
                  <a:pt x="5609167" y="588433"/>
                  <a:pt x="6388100" y="330200"/>
                </a:cubicBezTo>
                <a:cubicBezTo>
                  <a:pt x="7167033" y="71967"/>
                  <a:pt x="9271000" y="0"/>
                  <a:pt x="9271000" y="0"/>
                </a:cubicBezTo>
              </a:path>
            </a:pathLst>
          </a:custGeom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bg1">
                <a:alpha val="75000"/>
              </a:schemeClr>
            </a:glo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114301" y="1752602"/>
            <a:ext cx="9436100" cy="1060450"/>
          </a:xfrm>
          <a:custGeom>
            <a:avLst/>
            <a:gdLst>
              <a:gd name="connsiteX0" fmla="*/ 0 w 9436100"/>
              <a:gd name="connsiteY0" fmla="*/ 438150 h 1060450"/>
              <a:gd name="connsiteX1" fmla="*/ 2095500 w 9436100"/>
              <a:gd name="connsiteY1" fmla="*/ 717550 h 1060450"/>
              <a:gd name="connsiteX2" fmla="*/ 4406900 w 9436100"/>
              <a:gd name="connsiteY2" fmla="*/ 57150 h 1060450"/>
              <a:gd name="connsiteX3" fmla="*/ 9436100 w 9436100"/>
              <a:gd name="connsiteY3" fmla="*/ 1060450 h 106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36100" h="1060450">
                <a:moveTo>
                  <a:pt x="0" y="438150"/>
                </a:moveTo>
                <a:cubicBezTo>
                  <a:pt x="680508" y="609600"/>
                  <a:pt x="1361017" y="781050"/>
                  <a:pt x="2095500" y="717550"/>
                </a:cubicBezTo>
                <a:cubicBezTo>
                  <a:pt x="2829983" y="654050"/>
                  <a:pt x="3183467" y="0"/>
                  <a:pt x="4406900" y="57150"/>
                </a:cubicBezTo>
                <a:cubicBezTo>
                  <a:pt x="5630333" y="114300"/>
                  <a:pt x="9436100" y="1060450"/>
                  <a:pt x="9436100" y="1060450"/>
                </a:cubicBezTo>
              </a:path>
            </a:pathLst>
          </a:custGeom>
          <a:ln w="38100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bg1">
                <a:alpha val="75000"/>
              </a:schemeClr>
            </a:glo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9"/>
          <p:cNvSpPr txBox="1">
            <a:spLocks/>
          </p:cNvSpPr>
          <p:nvPr/>
        </p:nvSpPr>
        <p:spPr>
          <a:xfrm rot="20740372">
            <a:off x="-147782" y="2515396"/>
            <a:ext cx="1981200" cy="595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Medium"/>
                <a:ea typeface="+mj-ea"/>
                <a:cs typeface="FoundrySterling-Medium"/>
              </a:rPr>
              <a:t>record</a:t>
            </a:r>
            <a:endParaRPr kumimoji="0" lang="en-US" sz="2400" b="0" i="0" u="none" strike="noStrike" kern="1200" cap="all" spc="0" normalizeH="0" baseline="0" noProof="0" dirty="0">
              <a:ln>
                <a:noFill/>
              </a:ln>
              <a:solidFill>
                <a:srgbClr val="23446A"/>
              </a:solidFill>
              <a:effectLst/>
              <a:uLnTx/>
              <a:uFillTx/>
              <a:latin typeface="FoundrySterling-Medium"/>
              <a:ea typeface="+mj-ea"/>
              <a:cs typeface="FoundrySterling-Medium"/>
            </a:endParaRPr>
          </a:p>
        </p:txBody>
      </p:sp>
      <p:sp>
        <p:nvSpPr>
          <p:cNvPr id="11" name="Title 9"/>
          <p:cNvSpPr txBox="1">
            <a:spLocks/>
          </p:cNvSpPr>
          <p:nvPr/>
        </p:nvSpPr>
        <p:spPr>
          <a:xfrm rot="391557">
            <a:off x="27411" y="1863257"/>
            <a:ext cx="1981200" cy="595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Medium"/>
                <a:ea typeface="+mj-ea"/>
                <a:cs typeface="FoundrySterling-Medium"/>
              </a:rPr>
              <a:t>record</a:t>
            </a:r>
            <a:endParaRPr kumimoji="0" lang="en-US" sz="2400" b="0" i="0" u="none" strike="noStrike" kern="1200" cap="all" spc="0" normalizeH="0" baseline="0" noProof="0" dirty="0">
              <a:ln>
                <a:noFill/>
              </a:ln>
              <a:solidFill>
                <a:srgbClr val="23446A"/>
              </a:solidFill>
              <a:effectLst/>
              <a:uLnTx/>
              <a:uFillTx/>
              <a:latin typeface="FoundrySterling-Medium"/>
              <a:ea typeface="+mj-ea"/>
              <a:cs typeface="FoundrySterling-Medium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-114300" y="4202112"/>
            <a:ext cx="9550400" cy="594783"/>
          </a:xfrm>
          <a:custGeom>
            <a:avLst/>
            <a:gdLst>
              <a:gd name="connsiteX0" fmla="*/ 0 w 9550400"/>
              <a:gd name="connsiteY0" fmla="*/ 292100 h 594783"/>
              <a:gd name="connsiteX1" fmla="*/ 2006600 w 9550400"/>
              <a:gd name="connsiteY1" fmla="*/ 546100 h 594783"/>
              <a:gd name="connsiteX2" fmla="*/ 4699000 w 9550400"/>
              <a:gd name="connsiteY2" fmla="*/ 0 h 594783"/>
              <a:gd name="connsiteX3" fmla="*/ 9550400 w 9550400"/>
              <a:gd name="connsiteY3" fmla="*/ 203200 h 59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50400" h="594783">
                <a:moveTo>
                  <a:pt x="0" y="292100"/>
                </a:moveTo>
                <a:cubicBezTo>
                  <a:pt x="611716" y="443441"/>
                  <a:pt x="1223433" y="594783"/>
                  <a:pt x="2006600" y="546100"/>
                </a:cubicBezTo>
                <a:cubicBezTo>
                  <a:pt x="2789767" y="497417"/>
                  <a:pt x="3441700" y="57150"/>
                  <a:pt x="4699000" y="0"/>
                </a:cubicBezTo>
                <a:lnTo>
                  <a:pt x="9550400" y="203200"/>
                </a:lnTo>
              </a:path>
            </a:pathLst>
          </a:custGeom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bg1">
                <a:alpha val="75000"/>
              </a:schemeClr>
            </a:glo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9"/>
          <p:cNvSpPr txBox="1">
            <a:spLocks/>
          </p:cNvSpPr>
          <p:nvPr/>
        </p:nvSpPr>
        <p:spPr>
          <a:xfrm>
            <a:off x="476101" y="4191000"/>
            <a:ext cx="1981200" cy="595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Medium"/>
                <a:ea typeface="+mj-ea"/>
                <a:cs typeface="FoundrySterling-Medium"/>
              </a:rPr>
              <a:t>record</a:t>
            </a:r>
            <a:endParaRPr kumimoji="0" lang="en-US" sz="2400" b="0" i="0" u="none" strike="noStrike" kern="1200" cap="all" spc="0" normalizeH="0" baseline="0" noProof="0" dirty="0">
              <a:ln>
                <a:noFill/>
              </a:ln>
              <a:solidFill>
                <a:srgbClr val="23446A"/>
              </a:solidFill>
              <a:effectLst/>
              <a:uLnTx/>
              <a:uFillTx/>
              <a:latin typeface="FoundrySterling-Medium"/>
              <a:ea typeface="+mj-ea"/>
              <a:cs typeface="FoundrySterling-Medium"/>
            </a:endParaRPr>
          </a:p>
        </p:txBody>
      </p:sp>
      <p:sp>
        <p:nvSpPr>
          <p:cNvPr id="17" name="Freeform 16"/>
          <p:cNvSpPr/>
          <p:nvPr/>
        </p:nvSpPr>
        <p:spPr>
          <a:xfrm rot="10800000">
            <a:off x="-177800" y="4953692"/>
            <a:ext cx="9499600" cy="660400"/>
          </a:xfrm>
          <a:custGeom>
            <a:avLst/>
            <a:gdLst>
              <a:gd name="connsiteX0" fmla="*/ 0 w 9499600"/>
              <a:gd name="connsiteY0" fmla="*/ 660400 h 660400"/>
              <a:gd name="connsiteX1" fmla="*/ 4445000 w 9499600"/>
              <a:gd name="connsiteY1" fmla="*/ 596900 h 660400"/>
              <a:gd name="connsiteX2" fmla="*/ 9499600 w 9499600"/>
              <a:gd name="connsiteY2" fmla="*/ 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99600" h="660400">
                <a:moveTo>
                  <a:pt x="0" y="660400"/>
                </a:moveTo>
                <a:lnTo>
                  <a:pt x="4445000" y="596900"/>
                </a:lnTo>
                <a:cubicBezTo>
                  <a:pt x="6028267" y="486833"/>
                  <a:pt x="9499600" y="0"/>
                  <a:pt x="9499600" y="0"/>
                </a:cubicBezTo>
              </a:path>
            </a:pathLst>
          </a:custGeom>
          <a:ln w="38100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bg1">
                <a:alpha val="75000"/>
              </a:schemeClr>
            </a:glo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9"/>
          <p:cNvSpPr txBox="1">
            <a:spLocks/>
          </p:cNvSpPr>
          <p:nvPr/>
        </p:nvSpPr>
        <p:spPr>
          <a:xfrm rot="21165927">
            <a:off x="228600" y="4906821"/>
            <a:ext cx="1981200" cy="595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Medium"/>
                <a:ea typeface="+mj-ea"/>
                <a:cs typeface="FoundrySterling-Medium"/>
              </a:rPr>
              <a:t>record</a:t>
            </a:r>
            <a:endParaRPr kumimoji="0" lang="en-US" sz="2400" b="0" i="0" u="none" strike="noStrike" kern="1200" cap="all" spc="0" normalizeH="0" baseline="0" noProof="0" dirty="0">
              <a:ln>
                <a:noFill/>
              </a:ln>
              <a:solidFill>
                <a:srgbClr val="23446A"/>
              </a:solidFill>
              <a:effectLst/>
              <a:uLnTx/>
              <a:uFillTx/>
              <a:latin typeface="FoundrySterling-Medium"/>
              <a:ea typeface="+mj-ea"/>
              <a:cs typeface="FoundrySterling-Medium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247132" y="3352800"/>
            <a:ext cx="2144268" cy="2188029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481180" y="5678269"/>
            <a:ext cx="42062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dirty="0" smtClean="0">
                <a:latin typeface="FoundrySterling-Medium"/>
                <a:cs typeface="FoundrySterling-Medium"/>
              </a:rPr>
              <a:t>[Wongsuphasawat &amp; Shneiderman 2009]</a:t>
            </a:r>
          </a:p>
          <a:p>
            <a:pPr algn="ctr"/>
            <a:r>
              <a:rPr lang="th-TH" dirty="0" smtClean="0">
                <a:latin typeface="FoundrySterling-Medium"/>
                <a:cs typeface="FoundrySterling-Medium"/>
              </a:rPr>
              <a:t>http://www.cs.umd.edu/hcil/similan</a:t>
            </a:r>
            <a:endParaRPr lang="en-US" dirty="0" smtClean="0">
              <a:latin typeface="FoundrySterling-Medium"/>
              <a:cs typeface="FoundrySterling-Medium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563658">
            <a:off x="5858421" y="2897591"/>
            <a:ext cx="1276414" cy="8955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00" y="-159326"/>
            <a:ext cx="8763000" cy="677140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18312" y="6182380"/>
            <a:ext cx="4638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800" dirty="0" smtClean="0">
                <a:latin typeface="FoundrySterling-Medium"/>
                <a:cs typeface="FoundrySterling-Medium"/>
              </a:rPr>
              <a:t>Similan – Search by Similarity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00" y="-159326"/>
            <a:ext cx="8763000" cy="6771409"/>
          </a:xfrm>
          <a:prstGeom prst="rect">
            <a:avLst/>
          </a:prstGeom>
        </p:spPr>
      </p:pic>
      <p:grpSp>
        <p:nvGrpSpPr>
          <p:cNvPr id="2" name="Group 6"/>
          <p:cNvGrpSpPr/>
          <p:nvPr/>
        </p:nvGrpSpPr>
        <p:grpSpPr>
          <a:xfrm>
            <a:off x="914400" y="1714500"/>
            <a:ext cx="7315200" cy="1181100"/>
            <a:chOff x="914400" y="2832100"/>
            <a:chExt cx="7315200" cy="1181100"/>
          </a:xfrm>
        </p:grpSpPr>
        <p:sp>
          <p:nvSpPr>
            <p:cNvPr id="6" name="Rectangle 5"/>
            <p:cNvSpPr/>
            <p:nvPr/>
          </p:nvSpPr>
          <p:spPr>
            <a:xfrm>
              <a:off x="914400" y="2832100"/>
              <a:ext cx="7315200" cy="11811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50000"/>
                </a:schemeClr>
              </a:solidFill>
              <a:tailEnd type="triangle" w="lg" len="lg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rcRect l="733" t="4118" r="549" b="7647"/>
            <a:stretch>
              <a:fillRect/>
            </a:stretch>
          </p:blipFill>
          <p:spPr>
            <a:xfrm>
              <a:off x="1155700" y="2933700"/>
              <a:ext cx="6845300" cy="9525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" name="TextBox 7"/>
          <p:cNvSpPr txBox="1"/>
          <p:nvPr/>
        </p:nvSpPr>
        <p:spPr>
          <a:xfrm>
            <a:off x="2218312" y="6182380"/>
            <a:ext cx="4638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800" dirty="0" smtClean="0">
                <a:latin typeface="FoundrySterling-Medium"/>
                <a:cs typeface="FoundrySterling-Medium"/>
              </a:rPr>
              <a:t>Similan – Search by Similarity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rcRect b="32680"/>
          <a:stretch>
            <a:fillRect/>
          </a:stretch>
        </p:blipFill>
        <p:spPr>
          <a:xfrm>
            <a:off x="457200" y="1905000"/>
            <a:ext cx="3886200" cy="1962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h-TH" dirty="0" smtClean="0"/>
              <a:t>Finding “bounce backs”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976301" y="1219200"/>
            <a:ext cx="112158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b="1" dirty="0" smtClean="0">
                <a:latin typeface="FoundrySterling-Medium"/>
                <a:cs typeface="FoundrySterling-Medium"/>
              </a:rPr>
              <a:t>Before</a:t>
            </a:r>
            <a:endParaRPr lang="en-US" sz="2600" b="1" dirty="0" smtClean="0">
              <a:latin typeface="FoundrySterling-Medium"/>
              <a:cs typeface="FoundrySterling-Medium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rcRect t="21709" b="44738"/>
          <a:stretch>
            <a:fillRect/>
          </a:stretch>
        </p:blipFill>
        <p:spPr>
          <a:xfrm>
            <a:off x="457200" y="3886200"/>
            <a:ext cx="3886200" cy="685800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4495800" y="1219200"/>
            <a:ext cx="4495800" cy="3813465"/>
            <a:chOff x="4495800" y="1219200"/>
            <a:chExt cx="4495800" cy="3813465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45422" y="1828800"/>
              <a:ext cx="4146178" cy="3203865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6096000" y="1219200"/>
              <a:ext cx="932533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600" b="1" dirty="0" smtClean="0">
                  <a:latin typeface="FoundrySterling-Medium"/>
                  <a:cs typeface="FoundrySterling-Medium"/>
                </a:rPr>
                <a:t>After</a:t>
              </a:r>
              <a:endParaRPr lang="en-US" sz="2600" b="1" dirty="0" smtClean="0">
                <a:latin typeface="FoundrySterling-Medium"/>
                <a:cs typeface="FoundrySterling-Medium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95800" y="1752600"/>
              <a:ext cx="4191000" cy="2947878"/>
            </a:xfrm>
            <a:prstGeom prst="rect">
              <a:avLst/>
            </a:prstGeom>
          </p:spPr>
        </p:pic>
      </p:grpSp>
      <p:grpSp>
        <p:nvGrpSpPr>
          <p:cNvPr id="13" name="Group 12"/>
          <p:cNvGrpSpPr/>
          <p:nvPr/>
        </p:nvGrpSpPr>
        <p:grpSpPr>
          <a:xfrm>
            <a:off x="814351" y="4927600"/>
            <a:ext cx="7720049" cy="1636762"/>
            <a:chOff x="814351" y="4927600"/>
            <a:chExt cx="7720049" cy="1636762"/>
          </a:xfrm>
        </p:grpSpPr>
        <p:sp>
          <p:nvSpPr>
            <p:cNvPr id="9" name="TextBox 8"/>
            <p:cNvSpPr txBox="1"/>
            <p:nvPr/>
          </p:nvSpPr>
          <p:spPr>
            <a:xfrm>
              <a:off x="1371600" y="5410200"/>
              <a:ext cx="7162800" cy="115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>
                <a:buFont typeface="Arial"/>
                <a:buChar char="•"/>
              </a:pPr>
              <a:r>
                <a:rPr lang="th-TH" sz="2300" dirty="0" smtClean="0">
                  <a:latin typeface="FoundrySterling-Medium"/>
                  <a:cs typeface="FoundrySterling-Medium"/>
                </a:rPr>
                <a:t>  Much faster </a:t>
              </a:r>
              <a:r>
                <a:rPr lang="en-US" sz="2300" dirty="0" smtClean="0">
                  <a:latin typeface="FoundrySterling-Medium"/>
                  <a:cs typeface="FoundrySterling-Medium"/>
                </a:rPr>
                <a:t>to specify</a:t>
              </a:r>
              <a:r>
                <a:rPr lang="th-TH" sz="2300" dirty="0" smtClean="0">
                  <a:latin typeface="FoundrySterling-Medium"/>
                  <a:cs typeface="FoundrySterling-Medium"/>
                </a:rPr>
                <a:t> new</a:t>
              </a:r>
              <a:r>
                <a:rPr lang="en-US" sz="2300" dirty="0" smtClean="0">
                  <a:latin typeface="FoundrySterling-Medium"/>
                  <a:cs typeface="FoundrySterling-Medium"/>
                </a:rPr>
                <a:t> query</a:t>
              </a:r>
              <a:endParaRPr lang="th-TH" sz="2300" dirty="0" smtClean="0">
                <a:latin typeface="FoundrySterling-Medium"/>
                <a:cs typeface="FoundrySterling-Medium"/>
              </a:endParaRPr>
            </a:p>
            <a:p>
              <a:pPr lvl="1">
                <a:buFont typeface="Arial"/>
                <a:buChar char="•"/>
              </a:pPr>
              <a:r>
                <a:rPr lang="th-TH" sz="2300" dirty="0" smtClean="0">
                  <a:latin typeface="FoundrySterling-Medium"/>
                  <a:cs typeface="FoundrySterling-Medium"/>
                </a:rPr>
                <a:t>  Visualizing the results gives better understanding</a:t>
              </a:r>
            </a:p>
            <a:p>
              <a:pPr>
                <a:buFont typeface="Arial"/>
                <a:buChar char="•"/>
              </a:pPr>
              <a:endParaRPr lang="en-US" sz="2300" dirty="0" smtClean="0">
                <a:latin typeface="FoundrySterling-Medium"/>
                <a:cs typeface="FoundrySterling-Medium"/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6553200" y="4927600"/>
              <a:ext cx="457200" cy="762000"/>
            </a:xfrm>
            <a:custGeom>
              <a:avLst/>
              <a:gdLst>
                <a:gd name="connsiteX0" fmla="*/ 0 w 635000"/>
                <a:gd name="connsiteY0" fmla="*/ 762000 h 762000"/>
                <a:gd name="connsiteX1" fmla="*/ 520700 w 635000"/>
                <a:gd name="connsiteY1" fmla="*/ 381000 h 762000"/>
                <a:gd name="connsiteX2" fmla="*/ 635000 w 635000"/>
                <a:gd name="connsiteY2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5000" h="762000">
                  <a:moveTo>
                    <a:pt x="0" y="762000"/>
                  </a:moveTo>
                  <a:cubicBezTo>
                    <a:pt x="207433" y="635000"/>
                    <a:pt x="414867" y="508000"/>
                    <a:pt x="520700" y="381000"/>
                  </a:cubicBezTo>
                  <a:cubicBezTo>
                    <a:pt x="626533" y="254000"/>
                    <a:pt x="635000" y="0"/>
                    <a:pt x="635000" y="0"/>
                  </a:cubicBezTo>
                </a:path>
              </a:pathLst>
            </a:custGeom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14351" y="5121859"/>
              <a:ext cx="862049" cy="1355141"/>
            </a:xfrm>
            <a:prstGeom prst="rect">
              <a:avLst/>
            </a:prstGeom>
          </p:spPr>
        </p:pic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642115">
            <a:off x="-316176" y="2681444"/>
            <a:ext cx="4628911" cy="1822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dirty="0" smtClean="0"/>
              <a:t>User studies: search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2071897" y="1955800"/>
            <a:ext cx="11721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 smtClean="0">
                <a:latin typeface="Handwriting - Dakota"/>
                <a:cs typeface="Handwriting - Dakota"/>
              </a:rPr>
              <a:t>Exact</a:t>
            </a:r>
            <a:endParaRPr lang="en-US" sz="2800" dirty="0" smtClean="0">
              <a:latin typeface="Handwriting - Dakota"/>
              <a:cs typeface="Handwriting - Dakot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67613" y="2479020"/>
            <a:ext cx="22077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u="sng" dirty="0" smtClean="0">
                <a:latin typeface="FoundrySterling-Medium"/>
                <a:cs typeface="FoundrySterling-Medium"/>
              </a:rPr>
              <a:t>MUST</a:t>
            </a:r>
            <a:r>
              <a:rPr lang="th-TH" sz="2000" dirty="0" smtClean="0">
                <a:latin typeface="FoundrySterling-Medium"/>
                <a:cs typeface="FoundrySterling-Medium"/>
              </a:rPr>
              <a:t> have A, B, C</a:t>
            </a:r>
            <a:endParaRPr lang="en-US" sz="2000" dirty="0" smtClean="0">
              <a:latin typeface="FoundrySterling-Medium"/>
              <a:cs typeface="FoundrySterling-Medium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5333711" y="3962400"/>
            <a:ext cx="3353089" cy="2362200"/>
            <a:chOff x="5333711" y="3962400"/>
            <a:chExt cx="3353089" cy="2362200"/>
          </a:xfrm>
        </p:grpSpPr>
        <p:sp>
          <p:nvSpPr>
            <p:cNvPr id="18" name="Rounded Rectangle 17"/>
            <p:cNvSpPr/>
            <p:nvPr/>
          </p:nvSpPr>
          <p:spPr>
            <a:xfrm>
              <a:off x="5333711" y="4800600"/>
              <a:ext cx="1752600" cy="68580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dirty="0" smtClean="0">
                  <a:solidFill>
                    <a:srgbClr val="595959"/>
                  </a:solidFill>
                  <a:latin typeface="Franklin Gothic Medium"/>
                  <a:cs typeface="Franklin Gothic Medium"/>
                </a:rPr>
                <a:t>Record#1</a:t>
              </a:r>
              <a:endParaRPr lang="en-US" dirty="0">
                <a:solidFill>
                  <a:srgbClr val="595959"/>
                </a:solidFill>
                <a:latin typeface="Franklin Gothic Medium"/>
                <a:cs typeface="Franklin Gothic Medium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5333711" y="3962400"/>
              <a:ext cx="1752600" cy="68580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dirty="0" smtClean="0">
                  <a:solidFill>
                    <a:srgbClr val="595959"/>
                  </a:solidFill>
                  <a:latin typeface="Franklin Gothic Medium"/>
                  <a:cs typeface="Franklin Gothic Medium"/>
                </a:rPr>
                <a:t>Record#2</a:t>
              </a:r>
              <a:endParaRPr lang="en-US" dirty="0">
                <a:solidFill>
                  <a:srgbClr val="595959"/>
                </a:solidFill>
                <a:latin typeface="Franklin Gothic Medium"/>
                <a:cs typeface="Franklin Gothic Medium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5333711" y="5638800"/>
              <a:ext cx="1752600" cy="68580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dirty="0" smtClean="0">
                  <a:solidFill>
                    <a:srgbClr val="595959"/>
                  </a:solidFill>
                  <a:latin typeface="Franklin Gothic Medium"/>
                  <a:cs typeface="Franklin Gothic Medium"/>
                </a:rPr>
                <a:t>Record#3</a:t>
              </a:r>
              <a:endParaRPr lang="en-US" dirty="0">
                <a:solidFill>
                  <a:srgbClr val="595959"/>
                </a:solidFill>
                <a:latin typeface="Franklin Gothic Medium"/>
                <a:cs typeface="Franklin Gothic Medium"/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 rot="16200000" flipV="1">
              <a:off x="6382259" y="5162548"/>
              <a:ext cx="2324100" cy="3"/>
            </a:xfrm>
            <a:prstGeom prst="line">
              <a:avLst/>
            </a:prstGeom>
            <a:ln w="34925">
              <a:solidFill>
                <a:schemeClr val="tx1">
                  <a:lumMod val="50000"/>
                  <a:lumOff val="50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7630100" y="4708719"/>
              <a:ext cx="105670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/>
                  <a:cs typeface="Franklin Gothic Book"/>
                </a:rPr>
                <a:t>more</a:t>
              </a:r>
              <a:br>
                <a:rPr lang="th-TH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/>
                  <a:cs typeface="Franklin Gothic Book"/>
                </a:rPr>
              </a:br>
              <a:r>
                <a:rPr lang="th-TH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/>
                  <a:cs typeface="Franklin Gothic Book"/>
                </a:rPr>
                <a:t>similar</a:t>
              </a:r>
              <a:endPara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/>
                <a:cs typeface="Franklin Gothic Book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733862" y="1371600"/>
            <a:ext cx="3005951" cy="1507530"/>
            <a:chOff x="4733862" y="1371600"/>
            <a:chExt cx="3005951" cy="1507530"/>
          </a:xfrm>
        </p:grpSpPr>
        <p:sp>
          <p:nvSpPr>
            <p:cNvPr id="31" name="TextBox 30"/>
            <p:cNvSpPr txBox="1"/>
            <p:nvPr/>
          </p:nvSpPr>
          <p:spPr>
            <a:xfrm>
              <a:off x="4733862" y="1955800"/>
              <a:ext cx="300595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dirty="0" smtClean="0">
                  <a:latin typeface="Handwriting - Dakota"/>
                  <a:cs typeface="Handwriting - Dakota"/>
                </a:rPr>
                <a:t>Similarity-based</a:t>
              </a:r>
              <a:endParaRPr lang="en-US" sz="2800" dirty="0" smtClean="0">
                <a:latin typeface="Handwriting - Dakota"/>
                <a:cs typeface="Handwriting - Dakota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005687" y="2479020"/>
              <a:ext cx="24950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000" u="sng" dirty="0" smtClean="0">
                  <a:latin typeface="FoundrySterling-Medium"/>
                  <a:cs typeface="FoundrySterling-Medium"/>
                </a:rPr>
                <a:t>SHOULD</a:t>
              </a:r>
              <a:r>
                <a:rPr lang="th-TH" sz="2000" dirty="0" smtClean="0">
                  <a:latin typeface="FoundrySterling-Medium"/>
                  <a:cs typeface="FoundrySterling-Medium"/>
                </a:rPr>
                <a:t> have A, B, C</a:t>
              </a:r>
              <a:endParaRPr lang="en-US" sz="2000" dirty="0" smtClean="0">
                <a:latin typeface="FoundrySterling-Medium"/>
                <a:cs typeface="FoundrySterling-Medium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216346" y="1371600"/>
              <a:ext cx="191386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dirty="0" smtClean="0">
                  <a:latin typeface="FoundrySterling-DemiExpert"/>
                  <a:cs typeface="FoundrySterling-DemiExpert"/>
                </a:rPr>
                <a:t>Similan</a:t>
              </a:r>
              <a:endParaRPr lang="en-US" sz="4000" dirty="0">
                <a:latin typeface="FoundrySterling-DemiExpert"/>
                <a:cs typeface="FoundrySterling-DemiExpert"/>
              </a:endParaRPr>
            </a:p>
          </p:txBody>
        </p:sp>
      </p:grpSp>
      <p:sp>
        <p:nvSpPr>
          <p:cNvPr id="33" name="Rectangle 32"/>
          <p:cNvSpPr/>
          <p:nvPr/>
        </p:nvSpPr>
        <p:spPr>
          <a:xfrm>
            <a:off x="1502595" y="1371600"/>
            <a:ext cx="24145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000" dirty="0" smtClean="0">
                <a:latin typeface="FoundrySterling-DemiExpert"/>
                <a:cs typeface="FoundrySterling-DemiExpert"/>
              </a:rPr>
              <a:t>LifeLines2</a:t>
            </a:r>
            <a:endParaRPr lang="en-US" sz="4000" dirty="0">
              <a:latin typeface="FoundrySterling-DemiExpert"/>
              <a:cs typeface="FoundrySterling-DemiExpert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1415213" y="3124200"/>
            <a:ext cx="2623387" cy="3276600"/>
            <a:chOff x="1415213" y="3124200"/>
            <a:chExt cx="2623387" cy="3276600"/>
          </a:xfrm>
        </p:grpSpPr>
        <p:grpSp>
          <p:nvGrpSpPr>
            <p:cNvPr id="9" name="Group 39"/>
            <p:cNvGrpSpPr/>
            <p:nvPr/>
          </p:nvGrpSpPr>
          <p:grpSpPr>
            <a:xfrm>
              <a:off x="1415213" y="3124200"/>
              <a:ext cx="2590800" cy="3276600"/>
              <a:chOff x="1371600" y="2667000"/>
              <a:chExt cx="2590800" cy="3276600"/>
            </a:xfrm>
          </p:grpSpPr>
          <p:grpSp>
            <p:nvGrpSpPr>
              <p:cNvPr id="10" name="Group 34"/>
              <p:cNvGrpSpPr/>
              <p:nvPr/>
            </p:nvGrpSpPr>
            <p:grpSpPr>
              <a:xfrm>
                <a:off x="1371600" y="2667000"/>
                <a:ext cx="2590800" cy="3276600"/>
                <a:chOff x="1371600" y="2667000"/>
                <a:chExt cx="2590800" cy="3276600"/>
              </a:xfrm>
            </p:grpSpPr>
            <p:sp>
              <p:nvSpPr>
                <p:cNvPr id="5" name="Rounded Rectangle 4"/>
                <p:cNvSpPr/>
                <p:nvPr/>
              </p:nvSpPr>
              <p:spPr>
                <a:xfrm>
                  <a:off x="1790700" y="2667000"/>
                  <a:ext cx="1752600" cy="685800"/>
                </a:xfrm>
                <a:prstGeom prst="roundRect">
                  <a:avLst/>
                </a:prstGeom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th-TH" dirty="0" smtClean="0">
                      <a:latin typeface="Franklin Gothic Medium"/>
                      <a:cs typeface="Franklin Gothic Medium"/>
                    </a:rPr>
                    <a:t>Query</a:t>
                  </a:r>
                  <a:endParaRPr lang="en-US" dirty="0">
                    <a:latin typeface="Franklin Gothic Medium"/>
                    <a:cs typeface="Franklin Gothic Medium"/>
                  </a:endParaRPr>
                </a:p>
              </p:txBody>
            </p:sp>
            <p:sp>
              <p:nvSpPr>
                <p:cNvPr id="6" name="Rounded Rectangle 5"/>
                <p:cNvSpPr/>
                <p:nvPr/>
              </p:nvSpPr>
              <p:spPr>
                <a:xfrm>
                  <a:off x="1790700" y="3505200"/>
                  <a:ext cx="1752600" cy="685800"/>
                </a:xfrm>
                <a:prstGeom prst="round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th-TH" dirty="0" smtClean="0">
                      <a:solidFill>
                        <a:schemeClr val="bg1"/>
                      </a:solidFill>
                      <a:latin typeface="Franklin Gothic Medium"/>
                      <a:cs typeface="Franklin Gothic Medium"/>
                    </a:rPr>
                    <a:t>Record#2</a:t>
                  </a:r>
                  <a:endParaRPr lang="en-US" dirty="0">
                    <a:solidFill>
                      <a:schemeClr val="bg1"/>
                    </a:solidFill>
                    <a:latin typeface="Franklin Gothic Medium"/>
                    <a:cs typeface="Franklin Gothic Medium"/>
                  </a:endParaRPr>
                </a:p>
              </p:txBody>
            </p:sp>
            <p:sp>
              <p:nvSpPr>
                <p:cNvPr id="7" name="Rounded Rectangle 6"/>
                <p:cNvSpPr/>
                <p:nvPr/>
              </p:nvSpPr>
              <p:spPr>
                <a:xfrm>
                  <a:off x="1790700" y="4343400"/>
                  <a:ext cx="1752600" cy="685800"/>
                </a:xfrm>
                <a:prstGeom prst="round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th-TH" dirty="0" smtClean="0">
                      <a:latin typeface="Franklin Gothic Medium"/>
                      <a:cs typeface="Franklin Gothic Medium"/>
                    </a:rPr>
                    <a:t>Record#1</a:t>
                  </a:r>
                  <a:endParaRPr lang="en-US" dirty="0">
                    <a:latin typeface="Franklin Gothic Medium"/>
                    <a:cs typeface="Franklin Gothic Medium"/>
                  </a:endParaRPr>
                </a:p>
              </p:txBody>
            </p:sp>
            <p:sp>
              <p:nvSpPr>
                <p:cNvPr id="8" name="Rounded Rectangle 7"/>
                <p:cNvSpPr/>
                <p:nvPr/>
              </p:nvSpPr>
              <p:spPr>
                <a:xfrm>
                  <a:off x="1790700" y="5181600"/>
                  <a:ext cx="1752600" cy="685800"/>
                </a:xfrm>
                <a:prstGeom prst="round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th-TH" dirty="0" smtClean="0">
                      <a:latin typeface="Franklin Gothic Medium"/>
                      <a:cs typeface="Franklin Gothic Medium"/>
                    </a:rPr>
                    <a:t>Record#3</a:t>
                  </a:r>
                  <a:endParaRPr lang="en-US" dirty="0">
                    <a:latin typeface="Franklin Gothic Medium"/>
                    <a:cs typeface="Franklin Gothic Medium"/>
                  </a:endParaRPr>
                </a:p>
              </p:txBody>
            </p:sp>
            <p:cxnSp>
              <p:nvCxnSpPr>
                <p:cNvPr id="28" name="Straight Connector 27"/>
                <p:cNvCxnSpPr/>
                <p:nvPr/>
              </p:nvCxnSpPr>
              <p:spPr>
                <a:xfrm>
                  <a:off x="1371600" y="5219700"/>
                  <a:ext cx="2590800" cy="723900"/>
                </a:xfrm>
                <a:prstGeom prst="line">
                  <a:avLst/>
                </a:prstGeom>
                <a:ln w="3492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/>
                <p:cNvCxnSpPr/>
                <p:nvPr/>
              </p:nvCxnSpPr>
              <p:spPr>
                <a:xfrm flipV="1">
                  <a:off x="1371600" y="5295900"/>
                  <a:ext cx="2590800" cy="533400"/>
                </a:xfrm>
                <a:prstGeom prst="line">
                  <a:avLst/>
                </a:prstGeom>
                <a:ln w="3492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8" name="Straight Connector 37"/>
              <p:cNvCxnSpPr/>
              <p:nvPr/>
            </p:nvCxnSpPr>
            <p:spPr>
              <a:xfrm>
                <a:off x="1371600" y="4305300"/>
                <a:ext cx="2590800" cy="723900"/>
              </a:xfrm>
              <a:prstGeom prst="line">
                <a:avLst/>
              </a:prstGeom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 flipV="1">
                <a:off x="1371600" y="4381500"/>
                <a:ext cx="2590800" cy="533400"/>
              </a:xfrm>
              <a:prstGeom prst="line">
                <a:avLst/>
              </a:prstGeom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4" name="Straight Connector 33"/>
            <p:cNvCxnSpPr/>
            <p:nvPr/>
          </p:nvCxnSpPr>
          <p:spPr>
            <a:xfrm>
              <a:off x="1447800" y="3924300"/>
              <a:ext cx="2590800" cy="723900"/>
            </a:xfrm>
            <a:prstGeom prst="line">
              <a:avLst/>
            </a:prstGeom>
            <a:ln w="349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V="1">
              <a:off x="1447800" y="4000500"/>
              <a:ext cx="2590800" cy="533400"/>
            </a:xfrm>
            <a:prstGeom prst="line">
              <a:avLst/>
            </a:prstGeom>
            <a:ln w="349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/>
          <p:nvPr/>
        </p:nvGrpSpPr>
        <p:grpSpPr>
          <a:xfrm>
            <a:off x="5333711" y="2787016"/>
            <a:ext cx="2441048" cy="1022984"/>
            <a:chOff x="5333711" y="2787016"/>
            <a:chExt cx="2441048" cy="1022984"/>
          </a:xfrm>
        </p:grpSpPr>
        <p:sp>
          <p:nvSpPr>
            <p:cNvPr id="17" name="Rounded Rectangle 16"/>
            <p:cNvSpPr/>
            <p:nvPr/>
          </p:nvSpPr>
          <p:spPr>
            <a:xfrm>
              <a:off x="5333711" y="3124200"/>
              <a:ext cx="1752600" cy="6858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dirty="0" smtClean="0">
                  <a:latin typeface="Franklin Gothic Medium"/>
                  <a:cs typeface="Franklin Gothic Medium"/>
                </a:rPr>
                <a:t>Query</a:t>
              </a:r>
              <a:endParaRPr lang="en-US" dirty="0">
                <a:latin typeface="Franklin Gothic Medium"/>
                <a:cs typeface="Franklin Gothic Medium"/>
              </a:endParaRPr>
            </a:p>
          </p:txBody>
        </p:sp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0563658">
              <a:off x="6869924" y="2787016"/>
              <a:ext cx="904835" cy="634815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304800" y="228600"/>
            <a:ext cx="8686800" cy="1600200"/>
          </a:xfrm>
        </p:spPr>
        <p:txBody>
          <a:bodyPr anchor="t">
            <a:noAutofit/>
          </a:bodyPr>
          <a:lstStyle/>
          <a:p>
            <a:pPr algn="l"/>
            <a:r>
              <a:rPr lang="en-US" sz="5000" b="0" cap="all" dirty="0" smtClean="0">
                <a:solidFill>
                  <a:schemeClr val="bg1">
                    <a:lumMod val="85000"/>
                  </a:schemeClr>
                </a:solidFill>
                <a:latin typeface="FoundrySterling-Bold"/>
                <a:cs typeface="FoundrySterling-Bold"/>
              </a:rPr>
              <a:t>F</a:t>
            </a:r>
            <a:r>
              <a:rPr lang="th-TH" sz="5000" b="0" cap="all" dirty="0" smtClean="0">
                <a:solidFill>
                  <a:schemeClr val="bg1">
                    <a:lumMod val="85000"/>
                  </a:schemeClr>
                </a:solidFill>
                <a:latin typeface="FoundrySterling-Bold"/>
                <a:cs typeface="FoundrySterling-Bold"/>
              </a:rPr>
              <a:t>inding patterns </a:t>
            </a:r>
            <a:r>
              <a:rPr lang="th-TH" sz="4400" b="0" cap="all" dirty="0" smtClean="0">
                <a:solidFill>
                  <a:schemeClr val="bg1">
                    <a:lumMod val="85000"/>
                  </a:schemeClr>
                </a:solidFill>
                <a:latin typeface="FoundrySterling-Bold"/>
                <a:cs typeface="FoundrySterling-Bold"/>
              </a:rPr>
              <a:t/>
            </a:r>
            <a:br>
              <a:rPr lang="th-TH" sz="4400" b="0" cap="all" dirty="0" smtClean="0">
                <a:solidFill>
                  <a:schemeClr val="bg1">
                    <a:lumMod val="85000"/>
                  </a:schemeClr>
                </a:solidFill>
                <a:latin typeface="FoundrySterling-Bold"/>
                <a:cs typeface="FoundrySterling-Bold"/>
              </a:rPr>
            </a:br>
            <a:r>
              <a:rPr lang="th-TH" b="0" cap="all" dirty="0" smtClean="0">
                <a:solidFill>
                  <a:schemeClr val="bg1">
                    <a:lumMod val="85000"/>
                  </a:schemeClr>
                </a:solidFill>
                <a:latin typeface="FoundrySterling-Bold"/>
                <a:cs typeface="FoundrySterling-Bold"/>
              </a:rPr>
              <a:t>in </a:t>
            </a:r>
            <a:r>
              <a:rPr lang="th-TH" b="0" cap="all" dirty="0" smtClean="0">
                <a:solidFill>
                  <a:srgbClr val="21509B"/>
                </a:solidFill>
                <a:latin typeface="FoundrySterling-Bold"/>
                <a:cs typeface="FoundrySterling-Bold"/>
              </a:rPr>
              <a:t>temporal data</a:t>
            </a:r>
            <a:endParaRPr lang="en-US" b="0" cap="all" dirty="0">
              <a:solidFill>
                <a:srgbClr val="21509B"/>
              </a:solidFill>
              <a:latin typeface="FoundrySterling-Bold"/>
              <a:cs typeface="FoundrySterling-Bold"/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304800" y="2133600"/>
            <a:ext cx="8686800" cy="1524000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FoundrySterling-MediumExpert"/>
                <a:ea typeface="+mj-ea"/>
                <a:cs typeface="FoundrySterling-MediumExpert"/>
              </a:rPr>
              <a:t>K</a:t>
            </a:r>
            <a:r>
              <a:rPr kumimoji="0" lang="th-TH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FoundrySterling-MediumExpert"/>
                <a:ea typeface="+mj-ea"/>
                <a:cs typeface="FoundrySterling-MediumExpert"/>
              </a:rPr>
              <a:t>rist wongsuphasawat</a:t>
            </a:r>
            <a:endParaRPr kumimoji="0" lang="th-TH" sz="2800" b="0" i="0" u="none" strike="noStrike" kern="1200" cap="all" spc="0" normalizeH="0" baseline="30000" noProof="0" dirty="0" smtClean="0">
              <a:ln>
                <a:noFill/>
              </a:ln>
              <a:solidFill>
                <a:srgbClr val="D9D9D9"/>
              </a:solidFill>
              <a:effectLst/>
              <a:uLnTx/>
              <a:uFillTx/>
              <a:latin typeface="FoundrySterling-MediumExpert"/>
              <a:ea typeface="+mj-ea"/>
              <a:cs typeface="FoundrySterling-MediumExper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cap="all" noProof="0" dirty="0" smtClean="0">
                <a:solidFill>
                  <a:srgbClr val="D9D9D9"/>
                </a:solidFill>
                <a:latin typeface="FoundrySterling-MediumExpert"/>
                <a:ea typeface="+mj-ea"/>
                <a:cs typeface="FoundrySterling-MediumExpert"/>
              </a:rPr>
              <a:t>T</a:t>
            </a:r>
            <a:r>
              <a:rPr lang="th-TH" sz="2800" cap="all" noProof="0" dirty="0" smtClean="0">
                <a:solidFill>
                  <a:srgbClr val="D9D9D9"/>
                </a:solidFill>
                <a:latin typeface="FoundrySterling-MediumExpert"/>
                <a:ea typeface="+mj-ea"/>
                <a:cs typeface="FoundrySterling-MediumExpert"/>
              </a:rPr>
              <a:t>aowei david wang</a:t>
            </a:r>
            <a:endParaRPr lang="th-TH" sz="2800" cap="all" baseline="30000" noProof="0" dirty="0" smtClean="0">
              <a:solidFill>
                <a:srgbClr val="D9D9D9"/>
              </a:solidFill>
              <a:latin typeface="FoundrySterling-MediumExpert"/>
              <a:ea typeface="+mj-ea"/>
              <a:cs typeface="FoundrySterling-MediumExper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cap="all" noProof="0" dirty="0" smtClean="0">
                <a:solidFill>
                  <a:srgbClr val="D9D9D9"/>
                </a:solidFill>
                <a:latin typeface="FoundrySterling-MediumExpert"/>
                <a:ea typeface="+mj-ea"/>
                <a:cs typeface="FoundrySterling-MediumExpert"/>
              </a:rPr>
              <a:t>C</a:t>
            </a:r>
            <a:r>
              <a:rPr lang="th-TH" sz="2800" cap="all" noProof="0" dirty="0" smtClean="0">
                <a:solidFill>
                  <a:srgbClr val="D9D9D9"/>
                </a:solidFill>
                <a:latin typeface="FoundrySterling-MediumExpert"/>
                <a:ea typeface="+mj-ea"/>
                <a:cs typeface="FoundrySterling-MediumExpert"/>
              </a:rPr>
              <a:t>atherine plaisant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all" spc="0" normalizeH="0" baseline="0" dirty="0" smtClean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FoundrySterling-MediumExpert"/>
                <a:ea typeface="+mj-ea"/>
                <a:cs typeface="FoundrySterling-MediumExpert"/>
              </a:rPr>
              <a:t>B</a:t>
            </a:r>
            <a:r>
              <a:rPr kumimoji="0" lang="th-TH" sz="2800" b="0" i="0" u="none" strike="noStrike" kern="1200" cap="all" spc="0" normalizeH="0" baseline="0" dirty="0" smtClean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FoundrySterling-MediumExpert"/>
                <a:ea typeface="+mj-ea"/>
                <a:cs typeface="FoundrySterling-MediumExpert"/>
              </a:rPr>
              <a:t>en shneiderman</a:t>
            </a:r>
            <a:endParaRPr kumimoji="0" lang="en-US" sz="2800" b="0" i="0" u="none" strike="noStrike" kern="1200" cap="all" spc="0" normalizeH="0" baseline="30000" noProof="0" dirty="0">
              <a:ln>
                <a:noFill/>
              </a:ln>
              <a:solidFill>
                <a:srgbClr val="D9D9D9"/>
              </a:solidFill>
              <a:effectLst/>
              <a:uLnTx/>
              <a:uFillTx/>
              <a:latin typeface="FoundrySterling-MediumExpert"/>
              <a:ea typeface="+mj-ea"/>
              <a:cs typeface="FoundrySterling-MediumExpert"/>
            </a:endParaRP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304800" y="3886200"/>
            <a:ext cx="8686800" cy="1219200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all" spc="0" normalizeH="0" baseline="0" noProof="0" dirty="0" smtClean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FoundrySterling-MediumExpert"/>
                <a:ea typeface="+mj-ea"/>
                <a:cs typeface="FoundrySterling-MediumExpert"/>
              </a:rPr>
              <a:t>Human-computer interaction</a:t>
            </a:r>
            <a:r>
              <a:rPr kumimoji="0" lang="th-TH" sz="2400" b="0" i="0" u="none" strike="noStrike" kern="1200" cap="all" spc="0" normalizeH="0" noProof="0" dirty="0" smtClean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FoundrySterling-MediumExpert"/>
                <a:ea typeface="+mj-ea"/>
                <a:cs typeface="FoundrySterling-MediumExpert"/>
              </a:rPr>
              <a:t> lab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cap="all" baseline="0" dirty="0" smtClean="0">
                <a:solidFill>
                  <a:srgbClr val="D9D9D9"/>
                </a:solidFill>
                <a:latin typeface="FoundrySterling-MediumExpert"/>
                <a:ea typeface="+mj-ea"/>
                <a:cs typeface="FoundrySterling-MediumExpert"/>
              </a:rPr>
              <a:t>U</a:t>
            </a:r>
            <a:r>
              <a:rPr lang="th-TH" sz="2400" cap="all" baseline="0" dirty="0" smtClean="0">
                <a:solidFill>
                  <a:srgbClr val="D9D9D9"/>
                </a:solidFill>
                <a:latin typeface="FoundrySterling-MediumExpert"/>
                <a:ea typeface="+mj-ea"/>
                <a:cs typeface="FoundrySterling-MediumExpert"/>
              </a:rPr>
              <a:t>niversity</a:t>
            </a:r>
            <a:r>
              <a:rPr lang="th-TH" sz="2400" cap="all" dirty="0" smtClean="0">
                <a:solidFill>
                  <a:srgbClr val="D9D9D9"/>
                </a:solidFill>
                <a:latin typeface="FoundrySterling-MediumExpert"/>
                <a:ea typeface="+mj-ea"/>
                <a:cs typeface="FoundrySterling-MediumExpert"/>
              </a:rPr>
              <a:t> of maryland</a:t>
            </a:r>
            <a:endParaRPr kumimoji="0" lang="en-US" sz="2400" i="0" u="none" strike="noStrike" kern="1200" cap="all" spc="0" normalizeH="0" baseline="0" noProof="0" dirty="0">
              <a:ln>
                <a:noFill/>
              </a:ln>
              <a:solidFill>
                <a:srgbClr val="D9D9D9"/>
              </a:solidFill>
              <a:effectLst/>
              <a:uLnTx/>
              <a:uFillTx/>
              <a:latin typeface="FoundrySterling-MediumExpert"/>
              <a:ea typeface="+mj-ea"/>
              <a:cs typeface="FoundrySterling-MediumExper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5638800"/>
            <a:ext cx="9144000" cy="838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 rot="21092200">
            <a:off x="5700995" y="1964822"/>
            <a:ext cx="28777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>
                <a:latin typeface="Handwriting - Dakota"/>
                <a:cs typeface="Handwriting - Dakota"/>
              </a:rPr>
              <a:t>27th HCIL Symposium</a:t>
            </a:r>
          </a:p>
          <a:p>
            <a:r>
              <a:rPr lang="th-TH" dirty="0" smtClean="0">
                <a:latin typeface="Handwriting - Dakota"/>
                <a:cs typeface="Handwriting - Dakota"/>
              </a:rPr>
              <a:t>May 27, 2010</a:t>
            </a:r>
            <a:endParaRPr lang="en-US" dirty="0">
              <a:latin typeface="Handwriting - Dakota"/>
              <a:cs typeface="Handwriting - Dakota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7878901" y="4267200"/>
            <a:ext cx="503766" cy="1631155"/>
          </a:xfrm>
          <a:custGeom>
            <a:avLst/>
            <a:gdLst>
              <a:gd name="connsiteX0" fmla="*/ 990803 w 1197802"/>
              <a:gd name="connsiteY0" fmla="*/ 2191210 h 2191210"/>
              <a:gd name="connsiteX1" fmla="*/ 1032668 w 1197802"/>
              <a:gd name="connsiteY1" fmla="*/ 963016 h 2191210"/>
              <a:gd name="connsiteX2" fmla="*/ 0 w 1197802"/>
              <a:gd name="connsiteY2" fmla="*/ 0 h 2191210"/>
              <a:gd name="connsiteX3" fmla="*/ 0 w 1197802"/>
              <a:gd name="connsiteY3" fmla="*/ 0 h 2191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7802" h="2191210">
                <a:moveTo>
                  <a:pt x="990803" y="2191210"/>
                </a:moveTo>
                <a:cubicBezTo>
                  <a:pt x="1094302" y="1759714"/>
                  <a:pt x="1197802" y="1328218"/>
                  <a:pt x="1032668" y="963016"/>
                </a:cubicBezTo>
                <a:cubicBezTo>
                  <a:pt x="867534" y="597814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ln>
            <a:solidFill>
              <a:schemeClr val="tx1">
                <a:lumMod val="85000"/>
                <a:lumOff val="15000"/>
              </a:schemeClr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711" y="2667000"/>
            <a:ext cx="1609190" cy="16002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dirty="0" smtClean="0"/>
              <a:t>User studies: search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2071897" y="1955800"/>
            <a:ext cx="11721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 smtClean="0">
                <a:latin typeface="Handwriting - Dakota"/>
                <a:cs typeface="Handwriting - Dakota"/>
              </a:rPr>
              <a:t>Exact</a:t>
            </a:r>
            <a:endParaRPr lang="en-US" sz="2800" dirty="0" smtClean="0">
              <a:latin typeface="Handwriting - Dakota"/>
              <a:cs typeface="Handwriting - Dakot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67613" y="2479020"/>
            <a:ext cx="22077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u="sng" dirty="0" smtClean="0">
                <a:latin typeface="FoundrySterling-Medium"/>
                <a:cs typeface="FoundrySterling-Medium"/>
              </a:rPr>
              <a:t>MUST</a:t>
            </a:r>
            <a:r>
              <a:rPr lang="th-TH" sz="2000" dirty="0" smtClean="0">
                <a:latin typeface="FoundrySterling-Medium"/>
                <a:cs typeface="FoundrySterling-Medium"/>
              </a:rPr>
              <a:t> have A, B, C</a:t>
            </a:r>
            <a:endParaRPr lang="en-US" sz="2000" dirty="0" smtClean="0">
              <a:latin typeface="FoundrySterling-Medium"/>
              <a:cs typeface="FoundrySterling-Medium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733862" y="1955800"/>
            <a:ext cx="30059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 smtClean="0">
                <a:latin typeface="Handwriting - Dakota"/>
                <a:cs typeface="Handwriting - Dakota"/>
              </a:rPr>
              <a:t>Similarity-based</a:t>
            </a:r>
            <a:endParaRPr lang="en-US" sz="2800" dirty="0" smtClean="0">
              <a:latin typeface="Handwriting - Dakota"/>
              <a:cs typeface="Handwriting - Dakot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05687" y="2479020"/>
            <a:ext cx="24950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u="sng" dirty="0" smtClean="0">
                <a:latin typeface="FoundrySterling-Medium"/>
                <a:cs typeface="FoundrySterling-Medium"/>
              </a:rPr>
              <a:t>SHOULD</a:t>
            </a:r>
            <a:r>
              <a:rPr lang="th-TH" sz="2000" dirty="0" smtClean="0">
                <a:latin typeface="FoundrySterling-Medium"/>
                <a:cs typeface="FoundrySterling-Medium"/>
              </a:rPr>
              <a:t> have A, B, C</a:t>
            </a:r>
            <a:endParaRPr lang="en-US" sz="2000" dirty="0" smtClean="0">
              <a:latin typeface="FoundrySterling-Medium"/>
              <a:cs typeface="FoundrySterling-Medium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5333711" y="3124200"/>
            <a:ext cx="17526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Franklin Gothic Medium"/>
                <a:cs typeface="Franklin Gothic Medium"/>
              </a:rPr>
              <a:t>Query</a:t>
            </a:r>
            <a:endParaRPr lang="en-US" dirty="0">
              <a:latin typeface="Franklin Gothic Medium"/>
              <a:cs typeface="Franklin Gothic Medium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5333711" y="4800600"/>
            <a:ext cx="1752600" cy="685800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rgbClr val="595959"/>
                </a:solidFill>
                <a:latin typeface="Franklin Gothic Medium"/>
                <a:cs typeface="Franklin Gothic Medium"/>
              </a:rPr>
              <a:t>Record#1</a:t>
            </a:r>
            <a:endParaRPr lang="en-US" dirty="0">
              <a:solidFill>
                <a:srgbClr val="595959"/>
              </a:solidFill>
              <a:latin typeface="Franklin Gothic Medium"/>
              <a:cs typeface="Franklin Gothic Medium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333711" y="3962400"/>
            <a:ext cx="1752600" cy="685800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rgbClr val="595959"/>
                </a:solidFill>
                <a:latin typeface="Franklin Gothic Medium"/>
                <a:cs typeface="Franklin Gothic Medium"/>
              </a:rPr>
              <a:t>Record#2</a:t>
            </a:r>
            <a:endParaRPr lang="en-US" dirty="0">
              <a:solidFill>
                <a:srgbClr val="595959"/>
              </a:solidFill>
              <a:latin typeface="Franklin Gothic Medium"/>
              <a:cs typeface="Franklin Gothic Medium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5333711" y="5638800"/>
            <a:ext cx="1752600" cy="685800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rgbClr val="595959"/>
                </a:solidFill>
                <a:latin typeface="Franklin Gothic Medium"/>
                <a:cs typeface="Franklin Gothic Medium"/>
              </a:rPr>
              <a:t>Record#3</a:t>
            </a:r>
            <a:endParaRPr lang="en-US" dirty="0">
              <a:solidFill>
                <a:srgbClr val="595959"/>
              </a:solidFill>
              <a:latin typeface="Franklin Gothic Medium"/>
              <a:cs typeface="Franklin Gothic Medium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rot="16200000" flipV="1">
            <a:off x="6382259" y="5162548"/>
            <a:ext cx="2324100" cy="3"/>
          </a:xfrm>
          <a:prstGeom prst="line">
            <a:avLst/>
          </a:prstGeom>
          <a:ln w="34925">
            <a:solidFill>
              <a:schemeClr val="tx1">
                <a:lumMod val="50000"/>
                <a:lumOff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630100" y="4708719"/>
            <a:ext cx="10567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/>
                <a:cs typeface="Franklin Gothic Book"/>
              </a:rPr>
              <a:t>more</a:t>
            </a:r>
            <a:br>
              <a:rPr lang="th-TH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/>
                <a:cs typeface="Franklin Gothic Book"/>
              </a:rPr>
            </a:br>
            <a:r>
              <a:rPr lang="th-TH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/>
                <a:cs typeface="Franklin Gothic Book"/>
              </a:rPr>
              <a:t>similar</a:t>
            </a:r>
            <a:endParaRPr lang="en-US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Franklin Gothic Book"/>
              <a:cs typeface="Franklin Gothic Book"/>
            </a:endParaRPr>
          </a:p>
        </p:txBody>
      </p:sp>
      <p:grpSp>
        <p:nvGrpSpPr>
          <p:cNvPr id="10" name="Group 34"/>
          <p:cNvGrpSpPr/>
          <p:nvPr/>
        </p:nvGrpSpPr>
        <p:grpSpPr>
          <a:xfrm>
            <a:off x="1415213" y="3124200"/>
            <a:ext cx="2590800" cy="3276600"/>
            <a:chOff x="1371600" y="2667000"/>
            <a:chExt cx="2590800" cy="3276600"/>
          </a:xfrm>
        </p:grpSpPr>
        <p:sp>
          <p:nvSpPr>
            <p:cNvPr id="5" name="Rounded Rectangle 4"/>
            <p:cNvSpPr/>
            <p:nvPr/>
          </p:nvSpPr>
          <p:spPr>
            <a:xfrm>
              <a:off x="1790700" y="2667000"/>
              <a:ext cx="1752600" cy="68580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dirty="0" smtClean="0">
                  <a:latin typeface="Franklin Gothic Medium"/>
                  <a:cs typeface="Franklin Gothic Medium"/>
                </a:rPr>
                <a:t>Query</a:t>
              </a:r>
              <a:endParaRPr lang="en-US" dirty="0">
                <a:latin typeface="Franklin Gothic Medium"/>
                <a:cs typeface="Franklin Gothic Medium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1790700" y="3505200"/>
              <a:ext cx="1752600" cy="68580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Medium"/>
                  <a:cs typeface="Franklin Gothic Medium"/>
                </a:rPr>
                <a:t>Record#2</a:t>
              </a:r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Medium"/>
                <a:cs typeface="Franklin Gothic Medium"/>
              </a:endParaRP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1790700" y="4343400"/>
              <a:ext cx="1752600" cy="68580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dirty="0" smtClean="0">
                  <a:latin typeface="Franklin Gothic Medium"/>
                  <a:cs typeface="Franklin Gothic Medium"/>
                </a:rPr>
                <a:t>Record#1</a:t>
              </a:r>
              <a:endParaRPr lang="en-US" dirty="0">
                <a:latin typeface="Franklin Gothic Medium"/>
                <a:cs typeface="Franklin Gothic Medium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1790700" y="5181600"/>
              <a:ext cx="1752600" cy="68580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dirty="0" smtClean="0">
                  <a:latin typeface="Franklin Gothic Medium"/>
                  <a:cs typeface="Franklin Gothic Medium"/>
                </a:rPr>
                <a:t>Record#3</a:t>
              </a:r>
              <a:endParaRPr lang="en-US" dirty="0">
                <a:latin typeface="Franklin Gothic Medium"/>
                <a:cs typeface="Franklin Gothic Medium"/>
              </a:endParaRPr>
            </a:p>
          </p:txBody>
        </p:sp>
        <p:cxnSp>
          <p:nvCxnSpPr>
            <p:cNvPr id="28" name="Straight Connector 27"/>
            <p:cNvCxnSpPr/>
            <p:nvPr/>
          </p:nvCxnSpPr>
          <p:spPr>
            <a:xfrm>
              <a:off x="1371600" y="5219700"/>
              <a:ext cx="2590800" cy="723900"/>
            </a:xfrm>
            <a:prstGeom prst="line">
              <a:avLst/>
            </a:prstGeom>
            <a:ln w="349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V="1">
              <a:off x="1371600" y="5295900"/>
              <a:ext cx="2590800" cy="533400"/>
            </a:xfrm>
            <a:prstGeom prst="line">
              <a:avLst/>
            </a:prstGeom>
            <a:ln w="349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8" name="Straight Connector 37"/>
          <p:cNvCxnSpPr/>
          <p:nvPr/>
        </p:nvCxnSpPr>
        <p:spPr>
          <a:xfrm>
            <a:off x="1415213" y="4762500"/>
            <a:ext cx="2590800" cy="723900"/>
          </a:xfrm>
          <a:prstGeom prst="line">
            <a:avLst/>
          </a:prstGeom>
          <a:ln w="349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1415213" y="4838700"/>
            <a:ext cx="2590800" cy="533400"/>
          </a:xfrm>
          <a:prstGeom prst="line">
            <a:avLst/>
          </a:prstGeom>
          <a:ln w="349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5216346" y="1371600"/>
            <a:ext cx="19138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000" dirty="0" smtClean="0">
                <a:latin typeface="FoundrySterling-DemiExpert"/>
                <a:cs typeface="FoundrySterling-DemiExpert"/>
              </a:rPr>
              <a:t>Similan</a:t>
            </a:r>
            <a:endParaRPr lang="en-US" sz="4000" dirty="0">
              <a:latin typeface="FoundrySterling-DemiExpert"/>
              <a:cs typeface="FoundrySterling-DemiExper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502595" y="1371600"/>
            <a:ext cx="24145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000" dirty="0" smtClean="0">
                <a:latin typeface="FoundrySterling-DemiExpert"/>
                <a:cs typeface="FoundrySterling-DemiExpert"/>
              </a:rPr>
              <a:t>LifeLines2</a:t>
            </a:r>
            <a:endParaRPr lang="en-US" sz="4000" dirty="0">
              <a:latin typeface="FoundrySterling-DemiExpert"/>
              <a:cs typeface="FoundrySterling-DemiExpert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4953000" y="4710307"/>
            <a:ext cx="2396351" cy="1588"/>
          </a:xfrm>
          <a:prstGeom prst="line">
            <a:avLst/>
          </a:prstGeom>
          <a:ln w="38100" cap="flat" cmpd="sng" algn="ctr">
            <a:solidFill>
              <a:schemeClr val="accent6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7" name="Picture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563658">
            <a:off x="6869924" y="2787016"/>
            <a:ext cx="904835" cy="634815"/>
          </a:xfrm>
          <a:prstGeom prst="rect">
            <a:avLst/>
          </a:prstGeom>
        </p:spPr>
      </p:pic>
      <p:grpSp>
        <p:nvGrpSpPr>
          <p:cNvPr id="40" name="Group 39"/>
          <p:cNvGrpSpPr/>
          <p:nvPr/>
        </p:nvGrpSpPr>
        <p:grpSpPr>
          <a:xfrm>
            <a:off x="690337" y="3954959"/>
            <a:ext cx="1062263" cy="769441"/>
            <a:chOff x="690337" y="3954959"/>
            <a:chExt cx="1062263" cy="769441"/>
          </a:xfrm>
        </p:grpSpPr>
        <p:sp>
          <p:nvSpPr>
            <p:cNvPr id="34" name="TextBox 33"/>
            <p:cNvSpPr txBox="1"/>
            <p:nvPr/>
          </p:nvSpPr>
          <p:spPr>
            <a:xfrm>
              <a:off x="690337" y="3954959"/>
              <a:ext cx="52886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4300" dirty="0" smtClean="0">
                  <a:solidFill>
                    <a:srgbClr val="FF6600"/>
                  </a:solidFill>
                  <a:latin typeface="FoundrySterling-Medium"/>
                  <a:cs typeface="FoundrySterling-Medium"/>
                </a:rPr>
                <a:t>1</a:t>
              </a:r>
              <a:endParaRPr lang="en-US" sz="4300" dirty="0" smtClean="0">
                <a:solidFill>
                  <a:srgbClr val="FF6600"/>
                </a:solidFill>
                <a:latin typeface="FoundrySterling-Medium"/>
                <a:cs typeface="FoundrySterling-Medium"/>
              </a:endParaRPr>
            </a:p>
          </p:txBody>
        </p:sp>
        <p:sp>
          <p:nvSpPr>
            <p:cNvPr id="36" name="Freeform 35"/>
            <p:cNvSpPr/>
            <p:nvPr/>
          </p:nvSpPr>
          <p:spPr>
            <a:xfrm>
              <a:off x="1104900" y="4191000"/>
              <a:ext cx="647700" cy="165100"/>
            </a:xfrm>
            <a:custGeom>
              <a:avLst/>
              <a:gdLst>
                <a:gd name="connsiteX0" fmla="*/ 0 w 647700"/>
                <a:gd name="connsiteY0" fmla="*/ 165100 h 165100"/>
                <a:gd name="connsiteX1" fmla="*/ 292100 w 647700"/>
                <a:gd name="connsiteY1" fmla="*/ 25400 h 165100"/>
                <a:gd name="connsiteX2" fmla="*/ 647700 w 647700"/>
                <a:gd name="connsiteY2" fmla="*/ 1270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7700" h="165100">
                  <a:moveTo>
                    <a:pt x="0" y="165100"/>
                  </a:moveTo>
                  <a:cubicBezTo>
                    <a:pt x="92075" y="107950"/>
                    <a:pt x="184150" y="50800"/>
                    <a:pt x="292100" y="25400"/>
                  </a:cubicBezTo>
                  <a:cubicBezTo>
                    <a:pt x="400050" y="0"/>
                    <a:pt x="523875" y="6350"/>
                    <a:pt x="647700" y="12700"/>
                  </a:cubicBezTo>
                </a:path>
              </a:pathLst>
            </a:custGeom>
            <a:ln w="38100" cap="flat" cmpd="sng" algn="ctr">
              <a:solidFill>
                <a:schemeClr val="accent6">
                  <a:shade val="95000"/>
                  <a:satMod val="105000"/>
                </a:schemeClr>
              </a:solidFill>
              <a:prstDash val="solid"/>
              <a:round/>
              <a:headEnd type="none" w="med" len="med"/>
              <a:tailEnd type="triangle" w="lg" len="lg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dirty="0" smtClean="0"/>
              <a:t>New stuff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457200" y="3048000"/>
            <a:ext cx="7315200" cy="685800"/>
          </a:xfrm>
        </p:spPr>
        <p:txBody>
          <a:bodyPr>
            <a:normAutofit/>
          </a:bodyPr>
          <a:lstStyle/>
          <a:p>
            <a:r>
              <a:rPr lang="th-TH" dirty="0" smtClean="0"/>
              <a:t>Needs for an overview -&gt; LifeFlow!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tasks</a:t>
            </a:r>
            <a:endParaRPr lang="en-US" dirty="0"/>
          </a:p>
        </p:txBody>
      </p:sp>
      <p:grpSp>
        <p:nvGrpSpPr>
          <p:cNvPr id="3" name="Group 20"/>
          <p:cNvGrpSpPr/>
          <p:nvPr/>
        </p:nvGrpSpPr>
        <p:grpSpPr>
          <a:xfrm>
            <a:off x="2819400" y="2133600"/>
            <a:ext cx="3422035" cy="1397149"/>
            <a:chOff x="2819400" y="4495800"/>
            <a:chExt cx="3422035" cy="1397149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3276600" y="5064829"/>
              <a:ext cx="1239012" cy="1588"/>
            </a:xfrm>
            <a:prstGeom prst="line">
              <a:avLst/>
            </a:prstGeom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6" name="Isosceles Triangle 5"/>
            <p:cNvSpPr/>
            <p:nvPr/>
          </p:nvSpPr>
          <p:spPr>
            <a:xfrm>
              <a:off x="2819400" y="4865132"/>
              <a:ext cx="496824" cy="428297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Isosceles Triangle 6"/>
            <p:cNvSpPr/>
            <p:nvPr/>
          </p:nvSpPr>
          <p:spPr>
            <a:xfrm>
              <a:off x="4515612" y="4865132"/>
              <a:ext cx="496824" cy="428297"/>
            </a:xfrm>
            <a:prstGeom prst="triangle">
              <a:avLst/>
            </a:prstGeom>
            <a:solidFill>
              <a:srgbClr val="008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sosceles Triangle 8"/>
            <p:cNvSpPr/>
            <p:nvPr/>
          </p:nvSpPr>
          <p:spPr>
            <a:xfrm>
              <a:off x="5675376" y="4865132"/>
              <a:ext cx="496824" cy="428297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724400" y="5523617"/>
              <a:ext cx="15170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dirty="0" smtClean="0">
                  <a:latin typeface="FoundrySterling-Medium"/>
                  <a:cs typeface="FoundrySterling-Medium"/>
                </a:rPr>
                <a:t>within 2 days</a:t>
              </a:r>
              <a:endParaRPr lang="en-US" dirty="0" smtClean="0">
                <a:latin typeface="FoundrySterling-Medium"/>
                <a:cs typeface="FoundrySterling-Medium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5012436" y="5063241"/>
              <a:ext cx="662940" cy="1588"/>
            </a:xfrm>
            <a:prstGeom prst="line">
              <a:avLst/>
            </a:prstGeom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>
              <a:endCxn id="15" idx="0"/>
            </p:cNvCxnSpPr>
            <p:nvPr/>
          </p:nvCxnSpPr>
          <p:spPr>
            <a:xfrm rot="16200000" flipH="1">
              <a:off x="5180997" y="5221696"/>
              <a:ext cx="458786" cy="145056"/>
            </a:xfrm>
            <a:prstGeom prst="line">
              <a:avLst/>
            </a:prstGeom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2819400" y="4495800"/>
              <a:ext cx="5311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dirty="0" smtClean="0">
                  <a:latin typeface="FoundrySterling-Medium"/>
                  <a:cs typeface="FoundrySterling-Medium"/>
                </a:rPr>
                <a:t>ICU</a:t>
              </a:r>
              <a:endParaRPr lang="en-US" dirty="0" smtClean="0">
                <a:latin typeface="FoundrySterling-Medium"/>
                <a:cs typeface="FoundrySterling-Medium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458828" y="4495800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dirty="0" smtClean="0">
                  <a:latin typeface="FoundrySterling-Medium"/>
                  <a:cs typeface="FoundrySterling-Medium"/>
                </a:rPr>
                <a:t>Floor</a:t>
              </a:r>
              <a:endParaRPr lang="en-US" dirty="0" smtClean="0">
                <a:latin typeface="FoundrySterling-Medium"/>
                <a:cs typeface="FoundrySterling-Medium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679336" y="4495800"/>
              <a:ext cx="5311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dirty="0" smtClean="0">
                  <a:latin typeface="FoundrySterling-Medium"/>
                  <a:cs typeface="FoundrySterling-Medium"/>
                </a:rPr>
                <a:t>ICU</a:t>
              </a:r>
              <a:endParaRPr lang="en-US" dirty="0" smtClean="0">
                <a:latin typeface="FoundrySterling-Medium"/>
                <a:cs typeface="FoundrySterling-Medium"/>
              </a:endParaRPr>
            </a:p>
          </p:txBody>
        </p:sp>
      </p:grpSp>
      <p:sp>
        <p:nvSpPr>
          <p:cNvPr id="22" name="Content Placeholder 21"/>
          <p:cNvSpPr>
            <a:spLocks noGrp="1"/>
          </p:cNvSpPr>
          <p:nvPr>
            <p:ph idx="1"/>
          </p:nvPr>
        </p:nvSpPr>
        <p:spPr>
          <a:xfrm>
            <a:off x="304800" y="1112837"/>
            <a:ext cx="8534400" cy="944563"/>
          </a:xfrm>
        </p:spPr>
        <p:txBody>
          <a:bodyPr/>
          <a:lstStyle/>
          <a:p>
            <a:r>
              <a:rPr lang="th-TH" dirty="0" smtClean="0"/>
              <a:t>Example:</a:t>
            </a:r>
            <a:r>
              <a:rPr lang="th-TH" dirty="0" smtClean="0"/>
              <a:t> Finding “</a:t>
            </a:r>
            <a:r>
              <a:rPr lang="th-TH" dirty="0" smtClean="0"/>
              <a:t>Bounce backs”</a:t>
            </a:r>
            <a:endParaRPr lang="en-US" dirty="0"/>
          </a:p>
        </p:txBody>
      </p:sp>
      <p:grpSp>
        <p:nvGrpSpPr>
          <p:cNvPr id="78" name="Group 77"/>
          <p:cNvGrpSpPr/>
          <p:nvPr/>
        </p:nvGrpSpPr>
        <p:grpSpPr>
          <a:xfrm>
            <a:off x="304800" y="3657600"/>
            <a:ext cx="8534400" cy="2514600"/>
            <a:chOff x="304800" y="3657600"/>
            <a:chExt cx="8534400" cy="2514600"/>
          </a:xfrm>
        </p:grpSpPr>
        <p:sp>
          <p:nvSpPr>
            <p:cNvPr id="66" name="Content Placeholder 21"/>
            <p:cNvSpPr txBox="1">
              <a:spLocks/>
            </p:cNvSpPr>
            <p:nvPr/>
          </p:nvSpPr>
          <p:spPr>
            <a:xfrm>
              <a:off x="304800" y="3657600"/>
              <a:ext cx="8534400" cy="94456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342900" marR="0" lvl="0" indent="-34290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th-TH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FoundrySterling-Medium"/>
                  <a:ea typeface="+mn-ea"/>
                  <a:cs typeface="FoundrySterling-Medium"/>
                </a:rPr>
                <a:t>Other questions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undrySterling-Medium"/>
                <a:ea typeface="+mn-ea"/>
                <a:cs typeface="FoundrySterling-Medium"/>
              </a:endParaRPr>
            </a:p>
          </p:txBody>
        </p:sp>
        <p:cxnSp>
          <p:nvCxnSpPr>
            <p:cNvPr id="67" name="Straight Connector 66"/>
            <p:cNvCxnSpPr/>
            <p:nvPr/>
          </p:nvCxnSpPr>
          <p:spPr>
            <a:xfrm>
              <a:off x="4731512" y="4836229"/>
              <a:ext cx="1239012" cy="1588"/>
            </a:xfrm>
            <a:prstGeom prst="line">
              <a:avLst/>
            </a:prstGeom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68" name="Isosceles Triangle 67"/>
            <p:cNvSpPr/>
            <p:nvPr/>
          </p:nvSpPr>
          <p:spPr>
            <a:xfrm>
              <a:off x="4274312" y="4636532"/>
              <a:ext cx="496824" cy="428297"/>
            </a:xfrm>
            <a:prstGeom prst="triangle">
              <a:avLst/>
            </a:prstGeom>
            <a:solidFill>
              <a:srgbClr val="3366FF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4134008" y="4267200"/>
              <a:ext cx="8189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dirty="0" smtClean="0">
                  <a:latin typeface="FoundrySterling-Medium"/>
                  <a:cs typeface="FoundrySterling-Medium"/>
                </a:rPr>
                <a:t>Arrival</a:t>
              </a:r>
              <a:endParaRPr lang="en-US" dirty="0" smtClean="0">
                <a:latin typeface="FoundrySterling-Medium"/>
                <a:cs typeface="FoundrySterling-Medium"/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4731512" y="5839752"/>
              <a:ext cx="1239012" cy="1588"/>
            </a:xfrm>
            <a:prstGeom prst="line">
              <a:avLst/>
            </a:prstGeom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72" name="Isosceles Triangle 71"/>
            <p:cNvSpPr/>
            <p:nvPr/>
          </p:nvSpPr>
          <p:spPr>
            <a:xfrm>
              <a:off x="4274312" y="5640055"/>
              <a:ext cx="496824" cy="428297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274312" y="5270723"/>
              <a:ext cx="5311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dirty="0" smtClean="0">
                  <a:latin typeface="FoundrySterling-Medium"/>
                  <a:cs typeface="FoundrySterling-Medium"/>
                </a:rPr>
                <a:t>ICU</a:t>
              </a:r>
              <a:endParaRPr lang="en-US" dirty="0" smtClean="0">
                <a:latin typeface="FoundrySterling-Medium"/>
                <a:cs typeface="FoundrySterling-Medium"/>
              </a:endParaRPr>
            </a:p>
          </p:txBody>
        </p:sp>
        <p:cxnSp>
          <p:nvCxnSpPr>
            <p:cNvPr id="74" name="Straight Connector 73"/>
            <p:cNvCxnSpPr/>
            <p:nvPr/>
          </p:nvCxnSpPr>
          <p:spPr>
            <a:xfrm>
              <a:off x="3048000" y="5838164"/>
              <a:ext cx="1239012" cy="1588"/>
            </a:xfrm>
            <a:prstGeom prst="line">
              <a:avLst/>
            </a:prstGeom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75" name="TextBox 74"/>
            <p:cNvSpPr txBox="1"/>
            <p:nvPr/>
          </p:nvSpPr>
          <p:spPr>
            <a:xfrm>
              <a:off x="6019800" y="4470400"/>
              <a:ext cx="424756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700" dirty="0" smtClean="0">
                  <a:latin typeface="FoundrySterling-Medium"/>
                  <a:cs typeface="FoundrySterling-Medium"/>
                </a:rPr>
                <a:t>?</a:t>
              </a:r>
              <a:endParaRPr lang="en-US" sz="3700" dirty="0" smtClean="0">
                <a:latin typeface="FoundrySterling-Medium"/>
                <a:cs typeface="FoundrySterling-Medium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5998101" y="5510480"/>
              <a:ext cx="424756" cy="661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700" dirty="0" smtClean="0">
                  <a:latin typeface="FoundrySterling-Medium"/>
                  <a:cs typeface="FoundrySterling-Medium"/>
                </a:rPr>
                <a:t>?</a:t>
              </a:r>
              <a:endParaRPr lang="en-US" sz="3700" dirty="0" smtClean="0">
                <a:latin typeface="FoundrySterling-Medium"/>
                <a:cs typeface="FoundrySterling-Medium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2607022" y="5507304"/>
              <a:ext cx="424756" cy="661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700" dirty="0" smtClean="0">
                  <a:latin typeface="FoundrySterling-Medium"/>
                  <a:cs typeface="FoundrySterling-Medium"/>
                </a:rPr>
                <a:t>?</a:t>
              </a:r>
              <a:endParaRPr lang="en-US" sz="3700" dirty="0" smtClean="0">
                <a:latin typeface="FoundrySterling-Medium"/>
                <a:cs typeface="FoundrySterling-Medium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09109" y="457200"/>
            <a:ext cx="8606291" cy="792162"/>
          </a:xfrm>
        </p:spPr>
        <p:txBody>
          <a:bodyPr>
            <a:noAutofit/>
          </a:bodyPr>
          <a:lstStyle/>
          <a:p>
            <a:pPr algn="ctr"/>
            <a:r>
              <a:rPr lang="th-TH" sz="6100" dirty="0" smtClean="0"/>
              <a:t>Lifeflow</a:t>
            </a:r>
            <a:endParaRPr lang="en-US" sz="6100" dirty="0"/>
          </a:p>
        </p:txBody>
      </p:sp>
      <p:sp>
        <p:nvSpPr>
          <p:cNvPr id="9" name="Freeform 8"/>
          <p:cNvSpPr/>
          <p:nvPr/>
        </p:nvSpPr>
        <p:spPr>
          <a:xfrm>
            <a:off x="-139700" y="1981201"/>
            <a:ext cx="9347200" cy="2025650"/>
          </a:xfrm>
          <a:custGeom>
            <a:avLst/>
            <a:gdLst>
              <a:gd name="connsiteX0" fmla="*/ 0 w 9347200"/>
              <a:gd name="connsiteY0" fmla="*/ 518583 h 1528233"/>
              <a:gd name="connsiteX1" fmla="*/ 2959100 w 9347200"/>
              <a:gd name="connsiteY1" fmla="*/ 137583 h 1528233"/>
              <a:gd name="connsiteX2" fmla="*/ 5791200 w 9347200"/>
              <a:gd name="connsiteY2" fmla="*/ 1344083 h 1528233"/>
              <a:gd name="connsiteX3" fmla="*/ 9347200 w 9347200"/>
              <a:gd name="connsiteY3" fmla="*/ 1242483 h 1528233"/>
              <a:gd name="connsiteX4" fmla="*/ 9347200 w 9347200"/>
              <a:gd name="connsiteY4" fmla="*/ 1242483 h 1528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47200" h="1528233">
                <a:moveTo>
                  <a:pt x="0" y="518583"/>
                </a:moveTo>
                <a:cubicBezTo>
                  <a:pt x="996950" y="259291"/>
                  <a:pt x="1993900" y="0"/>
                  <a:pt x="2959100" y="137583"/>
                </a:cubicBezTo>
                <a:cubicBezTo>
                  <a:pt x="3924300" y="275166"/>
                  <a:pt x="4726517" y="1159933"/>
                  <a:pt x="5791200" y="1344083"/>
                </a:cubicBezTo>
                <a:cubicBezTo>
                  <a:pt x="6855883" y="1528233"/>
                  <a:pt x="9347200" y="1242483"/>
                  <a:pt x="9347200" y="1242483"/>
                </a:cubicBezTo>
                <a:lnTo>
                  <a:pt x="9347200" y="1242483"/>
                </a:lnTo>
              </a:path>
            </a:pathLst>
          </a:custGeom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bg1">
                <a:alpha val="75000"/>
              </a:schemeClr>
            </a:glo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-63500" y="3359150"/>
            <a:ext cx="9271000" cy="963083"/>
          </a:xfrm>
          <a:custGeom>
            <a:avLst/>
            <a:gdLst>
              <a:gd name="connsiteX0" fmla="*/ 0 w 9271000"/>
              <a:gd name="connsiteY0" fmla="*/ 933450 h 963083"/>
              <a:gd name="connsiteX1" fmla="*/ 2540000 w 9271000"/>
              <a:gd name="connsiteY1" fmla="*/ 819150 h 963083"/>
              <a:gd name="connsiteX2" fmla="*/ 5499100 w 9271000"/>
              <a:gd name="connsiteY2" fmla="*/ 69850 h 963083"/>
              <a:gd name="connsiteX3" fmla="*/ 7251700 w 9271000"/>
              <a:gd name="connsiteY3" fmla="*/ 400050 h 963083"/>
              <a:gd name="connsiteX4" fmla="*/ 9271000 w 9271000"/>
              <a:gd name="connsiteY4" fmla="*/ 260350 h 963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71000" h="963083">
                <a:moveTo>
                  <a:pt x="0" y="933450"/>
                </a:moveTo>
                <a:cubicBezTo>
                  <a:pt x="811741" y="948266"/>
                  <a:pt x="1623483" y="963083"/>
                  <a:pt x="2540000" y="819150"/>
                </a:cubicBezTo>
                <a:cubicBezTo>
                  <a:pt x="3456517" y="675217"/>
                  <a:pt x="4713817" y="139700"/>
                  <a:pt x="5499100" y="69850"/>
                </a:cubicBezTo>
                <a:cubicBezTo>
                  <a:pt x="6284383" y="0"/>
                  <a:pt x="6623050" y="368300"/>
                  <a:pt x="7251700" y="400050"/>
                </a:cubicBezTo>
                <a:cubicBezTo>
                  <a:pt x="7880350" y="431800"/>
                  <a:pt x="9271000" y="260350"/>
                  <a:pt x="9271000" y="260350"/>
                </a:cubicBezTo>
              </a:path>
            </a:pathLst>
          </a:custGeom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bg1">
                <a:alpha val="75000"/>
              </a:schemeClr>
            </a:glo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-203200" y="3517900"/>
            <a:ext cx="9372600" cy="2425700"/>
          </a:xfrm>
          <a:custGeom>
            <a:avLst/>
            <a:gdLst>
              <a:gd name="connsiteX0" fmla="*/ 0 w 9372600"/>
              <a:gd name="connsiteY0" fmla="*/ 2425700 h 2425700"/>
              <a:gd name="connsiteX1" fmla="*/ 3860800 w 9372600"/>
              <a:gd name="connsiteY1" fmla="*/ 1828800 h 2425700"/>
              <a:gd name="connsiteX2" fmla="*/ 5321300 w 9372600"/>
              <a:gd name="connsiteY2" fmla="*/ 419100 h 2425700"/>
              <a:gd name="connsiteX3" fmla="*/ 9372600 w 9372600"/>
              <a:gd name="connsiteY3" fmla="*/ 0 h 242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72600" h="2425700">
                <a:moveTo>
                  <a:pt x="0" y="2425700"/>
                </a:moveTo>
                <a:cubicBezTo>
                  <a:pt x="1486958" y="2294466"/>
                  <a:pt x="2973917" y="2163233"/>
                  <a:pt x="3860800" y="1828800"/>
                </a:cubicBezTo>
                <a:cubicBezTo>
                  <a:pt x="4747683" y="1494367"/>
                  <a:pt x="4402667" y="723900"/>
                  <a:pt x="5321300" y="419100"/>
                </a:cubicBezTo>
                <a:cubicBezTo>
                  <a:pt x="6239933" y="114300"/>
                  <a:pt x="9372600" y="0"/>
                  <a:pt x="9372600" y="0"/>
                </a:cubicBezTo>
              </a:path>
            </a:pathLst>
          </a:custGeom>
          <a:ln w="381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bg1">
                <a:alpha val="75000"/>
              </a:schemeClr>
            </a:glo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-1600200" y="3733801"/>
            <a:ext cx="10769600" cy="1476028"/>
          </a:xfrm>
          <a:custGeom>
            <a:avLst/>
            <a:gdLst>
              <a:gd name="connsiteX0" fmla="*/ 0 w 9271000"/>
              <a:gd name="connsiteY0" fmla="*/ 1574800 h 1756833"/>
              <a:gd name="connsiteX1" fmla="*/ 4597400 w 9271000"/>
              <a:gd name="connsiteY1" fmla="*/ 1549400 h 1756833"/>
              <a:gd name="connsiteX2" fmla="*/ 6388100 w 9271000"/>
              <a:gd name="connsiteY2" fmla="*/ 330200 h 1756833"/>
              <a:gd name="connsiteX3" fmla="*/ 9271000 w 9271000"/>
              <a:gd name="connsiteY3" fmla="*/ 0 h 1756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1000" h="1756833">
                <a:moveTo>
                  <a:pt x="0" y="1574800"/>
                </a:moveTo>
                <a:cubicBezTo>
                  <a:pt x="1766358" y="1665816"/>
                  <a:pt x="3532717" y="1756833"/>
                  <a:pt x="4597400" y="1549400"/>
                </a:cubicBezTo>
                <a:cubicBezTo>
                  <a:pt x="5662083" y="1341967"/>
                  <a:pt x="5609167" y="588433"/>
                  <a:pt x="6388100" y="330200"/>
                </a:cubicBezTo>
                <a:cubicBezTo>
                  <a:pt x="7167033" y="71967"/>
                  <a:pt x="9271000" y="0"/>
                  <a:pt x="9271000" y="0"/>
                </a:cubicBezTo>
              </a:path>
            </a:pathLst>
          </a:custGeom>
          <a:ln w="38100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bg1">
                <a:alpha val="75000"/>
              </a:schemeClr>
            </a:glo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 flipV="1">
            <a:off x="-203200" y="3359150"/>
            <a:ext cx="9347200" cy="1496228"/>
          </a:xfrm>
          <a:custGeom>
            <a:avLst/>
            <a:gdLst>
              <a:gd name="connsiteX0" fmla="*/ 0 w 9347200"/>
              <a:gd name="connsiteY0" fmla="*/ 518583 h 1528233"/>
              <a:gd name="connsiteX1" fmla="*/ 2959100 w 9347200"/>
              <a:gd name="connsiteY1" fmla="*/ 137583 h 1528233"/>
              <a:gd name="connsiteX2" fmla="*/ 5791200 w 9347200"/>
              <a:gd name="connsiteY2" fmla="*/ 1344083 h 1528233"/>
              <a:gd name="connsiteX3" fmla="*/ 9347200 w 9347200"/>
              <a:gd name="connsiteY3" fmla="*/ 1242483 h 1528233"/>
              <a:gd name="connsiteX4" fmla="*/ 9347200 w 9347200"/>
              <a:gd name="connsiteY4" fmla="*/ 1242483 h 1528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47200" h="1528233">
                <a:moveTo>
                  <a:pt x="0" y="518583"/>
                </a:moveTo>
                <a:cubicBezTo>
                  <a:pt x="996950" y="259291"/>
                  <a:pt x="1993900" y="0"/>
                  <a:pt x="2959100" y="137583"/>
                </a:cubicBezTo>
                <a:cubicBezTo>
                  <a:pt x="3924300" y="275166"/>
                  <a:pt x="4726517" y="1159933"/>
                  <a:pt x="5791200" y="1344083"/>
                </a:cubicBezTo>
                <a:cubicBezTo>
                  <a:pt x="6855883" y="1528233"/>
                  <a:pt x="9347200" y="1242483"/>
                  <a:pt x="9347200" y="1242483"/>
                </a:cubicBezTo>
                <a:lnTo>
                  <a:pt x="9347200" y="1242483"/>
                </a:lnTo>
              </a:path>
            </a:pathLst>
          </a:custGeom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bg1">
                <a:alpha val="75000"/>
              </a:schemeClr>
            </a:glo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 flipV="1">
            <a:off x="-127000" y="2546350"/>
            <a:ext cx="9271000" cy="1720850"/>
          </a:xfrm>
          <a:custGeom>
            <a:avLst/>
            <a:gdLst>
              <a:gd name="connsiteX0" fmla="*/ 0 w 9271000"/>
              <a:gd name="connsiteY0" fmla="*/ 933450 h 963083"/>
              <a:gd name="connsiteX1" fmla="*/ 2540000 w 9271000"/>
              <a:gd name="connsiteY1" fmla="*/ 819150 h 963083"/>
              <a:gd name="connsiteX2" fmla="*/ 5499100 w 9271000"/>
              <a:gd name="connsiteY2" fmla="*/ 69850 h 963083"/>
              <a:gd name="connsiteX3" fmla="*/ 7251700 w 9271000"/>
              <a:gd name="connsiteY3" fmla="*/ 400050 h 963083"/>
              <a:gd name="connsiteX4" fmla="*/ 9271000 w 9271000"/>
              <a:gd name="connsiteY4" fmla="*/ 260350 h 963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71000" h="963083">
                <a:moveTo>
                  <a:pt x="0" y="933450"/>
                </a:moveTo>
                <a:cubicBezTo>
                  <a:pt x="811741" y="948266"/>
                  <a:pt x="1623483" y="963083"/>
                  <a:pt x="2540000" y="819150"/>
                </a:cubicBezTo>
                <a:cubicBezTo>
                  <a:pt x="3456517" y="675217"/>
                  <a:pt x="4713817" y="139700"/>
                  <a:pt x="5499100" y="69850"/>
                </a:cubicBezTo>
                <a:cubicBezTo>
                  <a:pt x="6284383" y="0"/>
                  <a:pt x="6623050" y="368300"/>
                  <a:pt x="7251700" y="400050"/>
                </a:cubicBezTo>
                <a:cubicBezTo>
                  <a:pt x="7880350" y="431800"/>
                  <a:pt x="9271000" y="260350"/>
                  <a:pt x="9271000" y="260350"/>
                </a:cubicBezTo>
              </a:path>
            </a:pathLst>
          </a:custGeom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bg1">
                <a:alpha val="75000"/>
              </a:schemeClr>
            </a:glo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 flipV="1">
            <a:off x="-228600" y="1600200"/>
            <a:ext cx="9372600" cy="2374900"/>
          </a:xfrm>
          <a:custGeom>
            <a:avLst/>
            <a:gdLst>
              <a:gd name="connsiteX0" fmla="*/ 0 w 9372600"/>
              <a:gd name="connsiteY0" fmla="*/ 2425700 h 2425700"/>
              <a:gd name="connsiteX1" fmla="*/ 3860800 w 9372600"/>
              <a:gd name="connsiteY1" fmla="*/ 1828800 h 2425700"/>
              <a:gd name="connsiteX2" fmla="*/ 5321300 w 9372600"/>
              <a:gd name="connsiteY2" fmla="*/ 419100 h 2425700"/>
              <a:gd name="connsiteX3" fmla="*/ 9372600 w 9372600"/>
              <a:gd name="connsiteY3" fmla="*/ 0 h 242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72600" h="2425700">
                <a:moveTo>
                  <a:pt x="0" y="2425700"/>
                </a:moveTo>
                <a:cubicBezTo>
                  <a:pt x="1486958" y="2294466"/>
                  <a:pt x="2973917" y="2163233"/>
                  <a:pt x="3860800" y="1828800"/>
                </a:cubicBezTo>
                <a:cubicBezTo>
                  <a:pt x="4747683" y="1494367"/>
                  <a:pt x="4402667" y="723900"/>
                  <a:pt x="5321300" y="419100"/>
                </a:cubicBezTo>
                <a:cubicBezTo>
                  <a:pt x="6239933" y="114300"/>
                  <a:pt x="9372600" y="0"/>
                  <a:pt x="9372600" y="0"/>
                </a:cubicBezTo>
              </a:path>
            </a:pathLst>
          </a:custGeom>
          <a:ln w="381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88900">
              <a:schemeClr val="bg1">
                <a:alpha val="75000"/>
              </a:schemeClr>
            </a:glo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 rot="21206200" flipV="1">
            <a:off x="-101600" y="2819399"/>
            <a:ext cx="9271000" cy="1295400"/>
          </a:xfrm>
          <a:custGeom>
            <a:avLst/>
            <a:gdLst>
              <a:gd name="connsiteX0" fmla="*/ 0 w 9271000"/>
              <a:gd name="connsiteY0" fmla="*/ 1574800 h 1756833"/>
              <a:gd name="connsiteX1" fmla="*/ 4597400 w 9271000"/>
              <a:gd name="connsiteY1" fmla="*/ 1549400 h 1756833"/>
              <a:gd name="connsiteX2" fmla="*/ 6388100 w 9271000"/>
              <a:gd name="connsiteY2" fmla="*/ 330200 h 1756833"/>
              <a:gd name="connsiteX3" fmla="*/ 9271000 w 9271000"/>
              <a:gd name="connsiteY3" fmla="*/ 0 h 1756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1000" h="1756833">
                <a:moveTo>
                  <a:pt x="0" y="1574800"/>
                </a:moveTo>
                <a:cubicBezTo>
                  <a:pt x="1766358" y="1665816"/>
                  <a:pt x="3532717" y="1756833"/>
                  <a:pt x="4597400" y="1549400"/>
                </a:cubicBezTo>
                <a:cubicBezTo>
                  <a:pt x="5662083" y="1341967"/>
                  <a:pt x="5609167" y="588433"/>
                  <a:pt x="6388100" y="330200"/>
                </a:cubicBezTo>
                <a:cubicBezTo>
                  <a:pt x="7167033" y="71967"/>
                  <a:pt x="9271000" y="0"/>
                  <a:pt x="9271000" y="0"/>
                </a:cubicBezTo>
              </a:path>
            </a:pathLst>
          </a:custGeom>
          <a:ln w="38100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bg1">
                <a:alpha val="75000"/>
              </a:schemeClr>
            </a:glo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9"/>
          <p:cNvSpPr txBox="1">
            <a:spLocks/>
          </p:cNvSpPr>
          <p:nvPr/>
        </p:nvSpPr>
        <p:spPr>
          <a:xfrm>
            <a:off x="-121987" y="4640399"/>
            <a:ext cx="1981200" cy="595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Medium"/>
                <a:ea typeface="+mj-ea"/>
                <a:cs typeface="FoundrySterling-Medium"/>
              </a:rPr>
              <a:t>record</a:t>
            </a:r>
            <a:endParaRPr kumimoji="0" lang="en-US" sz="2400" b="0" i="0" u="none" strike="noStrike" kern="1200" cap="all" spc="0" normalizeH="0" baseline="0" noProof="0" dirty="0">
              <a:ln>
                <a:noFill/>
              </a:ln>
              <a:solidFill>
                <a:srgbClr val="23446A"/>
              </a:solidFill>
              <a:effectLst/>
              <a:uLnTx/>
              <a:uFillTx/>
              <a:latin typeface="FoundrySterling-Medium"/>
              <a:ea typeface="+mj-ea"/>
              <a:cs typeface="FoundrySterling-Medium"/>
            </a:endParaRPr>
          </a:p>
        </p:txBody>
      </p:sp>
      <p:sp>
        <p:nvSpPr>
          <p:cNvPr id="14" name="Title 9"/>
          <p:cNvSpPr txBox="1">
            <a:spLocks/>
          </p:cNvSpPr>
          <p:nvPr/>
        </p:nvSpPr>
        <p:spPr>
          <a:xfrm rot="20798429">
            <a:off x="-110429" y="1820793"/>
            <a:ext cx="1981200" cy="595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Medium"/>
                <a:ea typeface="+mj-ea"/>
                <a:cs typeface="FoundrySterling-Medium"/>
              </a:rPr>
              <a:t>record</a:t>
            </a:r>
            <a:endParaRPr kumimoji="0" lang="en-US" sz="2400" b="0" i="0" u="none" strike="noStrike" kern="1200" cap="all" spc="0" normalizeH="0" baseline="0" noProof="0" dirty="0">
              <a:ln>
                <a:noFill/>
              </a:ln>
              <a:solidFill>
                <a:srgbClr val="23446A"/>
              </a:solidFill>
              <a:effectLst/>
              <a:uLnTx/>
              <a:uFillTx/>
              <a:latin typeface="FoundrySterling-Medium"/>
              <a:ea typeface="+mj-ea"/>
              <a:cs typeface="FoundrySterling-Medium"/>
            </a:endParaRPr>
          </a:p>
        </p:txBody>
      </p:sp>
      <p:sp>
        <p:nvSpPr>
          <p:cNvPr id="15" name="Title 9"/>
          <p:cNvSpPr txBox="1">
            <a:spLocks/>
          </p:cNvSpPr>
          <p:nvPr/>
        </p:nvSpPr>
        <p:spPr>
          <a:xfrm>
            <a:off x="25832" y="3748088"/>
            <a:ext cx="1981200" cy="595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Medium"/>
                <a:ea typeface="+mj-ea"/>
                <a:cs typeface="FoundrySterling-Medium"/>
              </a:rPr>
              <a:t>record</a:t>
            </a:r>
            <a:endParaRPr kumimoji="0" lang="en-US" sz="2400" b="0" i="0" u="none" strike="noStrike" kern="1200" cap="all" spc="0" normalizeH="0" baseline="0" noProof="0" dirty="0">
              <a:ln>
                <a:noFill/>
              </a:ln>
              <a:solidFill>
                <a:srgbClr val="23446A"/>
              </a:solidFill>
              <a:effectLst/>
              <a:uLnTx/>
              <a:uFillTx/>
              <a:latin typeface="FoundrySterling-Medium"/>
              <a:ea typeface="+mj-ea"/>
              <a:cs typeface="FoundrySterling-Medium"/>
            </a:endParaRPr>
          </a:p>
        </p:txBody>
      </p:sp>
      <p:sp>
        <p:nvSpPr>
          <p:cNvPr id="19" name="Title 9"/>
          <p:cNvSpPr txBox="1">
            <a:spLocks/>
          </p:cNvSpPr>
          <p:nvPr/>
        </p:nvSpPr>
        <p:spPr>
          <a:xfrm rot="774441">
            <a:off x="1101540" y="2196267"/>
            <a:ext cx="1981200" cy="595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Medium"/>
                <a:ea typeface="+mj-ea"/>
                <a:cs typeface="FoundrySterling-Medium"/>
              </a:rPr>
              <a:t>record</a:t>
            </a:r>
            <a:endParaRPr kumimoji="0" lang="en-US" sz="2400" b="0" i="0" u="none" strike="noStrike" kern="1200" cap="all" spc="0" normalizeH="0" baseline="0" noProof="0" dirty="0">
              <a:ln>
                <a:noFill/>
              </a:ln>
              <a:solidFill>
                <a:srgbClr val="23446A"/>
              </a:solidFill>
              <a:effectLst/>
              <a:uLnTx/>
              <a:uFillTx/>
              <a:latin typeface="FoundrySterling-Medium"/>
              <a:ea typeface="+mj-ea"/>
              <a:cs typeface="FoundrySterling-Medium"/>
            </a:endParaRPr>
          </a:p>
        </p:txBody>
      </p:sp>
      <p:sp>
        <p:nvSpPr>
          <p:cNvPr id="20" name="Title 9"/>
          <p:cNvSpPr txBox="1">
            <a:spLocks/>
          </p:cNvSpPr>
          <p:nvPr/>
        </p:nvSpPr>
        <p:spPr>
          <a:xfrm>
            <a:off x="1117168" y="4217435"/>
            <a:ext cx="1981200" cy="595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Medium"/>
                <a:ea typeface="+mj-ea"/>
                <a:cs typeface="FoundrySterling-Medium"/>
              </a:rPr>
              <a:t>record</a:t>
            </a:r>
            <a:endParaRPr kumimoji="0" lang="en-US" sz="2400" b="0" i="0" u="none" strike="noStrike" kern="1200" cap="all" spc="0" normalizeH="0" baseline="0" noProof="0" dirty="0">
              <a:ln>
                <a:noFill/>
              </a:ln>
              <a:solidFill>
                <a:srgbClr val="23446A"/>
              </a:solidFill>
              <a:effectLst/>
              <a:uLnTx/>
              <a:uFillTx/>
              <a:latin typeface="FoundrySterling-Medium"/>
              <a:ea typeface="+mj-ea"/>
              <a:cs typeface="FoundrySterling-Medium"/>
            </a:endParaRPr>
          </a:p>
        </p:txBody>
      </p:sp>
      <p:sp>
        <p:nvSpPr>
          <p:cNvPr id="21" name="Title 9"/>
          <p:cNvSpPr txBox="1">
            <a:spLocks/>
          </p:cNvSpPr>
          <p:nvPr/>
        </p:nvSpPr>
        <p:spPr>
          <a:xfrm rot="362594">
            <a:off x="490230" y="1245636"/>
            <a:ext cx="1981200" cy="595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Medium"/>
                <a:ea typeface="+mj-ea"/>
                <a:cs typeface="FoundrySterling-Medium"/>
              </a:rPr>
              <a:t>record</a:t>
            </a:r>
            <a:endParaRPr kumimoji="0" lang="en-US" sz="2400" b="0" i="0" u="none" strike="noStrike" kern="1200" cap="all" spc="0" normalizeH="0" baseline="0" noProof="0" dirty="0">
              <a:ln>
                <a:noFill/>
              </a:ln>
              <a:solidFill>
                <a:srgbClr val="23446A"/>
              </a:solidFill>
              <a:effectLst/>
              <a:uLnTx/>
              <a:uFillTx/>
              <a:latin typeface="FoundrySterling-Medium"/>
              <a:ea typeface="+mj-ea"/>
              <a:cs typeface="FoundrySterling-Medium"/>
            </a:endParaRPr>
          </a:p>
        </p:txBody>
      </p:sp>
      <p:sp>
        <p:nvSpPr>
          <p:cNvPr id="22" name="Title 9"/>
          <p:cNvSpPr txBox="1">
            <a:spLocks/>
          </p:cNvSpPr>
          <p:nvPr/>
        </p:nvSpPr>
        <p:spPr>
          <a:xfrm rot="21220468">
            <a:off x="-95222" y="5317158"/>
            <a:ext cx="1981200" cy="595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Medium"/>
                <a:ea typeface="+mj-ea"/>
                <a:cs typeface="FoundrySterling-Medium"/>
              </a:rPr>
              <a:t>record</a:t>
            </a:r>
            <a:endParaRPr kumimoji="0" lang="en-US" sz="2400" b="0" i="0" u="none" strike="noStrike" kern="1200" cap="all" spc="0" normalizeH="0" baseline="0" noProof="0" dirty="0">
              <a:ln>
                <a:noFill/>
              </a:ln>
              <a:solidFill>
                <a:srgbClr val="23446A"/>
              </a:solidFill>
              <a:effectLst/>
              <a:uLnTx/>
              <a:uFillTx/>
              <a:latin typeface="FoundrySterling-Medium"/>
              <a:ea typeface="+mj-ea"/>
              <a:cs typeface="FoundrySterling-Medium"/>
            </a:endParaRPr>
          </a:p>
        </p:txBody>
      </p:sp>
      <p:sp>
        <p:nvSpPr>
          <p:cNvPr id="23" name="Title 9"/>
          <p:cNvSpPr txBox="1">
            <a:spLocks/>
          </p:cNvSpPr>
          <p:nvPr/>
        </p:nvSpPr>
        <p:spPr>
          <a:xfrm rot="21116783">
            <a:off x="341041" y="2726648"/>
            <a:ext cx="1981200" cy="595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Medium"/>
                <a:ea typeface="+mj-ea"/>
                <a:cs typeface="FoundrySterling-Medium"/>
              </a:rPr>
              <a:t>record</a:t>
            </a:r>
            <a:endParaRPr kumimoji="0" lang="en-US" sz="2400" b="0" i="0" u="none" strike="noStrike" kern="1200" cap="all" spc="0" normalizeH="0" baseline="0" noProof="0" dirty="0">
              <a:ln>
                <a:noFill/>
              </a:ln>
              <a:solidFill>
                <a:srgbClr val="23446A"/>
              </a:solidFill>
              <a:effectLst/>
              <a:uLnTx/>
              <a:uFillTx/>
              <a:latin typeface="FoundrySterling-Medium"/>
              <a:ea typeface="+mj-ea"/>
              <a:cs typeface="FoundrySterling-Medium"/>
            </a:endParaRPr>
          </a:p>
        </p:txBody>
      </p:sp>
      <p:sp>
        <p:nvSpPr>
          <p:cNvPr id="27" name="Trapezoid 26"/>
          <p:cNvSpPr/>
          <p:nvPr/>
        </p:nvSpPr>
        <p:spPr>
          <a:xfrm rot="5400000">
            <a:off x="4361605" y="3410794"/>
            <a:ext cx="2209800" cy="722211"/>
          </a:xfrm>
          <a:prstGeom prst="trapezoid">
            <a:avLst>
              <a:gd name="adj" fmla="val 56653"/>
            </a:avLst>
          </a:prstGeom>
          <a:solidFill>
            <a:schemeClr val="bg1">
              <a:lumMod val="50000"/>
              <a:alpha val="66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tailEnd type="triangle" w="lg" len="lg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dk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343400" y="5520323"/>
            <a:ext cx="2286000" cy="506412"/>
          </a:xfrm>
          <a:prstGeom prst="rect">
            <a:avLst/>
          </a:prstGeom>
          <a:ln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cap="all" dirty="0" smtClean="0">
                <a:latin typeface="FoundrySterling-MediumExpert"/>
                <a:cs typeface="FoundrySterling-MediumExpert"/>
              </a:rPr>
              <a:t>Aggregate</a:t>
            </a:r>
            <a:endParaRPr lang="en-US" sz="2400" cap="all" dirty="0">
              <a:latin typeface="FoundrySterling-MediumExpert"/>
              <a:cs typeface="FoundrySterling-MediumExper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962400" y="6062246"/>
            <a:ext cx="3048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dirty="0" smtClean="0">
                <a:latin typeface="FoundrySterling-Medium"/>
                <a:cs typeface="FoundrySterling-Medium"/>
              </a:rPr>
              <a:t>Merge multiple records into tree</a:t>
            </a:r>
            <a:endParaRPr lang="en-US" sz="1600" dirty="0" smtClean="0">
              <a:latin typeface="FoundrySterling-Medium"/>
              <a:cs typeface="FoundrySterling-Medium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rot="5400000">
            <a:off x="4921251" y="4907757"/>
            <a:ext cx="1128713" cy="1588"/>
          </a:xfrm>
          <a:prstGeom prst="line">
            <a:avLst/>
          </a:prstGeom>
          <a:ln w="19050" cap="flat" cmpd="sng" algn="ctr">
            <a:solidFill>
              <a:schemeClr val="tx1">
                <a:lumMod val="95000"/>
                <a:lumOff val="5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6629400" y="1727995"/>
            <a:ext cx="2286000" cy="506412"/>
          </a:xfrm>
          <a:prstGeom prst="rect">
            <a:avLst/>
          </a:prstGeom>
          <a:ln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cap="all" dirty="0" smtClean="0">
                <a:latin typeface="FoundrySterling-MediumExpert"/>
                <a:cs typeface="FoundrySterling-MediumExpert"/>
              </a:rPr>
              <a:t>visualize</a:t>
            </a:r>
            <a:endParaRPr lang="en-US" sz="2400" cap="all" dirty="0">
              <a:latin typeface="FoundrySterling-MediumExpert"/>
              <a:cs typeface="FoundrySterling-MediumExper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29400" y="2234407"/>
            <a:ext cx="228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dirty="0" smtClean="0">
                <a:latin typeface="FoundrySterling-Medium"/>
                <a:cs typeface="FoundrySterling-Medium"/>
              </a:rPr>
              <a:t>Display the aggregation</a:t>
            </a:r>
            <a:endParaRPr lang="en-US" sz="1600" dirty="0" smtClean="0">
              <a:latin typeface="FoundrySterling-Medium"/>
              <a:cs typeface="FoundrySterling-Medium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 rot="5400000">
            <a:off x="7305284" y="3057916"/>
            <a:ext cx="935819" cy="1588"/>
          </a:xfrm>
          <a:prstGeom prst="line">
            <a:avLst/>
          </a:prstGeom>
          <a:ln w="19050" cap="flat" cmpd="sng" algn="ctr">
            <a:solidFill>
              <a:schemeClr val="tx1">
                <a:lumMod val="95000"/>
                <a:lumOff val="5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1117600" y="3592217"/>
            <a:ext cx="6934200" cy="40729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1117600" y="3113320"/>
            <a:ext cx="6934200" cy="40729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1117600" y="2626670"/>
            <a:ext cx="6934200" cy="40729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1117600" y="2133600"/>
            <a:ext cx="6934200" cy="40729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Aggregate</a:t>
            </a:r>
            <a:endParaRPr lang="en-US" dirty="0"/>
          </a:p>
        </p:txBody>
      </p:sp>
      <p:sp>
        <p:nvSpPr>
          <p:cNvPr id="41" name="Content Placeholder 40"/>
          <p:cNvSpPr>
            <a:spLocks noGrp="1"/>
          </p:cNvSpPr>
          <p:nvPr>
            <p:ph idx="1"/>
          </p:nvPr>
        </p:nvSpPr>
        <p:spPr>
          <a:xfrm>
            <a:off x="304800" y="1112837"/>
            <a:ext cx="8534400" cy="902175"/>
          </a:xfrm>
        </p:spPr>
        <p:txBody>
          <a:bodyPr/>
          <a:lstStyle/>
          <a:p>
            <a:r>
              <a:rPr lang="th-TH" dirty="0" smtClean="0"/>
              <a:t>Aggregate</a:t>
            </a:r>
            <a:r>
              <a:rPr lang="en-US" dirty="0" smtClean="0"/>
              <a:t> by prefix</a:t>
            </a:r>
            <a:endParaRPr lang="en-US" dirty="0"/>
          </a:p>
        </p:txBody>
      </p:sp>
      <p:sp>
        <p:nvSpPr>
          <p:cNvPr id="12" name="Isosceles Triangle 11"/>
          <p:cNvSpPr/>
          <p:nvPr/>
        </p:nvSpPr>
        <p:spPr>
          <a:xfrm>
            <a:off x="1817667" y="2198811"/>
            <a:ext cx="304800" cy="262759"/>
          </a:xfrm>
          <a:prstGeom prst="triangle">
            <a:avLst/>
          </a:prstGeom>
          <a:solidFill>
            <a:srgbClr val="3366FF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sosceles Triangle 12"/>
          <p:cNvSpPr/>
          <p:nvPr/>
        </p:nvSpPr>
        <p:spPr>
          <a:xfrm>
            <a:off x="2732067" y="2198811"/>
            <a:ext cx="304800" cy="262759"/>
          </a:xfrm>
          <a:prstGeom prst="triangle">
            <a:avLst/>
          </a:prstGeom>
          <a:solidFill>
            <a:srgbClr val="F000A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/>
          <p:cNvSpPr/>
          <p:nvPr/>
        </p:nvSpPr>
        <p:spPr>
          <a:xfrm>
            <a:off x="3646467" y="2198811"/>
            <a:ext cx="304800" cy="262759"/>
          </a:xfrm>
          <a:prstGeom prst="triangle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/>
          <p:cNvSpPr/>
          <p:nvPr/>
        </p:nvSpPr>
        <p:spPr>
          <a:xfrm>
            <a:off x="5246667" y="2198811"/>
            <a:ext cx="304800" cy="262759"/>
          </a:xfrm>
          <a:prstGeom prst="triangl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Isosceles Triangle 15"/>
          <p:cNvSpPr/>
          <p:nvPr/>
        </p:nvSpPr>
        <p:spPr>
          <a:xfrm>
            <a:off x="7467600" y="2198811"/>
            <a:ext cx="304800" cy="262759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Isosceles Triangle 16"/>
          <p:cNvSpPr/>
          <p:nvPr/>
        </p:nvSpPr>
        <p:spPr>
          <a:xfrm>
            <a:off x="6390461" y="2198811"/>
            <a:ext cx="304800" cy="262759"/>
          </a:xfrm>
          <a:prstGeom prst="triangl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Isosceles Triangle 22"/>
          <p:cNvSpPr/>
          <p:nvPr/>
        </p:nvSpPr>
        <p:spPr>
          <a:xfrm>
            <a:off x="1817667" y="3177058"/>
            <a:ext cx="304800" cy="262759"/>
          </a:xfrm>
          <a:prstGeom prst="triangle">
            <a:avLst/>
          </a:prstGeom>
          <a:solidFill>
            <a:srgbClr val="3366FF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Isosceles Triangle 23"/>
          <p:cNvSpPr/>
          <p:nvPr/>
        </p:nvSpPr>
        <p:spPr>
          <a:xfrm>
            <a:off x="2732067" y="3177058"/>
            <a:ext cx="304800" cy="262759"/>
          </a:xfrm>
          <a:prstGeom prst="triangle">
            <a:avLst/>
          </a:prstGeom>
          <a:solidFill>
            <a:srgbClr val="F000A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sosceles Triangle 25"/>
          <p:cNvSpPr/>
          <p:nvPr/>
        </p:nvSpPr>
        <p:spPr>
          <a:xfrm>
            <a:off x="4199070" y="3177058"/>
            <a:ext cx="304800" cy="262759"/>
          </a:xfrm>
          <a:prstGeom prst="triangl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Isosceles Triangle 26"/>
          <p:cNvSpPr/>
          <p:nvPr/>
        </p:nvSpPr>
        <p:spPr>
          <a:xfrm>
            <a:off x="6420003" y="3177058"/>
            <a:ext cx="304800" cy="262759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osceles Triangle 27"/>
          <p:cNvSpPr/>
          <p:nvPr/>
        </p:nvSpPr>
        <p:spPr>
          <a:xfrm>
            <a:off x="5342864" y="3177058"/>
            <a:ext cx="304800" cy="262759"/>
          </a:xfrm>
          <a:prstGeom prst="triangl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Isosceles Triangle 28"/>
          <p:cNvSpPr/>
          <p:nvPr/>
        </p:nvSpPr>
        <p:spPr>
          <a:xfrm>
            <a:off x="1817667" y="3655717"/>
            <a:ext cx="304800" cy="262759"/>
          </a:xfrm>
          <a:prstGeom prst="triangle">
            <a:avLst/>
          </a:prstGeom>
          <a:solidFill>
            <a:srgbClr val="3366FF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Isosceles Triangle 29"/>
          <p:cNvSpPr/>
          <p:nvPr/>
        </p:nvSpPr>
        <p:spPr>
          <a:xfrm>
            <a:off x="2732067" y="3655717"/>
            <a:ext cx="304800" cy="262759"/>
          </a:xfrm>
          <a:prstGeom prst="triangle">
            <a:avLst/>
          </a:prstGeom>
          <a:solidFill>
            <a:srgbClr val="F000A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Isosceles Triangle 30"/>
          <p:cNvSpPr/>
          <p:nvPr/>
        </p:nvSpPr>
        <p:spPr>
          <a:xfrm>
            <a:off x="3828409" y="3655717"/>
            <a:ext cx="304800" cy="262759"/>
          </a:xfrm>
          <a:prstGeom prst="triangl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Isosceles Triangle 31"/>
          <p:cNvSpPr/>
          <p:nvPr/>
        </p:nvSpPr>
        <p:spPr>
          <a:xfrm>
            <a:off x="6049342" y="3655717"/>
            <a:ext cx="304800" cy="262759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Isosceles Triangle 32"/>
          <p:cNvSpPr/>
          <p:nvPr/>
        </p:nvSpPr>
        <p:spPr>
          <a:xfrm>
            <a:off x="4972203" y="3655717"/>
            <a:ext cx="304800" cy="262759"/>
          </a:xfrm>
          <a:prstGeom prst="triangl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Isosceles Triangle 33"/>
          <p:cNvSpPr/>
          <p:nvPr/>
        </p:nvSpPr>
        <p:spPr>
          <a:xfrm>
            <a:off x="1817667" y="2687390"/>
            <a:ext cx="304800" cy="262759"/>
          </a:xfrm>
          <a:prstGeom prst="triangle">
            <a:avLst/>
          </a:prstGeom>
          <a:solidFill>
            <a:srgbClr val="3366FF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Isosceles Triangle 34"/>
          <p:cNvSpPr/>
          <p:nvPr/>
        </p:nvSpPr>
        <p:spPr>
          <a:xfrm>
            <a:off x="2732067" y="2687390"/>
            <a:ext cx="304800" cy="262759"/>
          </a:xfrm>
          <a:prstGeom prst="triangle">
            <a:avLst/>
          </a:prstGeom>
          <a:solidFill>
            <a:srgbClr val="F000A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Isosceles Triangle 35"/>
          <p:cNvSpPr/>
          <p:nvPr/>
        </p:nvSpPr>
        <p:spPr>
          <a:xfrm>
            <a:off x="3646467" y="2687390"/>
            <a:ext cx="304800" cy="262759"/>
          </a:xfrm>
          <a:prstGeom prst="triangle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Isosceles Triangle 36"/>
          <p:cNvSpPr/>
          <p:nvPr/>
        </p:nvSpPr>
        <p:spPr>
          <a:xfrm>
            <a:off x="4667403" y="2687390"/>
            <a:ext cx="304800" cy="262759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TextBox 96"/>
          <p:cNvSpPr txBox="1"/>
          <p:nvPr/>
        </p:nvSpPr>
        <p:spPr>
          <a:xfrm>
            <a:off x="1219200" y="2133600"/>
            <a:ext cx="455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FoundrySterling-Medium"/>
                <a:cs typeface="FoundrySterling-Medium"/>
              </a:rPr>
              <a:t>#1</a:t>
            </a:r>
            <a:endParaRPr lang="en-US" dirty="0">
              <a:latin typeface="FoundrySterling-Medium"/>
              <a:cs typeface="FoundrySterling-Medium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221002" y="2627017"/>
            <a:ext cx="455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FoundrySterling-Medium"/>
                <a:cs typeface="FoundrySterling-Medium"/>
              </a:rPr>
              <a:t>#2</a:t>
            </a:r>
            <a:endParaRPr lang="en-US" dirty="0">
              <a:latin typeface="FoundrySterling-Medium"/>
              <a:cs typeface="FoundrySterling-Medium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1219200" y="3105865"/>
            <a:ext cx="455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FoundrySterling-Medium"/>
                <a:cs typeface="FoundrySterling-Medium"/>
              </a:rPr>
              <a:t>#3</a:t>
            </a:r>
            <a:endParaRPr lang="en-US" dirty="0">
              <a:latin typeface="FoundrySterling-Medium"/>
              <a:cs typeface="FoundrySterling-Medium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1219200" y="3591185"/>
            <a:ext cx="455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FoundrySterling-Medium"/>
                <a:cs typeface="FoundrySterling-Medium"/>
              </a:rPr>
              <a:t>#4</a:t>
            </a:r>
            <a:endParaRPr lang="en-US" dirty="0">
              <a:latin typeface="FoundrySterling-Medium"/>
              <a:cs typeface="FoundrySterling-Medium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881905" y="4636474"/>
            <a:ext cx="347223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dirty="0" smtClean="0">
                <a:latin typeface="FoundrySterling-Medium"/>
                <a:cs typeface="FoundrySterling-Medium"/>
              </a:rPr>
              <a:t>Example with 4 records</a:t>
            </a:r>
            <a:endParaRPr lang="en-US" sz="2600" dirty="0" smtClean="0">
              <a:latin typeface="FoundrySterling-Medium"/>
              <a:cs typeface="FoundrySterling-Medium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1117600" y="3594100"/>
            <a:ext cx="6934200" cy="40729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1117600" y="3115203"/>
            <a:ext cx="6934200" cy="40729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1117600" y="2628553"/>
            <a:ext cx="6934200" cy="40729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1117600" y="2135483"/>
            <a:ext cx="6934200" cy="40729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Aggregate</a:t>
            </a:r>
            <a:endParaRPr lang="en-US" dirty="0"/>
          </a:p>
        </p:txBody>
      </p:sp>
      <p:sp>
        <p:nvSpPr>
          <p:cNvPr id="41" name="Content Placeholder 40"/>
          <p:cNvSpPr>
            <a:spLocks noGrp="1"/>
          </p:cNvSpPr>
          <p:nvPr>
            <p:ph idx="1"/>
          </p:nvPr>
        </p:nvSpPr>
        <p:spPr>
          <a:xfrm>
            <a:off x="304800" y="1112837"/>
            <a:ext cx="8534400" cy="902175"/>
          </a:xfrm>
        </p:spPr>
        <p:txBody>
          <a:bodyPr/>
          <a:lstStyle/>
          <a:p>
            <a:r>
              <a:rPr lang="th-TH" dirty="0" smtClean="0"/>
              <a:t>Aggregate</a:t>
            </a:r>
            <a:r>
              <a:rPr lang="en-US" dirty="0" smtClean="0"/>
              <a:t> by prefix</a:t>
            </a:r>
            <a:endParaRPr lang="en-US" dirty="0"/>
          </a:p>
        </p:txBody>
      </p:sp>
      <p:sp>
        <p:nvSpPr>
          <p:cNvPr id="12" name="Isosceles Triangle 11"/>
          <p:cNvSpPr/>
          <p:nvPr/>
        </p:nvSpPr>
        <p:spPr>
          <a:xfrm>
            <a:off x="1817667" y="2200694"/>
            <a:ext cx="304800" cy="262759"/>
          </a:xfrm>
          <a:prstGeom prst="triangle">
            <a:avLst/>
          </a:prstGeom>
          <a:solidFill>
            <a:srgbClr val="3366FF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sosceles Triangle 12"/>
          <p:cNvSpPr/>
          <p:nvPr/>
        </p:nvSpPr>
        <p:spPr>
          <a:xfrm>
            <a:off x="2732067" y="2200694"/>
            <a:ext cx="304800" cy="262759"/>
          </a:xfrm>
          <a:prstGeom prst="triangle">
            <a:avLst/>
          </a:prstGeom>
          <a:solidFill>
            <a:srgbClr val="F000A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/>
          <p:cNvSpPr/>
          <p:nvPr/>
        </p:nvSpPr>
        <p:spPr>
          <a:xfrm>
            <a:off x="3646467" y="2200694"/>
            <a:ext cx="304800" cy="262759"/>
          </a:xfrm>
          <a:prstGeom prst="triangle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/>
          <p:cNvSpPr/>
          <p:nvPr/>
        </p:nvSpPr>
        <p:spPr>
          <a:xfrm>
            <a:off x="5246667" y="2200694"/>
            <a:ext cx="304800" cy="262759"/>
          </a:xfrm>
          <a:prstGeom prst="triangl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Isosceles Triangle 15"/>
          <p:cNvSpPr/>
          <p:nvPr/>
        </p:nvSpPr>
        <p:spPr>
          <a:xfrm>
            <a:off x="7467600" y="2200694"/>
            <a:ext cx="304800" cy="262759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Isosceles Triangle 16"/>
          <p:cNvSpPr/>
          <p:nvPr/>
        </p:nvSpPr>
        <p:spPr>
          <a:xfrm>
            <a:off x="6390461" y="2200694"/>
            <a:ext cx="304800" cy="262759"/>
          </a:xfrm>
          <a:prstGeom prst="triangl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Isosceles Triangle 22"/>
          <p:cNvSpPr/>
          <p:nvPr/>
        </p:nvSpPr>
        <p:spPr>
          <a:xfrm>
            <a:off x="1817667" y="3178941"/>
            <a:ext cx="304800" cy="262759"/>
          </a:xfrm>
          <a:prstGeom prst="triangle">
            <a:avLst/>
          </a:prstGeom>
          <a:solidFill>
            <a:srgbClr val="3366FF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Isosceles Triangle 23"/>
          <p:cNvSpPr/>
          <p:nvPr/>
        </p:nvSpPr>
        <p:spPr>
          <a:xfrm>
            <a:off x="2732067" y="3178941"/>
            <a:ext cx="304800" cy="262759"/>
          </a:xfrm>
          <a:prstGeom prst="triangle">
            <a:avLst/>
          </a:prstGeom>
          <a:solidFill>
            <a:srgbClr val="F000A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sosceles Triangle 25"/>
          <p:cNvSpPr/>
          <p:nvPr/>
        </p:nvSpPr>
        <p:spPr>
          <a:xfrm>
            <a:off x="4199070" y="3178941"/>
            <a:ext cx="304800" cy="262759"/>
          </a:xfrm>
          <a:prstGeom prst="triangl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Isosceles Triangle 26"/>
          <p:cNvSpPr/>
          <p:nvPr/>
        </p:nvSpPr>
        <p:spPr>
          <a:xfrm>
            <a:off x="6420003" y="3178941"/>
            <a:ext cx="304800" cy="262759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osceles Triangle 27"/>
          <p:cNvSpPr/>
          <p:nvPr/>
        </p:nvSpPr>
        <p:spPr>
          <a:xfrm>
            <a:off x="5342864" y="3178941"/>
            <a:ext cx="304800" cy="262759"/>
          </a:xfrm>
          <a:prstGeom prst="triangl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Isosceles Triangle 28"/>
          <p:cNvSpPr/>
          <p:nvPr/>
        </p:nvSpPr>
        <p:spPr>
          <a:xfrm>
            <a:off x="1817667" y="3657600"/>
            <a:ext cx="304800" cy="262759"/>
          </a:xfrm>
          <a:prstGeom prst="triangle">
            <a:avLst/>
          </a:prstGeom>
          <a:solidFill>
            <a:srgbClr val="3366FF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Isosceles Triangle 29"/>
          <p:cNvSpPr/>
          <p:nvPr/>
        </p:nvSpPr>
        <p:spPr>
          <a:xfrm>
            <a:off x="2732067" y="3657600"/>
            <a:ext cx="304800" cy="262759"/>
          </a:xfrm>
          <a:prstGeom prst="triangle">
            <a:avLst/>
          </a:prstGeom>
          <a:solidFill>
            <a:srgbClr val="F000A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Isosceles Triangle 30"/>
          <p:cNvSpPr/>
          <p:nvPr/>
        </p:nvSpPr>
        <p:spPr>
          <a:xfrm>
            <a:off x="3828409" y="3657600"/>
            <a:ext cx="304800" cy="262759"/>
          </a:xfrm>
          <a:prstGeom prst="triangl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Isosceles Triangle 31"/>
          <p:cNvSpPr/>
          <p:nvPr/>
        </p:nvSpPr>
        <p:spPr>
          <a:xfrm>
            <a:off x="6049342" y="3657600"/>
            <a:ext cx="304800" cy="262759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Isosceles Triangle 32"/>
          <p:cNvSpPr/>
          <p:nvPr/>
        </p:nvSpPr>
        <p:spPr>
          <a:xfrm>
            <a:off x="4972203" y="3657600"/>
            <a:ext cx="304800" cy="262759"/>
          </a:xfrm>
          <a:prstGeom prst="triangl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Isosceles Triangle 33"/>
          <p:cNvSpPr/>
          <p:nvPr/>
        </p:nvSpPr>
        <p:spPr>
          <a:xfrm>
            <a:off x="1817667" y="2689273"/>
            <a:ext cx="304800" cy="262759"/>
          </a:xfrm>
          <a:prstGeom prst="triangle">
            <a:avLst/>
          </a:prstGeom>
          <a:solidFill>
            <a:srgbClr val="3366FF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Isosceles Triangle 34"/>
          <p:cNvSpPr/>
          <p:nvPr/>
        </p:nvSpPr>
        <p:spPr>
          <a:xfrm>
            <a:off x="2732067" y="2689273"/>
            <a:ext cx="304800" cy="262759"/>
          </a:xfrm>
          <a:prstGeom prst="triangle">
            <a:avLst/>
          </a:prstGeom>
          <a:solidFill>
            <a:srgbClr val="F000A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Isosceles Triangle 35"/>
          <p:cNvSpPr/>
          <p:nvPr/>
        </p:nvSpPr>
        <p:spPr>
          <a:xfrm>
            <a:off x="3646467" y="2689273"/>
            <a:ext cx="304800" cy="262759"/>
          </a:xfrm>
          <a:prstGeom prst="triangle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Isosceles Triangle 36"/>
          <p:cNvSpPr/>
          <p:nvPr/>
        </p:nvSpPr>
        <p:spPr>
          <a:xfrm>
            <a:off x="4667403" y="2689273"/>
            <a:ext cx="304800" cy="262759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TextBox 96"/>
          <p:cNvSpPr txBox="1"/>
          <p:nvPr/>
        </p:nvSpPr>
        <p:spPr>
          <a:xfrm>
            <a:off x="1219200" y="2135483"/>
            <a:ext cx="455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FoundrySterling-Medium"/>
                <a:cs typeface="FoundrySterling-Medium"/>
              </a:rPr>
              <a:t>#1</a:t>
            </a:r>
            <a:endParaRPr lang="en-US" dirty="0">
              <a:latin typeface="FoundrySterling-Medium"/>
              <a:cs typeface="FoundrySterling-Medium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221002" y="2628900"/>
            <a:ext cx="455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FoundrySterling-Medium"/>
                <a:cs typeface="FoundrySterling-Medium"/>
              </a:rPr>
              <a:t>#2</a:t>
            </a:r>
            <a:endParaRPr lang="en-US" dirty="0">
              <a:latin typeface="FoundrySterling-Medium"/>
              <a:cs typeface="FoundrySterling-Medium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1219200" y="3107748"/>
            <a:ext cx="455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FoundrySterling-Medium"/>
                <a:cs typeface="FoundrySterling-Medium"/>
              </a:rPr>
              <a:t>#3</a:t>
            </a:r>
            <a:endParaRPr lang="en-US" dirty="0">
              <a:latin typeface="FoundrySterling-Medium"/>
              <a:cs typeface="FoundrySterling-Medium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1219200" y="3593068"/>
            <a:ext cx="455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FoundrySterling-Medium"/>
                <a:cs typeface="FoundrySterling-Medium"/>
              </a:rPr>
              <a:t>#4</a:t>
            </a:r>
            <a:endParaRPr lang="en-US" dirty="0">
              <a:latin typeface="FoundrySterling-Medium"/>
              <a:cs typeface="FoundrySterling-Medium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714500" y="2032001"/>
            <a:ext cx="520700" cy="2095499"/>
          </a:xfrm>
          <a:prstGeom prst="rect">
            <a:avLst/>
          </a:prstGeom>
          <a:ln w="254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2621555" y="2032001"/>
            <a:ext cx="520700" cy="2095499"/>
          </a:xfrm>
          <a:prstGeom prst="rect">
            <a:avLst/>
          </a:prstGeom>
          <a:ln w="254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3517900" y="2032000"/>
            <a:ext cx="520700" cy="1146941"/>
          </a:xfrm>
          <a:prstGeom prst="rect">
            <a:avLst/>
          </a:prstGeom>
          <a:ln w="254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3733800" y="3073400"/>
            <a:ext cx="927100" cy="1054100"/>
          </a:xfrm>
          <a:prstGeom prst="rect">
            <a:avLst/>
          </a:prstGeom>
          <a:ln w="254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838700" y="3073400"/>
            <a:ext cx="880930" cy="1054100"/>
          </a:xfrm>
          <a:prstGeom prst="rect">
            <a:avLst/>
          </a:prstGeom>
          <a:ln w="254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5931053" y="3073400"/>
            <a:ext cx="927100" cy="1054100"/>
          </a:xfrm>
          <a:prstGeom prst="rect">
            <a:avLst/>
          </a:prstGeom>
          <a:ln w="254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ounded Rectangle 48"/>
          <p:cNvSpPr/>
          <p:nvPr/>
        </p:nvSpPr>
        <p:spPr>
          <a:xfrm>
            <a:off x="1092200" y="4758212"/>
            <a:ext cx="6985000" cy="1566388"/>
          </a:xfrm>
          <a:prstGeom prst="roundRect">
            <a:avLst>
              <a:gd name="adj" fmla="val 11939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Isosceles Triangle 49"/>
          <p:cNvSpPr/>
          <p:nvPr/>
        </p:nvSpPr>
        <p:spPr>
          <a:xfrm>
            <a:off x="1817667" y="4918494"/>
            <a:ext cx="304800" cy="262759"/>
          </a:xfrm>
          <a:prstGeom prst="triangle">
            <a:avLst/>
          </a:prstGeom>
          <a:solidFill>
            <a:srgbClr val="3366FF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Isosceles Triangle 50"/>
          <p:cNvSpPr/>
          <p:nvPr/>
        </p:nvSpPr>
        <p:spPr>
          <a:xfrm>
            <a:off x="2732067" y="4918494"/>
            <a:ext cx="304800" cy="262759"/>
          </a:xfrm>
          <a:prstGeom prst="triangle">
            <a:avLst/>
          </a:prstGeom>
          <a:solidFill>
            <a:srgbClr val="F000A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Isosceles Triangle 51"/>
          <p:cNvSpPr/>
          <p:nvPr/>
        </p:nvSpPr>
        <p:spPr>
          <a:xfrm>
            <a:off x="3646467" y="4918494"/>
            <a:ext cx="304800" cy="262759"/>
          </a:xfrm>
          <a:prstGeom prst="triangle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Isosceles Triangle 52"/>
          <p:cNvSpPr/>
          <p:nvPr/>
        </p:nvSpPr>
        <p:spPr>
          <a:xfrm>
            <a:off x="5246667" y="4918494"/>
            <a:ext cx="304800" cy="262759"/>
          </a:xfrm>
          <a:prstGeom prst="triangl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Isosceles Triangle 53"/>
          <p:cNvSpPr/>
          <p:nvPr/>
        </p:nvSpPr>
        <p:spPr>
          <a:xfrm>
            <a:off x="7467600" y="4918494"/>
            <a:ext cx="304800" cy="262759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Isosceles Triangle 54"/>
          <p:cNvSpPr/>
          <p:nvPr/>
        </p:nvSpPr>
        <p:spPr>
          <a:xfrm>
            <a:off x="6390461" y="4918494"/>
            <a:ext cx="304800" cy="262759"/>
          </a:xfrm>
          <a:prstGeom prst="triangl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Isosceles Triangle 55"/>
          <p:cNvSpPr/>
          <p:nvPr/>
        </p:nvSpPr>
        <p:spPr>
          <a:xfrm>
            <a:off x="3646467" y="5790853"/>
            <a:ext cx="304800" cy="262759"/>
          </a:xfrm>
          <a:prstGeom prst="triangl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Isosceles Triangle 56"/>
          <p:cNvSpPr/>
          <p:nvPr/>
        </p:nvSpPr>
        <p:spPr>
          <a:xfrm>
            <a:off x="5867400" y="5790853"/>
            <a:ext cx="304800" cy="262759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Isosceles Triangle 57"/>
          <p:cNvSpPr/>
          <p:nvPr/>
        </p:nvSpPr>
        <p:spPr>
          <a:xfrm>
            <a:off x="4790261" y="5790853"/>
            <a:ext cx="304800" cy="262759"/>
          </a:xfrm>
          <a:prstGeom prst="triangl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Isosceles Triangle 58"/>
          <p:cNvSpPr/>
          <p:nvPr/>
        </p:nvSpPr>
        <p:spPr>
          <a:xfrm>
            <a:off x="4667403" y="5333653"/>
            <a:ext cx="304800" cy="262759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0" name="Straight Connector 59"/>
          <p:cNvCxnSpPr>
            <a:stCxn id="50" idx="5"/>
            <a:endCxn id="51" idx="1"/>
          </p:cNvCxnSpPr>
          <p:nvPr/>
        </p:nvCxnSpPr>
        <p:spPr>
          <a:xfrm>
            <a:off x="2046267" y="5049874"/>
            <a:ext cx="762000" cy="1588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stCxn id="51" idx="5"/>
            <a:endCxn id="52" idx="1"/>
          </p:cNvCxnSpPr>
          <p:nvPr/>
        </p:nvCxnSpPr>
        <p:spPr>
          <a:xfrm>
            <a:off x="2960667" y="5049874"/>
            <a:ext cx="762000" cy="1588"/>
          </a:xfrm>
          <a:prstGeom prst="line">
            <a:avLst/>
          </a:prstGeom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stCxn id="56" idx="1"/>
            <a:endCxn id="51" idx="5"/>
          </p:cNvCxnSpPr>
          <p:nvPr/>
        </p:nvCxnSpPr>
        <p:spPr>
          <a:xfrm rot="10800000">
            <a:off x="2960667" y="5049875"/>
            <a:ext cx="762000" cy="872359"/>
          </a:xfrm>
          <a:prstGeom prst="line">
            <a:avLst/>
          </a:prstGeom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stCxn id="53" idx="1"/>
          </p:cNvCxnSpPr>
          <p:nvPr/>
        </p:nvCxnSpPr>
        <p:spPr>
          <a:xfrm rot="10800000" flipV="1">
            <a:off x="3905403" y="5049873"/>
            <a:ext cx="1417464" cy="1589"/>
          </a:xfrm>
          <a:prstGeom prst="line">
            <a:avLst/>
          </a:prstGeom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9" idx="1"/>
            <a:endCxn id="52" idx="5"/>
          </p:cNvCxnSpPr>
          <p:nvPr/>
        </p:nvCxnSpPr>
        <p:spPr>
          <a:xfrm rot="10800000">
            <a:off x="3875067" y="5049875"/>
            <a:ext cx="868536" cy="415159"/>
          </a:xfrm>
          <a:prstGeom prst="line">
            <a:avLst/>
          </a:prstGeom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58" idx="1"/>
            <a:endCxn id="56" idx="5"/>
          </p:cNvCxnSpPr>
          <p:nvPr/>
        </p:nvCxnSpPr>
        <p:spPr>
          <a:xfrm rot="10800000">
            <a:off x="3875067" y="5922233"/>
            <a:ext cx="991394" cy="1588"/>
          </a:xfrm>
          <a:prstGeom prst="line">
            <a:avLst/>
          </a:prstGeom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stCxn id="55" idx="1"/>
            <a:endCxn id="53" idx="5"/>
          </p:cNvCxnSpPr>
          <p:nvPr/>
        </p:nvCxnSpPr>
        <p:spPr>
          <a:xfrm rot="10800000">
            <a:off x="5475267" y="5049874"/>
            <a:ext cx="991394" cy="1588"/>
          </a:xfrm>
          <a:prstGeom prst="line">
            <a:avLst/>
          </a:prstGeom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7" idx="1"/>
            <a:endCxn id="58" idx="5"/>
          </p:cNvCxnSpPr>
          <p:nvPr/>
        </p:nvCxnSpPr>
        <p:spPr>
          <a:xfrm rot="10800000">
            <a:off x="5018862" y="5922233"/>
            <a:ext cx="924739" cy="1588"/>
          </a:xfrm>
          <a:prstGeom prst="line">
            <a:avLst/>
          </a:prstGeom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4" idx="1"/>
            <a:endCxn id="55" idx="5"/>
          </p:cNvCxnSpPr>
          <p:nvPr/>
        </p:nvCxnSpPr>
        <p:spPr>
          <a:xfrm rot="10800000">
            <a:off x="6619062" y="5049874"/>
            <a:ext cx="924739" cy="1588"/>
          </a:xfrm>
          <a:prstGeom prst="line">
            <a:avLst/>
          </a:prstGeom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0" name="Down Arrow 69"/>
          <p:cNvSpPr/>
          <p:nvPr/>
        </p:nvSpPr>
        <p:spPr>
          <a:xfrm>
            <a:off x="4470542" y="4188797"/>
            <a:ext cx="406258" cy="699645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Visualize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1112837"/>
            <a:ext cx="8534400" cy="792163"/>
          </a:xfrm>
        </p:spPr>
        <p:txBody>
          <a:bodyPr>
            <a:normAutofit/>
          </a:bodyPr>
          <a:lstStyle/>
          <a:p>
            <a:r>
              <a:rPr lang="en-US" dirty="0" smtClean="0"/>
              <a:t>Inspired by the Icicle tree</a:t>
            </a:r>
            <a:r>
              <a:rPr lang="th-TH" dirty="0" smtClean="0"/>
              <a:t> [Fekete 2004]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rcRect l="8912" t="14804" r="8857" b="22034"/>
          <a:stretch>
            <a:fillRect/>
          </a:stretch>
        </p:blipFill>
        <p:spPr>
          <a:xfrm>
            <a:off x="3673982" y="1981200"/>
            <a:ext cx="5012818" cy="3850343"/>
          </a:xfrm>
          <a:prstGeom prst="rect">
            <a:avLst/>
          </a:prstGeom>
          <a:ln>
            <a:solidFill>
              <a:srgbClr val="7F7F7F"/>
            </a:solidFill>
          </a:ln>
        </p:spPr>
      </p:pic>
      <p:sp>
        <p:nvSpPr>
          <p:cNvPr id="10" name="Right Arrow 9"/>
          <p:cNvSpPr/>
          <p:nvPr/>
        </p:nvSpPr>
        <p:spPr>
          <a:xfrm>
            <a:off x="2589709" y="3581400"/>
            <a:ext cx="610691" cy="381000"/>
          </a:xfrm>
          <a:prstGeom prst="rightArrow">
            <a:avLst/>
          </a:prstGeom>
          <a:ln>
            <a:tailEnd type="triangle" w="lg" len="lg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rcRect r="66107"/>
          <a:stretch>
            <a:fillRect/>
          </a:stretch>
        </p:blipFill>
        <p:spPr>
          <a:xfrm>
            <a:off x="456109" y="2590800"/>
            <a:ext cx="1924050" cy="2362200"/>
          </a:xfrm>
          <a:prstGeom prst="rect">
            <a:avLst/>
          </a:prstGeom>
          <a:ln>
            <a:solidFill>
              <a:srgbClr val="7F7F7F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1629833" y="5987534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>
                <a:latin typeface="Handwriting - Dakota"/>
                <a:cs typeface="Handwriting - Dakota"/>
              </a:rPr>
              <a:t>Number of files</a:t>
            </a:r>
            <a:endParaRPr lang="en-US" dirty="0" smtClean="0">
              <a:latin typeface="Handwriting - Dakota"/>
              <a:cs typeface="Handwriting - Dakota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2631138" y="4772987"/>
            <a:ext cx="721662" cy="1214547"/>
          </a:xfrm>
          <a:custGeom>
            <a:avLst/>
            <a:gdLst>
              <a:gd name="connsiteX0" fmla="*/ 0 w 1756513"/>
              <a:gd name="connsiteY0" fmla="*/ 1877887 h 1877887"/>
              <a:gd name="connsiteX1" fmla="*/ 851233 w 1756513"/>
              <a:gd name="connsiteY1" fmla="*/ 432319 h 1877887"/>
              <a:gd name="connsiteX2" fmla="*/ 1756513 w 1756513"/>
              <a:gd name="connsiteY2" fmla="*/ 0 h 187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56513" h="1877887">
                <a:moveTo>
                  <a:pt x="0" y="1877887"/>
                </a:moveTo>
                <a:cubicBezTo>
                  <a:pt x="279240" y="1311593"/>
                  <a:pt x="558481" y="745300"/>
                  <a:pt x="851233" y="432319"/>
                </a:cubicBezTo>
                <a:cubicBezTo>
                  <a:pt x="1143985" y="119338"/>
                  <a:pt x="1756513" y="0"/>
                  <a:pt x="1756513" y="0"/>
                </a:cubicBezTo>
              </a:path>
            </a:pathLst>
          </a:custGeom>
          <a:ln>
            <a:solidFill>
              <a:schemeClr val="tx1">
                <a:lumMod val="85000"/>
                <a:lumOff val="15000"/>
              </a:schemeClr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31"/>
          <p:cNvGrpSpPr/>
          <p:nvPr/>
        </p:nvGrpSpPr>
        <p:grpSpPr>
          <a:xfrm>
            <a:off x="3429000" y="2047458"/>
            <a:ext cx="101601" cy="3703637"/>
            <a:chOff x="3429000" y="2047458"/>
            <a:chExt cx="101601" cy="3703637"/>
          </a:xfrm>
        </p:grpSpPr>
        <p:cxnSp>
          <p:nvCxnSpPr>
            <p:cNvPr id="13" name="Straight Connector 12"/>
            <p:cNvCxnSpPr/>
            <p:nvPr/>
          </p:nvCxnSpPr>
          <p:spPr>
            <a:xfrm rot="5400000">
              <a:off x="1631447" y="3898483"/>
              <a:ext cx="3703637" cy="1588"/>
            </a:xfrm>
            <a:prstGeom prst="line">
              <a:avLst/>
            </a:prstGeom>
            <a:ln w="12700" cap="flat" cmpd="sng" algn="ctr">
              <a:solidFill>
                <a:srgbClr val="0D0D0D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3437468" y="2049045"/>
              <a:ext cx="93133" cy="1587"/>
            </a:xfrm>
            <a:prstGeom prst="line">
              <a:avLst/>
            </a:prstGeom>
            <a:ln w="25400" cap="flat" cmpd="sng" algn="ctr">
              <a:solidFill>
                <a:srgbClr val="0D0D0D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V="1">
              <a:off x="3429000" y="5747281"/>
              <a:ext cx="93133" cy="1587"/>
            </a:xfrm>
            <a:prstGeom prst="line">
              <a:avLst/>
            </a:prstGeom>
            <a:ln w="25400" cap="flat" cmpd="sng" algn="ctr">
              <a:solidFill>
                <a:srgbClr val="0D0D0D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Visualize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Use horizontal </a:t>
            </a:r>
            <a:r>
              <a:rPr lang="th-TH" dirty="0" smtClean="0"/>
              <a:t>axis</a:t>
            </a:r>
            <a:r>
              <a:rPr lang="en-US" dirty="0" smtClean="0"/>
              <a:t> to represent time</a:t>
            </a:r>
            <a:endParaRPr lang="th-TH" dirty="0" smtClean="0"/>
          </a:p>
          <a:p>
            <a:r>
              <a:rPr lang="en-US" dirty="0" smtClean="0"/>
              <a:t>Video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r>
              <a:rPr lang="th-TH" dirty="0" smtClean="0"/>
              <a:t> – lifeflow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457200" y="3048000"/>
            <a:ext cx="7315200" cy="685800"/>
          </a:xfrm>
        </p:spPr>
        <p:txBody>
          <a:bodyPr>
            <a:normAutofit/>
          </a:bodyPr>
          <a:lstStyle/>
          <a:p>
            <a:r>
              <a:rPr lang="th-TH" dirty="0" smtClean="0"/>
              <a:t>When the lines are combined into flow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Future work</a:t>
            </a:r>
            <a:endParaRPr lang="en-US" dirty="0"/>
          </a:p>
        </p:txBody>
      </p:sp>
      <p:sp>
        <p:nvSpPr>
          <p:cNvPr id="21" name="Content Placeholder 20"/>
          <p:cNvSpPr>
            <a:spLocks noGrp="1"/>
          </p:cNvSpPr>
          <p:nvPr>
            <p:ph idx="1"/>
          </p:nvPr>
        </p:nvSpPr>
        <p:spPr>
          <a:xfrm>
            <a:off x="304800" y="1043329"/>
            <a:ext cx="8534400" cy="823571"/>
          </a:xfrm>
        </p:spPr>
        <p:txBody>
          <a:bodyPr/>
          <a:lstStyle/>
          <a:p>
            <a:r>
              <a:rPr lang="th-TH" dirty="0" smtClean="0"/>
              <a:t>Comparison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l="39157" t="13140" r="5181" b="14164"/>
          <a:stretch>
            <a:fillRect/>
          </a:stretch>
        </p:blipFill>
        <p:spPr>
          <a:xfrm>
            <a:off x="115910" y="2099580"/>
            <a:ext cx="4379890" cy="4038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rcRect l="39157" t="13140" r="5181" b="14164"/>
          <a:stretch>
            <a:fillRect/>
          </a:stretch>
        </p:blipFill>
        <p:spPr>
          <a:xfrm>
            <a:off x="4648200" y="2099580"/>
            <a:ext cx="4379890" cy="4038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800600" y="3623580"/>
            <a:ext cx="990600" cy="685800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553795" y="6290580"/>
            <a:ext cx="1646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>
                <a:latin typeface="FoundrySterling-Medium"/>
                <a:cs typeface="FoundrySterling-Medium"/>
              </a:rPr>
              <a:t>Jan-Mar 2008</a:t>
            </a:r>
            <a:endParaRPr lang="en-US" dirty="0" smtClean="0">
              <a:latin typeface="FoundrySterling-Medium"/>
              <a:cs typeface="FoundrySterling-Medium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22459" y="6290580"/>
            <a:ext cx="1826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>
                <a:latin typeface="FoundrySterling-Medium"/>
                <a:cs typeface="FoundrySterling-Medium"/>
              </a:rPr>
              <a:t>April-June 2008</a:t>
            </a:r>
            <a:endParaRPr lang="en-US" dirty="0" smtClean="0">
              <a:latin typeface="FoundrySterling-Medium"/>
              <a:cs typeface="FoundrySterling-Medium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5063221" y="1457714"/>
            <a:ext cx="3090179" cy="2245247"/>
            <a:chOff x="5063221" y="882134"/>
            <a:chExt cx="3090179" cy="2245247"/>
          </a:xfrm>
        </p:grpSpPr>
        <p:cxnSp>
          <p:nvCxnSpPr>
            <p:cNvPr id="19" name="Straight Connector 18"/>
            <p:cNvCxnSpPr/>
            <p:nvPr/>
          </p:nvCxnSpPr>
          <p:spPr>
            <a:xfrm rot="5400000" flipH="1" flipV="1">
              <a:off x="5352378" y="1687313"/>
              <a:ext cx="1743873" cy="1090903"/>
            </a:xfrm>
            <a:prstGeom prst="line">
              <a:avLst/>
            </a:prstGeom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6723858" y="1044120"/>
              <a:ext cx="14295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dirty="0" smtClean="0">
                  <a:latin typeface="FoundrySterling-Medium"/>
                  <a:cs typeface="FoundrySterling-Medium"/>
                </a:rPr>
                <a:t>Intermediate</a:t>
              </a:r>
              <a:endParaRPr lang="en-US" dirty="0" smtClean="0">
                <a:latin typeface="FoundrySterling-Medium"/>
                <a:cs typeface="FoundrySterling-Medium"/>
              </a:endParaRPr>
            </a:p>
          </p:txBody>
        </p:sp>
        <p:cxnSp>
          <p:nvCxnSpPr>
            <p:cNvPr id="22" name="Straight Connector 21"/>
            <p:cNvCxnSpPr/>
            <p:nvPr/>
          </p:nvCxnSpPr>
          <p:spPr>
            <a:xfrm rot="5400000" flipH="1" flipV="1">
              <a:off x="4310970" y="1994131"/>
              <a:ext cx="1885501" cy="381000"/>
            </a:xfrm>
            <a:prstGeom prst="line">
              <a:avLst/>
            </a:prstGeom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5260057" y="882134"/>
              <a:ext cx="5311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dirty="0" smtClean="0">
                  <a:latin typeface="FoundrySterling-Medium"/>
                  <a:cs typeface="FoundrySterling-Medium"/>
                </a:rPr>
                <a:t>ICU</a:t>
              </a:r>
              <a:endParaRPr lang="en-US" dirty="0" smtClean="0">
                <a:latin typeface="FoundrySterling-Medium"/>
                <a:cs typeface="FoundrySterling-Medium"/>
              </a:endParaRPr>
            </a:p>
          </p:txBody>
        </p:sp>
      </p:grpSp>
      <p:grpSp>
        <p:nvGrpSpPr>
          <p:cNvPr id="5" name="Group 33"/>
          <p:cNvGrpSpPr/>
          <p:nvPr/>
        </p:nvGrpSpPr>
        <p:grpSpPr>
          <a:xfrm>
            <a:off x="268310" y="1642380"/>
            <a:ext cx="3478072" cy="5139420"/>
            <a:chOff x="268310" y="1066800"/>
            <a:chExt cx="3478072" cy="5139420"/>
          </a:xfrm>
        </p:grpSpPr>
        <p:sp>
          <p:nvSpPr>
            <p:cNvPr id="9" name="Rectangle 8"/>
            <p:cNvSpPr/>
            <p:nvPr/>
          </p:nvSpPr>
          <p:spPr>
            <a:xfrm>
              <a:off x="268310" y="3429000"/>
              <a:ext cx="1027090" cy="914400"/>
            </a:xfrm>
            <a:prstGeom prst="rect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5400000" flipH="1" flipV="1">
              <a:off x="674654" y="1820140"/>
              <a:ext cx="2109284" cy="1281381"/>
            </a:xfrm>
            <a:prstGeom prst="line">
              <a:avLst/>
            </a:prstGeom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2316840" y="1066800"/>
              <a:ext cx="14295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dirty="0" smtClean="0">
                  <a:latin typeface="FoundrySterling-Medium"/>
                  <a:cs typeface="FoundrySterling-Medium"/>
                </a:rPr>
                <a:t>Intermediate</a:t>
              </a:r>
              <a:endParaRPr lang="en-US" dirty="0" smtClean="0">
                <a:latin typeface="FoundrySterling-Medium"/>
                <a:cs typeface="FoundrySterling-Medium"/>
              </a:endParaRPr>
            </a:p>
          </p:txBody>
        </p:sp>
        <p:cxnSp>
          <p:nvCxnSpPr>
            <p:cNvPr id="26" name="Straight Connector 25"/>
            <p:cNvCxnSpPr>
              <a:endCxn id="27" idx="2"/>
            </p:cNvCxnSpPr>
            <p:nvPr/>
          </p:nvCxnSpPr>
          <p:spPr>
            <a:xfrm rot="5400000" flipH="1" flipV="1">
              <a:off x="-271356" y="2240889"/>
              <a:ext cx="2071922" cy="462408"/>
            </a:xfrm>
            <a:prstGeom prst="line">
              <a:avLst/>
            </a:prstGeom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730237" y="1066800"/>
              <a:ext cx="5311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dirty="0" smtClean="0">
                  <a:latin typeface="FoundrySterling-Medium"/>
                  <a:cs typeface="FoundrySterling-Medium"/>
                </a:rPr>
                <a:t>ICU</a:t>
              </a:r>
              <a:endParaRPr lang="en-US" dirty="0" smtClean="0">
                <a:latin typeface="FoundrySterling-Medium"/>
                <a:cs typeface="FoundrySterling-Medium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 rot="5400000" flipH="1" flipV="1">
              <a:off x="-40" y="4910325"/>
              <a:ext cx="1655673" cy="385552"/>
            </a:xfrm>
            <a:prstGeom prst="line">
              <a:avLst/>
            </a:prstGeom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278474" y="5836888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dirty="0" smtClean="0">
                  <a:latin typeface="FoundrySterling-Medium"/>
                  <a:cs typeface="FoundrySterling-Medium"/>
                </a:rPr>
                <a:t>Floor</a:t>
              </a:r>
              <a:endParaRPr lang="en-US" dirty="0" smtClean="0">
                <a:latin typeface="FoundrySterling-Medium"/>
                <a:cs typeface="FoundrySterling-Medium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/>
          <p:cNvSpPr/>
          <p:nvPr/>
        </p:nvSpPr>
        <p:spPr>
          <a:xfrm>
            <a:off x="4800600" y="4817478"/>
            <a:ext cx="3810000" cy="1811922"/>
          </a:xfrm>
          <a:prstGeom prst="rect">
            <a:avLst/>
          </a:prstGeom>
          <a:ln>
            <a:noFill/>
            <a:tailEnd type="triangle" w="lg" len="lg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800600" y="2879229"/>
            <a:ext cx="3810000" cy="18789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800600" y="2421235"/>
            <a:ext cx="3810000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400" dirty="0" smtClean="0"/>
              <a:t>Patient ID: 45851737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48032" y="2905542"/>
            <a:ext cx="3762568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latin typeface="Calibri"/>
                <a:cs typeface="Calibri"/>
              </a:rPr>
              <a:t>12/02/2008 14:26	A</a:t>
            </a:r>
            <a:r>
              <a:rPr lang="th-TH" sz="2200" dirty="0" smtClean="0">
                <a:latin typeface="Calibri"/>
                <a:cs typeface="Calibri"/>
              </a:rPr>
              <a:t>rrival</a:t>
            </a:r>
            <a:endParaRPr lang="en-US" sz="2200" dirty="0" smtClean="0">
              <a:latin typeface="Calibri"/>
              <a:cs typeface="Calibri"/>
            </a:endParaRPr>
          </a:p>
          <a:p>
            <a:r>
              <a:rPr lang="en-US" sz="2200" dirty="0" smtClean="0">
                <a:latin typeface="Calibri"/>
                <a:cs typeface="Calibri"/>
              </a:rPr>
              <a:t>12/02/2008 14:</a:t>
            </a:r>
            <a:r>
              <a:rPr lang="th-TH" sz="2200" dirty="0" smtClean="0">
                <a:latin typeface="Calibri"/>
                <a:cs typeface="Calibri"/>
              </a:rPr>
              <a:t>3</a:t>
            </a:r>
            <a:r>
              <a:rPr lang="en-US" sz="2200" dirty="0" smtClean="0">
                <a:latin typeface="Calibri"/>
                <a:cs typeface="Calibri"/>
              </a:rPr>
              <a:t>6	Emergency</a:t>
            </a:r>
          </a:p>
          <a:p>
            <a:r>
              <a:rPr lang="en-US" sz="2200" dirty="0" smtClean="0">
                <a:latin typeface="Calibri"/>
                <a:cs typeface="Calibri"/>
              </a:rPr>
              <a:t>12/02/2008 22:44	ICU</a:t>
            </a:r>
          </a:p>
          <a:p>
            <a:r>
              <a:rPr lang="en-US" sz="2200" dirty="0" smtClean="0">
                <a:latin typeface="Calibri"/>
                <a:cs typeface="Calibri"/>
              </a:rPr>
              <a:t>12/05/2008 05:07	Floor</a:t>
            </a:r>
            <a:endParaRPr lang="th-TH" sz="2200" dirty="0" smtClean="0">
              <a:latin typeface="Calibri"/>
              <a:cs typeface="Calibri"/>
            </a:endParaRPr>
          </a:p>
          <a:p>
            <a:r>
              <a:rPr lang="en-US" sz="2200" dirty="0" smtClean="0">
                <a:latin typeface="Calibri"/>
                <a:cs typeface="Calibri"/>
              </a:rPr>
              <a:t>12/14/2008 06:19	Exit</a:t>
            </a:r>
          </a:p>
          <a:p>
            <a:endParaRPr lang="en-US" sz="2200" dirty="0" smtClean="0">
              <a:latin typeface="Calibri"/>
              <a:cs typeface="Calibri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5029200" y="5100365"/>
            <a:ext cx="3350886" cy="15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>
            <a:off x="4551793" y="5848171"/>
            <a:ext cx="1399902" cy="856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>
            <a:off x="5176200" y="5869162"/>
            <a:ext cx="1364901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5400000">
            <a:off x="5850063" y="5859606"/>
            <a:ext cx="1385600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6546611" y="5869558"/>
            <a:ext cx="1364104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5400000">
            <a:off x="7217661" y="5858811"/>
            <a:ext cx="1385597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Isosceles Triangle 22"/>
          <p:cNvSpPr/>
          <p:nvPr/>
        </p:nvSpPr>
        <p:spPr>
          <a:xfrm>
            <a:off x="4941867" y="5187506"/>
            <a:ext cx="304800" cy="262759"/>
          </a:xfrm>
          <a:prstGeom prst="triangle">
            <a:avLst/>
          </a:prstGeom>
          <a:solidFill>
            <a:srgbClr val="3366FF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6408119" y="4732621"/>
            <a:ext cx="657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Time</a:t>
            </a:r>
            <a:endParaRPr lang="en-US" dirty="0"/>
          </a:p>
        </p:txBody>
      </p:sp>
      <p:sp>
        <p:nvSpPr>
          <p:cNvPr id="25" name="Isosceles Triangle 24"/>
          <p:cNvSpPr/>
          <p:nvPr/>
        </p:nvSpPr>
        <p:spPr>
          <a:xfrm>
            <a:off x="5029200" y="5471285"/>
            <a:ext cx="304800" cy="262759"/>
          </a:xfrm>
          <a:prstGeom prst="triangle">
            <a:avLst/>
          </a:prstGeom>
          <a:solidFill>
            <a:srgbClr val="F000A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sosceles Triangle 25"/>
          <p:cNvSpPr/>
          <p:nvPr/>
        </p:nvSpPr>
        <p:spPr>
          <a:xfrm>
            <a:off x="5562600" y="5734044"/>
            <a:ext cx="304800" cy="262759"/>
          </a:xfrm>
          <a:prstGeom prst="triangle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Isosceles Triangle 26"/>
          <p:cNvSpPr/>
          <p:nvPr/>
        </p:nvSpPr>
        <p:spPr>
          <a:xfrm>
            <a:off x="6400800" y="5945040"/>
            <a:ext cx="304800" cy="262759"/>
          </a:xfrm>
          <a:prstGeom prst="triangl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osceles Triangle 27"/>
          <p:cNvSpPr/>
          <p:nvPr/>
        </p:nvSpPr>
        <p:spPr>
          <a:xfrm>
            <a:off x="7762061" y="6193220"/>
            <a:ext cx="304800" cy="262759"/>
          </a:xfrm>
          <a:prstGeom prst="triangle">
            <a:avLst/>
          </a:prstGeom>
          <a:solidFill>
            <a:srgbClr val="00FF19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5404003" y="5390706"/>
            <a:ext cx="1257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>
                <a:latin typeface="Franklin Gothic Book"/>
                <a:cs typeface="Franklin Gothic Book"/>
              </a:rPr>
              <a:t>Emergency</a:t>
            </a:r>
            <a:endParaRPr lang="en-US" dirty="0">
              <a:latin typeface="Franklin Gothic Book"/>
              <a:cs typeface="Franklin Gothic Book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943853" y="5644706"/>
            <a:ext cx="5159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ICU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6716733" y="5867400"/>
            <a:ext cx="6709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Floor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8066861" y="6096000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Exit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Temporal categorical data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304800" y="1112837"/>
            <a:ext cx="8534400" cy="715963"/>
          </a:xfrm>
        </p:spPr>
        <p:txBody>
          <a:bodyPr/>
          <a:lstStyle/>
          <a:p>
            <a:r>
              <a:rPr lang="th-TH" dirty="0" smtClean="0"/>
              <a:t>A type of time series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33400" y="2881591"/>
            <a:ext cx="3810000" cy="187892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80832" y="2881591"/>
            <a:ext cx="3136183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200" dirty="0" smtClean="0">
                <a:latin typeface="Calibri"/>
                <a:cs typeface="Calibri"/>
              </a:rPr>
              <a:t>04</a:t>
            </a:r>
            <a:r>
              <a:rPr lang="en-US" sz="2200" dirty="0" smtClean="0">
                <a:latin typeface="Calibri"/>
                <a:cs typeface="Calibri"/>
              </a:rPr>
              <a:t>/</a:t>
            </a:r>
            <a:r>
              <a:rPr lang="th-TH" sz="2200" dirty="0" smtClean="0">
                <a:latin typeface="Calibri"/>
                <a:cs typeface="Calibri"/>
              </a:rPr>
              <a:t>26</a:t>
            </a:r>
            <a:r>
              <a:rPr lang="en-US" sz="2200" dirty="0" smtClean="0">
                <a:latin typeface="Calibri"/>
                <a:cs typeface="Calibri"/>
              </a:rPr>
              <a:t>/20</a:t>
            </a:r>
            <a:r>
              <a:rPr lang="th-TH" sz="2200" dirty="0" smtClean="0">
                <a:latin typeface="Calibri"/>
                <a:cs typeface="Calibri"/>
              </a:rPr>
              <a:t>10</a:t>
            </a:r>
            <a:r>
              <a:rPr lang="en-US" sz="2200" dirty="0" smtClean="0">
                <a:latin typeface="Calibri"/>
                <a:cs typeface="Calibri"/>
              </a:rPr>
              <a:t> 1</a:t>
            </a:r>
            <a:r>
              <a:rPr lang="th-TH" sz="2200" dirty="0" smtClean="0">
                <a:latin typeface="Calibri"/>
                <a:cs typeface="Calibri"/>
              </a:rPr>
              <a:t>0:00	31.03</a:t>
            </a:r>
            <a:endParaRPr lang="en-US" sz="2200" dirty="0" smtClean="0">
              <a:latin typeface="Calibri"/>
              <a:cs typeface="Calibri"/>
            </a:endParaRPr>
          </a:p>
          <a:p>
            <a:r>
              <a:rPr lang="th-TH" sz="2200" dirty="0" smtClean="0">
                <a:latin typeface="Calibri"/>
                <a:cs typeface="Calibri"/>
              </a:rPr>
              <a:t>04/26/2010 10:15	31.01</a:t>
            </a:r>
          </a:p>
          <a:p>
            <a:r>
              <a:rPr lang="th-TH" sz="2200" dirty="0" smtClean="0">
                <a:latin typeface="Calibri"/>
                <a:cs typeface="Calibri"/>
              </a:rPr>
              <a:t>04/26/2010 10:30	31.02</a:t>
            </a:r>
          </a:p>
          <a:p>
            <a:r>
              <a:rPr lang="th-TH" sz="2200" dirty="0" smtClean="0">
                <a:latin typeface="Calibri"/>
                <a:cs typeface="Calibri"/>
              </a:rPr>
              <a:t>04/26/2010 10:45	31.08</a:t>
            </a:r>
          </a:p>
          <a:p>
            <a:r>
              <a:rPr lang="th-TH" sz="2200" dirty="0" smtClean="0">
                <a:latin typeface="Calibri"/>
                <a:cs typeface="Calibri"/>
              </a:rPr>
              <a:t>04/26/2010 11:00	31.16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4817478"/>
            <a:ext cx="3810000" cy="1811922"/>
          </a:xfrm>
          <a:prstGeom prst="rect">
            <a:avLst/>
          </a:prstGeom>
        </p:spPr>
      </p:pic>
      <p:grpSp>
        <p:nvGrpSpPr>
          <p:cNvPr id="4" name="Group 17"/>
          <p:cNvGrpSpPr/>
          <p:nvPr/>
        </p:nvGrpSpPr>
        <p:grpSpPr>
          <a:xfrm>
            <a:off x="4848032" y="1606153"/>
            <a:ext cx="4143568" cy="1688583"/>
            <a:chOff x="2714432" y="2844839"/>
            <a:chExt cx="4143568" cy="1688583"/>
          </a:xfrm>
        </p:grpSpPr>
        <p:sp>
          <p:nvSpPr>
            <p:cNvPr id="62" name="Rectangle 61"/>
            <p:cNvSpPr/>
            <p:nvPr/>
          </p:nvSpPr>
          <p:spPr>
            <a:xfrm>
              <a:off x="2714432" y="4191000"/>
              <a:ext cx="3610168" cy="342422"/>
            </a:xfrm>
            <a:prstGeom prst="rect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3" name="Straight Connector 62"/>
            <p:cNvCxnSpPr/>
            <p:nvPr/>
          </p:nvCxnSpPr>
          <p:spPr>
            <a:xfrm rot="5400000">
              <a:off x="5671668" y="3690469"/>
              <a:ext cx="792162" cy="208902"/>
            </a:xfrm>
            <a:prstGeom prst="line">
              <a:avLst/>
            </a:prstGeom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64" name="TextBox 63"/>
            <p:cNvSpPr txBox="1"/>
            <p:nvPr/>
          </p:nvSpPr>
          <p:spPr>
            <a:xfrm>
              <a:off x="5724356" y="2844839"/>
              <a:ext cx="113364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000" dirty="0" smtClean="0">
                  <a:latin typeface="Handwriting - Dakota"/>
                  <a:cs typeface="Handwriting - Dakota"/>
                </a:rPr>
                <a:t>Event</a:t>
              </a:r>
              <a:endParaRPr lang="en-US" sz="3000" dirty="0" smtClean="0">
                <a:latin typeface="Handwriting - Dakota"/>
                <a:cs typeface="Handwriting - Dakota"/>
              </a:endParaRPr>
            </a:p>
          </p:txBody>
        </p:sp>
      </p:grpSp>
      <p:grpSp>
        <p:nvGrpSpPr>
          <p:cNvPr id="8" name="Group 73"/>
          <p:cNvGrpSpPr/>
          <p:nvPr/>
        </p:nvGrpSpPr>
        <p:grpSpPr>
          <a:xfrm>
            <a:off x="5865623" y="1481554"/>
            <a:ext cx="1800493" cy="1619186"/>
            <a:chOff x="5865623" y="988238"/>
            <a:chExt cx="1800493" cy="1619186"/>
          </a:xfrm>
        </p:grpSpPr>
        <p:sp>
          <p:nvSpPr>
            <p:cNvPr id="68" name="TextBox 67"/>
            <p:cNvSpPr txBox="1"/>
            <p:nvPr/>
          </p:nvSpPr>
          <p:spPr>
            <a:xfrm>
              <a:off x="5865623" y="988238"/>
              <a:ext cx="1800493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000" dirty="0" smtClean="0">
                  <a:latin typeface="Handwriting - Dakota"/>
                  <a:cs typeface="Handwriting - Dakota"/>
                </a:rPr>
                <a:t>Category</a:t>
              </a:r>
              <a:endParaRPr lang="en-US" sz="3000" dirty="0" smtClean="0">
                <a:latin typeface="Handwriting - Dakota"/>
                <a:cs typeface="Handwriting - Dakota"/>
              </a:endParaRPr>
            </a:p>
          </p:txBody>
        </p:sp>
        <p:cxnSp>
          <p:nvCxnSpPr>
            <p:cNvPr id="69" name="Straight Connector 68"/>
            <p:cNvCxnSpPr/>
            <p:nvPr/>
          </p:nvCxnSpPr>
          <p:spPr>
            <a:xfrm rot="16200000" flipH="1">
              <a:off x="6350539" y="1769773"/>
              <a:ext cx="1080795" cy="594508"/>
            </a:xfrm>
            <a:prstGeom prst="line">
              <a:avLst/>
            </a:prstGeom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533400" y="2423716"/>
            <a:ext cx="3810000" cy="46166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h-TH" sz="2400" dirty="0" smtClean="0">
                <a:latin typeface="(body)"/>
                <a:cs typeface="(body)"/>
              </a:rPr>
              <a:t>Stock: Microsoft</a:t>
            </a:r>
            <a:r>
              <a:rPr lang="en-US" sz="2400" dirty="0" smtClean="0">
                <a:latin typeface="(body)"/>
                <a:cs typeface="(body)"/>
              </a:rPr>
              <a:t>	</a:t>
            </a:r>
          </a:p>
        </p:txBody>
      </p:sp>
      <p:grpSp>
        <p:nvGrpSpPr>
          <p:cNvPr id="41" name="Group 73"/>
          <p:cNvGrpSpPr/>
          <p:nvPr/>
        </p:nvGrpSpPr>
        <p:grpSpPr>
          <a:xfrm>
            <a:off x="1562155" y="1752600"/>
            <a:ext cx="2095445" cy="1358902"/>
            <a:chOff x="5598978" y="1352108"/>
            <a:chExt cx="2095445" cy="1358902"/>
          </a:xfrm>
        </p:grpSpPr>
        <p:sp>
          <p:nvSpPr>
            <p:cNvPr id="42" name="TextBox 41"/>
            <p:cNvSpPr txBox="1"/>
            <p:nvPr/>
          </p:nvSpPr>
          <p:spPr>
            <a:xfrm>
              <a:off x="5598978" y="1352108"/>
              <a:ext cx="2095445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000" dirty="0" smtClean="0">
                  <a:latin typeface="Handwriting - Dakota"/>
                  <a:cs typeface="Handwriting - Dakota"/>
                </a:rPr>
                <a:t>Numerical</a:t>
              </a:r>
              <a:endParaRPr lang="en-US" sz="3000" dirty="0" smtClean="0">
                <a:latin typeface="Handwriting - Dakota"/>
                <a:cs typeface="Handwriting - Dakota"/>
              </a:endParaRPr>
            </a:p>
          </p:txBody>
        </p:sp>
        <p:cxnSp>
          <p:nvCxnSpPr>
            <p:cNvPr id="43" name="Straight Connector 42"/>
            <p:cNvCxnSpPr/>
            <p:nvPr/>
          </p:nvCxnSpPr>
          <p:spPr>
            <a:xfrm rot="16200000" flipH="1">
              <a:off x="6387111" y="2165695"/>
              <a:ext cx="804905" cy="285725"/>
            </a:xfrm>
            <a:prstGeom prst="line">
              <a:avLst/>
            </a:prstGeom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45" name="TextBox 44"/>
          <p:cNvSpPr txBox="1"/>
          <p:nvPr/>
        </p:nvSpPr>
        <p:spPr>
          <a:xfrm>
            <a:off x="5334000" y="5117068"/>
            <a:ext cx="8030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>
                <a:latin typeface="Franklin Gothic Book"/>
                <a:cs typeface="Franklin Gothic Book"/>
              </a:rPr>
              <a:t>Arrival</a:t>
            </a:r>
            <a:endParaRPr lang="en-US" dirty="0">
              <a:latin typeface="Franklin Gothic Book"/>
              <a:cs typeface="Franklin Gothic Book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591712" y="1600200"/>
            <a:ext cx="4437488" cy="1686638"/>
            <a:chOff x="591712" y="1600200"/>
            <a:chExt cx="4437488" cy="1686638"/>
          </a:xfrm>
        </p:grpSpPr>
        <p:sp>
          <p:nvSpPr>
            <p:cNvPr id="40" name="Rectangle 39"/>
            <p:cNvSpPr/>
            <p:nvPr/>
          </p:nvSpPr>
          <p:spPr>
            <a:xfrm>
              <a:off x="591712" y="2944416"/>
              <a:ext cx="3610168" cy="342422"/>
            </a:xfrm>
            <a:prstGeom prst="rect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6" name="Straight Connector 45"/>
            <p:cNvCxnSpPr/>
            <p:nvPr/>
          </p:nvCxnSpPr>
          <p:spPr>
            <a:xfrm rot="5400000">
              <a:off x="3842868" y="2445830"/>
              <a:ext cx="792162" cy="208902"/>
            </a:xfrm>
            <a:prstGeom prst="line">
              <a:avLst/>
            </a:prstGeom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3895556" y="1600200"/>
              <a:ext cx="113364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000" dirty="0" smtClean="0">
                  <a:latin typeface="Handwriting - Dakota"/>
                  <a:cs typeface="Handwriting - Dakota"/>
                </a:rPr>
                <a:t>Event</a:t>
              </a:r>
              <a:endParaRPr lang="en-US" sz="3000" dirty="0" smtClean="0">
                <a:latin typeface="Handwriting - Dakota"/>
                <a:cs typeface="Handwriting - Dakot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 rot="17995257">
            <a:off x="6182074" y="3443030"/>
            <a:ext cx="1360610" cy="1688767"/>
          </a:xfrm>
          <a:custGeom>
            <a:avLst/>
            <a:gdLst>
              <a:gd name="connsiteX0" fmla="*/ 0 w 1360610"/>
              <a:gd name="connsiteY0" fmla="*/ 1688767 h 1688767"/>
              <a:gd name="connsiteX1" fmla="*/ 1158263 w 1360610"/>
              <a:gd name="connsiteY1" fmla="*/ 1046756 h 1688767"/>
              <a:gd name="connsiteX2" fmla="*/ 1214083 w 1360610"/>
              <a:gd name="connsiteY2" fmla="*/ 0 h 1688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0610" h="1688767">
                <a:moveTo>
                  <a:pt x="0" y="1688767"/>
                </a:moveTo>
                <a:cubicBezTo>
                  <a:pt x="477958" y="1508492"/>
                  <a:pt x="955916" y="1328217"/>
                  <a:pt x="1158263" y="1046756"/>
                </a:cubicBezTo>
                <a:cubicBezTo>
                  <a:pt x="1360610" y="765295"/>
                  <a:pt x="1214083" y="0"/>
                  <a:pt x="1214083" y="0"/>
                </a:cubicBezTo>
              </a:path>
            </a:pathLst>
          </a:custGeom>
          <a:ln>
            <a:solidFill>
              <a:schemeClr val="tx1">
                <a:lumMod val="85000"/>
                <a:lumOff val="15000"/>
              </a:schemeClr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Take-away message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29581" y="1336772"/>
            <a:ext cx="8081019" cy="11302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noAutofit/>
          </a:bodyPr>
          <a:lstStyle/>
          <a:p>
            <a:r>
              <a:rPr lang="th-TH" sz="3200" dirty="0" smtClean="0">
                <a:latin typeface="FoundrySterling-MediumExpert"/>
                <a:cs typeface="FoundrySterling-MediumExpert"/>
              </a:rPr>
              <a:t>Information visualization is a powerful way </a:t>
            </a:r>
          </a:p>
          <a:p>
            <a:r>
              <a:rPr lang="th-TH" sz="3200" dirty="0" smtClean="0">
                <a:latin typeface="FoundrySterling-MediumExpert"/>
                <a:cs typeface="FoundrySterling-MediumExpert"/>
              </a:rPr>
              <a:t>to explore temporal patterns.</a:t>
            </a:r>
          </a:p>
          <a:p>
            <a:endParaRPr lang="en-US" dirty="0" smtClean="0">
              <a:latin typeface="FoundrySterling-Medium"/>
              <a:cs typeface="FoundrySterling-Medium"/>
            </a:endParaRPr>
          </a:p>
        </p:txBody>
      </p:sp>
      <p:sp>
        <p:nvSpPr>
          <p:cNvPr id="10" name="Freeform 9"/>
          <p:cNvSpPr/>
          <p:nvPr/>
        </p:nvSpPr>
        <p:spPr>
          <a:xfrm rot="19077865">
            <a:off x="6486370" y="2673612"/>
            <a:ext cx="1360610" cy="1688767"/>
          </a:xfrm>
          <a:custGeom>
            <a:avLst/>
            <a:gdLst>
              <a:gd name="connsiteX0" fmla="*/ 0 w 1360610"/>
              <a:gd name="connsiteY0" fmla="*/ 1688767 h 1688767"/>
              <a:gd name="connsiteX1" fmla="*/ 1158263 w 1360610"/>
              <a:gd name="connsiteY1" fmla="*/ 1046756 h 1688767"/>
              <a:gd name="connsiteX2" fmla="*/ 1214083 w 1360610"/>
              <a:gd name="connsiteY2" fmla="*/ 0 h 1688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0610" h="1688767">
                <a:moveTo>
                  <a:pt x="0" y="1688767"/>
                </a:moveTo>
                <a:cubicBezTo>
                  <a:pt x="477958" y="1508492"/>
                  <a:pt x="955916" y="1328217"/>
                  <a:pt x="1158263" y="1046756"/>
                </a:cubicBezTo>
                <a:cubicBezTo>
                  <a:pt x="1360610" y="765295"/>
                  <a:pt x="1214083" y="0"/>
                  <a:pt x="1214083" y="0"/>
                </a:cubicBezTo>
              </a:path>
            </a:pathLst>
          </a:custGeom>
          <a:ln>
            <a:solidFill>
              <a:schemeClr val="tx1">
                <a:lumMod val="85000"/>
                <a:lumOff val="15000"/>
              </a:schemeClr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205981" y="2755901"/>
            <a:ext cx="4194819" cy="113029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noAutofit/>
          </a:bodyPr>
          <a:lstStyle/>
          <a:p>
            <a:r>
              <a:rPr lang="th-TH" sz="3200" dirty="0" smtClean="0">
                <a:latin typeface="FoundrySterling-MediumExpert"/>
                <a:cs typeface="FoundrySterling-MediumExpert"/>
              </a:rPr>
              <a:t>You can work with us </a:t>
            </a:r>
          </a:p>
          <a:p>
            <a:r>
              <a:rPr lang="th-TH" sz="3200" dirty="0" smtClean="0">
                <a:latin typeface="FoundrySterling-MediumExpert"/>
                <a:cs typeface="FoundrySterling-MediumExpert"/>
              </a:rPr>
              <a:t>on new case studies.</a:t>
            </a:r>
          </a:p>
          <a:p>
            <a:endParaRPr lang="en-US" dirty="0" smtClean="0">
              <a:latin typeface="FoundrySterling-Medium"/>
              <a:cs typeface="FoundrySterling-Medium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400" y="3702050"/>
            <a:ext cx="2035760" cy="201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6070600" y="1219200"/>
            <a:ext cx="3009900" cy="26289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136901" y="1219200"/>
            <a:ext cx="2849034" cy="26289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6200" y="1219200"/>
            <a:ext cx="2959100" cy="262744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Temporal categorical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114800"/>
            <a:ext cx="8382000" cy="23622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th-TH" sz="2600" b="1" dirty="0" smtClean="0">
                <a:latin typeface="Helvetica"/>
                <a:cs typeface="Helvetica"/>
              </a:rPr>
              <a:t>Electronic Health Records</a:t>
            </a:r>
            <a:r>
              <a:rPr lang="th-TH" sz="2600" dirty="0" smtClean="0">
                <a:latin typeface="Helvetica"/>
                <a:cs typeface="Helvetica"/>
              </a:rPr>
              <a:t>: symptoms, treatment, lab test</a:t>
            </a:r>
          </a:p>
          <a:p>
            <a:pPr>
              <a:buNone/>
            </a:pPr>
            <a:r>
              <a:rPr lang="th-TH" sz="2600" b="1" dirty="0" smtClean="0">
                <a:latin typeface="Helvetica"/>
                <a:cs typeface="Helvetica"/>
              </a:rPr>
              <a:t>Traffic incident logs</a:t>
            </a:r>
            <a:r>
              <a:rPr lang="th-TH" sz="2600" dirty="0" smtClean="0">
                <a:latin typeface="Helvetica"/>
                <a:cs typeface="Helvetica"/>
              </a:rPr>
              <a:t>: arrival/departure time of each unit</a:t>
            </a:r>
          </a:p>
          <a:p>
            <a:pPr>
              <a:buNone/>
            </a:pPr>
            <a:r>
              <a:rPr lang="th-TH" sz="2600" b="1" dirty="0" smtClean="0">
                <a:latin typeface="Helvetica"/>
                <a:cs typeface="Helvetica"/>
              </a:rPr>
              <a:t>Student records</a:t>
            </a:r>
            <a:r>
              <a:rPr lang="th-TH" sz="2600" dirty="0" smtClean="0">
                <a:latin typeface="Helvetica"/>
                <a:cs typeface="Helvetica"/>
              </a:rPr>
              <a:t>: course, paper, proposal, defense, etc.</a:t>
            </a:r>
          </a:p>
          <a:p>
            <a:pPr>
              <a:buNone/>
            </a:pPr>
            <a:endParaRPr lang="th-TH" sz="2600" dirty="0" smtClean="0">
              <a:latin typeface="Helvetica"/>
              <a:cs typeface="Helvetica"/>
            </a:endParaRPr>
          </a:p>
          <a:p>
            <a:pPr>
              <a:buNone/>
            </a:pPr>
            <a:r>
              <a:rPr lang="th-TH" sz="2600" b="1" dirty="0" smtClean="0">
                <a:latin typeface="Helvetica"/>
                <a:cs typeface="Helvetica"/>
              </a:rPr>
              <a:t>Others:</a:t>
            </a:r>
            <a:r>
              <a:rPr lang="th-TH" sz="2600" dirty="0" smtClean="0">
                <a:latin typeface="Helvetica"/>
                <a:cs typeface="Helvetica"/>
              </a:rPr>
              <a:t> web logs, usability study logs, etc.</a:t>
            </a:r>
            <a:endParaRPr lang="en-US" sz="2600" dirty="0">
              <a:latin typeface="Helvetica"/>
              <a:cs typeface="Helvetica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rcRect l="8785" r="14348"/>
          <a:stretch>
            <a:fillRect/>
          </a:stretch>
        </p:blipFill>
        <p:spPr>
          <a:xfrm>
            <a:off x="3225801" y="1295399"/>
            <a:ext cx="2679700" cy="2451207"/>
          </a:xfrm>
          <a:prstGeom prst="rect">
            <a:avLst/>
          </a:prstGeom>
          <a:ln w="50800" cap="flat" cmpd="sng" algn="ctr">
            <a:solidFill>
              <a:schemeClr val="bg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100" y="1306646"/>
            <a:ext cx="2772262" cy="2439590"/>
          </a:xfrm>
          <a:prstGeom prst="rect">
            <a:avLst/>
          </a:prstGeom>
          <a:ln w="50800" cap="flat" cmpd="sng" algn="ctr">
            <a:solidFill>
              <a:schemeClr val="bg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rcRect l="11586" r="6950"/>
          <a:stretch>
            <a:fillRect/>
          </a:stretch>
        </p:blipFill>
        <p:spPr>
          <a:xfrm>
            <a:off x="6159500" y="1306646"/>
            <a:ext cx="2846816" cy="2439590"/>
          </a:xfrm>
          <a:prstGeom prst="rect">
            <a:avLst/>
          </a:prstGeom>
          <a:ln w="50800" cap="flat" cmpd="sng" algn="ctr">
            <a:solidFill>
              <a:schemeClr val="bg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Example – traffic incidents</a:t>
            </a:r>
            <a:endParaRPr lang="en-US" dirty="0"/>
          </a:p>
        </p:txBody>
      </p:sp>
      <p:pic>
        <p:nvPicPr>
          <p:cNvPr id="4" name="Picture 3" descr="catt_lab_data_all_2hours.png"/>
          <p:cNvPicPr>
            <a:picLocks noChangeAspect="1"/>
          </p:cNvPicPr>
          <p:nvPr/>
        </p:nvPicPr>
        <p:blipFill>
          <a:blip r:embed="rId2"/>
          <a:srcRect r="11607"/>
          <a:stretch>
            <a:fillRect/>
          </a:stretch>
        </p:blipFill>
        <p:spPr>
          <a:xfrm>
            <a:off x="73101" y="1066800"/>
            <a:ext cx="8994699" cy="57344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pPr algn="ctr"/>
            <a:r>
              <a:rPr lang="th-TH" dirty="0" smtClean="0"/>
              <a:t>acknowledgement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990600" y="1828800"/>
            <a:ext cx="7162800" cy="3429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th-TH" sz="2400" cap="small" dirty="0" smtClean="0"/>
              <a:t>Dr. Phuong Ho, Dr. Mark Smith, David Roseman</a:t>
            </a:r>
          </a:p>
          <a:p>
            <a:pPr algn="ctr">
              <a:buNone/>
            </a:pPr>
            <a:r>
              <a:rPr lang="th-TH" sz="2400" cap="small" dirty="0" smtClean="0"/>
              <a:t>Washington Hospital Center</a:t>
            </a:r>
          </a:p>
          <a:p>
            <a:pPr algn="ctr">
              <a:buNone/>
            </a:pPr>
            <a:r>
              <a:rPr lang="th-TH" sz="2000" dirty="0" smtClean="0">
                <a:hlinkClick r:id="rId2"/>
              </a:rPr>
              <a:t>http://www.whcenter.org</a:t>
            </a:r>
            <a:endParaRPr lang="th-TH" sz="2000" dirty="0" smtClean="0"/>
          </a:p>
          <a:p>
            <a:pPr algn="ctr">
              <a:buNone/>
            </a:pPr>
            <a:endParaRPr lang="th-TH" sz="1600" cap="all" dirty="0" smtClean="0"/>
          </a:p>
          <a:p>
            <a:r>
              <a:rPr lang="th-TH" sz="2400" cap="small" dirty="0" smtClean="0"/>
              <a:t>National Institutes of Health (NIH) - Grant CA</a:t>
            </a:r>
            <a:r>
              <a:rPr lang="en-US" sz="2400" cap="small" dirty="0" smtClean="0"/>
              <a:t>147489</a:t>
            </a:r>
            <a:r>
              <a:rPr lang="th-TH" sz="2400" cap="small" dirty="0" smtClean="0"/>
              <a:t> </a:t>
            </a:r>
          </a:p>
          <a:p>
            <a:pPr algn="ctr">
              <a:buNone/>
            </a:pPr>
            <a:r>
              <a:rPr lang="th-TH" sz="2000" dirty="0" smtClean="0">
                <a:solidFill>
                  <a:srgbClr val="595959"/>
                </a:solidFill>
                <a:hlinkClick r:id="rId3"/>
              </a:rPr>
              <a:t>http://www.nih.gov</a:t>
            </a:r>
            <a:endParaRPr lang="th-TH" sz="2000" dirty="0" smtClean="0">
              <a:solidFill>
                <a:srgbClr val="595959"/>
              </a:solidFill>
              <a:hlinkClick r:id="rId2"/>
            </a:endParaRPr>
          </a:p>
          <a:p>
            <a:pPr algn="ctr">
              <a:buNone/>
            </a:pPr>
            <a:endParaRPr lang="th-TH" sz="1600" dirty="0" smtClean="0">
              <a:hlinkClick r:id="rId2"/>
            </a:endParaRPr>
          </a:p>
          <a:p>
            <a:pPr algn="ctr">
              <a:buNone/>
            </a:pPr>
            <a:r>
              <a:rPr lang="th-TH" sz="2400" cap="small" dirty="0" smtClean="0"/>
              <a:t>Michael Pack, Michael VanDaniker</a:t>
            </a:r>
          </a:p>
          <a:p>
            <a:pPr algn="ctr">
              <a:buNone/>
            </a:pPr>
            <a:r>
              <a:rPr lang="th-TH" sz="2400" cap="small" dirty="0" smtClean="0"/>
              <a:t>Center for Advanced Tranportation Technology Lab</a:t>
            </a:r>
          </a:p>
          <a:p>
            <a:pPr algn="ctr">
              <a:buNone/>
            </a:pPr>
            <a:r>
              <a:rPr lang="th-TH" sz="2400" cap="small" dirty="0" smtClean="0"/>
              <a:t>(CATT Lab)</a:t>
            </a:r>
          </a:p>
          <a:p>
            <a:pPr algn="ctr">
              <a:buNone/>
            </a:pPr>
            <a:r>
              <a:rPr lang="th-TH" sz="2000" dirty="0" smtClean="0">
                <a:hlinkClick r:id="rId4"/>
              </a:rPr>
              <a:t>http://www.cattlab.umd.edu</a:t>
            </a:r>
            <a:endParaRPr lang="th-TH" sz="2000" dirty="0" smtClean="0">
              <a:hlinkClick r:id="rId2"/>
            </a:endParaRPr>
          </a:p>
          <a:p>
            <a:pPr algn="ctr">
              <a:buNone/>
            </a:pPr>
            <a:endParaRPr lang="en-US" sz="1600" dirty="0">
              <a:hlinkClick r:id="rId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 rot="17995257">
            <a:off x="6182074" y="3443030"/>
            <a:ext cx="1360610" cy="1688767"/>
          </a:xfrm>
          <a:custGeom>
            <a:avLst/>
            <a:gdLst>
              <a:gd name="connsiteX0" fmla="*/ 0 w 1360610"/>
              <a:gd name="connsiteY0" fmla="*/ 1688767 h 1688767"/>
              <a:gd name="connsiteX1" fmla="*/ 1158263 w 1360610"/>
              <a:gd name="connsiteY1" fmla="*/ 1046756 h 1688767"/>
              <a:gd name="connsiteX2" fmla="*/ 1214083 w 1360610"/>
              <a:gd name="connsiteY2" fmla="*/ 0 h 1688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0610" h="1688767">
                <a:moveTo>
                  <a:pt x="0" y="1688767"/>
                </a:moveTo>
                <a:cubicBezTo>
                  <a:pt x="477958" y="1508492"/>
                  <a:pt x="955916" y="1328217"/>
                  <a:pt x="1158263" y="1046756"/>
                </a:cubicBezTo>
                <a:cubicBezTo>
                  <a:pt x="1360610" y="765295"/>
                  <a:pt x="1214083" y="0"/>
                  <a:pt x="1214083" y="0"/>
                </a:cubicBezTo>
              </a:path>
            </a:pathLst>
          </a:custGeom>
          <a:ln>
            <a:solidFill>
              <a:schemeClr val="tx1">
                <a:lumMod val="85000"/>
                <a:lumOff val="15000"/>
              </a:schemeClr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Take-away message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29581" y="1336772"/>
            <a:ext cx="8081019" cy="11302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noAutofit/>
          </a:bodyPr>
          <a:lstStyle/>
          <a:p>
            <a:r>
              <a:rPr lang="th-TH" sz="3200" dirty="0" smtClean="0">
                <a:latin typeface="FoundrySterling-MediumExpert"/>
                <a:cs typeface="FoundrySterling-MediumExpert"/>
              </a:rPr>
              <a:t>Information visualization is a powerful way </a:t>
            </a:r>
          </a:p>
          <a:p>
            <a:r>
              <a:rPr lang="th-TH" sz="3200" dirty="0" smtClean="0">
                <a:latin typeface="FoundrySterling-MediumExpert"/>
                <a:cs typeface="FoundrySterling-MediumExpert"/>
              </a:rPr>
              <a:t>to explore temporal patterns.</a:t>
            </a:r>
          </a:p>
          <a:p>
            <a:endParaRPr lang="en-US" dirty="0" smtClean="0">
              <a:latin typeface="FoundrySterling-Medium"/>
              <a:cs typeface="FoundrySterling-Medium"/>
            </a:endParaRPr>
          </a:p>
        </p:txBody>
      </p:sp>
      <p:sp>
        <p:nvSpPr>
          <p:cNvPr id="10" name="Freeform 9"/>
          <p:cNvSpPr/>
          <p:nvPr/>
        </p:nvSpPr>
        <p:spPr>
          <a:xfrm rot="19077865">
            <a:off x="6486370" y="2673612"/>
            <a:ext cx="1360610" cy="1688767"/>
          </a:xfrm>
          <a:custGeom>
            <a:avLst/>
            <a:gdLst>
              <a:gd name="connsiteX0" fmla="*/ 0 w 1360610"/>
              <a:gd name="connsiteY0" fmla="*/ 1688767 h 1688767"/>
              <a:gd name="connsiteX1" fmla="*/ 1158263 w 1360610"/>
              <a:gd name="connsiteY1" fmla="*/ 1046756 h 1688767"/>
              <a:gd name="connsiteX2" fmla="*/ 1214083 w 1360610"/>
              <a:gd name="connsiteY2" fmla="*/ 0 h 1688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0610" h="1688767">
                <a:moveTo>
                  <a:pt x="0" y="1688767"/>
                </a:moveTo>
                <a:cubicBezTo>
                  <a:pt x="477958" y="1508492"/>
                  <a:pt x="955916" y="1328217"/>
                  <a:pt x="1158263" y="1046756"/>
                </a:cubicBezTo>
                <a:cubicBezTo>
                  <a:pt x="1360610" y="765295"/>
                  <a:pt x="1214083" y="0"/>
                  <a:pt x="1214083" y="0"/>
                </a:cubicBezTo>
              </a:path>
            </a:pathLst>
          </a:custGeom>
          <a:ln>
            <a:solidFill>
              <a:schemeClr val="tx1">
                <a:lumMod val="85000"/>
                <a:lumOff val="15000"/>
              </a:schemeClr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205981" y="2755901"/>
            <a:ext cx="4194819" cy="113029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noAutofit/>
          </a:bodyPr>
          <a:lstStyle/>
          <a:p>
            <a:r>
              <a:rPr lang="th-TH" sz="3200" dirty="0" smtClean="0">
                <a:latin typeface="FoundrySterling-MediumExpert"/>
                <a:cs typeface="FoundrySterling-MediumExpert"/>
              </a:rPr>
              <a:t>You can work with us </a:t>
            </a:r>
          </a:p>
          <a:p>
            <a:r>
              <a:rPr lang="th-TH" sz="3200" dirty="0" smtClean="0">
                <a:latin typeface="FoundrySterling-MediumExpert"/>
                <a:cs typeface="FoundrySterling-MediumExpert"/>
              </a:rPr>
              <a:t>on new case studies.</a:t>
            </a:r>
          </a:p>
          <a:p>
            <a:endParaRPr lang="en-US" dirty="0" smtClean="0">
              <a:latin typeface="FoundrySterling-Medium"/>
              <a:cs typeface="FoundrySterling-Medium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76200" y="4766658"/>
            <a:ext cx="617943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th-TH" sz="3500" dirty="0" smtClean="0">
                <a:latin typeface="FoundrySterling-MediumExpert"/>
                <a:cs typeface="FoundrySterling-MediumExpert"/>
              </a:rPr>
              <a:t>More demos this afternoon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400" y="3702050"/>
            <a:ext cx="2035760" cy="201295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-38100" y="5490627"/>
            <a:ext cx="6972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th-TH" sz="2800" dirty="0" smtClean="0">
                <a:latin typeface="FoundrySterling-MediumExpert"/>
                <a:cs typeface="FoundrySterling-MediumExpert"/>
              </a:rPr>
              <a:t>{kristw, tw7, plaisant, ben}@</a:t>
            </a:r>
            <a:r>
              <a:rPr lang="th-TH" sz="2800" dirty="0" smtClean="0">
                <a:latin typeface="FoundrySterling-MediumExpert"/>
                <a:cs typeface="FoundrySterling-MediumExpert"/>
              </a:rPr>
              <a:t>cs.umd.edu</a:t>
            </a:r>
          </a:p>
          <a:p>
            <a:pPr lvl="1"/>
            <a:r>
              <a:rPr lang="th-TH" sz="2200" dirty="0" smtClean="0">
                <a:latin typeface="FoundrySterling-MediumExpert"/>
                <a:cs typeface="FoundrySterling-MediumExpert"/>
              </a:rPr>
              <a:t>http://www.cs.umd.edu/hcil/temporalviz</a:t>
            </a:r>
          </a:p>
          <a:p>
            <a:endParaRPr lang="en-US" dirty="0" smtClean="0">
              <a:latin typeface="FoundrySterling-Medium"/>
              <a:cs typeface="FoundrySterling-Medium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048000" y="1371600"/>
            <a:ext cx="1811036" cy="765175"/>
          </a:xfrm>
        </p:spPr>
        <p:txBody>
          <a:bodyPr/>
          <a:lstStyle/>
          <a:p>
            <a:r>
              <a:rPr lang="en-US" dirty="0" smtClean="0"/>
              <a:t>Q</a:t>
            </a:r>
            <a:r>
              <a:rPr lang="th-TH" dirty="0" smtClean="0"/>
              <a:t>&amp;A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819400" y="1981200"/>
            <a:ext cx="6400800" cy="685800"/>
          </a:xfrm>
        </p:spPr>
        <p:txBody>
          <a:bodyPr/>
          <a:lstStyle/>
          <a:p>
            <a:r>
              <a:rPr lang="th-TH" dirty="0" smtClean="0"/>
              <a:t>Questions?</a:t>
            </a:r>
            <a:endParaRPr lang="en-US" dirty="0"/>
          </a:p>
        </p:txBody>
      </p:sp>
      <p:pic>
        <p:nvPicPr>
          <p:cNvPr id="6" name="Picture 5" descr="2006972336383991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0" y="2438400"/>
            <a:ext cx="1651001" cy="165100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7" name="Freeform 6"/>
          <p:cNvSpPr/>
          <p:nvPr/>
        </p:nvSpPr>
        <p:spPr>
          <a:xfrm>
            <a:off x="2735176" y="3531059"/>
            <a:ext cx="2637491" cy="1193341"/>
          </a:xfrm>
          <a:custGeom>
            <a:avLst/>
            <a:gdLst>
              <a:gd name="connsiteX0" fmla="*/ 0 w 2637491"/>
              <a:gd name="connsiteY0" fmla="*/ 893232 h 986277"/>
              <a:gd name="connsiteX1" fmla="*/ 1702507 w 2637491"/>
              <a:gd name="connsiteY1" fmla="*/ 837405 h 986277"/>
              <a:gd name="connsiteX2" fmla="*/ 2637491 w 2637491"/>
              <a:gd name="connsiteY2" fmla="*/ 0 h 98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7491" h="986277">
                <a:moveTo>
                  <a:pt x="0" y="893232"/>
                </a:moveTo>
                <a:cubicBezTo>
                  <a:pt x="631462" y="939754"/>
                  <a:pt x="1262925" y="986277"/>
                  <a:pt x="1702507" y="837405"/>
                </a:cubicBezTo>
                <a:cubicBezTo>
                  <a:pt x="2142089" y="688533"/>
                  <a:pt x="2637491" y="0"/>
                  <a:pt x="2637491" y="0"/>
                </a:cubicBezTo>
              </a:path>
            </a:pathLst>
          </a:custGeom>
          <a:ln>
            <a:solidFill>
              <a:schemeClr val="tx1">
                <a:lumMod val="85000"/>
                <a:lumOff val="15000"/>
              </a:schemeClr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2665401" y="2623870"/>
            <a:ext cx="1360610" cy="1688767"/>
          </a:xfrm>
          <a:custGeom>
            <a:avLst/>
            <a:gdLst>
              <a:gd name="connsiteX0" fmla="*/ 0 w 1360610"/>
              <a:gd name="connsiteY0" fmla="*/ 1688767 h 1688767"/>
              <a:gd name="connsiteX1" fmla="*/ 1158263 w 1360610"/>
              <a:gd name="connsiteY1" fmla="*/ 1046756 h 1688767"/>
              <a:gd name="connsiteX2" fmla="*/ 1214083 w 1360610"/>
              <a:gd name="connsiteY2" fmla="*/ 0 h 1688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0610" h="1688767">
                <a:moveTo>
                  <a:pt x="0" y="1688767"/>
                </a:moveTo>
                <a:cubicBezTo>
                  <a:pt x="477958" y="1508492"/>
                  <a:pt x="955916" y="1328217"/>
                  <a:pt x="1158263" y="1046756"/>
                </a:cubicBezTo>
                <a:cubicBezTo>
                  <a:pt x="1360610" y="765295"/>
                  <a:pt x="1214083" y="0"/>
                  <a:pt x="1214083" y="0"/>
                </a:cubicBezTo>
              </a:path>
            </a:pathLst>
          </a:custGeom>
          <a:ln>
            <a:solidFill>
              <a:schemeClr val="tx1">
                <a:lumMod val="85000"/>
                <a:lumOff val="15000"/>
              </a:schemeClr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447800" y="5486400"/>
            <a:ext cx="72390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r"/>
            <a:r>
              <a:rPr lang="th-TH" sz="2800" dirty="0" smtClean="0">
                <a:latin typeface="FoundrySterling-MediumExpert"/>
                <a:cs typeface="FoundrySterling-MediumExpert"/>
              </a:rPr>
              <a:t>{kristw, tw7, plaisant, ben}@cs.umd.edu</a:t>
            </a:r>
          </a:p>
          <a:p>
            <a:pPr lvl="1" algn="r">
              <a:buNone/>
            </a:pPr>
            <a:r>
              <a:rPr lang="th-TH" sz="2400" dirty="0" smtClean="0">
                <a:latin typeface="FoundrySterling-MediumExpert"/>
                <a:cs typeface="FoundrySterling-MediumExpert"/>
              </a:rPr>
              <a:t>http</a:t>
            </a:r>
            <a:r>
              <a:rPr lang="th-TH" sz="2400" dirty="0" smtClean="0">
                <a:latin typeface="FoundrySterling-MediumExpert"/>
                <a:cs typeface="FoundrySterling-MediumExpert"/>
              </a:rPr>
              <a:t>://www.cs.umd.edu/hcil/temporalviz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752600" y="1900237"/>
            <a:ext cx="8382000" cy="765175"/>
          </a:xfrm>
        </p:spPr>
        <p:txBody>
          <a:bodyPr/>
          <a:lstStyle/>
          <a:p>
            <a:r>
              <a:rPr lang="th-TH" dirty="0" smtClean="0"/>
              <a:t>Thank you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752600" y="2509837"/>
            <a:ext cx="6400800" cy="685800"/>
          </a:xfrm>
        </p:spPr>
        <p:txBody>
          <a:bodyPr/>
          <a:lstStyle/>
          <a:p>
            <a:r>
              <a:rPr lang="th-TH" dirty="0" smtClean="0"/>
              <a:t>Thank you</a:t>
            </a:r>
            <a:endParaRPr lang="en-US" dirty="0"/>
          </a:p>
        </p:txBody>
      </p:sp>
      <p:pic>
        <p:nvPicPr>
          <p:cNvPr id="6" name="Picture 5" descr="2006771240501390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0400" y="3429000"/>
            <a:ext cx="1651000" cy="165100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7" name="Freeform 6"/>
          <p:cNvSpPr/>
          <p:nvPr/>
        </p:nvSpPr>
        <p:spPr>
          <a:xfrm>
            <a:off x="2693311" y="2875091"/>
            <a:ext cx="1272228" cy="1437546"/>
          </a:xfrm>
          <a:custGeom>
            <a:avLst/>
            <a:gdLst>
              <a:gd name="connsiteX0" fmla="*/ 0 w 1272228"/>
              <a:gd name="connsiteY0" fmla="*/ 1437546 h 1437546"/>
              <a:gd name="connsiteX1" fmla="*/ 1074533 w 1272228"/>
              <a:gd name="connsiteY1" fmla="*/ 795535 h 1437546"/>
              <a:gd name="connsiteX2" fmla="*/ 1186173 w 1272228"/>
              <a:gd name="connsiteY2" fmla="*/ 0 h 1437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2228" h="1437546">
                <a:moveTo>
                  <a:pt x="0" y="1437546"/>
                </a:moveTo>
                <a:cubicBezTo>
                  <a:pt x="438419" y="1236336"/>
                  <a:pt x="876838" y="1035126"/>
                  <a:pt x="1074533" y="795535"/>
                </a:cubicBezTo>
                <a:cubicBezTo>
                  <a:pt x="1272228" y="555944"/>
                  <a:pt x="1229200" y="277972"/>
                  <a:pt x="1186173" y="0"/>
                </a:cubicBezTo>
              </a:path>
            </a:pathLst>
          </a:custGeom>
          <a:ln>
            <a:solidFill>
              <a:schemeClr val="tx1">
                <a:lumMod val="85000"/>
                <a:lumOff val="15000"/>
              </a:schemeClr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2777041" y="4096307"/>
            <a:ext cx="2832861" cy="537335"/>
          </a:xfrm>
          <a:custGeom>
            <a:avLst/>
            <a:gdLst>
              <a:gd name="connsiteX0" fmla="*/ 0 w 2832861"/>
              <a:gd name="connsiteY0" fmla="*/ 537335 h 537335"/>
              <a:gd name="connsiteX1" fmla="*/ 2023472 w 2832861"/>
              <a:gd name="connsiteY1" fmla="*/ 76762 h 537335"/>
              <a:gd name="connsiteX2" fmla="*/ 2832861 w 2832861"/>
              <a:gd name="connsiteY2" fmla="*/ 76762 h 537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2861" h="537335">
                <a:moveTo>
                  <a:pt x="0" y="537335"/>
                </a:moveTo>
                <a:cubicBezTo>
                  <a:pt x="775664" y="345429"/>
                  <a:pt x="1551329" y="153524"/>
                  <a:pt x="2023472" y="76762"/>
                </a:cubicBezTo>
                <a:cubicBezTo>
                  <a:pt x="2495616" y="0"/>
                  <a:pt x="2832861" y="76762"/>
                  <a:pt x="2832861" y="76762"/>
                </a:cubicBezTo>
              </a:path>
            </a:pathLst>
          </a:custGeom>
          <a:ln>
            <a:solidFill>
              <a:schemeClr val="tx1">
                <a:lumMod val="85000"/>
                <a:lumOff val="15000"/>
              </a:schemeClr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</a:t>
            </a:r>
            <a:r>
              <a:rPr lang="th-TH" dirty="0" smtClean="0"/>
              <a:t>ackup slides</a:t>
            </a:r>
            <a:endParaRPr lang="en-US" dirty="0">
              <a:solidFill>
                <a:srgbClr val="23446A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h-TH" dirty="0" smtClean="0"/>
              <a:t>Junkyard...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Lifelines2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8 case studies</a:t>
            </a:r>
            <a:endParaRPr lang="en-US" dirty="0" smtClean="0"/>
          </a:p>
          <a:p>
            <a:pPr lvl="1"/>
            <a:r>
              <a:rPr lang="en-US" dirty="0" smtClean="0"/>
              <a:t>Bounce backs</a:t>
            </a:r>
          </a:p>
          <a:p>
            <a:pPr lvl="1"/>
            <a:r>
              <a:rPr lang="en-US" dirty="0" smtClean="0"/>
              <a:t>Step ups</a:t>
            </a:r>
          </a:p>
          <a:p>
            <a:pPr lvl="1"/>
            <a:r>
              <a:rPr lang="en-US" dirty="0" smtClean="0"/>
              <a:t>BIPAP</a:t>
            </a:r>
          </a:p>
          <a:p>
            <a:pPr lvl="1"/>
            <a:r>
              <a:rPr lang="en-US" dirty="0" smtClean="0"/>
              <a:t>Etc.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h-TH" dirty="0" smtClean="0"/>
              <a:t>Dr. P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4500" y="1295400"/>
            <a:ext cx="3175000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6070600" y="1219200"/>
            <a:ext cx="3009900" cy="26289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136901" y="1219200"/>
            <a:ext cx="2849034" cy="26289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6200" y="1219200"/>
            <a:ext cx="2959100" cy="262744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Temporal categorical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114800"/>
            <a:ext cx="8382000" cy="23622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th-TH" sz="2600" b="1" dirty="0" smtClean="0">
                <a:latin typeface="Helvetica"/>
                <a:cs typeface="Helvetica"/>
              </a:rPr>
              <a:t>Electronic Health Records</a:t>
            </a:r>
            <a:r>
              <a:rPr lang="th-TH" sz="2600" dirty="0" smtClean="0">
                <a:latin typeface="Helvetica"/>
                <a:cs typeface="Helvetica"/>
              </a:rPr>
              <a:t>: symptoms, treatment, lab test</a:t>
            </a:r>
          </a:p>
          <a:p>
            <a:pPr>
              <a:buNone/>
            </a:pPr>
            <a:r>
              <a:rPr lang="th-TH" sz="2600" b="1" dirty="0" smtClean="0">
                <a:latin typeface="Helvetica"/>
                <a:cs typeface="Helvetica"/>
              </a:rPr>
              <a:t>Traffic incident logs</a:t>
            </a:r>
            <a:r>
              <a:rPr lang="th-TH" sz="2600" dirty="0" smtClean="0">
                <a:latin typeface="Helvetica"/>
                <a:cs typeface="Helvetica"/>
              </a:rPr>
              <a:t>: arrival/departure time of each unit</a:t>
            </a:r>
          </a:p>
          <a:p>
            <a:pPr>
              <a:buNone/>
            </a:pPr>
            <a:r>
              <a:rPr lang="th-TH" sz="2600" b="1" dirty="0" smtClean="0">
                <a:latin typeface="Helvetica"/>
                <a:cs typeface="Helvetica"/>
              </a:rPr>
              <a:t>Student records</a:t>
            </a:r>
            <a:r>
              <a:rPr lang="th-TH" sz="2600" dirty="0" smtClean="0">
                <a:latin typeface="Helvetica"/>
                <a:cs typeface="Helvetica"/>
              </a:rPr>
              <a:t>: course, paper, proposal, defense, etc.</a:t>
            </a:r>
          </a:p>
          <a:p>
            <a:pPr>
              <a:buNone/>
            </a:pPr>
            <a:endParaRPr lang="th-TH" sz="2600" dirty="0" smtClean="0">
              <a:latin typeface="Helvetica"/>
              <a:cs typeface="Helvetica"/>
            </a:endParaRPr>
          </a:p>
          <a:p>
            <a:pPr>
              <a:buNone/>
            </a:pPr>
            <a:r>
              <a:rPr lang="th-TH" sz="2600" b="1" dirty="0" smtClean="0">
                <a:latin typeface="Helvetica"/>
                <a:cs typeface="Helvetica"/>
              </a:rPr>
              <a:t>Others:</a:t>
            </a:r>
            <a:r>
              <a:rPr lang="th-TH" sz="2600" dirty="0" smtClean="0">
                <a:latin typeface="Helvetica"/>
                <a:cs typeface="Helvetica"/>
              </a:rPr>
              <a:t> web logs, usability study logs, etc.</a:t>
            </a:r>
            <a:endParaRPr lang="en-US" sz="2600" dirty="0">
              <a:latin typeface="Helvetica"/>
              <a:cs typeface="Helvetica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rcRect l="8785" r="14348"/>
          <a:stretch>
            <a:fillRect/>
          </a:stretch>
        </p:blipFill>
        <p:spPr>
          <a:xfrm>
            <a:off x="3225801" y="1295399"/>
            <a:ext cx="2679700" cy="2451207"/>
          </a:xfrm>
          <a:prstGeom prst="rect">
            <a:avLst/>
          </a:prstGeom>
          <a:ln w="50800" cap="flat" cmpd="sng" algn="ctr">
            <a:solidFill>
              <a:schemeClr val="bg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100" y="1306646"/>
            <a:ext cx="2772262" cy="2439590"/>
          </a:xfrm>
          <a:prstGeom prst="rect">
            <a:avLst/>
          </a:prstGeom>
          <a:ln w="50800" cap="flat" cmpd="sng" algn="ctr">
            <a:solidFill>
              <a:schemeClr val="bg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rcRect l="11586" r="6950"/>
          <a:stretch>
            <a:fillRect/>
          </a:stretch>
        </p:blipFill>
        <p:spPr>
          <a:xfrm>
            <a:off x="6159500" y="1306646"/>
            <a:ext cx="2846816" cy="2439590"/>
          </a:xfrm>
          <a:prstGeom prst="rect">
            <a:avLst/>
          </a:prstGeom>
          <a:ln w="50800" cap="flat" cmpd="sng" algn="ctr">
            <a:solidFill>
              <a:schemeClr val="bg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990600"/>
            <a:ext cx="6096000" cy="15621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2400" y="5475238"/>
            <a:ext cx="8839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300" dirty="0" smtClean="0">
                <a:latin typeface="FoundrySterling-Medium"/>
                <a:cs typeface="FoundrySterling-Medium"/>
              </a:rPr>
              <a:t>D</a:t>
            </a:r>
            <a:r>
              <a:rPr lang="en-US" sz="2300" dirty="0" err="1" smtClean="0">
                <a:latin typeface="FoundrySterling-Medium"/>
                <a:cs typeface="FoundrySterling-Medium"/>
              </a:rPr>
              <a:t>oes</a:t>
            </a:r>
            <a:r>
              <a:rPr lang="en-US" sz="2300" dirty="0" smtClean="0">
                <a:latin typeface="FoundrySterling-Medium"/>
                <a:cs typeface="FoundrySterling-Medium"/>
              </a:rPr>
              <a:t> not help exploring sequential patterns</a:t>
            </a:r>
          </a:p>
          <a:p>
            <a:pPr algn="ctr"/>
            <a:r>
              <a:rPr lang="th-TH" sz="2300" dirty="0" smtClean="0">
                <a:latin typeface="FoundrySterling-Medium"/>
                <a:cs typeface="FoundrySterling-Medium"/>
              </a:rPr>
              <a:t>Needs a new overview</a:t>
            </a:r>
            <a:endParaRPr lang="en-US" sz="2300" dirty="0" smtClean="0">
              <a:latin typeface="FoundrySterling-Medium"/>
              <a:cs typeface="FoundrySterling-Medium"/>
            </a:endParaRPr>
          </a:p>
        </p:txBody>
      </p:sp>
      <p:pic>
        <p:nvPicPr>
          <p:cNvPr id="7" name="Picture 6" descr="andre2007_continuum.png"/>
          <p:cNvPicPr>
            <a:picLocks noChangeAspect="1"/>
          </p:cNvPicPr>
          <p:nvPr/>
        </p:nvPicPr>
        <p:blipFill>
          <a:blip r:embed="rId4"/>
          <a:srcRect r="21991" b="65718"/>
          <a:stretch>
            <a:fillRect/>
          </a:stretch>
        </p:blipFill>
        <p:spPr>
          <a:xfrm>
            <a:off x="1600200" y="3245823"/>
            <a:ext cx="6096000" cy="158132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667000" y="2557046"/>
            <a:ext cx="40524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400" dirty="0" smtClean="0">
                <a:latin typeface="FoundrySterling-Medium"/>
                <a:cs typeface="FoundrySterling-Medium"/>
              </a:rPr>
              <a:t>LifeLines2’s Temporal Summary [Wang et al. 2009]</a:t>
            </a:r>
            <a:endParaRPr lang="en-US" sz="1400" dirty="0" smtClean="0">
              <a:latin typeface="FoundrySterling-Medium"/>
              <a:cs typeface="FoundrySterling-Medium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00400" y="4803235"/>
            <a:ext cx="30301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400" dirty="0" smtClean="0">
                <a:latin typeface="FoundrySterling-Medium"/>
                <a:cs typeface="FoundrySterling-Medium"/>
              </a:rPr>
              <a:t>Continuum’s Histogram [Andre 2007]</a:t>
            </a:r>
            <a:endParaRPr lang="en-US" sz="1400" dirty="0" smtClean="0">
              <a:latin typeface="FoundrySterling-Medium"/>
              <a:cs typeface="FoundrySterling-Medium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User studies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8 Extensive case studies</a:t>
            </a:r>
          </a:p>
          <a:p>
            <a:r>
              <a:rPr lang="th-TH" dirty="0" smtClean="0"/>
              <a:t>Compared LifeLines2 with Similan</a:t>
            </a:r>
          </a:p>
          <a:p>
            <a:pPr lvl="1"/>
            <a:r>
              <a:rPr lang="en-US" dirty="0" smtClean="0"/>
              <a:t>Learn advantages &amp; disadvantages</a:t>
            </a:r>
          </a:p>
          <a:p>
            <a:pPr lvl="2"/>
            <a:r>
              <a:rPr lang="en-US" dirty="0" smtClean="0"/>
              <a:t>Drawing is preferred</a:t>
            </a:r>
          </a:p>
          <a:p>
            <a:pPr lvl="2"/>
            <a:r>
              <a:rPr lang="th-TH" dirty="0" smtClean="0"/>
              <a:t>C</a:t>
            </a:r>
            <a:r>
              <a:rPr lang="en-US" dirty="0" err="1" smtClean="0"/>
              <a:t>lear</a:t>
            </a:r>
            <a:r>
              <a:rPr lang="en-US" dirty="0" smtClean="0"/>
              <a:t> cut off points</a:t>
            </a:r>
            <a:r>
              <a:rPr lang="th-TH" dirty="0" smtClean="0"/>
              <a:t> is needed</a:t>
            </a:r>
          </a:p>
          <a:p>
            <a:r>
              <a:rPr lang="th-TH" dirty="0" smtClean="0"/>
              <a:t>Working</a:t>
            </a:r>
            <a:r>
              <a:rPr lang="en-US" dirty="0" smtClean="0"/>
              <a:t> on</a:t>
            </a:r>
            <a:r>
              <a:rPr lang="th-TH" dirty="0" smtClean="0"/>
              <a:t> improvements</a:t>
            </a:r>
          </a:p>
          <a:p>
            <a:pPr lvl="1"/>
            <a:r>
              <a:rPr lang="th-TH" dirty="0" smtClean="0"/>
              <a:t>Flexible temporal search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similan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Compared with LifeLines2 in an experiment</a:t>
            </a:r>
          </a:p>
          <a:p>
            <a:pPr lvl="1"/>
            <a:r>
              <a:rPr lang="en-US" dirty="0" smtClean="0"/>
              <a:t>Learn advantages &amp; disadvantages</a:t>
            </a:r>
          </a:p>
          <a:p>
            <a:pPr lvl="1"/>
            <a:r>
              <a:rPr lang="en-US" dirty="0" smtClean="0"/>
              <a:t>Drawing is preferred</a:t>
            </a:r>
          </a:p>
          <a:p>
            <a:pPr lvl="1"/>
            <a:r>
              <a:rPr lang="en-US" dirty="0" smtClean="0"/>
              <a:t>No clear cut off points</a:t>
            </a:r>
            <a:endParaRPr lang="th-TH" dirty="0" smtClean="0"/>
          </a:p>
          <a:p>
            <a:r>
              <a:rPr lang="th-TH" dirty="0" smtClean="0"/>
              <a:t>Working</a:t>
            </a:r>
            <a:r>
              <a:rPr lang="en-US" dirty="0" smtClean="0"/>
              <a:t> on</a:t>
            </a:r>
            <a:r>
              <a:rPr lang="th-TH" dirty="0" smtClean="0"/>
              <a:t> improvements</a:t>
            </a:r>
          </a:p>
          <a:p>
            <a:pPr lvl="1"/>
            <a:r>
              <a:rPr lang="th-TH" dirty="0" smtClean="0"/>
              <a:t>Flexible temporal search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04800" y="503238"/>
            <a:ext cx="8534400" cy="792162"/>
          </a:xfrm>
        </p:spPr>
        <p:txBody>
          <a:bodyPr>
            <a:noAutofit/>
          </a:bodyPr>
          <a:lstStyle/>
          <a:p>
            <a:pPr algn="ctr"/>
            <a:r>
              <a:rPr lang="th-TH" sz="6100" dirty="0" smtClean="0"/>
              <a:t>Lifeflow</a:t>
            </a:r>
            <a:endParaRPr lang="en-US" sz="6100" dirty="0"/>
          </a:p>
        </p:txBody>
      </p:sp>
      <p:sp>
        <p:nvSpPr>
          <p:cNvPr id="11" name="Rectangle 10"/>
          <p:cNvSpPr/>
          <p:nvPr/>
        </p:nvSpPr>
        <p:spPr>
          <a:xfrm>
            <a:off x="2133600" y="2022157"/>
            <a:ext cx="4876800" cy="685800"/>
          </a:xfrm>
          <a:prstGeom prst="rect">
            <a:avLst/>
          </a:prstGeom>
          <a:ln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cap="all" dirty="0" smtClean="0">
                <a:latin typeface="FoundrySterling-MediumExpert"/>
                <a:cs typeface="FoundrySterling-MediumExpert"/>
              </a:rPr>
              <a:t>Aggregate</a:t>
            </a:r>
            <a:endParaRPr lang="en-US" sz="2600" cap="all" dirty="0">
              <a:latin typeface="FoundrySterling-MediumExpert"/>
              <a:cs typeface="FoundrySterling-MediumExper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133600" y="4419600"/>
            <a:ext cx="4876800" cy="685800"/>
          </a:xfrm>
          <a:prstGeom prst="rect">
            <a:avLst/>
          </a:prstGeom>
          <a:ln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cap="all" dirty="0" smtClean="0">
                <a:latin typeface="FoundrySterling-MediumExpert"/>
                <a:cs typeface="FoundrySterling-MediumExpert"/>
              </a:rPr>
              <a:t>Visualize</a:t>
            </a:r>
            <a:endParaRPr lang="en-US" sz="2600" cap="all" dirty="0">
              <a:latin typeface="FoundrySterling-MediumExpert"/>
              <a:cs typeface="FoundrySterling-MediumExpert"/>
            </a:endParaRPr>
          </a:p>
        </p:txBody>
      </p:sp>
      <p:sp>
        <p:nvSpPr>
          <p:cNvPr id="13" name="Down Arrow 12"/>
          <p:cNvSpPr/>
          <p:nvPr/>
        </p:nvSpPr>
        <p:spPr>
          <a:xfrm>
            <a:off x="4343400" y="3352800"/>
            <a:ext cx="609600" cy="914400"/>
          </a:xfrm>
          <a:prstGeom prst="downArrow">
            <a:avLst/>
          </a:prstGeom>
          <a:ln>
            <a:tailEnd type="triangle" w="lg" len="lg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0" y="2784157"/>
            <a:ext cx="470889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dirty="0" smtClean="0">
                <a:latin typeface="FoundrySterling-Medium"/>
                <a:cs typeface="FoundrySterling-Medium"/>
              </a:rPr>
              <a:t>Merge multiple records into tree</a:t>
            </a:r>
            <a:endParaRPr lang="en-US" sz="2600" dirty="0" smtClean="0">
              <a:latin typeface="FoundrySterling-Medium"/>
              <a:cs typeface="FoundrySterling-Medium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5999" y="5146357"/>
            <a:ext cx="470889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600" dirty="0" smtClean="0">
                <a:latin typeface="FoundrySterling-Medium"/>
                <a:cs typeface="FoundrySterling-Medium"/>
              </a:rPr>
              <a:t>Display the tree</a:t>
            </a:r>
            <a:endParaRPr lang="en-US" sz="2600" dirty="0" smtClean="0">
              <a:latin typeface="FoundrySterling-Medium"/>
              <a:cs typeface="FoundrySterling-Medium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dirty="0" smtClean="0"/>
              <a:t>approaches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371600" y="1295400"/>
            <a:ext cx="2544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 smtClean="0">
                <a:latin typeface="Handwriting - Dakota"/>
                <a:cs typeface="Handwriting - Dakota"/>
              </a:rPr>
              <a:t>Exact Search</a:t>
            </a:r>
            <a:endParaRPr lang="en-US" sz="2800" dirty="0" smtClean="0">
              <a:latin typeface="Handwriting - Dakota"/>
              <a:cs typeface="Handwriting - Dakot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24000" y="1818620"/>
            <a:ext cx="22077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u="sng" dirty="0" smtClean="0">
                <a:latin typeface="FoundrySterling-Medium"/>
                <a:cs typeface="FoundrySterling-Medium"/>
              </a:rPr>
              <a:t>MUST</a:t>
            </a:r>
            <a:r>
              <a:rPr lang="th-TH" sz="2000" dirty="0" smtClean="0">
                <a:latin typeface="FoundrySterling-Medium"/>
                <a:cs typeface="FoundrySterling-Medium"/>
              </a:rPr>
              <a:t> have A, B, C</a:t>
            </a:r>
            <a:endParaRPr lang="en-US" sz="2000" dirty="0" smtClean="0">
              <a:latin typeface="FoundrySterling-Medium"/>
              <a:cs typeface="FoundrySterling-Medium"/>
            </a:endParaRPr>
          </a:p>
        </p:txBody>
      </p:sp>
      <p:grpSp>
        <p:nvGrpSpPr>
          <p:cNvPr id="3" name="Group 36"/>
          <p:cNvGrpSpPr/>
          <p:nvPr/>
        </p:nvGrpSpPr>
        <p:grpSpPr>
          <a:xfrm>
            <a:off x="4334326" y="1295400"/>
            <a:ext cx="4352474" cy="923330"/>
            <a:chOff x="4334326" y="1295400"/>
            <a:chExt cx="4352474" cy="923330"/>
          </a:xfrm>
        </p:grpSpPr>
        <p:sp>
          <p:nvSpPr>
            <p:cNvPr id="31" name="TextBox 30"/>
            <p:cNvSpPr txBox="1"/>
            <p:nvPr/>
          </p:nvSpPr>
          <p:spPr>
            <a:xfrm>
              <a:off x="4334326" y="1295400"/>
              <a:ext cx="435247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dirty="0" smtClean="0">
                  <a:latin typeface="Handwriting - Dakota"/>
                  <a:cs typeface="Handwriting - Dakota"/>
                </a:rPr>
                <a:t>Similarity-based Search</a:t>
              </a:r>
              <a:endParaRPr lang="en-US" sz="2800" dirty="0" smtClean="0">
                <a:latin typeface="Handwriting - Dakota"/>
                <a:cs typeface="Handwriting - Dakota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953000" y="1818620"/>
              <a:ext cx="24950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000" u="sng" dirty="0" smtClean="0">
                  <a:latin typeface="FoundrySterling-Medium"/>
                  <a:cs typeface="FoundrySterling-Medium"/>
                </a:rPr>
                <a:t>SHOULD</a:t>
              </a:r>
              <a:r>
                <a:rPr lang="th-TH" sz="2000" dirty="0" smtClean="0">
                  <a:latin typeface="FoundrySterling-Medium"/>
                  <a:cs typeface="FoundrySterling-Medium"/>
                </a:rPr>
                <a:t> have A, B, C</a:t>
              </a:r>
              <a:endParaRPr lang="en-US" sz="2000" dirty="0" smtClean="0">
                <a:latin typeface="FoundrySterling-Medium"/>
                <a:cs typeface="FoundrySterling-Medium"/>
              </a:endParaRPr>
            </a:p>
          </p:txBody>
        </p:sp>
      </p:grpSp>
      <p:grpSp>
        <p:nvGrpSpPr>
          <p:cNvPr id="4" name="Group 35"/>
          <p:cNvGrpSpPr/>
          <p:nvPr/>
        </p:nvGrpSpPr>
        <p:grpSpPr>
          <a:xfrm>
            <a:off x="5281024" y="2667000"/>
            <a:ext cx="3353089" cy="3200400"/>
            <a:chOff x="5281024" y="2667000"/>
            <a:chExt cx="3353089" cy="3200400"/>
          </a:xfrm>
        </p:grpSpPr>
        <p:sp>
          <p:nvSpPr>
            <p:cNvPr id="17" name="Rounded Rectangle 16"/>
            <p:cNvSpPr/>
            <p:nvPr/>
          </p:nvSpPr>
          <p:spPr>
            <a:xfrm>
              <a:off x="5281024" y="2667000"/>
              <a:ext cx="1752600" cy="6858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dirty="0" smtClean="0">
                  <a:latin typeface="Franklin Gothic Medium"/>
                  <a:cs typeface="Franklin Gothic Medium"/>
                </a:rPr>
                <a:t>Query</a:t>
              </a:r>
              <a:endParaRPr lang="en-US" dirty="0">
                <a:latin typeface="Franklin Gothic Medium"/>
                <a:cs typeface="Franklin Gothic Medium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5281024" y="4343400"/>
              <a:ext cx="1752600" cy="68580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dirty="0" smtClean="0">
                  <a:solidFill>
                    <a:srgbClr val="595959"/>
                  </a:solidFill>
                  <a:latin typeface="Franklin Gothic Medium"/>
                  <a:cs typeface="Franklin Gothic Medium"/>
                </a:rPr>
                <a:t>Record#1</a:t>
              </a:r>
              <a:endParaRPr lang="en-US" dirty="0">
                <a:solidFill>
                  <a:srgbClr val="595959"/>
                </a:solidFill>
                <a:latin typeface="Franklin Gothic Medium"/>
                <a:cs typeface="Franklin Gothic Medium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5281024" y="3505200"/>
              <a:ext cx="1752600" cy="68580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dirty="0" smtClean="0">
                  <a:solidFill>
                    <a:srgbClr val="595959"/>
                  </a:solidFill>
                  <a:latin typeface="Franklin Gothic Medium"/>
                  <a:cs typeface="Franklin Gothic Medium"/>
                </a:rPr>
                <a:t>Record#2</a:t>
              </a:r>
              <a:endParaRPr lang="en-US" dirty="0">
                <a:solidFill>
                  <a:srgbClr val="595959"/>
                </a:solidFill>
                <a:latin typeface="Franklin Gothic Medium"/>
                <a:cs typeface="Franklin Gothic Medium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5281024" y="5181600"/>
              <a:ext cx="1752600" cy="68580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dirty="0" smtClean="0">
                  <a:solidFill>
                    <a:srgbClr val="595959"/>
                  </a:solidFill>
                  <a:latin typeface="Franklin Gothic Medium"/>
                  <a:cs typeface="Franklin Gothic Medium"/>
                </a:rPr>
                <a:t>Record#3</a:t>
              </a:r>
              <a:endParaRPr lang="en-US" dirty="0">
                <a:solidFill>
                  <a:srgbClr val="595959"/>
                </a:solidFill>
                <a:latin typeface="Franklin Gothic Medium"/>
                <a:cs typeface="Franklin Gothic Medium"/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 rot="16200000" flipV="1">
              <a:off x="6329572" y="4705348"/>
              <a:ext cx="2324100" cy="3"/>
            </a:xfrm>
            <a:prstGeom prst="line">
              <a:avLst/>
            </a:prstGeom>
            <a:ln w="34925">
              <a:solidFill>
                <a:schemeClr val="tx1">
                  <a:lumMod val="50000"/>
                  <a:lumOff val="50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7577413" y="4251519"/>
              <a:ext cx="105670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/>
                  <a:cs typeface="Franklin Gothic Book"/>
                </a:rPr>
                <a:t>more</a:t>
              </a:r>
              <a:br>
                <a:rPr lang="th-TH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/>
                  <a:cs typeface="Franklin Gothic Book"/>
                </a:rPr>
              </a:br>
              <a:r>
                <a:rPr lang="th-TH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/>
                  <a:cs typeface="Franklin Gothic Book"/>
                </a:rPr>
                <a:t>similar</a:t>
              </a:r>
              <a:endPara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/>
                <a:cs typeface="Franklin Gothic Book"/>
              </a:endParaRPr>
            </a:p>
          </p:txBody>
        </p:sp>
      </p:grpSp>
      <p:grpSp>
        <p:nvGrpSpPr>
          <p:cNvPr id="9" name="Group 39"/>
          <p:cNvGrpSpPr/>
          <p:nvPr/>
        </p:nvGrpSpPr>
        <p:grpSpPr>
          <a:xfrm>
            <a:off x="1371600" y="2667000"/>
            <a:ext cx="2590800" cy="3276600"/>
            <a:chOff x="1371600" y="2667000"/>
            <a:chExt cx="2590800" cy="3276600"/>
          </a:xfrm>
        </p:grpSpPr>
        <p:grpSp>
          <p:nvGrpSpPr>
            <p:cNvPr id="10" name="Group 34"/>
            <p:cNvGrpSpPr/>
            <p:nvPr/>
          </p:nvGrpSpPr>
          <p:grpSpPr>
            <a:xfrm>
              <a:off x="1371600" y="2667000"/>
              <a:ext cx="2590800" cy="3276600"/>
              <a:chOff x="1371600" y="2667000"/>
              <a:chExt cx="2590800" cy="3276600"/>
            </a:xfrm>
          </p:grpSpPr>
          <p:sp>
            <p:nvSpPr>
              <p:cNvPr id="5" name="Rounded Rectangle 4"/>
              <p:cNvSpPr/>
              <p:nvPr/>
            </p:nvSpPr>
            <p:spPr>
              <a:xfrm>
                <a:off x="1790700" y="2667000"/>
                <a:ext cx="1752600" cy="685800"/>
              </a:xfrm>
              <a:prstGeom prst="round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dirty="0" smtClean="0">
                    <a:latin typeface="Franklin Gothic Medium"/>
                    <a:cs typeface="Franklin Gothic Medium"/>
                  </a:rPr>
                  <a:t>Query</a:t>
                </a:r>
                <a:endParaRPr lang="en-US" dirty="0">
                  <a:latin typeface="Franklin Gothic Medium"/>
                  <a:cs typeface="Franklin Gothic Medium"/>
                </a:endParaRPr>
              </a:p>
            </p:txBody>
          </p:sp>
          <p:sp>
            <p:nvSpPr>
              <p:cNvPr id="6" name="Rounded Rectangle 5"/>
              <p:cNvSpPr/>
              <p:nvPr/>
            </p:nvSpPr>
            <p:spPr>
              <a:xfrm>
                <a:off x="1790700" y="3505200"/>
                <a:ext cx="1752600" cy="685800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dirty="0" smtClean="0">
                    <a:latin typeface="Franklin Gothic Medium"/>
                    <a:cs typeface="Franklin Gothic Medium"/>
                  </a:rPr>
                  <a:t>Record#1</a:t>
                </a:r>
                <a:endParaRPr lang="en-US" dirty="0">
                  <a:latin typeface="Franklin Gothic Medium"/>
                  <a:cs typeface="Franklin Gothic Medium"/>
                </a:endParaRPr>
              </a:p>
            </p:txBody>
          </p:sp>
          <p:sp>
            <p:nvSpPr>
              <p:cNvPr id="7" name="Rounded Rectangle 6"/>
              <p:cNvSpPr/>
              <p:nvPr/>
            </p:nvSpPr>
            <p:spPr>
              <a:xfrm>
                <a:off x="1790700" y="4343400"/>
                <a:ext cx="1752600" cy="685800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dirty="0" smtClean="0">
                    <a:latin typeface="Franklin Gothic Medium"/>
                    <a:cs typeface="Franklin Gothic Medium"/>
                  </a:rPr>
                  <a:t>Record#2</a:t>
                </a:r>
                <a:endParaRPr lang="en-US" dirty="0">
                  <a:latin typeface="Franklin Gothic Medium"/>
                  <a:cs typeface="Franklin Gothic Medium"/>
                </a:endParaRPr>
              </a:p>
            </p:txBody>
          </p:sp>
          <p:sp>
            <p:nvSpPr>
              <p:cNvPr id="8" name="Rounded Rectangle 7"/>
              <p:cNvSpPr/>
              <p:nvPr/>
            </p:nvSpPr>
            <p:spPr>
              <a:xfrm>
                <a:off x="1790700" y="5181600"/>
                <a:ext cx="1752600" cy="685800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dirty="0" smtClean="0">
                    <a:latin typeface="Franklin Gothic Medium"/>
                    <a:cs typeface="Franklin Gothic Medium"/>
                  </a:rPr>
                  <a:t>Record#3</a:t>
                </a:r>
                <a:endParaRPr lang="en-US" dirty="0">
                  <a:latin typeface="Franklin Gothic Medium"/>
                  <a:cs typeface="Franklin Gothic Medium"/>
                </a:endParaRPr>
              </a:p>
            </p:txBody>
          </p:sp>
          <p:cxnSp>
            <p:nvCxnSpPr>
              <p:cNvPr id="22" name="Straight Connector 21"/>
              <p:cNvCxnSpPr/>
              <p:nvPr/>
            </p:nvCxnSpPr>
            <p:spPr>
              <a:xfrm>
                <a:off x="1371600" y="3467100"/>
                <a:ext cx="2590800" cy="723900"/>
              </a:xfrm>
              <a:prstGeom prst="line">
                <a:avLst/>
              </a:prstGeom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 flipV="1">
                <a:off x="1371600" y="3543300"/>
                <a:ext cx="2590800" cy="533400"/>
              </a:xfrm>
              <a:prstGeom prst="line">
                <a:avLst/>
              </a:prstGeom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1600" y="5219700"/>
                <a:ext cx="2590800" cy="723900"/>
              </a:xfrm>
              <a:prstGeom prst="line">
                <a:avLst/>
              </a:prstGeom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flipV="1">
                <a:off x="1371600" y="5295900"/>
                <a:ext cx="2590800" cy="533400"/>
              </a:xfrm>
              <a:prstGeom prst="line">
                <a:avLst/>
              </a:prstGeom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8" name="Straight Connector 37"/>
            <p:cNvCxnSpPr/>
            <p:nvPr/>
          </p:nvCxnSpPr>
          <p:spPr>
            <a:xfrm>
              <a:off x="1371600" y="4305300"/>
              <a:ext cx="2590800" cy="723900"/>
            </a:xfrm>
            <a:prstGeom prst="line">
              <a:avLst/>
            </a:prstGeom>
            <a:ln w="349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V="1">
              <a:off x="1371600" y="4381500"/>
              <a:ext cx="2590800" cy="533400"/>
            </a:xfrm>
            <a:prstGeom prst="line">
              <a:avLst/>
            </a:prstGeom>
            <a:ln w="349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3048000"/>
            <a:ext cx="8382000" cy="838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81000" y="2209800"/>
            <a:ext cx="2667000" cy="6096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6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Bold"/>
                <a:ea typeface="+mj-ea"/>
                <a:cs typeface="FoundrySterling-Bold"/>
              </a:rPr>
              <a:t>motivation</a:t>
            </a:r>
            <a:endParaRPr kumimoji="0" lang="en-US" sz="2600" b="0" i="0" u="none" strike="noStrike" kern="1200" cap="all" spc="0" normalizeH="0" baseline="0" noProof="0" dirty="0" smtClean="0">
              <a:ln>
                <a:noFill/>
              </a:ln>
              <a:solidFill>
                <a:srgbClr val="23446A"/>
              </a:solidFill>
              <a:effectLst/>
              <a:uLnTx/>
              <a:uFillTx/>
              <a:latin typeface="FoundrySterling-Bold"/>
              <a:ea typeface="+mj-ea"/>
              <a:cs typeface="FoundrySterling-Bold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209800" y="4114800"/>
            <a:ext cx="2209800" cy="6096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Bold"/>
                <a:ea typeface="+mj-ea"/>
                <a:cs typeface="FoundrySterling-Bold"/>
              </a:rPr>
              <a:t>R</a:t>
            </a:r>
            <a:r>
              <a:rPr kumimoji="0" lang="th-TH" sz="26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Bold"/>
                <a:ea typeface="+mj-ea"/>
                <a:cs typeface="FoundrySterling-Bold"/>
              </a:rPr>
              <a:t>esearch questions</a:t>
            </a:r>
            <a:endParaRPr kumimoji="0" lang="en-US" sz="2600" b="0" i="0" u="none" strike="noStrike" kern="1200" cap="all" spc="0" normalizeH="0" baseline="0" noProof="0" dirty="0" smtClean="0">
              <a:ln>
                <a:noFill/>
              </a:ln>
              <a:solidFill>
                <a:srgbClr val="23446A"/>
              </a:solidFill>
              <a:effectLst/>
              <a:uLnTx/>
              <a:uFillTx/>
              <a:latin typeface="FoundrySterling-Bold"/>
              <a:ea typeface="+mj-ea"/>
              <a:cs typeface="FoundrySterling-Bold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352800" y="1295400"/>
            <a:ext cx="2590800" cy="1524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600" cap="all" dirty="0" smtClean="0">
                <a:solidFill>
                  <a:srgbClr val="23446A"/>
                </a:solidFill>
                <a:latin typeface="FoundrySterling-Bold"/>
                <a:ea typeface="+mj-ea"/>
                <a:cs typeface="FoundrySterling-Bold"/>
              </a:rPr>
              <a:t>R</a:t>
            </a:r>
            <a:r>
              <a:rPr lang="th-TH" sz="2600" cap="all" dirty="0" smtClean="0">
                <a:solidFill>
                  <a:srgbClr val="23446A"/>
                </a:solidFill>
                <a:latin typeface="FoundrySterling-Bold"/>
                <a:ea typeface="+mj-ea"/>
                <a:cs typeface="FoundrySterling-Bold"/>
              </a:rPr>
              <a:t>esearch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Bold"/>
                <a:ea typeface="+mj-ea"/>
                <a:cs typeface="FoundrySterling-Bold"/>
              </a:rPr>
              <a:t>Q</a:t>
            </a:r>
            <a:r>
              <a:rPr kumimoji="0" lang="th-TH" sz="26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Bold"/>
                <a:ea typeface="+mj-ea"/>
                <a:cs typeface="FoundrySterling-Bold"/>
              </a:rPr>
              <a:t>uestion#1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cap="all" dirty="0" smtClean="0">
                <a:solidFill>
                  <a:srgbClr val="23446A"/>
                </a:solidFill>
                <a:latin typeface="FoundrySterling-Bold"/>
                <a:ea typeface="+mj-ea"/>
                <a:cs typeface="FoundrySterling-Bold"/>
              </a:rPr>
              <a:t>P</a:t>
            </a:r>
            <a:r>
              <a:rPr lang="th-TH" cap="all" dirty="0" smtClean="0">
                <a:solidFill>
                  <a:srgbClr val="23446A"/>
                </a:solidFill>
                <a:latin typeface="FoundrySterling-Bold"/>
                <a:ea typeface="+mj-ea"/>
                <a:cs typeface="FoundrySterling-Bold"/>
              </a:rPr>
              <a:t>relim. + proposed work</a:t>
            </a:r>
            <a:endParaRPr kumimoji="0" lang="en-US" b="0" i="0" u="none" strike="noStrike" kern="1200" cap="all" spc="0" normalizeH="0" baseline="0" noProof="0" dirty="0" smtClean="0">
              <a:ln>
                <a:noFill/>
              </a:ln>
              <a:solidFill>
                <a:srgbClr val="23446A"/>
              </a:solidFill>
              <a:effectLst/>
              <a:uLnTx/>
              <a:uFillTx/>
              <a:latin typeface="FoundrySterling-Bold"/>
              <a:ea typeface="+mj-ea"/>
              <a:cs typeface="FoundrySterling-Bold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019800" y="2209800"/>
            <a:ext cx="2971800" cy="6096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600" cap="all" dirty="0" smtClean="0">
                <a:solidFill>
                  <a:srgbClr val="23446A"/>
                </a:solidFill>
                <a:latin typeface="FoundrySterling-Bold"/>
                <a:ea typeface="+mj-ea"/>
                <a:cs typeface="FoundrySterling-Bold"/>
              </a:rPr>
              <a:t>conclusion</a:t>
            </a:r>
            <a:endParaRPr kumimoji="0" lang="en-US" sz="2600" b="0" i="0" u="none" strike="noStrike" kern="1200" cap="all" spc="0" normalizeH="0" baseline="0" noProof="0" dirty="0" smtClean="0">
              <a:ln>
                <a:noFill/>
              </a:ln>
              <a:solidFill>
                <a:srgbClr val="23446A"/>
              </a:solidFill>
              <a:effectLst/>
              <a:uLnTx/>
              <a:uFillTx/>
              <a:latin typeface="FoundrySterling-Bold"/>
              <a:ea typeface="+mj-ea"/>
              <a:cs typeface="FoundrySterling-Bold"/>
            </a:endParaRPr>
          </a:p>
        </p:txBody>
      </p:sp>
      <p:cxnSp>
        <p:nvCxnSpPr>
          <p:cNvPr id="9" name="Straight Connector 8"/>
          <p:cNvCxnSpPr>
            <a:endCxn id="3" idx="2"/>
          </p:cNvCxnSpPr>
          <p:nvPr/>
        </p:nvCxnSpPr>
        <p:spPr>
          <a:xfrm rot="5400000" flipH="1" flipV="1">
            <a:off x="1475964" y="3057142"/>
            <a:ext cx="476278" cy="794"/>
          </a:xfrm>
          <a:prstGeom prst="line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 flipH="1" flipV="1">
            <a:off x="3039652" y="3876264"/>
            <a:ext cx="475484" cy="1588"/>
          </a:xfrm>
          <a:prstGeom prst="line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11252" y="3057142"/>
            <a:ext cx="475484" cy="1588"/>
          </a:xfrm>
          <a:prstGeom prst="line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5400000" flipH="1" flipV="1">
            <a:off x="7306852" y="3057142"/>
            <a:ext cx="475484" cy="1588"/>
          </a:xfrm>
          <a:prstGeom prst="line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 flipH="1" flipV="1">
            <a:off x="6011452" y="3885406"/>
            <a:ext cx="475484" cy="1588"/>
          </a:xfrm>
          <a:prstGeom prst="line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17"/>
          <p:cNvSpPr/>
          <p:nvPr/>
        </p:nvSpPr>
        <p:spPr>
          <a:xfrm>
            <a:off x="195525" y="3352800"/>
            <a:ext cx="8796075" cy="306227"/>
          </a:xfrm>
          <a:custGeom>
            <a:avLst/>
            <a:gdLst>
              <a:gd name="connsiteX0" fmla="*/ 0 w 8796075"/>
              <a:gd name="connsiteY0" fmla="*/ 252187 h 306227"/>
              <a:gd name="connsiteX1" fmla="*/ 4526398 w 8796075"/>
              <a:gd name="connsiteY1" fmla="*/ 9007 h 306227"/>
              <a:gd name="connsiteX2" fmla="*/ 8796075 w 8796075"/>
              <a:gd name="connsiteY2" fmla="*/ 306227 h 306227"/>
              <a:gd name="connsiteX3" fmla="*/ 8796075 w 8796075"/>
              <a:gd name="connsiteY3" fmla="*/ 306227 h 306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96075" h="306227">
                <a:moveTo>
                  <a:pt x="0" y="252187"/>
                </a:moveTo>
                <a:cubicBezTo>
                  <a:pt x="1530193" y="126093"/>
                  <a:pt x="3060386" y="0"/>
                  <a:pt x="4526398" y="9007"/>
                </a:cubicBezTo>
                <a:cubicBezTo>
                  <a:pt x="5992410" y="18014"/>
                  <a:pt x="8796075" y="306227"/>
                  <a:pt x="8796075" y="306227"/>
                </a:cubicBezTo>
                <a:lnTo>
                  <a:pt x="8796075" y="306227"/>
                </a:lnTo>
              </a:path>
            </a:pathLst>
          </a:custGeom>
          <a:ln>
            <a:solidFill>
              <a:schemeClr val="tx1">
                <a:lumMod val="85000"/>
                <a:lumOff val="15000"/>
              </a:schemeClr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4954588" y="4123942"/>
            <a:ext cx="2590800" cy="1524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600" cap="all" dirty="0" smtClean="0">
                <a:solidFill>
                  <a:srgbClr val="23446A"/>
                </a:solidFill>
                <a:latin typeface="FoundrySterling-Bold"/>
                <a:ea typeface="+mj-ea"/>
                <a:cs typeface="FoundrySterling-Bold"/>
              </a:rPr>
              <a:t>R</a:t>
            </a:r>
            <a:r>
              <a:rPr lang="th-TH" sz="2600" cap="all" dirty="0" smtClean="0">
                <a:solidFill>
                  <a:srgbClr val="23446A"/>
                </a:solidFill>
                <a:latin typeface="FoundrySterling-Bold"/>
                <a:ea typeface="+mj-ea"/>
                <a:cs typeface="FoundrySterling-Bold"/>
              </a:rPr>
              <a:t>esearch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Bold"/>
                <a:ea typeface="+mj-ea"/>
                <a:cs typeface="FoundrySterling-Bold"/>
              </a:rPr>
              <a:t>Q</a:t>
            </a:r>
            <a:r>
              <a:rPr kumimoji="0" lang="th-TH" sz="26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Bold"/>
                <a:ea typeface="+mj-ea"/>
                <a:cs typeface="FoundrySterling-Bold"/>
              </a:rPr>
              <a:t>uestion#2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cap="all" dirty="0" smtClean="0">
                <a:solidFill>
                  <a:srgbClr val="23446A"/>
                </a:solidFill>
                <a:latin typeface="FoundrySterling-Bold"/>
                <a:ea typeface="+mj-ea"/>
                <a:cs typeface="FoundrySterling-Bold"/>
              </a:rPr>
              <a:t>P</a:t>
            </a:r>
            <a:r>
              <a:rPr lang="th-TH" cap="all" dirty="0" smtClean="0">
                <a:solidFill>
                  <a:srgbClr val="23446A"/>
                </a:solidFill>
                <a:latin typeface="FoundrySterling-Bold"/>
                <a:ea typeface="+mj-ea"/>
                <a:cs typeface="FoundrySterling-Bold"/>
              </a:rPr>
              <a:t>relim. + proposed work</a:t>
            </a:r>
            <a:endParaRPr kumimoji="0" lang="en-US" b="0" i="0" u="none" strike="noStrike" kern="1200" cap="all" spc="0" normalizeH="0" baseline="0" noProof="0" dirty="0" smtClean="0">
              <a:ln>
                <a:noFill/>
              </a:ln>
              <a:solidFill>
                <a:srgbClr val="23446A"/>
              </a:solidFill>
              <a:effectLst/>
              <a:uLnTx/>
              <a:uFillTx/>
              <a:latin typeface="FoundrySterling-Bold"/>
              <a:ea typeface="+mj-ea"/>
              <a:cs typeface="FoundrySterling-Bold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dgaard_screensho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393700"/>
            <a:ext cx="7696200" cy="617067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E</a:t>
            </a:r>
            <a:r>
              <a:rPr lang="th-TH" dirty="0" smtClean="0"/>
              <a:t>xpected Contributions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1752600"/>
            <a:ext cx="8610600" cy="1905000"/>
          </a:xfrm>
        </p:spPr>
        <p:txBody>
          <a:bodyPr anchor="t"/>
          <a:lstStyle/>
          <a:p>
            <a:pPr marL="514350" indent="-514350" algn="l">
              <a:spcAft>
                <a:spcPts val="600"/>
              </a:spcAft>
              <a:buFont typeface="+mj-lt"/>
              <a:buAutoNum type="arabicPeriod"/>
            </a:pPr>
            <a:r>
              <a:rPr lang="th-TH" dirty="0" smtClean="0">
                <a:latin typeface="FoundrySterling-MediumExpert"/>
                <a:cs typeface="FoundrySterling-MediumExpert"/>
              </a:rPr>
              <a:t>Design of visual representations</a:t>
            </a:r>
            <a:r>
              <a:rPr lang="th-TH" dirty="0" smtClean="0"/>
              <a:t>,</a:t>
            </a:r>
            <a:r>
              <a:rPr lang="th-TH" dirty="0" smtClean="0">
                <a:latin typeface="FoundrySterling-MediumExpert"/>
                <a:cs typeface="FoundrySterling-MediumExpert"/>
              </a:rPr>
              <a:t> user interfaces </a:t>
            </a:r>
            <a:r>
              <a:rPr lang="th-TH" dirty="0" smtClean="0"/>
              <a:t>and</a:t>
            </a:r>
            <a:r>
              <a:rPr lang="th-TH" dirty="0" smtClean="0">
                <a:latin typeface="FoundrySterling-MediumExpert"/>
                <a:cs typeface="FoundrySterling-MediumExpert"/>
              </a:rPr>
              <a:t> interaction techniques</a:t>
            </a:r>
          </a:p>
          <a:p>
            <a:pPr marL="514350" indent="-514350" algn="l">
              <a:spcAft>
                <a:spcPts val="600"/>
              </a:spcAft>
              <a:buFont typeface="+mj-lt"/>
              <a:buAutoNum type="arabicPeriod"/>
            </a:pPr>
            <a:r>
              <a:rPr lang="th-TH" dirty="0" smtClean="0">
                <a:latin typeface="FoundrySterling-MediumExpert"/>
                <a:cs typeface="FoundrySterling-MediumExpert"/>
              </a:rPr>
              <a:t>Algorithms for flexible temporal search</a:t>
            </a:r>
          </a:p>
          <a:p>
            <a:pPr marL="514350" indent="-514350" algn="l">
              <a:spcAft>
                <a:spcPts val="600"/>
              </a:spcAft>
              <a:buFont typeface="+mj-lt"/>
              <a:buAutoNum type="arabicPeriod"/>
            </a:pPr>
            <a:r>
              <a:rPr lang="th-TH" dirty="0" smtClean="0">
                <a:latin typeface="FoundrySterling-MediumExpert"/>
                <a:cs typeface="FoundrySterling-MediumExpert"/>
              </a:rPr>
              <a:t>Evaluation results</a:t>
            </a:r>
          </a:p>
          <a:p>
            <a:pPr marL="514350" indent="-514350" algn="l">
              <a:spcAft>
                <a:spcPts val="600"/>
              </a:spcAft>
              <a:buFont typeface="+mj-lt"/>
              <a:buAutoNum type="arabicPeriod"/>
            </a:pPr>
            <a:r>
              <a:rPr lang="th-TH" dirty="0" smtClean="0">
                <a:latin typeface="FoundrySterling-MediumExpert"/>
                <a:cs typeface="FoundrySterling-MediumExpert"/>
              </a:rPr>
              <a:t>Open new directions for exploring temporal categorical data</a:t>
            </a:r>
            <a:endParaRPr lang="en-US" dirty="0">
              <a:latin typeface="FoundrySterling-MediumExpert"/>
              <a:cs typeface="FoundrySterling-MediumExper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Needs for an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We learn</a:t>
            </a:r>
            <a:endParaRPr 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</a:t>
            </a:r>
            <a:r>
              <a:rPr lang="th-TH" dirty="0" smtClean="0"/>
              <a:t>eeds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4600" y="1574800"/>
            <a:ext cx="4445000" cy="4445000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702207" y="1651744"/>
            <a:ext cx="2884823" cy="2140744"/>
            <a:chOff x="702207" y="1651744"/>
            <a:chExt cx="2884823" cy="2140744"/>
          </a:xfrm>
        </p:grpSpPr>
        <p:sp>
          <p:nvSpPr>
            <p:cNvPr id="4" name="Freeform 3"/>
            <p:cNvSpPr/>
            <p:nvPr/>
          </p:nvSpPr>
          <p:spPr>
            <a:xfrm>
              <a:off x="1905000" y="2562424"/>
              <a:ext cx="1682030" cy="1230064"/>
            </a:xfrm>
            <a:custGeom>
              <a:avLst/>
              <a:gdLst>
                <a:gd name="connsiteX0" fmla="*/ 1961439 w 1961439"/>
                <a:gd name="connsiteY0" fmla="*/ 1648217 h 1648217"/>
                <a:gd name="connsiteX1" fmla="*/ 326531 w 1961439"/>
                <a:gd name="connsiteY1" fmla="*/ 1094308 h 1648217"/>
                <a:gd name="connsiteX2" fmla="*/ 2252 w 1961439"/>
                <a:gd name="connsiteY2" fmla="*/ 0 h 164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1439" h="1648217">
                  <a:moveTo>
                    <a:pt x="1961439" y="1648217"/>
                  </a:moveTo>
                  <a:cubicBezTo>
                    <a:pt x="1307250" y="1508614"/>
                    <a:pt x="653062" y="1369011"/>
                    <a:pt x="326531" y="1094308"/>
                  </a:cubicBezTo>
                  <a:cubicBezTo>
                    <a:pt x="0" y="819605"/>
                    <a:pt x="1126" y="409802"/>
                    <a:pt x="2252" y="0"/>
                  </a:cubicBezTo>
                </a:path>
              </a:pathLst>
            </a:custGeom>
            <a:ln w="25400" cap="flat" cmpd="sng" algn="ctr">
              <a:solidFill>
                <a:schemeClr val="tx1">
                  <a:lumMod val="85000"/>
                  <a:lumOff val="15000"/>
                </a:schemeClr>
              </a:solidFill>
              <a:prstDash val="dash"/>
              <a:round/>
              <a:headEnd type="none" w="med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02207" y="1651744"/>
              <a:ext cx="2389781" cy="76944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th-TH" sz="2200" dirty="0" smtClean="0">
                  <a:latin typeface="FoundrySterling-Medium"/>
                  <a:cs typeface="FoundrySterling-Medium"/>
                </a:rPr>
                <a:t>Visualize overview</a:t>
              </a:r>
            </a:p>
            <a:p>
              <a:r>
                <a:rPr lang="th-TH" sz="2200" dirty="0" smtClean="0">
                  <a:latin typeface="FoundrySterling-Medium"/>
                  <a:cs typeface="FoundrySterling-Medium"/>
                </a:rPr>
                <a:t>or show summary</a:t>
              </a:r>
              <a:endParaRPr lang="en-US" sz="2200" dirty="0" smtClean="0">
                <a:latin typeface="FoundrySterling-Medium"/>
                <a:cs typeface="FoundrySterling-Medium"/>
              </a:endParaRPr>
            </a:p>
          </p:txBody>
        </p:sp>
      </p:grpSp>
      <p:grpSp>
        <p:nvGrpSpPr>
          <p:cNvPr id="10" name="Group 8"/>
          <p:cNvGrpSpPr/>
          <p:nvPr/>
        </p:nvGrpSpPr>
        <p:grpSpPr>
          <a:xfrm>
            <a:off x="533400" y="4267200"/>
            <a:ext cx="3172233" cy="2112666"/>
            <a:chOff x="533400" y="4267200"/>
            <a:chExt cx="3172233" cy="2112666"/>
          </a:xfrm>
        </p:grpSpPr>
        <p:sp>
          <p:nvSpPr>
            <p:cNvPr id="6" name="TextBox 5"/>
            <p:cNvSpPr txBox="1"/>
            <p:nvPr/>
          </p:nvSpPr>
          <p:spPr>
            <a:xfrm>
              <a:off x="533400" y="5918201"/>
              <a:ext cx="302389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400" dirty="0" smtClean="0">
                  <a:latin typeface="FoundrySterling-Medium"/>
                  <a:cs typeface="FoundrySterling-Medium"/>
                </a:rPr>
                <a:t>Where  should I start?</a:t>
              </a:r>
              <a:endParaRPr lang="en-US" sz="2400" dirty="0" smtClean="0">
                <a:latin typeface="FoundrySterling-Medium"/>
                <a:cs typeface="FoundrySterling-Medium"/>
              </a:endParaRPr>
            </a:p>
          </p:txBody>
        </p:sp>
        <p:sp>
          <p:nvSpPr>
            <p:cNvPr id="7" name="Freeform 6"/>
            <p:cNvSpPr/>
            <p:nvPr/>
          </p:nvSpPr>
          <p:spPr>
            <a:xfrm rot="14631746">
              <a:off x="2933593" y="3980682"/>
              <a:ext cx="234445" cy="1309635"/>
            </a:xfrm>
            <a:custGeom>
              <a:avLst/>
              <a:gdLst>
                <a:gd name="connsiteX0" fmla="*/ 990803 w 1197802"/>
                <a:gd name="connsiteY0" fmla="*/ 2191210 h 2191210"/>
                <a:gd name="connsiteX1" fmla="*/ 1032668 w 1197802"/>
                <a:gd name="connsiteY1" fmla="*/ 963016 h 2191210"/>
                <a:gd name="connsiteX2" fmla="*/ 0 w 1197802"/>
                <a:gd name="connsiteY2" fmla="*/ 0 h 2191210"/>
                <a:gd name="connsiteX3" fmla="*/ 0 w 1197802"/>
                <a:gd name="connsiteY3" fmla="*/ 0 h 219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7802" h="2191210">
                  <a:moveTo>
                    <a:pt x="990803" y="2191210"/>
                  </a:moveTo>
                  <a:cubicBezTo>
                    <a:pt x="1094302" y="1759714"/>
                    <a:pt x="1197802" y="1328218"/>
                    <a:pt x="1032668" y="963016"/>
                  </a:cubicBezTo>
                  <a:cubicBezTo>
                    <a:pt x="867534" y="597814"/>
                    <a:pt x="0" y="0"/>
                    <a:pt x="0" y="0"/>
                  </a:cubicBezTo>
                  <a:lnTo>
                    <a:pt x="0" y="0"/>
                  </a:lnTo>
                </a:path>
              </a:pathLst>
            </a:custGeom>
            <a:ln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 descr="20068132132110908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2475" y="4267200"/>
              <a:ext cx="1651000" cy="1651000"/>
            </a:xfrm>
            <a:prstGeom prst="rect">
              <a:avLst/>
            </a:prstGeom>
            <a:ln>
              <a:solidFill>
                <a:srgbClr val="000000"/>
              </a:solidFill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5350" y="1828800"/>
            <a:ext cx="2273300" cy="2260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8217" y="4419600"/>
            <a:ext cx="77909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400" dirty="0" smtClean="0">
                <a:latin typeface="FoundrySterling-Medium"/>
                <a:cs typeface="FoundrySterling-Medium"/>
              </a:rPr>
              <a:t>10+ years work on temporal visualization</a:t>
            </a:r>
          </a:p>
          <a:p>
            <a:pPr algn="ctr"/>
            <a:r>
              <a:rPr lang="th-TH" sz="2600" dirty="0" smtClean="0">
                <a:latin typeface="FoundrySterling-Medium"/>
                <a:cs typeface="FoundrySterling-Medium"/>
              </a:rPr>
              <a:t>(mostly on Electronic Health Records)</a:t>
            </a:r>
            <a:endParaRPr lang="en-US" sz="2600" dirty="0" smtClean="0">
              <a:latin typeface="FoundrySterling-Medium"/>
              <a:cs typeface="FoundrySterling-Medium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</a:t>
            </a:r>
            <a:r>
              <a:rPr lang="th-TH" dirty="0" smtClean="0"/>
              <a:t>emporal visualizations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457200" y="3048000"/>
            <a:ext cx="7315200" cy="685800"/>
          </a:xfrm>
        </p:spPr>
        <p:txBody>
          <a:bodyPr>
            <a:normAutofit/>
          </a:bodyPr>
          <a:lstStyle/>
          <a:p>
            <a:r>
              <a:rPr lang="th-TH" dirty="0" smtClean="0"/>
              <a:t>Background and related work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</a:t>
            </a:r>
            <a:r>
              <a:rPr lang="th-TH" dirty="0" smtClean="0"/>
              <a:t>elated work</a:t>
            </a:r>
            <a:endParaRPr lang="en-US" dirty="0"/>
          </a:p>
        </p:txBody>
      </p:sp>
      <p:sp>
        <p:nvSpPr>
          <p:cNvPr id="38" name="Content Placeholder 37"/>
          <p:cNvSpPr>
            <a:spLocks noGrp="1"/>
          </p:cNvSpPr>
          <p:nvPr>
            <p:ph idx="1"/>
          </p:nvPr>
        </p:nvSpPr>
        <p:spPr>
          <a:xfrm>
            <a:off x="304800" y="1112837"/>
            <a:ext cx="8534400" cy="792163"/>
          </a:xfrm>
        </p:spPr>
        <p:txBody>
          <a:bodyPr>
            <a:normAutofit/>
          </a:bodyPr>
          <a:lstStyle/>
          <a:p>
            <a:r>
              <a:rPr lang="th-TH" sz="3000" dirty="0" smtClean="0"/>
              <a:t>Single record</a:t>
            </a:r>
            <a:endParaRPr lang="en-US" sz="2400" dirty="0"/>
          </a:p>
        </p:txBody>
      </p:sp>
      <p:grpSp>
        <p:nvGrpSpPr>
          <p:cNvPr id="2" name="Group 13"/>
          <p:cNvGrpSpPr/>
          <p:nvPr/>
        </p:nvGrpSpPr>
        <p:grpSpPr>
          <a:xfrm>
            <a:off x="720086" y="2180848"/>
            <a:ext cx="3810000" cy="2924552"/>
            <a:chOff x="457200" y="2306935"/>
            <a:chExt cx="3810000" cy="2924552"/>
          </a:xfrm>
        </p:grpSpPr>
        <p:sp>
          <p:nvSpPr>
            <p:cNvPr id="11" name="Rectangle 10"/>
            <p:cNvSpPr/>
            <p:nvPr/>
          </p:nvSpPr>
          <p:spPr>
            <a:xfrm>
              <a:off x="457200" y="2769275"/>
              <a:ext cx="3810000" cy="218372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57200" y="2306935"/>
              <a:ext cx="3810000" cy="4616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dirty="0" smtClean="0"/>
                <a:t>Patient ID: 45851737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04632" y="2769275"/>
              <a:ext cx="3762568" cy="24622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 smtClean="0">
                  <a:latin typeface="Calibri"/>
                  <a:cs typeface="Calibri"/>
                </a:rPr>
                <a:t>12/02/2008 14:26	A</a:t>
              </a:r>
              <a:r>
                <a:rPr lang="th-TH" sz="2200" dirty="0" smtClean="0">
                  <a:latin typeface="Calibri"/>
                  <a:cs typeface="Calibri"/>
                </a:rPr>
                <a:t>rrival</a:t>
              </a:r>
              <a:endParaRPr lang="en-US" sz="2200" dirty="0" smtClean="0">
                <a:latin typeface="Calibri"/>
                <a:cs typeface="Calibri"/>
              </a:endParaRPr>
            </a:p>
            <a:p>
              <a:r>
                <a:rPr lang="en-US" sz="2200" dirty="0" smtClean="0">
                  <a:latin typeface="Calibri"/>
                  <a:cs typeface="Calibri"/>
                </a:rPr>
                <a:t>12/02/2008 14:26	Emergency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12/02/2008 22:44	ICU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12/05/2008 05:07	Floor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12/08/2008 10:02	Floor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12/14/2008 06:19	Exit</a:t>
              </a:r>
            </a:p>
            <a:p>
              <a:endParaRPr lang="en-US" sz="2200" dirty="0" smtClean="0">
                <a:latin typeface="Calibri"/>
                <a:cs typeface="Calibri"/>
              </a:endParaRPr>
            </a:p>
          </p:txBody>
        </p:sp>
      </p:grpSp>
      <p:sp>
        <p:nvSpPr>
          <p:cNvPr id="39" name="Right Arrow 38"/>
          <p:cNvSpPr/>
          <p:nvPr/>
        </p:nvSpPr>
        <p:spPr>
          <a:xfrm>
            <a:off x="4911086" y="3206667"/>
            <a:ext cx="1184914" cy="566088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6400800" y="2540913"/>
            <a:ext cx="1905000" cy="1905000"/>
          </a:xfrm>
          <a:prstGeom prst="rect">
            <a:avLst/>
          </a:prstGeom>
          <a:ln>
            <a:tailEnd type="triangle" w="lg" len="lg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Visualization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Content Placeholder 37"/>
          <p:cNvSpPr txBox="1">
            <a:spLocks/>
          </p:cNvSpPr>
          <p:nvPr/>
        </p:nvSpPr>
        <p:spPr>
          <a:xfrm>
            <a:off x="304800" y="5334000"/>
            <a:ext cx="8534400" cy="700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undrySterling-Medium"/>
                <a:ea typeface="+mn-ea"/>
                <a:cs typeface="FoundrySterling-Medium"/>
              </a:rPr>
              <a:t>E</a:t>
            </a:r>
            <a:r>
              <a:rPr kumimoji="0" lang="th-TH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undrySterling-Medium"/>
                <a:ea typeface="+mn-ea"/>
                <a:cs typeface="FoundrySterling-Medium"/>
              </a:rPr>
              <a:t>.g. LifeLines, MIDGAARD, etc.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oundrySterling-Medium"/>
              <a:ea typeface="+mn-ea"/>
              <a:cs typeface="FoundrySterling-Medium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</a:t>
            </a:r>
            <a:r>
              <a:rPr lang="th-TH" dirty="0" smtClean="0"/>
              <a:t>elated work (2)</a:t>
            </a:r>
            <a:endParaRPr lang="en-US" dirty="0"/>
          </a:p>
        </p:txBody>
      </p:sp>
      <p:sp>
        <p:nvSpPr>
          <p:cNvPr id="38" name="Content Placeholder 37"/>
          <p:cNvSpPr>
            <a:spLocks noGrp="1"/>
          </p:cNvSpPr>
          <p:nvPr>
            <p:ph idx="1"/>
          </p:nvPr>
        </p:nvSpPr>
        <p:spPr>
          <a:xfrm>
            <a:off x="304800" y="1112837"/>
            <a:ext cx="8534400" cy="639763"/>
          </a:xfrm>
        </p:spPr>
        <p:txBody>
          <a:bodyPr>
            <a:noAutofit/>
          </a:bodyPr>
          <a:lstStyle/>
          <a:p>
            <a:r>
              <a:rPr lang="th-TH" sz="3000" dirty="0" smtClean="0"/>
              <a:t>Multiple records</a:t>
            </a:r>
            <a:endParaRPr lang="en-US" sz="2400" dirty="0"/>
          </a:p>
        </p:txBody>
      </p:sp>
      <p:sp>
        <p:nvSpPr>
          <p:cNvPr id="114" name="Right Arrow 113"/>
          <p:cNvSpPr/>
          <p:nvPr/>
        </p:nvSpPr>
        <p:spPr>
          <a:xfrm>
            <a:off x="4911086" y="3382641"/>
            <a:ext cx="1184914" cy="566088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/>
          <p:cNvSpPr/>
          <p:nvPr/>
        </p:nvSpPr>
        <p:spPr>
          <a:xfrm>
            <a:off x="6324600" y="2716887"/>
            <a:ext cx="1905000" cy="1905000"/>
          </a:xfrm>
          <a:prstGeom prst="rect">
            <a:avLst/>
          </a:prstGeom>
          <a:ln>
            <a:tailEnd type="triangle" w="lg" len="lg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Visualization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6" name="Rectangle 115"/>
          <p:cNvSpPr/>
          <p:nvPr/>
        </p:nvSpPr>
        <p:spPr>
          <a:xfrm>
            <a:off x="6477000" y="2869287"/>
            <a:ext cx="1905000" cy="1905000"/>
          </a:xfrm>
          <a:prstGeom prst="rect">
            <a:avLst/>
          </a:prstGeom>
          <a:ln>
            <a:tailEnd type="triangle" w="lg" len="lg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Visualization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6629400" y="3021687"/>
            <a:ext cx="1905000" cy="1905000"/>
          </a:xfrm>
          <a:prstGeom prst="rect">
            <a:avLst/>
          </a:prstGeom>
          <a:ln>
            <a:tailEnd type="triangle" w="lg" len="lg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Visualization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8" name="Rectangle 117"/>
          <p:cNvSpPr/>
          <p:nvPr/>
        </p:nvSpPr>
        <p:spPr>
          <a:xfrm>
            <a:off x="6781800" y="3174087"/>
            <a:ext cx="1905000" cy="1905000"/>
          </a:xfrm>
          <a:prstGeom prst="rect">
            <a:avLst/>
          </a:prstGeom>
          <a:ln>
            <a:tailEnd type="triangle" w="lg" len="lg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Visualization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9" name="Content Placeholder 37"/>
          <p:cNvSpPr txBox="1">
            <a:spLocks/>
          </p:cNvSpPr>
          <p:nvPr/>
        </p:nvSpPr>
        <p:spPr>
          <a:xfrm>
            <a:off x="304800" y="5715000"/>
            <a:ext cx="8534400" cy="9176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undrySterling-Medium"/>
                <a:ea typeface="+mn-ea"/>
                <a:cs typeface="FoundrySterling-Medium"/>
              </a:rPr>
              <a:t>E</a:t>
            </a:r>
            <a:r>
              <a:rPr kumimoji="0" lang="th-TH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undrySterling-Medium"/>
                <a:ea typeface="+mn-ea"/>
                <a:cs typeface="FoundrySterling-Medium"/>
              </a:rPr>
              <a:t>.g. LifeLines2, Continuum, ActiviTree, etc.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oundrySterling-Medium"/>
              <a:ea typeface="+mn-ea"/>
              <a:cs typeface="FoundrySterling-Medium"/>
            </a:endParaRPr>
          </a:p>
        </p:txBody>
      </p:sp>
      <p:grpSp>
        <p:nvGrpSpPr>
          <p:cNvPr id="2" name="Group 13"/>
          <p:cNvGrpSpPr/>
          <p:nvPr/>
        </p:nvGrpSpPr>
        <p:grpSpPr>
          <a:xfrm>
            <a:off x="457200" y="2057400"/>
            <a:ext cx="3810000" cy="2924552"/>
            <a:chOff x="457200" y="2306935"/>
            <a:chExt cx="3810000" cy="2924552"/>
          </a:xfrm>
        </p:grpSpPr>
        <p:sp>
          <p:nvSpPr>
            <p:cNvPr id="27" name="Rectangle 26"/>
            <p:cNvSpPr/>
            <p:nvPr/>
          </p:nvSpPr>
          <p:spPr>
            <a:xfrm>
              <a:off x="457200" y="2769275"/>
              <a:ext cx="3810000" cy="218372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57200" y="2306935"/>
              <a:ext cx="3810000" cy="4616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dirty="0" smtClean="0"/>
                <a:t>Patient ID: 45851737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04632" y="2769275"/>
              <a:ext cx="3762568" cy="24622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 smtClean="0">
                  <a:latin typeface="Calibri"/>
                  <a:cs typeface="Calibri"/>
                </a:rPr>
                <a:t>12/02/2008 14:26	A</a:t>
              </a:r>
              <a:r>
                <a:rPr lang="th-TH" sz="2200" dirty="0" smtClean="0">
                  <a:latin typeface="Calibri"/>
                  <a:cs typeface="Calibri"/>
                </a:rPr>
                <a:t>rrival</a:t>
              </a:r>
              <a:endParaRPr lang="en-US" sz="2200" dirty="0" smtClean="0">
                <a:latin typeface="Calibri"/>
                <a:cs typeface="Calibri"/>
              </a:endParaRPr>
            </a:p>
            <a:p>
              <a:r>
                <a:rPr lang="en-US" sz="2200" dirty="0" smtClean="0">
                  <a:latin typeface="Calibri"/>
                  <a:cs typeface="Calibri"/>
                </a:rPr>
                <a:t>12/02/2008 14:26	Emergency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12/02/2008 22:44	ICU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12/05/2008 05:07	Floor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12/08/2008 10:02	Floor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12/14/2008 06:19	Exit</a:t>
              </a:r>
            </a:p>
            <a:p>
              <a:endParaRPr lang="en-US" sz="2200" dirty="0" smtClean="0">
                <a:latin typeface="Calibri"/>
                <a:cs typeface="Calibri"/>
              </a:endParaRPr>
            </a:p>
          </p:txBody>
        </p:sp>
      </p:grpSp>
      <p:grpSp>
        <p:nvGrpSpPr>
          <p:cNvPr id="3" name="Group 13"/>
          <p:cNvGrpSpPr/>
          <p:nvPr/>
        </p:nvGrpSpPr>
        <p:grpSpPr>
          <a:xfrm>
            <a:off x="609600" y="2209800"/>
            <a:ext cx="3810000" cy="2924552"/>
            <a:chOff x="457200" y="2306935"/>
            <a:chExt cx="3810000" cy="2924552"/>
          </a:xfrm>
        </p:grpSpPr>
        <p:sp>
          <p:nvSpPr>
            <p:cNvPr id="31" name="Rectangle 30"/>
            <p:cNvSpPr/>
            <p:nvPr/>
          </p:nvSpPr>
          <p:spPr>
            <a:xfrm>
              <a:off x="457200" y="2769275"/>
              <a:ext cx="3810000" cy="218372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57200" y="2306935"/>
              <a:ext cx="3810000" cy="4616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dirty="0" smtClean="0"/>
                <a:t>Patient ID: 45851737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04632" y="2769275"/>
              <a:ext cx="3762568" cy="24622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 smtClean="0">
                  <a:latin typeface="Calibri"/>
                  <a:cs typeface="Calibri"/>
                </a:rPr>
                <a:t>12/02/2008 14:26	A</a:t>
              </a:r>
              <a:r>
                <a:rPr lang="th-TH" sz="2200" dirty="0" smtClean="0">
                  <a:latin typeface="Calibri"/>
                  <a:cs typeface="Calibri"/>
                </a:rPr>
                <a:t>rrival</a:t>
              </a:r>
              <a:endParaRPr lang="en-US" sz="2200" dirty="0" smtClean="0">
                <a:latin typeface="Calibri"/>
                <a:cs typeface="Calibri"/>
              </a:endParaRPr>
            </a:p>
            <a:p>
              <a:r>
                <a:rPr lang="en-US" sz="2200" dirty="0" smtClean="0">
                  <a:latin typeface="Calibri"/>
                  <a:cs typeface="Calibri"/>
                </a:rPr>
                <a:t>12/02/2008 14:26	Emergency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12/02/2008 22:44	ICU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12/05/2008 05:07	Floor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12/08/2008 10:02	Floor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12/14/2008 06:19	Exit</a:t>
              </a:r>
            </a:p>
            <a:p>
              <a:endParaRPr lang="en-US" sz="2200" dirty="0" smtClean="0">
                <a:latin typeface="Calibri"/>
                <a:cs typeface="Calibri"/>
              </a:endParaRPr>
            </a:p>
          </p:txBody>
        </p:sp>
      </p:grpSp>
      <p:grpSp>
        <p:nvGrpSpPr>
          <p:cNvPr id="5" name="Group 13"/>
          <p:cNvGrpSpPr/>
          <p:nvPr/>
        </p:nvGrpSpPr>
        <p:grpSpPr>
          <a:xfrm>
            <a:off x="762000" y="2362200"/>
            <a:ext cx="3810000" cy="2924552"/>
            <a:chOff x="457200" y="2306935"/>
            <a:chExt cx="3810000" cy="2924552"/>
          </a:xfrm>
        </p:grpSpPr>
        <p:sp>
          <p:nvSpPr>
            <p:cNvPr id="35" name="Rectangle 34"/>
            <p:cNvSpPr/>
            <p:nvPr/>
          </p:nvSpPr>
          <p:spPr>
            <a:xfrm>
              <a:off x="457200" y="2769275"/>
              <a:ext cx="3810000" cy="218372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57200" y="2306935"/>
              <a:ext cx="3810000" cy="4616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dirty="0" smtClean="0"/>
                <a:t>Patient ID: 45851737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04632" y="2769275"/>
              <a:ext cx="3762568" cy="24622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 smtClean="0">
                  <a:latin typeface="Calibri"/>
                  <a:cs typeface="Calibri"/>
                </a:rPr>
                <a:t>12/02/2008 14:26	A</a:t>
              </a:r>
              <a:r>
                <a:rPr lang="th-TH" sz="2200" dirty="0" smtClean="0">
                  <a:latin typeface="Calibri"/>
                  <a:cs typeface="Calibri"/>
                </a:rPr>
                <a:t>rrival</a:t>
              </a:r>
              <a:endParaRPr lang="en-US" sz="2200" dirty="0" smtClean="0">
                <a:latin typeface="Calibri"/>
                <a:cs typeface="Calibri"/>
              </a:endParaRPr>
            </a:p>
            <a:p>
              <a:r>
                <a:rPr lang="en-US" sz="2200" dirty="0" smtClean="0">
                  <a:latin typeface="Calibri"/>
                  <a:cs typeface="Calibri"/>
                </a:rPr>
                <a:t>12/02/2008 14:26	Emergency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12/02/2008 22:44	ICU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12/05/2008 05:07	Floor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12/08/2008 10:02	Floor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12/14/2008 06:19	Exit</a:t>
              </a:r>
            </a:p>
            <a:p>
              <a:endParaRPr lang="en-US" sz="2200" dirty="0" smtClean="0">
                <a:latin typeface="Calibri"/>
                <a:cs typeface="Calibri"/>
              </a:endParaRPr>
            </a:p>
          </p:txBody>
        </p:sp>
      </p:grpSp>
      <p:grpSp>
        <p:nvGrpSpPr>
          <p:cNvPr id="6" name="Group 13"/>
          <p:cNvGrpSpPr/>
          <p:nvPr/>
        </p:nvGrpSpPr>
        <p:grpSpPr>
          <a:xfrm>
            <a:off x="914400" y="2514600"/>
            <a:ext cx="3810000" cy="2924552"/>
            <a:chOff x="457200" y="2306935"/>
            <a:chExt cx="3810000" cy="2924552"/>
          </a:xfrm>
        </p:grpSpPr>
        <p:sp>
          <p:nvSpPr>
            <p:cNvPr id="49" name="Rectangle 48"/>
            <p:cNvSpPr/>
            <p:nvPr/>
          </p:nvSpPr>
          <p:spPr>
            <a:xfrm>
              <a:off x="457200" y="2769275"/>
              <a:ext cx="3810000" cy="218372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57200" y="2306935"/>
              <a:ext cx="3810000" cy="4616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dirty="0" smtClean="0"/>
                <a:t>Patient ID: 45851737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04632" y="2769275"/>
              <a:ext cx="3762568" cy="24622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 smtClean="0">
                  <a:latin typeface="Calibri"/>
                  <a:cs typeface="Calibri"/>
                </a:rPr>
                <a:t>12/02/2008 14:26	A</a:t>
              </a:r>
              <a:r>
                <a:rPr lang="th-TH" sz="2200" dirty="0" smtClean="0">
                  <a:latin typeface="Calibri"/>
                  <a:cs typeface="Calibri"/>
                </a:rPr>
                <a:t>rrival</a:t>
              </a:r>
              <a:endParaRPr lang="en-US" sz="2200" dirty="0" smtClean="0">
                <a:latin typeface="Calibri"/>
                <a:cs typeface="Calibri"/>
              </a:endParaRPr>
            </a:p>
            <a:p>
              <a:r>
                <a:rPr lang="en-US" sz="2200" dirty="0" smtClean="0">
                  <a:latin typeface="Calibri"/>
                  <a:cs typeface="Calibri"/>
                </a:rPr>
                <a:t>12/02/2008 14:26	Emergency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12/02/2008 22:44	ICU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12/05/2008 05:07	Floor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12/08/2008 10:02	Floor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12/14/2008 06:19	Exit</a:t>
              </a:r>
            </a:p>
            <a:p>
              <a:endParaRPr lang="en-US" sz="2200" dirty="0" smtClean="0">
                <a:latin typeface="Calibri"/>
                <a:cs typeface="Calibri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  <p:bldP spid="116" grpId="0" animBg="1"/>
      <p:bldP spid="117" grpId="0" animBg="1"/>
      <p:bldP spid="11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082" y="228600"/>
            <a:ext cx="4679718" cy="6477000"/>
          </a:xfrm>
          <a:prstGeom prst="rect">
            <a:avLst/>
          </a:prstGeom>
        </p:spPr>
      </p:pic>
      <p:pic>
        <p:nvPicPr>
          <p:cNvPr id="5" name="Picture 4" descr="200661323429961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2009" y="4140830"/>
            <a:ext cx="1651000" cy="165100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5943600" y="3581400"/>
            <a:ext cx="264820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latin typeface="FoundrySterling-Medium"/>
                <a:cs typeface="FoundrySterling-Medium"/>
              </a:rPr>
              <a:t>M</a:t>
            </a:r>
            <a:r>
              <a:rPr lang="th-TH" sz="2200" dirty="0" smtClean="0">
                <a:latin typeface="FoundrySterling-Medium"/>
                <a:cs typeface="FoundrySterling-Medium"/>
              </a:rPr>
              <a:t>ore space please....</a:t>
            </a:r>
            <a:endParaRPr lang="en-US" sz="2200" dirty="0" smtClean="0">
              <a:latin typeface="FoundrySterling-Medium"/>
              <a:cs typeface="FoundrySterling-Medium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4358278" y="4953000"/>
            <a:ext cx="1756513" cy="1519347"/>
          </a:xfrm>
          <a:custGeom>
            <a:avLst/>
            <a:gdLst>
              <a:gd name="connsiteX0" fmla="*/ 0 w 1756513"/>
              <a:gd name="connsiteY0" fmla="*/ 1877887 h 1877887"/>
              <a:gd name="connsiteX1" fmla="*/ 851233 w 1756513"/>
              <a:gd name="connsiteY1" fmla="*/ 432319 h 1877887"/>
              <a:gd name="connsiteX2" fmla="*/ 1756513 w 1756513"/>
              <a:gd name="connsiteY2" fmla="*/ 0 h 187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56513" h="1877887">
                <a:moveTo>
                  <a:pt x="0" y="1877887"/>
                </a:moveTo>
                <a:cubicBezTo>
                  <a:pt x="279240" y="1311593"/>
                  <a:pt x="558481" y="745300"/>
                  <a:pt x="851233" y="432319"/>
                </a:cubicBezTo>
                <a:cubicBezTo>
                  <a:pt x="1143985" y="119338"/>
                  <a:pt x="1756513" y="0"/>
                  <a:pt x="1756513" y="0"/>
                </a:cubicBezTo>
              </a:path>
            </a:pathLst>
          </a:custGeom>
          <a:ln>
            <a:solidFill>
              <a:schemeClr val="tx1">
                <a:lumMod val="85000"/>
                <a:lumOff val="15000"/>
              </a:schemeClr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405811" y="1371600"/>
            <a:ext cx="6442789" cy="1828799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"/>
          <p:cNvGrpSpPr/>
          <p:nvPr/>
        </p:nvGrpSpPr>
        <p:grpSpPr>
          <a:xfrm>
            <a:off x="793153" y="381000"/>
            <a:ext cx="7055447" cy="3160425"/>
            <a:chOff x="1292342" y="4335811"/>
            <a:chExt cx="7055447" cy="3160425"/>
          </a:xfrm>
        </p:grpSpPr>
        <p:sp>
          <p:nvSpPr>
            <p:cNvPr id="7" name="TextBox 6"/>
            <p:cNvSpPr txBox="1"/>
            <p:nvPr/>
          </p:nvSpPr>
          <p:spPr>
            <a:xfrm>
              <a:off x="1905000" y="5326411"/>
              <a:ext cx="6442789" cy="2169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/>
              <a:r>
                <a:rPr lang="th-TH" sz="2700" cap="all" dirty="0" smtClean="0">
                  <a:latin typeface="FoundrySterling-Bold"/>
                  <a:cs typeface="FoundrySterling-Bold"/>
                </a:rPr>
                <a:t>Information </a:t>
              </a:r>
              <a:r>
                <a:rPr lang="en-US" sz="2700" cap="all" dirty="0" smtClean="0">
                  <a:latin typeface="FoundrySterling-Bold"/>
                  <a:cs typeface="FoundrySterling-Bold"/>
                </a:rPr>
                <a:t>V</a:t>
              </a:r>
              <a:r>
                <a:rPr lang="th-TH" sz="2700" cap="all" dirty="0" smtClean="0">
                  <a:latin typeface="FoundrySterling-Bold"/>
                  <a:cs typeface="FoundrySterling-Bold"/>
                </a:rPr>
                <a:t>isualization mantra</a:t>
              </a:r>
            </a:p>
            <a:p>
              <a:pPr marL="0" lvl="1"/>
              <a:r>
                <a:rPr lang="th-TH" sz="2700" cap="all" dirty="0" smtClean="0">
                  <a:latin typeface="FoundrySterling-MediumExpert"/>
                  <a:cs typeface="FoundrySterling-MediumExpert"/>
                </a:rPr>
                <a:t>Overview first, </a:t>
              </a:r>
            </a:p>
            <a:p>
              <a:pPr marL="0" lvl="1"/>
              <a:r>
                <a:rPr lang="th-TH" sz="2700" cap="all" dirty="0" smtClean="0">
                  <a:latin typeface="FoundrySterling-MediumExpert"/>
                  <a:cs typeface="FoundrySterling-MediumExpert"/>
                </a:rPr>
                <a:t>Zoom and filter, </a:t>
              </a:r>
            </a:p>
            <a:p>
              <a:pPr marL="0" lvl="1"/>
              <a:r>
                <a:rPr lang="th-TH" sz="2700" cap="all" dirty="0" smtClean="0">
                  <a:latin typeface="FoundrySterling-MediumExpert"/>
                  <a:cs typeface="FoundrySterling-MediumExpert"/>
                </a:rPr>
                <a:t>Then details on demand</a:t>
              </a:r>
              <a:endParaRPr lang="en-US" sz="2700" cap="all" dirty="0" smtClean="0">
                <a:latin typeface="FoundrySterling-MediumExpert"/>
                <a:cs typeface="FoundrySterling-MediumExpert"/>
              </a:endParaRPr>
            </a:p>
            <a:p>
              <a:endParaRPr lang="en-US" sz="2700" cap="all" dirty="0" smtClean="0">
                <a:latin typeface="FoundrySterling-MediumExpert"/>
                <a:cs typeface="FoundrySterling-MediumExpert"/>
              </a:endParaRPr>
            </a:p>
          </p:txBody>
        </p:sp>
        <p:sp>
          <p:nvSpPr>
            <p:cNvPr id="8" name="Freeform 7"/>
            <p:cNvSpPr/>
            <p:nvPr/>
          </p:nvSpPr>
          <p:spPr>
            <a:xfrm rot="12264308">
              <a:off x="1292342" y="4335811"/>
              <a:ext cx="643163" cy="746256"/>
            </a:xfrm>
            <a:custGeom>
              <a:avLst/>
              <a:gdLst>
                <a:gd name="connsiteX0" fmla="*/ 990803 w 1197802"/>
                <a:gd name="connsiteY0" fmla="*/ 2191210 h 2191210"/>
                <a:gd name="connsiteX1" fmla="*/ 1032668 w 1197802"/>
                <a:gd name="connsiteY1" fmla="*/ 963016 h 2191210"/>
                <a:gd name="connsiteX2" fmla="*/ 0 w 1197802"/>
                <a:gd name="connsiteY2" fmla="*/ 0 h 2191210"/>
                <a:gd name="connsiteX3" fmla="*/ 0 w 1197802"/>
                <a:gd name="connsiteY3" fmla="*/ 0 h 219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7802" h="2191210">
                  <a:moveTo>
                    <a:pt x="990803" y="2191210"/>
                  </a:moveTo>
                  <a:cubicBezTo>
                    <a:pt x="1094302" y="1759714"/>
                    <a:pt x="1197802" y="1328218"/>
                    <a:pt x="1032668" y="963016"/>
                  </a:cubicBezTo>
                  <a:cubicBezTo>
                    <a:pt x="867534" y="597814"/>
                    <a:pt x="0" y="0"/>
                    <a:pt x="0" y="0"/>
                  </a:cubicBezTo>
                  <a:lnTo>
                    <a:pt x="0" y="0"/>
                  </a:lnTo>
                </a:path>
              </a:pathLst>
            </a:custGeom>
            <a:ln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</a:t>
            </a:r>
            <a:r>
              <a:rPr lang="th-TH" dirty="0" smtClean="0"/>
              <a:t>elated work (3)</a:t>
            </a:r>
            <a:endParaRPr lang="en-US" dirty="0"/>
          </a:p>
        </p:txBody>
      </p:sp>
      <p:sp>
        <p:nvSpPr>
          <p:cNvPr id="38" name="Content Placeholder 37"/>
          <p:cNvSpPr>
            <a:spLocks noGrp="1"/>
          </p:cNvSpPr>
          <p:nvPr>
            <p:ph idx="1"/>
          </p:nvPr>
        </p:nvSpPr>
        <p:spPr>
          <a:xfrm>
            <a:off x="304800" y="1112837"/>
            <a:ext cx="8534400" cy="1477963"/>
          </a:xfrm>
        </p:spPr>
        <p:txBody>
          <a:bodyPr>
            <a:noAutofit/>
          </a:bodyPr>
          <a:lstStyle/>
          <a:p>
            <a:r>
              <a:rPr lang="th-TH" sz="3000" dirty="0" smtClean="0"/>
              <a:t>Multiple records</a:t>
            </a:r>
            <a:endParaRPr lang="en-US" sz="3000" dirty="0"/>
          </a:p>
        </p:txBody>
      </p:sp>
      <p:sp>
        <p:nvSpPr>
          <p:cNvPr id="114" name="Right Arrow 113"/>
          <p:cNvSpPr/>
          <p:nvPr/>
        </p:nvSpPr>
        <p:spPr>
          <a:xfrm>
            <a:off x="4911086" y="3382641"/>
            <a:ext cx="1184914" cy="566088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Rectangle 116"/>
          <p:cNvSpPr/>
          <p:nvPr/>
        </p:nvSpPr>
        <p:spPr>
          <a:xfrm>
            <a:off x="6248400" y="2564487"/>
            <a:ext cx="2286000" cy="2286000"/>
          </a:xfrm>
          <a:prstGeom prst="rect">
            <a:avLst/>
          </a:prstGeom>
          <a:ln>
            <a:tailEnd type="triangle" w="lg" len="lg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bg1">
                    <a:lumMod val="95000"/>
                  </a:schemeClr>
                </a:solidFill>
              </a:rPr>
              <a:t>Visualization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5" name="Content Placeholder 37"/>
          <p:cNvSpPr txBox="1">
            <a:spLocks/>
          </p:cNvSpPr>
          <p:nvPr/>
        </p:nvSpPr>
        <p:spPr>
          <a:xfrm>
            <a:off x="304800" y="5715000"/>
            <a:ext cx="8534400" cy="9176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undrySterling-Medium"/>
                <a:ea typeface="+mn-ea"/>
                <a:cs typeface="FoundrySterling-Medium"/>
              </a:rPr>
              <a:t>E</a:t>
            </a:r>
            <a:r>
              <a:rPr kumimoji="0" lang="th-TH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undrySterling-Medium"/>
                <a:ea typeface="+mn-ea"/>
                <a:cs typeface="FoundrySterling-Medium"/>
              </a:rPr>
              <a:t>.g. LifeLines2, Continuum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oundrySterling-Medium"/>
              <a:ea typeface="+mn-ea"/>
              <a:cs typeface="FoundrySterling-Medium"/>
            </a:endParaRPr>
          </a:p>
        </p:txBody>
      </p:sp>
      <p:grpSp>
        <p:nvGrpSpPr>
          <p:cNvPr id="2" name="Group 13"/>
          <p:cNvGrpSpPr/>
          <p:nvPr/>
        </p:nvGrpSpPr>
        <p:grpSpPr>
          <a:xfrm>
            <a:off x="457200" y="2057400"/>
            <a:ext cx="3810000" cy="2924552"/>
            <a:chOff x="457200" y="2306935"/>
            <a:chExt cx="3810000" cy="2924552"/>
          </a:xfrm>
        </p:grpSpPr>
        <p:sp>
          <p:nvSpPr>
            <p:cNvPr id="37" name="Rectangle 36"/>
            <p:cNvSpPr/>
            <p:nvPr/>
          </p:nvSpPr>
          <p:spPr>
            <a:xfrm>
              <a:off x="457200" y="2769275"/>
              <a:ext cx="3810000" cy="218372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57200" y="2306935"/>
              <a:ext cx="3810000" cy="4616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dirty="0" smtClean="0"/>
                <a:t>Patient ID: 45851737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04632" y="2769275"/>
              <a:ext cx="3762568" cy="24622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 smtClean="0">
                  <a:latin typeface="Calibri"/>
                  <a:cs typeface="Calibri"/>
                </a:rPr>
                <a:t>12/02/2008 14:26	A</a:t>
              </a:r>
              <a:r>
                <a:rPr lang="th-TH" sz="2200" dirty="0" smtClean="0">
                  <a:latin typeface="Calibri"/>
                  <a:cs typeface="Calibri"/>
                </a:rPr>
                <a:t>rrival</a:t>
              </a:r>
              <a:endParaRPr lang="en-US" sz="2200" dirty="0" smtClean="0">
                <a:latin typeface="Calibri"/>
                <a:cs typeface="Calibri"/>
              </a:endParaRPr>
            </a:p>
            <a:p>
              <a:r>
                <a:rPr lang="en-US" sz="2200" dirty="0" smtClean="0">
                  <a:latin typeface="Calibri"/>
                  <a:cs typeface="Calibri"/>
                </a:rPr>
                <a:t>12/02/2008 14:26	Emergency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12/02/2008 22:44	ICU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12/05/2008 05:07	Floor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12/08/2008 10:02	Floor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12/14/2008 06:19	Exit</a:t>
              </a:r>
            </a:p>
            <a:p>
              <a:endParaRPr lang="en-US" sz="2200" dirty="0" smtClean="0">
                <a:latin typeface="Calibri"/>
                <a:cs typeface="Calibri"/>
              </a:endParaRPr>
            </a:p>
          </p:txBody>
        </p:sp>
      </p:grpSp>
      <p:grpSp>
        <p:nvGrpSpPr>
          <p:cNvPr id="3" name="Group 13"/>
          <p:cNvGrpSpPr/>
          <p:nvPr/>
        </p:nvGrpSpPr>
        <p:grpSpPr>
          <a:xfrm>
            <a:off x="609600" y="2209800"/>
            <a:ext cx="3810000" cy="2924552"/>
            <a:chOff x="457200" y="2306935"/>
            <a:chExt cx="3810000" cy="2924552"/>
          </a:xfrm>
        </p:grpSpPr>
        <p:sp>
          <p:nvSpPr>
            <p:cNvPr id="44" name="Rectangle 43"/>
            <p:cNvSpPr/>
            <p:nvPr/>
          </p:nvSpPr>
          <p:spPr>
            <a:xfrm>
              <a:off x="457200" y="2769275"/>
              <a:ext cx="3810000" cy="218372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57200" y="2306935"/>
              <a:ext cx="3810000" cy="4616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dirty="0" smtClean="0"/>
                <a:t>Patient ID: 45851737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504632" y="2769275"/>
              <a:ext cx="3762568" cy="24622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 smtClean="0">
                  <a:latin typeface="Calibri"/>
                  <a:cs typeface="Calibri"/>
                </a:rPr>
                <a:t>12/02/2008 14:26	A</a:t>
              </a:r>
              <a:r>
                <a:rPr lang="th-TH" sz="2200" dirty="0" smtClean="0">
                  <a:latin typeface="Calibri"/>
                  <a:cs typeface="Calibri"/>
                </a:rPr>
                <a:t>rrival</a:t>
              </a:r>
              <a:endParaRPr lang="en-US" sz="2200" dirty="0" smtClean="0">
                <a:latin typeface="Calibri"/>
                <a:cs typeface="Calibri"/>
              </a:endParaRPr>
            </a:p>
            <a:p>
              <a:r>
                <a:rPr lang="en-US" sz="2200" dirty="0" smtClean="0">
                  <a:latin typeface="Calibri"/>
                  <a:cs typeface="Calibri"/>
                </a:rPr>
                <a:t>12/02/2008 14:26	Emergency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12/02/2008 22:44	ICU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12/05/2008 05:07	Floor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12/08/2008 10:02	Floor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12/14/2008 06:19	Exit</a:t>
              </a:r>
            </a:p>
            <a:p>
              <a:endParaRPr lang="en-US" sz="2200" dirty="0" smtClean="0">
                <a:latin typeface="Calibri"/>
                <a:cs typeface="Calibri"/>
              </a:endParaRPr>
            </a:p>
          </p:txBody>
        </p:sp>
      </p:grpSp>
      <p:grpSp>
        <p:nvGrpSpPr>
          <p:cNvPr id="5" name="Group 13"/>
          <p:cNvGrpSpPr/>
          <p:nvPr/>
        </p:nvGrpSpPr>
        <p:grpSpPr>
          <a:xfrm>
            <a:off x="762000" y="2362200"/>
            <a:ext cx="3810000" cy="2924552"/>
            <a:chOff x="457200" y="2306935"/>
            <a:chExt cx="3810000" cy="2924552"/>
          </a:xfrm>
        </p:grpSpPr>
        <p:sp>
          <p:nvSpPr>
            <p:cNvPr id="50" name="Rectangle 49"/>
            <p:cNvSpPr/>
            <p:nvPr/>
          </p:nvSpPr>
          <p:spPr>
            <a:xfrm>
              <a:off x="457200" y="2769275"/>
              <a:ext cx="3810000" cy="218372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57200" y="2306935"/>
              <a:ext cx="3810000" cy="4616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dirty="0" smtClean="0"/>
                <a:t>Patient ID: 45851737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04632" y="2769275"/>
              <a:ext cx="3762568" cy="24622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 smtClean="0">
                  <a:latin typeface="Calibri"/>
                  <a:cs typeface="Calibri"/>
                </a:rPr>
                <a:t>12/02/2008 14:26	A</a:t>
              </a:r>
              <a:r>
                <a:rPr lang="th-TH" sz="2200" dirty="0" smtClean="0">
                  <a:latin typeface="Calibri"/>
                  <a:cs typeface="Calibri"/>
                </a:rPr>
                <a:t>rrival</a:t>
              </a:r>
              <a:endParaRPr lang="en-US" sz="2200" dirty="0" smtClean="0">
                <a:latin typeface="Calibri"/>
                <a:cs typeface="Calibri"/>
              </a:endParaRPr>
            </a:p>
            <a:p>
              <a:r>
                <a:rPr lang="en-US" sz="2200" dirty="0" smtClean="0">
                  <a:latin typeface="Calibri"/>
                  <a:cs typeface="Calibri"/>
                </a:rPr>
                <a:t>12/02/2008 14:26	Emergency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12/02/2008 22:44	ICU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12/05/2008 05:07	Floor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12/08/2008 10:02	Floor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12/14/2008 06:19	Exit</a:t>
              </a:r>
            </a:p>
            <a:p>
              <a:endParaRPr lang="en-US" sz="2200" dirty="0" smtClean="0">
                <a:latin typeface="Calibri"/>
                <a:cs typeface="Calibri"/>
              </a:endParaRPr>
            </a:p>
          </p:txBody>
        </p:sp>
      </p:grpSp>
      <p:grpSp>
        <p:nvGrpSpPr>
          <p:cNvPr id="6" name="Group 13"/>
          <p:cNvGrpSpPr/>
          <p:nvPr/>
        </p:nvGrpSpPr>
        <p:grpSpPr>
          <a:xfrm>
            <a:off x="914400" y="2514600"/>
            <a:ext cx="3810000" cy="2924552"/>
            <a:chOff x="457200" y="2306935"/>
            <a:chExt cx="3810000" cy="2924552"/>
          </a:xfrm>
        </p:grpSpPr>
        <p:sp>
          <p:nvSpPr>
            <p:cNvPr id="54" name="Rectangle 53"/>
            <p:cNvSpPr/>
            <p:nvPr/>
          </p:nvSpPr>
          <p:spPr>
            <a:xfrm>
              <a:off x="457200" y="2769275"/>
              <a:ext cx="3810000" cy="218372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57200" y="2306935"/>
              <a:ext cx="3810000" cy="4616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dirty="0" smtClean="0"/>
                <a:t>Patient ID: 45851737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04632" y="2769275"/>
              <a:ext cx="3762568" cy="24622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 smtClean="0">
                  <a:latin typeface="Calibri"/>
                  <a:cs typeface="Calibri"/>
                </a:rPr>
                <a:t>12/02/2008 14:26	A</a:t>
              </a:r>
              <a:r>
                <a:rPr lang="th-TH" sz="2200" dirty="0" smtClean="0">
                  <a:latin typeface="Calibri"/>
                  <a:cs typeface="Calibri"/>
                </a:rPr>
                <a:t>rrival</a:t>
              </a:r>
              <a:endParaRPr lang="en-US" sz="2200" dirty="0" smtClean="0">
                <a:latin typeface="Calibri"/>
                <a:cs typeface="Calibri"/>
              </a:endParaRPr>
            </a:p>
            <a:p>
              <a:r>
                <a:rPr lang="en-US" sz="2200" dirty="0" smtClean="0">
                  <a:latin typeface="Calibri"/>
                  <a:cs typeface="Calibri"/>
                </a:rPr>
                <a:t>12/02/2008 14:26	Emergency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12/02/2008 22:44	ICU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12/05/2008 05:07	Floor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12/08/2008 10:02	Floor</a:t>
              </a:r>
            </a:p>
            <a:p>
              <a:r>
                <a:rPr lang="en-US" sz="2200" dirty="0" smtClean="0">
                  <a:latin typeface="Calibri"/>
                  <a:cs typeface="Calibri"/>
                </a:rPr>
                <a:t>12/14/2008 06:19	Exit</a:t>
              </a:r>
            </a:p>
            <a:p>
              <a:endParaRPr lang="en-US" sz="2200" dirty="0" smtClean="0">
                <a:latin typeface="Calibri"/>
                <a:cs typeface="Calibri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</a:t>
            </a:r>
            <a:r>
              <a:rPr lang="th-TH" dirty="0" smtClean="0"/>
              <a:t>equential patterns</a:t>
            </a:r>
            <a:endParaRPr lang="en-US" dirty="0"/>
          </a:p>
        </p:txBody>
      </p:sp>
      <p:grpSp>
        <p:nvGrpSpPr>
          <p:cNvPr id="3" name="Group 20"/>
          <p:cNvGrpSpPr/>
          <p:nvPr/>
        </p:nvGrpSpPr>
        <p:grpSpPr>
          <a:xfrm>
            <a:off x="2819400" y="2133600"/>
            <a:ext cx="3422035" cy="1397149"/>
            <a:chOff x="2819400" y="4495800"/>
            <a:chExt cx="3422035" cy="1397149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3276600" y="5064829"/>
              <a:ext cx="1239012" cy="1588"/>
            </a:xfrm>
            <a:prstGeom prst="line">
              <a:avLst/>
            </a:prstGeom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6" name="Isosceles Triangle 5"/>
            <p:cNvSpPr/>
            <p:nvPr/>
          </p:nvSpPr>
          <p:spPr>
            <a:xfrm>
              <a:off x="2819400" y="4865132"/>
              <a:ext cx="496824" cy="428297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Isosceles Triangle 6"/>
            <p:cNvSpPr/>
            <p:nvPr/>
          </p:nvSpPr>
          <p:spPr>
            <a:xfrm>
              <a:off x="4515612" y="4865132"/>
              <a:ext cx="496824" cy="428297"/>
            </a:xfrm>
            <a:prstGeom prst="triangle">
              <a:avLst/>
            </a:prstGeom>
            <a:solidFill>
              <a:srgbClr val="008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sosceles Triangle 8"/>
            <p:cNvSpPr/>
            <p:nvPr/>
          </p:nvSpPr>
          <p:spPr>
            <a:xfrm>
              <a:off x="5675376" y="4865132"/>
              <a:ext cx="496824" cy="428297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724400" y="5523617"/>
              <a:ext cx="15170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dirty="0" smtClean="0">
                  <a:latin typeface="FoundrySterling-Medium"/>
                  <a:cs typeface="FoundrySterling-Medium"/>
                </a:rPr>
                <a:t>within 2 days</a:t>
              </a:r>
              <a:endParaRPr lang="en-US" dirty="0" smtClean="0">
                <a:latin typeface="FoundrySterling-Medium"/>
                <a:cs typeface="FoundrySterling-Medium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5012436" y="5063241"/>
              <a:ext cx="662940" cy="1588"/>
            </a:xfrm>
            <a:prstGeom prst="line">
              <a:avLst/>
            </a:prstGeom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>
              <a:endCxn id="15" idx="0"/>
            </p:cNvCxnSpPr>
            <p:nvPr/>
          </p:nvCxnSpPr>
          <p:spPr>
            <a:xfrm rot="16200000" flipH="1">
              <a:off x="5180997" y="5221696"/>
              <a:ext cx="458786" cy="145056"/>
            </a:xfrm>
            <a:prstGeom prst="line">
              <a:avLst/>
            </a:prstGeom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2819400" y="4495800"/>
              <a:ext cx="5311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dirty="0" smtClean="0">
                  <a:latin typeface="FoundrySterling-Medium"/>
                  <a:cs typeface="FoundrySterling-Medium"/>
                </a:rPr>
                <a:t>ICU</a:t>
              </a:r>
              <a:endParaRPr lang="en-US" dirty="0" smtClean="0">
                <a:latin typeface="FoundrySterling-Medium"/>
                <a:cs typeface="FoundrySterling-Medium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458828" y="4495800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dirty="0" smtClean="0">
                  <a:latin typeface="FoundrySterling-Medium"/>
                  <a:cs typeface="FoundrySterling-Medium"/>
                </a:rPr>
                <a:t>Floor</a:t>
              </a:r>
              <a:endParaRPr lang="en-US" dirty="0" smtClean="0">
                <a:latin typeface="FoundrySterling-Medium"/>
                <a:cs typeface="FoundrySterling-Medium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679336" y="4495800"/>
              <a:ext cx="5311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dirty="0" smtClean="0">
                  <a:latin typeface="FoundrySterling-Medium"/>
                  <a:cs typeface="FoundrySterling-Medium"/>
                </a:rPr>
                <a:t>ICU</a:t>
              </a:r>
              <a:endParaRPr lang="en-US" dirty="0" smtClean="0">
                <a:latin typeface="FoundrySterling-Medium"/>
                <a:cs typeface="FoundrySterling-Medium"/>
              </a:endParaRPr>
            </a:p>
          </p:txBody>
        </p:sp>
      </p:grpSp>
      <p:sp>
        <p:nvSpPr>
          <p:cNvPr id="22" name="Content Placeholder 21"/>
          <p:cNvSpPr>
            <a:spLocks noGrp="1"/>
          </p:cNvSpPr>
          <p:nvPr>
            <p:ph idx="1"/>
          </p:nvPr>
        </p:nvSpPr>
        <p:spPr>
          <a:xfrm>
            <a:off x="304800" y="1112837"/>
            <a:ext cx="8534400" cy="944563"/>
          </a:xfrm>
        </p:spPr>
        <p:txBody>
          <a:bodyPr/>
          <a:lstStyle/>
          <a:p>
            <a:r>
              <a:rPr lang="th-TH" dirty="0" smtClean="0"/>
              <a:t>Examples: “Bounce backs”</a:t>
            </a:r>
            <a:endParaRPr lang="en-US" dirty="0"/>
          </a:p>
        </p:txBody>
      </p:sp>
      <p:grpSp>
        <p:nvGrpSpPr>
          <p:cNvPr id="4" name="Group 65"/>
          <p:cNvGrpSpPr/>
          <p:nvPr/>
        </p:nvGrpSpPr>
        <p:grpSpPr>
          <a:xfrm>
            <a:off x="461062" y="3884612"/>
            <a:ext cx="8229600" cy="2317961"/>
            <a:chOff x="461062" y="3884612"/>
            <a:chExt cx="8229600" cy="2317961"/>
          </a:xfrm>
        </p:grpSpPr>
        <p:grpSp>
          <p:nvGrpSpPr>
            <p:cNvPr id="5" name="Group 64"/>
            <p:cNvGrpSpPr/>
            <p:nvPr/>
          </p:nvGrpSpPr>
          <p:grpSpPr>
            <a:xfrm>
              <a:off x="461062" y="3884612"/>
              <a:ext cx="8229600" cy="2287588"/>
              <a:chOff x="457200" y="3884612"/>
              <a:chExt cx="8229600" cy="2287588"/>
            </a:xfrm>
          </p:grpSpPr>
          <p:sp>
            <p:nvSpPr>
              <p:cNvPr id="16" name="Isosceles Triangle 15"/>
              <p:cNvSpPr/>
              <p:nvPr/>
            </p:nvSpPr>
            <p:spPr>
              <a:xfrm>
                <a:off x="2859024" y="5376041"/>
                <a:ext cx="304800" cy="262759"/>
              </a:xfrm>
              <a:prstGeom prst="triangle">
                <a:avLst/>
              </a:prstGeom>
              <a:solidFill>
                <a:srgbClr val="3366FF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Isosceles Triangle 17"/>
              <p:cNvSpPr/>
              <p:nvPr/>
            </p:nvSpPr>
            <p:spPr>
              <a:xfrm>
                <a:off x="5141976" y="4834641"/>
                <a:ext cx="304800" cy="262759"/>
              </a:xfrm>
              <a:prstGeom prst="triangle">
                <a:avLst/>
              </a:prstGeom>
              <a:solidFill>
                <a:srgbClr val="C63CB3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Isosceles Triangle 19"/>
              <p:cNvSpPr/>
              <p:nvPr/>
            </p:nvSpPr>
            <p:spPr>
              <a:xfrm>
                <a:off x="4575862" y="5384041"/>
                <a:ext cx="304800" cy="262759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Isosceles Triangle 20"/>
              <p:cNvSpPr/>
              <p:nvPr/>
            </p:nvSpPr>
            <p:spPr>
              <a:xfrm>
                <a:off x="4876800" y="5909441"/>
                <a:ext cx="304800" cy="262759"/>
              </a:xfrm>
              <a:prstGeom prst="triangle">
                <a:avLst/>
              </a:prstGeom>
              <a:solidFill>
                <a:srgbClr val="FFFF00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Isosceles Triangle 22"/>
              <p:cNvSpPr/>
              <p:nvPr/>
            </p:nvSpPr>
            <p:spPr>
              <a:xfrm>
                <a:off x="3352800" y="4275200"/>
                <a:ext cx="304800" cy="262759"/>
              </a:xfrm>
              <a:prstGeom prst="triangle">
                <a:avLst/>
              </a:prstGeom>
              <a:solidFill>
                <a:srgbClr val="008000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Isosceles Triangle 23"/>
              <p:cNvSpPr/>
              <p:nvPr/>
            </p:nvSpPr>
            <p:spPr>
              <a:xfrm>
                <a:off x="7391400" y="4826641"/>
                <a:ext cx="304800" cy="262759"/>
              </a:xfrm>
              <a:prstGeom prst="triangle">
                <a:avLst/>
              </a:prstGeom>
              <a:solidFill>
                <a:srgbClr val="FF86D9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Isosceles Triangle 28"/>
              <p:cNvSpPr/>
              <p:nvPr/>
            </p:nvSpPr>
            <p:spPr>
              <a:xfrm>
                <a:off x="4072969" y="4275200"/>
                <a:ext cx="304800" cy="262759"/>
              </a:xfrm>
              <a:prstGeom prst="triangle">
                <a:avLst/>
              </a:prstGeom>
              <a:solidFill>
                <a:srgbClr val="FFFF00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Isosceles Triangle 29"/>
              <p:cNvSpPr/>
              <p:nvPr/>
            </p:nvSpPr>
            <p:spPr>
              <a:xfrm>
                <a:off x="5599176" y="4826641"/>
                <a:ext cx="304800" cy="262759"/>
              </a:xfrm>
              <a:prstGeom prst="triangle">
                <a:avLst/>
              </a:prstGeom>
              <a:solidFill>
                <a:srgbClr val="008000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Isosceles Triangle 30"/>
              <p:cNvSpPr/>
              <p:nvPr/>
            </p:nvSpPr>
            <p:spPr>
              <a:xfrm>
                <a:off x="7239000" y="4267200"/>
                <a:ext cx="304800" cy="262759"/>
              </a:xfrm>
              <a:prstGeom prst="triangle">
                <a:avLst/>
              </a:prstGeom>
              <a:solidFill>
                <a:srgbClr val="FF86D9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Isosceles Triangle 32"/>
              <p:cNvSpPr/>
              <p:nvPr/>
            </p:nvSpPr>
            <p:spPr>
              <a:xfrm>
                <a:off x="4419600" y="5909441"/>
                <a:ext cx="304800" cy="262759"/>
              </a:xfrm>
              <a:prstGeom prst="triangle">
                <a:avLst/>
              </a:prstGeom>
              <a:solidFill>
                <a:srgbClr val="008000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Isosceles Triangle 33"/>
              <p:cNvSpPr/>
              <p:nvPr/>
            </p:nvSpPr>
            <p:spPr>
              <a:xfrm>
                <a:off x="6099862" y="5392041"/>
                <a:ext cx="304800" cy="262759"/>
              </a:xfrm>
              <a:prstGeom prst="triangle">
                <a:avLst/>
              </a:prstGeom>
              <a:solidFill>
                <a:srgbClr val="C63CB3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Isosceles Triangle 34"/>
              <p:cNvSpPr/>
              <p:nvPr/>
            </p:nvSpPr>
            <p:spPr>
              <a:xfrm>
                <a:off x="7543800" y="5376041"/>
                <a:ext cx="304800" cy="262759"/>
              </a:xfrm>
              <a:prstGeom prst="triangle">
                <a:avLst/>
              </a:prstGeom>
              <a:solidFill>
                <a:srgbClr val="FF86D9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Isosceles Triangle 35"/>
              <p:cNvSpPr/>
              <p:nvPr/>
            </p:nvSpPr>
            <p:spPr>
              <a:xfrm>
                <a:off x="6557062" y="5384041"/>
                <a:ext cx="304800" cy="262759"/>
              </a:xfrm>
              <a:prstGeom prst="triangle">
                <a:avLst/>
              </a:prstGeom>
              <a:solidFill>
                <a:srgbClr val="008000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Isosceles Triangle 36"/>
              <p:cNvSpPr/>
              <p:nvPr/>
            </p:nvSpPr>
            <p:spPr>
              <a:xfrm>
                <a:off x="2710486" y="5909441"/>
                <a:ext cx="304800" cy="262759"/>
              </a:xfrm>
              <a:prstGeom prst="triangle">
                <a:avLst/>
              </a:prstGeom>
              <a:solidFill>
                <a:srgbClr val="3366FF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Isosceles Triangle 37"/>
              <p:cNvSpPr/>
              <p:nvPr/>
            </p:nvSpPr>
            <p:spPr>
              <a:xfrm>
                <a:off x="4682519" y="4818641"/>
                <a:ext cx="304800" cy="262759"/>
              </a:xfrm>
              <a:prstGeom prst="triangle">
                <a:avLst/>
              </a:prstGeom>
              <a:solidFill>
                <a:srgbClr val="FFFF00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Isosceles Triangle 38"/>
              <p:cNvSpPr/>
              <p:nvPr/>
            </p:nvSpPr>
            <p:spPr>
              <a:xfrm>
                <a:off x="5490262" y="5909441"/>
                <a:ext cx="304800" cy="262759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Isosceles Triangle 39"/>
              <p:cNvSpPr/>
              <p:nvPr/>
            </p:nvSpPr>
            <p:spPr>
              <a:xfrm>
                <a:off x="7090462" y="5909441"/>
                <a:ext cx="304800" cy="262759"/>
              </a:xfrm>
              <a:prstGeom prst="triangle">
                <a:avLst/>
              </a:prstGeom>
              <a:solidFill>
                <a:srgbClr val="FF86D9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Isosceles Triangle 40"/>
              <p:cNvSpPr/>
              <p:nvPr/>
            </p:nvSpPr>
            <p:spPr>
              <a:xfrm>
                <a:off x="6400800" y="5909441"/>
                <a:ext cx="304800" cy="262759"/>
              </a:xfrm>
              <a:prstGeom prst="triangle">
                <a:avLst/>
              </a:prstGeom>
              <a:solidFill>
                <a:srgbClr val="008000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Isosceles Triangle 41"/>
              <p:cNvSpPr/>
              <p:nvPr/>
            </p:nvSpPr>
            <p:spPr>
              <a:xfrm>
                <a:off x="4991231" y="4275200"/>
                <a:ext cx="304800" cy="262759"/>
              </a:xfrm>
              <a:prstGeom prst="triangle">
                <a:avLst/>
              </a:prstGeom>
              <a:solidFill>
                <a:srgbClr val="FFFF00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Isosceles Triangle 43"/>
              <p:cNvSpPr/>
              <p:nvPr/>
            </p:nvSpPr>
            <p:spPr>
              <a:xfrm>
                <a:off x="4534031" y="4275200"/>
                <a:ext cx="304800" cy="262759"/>
              </a:xfrm>
              <a:prstGeom prst="triangle">
                <a:avLst/>
              </a:prstGeom>
              <a:solidFill>
                <a:srgbClr val="008000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Isosceles Triangle 44"/>
              <p:cNvSpPr/>
              <p:nvPr/>
            </p:nvSpPr>
            <p:spPr>
              <a:xfrm>
                <a:off x="5638800" y="4267200"/>
                <a:ext cx="304800" cy="262759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Isosceles Triangle 45"/>
              <p:cNvSpPr/>
              <p:nvPr/>
            </p:nvSpPr>
            <p:spPr>
              <a:xfrm>
                <a:off x="6705600" y="4826641"/>
                <a:ext cx="304800" cy="262759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Isosceles Triangle 46"/>
              <p:cNvSpPr/>
              <p:nvPr/>
            </p:nvSpPr>
            <p:spPr>
              <a:xfrm>
                <a:off x="3472486" y="4834641"/>
                <a:ext cx="304800" cy="262759"/>
              </a:xfrm>
              <a:prstGeom prst="triangle">
                <a:avLst/>
              </a:prstGeom>
              <a:solidFill>
                <a:srgbClr val="FFFF00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Isosceles Triangle 47"/>
              <p:cNvSpPr/>
              <p:nvPr/>
            </p:nvSpPr>
            <p:spPr>
              <a:xfrm>
                <a:off x="3015286" y="4834641"/>
                <a:ext cx="304800" cy="262759"/>
              </a:xfrm>
              <a:prstGeom prst="triangle">
                <a:avLst/>
              </a:prstGeom>
              <a:solidFill>
                <a:srgbClr val="008000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Isosceles Triangle 48"/>
              <p:cNvSpPr/>
              <p:nvPr/>
            </p:nvSpPr>
            <p:spPr>
              <a:xfrm>
                <a:off x="4191000" y="4826641"/>
                <a:ext cx="304800" cy="262759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Isosceles Triangle 49"/>
              <p:cNvSpPr/>
              <p:nvPr/>
            </p:nvSpPr>
            <p:spPr>
              <a:xfrm>
                <a:off x="3163824" y="5909441"/>
                <a:ext cx="304800" cy="262759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Isosceles Triangle 51"/>
              <p:cNvSpPr/>
              <p:nvPr/>
            </p:nvSpPr>
            <p:spPr>
              <a:xfrm>
                <a:off x="6172200" y="4275200"/>
                <a:ext cx="304800" cy="262759"/>
              </a:xfrm>
              <a:prstGeom prst="triangle">
                <a:avLst/>
              </a:prstGeom>
              <a:solidFill>
                <a:srgbClr val="FFFF00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Isosceles Triangle 52"/>
              <p:cNvSpPr/>
              <p:nvPr/>
            </p:nvSpPr>
            <p:spPr>
              <a:xfrm>
                <a:off x="6633262" y="4275200"/>
                <a:ext cx="304800" cy="262759"/>
              </a:xfrm>
              <a:prstGeom prst="triangle">
                <a:avLst/>
              </a:prstGeom>
              <a:solidFill>
                <a:srgbClr val="008000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Isosceles Triangle 53"/>
              <p:cNvSpPr/>
              <p:nvPr/>
            </p:nvSpPr>
            <p:spPr>
              <a:xfrm>
                <a:off x="2893343" y="4267200"/>
                <a:ext cx="304800" cy="262759"/>
              </a:xfrm>
              <a:prstGeom prst="triangle">
                <a:avLst/>
              </a:prstGeom>
              <a:solidFill>
                <a:srgbClr val="3366FF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Isosceles Triangle 54"/>
              <p:cNvSpPr/>
              <p:nvPr/>
            </p:nvSpPr>
            <p:spPr>
              <a:xfrm>
                <a:off x="2514600" y="4834641"/>
                <a:ext cx="304800" cy="262759"/>
              </a:xfrm>
              <a:prstGeom prst="triangle">
                <a:avLst/>
              </a:prstGeom>
              <a:solidFill>
                <a:srgbClr val="3366FF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Isosceles Triangle 55"/>
              <p:cNvSpPr/>
              <p:nvPr/>
            </p:nvSpPr>
            <p:spPr>
              <a:xfrm>
                <a:off x="3350543" y="5376041"/>
                <a:ext cx="304800" cy="262759"/>
              </a:xfrm>
              <a:prstGeom prst="triangle">
                <a:avLst/>
              </a:prstGeom>
              <a:solidFill>
                <a:srgbClr val="FFFF00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Isosceles Triangle 56"/>
              <p:cNvSpPr/>
              <p:nvPr/>
            </p:nvSpPr>
            <p:spPr>
              <a:xfrm>
                <a:off x="5033062" y="5384041"/>
                <a:ext cx="304800" cy="262759"/>
              </a:xfrm>
              <a:prstGeom prst="triangle">
                <a:avLst/>
              </a:prstGeom>
              <a:solidFill>
                <a:srgbClr val="FFFF00"/>
              </a:solidFill>
              <a:ln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9" name="Straight Connector 58"/>
              <p:cNvCxnSpPr/>
              <p:nvPr/>
            </p:nvCxnSpPr>
            <p:spPr>
              <a:xfrm>
                <a:off x="457200" y="3884612"/>
                <a:ext cx="8229600" cy="1588"/>
              </a:xfrm>
              <a:prstGeom prst="line">
                <a:avLst/>
              </a:prstGeom>
              <a:ln w="25400" cap="flat" cmpd="sng" algn="ctr">
                <a:solidFill>
                  <a:schemeClr val="bg1">
                    <a:lumMod val="6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/>
              <p:nvPr/>
            </p:nvCxnSpPr>
            <p:spPr>
              <a:xfrm>
                <a:off x="990600" y="4705410"/>
                <a:ext cx="7315200" cy="1588"/>
              </a:xfrm>
              <a:prstGeom prst="line">
                <a:avLst/>
              </a:prstGeom>
              <a:ln w="12700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/>
            </p:nvCxnSpPr>
            <p:spPr>
              <a:xfrm>
                <a:off x="990600" y="5256212"/>
                <a:ext cx="7315200" cy="1588"/>
              </a:xfrm>
              <a:prstGeom prst="line">
                <a:avLst/>
              </a:prstGeom>
              <a:ln w="12700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>
                <a:off x="990600" y="5781991"/>
                <a:ext cx="7315200" cy="1588"/>
              </a:xfrm>
              <a:prstGeom prst="line">
                <a:avLst/>
              </a:prstGeom>
              <a:ln w="12700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58" name="TextBox 57"/>
            <p:cNvSpPr txBox="1"/>
            <p:nvPr/>
          </p:nvSpPr>
          <p:spPr>
            <a:xfrm>
              <a:off x="990600" y="4202668"/>
              <a:ext cx="12054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dirty="0" smtClean="0">
                  <a:latin typeface="FoundrySterling-Medium"/>
                  <a:cs typeface="FoundrySterling-Medium"/>
                </a:rPr>
                <a:t>Patient #1</a:t>
              </a:r>
              <a:endParaRPr lang="en-US" dirty="0" smtClean="0">
                <a:latin typeface="FoundrySterling-Medium"/>
                <a:cs typeface="FoundrySterling-Medium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990600" y="4755141"/>
              <a:ext cx="12054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dirty="0" smtClean="0">
                  <a:latin typeface="FoundrySterling-Medium"/>
                  <a:cs typeface="FoundrySterling-Medium"/>
                </a:rPr>
                <a:t>Patient #2</a:t>
              </a:r>
              <a:endParaRPr lang="en-US" dirty="0" smtClean="0">
                <a:latin typeface="FoundrySterling-Medium"/>
                <a:cs typeface="FoundrySterling-Medium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990600" y="5325241"/>
              <a:ext cx="12054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dirty="0" smtClean="0">
                  <a:latin typeface="FoundrySterling-Medium"/>
                  <a:cs typeface="FoundrySterling-Medium"/>
                </a:rPr>
                <a:t>Patient #3</a:t>
              </a:r>
              <a:endParaRPr lang="en-US" dirty="0" smtClean="0">
                <a:latin typeface="FoundrySterling-Medium"/>
                <a:cs typeface="FoundrySterling-Medium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990600" y="5833241"/>
              <a:ext cx="12054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dirty="0" smtClean="0">
                  <a:latin typeface="FoundrySterling-Medium"/>
                  <a:cs typeface="FoundrySterling-Medium"/>
                </a:rPr>
                <a:t>Patient #4</a:t>
              </a:r>
              <a:endParaRPr lang="en-US" dirty="0" smtClean="0">
                <a:latin typeface="FoundrySterling-Medium"/>
                <a:cs typeface="FoundrySterling-Medium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</a:t>
            </a:r>
            <a:r>
              <a:rPr lang="th-TH" dirty="0" smtClean="0"/>
              <a:t>esign an </a:t>
            </a:r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12837"/>
            <a:ext cx="8534400" cy="2239963"/>
          </a:xfrm>
        </p:spPr>
        <p:txBody>
          <a:bodyPr>
            <a:normAutofit/>
          </a:bodyPr>
          <a:lstStyle/>
          <a:p>
            <a:r>
              <a:rPr lang="th-TH" dirty="0" smtClean="0"/>
              <a:t>Sequential patterns</a:t>
            </a:r>
          </a:p>
          <a:p>
            <a:r>
              <a:rPr lang="en-US" dirty="0" smtClean="0"/>
              <a:t>Scalability </a:t>
            </a:r>
            <a:r>
              <a:rPr lang="th-TH" dirty="0" smtClean="0"/>
              <a:t>vs. </a:t>
            </a:r>
            <a:r>
              <a:rPr lang="en-US" dirty="0" smtClean="0"/>
              <a:t>Loss of information</a:t>
            </a:r>
            <a:endParaRPr lang="th-TH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09109" y="457200"/>
            <a:ext cx="8606291" cy="792162"/>
          </a:xfrm>
        </p:spPr>
        <p:txBody>
          <a:bodyPr>
            <a:noAutofit/>
          </a:bodyPr>
          <a:lstStyle/>
          <a:p>
            <a:pPr algn="ctr"/>
            <a:r>
              <a:rPr lang="th-TH" sz="6100" dirty="0" smtClean="0"/>
              <a:t>Lifelines</a:t>
            </a:r>
            <a:endParaRPr lang="en-US" sz="6100" dirty="0"/>
          </a:p>
        </p:txBody>
      </p:sp>
      <p:sp>
        <p:nvSpPr>
          <p:cNvPr id="16" name="Freeform 15"/>
          <p:cNvSpPr/>
          <p:nvPr/>
        </p:nvSpPr>
        <p:spPr>
          <a:xfrm>
            <a:off x="-63500" y="2910257"/>
            <a:ext cx="9271000" cy="963083"/>
          </a:xfrm>
          <a:custGeom>
            <a:avLst/>
            <a:gdLst>
              <a:gd name="connsiteX0" fmla="*/ 0 w 9271000"/>
              <a:gd name="connsiteY0" fmla="*/ 933450 h 963083"/>
              <a:gd name="connsiteX1" fmla="*/ 2540000 w 9271000"/>
              <a:gd name="connsiteY1" fmla="*/ 819150 h 963083"/>
              <a:gd name="connsiteX2" fmla="*/ 5499100 w 9271000"/>
              <a:gd name="connsiteY2" fmla="*/ 69850 h 963083"/>
              <a:gd name="connsiteX3" fmla="*/ 7251700 w 9271000"/>
              <a:gd name="connsiteY3" fmla="*/ 400050 h 963083"/>
              <a:gd name="connsiteX4" fmla="*/ 9271000 w 9271000"/>
              <a:gd name="connsiteY4" fmla="*/ 260350 h 963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71000" h="963083">
                <a:moveTo>
                  <a:pt x="0" y="933450"/>
                </a:moveTo>
                <a:cubicBezTo>
                  <a:pt x="811741" y="948266"/>
                  <a:pt x="1623483" y="963083"/>
                  <a:pt x="2540000" y="819150"/>
                </a:cubicBezTo>
                <a:cubicBezTo>
                  <a:pt x="3456517" y="675217"/>
                  <a:pt x="4713817" y="139700"/>
                  <a:pt x="5499100" y="69850"/>
                </a:cubicBezTo>
                <a:cubicBezTo>
                  <a:pt x="6284383" y="0"/>
                  <a:pt x="6623050" y="368300"/>
                  <a:pt x="7251700" y="400050"/>
                </a:cubicBezTo>
                <a:cubicBezTo>
                  <a:pt x="7880350" y="431800"/>
                  <a:pt x="9271000" y="260350"/>
                  <a:pt x="9271000" y="260350"/>
                </a:cubicBezTo>
              </a:path>
            </a:pathLst>
          </a:custGeom>
          <a:ln w="1524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bg1">
                <a:alpha val="75000"/>
              </a:schemeClr>
            </a:glo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9"/>
          <p:cNvSpPr txBox="1">
            <a:spLocks/>
          </p:cNvSpPr>
          <p:nvPr/>
        </p:nvSpPr>
        <p:spPr>
          <a:xfrm rot="21310808">
            <a:off x="303586" y="3179872"/>
            <a:ext cx="2667572" cy="595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400" cap="all" dirty="0" smtClean="0">
                <a:solidFill>
                  <a:srgbClr val="23446A"/>
                </a:solidFill>
                <a:latin typeface="FoundrySterling-Medium"/>
                <a:ea typeface="+mj-ea"/>
                <a:cs typeface="FoundrySterling-Medium"/>
              </a:rPr>
              <a:t>Single </a:t>
            </a:r>
            <a:r>
              <a:rPr kumimoji="0" lang="th-TH" sz="2400" b="0" i="0" u="none" strike="noStrike" kern="1200" cap="all" spc="0" normalizeH="0" baseline="0" noProof="0" dirty="0" smtClean="0">
                <a:ln>
                  <a:noFill/>
                </a:ln>
                <a:solidFill>
                  <a:srgbClr val="23446A"/>
                </a:solidFill>
                <a:effectLst/>
                <a:uLnTx/>
                <a:uFillTx/>
                <a:latin typeface="FoundrySterling-Medium"/>
                <a:ea typeface="+mj-ea"/>
                <a:cs typeface="FoundrySterling-Medium"/>
              </a:rPr>
              <a:t>Record</a:t>
            </a:r>
            <a:endParaRPr kumimoji="0" lang="en-US" sz="2400" b="0" i="0" u="none" strike="noStrike" kern="1200" cap="all" spc="0" normalizeH="0" baseline="0" noProof="0" dirty="0">
              <a:ln>
                <a:noFill/>
              </a:ln>
              <a:solidFill>
                <a:srgbClr val="23446A"/>
              </a:solidFill>
              <a:effectLst/>
              <a:uLnTx/>
              <a:uFillTx/>
              <a:latin typeface="FoundrySterling-Medium"/>
              <a:ea typeface="+mj-ea"/>
              <a:cs typeface="FoundrySterling-Medium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67000" y="5715000"/>
            <a:ext cx="38345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dirty="0" smtClean="0">
                <a:latin typeface="FoundrySterling-Medium"/>
                <a:cs typeface="FoundrySterling-Medium"/>
              </a:rPr>
              <a:t>[Plaisant et al. 1998]</a:t>
            </a:r>
          </a:p>
          <a:p>
            <a:pPr algn="ctr"/>
            <a:r>
              <a:rPr lang="th-TH" dirty="0" smtClean="0">
                <a:latin typeface="FoundrySterling-Medium"/>
                <a:cs typeface="FoundrySterling-Medium"/>
              </a:rPr>
              <a:t>http://www.cs.umd.edu/hcil/lifelines</a:t>
            </a:r>
            <a:endParaRPr lang="en-US" dirty="0" smtClean="0">
              <a:latin typeface="FoundrySterling-Medium"/>
              <a:cs typeface="FoundrySterling-Medium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" y="44450"/>
            <a:ext cx="8128000" cy="6096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44364" y="6182380"/>
            <a:ext cx="39865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800" dirty="0" smtClean="0">
                <a:latin typeface="FoundrySterling-Medium"/>
                <a:cs typeface="FoundrySterling-Medium"/>
              </a:rPr>
              <a:t>LifeLines – Single Patient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1060936.JPG"/>
          <p:cNvPicPr>
            <a:picLocks noChangeAspect="1"/>
          </p:cNvPicPr>
          <p:nvPr/>
        </p:nvPicPr>
        <p:blipFill>
          <a:blip r:embed="rId3"/>
          <a:srcRect b="21705"/>
          <a:stretch>
            <a:fillRect/>
          </a:stretch>
        </p:blipFill>
        <p:spPr>
          <a:xfrm>
            <a:off x="1295400" y="1257299"/>
            <a:ext cx="6553200" cy="3848101"/>
          </a:xfrm>
          <a:prstGeom prst="rect">
            <a:avLst/>
          </a:prstGeom>
          <a:ln>
            <a:solidFill>
              <a:srgbClr val="0D0D0D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rcRect b="72643"/>
          <a:stretch>
            <a:fillRect/>
          </a:stretch>
        </p:blipFill>
        <p:spPr>
          <a:xfrm>
            <a:off x="990600" y="752757"/>
            <a:ext cx="7162799" cy="70428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1752600" y="5181600"/>
            <a:ext cx="5486400" cy="533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th-TH" sz="3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oundrySterling-LightExpert"/>
                <a:cs typeface="FoundrySterling-LightExpert"/>
              </a:rPr>
              <a:t>working with physicians </a:t>
            </a:r>
            <a:r>
              <a:rPr lang="en-US" sz="3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oundrySterling-LightExpert"/>
                <a:cs typeface="FoundrySterling-LightExpert"/>
              </a:rPr>
              <a:t>at </a:t>
            </a:r>
            <a:endParaRPr lang="th-TH" sz="3100" dirty="0" smtClean="0">
              <a:solidFill>
                <a:schemeClr val="tx1">
                  <a:lumMod val="75000"/>
                  <a:lumOff val="25000"/>
                </a:schemeClr>
              </a:solidFill>
              <a:latin typeface="FoundrySterling-LightExpert"/>
              <a:cs typeface="FoundrySterling-LightExpert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4"/>
          </p:nvPr>
        </p:nvSpPr>
        <p:spPr>
          <a:xfrm>
            <a:off x="838200" y="5664700"/>
            <a:ext cx="7467600" cy="762000"/>
          </a:xfrm>
        </p:spPr>
        <p:txBody>
          <a:bodyPr/>
          <a:lstStyle/>
          <a:p>
            <a:r>
              <a:rPr lang="th-TH" sz="3300" cap="all" dirty="0"/>
              <a:t>Washington Hospital Center</a:t>
            </a:r>
            <a:endParaRPr sz="3300" cap="all" dirty="0"/>
          </a:p>
          <a:p>
            <a:endParaRPr sz="3300" cap="all" dirty="0"/>
          </a:p>
          <a:p>
            <a:endParaRPr lang="en-US" sz="3300" cap="all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Example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12837"/>
            <a:ext cx="8534400" cy="715963"/>
          </a:xfrm>
        </p:spPr>
        <p:txBody>
          <a:bodyPr>
            <a:normAutofit/>
          </a:bodyPr>
          <a:lstStyle/>
          <a:p>
            <a:r>
              <a:rPr lang="th-TH" sz="2800" dirty="0" smtClean="0"/>
              <a:t>Patient transfers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95400" y="2057400"/>
          <a:ext cx="6553200" cy="3200400"/>
        </p:xfrm>
        <a:graphic>
          <a:graphicData uri="http://schemas.openxmlformats.org/drawingml/2006/table">
            <a:tbl>
              <a:tblPr bandCol="1">
                <a:tableStyleId>{C083E6E3-FA7D-4D7B-A595-EF9225AFEA82}</a:tableStyleId>
              </a:tblPr>
              <a:tblGrid>
                <a:gridCol w="2514600"/>
                <a:gridCol w="4038600"/>
              </a:tblGrid>
              <a:tr h="370840">
                <a:tc>
                  <a:txBody>
                    <a:bodyPr/>
                    <a:lstStyle/>
                    <a:p>
                      <a:r>
                        <a:rPr lang="th-TH" sz="2400" cap="all" dirty="0" smtClean="0">
                          <a:latin typeface="FoundrySterling-Demi"/>
                          <a:cs typeface="FoundrySterling-Demi"/>
                        </a:rPr>
                        <a:t>Arrival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aseline="0" dirty="0" smtClean="0">
                          <a:latin typeface="FoundrySterling-Medium"/>
                          <a:cs typeface="FoundrySterling-Medium"/>
                        </a:rPr>
                        <a:t>Arrive the hospital</a:t>
                      </a:r>
                      <a:endParaRPr lang="en-US" sz="2400" dirty="0">
                        <a:latin typeface="FoundrySterling-Medium"/>
                        <a:cs typeface="FoundrySterling-Medium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cap="all" dirty="0" smtClean="0">
                          <a:latin typeface="FoundrySterling-Demi"/>
                          <a:cs typeface="FoundrySterling-Demi"/>
                        </a:rPr>
                        <a:t>Emergency</a:t>
                      </a:r>
                      <a:endParaRPr lang="en-US" sz="2400" cap="all" dirty="0">
                        <a:latin typeface="FoundrySterling-Demi"/>
                        <a:cs typeface="FoundrySterling-Dem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FoundrySterling-Medium"/>
                          <a:cs typeface="FoundrySterling-Medium"/>
                        </a:rPr>
                        <a:t>E</a:t>
                      </a:r>
                      <a:r>
                        <a:rPr lang="th-TH" sz="2400" dirty="0" smtClean="0">
                          <a:latin typeface="FoundrySterling-Medium"/>
                          <a:cs typeface="FoundrySterling-Medium"/>
                        </a:rPr>
                        <a:t>mergency room</a:t>
                      </a:r>
                      <a:endParaRPr lang="en-US" sz="2400" dirty="0">
                        <a:latin typeface="FoundrySterling-Medium"/>
                        <a:cs typeface="FoundrySterling-Medium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cap="all" dirty="0" smtClean="0">
                          <a:latin typeface="FoundrySterling-Demi"/>
                          <a:cs typeface="FoundrySterling-Demi"/>
                        </a:rPr>
                        <a:t>ICU</a:t>
                      </a:r>
                      <a:endParaRPr lang="en-US" sz="2400" cap="all" dirty="0">
                        <a:latin typeface="FoundrySterling-Demi"/>
                        <a:cs typeface="FoundrySterling-Dem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FoundrySterling-Medium"/>
                          <a:cs typeface="FoundrySterling-Medium"/>
                        </a:rPr>
                        <a:t>Intensive Care Unit</a:t>
                      </a:r>
                      <a:endParaRPr lang="en-US" sz="2400" dirty="0">
                        <a:latin typeface="FoundrySterling-Medium"/>
                        <a:cs typeface="FoundrySterling-Medium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cap="all" dirty="0" smtClean="0">
                          <a:latin typeface="FoundrySterling-Demi"/>
                          <a:cs typeface="FoundrySterling-Demi"/>
                        </a:rPr>
                        <a:t>Intermediate</a:t>
                      </a:r>
                      <a:endParaRPr lang="en-US" sz="2400" cap="all" dirty="0">
                        <a:latin typeface="FoundrySterling-Demi"/>
                        <a:cs typeface="FoundrySterling-Dem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FoundrySterling-Medium"/>
                          <a:cs typeface="FoundrySterling-Medium"/>
                        </a:rPr>
                        <a:t>Intermediate Medical</a:t>
                      </a:r>
                      <a:r>
                        <a:rPr lang="th-TH" sz="2400" baseline="0" dirty="0" smtClean="0">
                          <a:latin typeface="FoundrySterling-Medium"/>
                          <a:cs typeface="FoundrySterling-Medium"/>
                        </a:rPr>
                        <a:t> Care</a:t>
                      </a:r>
                      <a:endParaRPr lang="en-US" sz="2400" dirty="0">
                        <a:latin typeface="FoundrySterling-Medium"/>
                        <a:cs typeface="FoundrySterling-Medium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cap="all" dirty="0" smtClean="0">
                          <a:latin typeface="FoundrySterling-Demi"/>
                          <a:cs typeface="FoundrySterling-Demi"/>
                        </a:rPr>
                        <a:t>Floor</a:t>
                      </a:r>
                      <a:endParaRPr lang="en-US" sz="2400" cap="all" dirty="0">
                        <a:latin typeface="FoundrySterling-Demi"/>
                        <a:cs typeface="FoundrySterling-Dem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FoundrySterling-Medium"/>
                          <a:cs typeface="FoundrySterling-Medium"/>
                        </a:rPr>
                        <a:t>Normal room</a:t>
                      </a:r>
                      <a:endParaRPr lang="en-US" sz="2400" dirty="0">
                        <a:latin typeface="FoundrySterling-Medium"/>
                        <a:cs typeface="FoundrySterling-Medium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cap="all" dirty="0" smtClean="0">
                          <a:latin typeface="FoundrySterling-Demi"/>
                          <a:cs typeface="FoundrySterling-Demi"/>
                        </a:rPr>
                        <a:t>Exit-Alive</a:t>
                      </a:r>
                      <a:endParaRPr lang="en-US" sz="2400" cap="all" dirty="0">
                        <a:latin typeface="FoundrySterling-Demi"/>
                        <a:cs typeface="FoundrySterling-Dem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FoundrySterling-Medium"/>
                          <a:cs typeface="FoundrySterling-Medium"/>
                        </a:rPr>
                        <a:t>Leave the hospital alive</a:t>
                      </a:r>
                      <a:endParaRPr lang="en-US" sz="2400" dirty="0">
                        <a:latin typeface="FoundrySterling-Medium"/>
                        <a:cs typeface="FoundrySterling-Medium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cap="all" dirty="0" smtClean="0">
                          <a:latin typeface="FoundrySterling-Demi"/>
                          <a:cs typeface="FoundrySterling-Demi"/>
                        </a:rPr>
                        <a:t>Exit-dead</a:t>
                      </a:r>
                      <a:endParaRPr lang="en-US" sz="2400" cap="all" dirty="0">
                        <a:latin typeface="FoundrySterling-Demi"/>
                        <a:cs typeface="FoundrySterling-Dem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FoundrySterling-Medium"/>
                          <a:cs typeface="FoundrySterling-Medium"/>
                        </a:rPr>
                        <a:t>Leave the hospital dead</a:t>
                      </a:r>
                      <a:endParaRPr lang="en-US" sz="2400" dirty="0">
                        <a:latin typeface="FoundrySterling-Medium"/>
                        <a:cs typeface="FoundrySterling-Medium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Isosceles Triangle 4"/>
          <p:cNvSpPr/>
          <p:nvPr/>
        </p:nvSpPr>
        <p:spPr>
          <a:xfrm>
            <a:off x="838200" y="2175641"/>
            <a:ext cx="304800" cy="262759"/>
          </a:xfrm>
          <a:prstGeom prst="triangle">
            <a:avLst/>
          </a:prstGeom>
          <a:solidFill>
            <a:srgbClr val="3366FF"/>
          </a:solidFill>
          <a:ln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/>
        </p:nvSpPr>
        <p:spPr>
          <a:xfrm>
            <a:off x="838200" y="2632841"/>
            <a:ext cx="304800" cy="262759"/>
          </a:xfrm>
          <a:prstGeom prst="triangle">
            <a:avLst/>
          </a:prstGeom>
          <a:solidFill>
            <a:srgbClr val="C63CB3"/>
          </a:solidFill>
          <a:ln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6"/>
          <p:cNvSpPr/>
          <p:nvPr/>
        </p:nvSpPr>
        <p:spPr>
          <a:xfrm>
            <a:off x="838200" y="3090041"/>
            <a:ext cx="304800" cy="262759"/>
          </a:xfrm>
          <a:prstGeom prst="triangle">
            <a:avLst/>
          </a:prstGeom>
          <a:solidFill>
            <a:srgbClr val="FF0000"/>
          </a:solidFill>
          <a:ln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>
            <a:off x="838200" y="3547241"/>
            <a:ext cx="304800" cy="262759"/>
          </a:xfrm>
          <a:prstGeom prst="triangle">
            <a:avLst/>
          </a:prstGeom>
          <a:solidFill>
            <a:srgbClr val="FF6600"/>
          </a:solidFill>
          <a:ln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8"/>
          <p:cNvSpPr/>
          <p:nvPr/>
        </p:nvSpPr>
        <p:spPr>
          <a:xfrm>
            <a:off x="838200" y="4004441"/>
            <a:ext cx="304800" cy="262759"/>
          </a:xfrm>
          <a:prstGeom prst="triangle">
            <a:avLst/>
          </a:prstGeom>
          <a:solidFill>
            <a:srgbClr val="008000"/>
          </a:solidFill>
          <a:ln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/>
        </p:nvSpPr>
        <p:spPr>
          <a:xfrm>
            <a:off x="838200" y="4446336"/>
            <a:ext cx="304800" cy="262759"/>
          </a:xfrm>
          <a:prstGeom prst="triangle">
            <a:avLst/>
          </a:prstGeom>
          <a:solidFill>
            <a:srgbClr val="2BB8B8"/>
          </a:solidFill>
          <a:ln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Isosceles Triangle 10"/>
          <p:cNvSpPr/>
          <p:nvPr/>
        </p:nvSpPr>
        <p:spPr>
          <a:xfrm>
            <a:off x="838200" y="4892105"/>
            <a:ext cx="304800" cy="262759"/>
          </a:xfrm>
          <a:prstGeom prst="triangle">
            <a:avLst/>
          </a:prstGeom>
          <a:solidFill>
            <a:schemeClr val="tx1"/>
          </a:solidFill>
          <a:ln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ern_hci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rek">
      <a:majorFont>
        <a:latin typeface="Franklin Gothic Medium"/>
        <a:ea typeface=""/>
        <a:cs typeface=""/>
        <a:font script="Jpan" typeface="ヒラギノ角ゴ Pro W6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ＭＳ Ｐゴシック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tx1">
              <a:lumMod val="85000"/>
              <a:lumOff val="15000"/>
            </a:schemeClr>
          </a:solidFill>
          <a:tailEnd type="triangle" w="lg" len="lg"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spDef>
    <a:lnDef>
      <a:spPr>
        <a:ln w="38100" cap="flat" cmpd="sng" algn="ctr">
          <a:solidFill>
            <a:schemeClr val="accent6">
              <a:shade val="95000"/>
              <a:satMod val="105000"/>
            </a:schemeClr>
          </a:solidFill>
          <a:prstDash val="solid"/>
          <a:round/>
          <a:headEnd type="none" w="med" len="med"/>
          <a:tailEnd type="none" w="med" len="med"/>
        </a:ln>
      </a:spPr>
      <a:bodyPr/>
      <a:lstStyle/>
      <a:style>
        <a:lnRef idx="1">
          <a:schemeClr val="accent6"/>
        </a:lnRef>
        <a:fillRef idx="0">
          <a:schemeClr val="accent6"/>
        </a:fillRef>
        <a:effectRef idx="0">
          <a:schemeClr val="accent6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smtClean="0">
            <a:latin typeface="FoundrySterling-Medium"/>
            <a:cs typeface="FoundrySterling-Medium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modern_hcil.potx</Template>
  <TotalTime>5517</TotalTime>
  <Words>2479</Words>
  <Application>Microsoft Macintosh PowerPoint</Application>
  <PresentationFormat>On-screen Show (4:3)</PresentationFormat>
  <Paragraphs>508</Paragraphs>
  <Slides>58</Slides>
  <Notes>15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59" baseType="lpstr">
      <vt:lpstr>modern_hcil</vt:lpstr>
      <vt:lpstr>Finding patterns  in temporal data</vt:lpstr>
      <vt:lpstr>Finding patterns  in temporal data</vt:lpstr>
      <vt:lpstr>Temporal categorical data</vt:lpstr>
      <vt:lpstr>Temporal categorical data</vt:lpstr>
      <vt:lpstr>Slide 5</vt:lpstr>
      <vt:lpstr>Lifelines</vt:lpstr>
      <vt:lpstr>Slide 7</vt:lpstr>
      <vt:lpstr>Slide 8</vt:lpstr>
      <vt:lpstr>Example data</vt:lpstr>
      <vt:lpstr>tasks</vt:lpstr>
      <vt:lpstr>Lifelines 2</vt:lpstr>
      <vt:lpstr>Slide 12</vt:lpstr>
      <vt:lpstr>Alignment</vt:lpstr>
      <vt:lpstr>Alignment (2)</vt:lpstr>
      <vt:lpstr>similan</vt:lpstr>
      <vt:lpstr>Slide 16</vt:lpstr>
      <vt:lpstr>Slide 17</vt:lpstr>
      <vt:lpstr>Finding “bounce backs”</vt:lpstr>
      <vt:lpstr>User studies: search</vt:lpstr>
      <vt:lpstr>User studies: search</vt:lpstr>
      <vt:lpstr>New stuff</vt:lpstr>
      <vt:lpstr>tasks</vt:lpstr>
      <vt:lpstr>Lifeflow</vt:lpstr>
      <vt:lpstr>Aggregate</vt:lpstr>
      <vt:lpstr>Aggregate</vt:lpstr>
      <vt:lpstr>Visualize</vt:lpstr>
      <vt:lpstr>Visualize (2)</vt:lpstr>
      <vt:lpstr>Demo – lifeflow </vt:lpstr>
      <vt:lpstr>Future work</vt:lpstr>
      <vt:lpstr>Take-away message</vt:lpstr>
      <vt:lpstr>Temporal categorical data</vt:lpstr>
      <vt:lpstr>Example – traffic incidents</vt:lpstr>
      <vt:lpstr>acknowledgement</vt:lpstr>
      <vt:lpstr>Take-away message</vt:lpstr>
      <vt:lpstr>Q&amp;A</vt:lpstr>
      <vt:lpstr>Thank you</vt:lpstr>
      <vt:lpstr>Backup slides</vt:lpstr>
      <vt:lpstr>Lifelines2</vt:lpstr>
      <vt:lpstr>Dr. P</vt:lpstr>
      <vt:lpstr>Slide 40</vt:lpstr>
      <vt:lpstr>User studies</vt:lpstr>
      <vt:lpstr>similan</vt:lpstr>
      <vt:lpstr>Lifeflow</vt:lpstr>
      <vt:lpstr>approaches</vt:lpstr>
      <vt:lpstr>Slide 45</vt:lpstr>
      <vt:lpstr>Slide 46</vt:lpstr>
      <vt:lpstr>Expected Contributions</vt:lpstr>
      <vt:lpstr>Needs for an overview</vt:lpstr>
      <vt:lpstr>Needs </vt:lpstr>
      <vt:lpstr>Temporal visualizations</vt:lpstr>
      <vt:lpstr>Related work</vt:lpstr>
      <vt:lpstr>Related work (2)</vt:lpstr>
      <vt:lpstr>Slide 53</vt:lpstr>
      <vt:lpstr>Slide 54</vt:lpstr>
      <vt:lpstr>Related work (3)</vt:lpstr>
      <vt:lpstr>Sequential patterns</vt:lpstr>
      <vt:lpstr>Design an Overview</vt:lpstr>
      <vt:lpstr>Slide 58</vt:lpstr>
    </vt:vector>
  </TitlesOfParts>
  <Company>University of Maryland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 -  Interactive Exploration  of Event Sequences in Temporal Categorical Data</dc:title>
  <dc:creator>Krist Wongsuphasawat</dc:creator>
  <cp:keywords/>
  <cp:lastModifiedBy>Krist Wongsuphasawat</cp:lastModifiedBy>
  <cp:revision>46</cp:revision>
  <cp:lastPrinted>2010-04-30T02:49:30Z</cp:lastPrinted>
  <dcterms:created xsi:type="dcterms:W3CDTF">2010-05-25T18:00:51Z</dcterms:created>
  <dcterms:modified xsi:type="dcterms:W3CDTF">2010-05-26T19:44:25Z</dcterms:modified>
</cp:coreProperties>
</file>