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305" r:id="rId3"/>
    <p:sldId id="313" r:id="rId4"/>
    <p:sldId id="285" r:id="rId5"/>
    <p:sldId id="344" r:id="rId6"/>
    <p:sldId id="287" r:id="rId7"/>
    <p:sldId id="343" r:id="rId8"/>
    <p:sldId id="288" r:id="rId9"/>
    <p:sldId id="325" r:id="rId10"/>
    <p:sldId id="311" r:id="rId11"/>
    <p:sldId id="289" r:id="rId12"/>
    <p:sldId id="315" r:id="rId13"/>
    <p:sldId id="341" r:id="rId14"/>
    <p:sldId id="335" r:id="rId15"/>
    <p:sldId id="334" r:id="rId16"/>
    <p:sldId id="338" r:id="rId17"/>
    <p:sldId id="327" r:id="rId18"/>
    <p:sldId id="291" r:id="rId19"/>
    <p:sldId id="290" r:id="rId20"/>
    <p:sldId id="286" r:id="rId21"/>
    <p:sldId id="295" r:id="rId22"/>
    <p:sldId id="342" r:id="rId2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E0114E50-644C-4A4C-994F-15AFB6347DB6}">
          <p14:sldIdLst>
            <p14:sldId id="256"/>
            <p14:sldId id="305"/>
            <p14:sldId id="313"/>
            <p14:sldId id="285"/>
            <p14:sldId id="344"/>
            <p14:sldId id="287"/>
            <p14:sldId id="343"/>
            <p14:sldId id="288"/>
          </p14:sldIdLst>
        </p14:section>
        <p14:section name="New Institute" id="{B332C3E0-5A46-F546-8459-7928B208AC9C}">
          <p14:sldIdLst>
            <p14:sldId id="325"/>
            <p14:sldId id="311"/>
            <p14:sldId id="289"/>
            <p14:sldId id="315"/>
            <p14:sldId id="341"/>
            <p14:sldId id="335"/>
            <p14:sldId id="334"/>
            <p14:sldId id="338"/>
            <p14:sldId id="327"/>
            <p14:sldId id="291"/>
            <p14:sldId id="290"/>
            <p14:sldId id="286"/>
            <p14:sldId id="295"/>
            <p14:sldId id="342"/>
          </p14:sldIdLst>
        </p14:section>
        <p14:section name="Backup" id="{00DA92D6-B054-8F41-8BB0-3A8B92BBA3C6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User" initials="MOU" lastIdx="2" clrIdx="0"/>
  <p:cmAuthor id="1" name="Microsoft Office User" initials="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0554" autoAdjust="0"/>
    <p:restoredTop sz="74729" autoAdjust="0"/>
  </p:normalViewPr>
  <p:slideViewPr>
    <p:cSldViewPr snapToGrid="0" snapToObjects="1">
      <p:cViewPr>
        <p:scale>
          <a:sx n="90" d="100"/>
          <a:sy n="90" d="100"/>
        </p:scale>
        <p:origin x="-1008" y="-80"/>
      </p:cViewPr>
      <p:guideLst>
        <p:guide orient="horz" pos="3097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napToGrid="0" snapToObjects="1" showGuides="1">
      <p:cViewPr varScale="1">
        <p:scale>
          <a:sx n="68" d="100"/>
          <a:sy n="68" d="100"/>
        </p:scale>
        <p:origin x="-3832" y="-104"/>
      </p:cViewPr>
      <p:guideLst>
        <p:guide orient="horz" pos="2880"/>
        <p:guide pos="224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commentAuthors" Target="commentAuthors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977650-047A-584C-AD85-46561548E130}" type="datetimeFigureOut">
              <a:rPr lang="en-US" smtClean="0"/>
              <a:t>5/22/11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638451" cy="347884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51394"/>
            <a:ext cx="5486400" cy="447994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74227-0107-4F44-AE45-A2676C9F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39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baseline="0" dirty="0" smtClean="0"/>
              <a:t>Liu2 Zhe2 Ming1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r>
              <a:rPr lang="en-US" b="1" baseline="0" dirty="0" smtClean="0"/>
              <a:t>living in China for the past 2 years. important experience culturally </a:t>
            </a:r>
            <a:r>
              <a:rPr lang="en-US" baseline="0" dirty="0" smtClean="0"/>
              <a:t>&amp; for my </a:t>
            </a:r>
            <a:r>
              <a:rPr lang="en-US" b="1" baseline="0" dirty="0" smtClean="0"/>
              <a:t>research, my career, &amp; my world </a:t>
            </a:r>
            <a:r>
              <a:rPr lang="en-US" b="1" baseline="0" dirty="0" smtClean="0"/>
              <a:t>view</a:t>
            </a:r>
            <a:endParaRPr lang="en-US" baseline="0" dirty="0" smtClean="0"/>
          </a:p>
          <a:p>
            <a:r>
              <a:rPr lang="en-US" b="1" baseline="0" dirty="0" smtClean="0"/>
              <a:t>exciting</a:t>
            </a:r>
            <a:r>
              <a:rPr lang="en-US" b="0" baseline="0" dirty="0" smtClean="0"/>
              <a:t>--</a:t>
            </a:r>
            <a:r>
              <a:rPr lang="en-US" b="1" baseline="0" dirty="0" smtClean="0"/>
              <a:t>part of history economy</a:t>
            </a:r>
            <a:r>
              <a:rPr lang="en-US" b="0" baseline="0" dirty="0" smtClean="0"/>
              <a:t>/</a:t>
            </a:r>
            <a:r>
              <a:rPr lang="en-US" b="1" baseline="0" dirty="0" smtClean="0"/>
              <a:t>influence</a:t>
            </a:r>
            <a:r>
              <a:rPr lang="en-US" b="0" baseline="0" dirty="0" smtClean="0"/>
              <a:t>-</a:t>
            </a:r>
          </a:p>
          <a:p>
            <a:r>
              <a:rPr lang="en-US" b="1" dirty="0" smtClean="0"/>
              <a:t>LONG </a:t>
            </a:r>
            <a:r>
              <a:rPr lang="en-US" b="1" dirty="0" smtClean="0"/>
              <a:t>history</a:t>
            </a:r>
            <a:r>
              <a:rPr lang="en-US" b="0" dirty="0" smtClean="0"/>
              <a:t>--</a:t>
            </a:r>
            <a:r>
              <a:rPr lang="en-US" dirty="0" smtClean="0"/>
              <a:t>&gt;</a:t>
            </a:r>
            <a:r>
              <a:rPr lang="en-US" b="1" dirty="0" smtClean="0"/>
              <a:t>5000 years</a:t>
            </a:r>
            <a:endParaRPr lang="en-US" baseline="0" dirty="0" smtClean="0"/>
          </a:p>
          <a:p>
            <a:r>
              <a:rPr lang="en-US" b="1" baseline="0" dirty="0" smtClean="0"/>
              <a:t>amazing how history &amp; historical sayings &amp; stories shape how people think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832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“create a new joint,</a:t>
            </a:r>
            <a:r>
              <a:rPr lang="en-US" b="1" baseline="0" dirty="0" smtClean="0"/>
              <a:t> multidisciplinary </a:t>
            </a:r>
            <a:r>
              <a:rPr lang="en-US" b="1" dirty="0" smtClean="0"/>
              <a:t>institute with China that is the </a:t>
            </a:r>
            <a:r>
              <a:rPr lang="en-US" b="1" dirty="0" smtClean="0"/>
              <a:t>ONLY</a:t>
            </a:r>
            <a:r>
              <a:rPr lang="en-US" b="1" baseline="0" dirty="0" smtClean="0"/>
              <a:t> place for risk taking, breaking the mold</a:t>
            </a:r>
            <a:r>
              <a:rPr lang="en-US" b="1" baseline="0" dirty="0" smtClean="0"/>
              <a:t>, inventing </a:t>
            </a:r>
            <a:r>
              <a:rPr lang="en-US" b="1" baseline="0" dirty="0" smtClean="0"/>
              <a:t>the </a:t>
            </a:r>
            <a:r>
              <a:rPr lang="en-US" b="1" baseline="0" dirty="0" smtClean="0"/>
              <a:t>future, &amp; tacking the major problems facing the world”</a:t>
            </a:r>
            <a:endParaRPr lang="en-US" b="1" baseline="0" dirty="0" smtClean="0"/>
          </a:p>
          <a:p>
            <a:endParaRPr lang="en-US" b="0" baseline="0" dirty="0" smtClean="0"/>
          </a:p>
          <a:p>
            <a:r>
              <a:rPr lang="en-US" b="1" baseline="0" dirty="0" smtClean="0"/>
              <a:t>Balance between art &amp; technology</a:t>
            </a:r>
          </a:p>
          <a:p>
            <a:r>
              <a:rPr lang="en-US" b="1" baseline="0" dirty="0" smtClean="0"/>
              <a:t>balance academia &amp; industry, </a:t>
            </a:r>
            <a:r>
              <a:rPr lang="en-US" b="0" baseline="0" dirty="0" smtClean="0"/>
              <a:t>and</a:t>
            </a:r>
            <a:r>
              <a:rPr lang="en-US" b="1" baseline="0" dirty="0" smtClean="0"/>
              <a:t> W</a:t>
            </a:r>
          </a:p>
          <a:p>
            <a:r>
              <a:rPr lang="en-US" b="1" baseline="0" dirty="0" smtClean="0"/>
              <a:t>Balance between eastern and Eastern culture</a:t>
            </a:r>
          </a:p>
          <a:p>
            <a:endParaRPr lang="en-US" b="0" baseline="0" dirty="0" smtClean="0"/>
          </a:p>
          <a:p>
            <a:r>
              <a:rPr lang="en-US" b="1" baseline="0" dirty="0" smtClean="0"/>
              <a:t>Push the </a:t>
            </a:r>
            <a:r>
              <a:rPr lang="en-US" b="1" baseline="0" dirty="0" smtClean="0"/>
              <a:t>boundaries of what is </a:t>
            </a:r>
            <a:r>
              <a:rPr lang="en-US" b="1" baseline="0" dirty="0" smtClean="0"/>
              <a:t>possible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Research AND JOINT DEGREES – students spend time in BOTH countries</a:t>
            </a:r>
          </a:p>
          <a:p>
            <a:endParaRPr lang="en-US" b="1" baseline="0" dirty="0" smtClean="0"/>
          </a:p>
          <a:p>
            <a:r>
              <a:rPr lang="en-US" b="1" dirty="0" smtClean="0"/>
              <a:t>Solve the key problems facing the world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ONLY the a GLOBAL effort can tackle these!</a:t>
            </a:r>
            <a:endParaRPr lang="en-US" b="0" baseline="0" dirty="0" smtClean="0"/>
          </a:p>
          <a:p>
            <a:endParaRPr lang="en-US" b="1" baseline="0" dirty="0" smtClean="0"/>
          </a:p>
          <a:p>
            <a:r>
              <a:rPr lang="en-US" b="1" baseline="0" dirty="0" smtClean="0"/>
              <a:t>WORLD LAB has been bandied about as a name for this new institute</a:t>
            </a:r>
            <a:endParaRPr lang="en-US" b="1" baseline="0" dirty="0" smtClean="0"/>
          </a:p>
          <a:p>
            <a:endParaRPr lang="en-US" b="1" baseline="0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63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Balance eastern &amp; western approaches, as well as field sites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8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Tentative partners: Tsinghua University in Beijing and University of Washington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11DA6-45A8-408D-9C5A-3AEC25DF6C6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41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What happens</a:t>
            </a:r>
            <a:r>
              <a:rPr lang="en-US" sz="18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 when you can collaborate with people on problems working halfway around the world?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baseline="0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That is still hard in some ways… so that too is a research issue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Imagine your lab with a seemingly</a:t>
            </a:r>
            <a:r>
              <a:rPr lang="en-US" sz="18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glass wall where on the other side of that wall are your collaborators 6000</a:t>
            </a:r>
            <a:r>
              <a:rPr lang="en-US" sz="18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 Miles away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baseline="0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Ambient awareness as well as synchronous collaboration</a:t>
            </a:r>
            <a:endParaRPr lang="en-US" sz="18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These images from famous Microsoft Office Labs Video (dubbed 2019) but called ….</a:t>
            </a:r>
            <a:endParaRPr lang="en-US" sz="18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baseline="0" dirty="0" smtClean="0"/>
          </a:p>
          <a:p>
            <a:r>
              <a:rPr lang="en-US" b="1" baseline="0" dirty="0" smtClean="0"/>
              <a:t>Time diff Beijing -&gt; Seattle is 15-16 hours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Time diff Beijing-&gt;Paris is 6-7 hours</a:t>
            </a:r>
          </a:p>
          <a:p>
            <a:endParaRPr lang="en-US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Hiring great faculty &amp; attracting great students is </a:t>
            </a:r>
            <a:r>
              <a:rPr lang="en-US" b="1" baseline="0" dirty="0" smtClean="0"/>
              <a:t>the </a:t>
            </a:r>
            <a:r>
              <a:rPr lang="en-US" b="1" baseline="0" dirty="0" smtClean="0"/>
              <a:t>KEY to any such endeavor</a:t>
            </a:r>
            <a:endParaRPr lang="en-US" b="1" baseline="0" dirty="0" smtClean="0"/>
          </a:p>
          <a:p>
            <a:r>
              <a:rPr lang="en-US" b="1" baseline="0" dirty="0" smtClean="0"/>
              <a:t/>
            </a:r>
            <a:br>
              <a:rPr lang="en-US" b="1" baseline="0" dirty="0" smtClean="0"/>
            </a:br>
            <a:r>
              <a:rPr lang="en-US" b="1" baseline="0" dirty="0" smtClean="0"/>
              <a:t>One of the most important things we do as faculty</a:t>
            </a:r>
          </a:p>
          <a:p>
            <a:endParaRPr lang="en-US" b="1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8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Want balance </a:t>
            </a:r>
            <a:r>
              <a:rPr lang="en-US" b="0" baseline="0" dirty="0" smtClean="0"/>
              <a:t>between</a:t>
            </a:r>
            <a:r>
              <a:rPr lang="en-US" b="1" baseline="0" dirty="0" smtClean="0"/>
              <a:t> designers &amp; technologists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Hire smart, creative people!  </a:t>
            </a:r>
            <a:r>
              <a:rPr lang="en-US" b="0" baseline="0" dirty="0" smtClean="0"/>
              <a:t>That is </a:t>
            </a:r>
            <a:r>
              <a:rPr lang="en-US" b="1" baseline="0" dirty="0" smtClean="0"/>
              <a:t>more important than exact areas</a:t>
            </a:r>
            <a:r>
              <a:rPr lang="en-US" b="0" baseline="0" dirty="0" smtClean="0"/>
              <a:t>, but try for </a:t>
            </a:r>
            <a:r>
              <a:rPr lang="en-US" b="1" baseline="0" dirty="0" smtClean="0"/>
              <a:t>critical mass in the key themes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Let academic style flourish with non-academic style</a:t>
            </a:r>
          </a:p>
          <a:p>
            <a:r>
              <a:rPr lang="en-US" b="1" baseline="0" dirty="0" smtClean="0"/>
              <a:t>need both to avoid </a:t>
            </a:r>
            <a:r>
              <a:rPr lang="en-US" b="1" baseline="0" dirty="0" err="1" smtClean="0"/>
              <a:t>incrementalism</a:t>
            </a:r>
            <a:r>
              <a:rPr lang="en-US" b="1" baseline="0" dirty="0" smtClean="0"/>
              <a:t> encouraged by NSF &amp; conferences</a:t>
            </a:r>
          </a:p>
          <a:p>
            <a:endParaRPr lang="en-US" b="1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 these groups learn from each other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must better MENTOR these young faculty members &amp; students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For example, bronze </a:t>
            </a:r>
            <a:r>
              <a:rPr lang="en-US" b="1" baseline="0" dirty="0" smtClean="0"/>
              <a:t>galloping horse </a:t>
            </a:r>
            <a:r>
              <a:rPr lang="en-US" baseline="0" dirty="0" smtClean="0"/>
              <a:t>is 1 of </a:t>
            </a:r>
            <a:r>
              <a:rPr lang="en-US" b="1" baseline="0" dirty="0" smtClean="0"/>
              <a:t>most famous relics in China</a:t>
            </a:r>
            <a:endParaRPr lang="en-US" b="0" baseline="0" dirty="0" smtClean="0"/>
          </a:p>
          <a:p>
            <a:r>
              <a:rPr lang="en-US" baseline="0" dirty="0" smtClean="0"/>
              <a:t>from the </a:t>
            </a:r>
            <a:r>
              <a:rPr lang="en-US" b="1" baseline="0" dirty="0" smtClean="0"/>
              <a:t>Han dynasty</a:t>
            </a:r>
            <a:r>
              <a:rPr lang="en-US" baseline="0" dirty="0" smtClean="0"/>
              <a:t>. It is about </a:t>
            </a:r>
            <a:r>
              <a:rPr lang="en-US" b="1" baseline="0" dirty="0" smtClean="0"/>
              <a:t>2000 years old</a:t>
            </a:r>
            <a:endParaRPr lang="en-US" baseline="0" dirty="0" smtClean="0"/>
          </a:p>
          <a:p>
            <a:r>
              <a:rPr lang="en-US" b="1" baseline="0" dirty="0" smtClean="0"/>
              <a:t>uncovered in 1969 </a:t>
            </a:r>
            <a:r>
              <a:rPr lang="en-US" baseline="0" dirty="0" smtClean="0"/>
              <a:t>in West of China. It shows a powerful horse that </a:t>
            </a:r>
            <a:r>
              <a:rPr lang="en-US" b="1" baseline="0" dirty="0" smtClean="0"/>
              <a:t>is so fast that it is literally flying</a:t>
            </a:r>
            <a:r>
              <a:rPr lang="en-US" baseline="0" dirty="0" smtClean="0"/>
              <a:t>. It treads on a </a:t>
            </a:r>
            <a:r>
              <a:rPr lang="en-US" b="1" baseline="0" dirty="0" smtClean="0"/>
              <a:t>small swallow that looks up in horror</a:t>
            </a:r>
          </a:p>
          <a:p>
            <a:r>
              <a:rPr lang="en-US" baseline="0" dirty="0" smtClean="0"/>
              <a:t>This </a:t>
            </a:r>
            <a:r>
              <a:rPr lang="en-US" b="1" baseline="0" dirty="0" smtClean="0"/>
              <a:t>image doesn’t </a:t>
            </a:r>
            <a:r>
              <a:rPr lang="en-US" b="1" baseline="0" dirty="0" smtClean="0"/>
              <a:t>quite capture the liveliness &amp; beauty of the original</a:t>
            </a:r>
            <a:r>
              <a:rPr lang="en-US" baseline="0" dirty="0" smtClean="0"/>
              <a:t>, </a:t>
            </a:r>
            <a:r>
              <a:rPr lang="en-US" baseline="0" dirty="0" smtClean="0"/>
              <a:t>which</a:t>
            </a:r>
            <a:endParaRPr lang="en-US" baseline="0" dirty="0" smtClean="0"/>
          </a:p>
          <a:p>
            <a:r>
              <a:rPr lang="en-US" b="1" baseline="0" dirty="0" smtClean="0"/>
              <a:t>baffled the experts who studied it for several years</a:t>
            </a:r>
            <a:endParaRPr lang="en-US" baseline="0" dirty="0" smtClean="0"/>
          </a:p>
          <a:p>
            <a:r>
              <a:rPr lang="en-US" baseline="0" dirty="0" smtClean="0"/>
              <a:t>Given </a:t>
            </a:r>
            <a:r>
              <a:rPr lang="en-US" b="1" baseline="0" dirty="0" smtClean="0"/>
              <a:t>technology of the day</a:t>
            </a:r>
            <a:r>
              <a:rPr lang="en-US" baseline="0" dirty="0" smtClean="0"/>
              <a:t>, </a:t>
            </a:r>
            <a:r>
              <a:rPr lang="en-US" b="1" baseline="0" dirty="0" smtClean="0"/>
              <a:t>couldn’t</a:t>
            </a:r>
            <a:r>
              <a:rPr lang="en-US" baseline="0" dirty="0" smtClean="0"/>
              <a:t> </a:t>
            </a:r>
            <a:r>
              <a:rPr lang="en-US" b="1" baseline="0" dirty="0" smtClean="0"/>
              <a:t>figure out how it was sculpted to maintain its balance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208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Funding </a:t>
            </a:r>
            <a:r>
              <a:rPr lang="en-US" b="1" baseline="0" dirty="0" smtClean="0"/>
              <a:t>is clearly a stress point </a:t>
            </a:r>
            <a:r>
              <a:rPr lang="en-US" b="1" baseline="0" dirty="0" smtClean="0"/>
              <a:t>for such an endeavor, how might we pull it off?</a:t>
            </a:r>
            <a:endParaRPr lang="en-US" b="1" baseline="0" dirty="0" smtClean="0"/>
          </a:p>
          <a:p>
            <a:endParaRPr lang="en-US" b="1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82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Set of small focused OPEN IP consortia (3-6 companies support each)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w/ lots of COLLABORATION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They WANT this!  Companies have been doing this in a big way at Berkeley for the last 10-15 years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	500K/year for big companies &amp; less for startups, for 3-5 years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baseline="0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This allows competitors to collaborate in non-competitive way (MS &amp; Google)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Independently </a:t>
            </a:r>
            <a:r>
              <a:rPr lang="en-US" sz="1200" b="1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of consortium model, go </a:t>
            </a: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after different looking funding sources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   -Foreign governments </a:t>
            </a: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(China) who </a:t>
            </a: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want </a:t>
            </a: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creativity/innovation or </a:t>
            </a:r>
            <a:endParaRPr lang="en-US" sz="1200" b="1" baseline="0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   </a:t>
            </a: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-companies learn </a:t>
            </a: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creativity / innovation (ASIA) (short courses or students)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   THEY WILL PAY FOR THIS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   [A  D  V A N C E    S L I D E]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baseline="0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Large NSF grants that fund 4-6 faculty &amp; students for 4-5 years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(more of the feel of consortia, but encourages collaboration inside &amp; outside)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[A  D  V A N C E    S L I D E]</a:t>
            </a:r>
          </a:p>
          <a:p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Wealthy donor with 100-200M founding/naming grant (endow 12-15 faculty plus building)</a:t>
            </a:r>
            <a:endParaRPr lang="en-US" sz="1200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It is time to focus on solving the important problems facing the world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It requires a new, multidisciplinary approach working with partners across the planet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It requires a new model that encourages looking far out and taking large risks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I intend to help build this new model to take HCI and its impact to the next level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83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sculpture is interesting in that </a:t>
            </a:r>
            <a:r>
              <a:rPr lang="en-US" b="1" baseline="0" dirty="0" smtClean="0"/>
              <a:t>it itself represents balance</a:t>
            </a:r>
            <a:r>
              <a:rPr lang="en-US" baseline="0" dirty="0" smtClean="0"/>
              <a:t>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   balance between art &amp; technology</a:t>
            </a:r>
            <a:endParaRPr lang="en-US" b="0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 smtClean="0"/>
              <a:t>   </a:t>
            </a:r>
            <a:r>
              <a:rPr lang="en-US" b="1" baseline="0" dirty="0" smtClean="0"/>
              <a:t>art of the powerful, lively horse and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   the tech. to calculate exact center of mass so it wouldn’t topple over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balance</a:t>
            </a:r>
            <a:r>
              <a:rPr lang="en-US" baseline="0" dirty="0" smtClean="0"/>
              <a:t> between </a:t>
            </a:r>
            <a:r>
              <a:rPr lang="en-US" b="1" baseline="0" dirty="0" smtClean="0"/>
              <a:t>A&amp;T</a:t>
            </a:r>
            <a:r>
              <a:rPr lang="en-US" baseline="0" dirty="0" smtClean="0"/>
              <a:t> is one of the </a:t>
            </a:r>
            <a:r>
              <a:rPr lang="en-US" b="1" baseline="0" dirty="0" smtClean="0"/>
              <a:t>keys to producing useful, DESIRABLE technologies of the future</a:t>
            </a:r>
            <a:endParaRPr lang="en-US" b="0" baseline="0" dirty="0" smtClean="0"/>
          </a:p>
          <a:p>
            <a:r>
              <a:rPr lang="en-US" b="1" dirty="0" smtClean="0"/>
              <a:t>You need to find a </a:t>
            </a:r>
            <a:r>
              <a:rPr lang="en-US" b="1" baseline="0" dirty="0" smtClean="0"/>
              <a:t>balance between:</a:t>
            </a:r>
            <a:endParaRPr lang="en-US" baseline="0" dirty="0" smtClean="0"/>
          </a:p>
          <a:p>
            <a:r>
              <a:rPr lang="en-US" b="1" baseline="0" dirty="0" smtClean="0"/>
              <a:t>   design &amp; technology</a:t>
            </a:r>
            <a:r>
              <a:rPr lang="en-US" b="0" baseline="0" dirty="0" smtClean="0"/>
              <a:t>, </a:t>
            </a:r>
            <a:r>
              <a:rPr lang="en-US" b="1" baseline="0" dirty="0" smtClean="0"/>
              <a:t>human-centered approaches &amp; CS approaches 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Especially now HCI needs to find a balance between careful controlled experiments of existing technologies or minor tweaks on technology and building major new systems that can solve important world problems.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656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36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states will face serious water shortages in the next five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years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Northern China is going through a multi-year drought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must attack these long term environmental problems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11DA6-45A8-408D-9C5A-3AEC25DF6C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41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you see the </a:t>
            </a:r>
            <a:r>
              <a:rPr lang="en-US" b="1" dirty="0" smtClean="0"/>
              <a:t>Reflect ambient</a:t>
            </a:r>
            <a:r>
              <a:rPr lang="en-US" b="1" baseline="0" dirty="0" smtClean="0"/>
              <a:t> display</a:t>
            </a:r>
            <a:endParaRPr lang="en-US" baseline="0" dirty="0" smtClean="0"/>
          </a:p>
          <a:p>
            <a:r>
              <a:rPr lang="en-US" b="1" baseline="0" dirty="0" smtClean="0"/>
              <a:t>deployed in an electronic picture frame </a:t>
            </a:r>
            <a:r>
              <a:rPr lang="en-US" b="0" baseline="0" dirty="0" smtClean="0"/>
              <a:t>in the home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shows a </a:t>
            </a:r>
            <a:r>
              <a:rPr lang="en-US" b="1" baseline="0" dirty="0" smtClean="0"/>
              <a:t>family’s water usage</a:t>
            </a:r>
            <a:r>
              <a:rPr lang="en-US" baseline="0" dirty="0" smtClean="0"/>
              <a:t>–</a:t>
            </a:r>
            <a:r>
              <a:rPr lang="en-US" b="1" baseline="0" dirty="0" smtClean="0"/>
              <a:t>importantly</a:t>
            </a:r>
            <a:r>
              <a:rPr lang="en-US" baseline="0" dirty="0" smtClean="0"/>
              <a:t> </a:t>
            </a:r>
            <a:r>
              <a:rPr lang="en-US" b="1" baseline="0" dirty="0" smtClean="0"/>
              <a:t>shows HOW water is being used</a:t>
            </a:r>
            <a:endParaRPr lang="en-US" baseline="0" dirty="0" smtClean="0"/>
          </a:p>
          <a:p>
            <a:r>
              <a:rPr lang="en-US" b="1" baseline="0" dirty="0" smtClean="0"/>
              <a:t>activity-oriented feedback we hope to change behavior</a:t>
            </a:r>
            <a:endParaRPr lang="en-US" baseline="0" dirty="0" smtClean="0"/>
          </a:p>
          <a:p>
            <a:endParaRPr lang="en-US" b="1" baseline="0" dirty="0" smtClean="0"/>
          </a:p>
          <a:p>
            <a:r>
              <a:rPr lang="en-US" b="1" baseline="0" dirty="0" smtClean="0"/>
              <a:t>leverages </a:t>
            </a:r>
            <a:r>
              <a:rPr lang="en-US" baseline="0" dirty="0" smtClean="0"/>
              <a:t>the </a:t>
            </a:r>
            <a:r>
              <a:rPr lang="en-US" baseline="0" dirty="0" err="1" smtClean="0"/>
              <a:t>HydroSense</a:t>
            </a:r>
            <a:r>
              <a:rPr lang="en-US" baseline="0" dirty="0" smtClean="0"/>
              <a:t> water sensor </a:t>
            </a:r>
            <a:r>
              <a:rPr lang="en-US" b="1" baseline="0" dirty="0" smtClean="0"/>
              <a:t>developed</a:t>
            </a:r>
            <a:r>
              <a:rPr lang="en-US" baseline="0" dirty="0" smtClean="0"/>
              <a:t> by </a:t>
            </a:r>
            <a:r>
              <a:rPr lang="en-US" b="1" baseline="0" dirty="0" smtClean="0"/>
              <a:t>Jon</a:t>
            </a:r>
            <a:r>
              <a:rPr lang="en-US" baseline="0" dirty="0" smtClean="0"/>
              <a:t>…</a:t>
            </a:r>
            <a:r>
              <a:rPr lang="en-US" b="1" baseline="0" dirty="0" smtClean="0"/>
              <a:t>1 inexpensive sensor detects</a:t>
            </a:r>
            <a:r>
              <a:rPr lang="en-US" baseline="0" dirty="0" smtClean="0"/>
              <a:t> </a:t>
            </a:r>
            <a:r>
              <a:rPr lang="en-US" b="0" baseline="0" dirty="0" smtClean="0"/>
              <a:t>the</a:t>
            </a:r>
            <a:r>
              <a:rPr lang="en-US" b="1" baseline="0" dirty="0" smtClean="0"/>
              <a:t> unique pressure signatures </a:t>
            </a:r>
            <a:r>
              <a:rPr lang="en-US" b="0" baseline="0" dirty="0" smtClean="0"/>
              <a:t>as</a:t>
            </a:r>
            <a:r>
              <a:rPr lang="en-US" b="1" baseline="0" dirty="0" smtClean="0"/>
              <a:t> fixtures </a:t>
            </a:r>
            <a:r>
              <a:rPr lang="en-US" b="0" baseline="0" dirty="0" smtClean="0"/>
              <a:t>are</a:t>
            </a:r>
            <a:r>
              <a:rPr lang="en-US" b="1" baseline="0" dirty="0" smtClean="0"/>
              <a:t> turned on &amp; off throughout </a:t>
            </a:r>
            <a:r>
              <a:rPr lang="en-US" b="0" baseline="0" dirty="0" smtClean="0"/>
              <a:t>a</a:t>
            </a:r>
            <a:r>
              <a:rPr lang="en-US" b="1" baseline="0" dirty="0" smtClean="0"/>
              <a:t> home. simply screws onto </a:t>
            </a:r>
            <a:r>
              <a:rPr lang="en-US" b="0" baseline="0" dirty="0" smtClean="0"/>
              <a:t>a</a:t>
            </a:r>
            <a:r>
              <a:rPr lang="en-US" b="1" baseline="0" dirty="0" smtClean="0"/>
              <a:t> hose bib </a:t>
            </a:r>
            <a:r>
              <a:rPr lang="en-US" baseline="0" dirty="0" smtClean="0"/>
              <a:t>(e.g., under the kitchen sink)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Won </a:t>
            </a:r>
            <a:r>
              <a:rPr lang="en-US" b="1" baseline="0" dirty="0" smtClean="0"/>
              <a:t>biz plan competition</a:t>
            </a:r>
            <a:r>
              <a:rPr lang="en-US" baseline="0" dirty="0" smtClean="0"/>
              <a:t>, </a:t>
            </a:r>
            <a:r>
              <a:rPr lang="en-US" b="1" baseline="0" dirty="0" err="1" smtClean="0"/>
              <a:t>enviro</a:t>
            </a:r>
            <a:r>
              <a:rPr lang="en-US" b="1" baseline="0" dirty="0" smtClean="0"/>
              <a:t> comp</a:t>
            </a:r>
            <a:r>
              <a:rPr lang="en-US" baseline="0" dirty="0" smtClean="0"/>
              <a:t>, &amp; </a:t>
            </a:r>
            <a:r>
              <a:rPr lang="en-US" b="1" baseline="0" dirty="0" smtClean="0"/>
              <a:t>startup licensed tech (sold 2 </a:t>
            </a:r>
            <a:r>
              <a:rPr lang="en-US" b="1" baseline="0" dirty="0" err="1" smtClean="0"/>
              <a:t>Belkin</a:t>
            </a:r>
            <a:r>
              <a:rPr lang="en-US" b="1" baseline="0" dirty="0" smtClean="0"/>
              <a:t>)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04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000000"/>
                </a:solidFill>
              </a:rPr>
              <a:t>The </a:t>
            </a:r>
            <a:r>
              <a:rPr lang="en-US" sz="1200" b="1" dirty="0" smtClean="0">
                <a:solidFill>
                  <a:srgbClr val="000000"/>
                </a:solidFill>
              </a:rPr>
              <a:t>North American population is aging</a:t>
            </a:r>
            <a:r>
              <a:rPr lang="en-US" sz="1200" b="1" baseline="0" dirty="0" smtClean="0">
                <a:solidFill>
                  <a:srgbClr val="000000"/>
                </a:solidFill>
              </a:rPr>
              <a:t> rapidly</a:t>
            </a:r>
            <a:r>
              <a:rPr lang="en-US" sz="1200" b="1" baseline="0" dirty="0" smtClean="0">
                <a:solidFill>
                  <a:srgbClr val="000000"/>
                </a:solidFill>
              </a:rPr>
              <a:t>!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>
              <a:solidFill>
                <a:srgbClr val="000000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000000"/>
                </a:solidFill>
              </a:rPr>
              <a:t>Worse in Japan &amp; Northern </a:t>
            </a:r>
            <a:r>
              <a:rPr lang="en-US" sz="1200" b="1" dirty="0" smtClean="0">
                <a:solidFill>
                  <a:srgbClr val="000000"/>
                </a:solidFill>
              </a:rPr>
              <a:t>Europe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>
              <a:solidFill>
                <a:srgbClr val="000000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000000"/>
                </a:solidFill>
              </a:rPr>
              <a:t>This is also going to happen to China believe it or not with 1-child policy</a:t>
            </a:r>
            <a:endParaRPr lang="en-US" sz="1200" b="1" dirty="0" smtClean="0">
              <a:solidFill>
                <a:srgbClr val="000000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We NEED to develop</a:t>
            </a:r>
            <a:r>
              <a:rPr lang="en-US" sz="1200" b="1" baseline="0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 new approaches to health &amp; wellness</a:t>
            </a:r>
            <a:endParaRPr lang="en-US" sz="18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E X C I</a:t>
            </a:r>
            <a:r>
              <a:rPr lang="en-US" sz="1200" b="1" baseline="0" dirty="0" smtClean="0"/>
              <a:t> T E D </a:t>
            </a:r>
          </a:p>
          <a:p>
            <a:r>
              <a:rPr lang="en-US" baseline="0" dirty="0" smtClean="0"/>
              <a:t>At Intel we felt technical solutions like </a:t>
            </a:r>
            <a:r>
              <a:rPr lang="en-US" b="1" baseline="0" dirty="0" smtClean="0"/>
              <a:t>activity inference </a:t>
            </a:r>
            <a:r>
              <a:rPr lang="en-US" baseline="0" dirty="0" smtClean="0"/>
              <a:t>offered a </a:t>
            </a:r>
            <a:r>
              <a:rPr lang="en-US" b="1" baseline="0" dirty="0" smtClean="0"/>
              <a:t>great opportunity for impact here.</a:t>
            </a:r>
          </a:p>
          <a:p>
            <a:r>
              <a:rPr lang="en-US" baseline="0" dirty="0" smtClean="0"/>
              <a:t>The idea </a:t>
            </a:r>
            <a:r>
              <a:rPr lang="en-US" baseline="0" dirty="0" smtClean="0"/>
              <a:t>was to allow a elder, who is </a:t>
            </a:r>
            <a:r>
              <a:rPr lang="en-US" b="1" baseline="0" dirty="0" smtClean="0"/>
              <a:t>in early stages of decline, </a:t>
            </a:r>
            <a:r>
              <a:rPr lang="en-US" baseline="0" dirty="0" smtClean="0"/>
              <a:t>to </a:t>
            </a:r>
            <a:r>
              <a:rPr lang="en-US" b="1" baseline="0" dirty="0" smtClean="0"/>
              <a:t>stay in their own home longer than </a:t>
            </a:r>
            <a:r>
              <a:rPr lang="en-US" baseline="0" dirty="0" smtClean="0"/>
              <a:t>they could today.</a:t>
            </a:r>
          </a:p>
          <a:p>
            <a:r>
              <a:rPr lang="en-US" baseline="0" dirty="0" smtClean="0"/>
              <a:t>By </a:t>
            </a:r>
            <a:r>
              <a:rPr lang="en-US" b="1" baseline="0" dirty="0" smtClean="0"/>
              <a:t>monitoring their activities of daily living</a:t>
            </a:r>
            <a:r>
              <a:rPr lang="en-US" baseline="0" dirty="0" smtClean="0"/>
              <a:t> (e.g., eating, taking medication, getting exercise), we could </a:t>
            </a:r>
            <a:r>
              <a:rPr lang="en-US" b="1" baseline="0" dirty="0" smtClean="0"/>
              <a:t>inform a remote caregiver (daughter) </a:t>
            </a:r>
            <a:r>
              <a:rPr lang="en-US" baseline="0" dirty="0" smtClean="0"/>
              <a:t>on how they were doing.</a:t>
            </a:r>
          </a:p>
          <a:p>
            <a:r>
              <a:rPr lang="en-US" baseline="0" dirty="0" smtClean="0"/>
              <a:t>This </a:t>
            </a:r>
            <a:r>
              <a:rPr lang="en-US" b="1" baseline="0" dirty="0" smtClean="0"/>
              <a:t>IMPROVED their relationship</a:t>
            </a:r>
            <a:r>
              <a:rPr lang="en-US" baseline="0" dirty="0" smtClean="0"/>
              <a:t>.  </a:t>
            </a:r>
            <a:r>
              <a:rPr lang="en-US" b="1" baseline="0" dirty="0" smtClean="0"/>
              <a:t>Adult children stopped treating the elder like a child</a:t>
            </a:r>
            <a:r>
              <a:rPr lang="en-US" baseline="0" dirty="0" smtClean="0"/>
              <a:t>. Again, the </a:t>
            </a:r>
            <a:r>
              <a:rPr lang="en-US" b="1" i="0" baseline="0" dirty="0" smtClean="0"/>
              <a:t>families we tested it with, WANTED it!</a:t>
            </a:r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272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000000"/>
                </a:solidFill>
              </a:rPr>
              <a:t>Education is in crisis &amp; is crucial to our future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000000"/>
                </a:solidFill>
                <a:ea typeface="Segoe UI" pitchFamily="34" charset="0"/>
                <a:cs typeface="Segoe UI" pitchFamily="34" charset="0"/>
              </a:rPr>
              <a:t>We can develop new solutions!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>
              <a:solidFill>
                <a:srgbClr val="000000"/>
              </a:solidFill>
              <a:ea typeface="Segoe UI" pitchFamily="34" charset="0"/>
              <a:cs typeface="Segoe UI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To succeed in these 3 areas, need to make FUN &amp; </a:t>
            </a:r>
            <a:r>
              <a:rPr lang="en-US" sz="1200" b="1" baseline="0" dirty="0" smtClean="0"/>
              <a:t>SOCIAL &amp; CREATIVE!  </a:t>
            </a:r>
            <a:r>
              <a:rPr lang="en-US" sz="1200" b="1" baseline="0" dirty="0" smtClean="0"/>
              <a:t>More HUMAN</a:t>
            </a:r>
          </a:p>
          <a:p>
            <a:endParaRPr lang="en-US" sz="1200" b="1" baseline="0" dirty="0" smtClean="0"/>
          </a:p>
          <a:p>
            <a:r>
              <a:rPr lang="en-US" sz="1200" b="1" baseline="0" dirty="0" smtClean="0"/>
              <a:t>LOOK </a:t>
            </a:r>
            <a:r>
              <a:rPr lang="en-US" sz="1200" b="1" baseline="0" dirty="0" smtClean="0"/>
              <a:t>FAR OUT: what happens when you have 100K times the computation of today on your body?</a:t>
            </a:r>
          </a:p>
          <a:p>
            <a:r>
              <a:rPr lang="en-US" sz="1200" b="1" baseline="0" dirty="0" smtClean="0"/>
              <a:t/>
            </a:r>
            <a:br>
              <a:rPr lang="en-US" sz="1200" b="1" baseline="0" dirty="0" smtClean="0"/>
            </a:br>
            <a:r>
              <a:rPr lang="en-US" sz="1200" b="1" baseline="0" dirty="0" smtClean="0"/>
              <a:t>What will that mean in these problem spaces</a:t>
            </a:r>
            <a:r>
              <a:rPr lang="en-US" sz="1200" b="1" baseline="0" dirty="0" smtClean="0"/>
              <a:t>?</a:t>
            </a:r>
            <a:endParaRPr lang="en-US" sz="1200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3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1797050" cy="13477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baseline="0" dirty="0" smtClean="0"/>
              <a:t>I</a:t>
            </a:r>
            <a:r>
              <a:rPr lang="en-US" b="1" baseline="0" dirty="0" smtClean="0"/>
              <a:t> do NOT believe we are in competition w/ Asia, but we live in ONE WORLD where we should all get better &amp; succeed together. WE ALL WIN this way.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Time to move beyond simple, small collaborations and make true impact… and do something significant</a:t>
            </a:r>
            <a:endParaRPr lang="en-US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4227-0107-4F44-AE45-A2676C9FD3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656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545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85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735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9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27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5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00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69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2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7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-7032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5A2A5-BDEF-1D44-8CA4-CAED98D1A686}" type="datetimeFigureOut">
              <a:rPr lang="en-US" smtClean="0"/>
              <a:t>5/22/11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0FE3D-C6CA-0E44-AD74-327626FD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798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5000" b="1" kern="1200" cap="small" spc="2500">
          <a:solidFill>
            <a:schemeClr val="tx1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Helvetica"/>
          <a:ea typeface="+mn-ea"/>
          <a:cs typeface="Helvetic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Helvetica"/>
          <a:ea typeface="+mn-ea"/>
          <a:cs typeface="Helvetic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Helvetica"/>
          <a:ea typeface="+mn-ea"/>
          <a:cs typeface="Helvetic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Helvetica"/>
          <a:ea typeface="+mn-ea"/>
          <a:cs typeface="Helvetic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Helvetica"/>
          <a:ea typeface="+mn-ea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1037" y="395111"/>
            <a:ext cx="8462963" cy="2882758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en-US" sz="4800" dirty="0" err="1" smtClean="0">
                <a:solidFill>
                  <a:srgbClr val="FF0000"/>
                </a:solidFill>
              </a:rPr>
              <a:t>hci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 smtClean="0"/>
              <a:t>the</a:t>
            </a:r>
            <a:br>
              <a:rPr lang="en-US" sz="4800" dirty="0" smtClean="0"/>
            </a:br>
            <a:r>
              <a:rPr lang="en-US" sz="4800" dirty="0" smtClean="0"/>
              <a:t>future</a:t>
            </a:r>
            <a:br>
              <a:rPr lang="en-US" sz="4800" dirty="0" smtClean="0"/>
            </a:br>
            <a:r>
              <a:rPr lang="en-US" sz="4800" dirty="0" smtClean="0"/>
              <a:t>is</a:t>
            </a:r>
            <a:br>
              <a:rPr lang="en-US" sz="4800" dirty="0" smtClean="0"/>
            </a:br>
            <a:r>
              <a:rPr lang="en-US" sz="4800" dirty="0" smtClean="0"/>
              <a:t>now</a:t>
            </a:r>
            <a:endParaRPr lang="en-US" sz="48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681037" y="3824111"/>
            <a:ext cx="7994729" cy="3047999"/>
          </a:xfrm>
        </p:spPr>
        <p:txBody>
          <a:bodyPr>
            <a:noAutofit/>
          </a:bodyPr>
          <a:lstStyle/>
          <a:p>
            <a:pPr algn="l"/>
            <a:r>
              <a:rPr lang="en-US" b="1" spc="500" dirty="0" smtClean="0">
                <a:solidFill>
                  <a:schemeClr val="tx1"/>
                </a:solidFill>
              </a:rPr>
              <a:t>James </a:t>
            </a:r>
            <a:r>
              <a:rPr lang="en-US" b="1" spc="500" dirty="0" smtClean="0">
                <a:solidFill>
                  <a:schemeClr val="tx1"/>
                </a:solidFill>
              </a:rPr>
              <a:t>Landay</a:t>
            </a:r>
          </a:p>
          <a:p>
            <a:pPr algn="l"/>
            <a:r>
              <a:rPr lang="en-US" sz="2200" b="1" spc="500" dirty="0" smtClean="0">
                <a:solidFill>
                  <a:schemeClr val="tx1"/>
                </a:solidFill>
              </a:rPr>
              <a:t>Professor, University </a:t>
            </a:r>
            <a:r>
              <a:rPr lang="en-US" sz="2200" b="1" spc="500" dirty="0" smtClean="0">
                <a:solidFill>
                  <a:schemeClr val="tx1"/>
                </a:solidFill>
              </a:rPr>
              <a:t>of </a:t>
            </a:r>
            <a:r>
              <a:rPr lang="en-US" sz="2200" b="1" spc="500" dirty="0" smtClean="0">
                <a:solidFill>
                  <a:schemeClr val="tx1"/>
                </a:solidFill>
              </a:rPr>
              <a:t>Washington</a:t>
            </a:r>
          </a:p>
          <a:p>
            <a:pPr algn="l"/>
            <a:r>
              <a:rPr lang="en-US" sz="2200" b="1" spc="500" dirty="0" smtClean="0">
                <a:solidFill>
                  <a:schemeClr val="tx1"/>
                </a:solidFill>
              </a:rPr>
              <a:t>Visiting Researcher, MSR Asia</a:t>
            </a:r>
          </a:p>
          <a:p>
            <a:pPr algn="l"/>
            <a:endParaRPr lang="en-US" sz="2200" b="1" spc="500" dirty="0">
              <a:solidFill>
                <a:schemeClr val="tx1"/>
              </a:solidFill>
            </a:endParaRPr>
          </a:p>
          <a:p>
            <a:pPr algn="l"/>
            <a:r>
              <a:rPr lang="en-US" sz="2200" b="1" spc="500" dirty="0" smtClean="0">
                <a:solidFill>
                  <a:schemeClr val="tx1"/>
                </a:solidFill>
              </a:rPr>
              <a:t>HCIL Symposium</a:t>
            </a:r>
            <a:br>
              <a:rPr lang="en-US" sz="2200" b="1" spc="500" dirty="0" smtClean="0">
                <a:solidFill>
                  <a:schemeClr val="tx1"/>
                </a:solidFill>
              </a:rPr>
            </a:br>
            <a:r>
              <a:rPr lang="en-US" sz="2200" b="1" spc="500" dirty="0" smtClean="0">
                <a:solidFill>
                  <a:schemeClr val="tx1"/>
                </a:solidFill>
              </a:rPr>
              <a:t>University of Maryland</a:t>
            </a:r>
            <a:br>
              <a:rPr lang="en-US" sz="2200" b="1" spc="500" dirty="0" smtClean="0">
                <a:solidFill>
                  <a:schemeClr val="tx1"/>
                </a:solidFill>
              </a:rPr>
            </a:br>
            <a:r>
              <a:rPr lang="en-US" sz="2200" b="1" spc="500" dirty="0" smtClean="0">
                <a:solidFill>
                  <a:schemeClr val="tx1"/>
                </a:solidFill>
              </a:rPr>
              <a:t>May 25, 2011</a:t>
            </a:r>
            <a:endParaRPr lang="en-US" sz="2200" b="1" spc="500" dirty="0">
              <a:solidFill>
                <a:schemeClr val="tx1"/>
              </a:solidFill>
            </a:endParaRPr>
          </a:p>
        </p:txBody>
      </p:sp>
      <p:pic>
        <p:nvPicPr>
          <p:cNvPr id="6" name="Picture 5" descr="james-landay-chinese-name-chars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D604"/>
              </a:clrFrom>
              <a:clrTo>
                <a:srgbClr val="FCD604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4608453" y="3799980"/>
            <a:ext cx="1547695" cy="573511"/>
          </a:xfrm>
          <a:prstGeom prst="rect">
            <a:avLst/>
          </a:prstGeom>
        </p:spPr>
      </p:pic>
      <p:pic>
        <p:nvPicPr>
          <p:cNvPr id="5" name="Picture 30" descr="dub_logo_whit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48" y="5631212"/>
            <a:ext cx="2650845" cy="1012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8801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562" y="-70322"/>
            <a:ext cx="8954438" cy="1143000"/>
          </a:xfrm>
        </p:spPr>
        <p:txBody>
          <a:bodyPr/>
          <a:lstStyle/>
          <a:p>
            <a:r>
              <a:rPr lang="en-US" sz="6000" dirty="0"/>
              <a:t>n</a:t>
            </a:r>
            <a:r>
              <a:rPr lang="en-US" sz="6000" dirty="0" smtClean="0"/>
              <a:t>ew institute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180" y="1072678"/>
            <a:ext cx="8555008" cy="55856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dirty="0"/>
              <a:t>b</a:t>
            </a:r>
            <a:r>
              <a:rPr lang="en-US" sz="4400" dirty="0" smtClean="0"/>
              <a:t>uild a multidisciplinary institute with China that is 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b="1" dirty="0" smtClean="0"/>
              <a:t>the</a:t>
            </a:r>
            <a:r>
              <a:rPr lang="en-US" sz="4400" dirty="0" smtClean="0"/>
              <a:t> </a:t>
            </a:r>
            <a:r>
              <a:rPr lang="en-US" sz="4400" b="1" dirty="0" smtClean="0"/>
              <a:t>only</a:t>
            </a:r>
            <a:r>
              <a:rPr lang="en-US" sz="4400" dirty="0" smtClean="0"/>
              <a:t> </a:t>
            </a:r>
            <a:r>
              <a:rPr lang="en-US" sz="4400" b="1" dirty="0" smtClean="0"/>
              <a:t>place</a:t>
            </a:r>
            <a:r>
              <a:rPr lang="en-US" sz="4400" dirty="0" smtClean="0"/>
              <a:t> </a:t>
            </a:r>
            <a:br>
              <a:rPr lang="en-US" sz="4400" dirty="0" smtClean="0"/>
            </a:br>
            <a:r>
              <a:rPr lang="en-US" sz="4400" dirty="0" smtClean="0"/>
              <a:t>for </a:t>
            </a:r>
            <a:br>
              <a:rPr lang="en-US" sz="4400" dirty="0" smtClean="0"/>
            </a:br>
            <a:r>
              <a:rPr lang="en-US" sz="4400" dirty="0" smtClean="0"/>
              <a:t>risk taking </a:t>
            </a:r>
            <a:br>
              <a:rPr lang="en-US" sz="4400" dirty="0" smtClean="0"/>
            </a:br>
            <a:r>
              <a:rPr lang="en-US" sz="4400" dirty="0" smtClean="0"/>
              <a:t>breaking the mold 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>inventing the </a:t>
            </a:r>
            <a:r>
              <a:rPr lang="en-US" sz="4400" dirty="0" smtClean="0"/>
              <a:t>future</a:t>
            </a:r>
            <a:br>
              <a:rPr lang="en-US" sz="4400" dirty="0" smtClean="0"/>
            </a:br>
            <a:r>
              <a:rPr lang="en-US" sz="4400" dirty="0" smtClean="0"/>
              <a:t>tackling the important problems</a:t>
            </a:r>
            <a:endParaRPr lang="en-US" sz="4400" dirty="0" smtClean="0"/>
          </a:p>
        </p:txBody>
      </p:sp>
    </p:spTree>
    <p:extLst>
      <p:ext uri="{BB962C8B-B14F-4D97-AF65-F5344CB8AC3E}">
        <p14:creationId xmlns:p14="http://schemas.microsoft.com/office/powerpoint/2010/main" val="4191611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444" y="2167891"/>
            <a:ext cx="877711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cap="small" spc="2500" dirty="0" smtClean="0">
                <a:latin typeface="Helvetica"/>
                <a:cs typeface="Helvetica"/>
              </a:rPr>
              <a:t>two sites</a:t>
            </a:r>
            <a:br>
              <a:rPr lang="en-US" sz="6600" b="1" cap="small" spc="2500" dirty="0" smtClean="0">
                <a:latin typeface="Helvetica"/>
                <a:cs typeface="Helvetica"/>
              </a:rPr>
            </a:br>
            <a:endParaRPr lang="en-US" sz="3000" b="1" cap="small" spc="2500" dirty="0" smtClean="0">
              <a:latin typeface="Helvetica"/>
              <a:cs typeface="Helvetica"/>
            </a:endParaRPr>
          </a:p>
          <a:p>
            <a:pPr algn="ctr"/>
            <a:r>
              <a:rPr lang="en-US" sz="2000" b="1" cap="small" spc="2500" dirty="0" smtClean="0">
                <a:latin typeface="Helvetica"/>
                <a:cs typeface="Helvetica"/>
              </a:rPr>
              <a:t>(WITH SATELITES?)</a:t>
            </a:r>
            <a:endParaRPr lang="en-US" sz="2000" b="1" cap="small" spc="25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500486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singhua-gate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999" y="0"/>
            <a:ext cx="5143500" cy="6858000"/>
          </a:xfrm>
          <a:prstGeom prst="rect">
            <a:avLst/>
          </a:prstGeom>
        </p:spPr>
      </p:pic>
      <p:pic>
        <p:nvPicPr>
          <p:cNvPr id="7" name="Picture 6" descr="Drumheller_Founta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161" y="0"/>
            <a:ext cx="457132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1473" y="5634442"/>
            <a:ext cx="2598860" cy="10479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5684" y="384951"/>
            <a:ext cx="4343400" cy="3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74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lass-wall-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9" r="9165" b="26488"/>
          <a:stretch/>
        </p:blipFill>
        <p:spPr>
          <a:xfrm>
            <a:off x="0" y="-1"/>
            <a:ext cx="9144000" cy="69946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546" y="-50138"/>
            <a:ext cx="7061866" cy="65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600" b="1" cap="small" spc="1800" dirty="0" smtClean="0">
                <a:latin typeface="Helvetica"/>
                <a:cs typeface="Helvetica"/>
              </a:rPr>
              <a:t>collaboration</a:t>
            </a:r>
            <a:endParaRPr lang="en-US" sz="4600" b="1" cap="small" spc="1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742925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546" y="-50138"/>
            <a:ext cx="7061866" cy="65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600" b="1" cap="small" spc="1800" dirty="0" smtClean="0">
                <a:latin typeface="Helvetica"/>
                <a:cs typeface="Helvetica"/>
              </a:rPr>
              <a:t>collaboration</a:t>
            </a:r>
            <a:endParaRPr lang="en-US" sz="4600" b="1" cap="small" spc="1800" dirty="0">
              <a:latin typeface="Helvetica"/>
              <a:cs typeface="Helvetica"/>
            </a:endParaRPr>
          </a:p>
        </p:txBody>
      </p:sp>
      <p:pic>
        <p:nvPicPr>
          <p:cNvPr id="2" name="Picture 1" descr="kids-wall-3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066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546" y="-50138"/>
            <a:ext cx="7061866" cy="65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600" b="1" cap="small" spc="1800" dirty="0" smtClean="0">
                <a:latin typeface="Helvetica"/>
                <a:cs typeface="Helvetica"/>
              </a:rPr>
              <a:t>collaboration</a:t>
            </a:r>
            <a:endParaRPr lang="en-US" sz="4600" b="1" cap="small" spc="1800" dirty="0">
              <a:latin typeface="Helvetica"/>
              <a:cs typeface="Helvetica"/>
            </a:endParaRPr>
          </a:p>
        </p:txBody>
      </p:sp>
      <p:pic>
        <p:nvPicPr>
          <p:cNvPr id="3" name="Picture 2" descr="kids-wall-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8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546" y="-50138"/>
            <a:ext cx="7061866" cy="65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600" b="1" cap="small" spc="1800" dirty="0" smtClean="0">
                <a:latin typeface="Helvetica"/>
                <a:cs typeface="Helvetica"/>
              </a:rPr>
              <a:t>collaboration</a:t>
            </a:r>
            <a:endParaRPr lang="en-US" sz="4600" b="1" cap="small" spc="1800" dirty="0">
              <a:latin typeface="Helvetica"/>
              <a:cs typeface="Helvetica"/>
            </a:endParaRPr>
          </a:p>
        </p:txBody>
      </p:sp>
      <p:pic>
        <p:nvPicPr>
          <p:cNvPr id="4" name="Picture 3" descr="kids-wall-6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901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0311" y="417763"/>
            <a:ext cx="1579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"/>
                <a:cs typeface="Helvetica"/>
              </a:rPr>
              <a:t>Beijing</a:t>
            </a:r>
            <a:endParaRPr lang="en-US" sz="3600" dirty="0"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91571" y="417763"/>
            <a:ext cx="1256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"/>
                <a:cs typeface="Helvetica"/>
              </a:rPr>
              <a:t>Paris</a:t>
            </a:r>
            <a:endParaRPr lang="en-US" sz="3600" dirty="0">
              <a:latin typeface="Helvetica"/>
              <a:cs typeface="Helvetic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35834" y="417763"/>
            <a:ext cx="17223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>
                <a:solidFill>
                  <a:prstClr val="white"/>
                </a:solidFill>
                <a:latin typeface="Helvetica"/>
                <a:cs typeface="Helvetica"/>
              </a:rPr>
              <a:t>Seattle</a:t>
            </a:r>
          </a:p>
        </p:txBody>
      </p:sp>
      <p:pic>
        <p:nvPicPr>
          <p:cNvPr id="12" name="Picture 11" descr="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47" y="1120116"/>
            <a:ext cx="1825850" cy="1828800"/>
          </a:xfrm>
          <a:prstGeom prst="rect">
            <a:avLst/>
          </a:prstGeom>
        </p:spPr>
      </p:pic>
      <p:pic>
        <p:nvPicPr>
          <p:cNvPr id="13" name="Picture 12" descr="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15" y="2986264"/>
            <a:ext cx="1825850" cy="1828800"/>
          </a:xfrm>
          <a:prstGeom prst="rect">
            <a:avLst/>
          </a:prstGeom>
        </p:spPr>
      </p:pic>
      <p:pic>
        <p:nvPicPr>
          <p:cNvPr id="14" name="Picture 13" descr="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097" y="4875339"/>
            <a:ext cx="1825850" cy="1828800"/>
          </a:xfrm>
          <a:prstGeom prst="rect">
            <a:avLst/>
          </a:prstGeom>
        </p:spPr>
      </p:pic>
      <p:pic>
        <p:nvPicPr>
          <p:cNvPr id="15" name="Picture 14" descr="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079" y="1120116"/>
            <a:ext cx="1861887" cy="1828800"/>
          </a:xfrm>
          <a:prstGeom prst="rect">
            <a:avLst/>
          </a:prstGeom>
        </p:spPr>
      </p:pic>
      <p:pic>
        <p:nvPicPr>
          <p:cNvPr id="17" name="Picture 16" descr="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9" y="2986264"/>
            <a:ext cx="1825850" cy="1828800"/>
          </a:xfrm>
          <a:prstGeom prst="rect">
            <a:avLst/>
          </a:prstGeom>
        </p:spPr>
      </p:pic>
      <p:pic>
        <p:nvPicPr>
          <p:cNvPr id="18" name="Picture 17" descr="1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622" y="2986264"/>
            <a:ext cx="1828800" cy="1828800"/>
          </a:xfrm>
          <a:prstGeom prst="rect">
            <a:avLst/>
          </a:prstGeom>
        </p:spPr>
      </p:pic>
      <p:pic>
        <p:nvPicPr>
          <p:cNvPr id="19" name="Picture 18" descr="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31" y="4875339"/>
            <a:ext cx="1817766" cy="1828800"/>
          </a:xfrm>
          <a:prstGeom prst="rect">
            <a:avLst/>
          </a:prstGeom>
        </p:spPr>
      </p:pic>
      <p:pic>
        <p:nvPicPr>
          <p:cNvPr id="20" name="Picture 19" descr="7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343" y="4875339"/>
            <a:ext cx="1849995" cy="1828800"/>
          </a:xfrm>
          <a:prstGeom prst="rect">
            <a:avLst/>
          </a:prstGeom>
        </p:spPr>
      </p:pic>
      <p:pic>
        <p:nvPicPr>
          <p:cNvPr id="22" name="Picture 21" descr="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15" y="1120116"/>
            <a:ext cx="18258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15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6329" y="2359849"/>
            <a:ext cx="7317095" cy="2548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cap="small" spc="2500" dirty="0" smtClean="0">
                <a:latin typeface="Helvetica"/>
                <a:cs typeface="Helvetica"/>
              </a:rPr>
              <a:t>students</a:t>
            </a:r>
            <a:br>
              <a:rPr lang="en-US" sz="6600" b="1" cap="small" spc="2500" dirty="0" smtClean="0">
                <a:latin typeface="Helvetica"/>
                <a:cs typeface="Helvetica"/>
              </a:rPr>
            </a:br>
            <a:r>
              <a:rPr lang="en-US" sz="5400" cap="small" spc="2500" dirty="0" smtClean="0">
                <a:latin typeface="Helvetica"/>
                <a:cs typeface="Helvetica"/>
              </a:rPr>
              <a:t>&amp;</a:t>
            </a:r>
            <a:r>
              <a:rPr lang="en-US" sz="5400" b="1" cap="small" spc="2500" dirty="0">
                <a:latin typeface="Helvetica"/>
                <a:cs typeface="Helvetica"/>
              </a:rPr>
              <a:t/>
            </a:r>
            <a:br>
              <a:rPr lang="en-US" sz="5400" b="1" cap="small" spc="2500" dirty="0">
                <a:latin typeface="Helvetica"/>
                <a:cs typeface="Helvetica"/>
              </a:rPr>
            </a:br>
            <a:r>
              <a:rPr lang="en-US" sz="6600" b="1" cap="small" spc="2500" dirty="0" smtClean="0">
                <a:latin typeface="Helvetica"/>
                <a:cs typeface="Helvetica"/>
              </a:rPr>
              <a:t>faculty</a:t>
            </a:r>
            <a:endParaRPr lang="en-US" sz="6600" b="1" cap="small" spc="25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498930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3799" y="0"/>
            <a:ext cx="54864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6759" y="0"/>
            <a:ext cx="4572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-213274"/>
            <a:ext cx="9164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b="1" cap="small" spc="1200" dirty="0">
                <a:latin typeface="Helvetica"/>
                <a:cs typeface="Helvetica"/>
              </a:rPr>
              <a:t>b</a:t>
            </a:r>
            <a:r>
              <a:rPr lang="en-US" sz="4300" b="1" cap="small" spc="1200" dirty="0" smtClean="0">
                <a:latin typeface="Helvetica"/>
                <a:cs typeface="Helvetica"/>
              </a:rPr>
              <a:t>lend academic styles</a:t>
            </a:r>
            <a:endParaRPr lang="en-US" sz="4300" b="1" cap="small" spc="1200" dirty="0"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-215266"/>
            <a:ext cx="9146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cap="small" spc="1800" dirty="0" smtClean="0">
                <a:latin typeface="Helvetica"/>
                <a:cs typeface="Helvetica"/>
              </a:rPr>
              <a:t>smart   </a:t>
            </a:r>
            <a:r>
              <a:rPr lang="en-US" sz="4000" b="1" cap="small" spc="2300" dirty="0" smtClean="0">
                <a:latin typeface="Helvetica"/>
                <a:cs typeface="Helvetica"/>
              </a:rPr>
              <a:t> </a:t>
            </a:r>
            <a:r>
              <a:rPr lang="en-US" sz="4400" b="1" cap="small" spc="1800" dirty="0" smtClean="0">
                <a:latin typeface="Helvetica"/>
                <a:cs typeface="Helvetica"/>
              </a:rPr>
              <a:t>+</a:t>
            </a:r>
            <a:r>
              <a:rPr lang="en-US" sz="4400" b="1" cap="small" spc="600" dirty="0" smtClean="0">
                <a:latin typeface="Helvetica"/>
                <a:cs typeface="Helvetica"/>
              </a:rPr>
              <a:t> </a:t>
            </a:r>
            <a:r>
              <a:rPr lang="en-US" sz="4400" b="1" cap="small" spc="1800" dirty="0" smtClean="0">
                <a:latin typeface="Helvetica"/>
                <a:cs typeface="Helvetica"/>
              </a:rPr>
              <a:t>creative</a:t>
            </a:r>
            <a:endParaRPr lang="en-US" sz="4400" b="1" cap="small" spc="1800" dirty="0">
              <a:latin typeface="Helvetica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381" y="-217258"/>
            <a:ext cx="8993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cap="small" spc="1800" dirty="0" smtClean="0">
                <a:latin typeface="Helvetica"/>
                <a:cs typeface="Helvetica"/>
              </a:rPr>
              <a:t>design </a:t>
            </a:r>
            <a:r>
              <a:rPr lang="en-US" sz="4400" b="1" cap="small" spc="1200" dirty="0" smtClean="0">
                <a:latin typeface="Helvetica"/>
                <a:cs typeface="Helvetica"/>
              </a:rPr>
              <a:t> </a:t>
            </a:r>
            <a:r>
              <a:rPr lang="en-US" sz="4400" b="1" cap="small" spc="1800" dirty="0" smtClean="0">
                <a:latin typeface="Helvetica"/>
                <a:cs typeface="Helvetica"/>
              </a:rPr>
              <a:t> +     </a:t>
            </a:r>
            <a:r>
              <a:rPr lang="en-US" sz="1050" b="1" cap="small" spc="1800" dirty="0" smtClean="0">
                <a:latin typeface="Helvetica"/>
                <a:cs typeface="Helvetica"/>
              </a:rPr>
              <a:t> </a:t>
            </a:r>
            <a:r>
              <a:rPr lang="en-US" sz="4400" b="1" cap="small" spc="1800" dirty="0" smtClean="0">
                <a:latin typeface="Helvetica"/>
                <a:cs typeface="Helvetica"/>
              </a:rPr>
              <a:t>tech</a:t>
            </a:r>
            <a:endParaRPr lang="en-US" sz="4400" b="1" cap="small" spc="1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104325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9" grpId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rs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1032" y="0"/>
            <a:ext cx="6861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52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8267" y="2359849"/>
            <a:ext cx="629496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cap="small" spc="2500" dirty="0" smtClean="0">
                <a:latin typeface="Helvetica"/>
                <a:cs typeface="Helvetica"/>
              </a:rPr>
              <a:t>funding</a:t>
            </a:r>
            <a:endParaRPr lang="en-US" sz="6600" b="1" cap="small" spc="25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775586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5697769" y="1508722"/>
            <a:ext cx="2234644" cy="1926417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Helvetica"/>
                <a:cs typeface="Helvetica"/>
              </a:rPr>
              <a:t>Chinese</a:t>
            </a:r>
            <a:endParaRPr lang="en-US" b="1" dirty="0" smtClean="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b="1" dirty="0" err="1" smtClean="0">
                <a:solidFill>
                  <a:schemeClr val="tx1"/>
                </a:solidFill>
                <a:latin typeface="Helvetica"/>
                <a:cs typeface="Helvetica"/>
              </a:rPr>
              <a:t>gov</a:t>
            </a:r>
            <a:endParaRPr lang="en-US" b="1" dirty="0">
              <a:solidFill>
                <a:schemeClr val="tx1"/>
              </a:solidFill>
              <a:latin typeface="Helvetica"/>
              <a:cs typeface="Helvetica"/>
            </a:endParaRPr>
          </a:p>
        </p:txBody>
      </p:sp>
      <p:sp>
        <p:nvSpPr>
          <p:cNvPr id="3" name="Oval 2"/>
          <p:cNvSpPr/>
          <p:nvPr/>
        </p:nvSpPr>
        <p:spPr>
          <a:xfrm>
            <a:off x="967686" y="3398710"/>
            <a:ext cx="977477" cy="9588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Helvetica"/>
                <a:cs typeface="Helvetica"/>
              </a:rPr>
              <a:t>1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569539" y="4338732"/>
            <a:ext cx="647392" cy="63503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Helvetica"/>
                <a:cs typeface="Helvetica"/>
              </a:rPr>
              <a:t>2</a:t>
            </a:r>
            <a:endParaRPr lang="en-US" sz="3600" dirty="0">
              <a:latin typeface="Helvetica"/>
              <a:cs typeface="Helvetic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434433" y="2952719"/>
            <a:ext cx="527071" cy="517013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Helvetica"/>
                <a:cs typeface="Helvetica"/>
              </a:rPr>
              <a:t>3</a:t>
            </a:r>
            <a:endParaRPr lang="en-US" sz="3600" dirty="0">
              <a:latin typeface="Helvetica"/>
              <a:cs typeface="Helvetic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216931" y="1694133"/>
            <a:ext cx="977477" cy="958824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Helvetica"/>
                <a:cs typeface="Helvetica"/>
              </a:rPr>
              <a:t>4</a:t>
            </a:r>
            <a:endParaRPr lang="en-US" sz="4800" dirty="0">
              <a:latin typeface="Helvetica"/>
              <a:cs typeface="Helvetic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508722"/>
            <a:ext cx="4570413" cy="530906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17504" y="-50138"/>
            <a:ext cx="6558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cap="small" spc="1800" dirty="0" smtClean="0">
                <a:solidFill>
                  <a:srgbClr val="FFFFFF"/>
                </a:solidFill>
                <a:latin typeface="Helvetica"/>
                <a:cs typeface="Helvetica"/>
              </a:rPr>
              <a:t>open </a:t>
            </a:r>
            <a:r>
              <a:rPr lang="en-US" sz="5000" b="1" cap="small" spc="1800" dirty="0" err="1" smtClean="0">
                <a:solidFill>
                  <a:srgbClr val="FFFFFF"/>
                </a:solidFill>
                <a:latin typeface="Helvetica"/>
                <a:cs typeface="Helvetica"/>
              </a:rPr>
              <a:t>ip</a:t>
            </a:r>
            <a:r>
              <a:rPr lang="en-US" sz="5000" b="1" cap="small" spc="1800" dirty="0" smtClean="0">
                <a:solidFill>
                  <a:srgbClr val="FFFFFF"/>
                </a:solidFill>
                <a:latin typeface="Helvetica"/>
                <a:cs typeface="Helvetica"/>
              </a:rPr>
              <a:t> consortia</a:t>
            </a:r>
            <a:endParaRPr lang="en-US" sz="5000" b="1" cap="small" spc="1800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19" name="Diamond 18"/>
          <p:cNvSpPr/>
          <p:nvPr/>
        </p:nvSpPr>
        <p:spPr>
          <a:xfrm>
            <a:off x="5117060" y="4209218"/>
            <a:ext cx="1583941" cy="1583941"/>
          </a:xfrm>
          <a:prstGeom prst="diamond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000" b="1" dirty="0" smtClean="0">
                <a:latin typeface="Helvetica"/>
                <a:cs typeface="Helvetica"/>
              </a:rPr>
              <a:t>large NSF</a:t>
            </a:r>
          </a:p>
          <a:p>
            <a:endParaRPr lang="en-US" b="1" dirty="0">
              <a:latin typeface="Helvetica"/>
              <a:cs typeface="Helvetica"/>
            </a:endParaRPr>
          </a:p>
        </p:txBody>
      </p:sp>
      <p:sp>
        <p:nvSpPr>
          <p:cNvPr id="5" name="Hexagon 4"/>
          <p:cNvSpPr/>
          <p:nvPr/>
        </p:nvSpPr>
        <p:spPr>
          <a:xfrm>
            <a:off x="7155787" y="3900333"/>
            <a:ext cx="1704388" cy="1426821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Helvetica"/>
                <a:cs typeface="Helvetica"/>
              </a:rPr>
              <a:t>w</a:t>
            </a:r>
            <a:r>
              <a:rPr lang="en-US" sz="2000" b="1" dirty="0" smtClean="0">
                <a:latin typeface="Helvetica"/>
                <a:cs typeface="Helvetica"/>
              </a:rPr>
              <a:t>ealthy</a:t>
            </a:r>
            <a:br>
              <a:rPr lang="en-US" sz="2000" b="1" dirty="0" smtClean="0">
                <a:latin typeface="Helvetica"/>
                <a:cs typeface="Helvetica"/>
              </a:rPr>
            </a:br>
            <a:r>
              <a:rPr lang="en-US" sz="2000" b="1" dirty="0" smtClean="0">
                <a:latin typeface="Helvetica"/>
                <a:cs typeface="Helvetica"/>
              </a:rPr>
              <a:t>donor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2389" y="194929"/>
            <a:ext cx="5446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 smtClean="0">
                <a:latin typeface="Helvetica"/>
                <a:cs typeface="Helvetica"/>
              </a:rPr>
              <a:t>+</a:t>
            </a:r>
            <a:endParaRPr lang="en-US" sz="5000" b="1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815409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9" grpId="0" animBg="1"/>
      <p:bldP spid="5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1037" y="395111"/>
            <a:ext cx="8462963" cy="2882758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en-US" sz="4800" dirty="0" err="1" smtClean="0">
                <a:solidFill>
                  <a:srgbClr val="FF0000"/>
                </a:solidFill>
              </a:rPr>
              <a:t>hci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 smtClean="0"/>
              <a:t>the</a:t>
            </a:r>
            <a:br>
              <a:rPr lang="en-US" sz="4800" dirty="0" smtClean="0"/>
            </a:br>
            <a:r>
              <a:rPr lang="en-US" sz="4800" dirty="0" smtClean="0"/>
              <a:t>future</a:t>
            </a:r>
            <a:br>
              <a:rPr lang="en-US" sz="4800" dirty="0" smtClean="0"/>
            </a:br>
            <a:r>
              <a:rPr lang="en-US" sz="4800" dirty="0" smtClean="0"/>
              <a:t>is</a:t>
            </a:r>
            <a:br>
              <a:rPr lang="en-US" sz="4800" dirty="0" smtClean="0"/>
            </a:br>
            <a:r>
              <a:rPr lang="en-US" sz="4800" dirty="0" smtClean="0"/>
              <a:t>now</a:t>
            </a:r>
            <a:endParaRPr lang="en-US" sz="48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681037" y="3824111"/>
            <a:ext cx="7994729" cy="3047999"/>
          </a:xfrm>
        </p:spPr>
        <p:txBody>
          <a:bodyPr>
            <a:noAutofit/>
          </a:bodyPr>
          <a:lstStyle/>
          <a:p>
            <a:pPr algn="l"/>
            <a:r>
              <a:rPr lang="en-US" b="1" spc="500" dirty="0" smtClean="0">
                <a:solidFill>
                  <a:schemeClr val="tx1"/>
                </a:solidFill>
              </a:rPr>
              <a:t>James </a:t>
            </a:r>
            <a:r>
              <a:rPr lang="en-US" b="1" spc="500" dirty="0" smtClean="0">
                <a:solidFill>
                  <a:schemeClr val="tx1"/>
                </a:solidFill>
              </a:rPr>
              <a:t>Landay</a:t>
            </a:r>
          </a:p>
          <a:p>
            <a:pPr algn="l"/>
            <a:r>
              <a:rPr lang="en-US" sz="2200" b="1" spc="500" dirty="0" smtClean="0">
                <a:solidFill>
                  <a:schemeClr val="tx1"/>
                </a:solidFill>
              </a:rPr>
              <a:t>Professor, University </a:t>
            </a:r>
            <a:r>
              <a:rPr lang="en-US" sz="2200" b="1" spc="500" dirty="0" smtClean="0">
                <a:solidFill>
                  <a:schemeClr val="tx1"/>
                </a:solidFill>
              </a:rPr>
              <a:t>of </a:t>
            </a:r>
            <a:r>
              <a:rPr lang="en-US" sz="2200" b="1" spc="500" dirty="0" smtClean="0">
                <a:solidFill>
                  <a:schemeClr val="tx1"/>
                </a:solidFill>
              </a:rPr>
              <a:t>Washington</a:t>
            </a:r>
          </a:p>
          <a:p>
            <a:pPr algn="l"/>
            <a:r>
              <a:rPr lang="en-US" sz="2200" b="1" spc="500" dirty="0" smtClean="0">
                <a:solidFill>
                  <a:schemeClr val="tx1"/>
                </a:solidFill>
              </a:rPr>
              <a:t>Visiting Researcher, MSR Asia</a:t>
            </a:r>
          </a:p>
          <a:p>
            <a:pPr algn="l"/>
            <a:endParaRPr lang="en-US" sz="2200" b="1" spc="500" dirty="0">
              <a:solidFill>
                <a:schemeClr val="tx1"/>
              </a:solidFill>
            </a:endParaRPr>
          </a:p>
          <a:p>
            <a:pPr algn="l"/>
            <a:r>
              <a:rPr lang="en-US" sz="2200" b="1" spc="500" dirty="0" smtClean="0">
                <a:solidFill>
                  <a:schemeClr val="tx1"/>
                </a:solidFill>
              </a:rPr>
              <a:t>HCIL Symposium</a:t>
            </a:r>
            <a:br>
              <a:rPr lang="en-US" sz="2200" b="1" spc="500" dirty="0" smtClean="0">
                <a:solidFill>
                  <a:schemeClr val="tx1"/>
                </a:solidFill>
              </a:rPr>
            </a:br>
            <a:r>
              <a:rPr lang="en-US" sz="2200" b="1" spc="500" dirty="0" smtClean="0">
                <a:solidFill>
                  <a:schemeClr val="tx1"/>
                </a:solidFill>
              </a:rPr>
              <a:t>University of Maryland</a:t>
            </a:r>
            <a:br>
              <a:rPr lang="en-US" sz="2200" b="1" spc="500" dirty="0" smtClean="0">
                <a:solidFill>
                  <a:schemeClr val="tx1"/>
                </a:solidFill>
              </a:rPr>
            </a:br>
            <a:r>
              <a:rPr lang="en-US" sz="2200" b="1" spc="500" dirty="0" smtClean="0">
                <a:solidFill>
                  <a:schemeClr val="tx1"/>
                </a:solidFill>
              </a:rPr>
              <a:t>May 25, 2011</a:t>
            </a:r>
            <a:endParaRPr lang="en-US" sz="2200" b="1" spc="500" dirty="0">
              <a:solidFill>
                <a:schemeClr val="tx1"/>
              </a:solidFill>
            </a:endParaRPr>
          </a:p>
        </p:txBody>
      </p:sp>
      <p:pic>
        <p:nvPicPr>
          <p:cNvPr id="6" name="Picture 5" descr="james-landay-chinese-name-chars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D604"/>
              </a:clrFrom>
              <a:clrTo>
                <a:srgbClr val="FCD604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4608453" y="3799980"/>
            <a:ext cx="1547695" cy="573511"/>
          </a:xfrm>
          <a:prstGeom prst="rect">
            <a:avLst/>
          </a:prstGeom>
        </p:spPr>
      </p:pic>
      <p:pic>
        <p:nvPicPr>
          <p:cNvPr id="5" name="Picture 30" descr="dub_logo_whit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48" y="5631212"/>
            <a:ext cx="2650845" cy="1012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3415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0958" y="2353900"/>
            <a:ext cx="5382084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cap="small" spc="2500" dirty="0" smtClean="0">
                <a:latin typeface="Helvetica"/>
                <a:cs typeface="Helvetica"/>
              </a:rPr>
              <a:t>balance</a:t>
            </a:r>
            <a:endParaRPr lang="en-US" sz="6600" b="1" cap="small" spc="25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898777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research\thesis\ThesisProposalTalk\3729032802_dd519811c7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4794" y="-230652"/>
            <a:ext cx="10624194" cy="710704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114801" y="2757790"/>
            <a:ext cx="37337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600" dirty="0" smtClean="0">
                <a:solidFill>
                  <a:srgbClr val="FFFFFF"/>
                </a:solidFill>
                <a:latin typeface="Helvetica"/>
                <a:ea typeface="Segoe UI" pitchFamily="34" charset="0"/>
                <a:cs typeface="Helvetica"/>
              </a:rPr>
              <a:t>lake mead expected to drop below intake pipes in next five years</a:t>
            </a:r>
            <a:endParaRPr lang="en-US" sz="2600" dirty="0">
              <a:solidFill>
                <a:srgbClr val="FFFFFF"/>
              </a:solidFill>
              <a:latin typeface="Helvetica"/>
              <a:ea typeface="Segoe UI" pitchFamily="34" charset="0"/>
              <a:cs typeface="Helvetic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5943600"/>
            <a:ext cx="365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latin typeface="Helvetica"/>
                <a:cs typeface="Helvetica"/>
              </a:rPr>
              <a:t>[Bloomberg News, Feb 2009]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54953" y="-98170"/>
            <a:ext cx="7332634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cap="small" spc="2500" dirty="0" smtClean="0">
                <a:latin typeface="Helvetica"/>
                <a:cs typeface="Helvetica"/>
              </a:rPr>
              <a:t>environment</a:t>
            </a:r>
            <a:endParaRPr lang="en-US" sz="5000" b="1" cap="small" spc="25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317734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044034" y="1483273"/>
            <a:ext cx="7924800" cy="4384127"/>
            <a:chOff x="609600" y="923735"/>
            <a:chExt cx="7924800" cy="4384127"/>
          </a:xfrm>
        </p:grpSpPr>
        <p:grpSp>
          <p:nvGrpSpPr>
            <p:cNvPr id="15" name="Group 14"/>
            <p:cNvGrpSpPr/>
            <p:nvPr/>
          </p:nvGrpSpPr>
          <p:grpSpPr>
            <a:xfrm>
              <a:off x="609600" y="923735"/>
              <a:ext cx="7924800" cy="4384127"/>
              <a:chOff x="304800" y="1066800"/>
              <a:chExt cx="8458200" cy="4679213"/>
            </a:xfrm>
            <a:effectLst>
              <a:reflection blurRad="6350" stA="52000" endA="300" endPos="35000" dir="5400000" sy="-100000" algn="bl" rotWithShape="0"/>
            </a:effectLst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2" t="4998" r="782" b="2061"/>
              <a:stretch/>
            </p:blipFill>
            <p:spPr bwMode="auto">
              <a:xfrm>
                <a:off x="304800" y="1066800"/>
                <a:ext cx="8458200" cy="4679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Rectangle 19"/>
              <p:cNvSpPr/>
              <p:nvPr/>
            </p:nvSpPr>
            <p:spPr>
              <a:xfrm>
                <a:off x="304800" y="1932122"/>
                <a:ext cx="8458200" cy="381389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832" t="4923" r="1000" b="1539"/>
              <a:stretch/>
            </p:blipFill>
            <p:spPr bwMode="auto">
              <a:xfrm>
                <a:off x="1419225" y="1932122"/>
                <a:ext cx="6229350" cy="37499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6" name="Freeform 15"/>
            <p:cNvSpPr/>
            <p:nvPr/>
          </p:nvSpPr>
          <p:spPr>
            <a:xfrm>
              <a:off x="5076825" y="1137135"/>
              <a:ext cx="2333625" cy="531772"/>
            </a:xfrm>
            <a:custGeom>
              <a:avLst/>
              <a:gdLst>
                <a:gd name="connsiteX0" fmla="*/ 0 w 2466575"/>
                <a:gd name="connsiteY0" fmla="*/ 445674 h 445674"/>
                <a:gd name="connsiteX1" fmla="*/ 76840 w 2466575"/>
                <a:gd name="connsiteY1" fmla="*/ 338098 h 445674"/>
                <a:gd name="connsiteX2" fmla="*/ 192101 w 2466575"/>
                <a:gd name="connsiteY2" fmla="*/ 299678 h 445674"/>
                <a:gd name="connsiteX3" fmla="*/ 338097 w 2466575"/>
                <a:gd name="connsiteY3" fmla="*/ 268942 h 445674"/>
                <a:gd name="connsiteX4" fmla="*/ 1459966 w 2466575"/>
                <a:gd name="connsiteY4" fmla="*/ 268942 h 445674"/>
                <a:gd name="connsiteX5" fmla="*/ 1552175 w 2466575"/>
                <a:gd name="connsiteY5" fmla="*/ 176733 h 445674"/>
                <a:gd name="connsiteX6" fmla="*/ 1805748 w 2466575"/>
                <a:gd name="connsiteY6" fmla="*/ 176733 h 445674"/>
                <a:gd name="connsiteX7" fmla="*/ 1851852 w 2466575"/>
                <a:gd name="connsiteY7" fmla="*/ 115261 h 445674"/>
                <a:gd name="connsiteX8" fmla="*/ 1851852 w 2466575"/>
                <a:gd name="connsiteY8" fmla="*/ 115261 h 445674"/>
                <a:gd name="connsiteX9" fmla="*/ 1959428 w 2466575"/>
                <a:gd name="connsiteY9" fmla="*/ 61473 h 445674"/>
                <a:gd name="connsiteX10" fmla="*/ 2082373 w 2466575"/>
                <a:gd name="connsiteY10" fmla="*/ 61473 h 445674"/>
                <a:gd name="connsiteX11" fmla="*/ 2159213 w 2466575"/>
                <a:gd name="connsiteY11" fmla="*/ 0 h 445674"/>
                <a:gd name="connsiteX12" fmla="*/ 2328262 w 2466575"/>
                <a:gd name="connsiteY12" fmla="*/ 0 h 445674"/>
                <a:gd name="connsiteX13" fmla="*/ 2466575 w 2466575"/>
                <a:gd name="connsiteY13" fmla="*/ 0 h 445674"/>
                <a:gd name="connsiteX0" fmla="*/ 0 w 2466575"/>
                <a:gd name="connsiteY0" fmla="*/ 447221 h 447221"/>
                <a:gd name="connsiteX1" fmla="*/ 76840 w 2466575"/>
                <a:gd name="connsiteY1" fmla="*/ 339645 h 447221"/>
                <a:gd name="connsiteX2" fmla="*/ 192101 w 2466575"/>
                <a:gd name="connsiteY2" fmla="*/ 301225 h 447221"/>
                <a:gd name="connsiteX3" fmla="*/ 338097 w 2466575"/>
                <a:gd name="connsiteY3" fmla="*/ 270489 h 447221"/>
                <a:gd name="connsiteX4" fmla="*/ 1459966 w 2466575"/>
                <a:gd name="connsiteY4" fmla="*/ 270489 h 447221"/>
                <a:gd name="connsiteX5" fmla="*/ 1552175 w 2466575"/>
                <a:gd name="connsiteY5" fmla="*/ 178280 h 447221"/>
                <a:gd name="connsiteX6" fmla="*/ 1805748 w 2466575"/>
                <a:gd name="connsiteY6" fmla="*/ 178280 h 447221"/>
                <a:gd name="connsiteX7" fmla="*/ 1851852 w 2466575"/>
                <a:gd name="connsiteY7" fmla="*/ 116808 h 447221"/>
                <a:gd name="connsiteX8" fmla="*/ 1851852 w 2466575"/>
                <a:gd name="connsiteY8" fmla="*/ 116808 h 447221"/>
                <a:gd name="connsiteX9" fmla="*/ 1959428 w 2466575"/>
                <a:gd name="connsiteY9" fmla="*/ 63020 h 447221"/>
                <a:gd name="connsiteX10" fmla="*/ 2082373 w 2466575"/>
                <a:gd name="connsiteY10" fmla="*/ 63020 h 447221"/>
                <a:gd name="connsiteX11" fmla="*/ 2159213 w 2466575"/>
                <a:gd name="connsiteY11" fmla="*/ 1547 h 447221"/>
                <a:gd name="connsiteX12" fmla="*/ 2328262 w 2466575"/>
                <a:gd name="connsiteY12" fmla="*/ 1547 h 447221"/>
                <a:gd name="connsiteX13" fmla="*/ 2429035 w 2466575"/>
                <a:gd name="connsiteY13" fmla="*/ 0 h 447221"/>
                <a:gd name="connsiteX14" fmla="*/ 2466575 w 2466575"/>
                <a:gd name="connsiteY14" fmla="*/ 1547 h 447221"/>
                <a:gd name="connsiteX0" fmla="*/ 0 w 2434825"/>
                <a:gd name="connsiteY0" fmla="*/ 447221 h 522247"/>
                <a:gd name="connsiteX1" fmla="*/ 76840 w 2434825"/>
                <a:gd name="connsiteY1" fmla="*/ 339645 h 522247"/>
                <a:gd name="connsiteX2" fmla="*/ 192101 w 2434825"/>
                <a:gd name="connsiteY2" fmla="*/ 301225 h 522247"/>
                <a:gd name="connsiteX3" fmla="*/ 338097 w 2434825"/>
                <a:gd name="connsiteY3" fmla="*/ 270489 h 522247"/>
                <a:gd name="connsiteX4" fmla="*/ 1459966 w 2434825"/>
                <a:gd name="connsiteY4" fmla="*/ 270489 h 522247"/>
                <a:gd name="connsiteX5" fmla="*/ 1552175 w 2434825"/>
                <a:gd name="connsiteY5" fmla="*/ 178280 h 522247"/>
                <a:gd name="connsiteX6" fmla="*/ 1805748 w 2434825"/>
                <a:gd name="connsiteY6" fmla="*/ 178280 h 522247"/>
                <a:gd name="connsiteX7" fmla="*/ 1851852 w 2434825"/>
                <a:gd name="connsiteY7" fmla="*/ 116808 h 522247"/>
                <a:gd name="connsiteX8" fmla="*/ 1851852 w 2434825"/>
                <a:gd name="connsiteY8" fmla="*/ 116808 h 522247"/>
                <a:gd name="connsiteX9" fmla="*/ 1959428 w 2434825"/>
                <a:gd name="connsiteY9" fmla="*/ 63020 h 522247"/>
                <a:gd name="connsiteX10" fmla="*/ 2082373 w 2434825"/>
                <a:gd name="connsiteY10" fmla="*/ 63020 h 522247"/>
                <a:gd name="connsiteX11" fmla="*/ 2159213 w 2434825"/>
                <a:gd name="connsiteY11" fmla="*/ 1547 h 522247"/>
                <a:gd name="connsiteX12" fmla="*/ 2328262 w 2434825"/>
                <a:gd name="connsiteY12" fmla="*/ 1547 h 522247"/>
                <a:gd name="connsiteX13" fmla="*/ 2429035 w 2434825"/>
                <a:gd name="connsiteY13" fmla="*/ 0 h 522247"/>
                <a:gd name="connsiteX14" fmla="*/ 2434825 w 2434825"/>
                <a:gd name="connsiteY14" fmla="*/ 522247 h 522247"/>
                <a:gd name="connsiteX0" fmla="*/ 0 w 2429035"/>
                <a:gd name="connsiteY0" fmla="*/ 447221 h 534947"/>
                <a:gd name="connsiteX1" fmla="*/ 76840 w 2429035"/>
                <a:gd name="connsiteY1" fmla="*/ 339645 h 534947"/>
                <a:gd name="connsiteX2" fmla="*/ 192101 w 2429035"/>
                <a:gd name="connsiteY2" fmla="*/ 301225 h 534947"/>
                <a:gd name="connsiteX3" fmla="*/ 338097 w 2429035"/>
                <a:gd name="connsiteY3" fmla="*/ 270489 h 534947"/>
                <a:gd name="connsiteX4" fmla="*/ 1459966 w 2429035"/>
                <a:gd name="connsiteY4" fmla="*/ 270489 h 534947"/>
                <a:gd name="connsiteX5" fmla="*/ 1552175 w 2429035"/>
                <a:gd name="connsiteY5" fmla="*/ 178280 h 534947"/>
                <a:gd name="connsiteX6" fmla="*/ 1805748 w 2429035"/>
                <a:gd name="connsiteY6" fmla="*/ 178280 h 534947"/>
                <a:gd name="connsiteX7" fmla="*/ 1851852 w 2429035"/>
                <a:gd name="connsiteY7" fmla="*/ 116808 h 534947"/>
                <a:gd name="connsiteX8" fmla="*/ 1851852 w 2429035"/>
                <a:gd name="connsiteY8" fmla="*/ 116808 h 534947"/>
                <a:gd name="connsiteX9" fmla="*/ 1959428 w 2429035"/>
                <a:gd name="connsiteY9" fmla="*/ 63020 h 534947"/>
                <a:gd name="connsiteX10" fmla="*/ 2082373 w 2429035"/>
                <a:gd name="connsiteY10" fmla="*/ 63020 h 534947"/>
                <a:gd name="connsiteX11" fmla="*/ 2159213 w 2429035"/>
                <a:gd name="connsiteY11" fmla="*/ 1547 h 534947"/>
                <a:gd name="connsiteX12" fmla="*/ 2328262 w 2429035"/>
                <a:gd name="connsiteY12" fmla="*/ 1547 h 534947"/>
                <a:gd name="connsiteX13" fmla="*/ 2429035 w 2429035"/>
                <a:gd name="connsiteY13" fmla="*/ 0 h 534947"/>
                <a:gd name="connsiteX14" fmla="*/ 2399900 w 2429035"/>
                <a:gd name="connsiteY14" fmla="*/ 534947 h 534947"/>
                <a:gd name="connsiteX0" fmla="*/ 0 w 2457050"/>
                <a:gd name="connsiteY0" fmla="*/ 447221 h 522247"/>
                <a:gd name="connsiteX1" fmla="*/ 76840 w 2457050"/>
                <a:gd name="connsiteY1" fmla="*/ 339645 h 522247"/>
                <a:gd name="connsiteX2" fmla="*/ 192101 w 2457050"/>
                <a:gd name="connsiteY2" fmla="*/ 301225 h 522247"/>
                <a:gd name="connsiteX3" fmla="*/ 338097 w 2457050"/>
                <a:gd name="connsiteY3" fmla="*/ 270489 h 522247"/>
                <a:gd name="connsiteX4" fmla="*/ 1459966 w 2457050"/>
                <a:gd name="connsiteY4" fmla="*/ 270489 h 522247"/>
                <a:gd name="connsiteX5" fmla="*/ 1552175 w 2457050"/>
                <a:gd name="connsiteY5" fmla="*/ 178280 h 522247"/>
                <a:gd name="connsiteX6" fmla="*/ 1805748 w 2457050"/>
                <a:gd name="connsiteY6" fmla="*/ 178280 h 522247"/>
                <a:gd name="connsiteX7" fmla="*/ 1851852 w 2457050"/>
                <a:gd name="connsiteY7" fmla="*/ 116808 h 522247"/>
                <a:gd name="connsiteX8" fmla="*/ 1851852 w 2457050"/>
                <a:gd name="connsiteY8" fmla="*/ 116808 h 522247"/>
                <a:gd name="connsiteX9" fmla="*/ 1959428 w 2457050"/>
                <a:gd name="connsiteY9" fmla="*/ 63020 h 522247"/>
                <a:gd name="connsiteX10" fmla="*/ 2082373 w 2457050"/>
                <a:gd name="connsiteY10" fmla="*/ 63020 h 522247"/>
                <a:gd name="connsiteX11" fmla="*/ 2159213 w 2457050"/>
                <a:gd name="connsiteY11" fmla="*/ 1547 h 522247"/>
                <a:gd name="connsiteX12" fmla="*/ 2328262 w 2457050"/>
                <a:gd name="connsiteY12" fmla="*/ 1547 h 522247"/>
                <a:gd name="connsiteX13" fmla="*/ 2429035 w 2457050"/>
                <a:gd name="connsiteY13" fmla="*/ 0 h 522247"/>
                <a:gd name="connsiteX14" fmla="*/ 2457050 w 2457050"/>
                <a:gd name="connsiteY14" fmla="*/ 522247 h 522247"/>
                <a:gd name="connsiteX0" fmla="*/ 0 w 2431650"/>
                <a:gd name="connsiteY0" fmla="*/ 447221 h 515897"/>
                <a:gd name="connsiteX1" fmla="*/ 76840 w 2431650"/>
                <a:gd name="connsiteY1" fmla="*/ 339645 h 515897"/>
                <a:gd name="connsiteX2" fmla="*/ 192101 w 2431650"/>
                <a:gd name="connsiteY2" fmla="*/ 301225 h 515897"/>
                <a:gd name="connsiteX3" fmla="*/ 338097 w 2431650"/>
                <a:gd name="connsiteY3" fmla="*/ 270489 h 515897"/>
                <a:gd name="connsiteX4" fmla="*/ 1459966 w 2431650"/>
                <a:gd name="connsiteY4" fmla="*/ 270489 h 515897"/>
                <a:gd name="connsiteX5" fmla="*/ 1552175 w 2431650"/>
                <a:gd name="connsiteY5" fmla="*/ 178280 h 515897"/>
                <a:gd name="connsiteX6" fmla="*/ 1805748 w 2431650"/>
                <a:gd name="connsiteY6" fmla="*/ 178280 h 515897"/>
                <a:gd name="connsiteX7" fmla="*/ 1851852 w 2431650"/>
                <a:gd name="connsiteY7" fmla="*/ 116808 h 515897"/>
                <a:gd name="connsiteX8" fmla="*/ 1851852 w 2431650"/>
                <a:gd name="connsiteY8" fmla="*/ 116808 h 515897"/>
                <a:gd name="connsiteX9" fmla="*/ 1959428 w 2431650"/>
                <a:gd name="connsiteY9" fmla="*/ 63020 h 515897"/>
                <a:gd name="connsiteX10" fmla="*/ 2082373 w 2431650"/>
                <a:gd name="connsiteY10" fmla="*/ 63020 h 515897"/>
                <a:gd name="connsiteX11" fmla="*/ 2159213 w 2431650"/>
                <a:gd name="connsiteY11" fmla="*/ 1547 h 515897"/>
                <a:gd name="connsiteX12" fmla="*/ 2328262 w 2431650"/>
                <a:gd name="connsiteY12" fmla="*/ 1547 h 515897"/>
                <a:gd name="connsiteX13" fmla="*/ 2429035 w 2431650"/>
                <a:gd name="connsiteY13" fmla="*/ 0 h 515897"/>
                <a:gd name="connsiteX14" fmla="*/ 2431650 w 2431650"/>
                <a:gd name="connsiteY14" fmla="*/ 515897 h 515897"/>
                <a:gd name="connsiteX0" fmla="*/ 0 w 2450700"/>
                <a:gd name="connsiteY0" fmla="*/ 447221 h 509547"/>
                <a:gd name="connsiteX1" fmla="*/ 76840 w 2450700"/>
                <a:gd name="connsiteY1" fmla="*/ 339645 h 509547"/>
                <a:gd name="connsiteX2" fmla="*/ 192101 w 2450700"/>
                <a:gd name="connsiteY2" fmla="*/ 301225 h 509547"/>
                <a:gd name="connsiteX3" fmla="*/ 338097 w 2450700"/>
                <a:gd name="connsiteY3" fmla="*/ 270489 h 509547"/>
                <a:gd name="connsiteX4" fmla="*/ 1459966 w 2450700"/>
                <a:gd name="connsiteY4" fmla="*/ 270489 h 509547"/>
                <a:gd name="connsiteX5" fmla="*/ 1552175 w 2450700"/>
                <a:gd name="connsiteY5" fmla="*/ 178280 h 509547"/>
                <a:gd name="connsiteX6" fmla="*/ 1805748 w 2450700"/>
                <a:gd name="connsiteY6" fmla="*/ 178280 h 509547"/>
                <a:gd name="connsiteX7" fmla="*/ 1851852 w 2450700"/>
                <a:gd name="connsiteY7" fmla="*/ 116808 h 509547"/>
                <a:gd name="connsiteX8" fmla="*/ 1851852 w 2450700"/>
                <a:gd name="connsiteY8" fmla="*/ 116808 h 509547"/>
                <a:gd name="connsiteX9" fmla="*/ 1959428 w 2450700"/>
                <a:gd name="connsiteY9" fmla="*/ 63020 h 509547"/>
                <a:gd name="connsiteX10" fmla="*/ 2082373 w 2450700"/>
                <a:gd name="connsiteY10" fmla="*/ 63020 h 509547"/>
                <a:gd name="connsiteX11" fmla="*/ 2159213 w 2450700"/>
                <a:gd name="connsiteY11" fmla="*/ 1547 h 509547"/>
                <a:gd name="connsiteX12" fmla="*/ 2328262 w 2450700"/>
                <a:gd name="connsiteY12" fmla="*/ 1547 h 509547"/>
                <a:gd name="connsiteX13" fmla="*/ 2429035 w 2450700"/>
                <a:gd name="connsiteY13" fmla="*/ 0 h 509547"/>
                <a:gd name="connsiteX14" fmla="*/ 2450700 w 2450700"/>
                <a:gd name="connsiteY14" fmla="*/ 509547 h 509547"/>
                <a:gd name="connsiteX0" fmla="*/ 0 w 2466575"/>
                <a:gd name="connsiteY0" fmla="*/ 447221 h 506372"/>
                <a:gd name="connsiteX1" fmla="*/ 76840 w 2466575"/>
                <a:gd name="connsiteY1" fmla="*/ 339645 h 506372"/>
                <a:gd name="connsiteX2" fmla="*/ 192101 w 2466575"/>
                <a:gd name="connsiteY2" fmla="*/ 301225 h 506372"/>
                <a:gd name="connsiteX3" fmla="*/ 338097 w 2466575"/>
                <a:gd name="connsiteY3" fmla="*/ 270489 h 506372"/>
                <a:gd name="connsiteX4" fmla="*/ 1459966 w 2466575"/>
                <a:gd name="connsiteY4" fmla="*/ 270489 h 506372"/>
                <a:gd name="connsiteX5" fmla="*/ 1552175 w 2466575"/>
                <a:gd name="connsiteY5" fmla="*/ 178280 h 506372"/>
                <a:gd name="connsiteX6" fmla="*/ 1805748 w 2466575"/>
                <a:gd name="connsiteY6" fmla="*/ 178280 h 506372"/>
                <a:gd name="connsiteX7" fmla="*/ 1851852 w 2466575"/>
                <a:gd name="connsiteY7" fmla="*/ 116808 h 506372"/>
                <a:gd name="connsiteX8" fmla="*/ 1851852 w 2466575"/>
                <a:gd name="connsiteY8" fmla="*/ 116808 h 506372"/>
                <a:gd name="connsiteX9" fmla="*/ 1959428 w 2466575"/>
                <a:gd name="connsiteY9" fmla="*/ 63020 h 506372"/>
                <a:gd name="connsiteX10" fmla="*/ 2082373 w 2466575"/>
                <a:gd name="connsiteY10" fmla="*/ 63020 h 506372"/>
                <a:gd name="connsiteX11" fmla="*/ 2159213 w 2466575"/>
                <a:gd name="connsiteY11" fmla="*/ 1547 h 506372"/>
                <a:gd name="connsiteX12" fmla="*/ 2328262 w 2466575"/>
                <a:gd name="connsiteY12" fmla="*/ 1547 h 506372"/>
                <a:gd name="connsiteX13" fmla="*/ 2429035 w 2466575"/>
                <a:gd name="connsiteY13" fmla="*/ 0 h 506372"/>
                <a:gd name="connsiteX14" fmla="*/ 2466575 w 2466575"/>
                <a:gd name="connsiteY14" fmla="*/ 506372 h 506372"/>
                <a:gd name="connsiteX0" fmla="*/ 0 w 2429065"/>
                <a:gd name="connsiteY0" fmla="*/ 447221 h 515897"/>
                <a:gd name="connsiteX1" fmla="*/ 76840 w 2429065"/>
                <a:gd name="connsiteY1" fmla="*/ 339645 h 515897"/>
                <a:gd name="connsiteX2" fmla="*/ 192101 w 2429065"/>
                <a:gd name="connsiteY2" fmla="*/ 301225 h 515897"/>
                <a:gd name="connsiteX3" fmla="*/ 338097 w 2429065"/>
                <a:gd name="connsiteY3" fmla="*/ 270489 h 515897"/>
                <a:gd name="connsiteX4" fmla="*/ 1459966 w 2429065"/>
                <a:gd name="connsiteY4" fmla="*/ 270489 h 515897"/>
                <a:gd name="connsiteX5" fmla="*/ 1552175 w 2429065"/>
                <a:gd name="connsiteY5" fmla="*/ 178280 h 515897"/>
                <a:gd name="connsiteX6" fmla="*/ 1805748 w 2429065"/>
                <a:gd name="connsiteY6" fmla="*/ 178280 h 515897"/>
                <a:gd name="connsiteX7" fmla="*/ 1851852 w 2429065"/>
                <a:gd name="connsiteY7" fmla="*/ 116808 h 515897"/>
                <a:gd name="connsiteX8" fmla="*/ 1851852 w 2429065"/>
                <a:gd name="connsiteY8" fmla="*/ 116808 h 515897"/>
                <a:gd name="connsiteX9" fmla="*/ 1959428 w 2429065"/>
                <a:gd name="connsiteY9" fmla="*/ 63020 h 515897"/>
                <a:gd name="connsiteX10" fmla="*/ 2082373 w 2429065"/>
                <a:gd name="connsiteY10" fmla="*/ 63020 h 515897"/>
                <a:gd name="connsiteX11" fmla="*/ 2159213 w 2429065"/>
                <a:gd name="connsiteY11" fmla="*/ 1547 h 515897"/>
                <a:gd name="connsiteX12" fmla="*/ 2328262 w 2429065"/>
                <a:gd name="connsiteY12" fmla="*/ 1547 h 515897"/>
                <a:gd name="connsiteX13" fmla="*/ 2429035 w 2429065"/>
                <a:gd name="connsiteY13" fmla="*/ 0 h 515897"/>
                <a:gd name="connsiteX14" fmla="*/ 2412600 w 2429065"/>
                <a:gd name="connsiteY14" fmla="*/ 515897 h 515897"/>
                <a:gd name="connsiteX0" fmla="*/ 0 w 2434825"/>
                <a:gd name="connsiteY0" fmla="*/ 447221 h 503197"/>
                <a:gd name="connsiteX1" fmla="*/ 76840 w 2434825"/>
                <a:gd name="connsiteY1" fmla="*/ 339645 h 503197"/>
                <a:gd name="connsiteX2" fmla="*/ 192101 w 2434825"/>
                <a:gd name="connsiteY2" fmla="*/ 301225 h 503197"/>
                <a:gd name="connsiteX3" fmla="*/ 338097 w 2434825"/>
                <a:gd name="connsiteY3" fmla="*/ 270489 h 503197"/>
                <a:gd name="connsiteX4" fmla="*/ 1459966 w 2434825"/>
                <a:gd name="connsiteY4" fmla="*/ 270489 h 503197"/>
                <a:gd name="connsiteX5" fmla="*/ 1552175 w 2434825"/>
                <a:gd name="connsiteY5" fmla="*/ 178280 h 503197"/>
                <a:gd name="connsiteX6" fmla="*/ 1805748 w 2434825"/>
                <a:gd name="connsiteY6" fmla="*/ 178280 h 503197"/>
                <a:gd name="connsiteX7" fmla="*/ 1851852 w 2434825"/>
                <a:gd name="connsiteY7" fmla="*/ 116808 h 503197"/>
                <a:gd name="connsiteX8" fmla="*/ 1851852 w 2434825"/>
                <a:gd name="connsiteY8" fmla="*/ 116808 h 503197"/>
                <a:gd name="connsiteX9" fmla="*/ 1959428 w 2434825"/>
                <a:gd name="connsiteY9" fmla="*/ 63020 h 503197"/>
                <a:gd name="connsiteX10" fmla="*/ 2082373 w 2434825"/>
                <a:gd name="connsiteY10" fmla="*/ 63020 h 503197"/>
                <a:gd name="connsiteX11" fmla="*/ 2159213 w 2434825"/>
                <a:gd name="connsiteY11" fmla="*/ 1547 h 503197"/>
                <a:gd name="connsiteX12" fmla="*/ 2328262 w 2434825"/>
                <a:gd name="connsiteY12" fmla="*/ 1547 h 503197"/>
                <a:gd name="connsiteX13" fmla="*/ 2429035 w 2434825"/>
                <a:gd name="connsiteY13" fmla="*/ 0 h 503197"/>
                <a:gd name="connsiteX14" fmla="*/ 2434825 w 2434825"/>
                <a:gd name="connsiteY14" fmla="*/ 503197 h 503197"/>
                <a:gd name="connsiteX0" fmla="*/ 0 w 2429096"/>
                <a:gd name="connsiteY0" fmla="*/ 447221 h 503197"/>
                <a:gd name="connsiteX1" fmla="*/ 76840 w 2429096"/>
                <a:gd name="connsiteY1" fmla="*/ 339645 h 503197"/>
                <a:gd name="connsiteX2" fmla="*/ 192101 w 2429096"/>
                <a:gd name="connsiteY2" fmla="*/ 301225 h 503197"/>
                <a:gd name="connsiteX3" fmla="*/ 338097 w 2429096"/>
                <a:gd name="connsiteY3" fmla="*/ 270489 h 503197"/>
                <a:gd name="connsiteX4" fmla="*/ 1459966 w 2429096"/>
                <a:gd name="connsiteY4" fmla="*/ 270489 h 503197"/>
                <a:gd name="connsiteX5" fmla="*/ 1552175 w 2429096"/>
                <a:gd name="connsiteY5" fmla="*/ 178280 h 503197"/>
                <a:gd name="connsiteX6" fmla="*/ 1805748 w 2429096"/>
                <a:gd name="connsiteY6" fmla="*/ 178280 h 503197"/>
                <a:gd name="connsiteX7" fmla="*/ 1851852 w 2429096"/>
                <a:gd name="connsiteY7" fmla="*/ 116808 h 503197"/>
                <a:gd name="connsiteX8" fmla="*/ 1851852 w 2429096"/>
                <a:gd name="connsiteY8" fmla="*/ 116808 h 503197"/>
                <a:gd name="connsiteX9" fmla="*/ 1959428 w 2429096"/>
                <a:gd name="connsiteY9" fmla="*/ 63020 h 503197"/>
                <a:gd name="connsiteX10" fmla="*/ 2082373 w 2429096"/>
                <a:gd name="connsiteY10" fmla="*/ 63020 h 503197"/>
                <a:gd name="connsiteX11" fmla="*/ 2159213 w 2429096"/>
                <a:gd name="connsiteY11" fmla="*/ 1547 h 503197"/>
                <a:gd name="connsiteX12" fmla="*/ 2328262 w 2429096"/>
                <a:gd name="connsiteY12" fmla="*/ 1547 h 503197"/>
                <a:gd name="connsiteX13" fmla="*/ 2429035 w 2429096"/>
                <a:gd name="connsiteY13" fmla="*/ 0 h 503197"/>
                <a:gd name="connsiteX14" fmla="*/ 2422125 w 2429096"/>
                <a:gd name="connsiteY14" fmla="*/ 503197 h 503197"/>
                <a:gd name="connsiteX0" fmla="*/ 0 w 2434825"/>
                <a:gd name="connsiteY0" fmla="*/ 447221 h 512722"/>
                <a:gd name="connsiteX1" fmla="*/ 76840 w 2434825"/>
                <a:gd name="connsiteY1" fmla="*/ 339645 h 512722"/>
                <a:gd name="connsiteX2" fmla="*/ 192101 w 2434825"/>
                <a:gd name="connsiteY2" fmla="*/ 301225 h 512722"/>
                <a:gd name="connsiteX3" fmla="*/ 338097 w 2434825"/>
                <a:gd name="connsiteY3" fmla="*/ 270489 h 512722"/>
                <a:gd name="connsiteX4" fmla="*/ 1459966 w 2434825"/>
                <a:gd name="connsiteY4" fmla="*/ 270489 h 512722"/>
                <a:gd name="connsiteX5" fmla="*/ 1552175 w 2434825"/>
                <a:gd name="connsiteY5" fmla="*/ 178280 h 512722"/>
                <a:gd name="connsiteX6" fmla="*/ 1805748 w 2434825"/>
                <a:gd name="connsiteY6" fmla="*/ 178280 h 512722"/>
                <a:gd name="connsiteX7" fmla="*/ 1851852 w 2434825"/>
                <a:gd name="connsiteY7" fmla="*/ 116808 h 512722"/>
                <a:gd name="connsiteX8" fmla="*/ 1851852 w 2434825"/>
                <a:gd name="connsiteY8" fmla="*/ 116808 h 512722"/>
                <a:gd name="connsiteX9" fmla="*/ 1959428 w 2434825"/>
                <a:gd name="connsiteY9" fmla="*/ 63020 h 512722"/>
                <a:gd name="connsiteX10" fmla="*/ 2082373 w 2434825"/>
                <a:gd name="connsiteY10" fmla="*/ 63020 h 512722"/>
                <a:gd name="connsiteX11" fmla="*/ 2159213 w 2434825"/>
                <a:gd name="connsiteY11" fmla="*/ 1547 h 512722"/>
                <a:gd name="connsiteX12" fmla="*/ 2328262 w 2434825"/>
                <a:gd name="connsiteY12" fmla="*/ 1547 h 512722"/>
                <a:gd name="connsiteX13" fmla="*/ 2429035 w 2434825"/>
                <a:gd name="connsiteY13" fmla="*/ 0 h 512722"/>
                <a:gd name="connsiteX14" fmla="*/ 2434825 w 2434825"/>
                <a:gd name="connsiteY14" fmla="*/ 512722 h 512722"/>
                <a:gd name="connsiteX0" fmla="*/ 0 w 2460225"/>
                <a:gd name="connsiteY0" fmla="*/ 529771 h 529771"/>
                <a:gd name="connsiteX1" fmla="*/ 102240 w 2460225"/>
                <a:gd name="connsiteY1" fmla="*/ 339645 h 529771"/>
                <a:gd name="connsiteX2" fmla="*/ 217501 w 2460225"/>
                <a:gd name="connsiteY2" fmla="*/ 301225 h 529771"/>
                <a:gd name="connsiteX3" fmla="*/ 363497 w 2460225"/>
                <a:gd name="connsiteY3" fmla="*/ 270489 h 529771"/>
                <a:gd name="connsiteX4" fmla="*/ 1485366 w 2460225"/>
                <a:gd name="connsiteY4" fmla="*/ 270489 h 529771"/>
                <a:gd name="connsiteX5" fmla="*/ 1577575 w 2460225"/>
                <a:gd name="connsiteY5" fmla="*/ 178280 h 529771"/>
                <a:gd name="connsiteX6" fmla="*/ 1831148 w 2460225"/>
                <a:gd name="connsiteY6" fmla="*/ 178280 h 529771"/>
                <a:gd name="connsiteX7" fmla="*/ 1877252 w 2460225"/>
                <a:gd name="connsiteY7" fmla="*/ 116808 h 529771"/>
                <a:gd name="connsiteX8" fmla="*/ 1877252 w 2460225"/>
                <a:gd name="connsiteY8" fmla="*/ 116808 h 529771"/>
                <a:gd name="connsiteX9" fmla="*/ 1984828 w 2460225"/>
                <a:gd name="connsiteY9" fmla="*/ 63020 h 529771"/>
                <a:gd name="connsiteX10" fmla="*/ 2107773 w 2460225"/>
                <a:gd name="connsiteY10" fmla="*/ 63020 h 529771"/>
                <a:gd name="connsiteX11" fmla="*/ 2184613 w 2460225"/>
                <a:gd name="connsiteY11" fmla="*/ 1547 h 529771"/>
                <a:gd name="connsiteX12" fmla="*/ 2353662 w 2460225"/>
                <a:gd name="connsiteY12" fmla="*/ 1547 h 529771"/>
                <a:gd name="connsiteX13" fmla="*/ 2454435 w 2460225"/>
                <a:gd name="connsiteY13" fmla="*/ 0 h 529771"/>
                <a:gd name="connsiteX14" fmla="*/ 2460225 w 2460225"/>
                <a:gd name="connsiteY14" fmla="*/ 512722 h 529771"/>
                <a:gd name="connsiteX0" fmla="*/ 0 w 2463400"/>
                <a:gd name="connsiteY0" fmla="*/ 529771 h 531772"/>
                <a:gd name="connsiteX1" fmla="*/ 102240 w 2463400"/>
                <a:gd name="connsiteY1" fmla="*/ 339645 h 531772"/>
                <a:gd name="connsiteX2" fmla="*/ 217501 w 2463400"/>
                <a:gd name="connsiteY2" fmla="*/ 301225 h 531772"/>
                <a:gd name="connsiteX3" fmla="*/ 363497 w 2463400"/>
                <a:gd name="connsiteY3" fmla="*/ 270489 h 531772"/>
                <a:gd name="connsiteX4" fmla="*/ 1485366 w 2463400"/>
                <a:gd name="connsiteY4" fmla="*/ 270489 h 531772"/>
                <a:gd name="connsiteX5" fmla="*/ 1577575 w 2463400"/>
                <a:gd name="connsiteY5" fmla="*/ 178280 h 531772"/>
                <a:gd name="connsiteX6" fmla="*/ 1831148 w 2463400"/>
                <a:gd name="connsiteY6" fmla="*/ 178280 h 531772"/>
                <a:gd name="connsiteX7" fmla="*/ 1877252 w 2463400"/>
                <a:gd name="connsiteY7" fmla="*/ 116808 h 531772"/>
                <a:gd name="connsiteX8" fmla="*/ 1877252 w 2463400"/>
                <a:gd name="connsiteY8" fmla="*/ 116808 h 531772"/>
                <a:gd name="connsiteX9" fmla="*/ 1984828 w 2463400"/>
                <a:gd name="connsiteY9" fmla="*/ 63020 h 531772"/>
                <a:gd name="connsiteX10" fmla="*/ 2107773 w 2463400"/>
                <a:gd name="connsiteY10" fmla="*/ 63020 h 531772"/>
                <a:gd name="connsiteX11" fmla="*/ 2184613 w 2463400"/>
                <a:gd name="connsiteY11" fmla="*/ 1547 h 531772"/>
                <a:gd name="connsiteX12" fmla="*/ 2353662 w 2463400"/>
                <a:gd name="connsiteY12" fmla="*/ 1547 h 531772"/>
                <a:gd name="connsiteX13" fmla="*/ 2454435 w 2463400"/>
                <a:gd name="connsiteY13" fmla="*/ 0 h 531772"/>
                <a:gd name="connsiteX14" fmla="*/ 2463400 w 2463400"/>
                <a:gd name="connsiteY14" fmla="*/ 531772 h 531772"/>
                <a:gd name="connsiteX0" fmla="*/ 0 w 2454635"/>
                <a:gd name="connsiteY0" fmla="*/ 529771 h 531772"/>
                <a:gd name="connsiteX1" fmla="*/ 102240 w 2454635"/>
                <a:gd name="connsiteY1" fmla="*/ 339645 h 531772"/>
                <a:gd name="connsiteX2" fmla="*/ 217501 w 2454635"/>
                <a:gd name="connsiteY2" fmla="*/ 301225 h 531772"/>
                <a:gd name="connsiteX3" fmla="*/ 363497 w 2454635"/>
                <a:gd name="connsiteY3" fmla="*/ 270489 h 531772"/>
                <a:gd name="connsiteX4" fmla="*/ 1485366 w 2454635"/>
                <a:gd name="connsiteY4" fmla="*/ 270489 h 531772"/>
                <a:gd name="connsiteX5" fmla="*/ 1577575 w 2454635"/>
                <a:gd name="connsiteY5" fmla="*/ 178280 h 531772"/>
                <a:gd name="connsiteX6" fmla="*/ 1831148 w 2454635"/>
                <a:gd name="connsiteY6" fmla="*/ 178280 h 531772"/>
                <a:gd name="connsiteX7" fmla="*/ 1877252 w 2454635"/>
                <a:gd name="connsiteY7" fmla="*/ 116808 h 531772"/>
                <a:gd name="connsiteX8" fmla="*/ 1877252 w 2454635"/>
                <a:gd name="connsiteY8" fmla="*/ 116808 h 531772"/>
                <a:gd name="connsiteX9" fmla="*/ 1984828 w 2454635"/>
                <a:gd name="connsiteY9" fmla="*/ 63020 h 531772"/>
                <a:gd name="connsiteX10" fmla="*/ 2107773 w 2454635"/>
                <a:gd name="connsiteY10" fmla="*/ 63020 h 531772"/>
                <a:gd name="connsiteX11" fmla="*/ 2184613 w 2454635"/>
                <a:gd name="connsiteY11" fmla="*/ 1547 h 531772"/>
                <a:gd name="connsiteX12" fmla="*/ 2353662 w 2454635"/>
                <a:gd name="connsiteY12" fmla="*/ 1547 h 531772"/>
                <a:gd name="connsiteX13" fmla="*/ 2454435 w 2454635"/>
                <a:gd name="connsiteY13" fmla="*/ 0 h 531772"/>
                <a:gd name="connsiteX14" fmla="*/ 2453875 w 2454635"/>
                <a:gd name="connsiteY14" fmla="*/ 531772 h 53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4635" h="531772">
                  <a:moveTo>
                    <a:pt x="0" y="529771"/>
                  </a:moveTo>
                  <a:lnTo>
                    <a:pt x="102240" y="339645"/>
                  </a:lnTo>
                  <a:lnTo>
                    <a:pt x="217501" y="301225"/>
                  </a:lnTo>
                  <a:lnTo>
                    <a:pt x="363497" y="270489"/>
                  </a:lnTo>
                  <a:lnTo>
                    <a:pt x="1485366" y="270489"/>
                  </a:lnTo>
                  <a:lnTo>
                    <a:pt x="1577575" y="178280"/>
                  </a:lnTo>
                  <a:lnTo>
                    <a:pt x="1831148" y="178280"/>
                  </a:lnTo>
                  <a:lnTo>
                    <a:pt x="1877252" y="116808"/>
                  </a:lnTo>
                  <a:lnTo>
                    <a:pt x="1877252" y="116808"/>
                  </a:lnTo>
                  <a:lnTo>
                    <a:pt x="1984828" y="63020"/>
                  </a:lnTo>
                  <a:lnTo>
                    <a:pt x="2107773" y="63020"/>
                  </a:lnTo>
                  <a:lnTo>
                    <a:pt x="2184613" y="1547"/>
                  </a:lnTo>
                  <a:lnTo>
                    <a:pt x="2353662" y="1547"/>
                  </a:lnTo>
                  <a:lnTo>
                    <a:pt x="2454435" y="0"/>
                  </a:lnTo>
                  <a:cubicBezTo>
                    <a:pt x="2455307" y="171966"/>
                    <a:pt x="2453003" y="359806"/>
                    <a:pt x="2453875" y="531772"/>
                  </a:cubicBezTo>
                </a:path>
              </a:pathLst>
            </a:cu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5076825" y="1211945"/>
              <a:ext cx="2373247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4997609" y="1026535"/>
              <a:ext cx="10866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Light" pitchFamily="34" charset="0"/>
                </a:rPr>
                <a:t>avg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itchFamily="34" charset="0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027325" y="2294024"/>
            <a:ext cx="1044146" cy="3573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924688" y="2294025"/>
            <a:ext cx="1044146" cy="3573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 rot="5400000">
            <a:off x="4484361" y="1763927"/>
            <a:ext cx="1044146" cy="9144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027324" y="-70322"/>
            <a:ext cx="8116675" cy="1143000"/>
          </a:xfrm>
        </p:spPr>
        <p:txBody>
          <a:bodyPr/>
          <a:lstStyle/>
          <a:p>
            <a:pPr algn="l"/>
            <a:r>
              <a:rPr lang="en-US" dirty="0" smtClean="0"/>
              <a:t>uw </a:t>
            </a:r>
            <a:r>
              <a:rPr lang="en-US" b="0" dirty="0" smtClean="0"/>
              <a:t>:</a:t>
            </a:r>
            <a:r>
              <a:rPr lang="en-US" dirty="0" smtClean="0"/>
              <a:t> </a:t>
            </a:r>
            <a:r>
              <a:rPr lang="en-US" b="0" dirty="0" smtClean="0">
                <a:latin typeface="Helvetica Light"/>
                <a:cs typeface="Helvetica Light"/>
              </a:rPr>
              <a:t>reflect</a:t>
            </a:r>
            <a:endParaRPr lang="en-US" b="0" dirty="0">
              <a:latin typeface="Helvetica Light"/>
              <a:cs typeface="Helvetica Light"/>
            </a:endParaRPr>
          </a:p>
        </p:txBody>
      </p:sp>
      <p:pic>
        <p:nvPicPr>
          <p:cNvPr id="23" name="Picture 22" descr="C:\research\projects\HomeSensing\Water\Pictures\2009_04_14 - Jon's Home Deployment\IMG_9321 (1024x768).jpg"/>
          <p:cNvPicPr>
            <a:picLocks noChangeAspect="1" noChangeArrowheads="1"/>
          </p:cNvPicPr>
          <p:nvPr/>
        </p:nvPicPr>
        <p:blipFill>
          <a:blip r:embed="rId5" cstate="print"/>
          <a:srcRect l="19043" t="4634" r="20898" b="14268"/>
          <a:stretch>
            <a:fillRect/>
          </a:stretch>
        </p:blipFill>
        <p:spPr bwMode="auto">
          <a:xfrm>
            <a:off x="142304" y="2773802"/>
            <a:ext cx="1803459" cy="1826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81576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research\thesis\JobTalk\images\aging_in_place\2137866525_222f46fb7e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8579" y="0"/>
            <a:ext cx="102819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0519" y="150406"/>
            <a:ext cx="3264315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300" b="1" cap="small" spc="2000" dirty="0" smtClean="0">
                <a:solidFill>
                  <a:schemeClr val="bg1"/>
                </a:solidFill>
                <a:latin typeface="Helvetica"/>
                <a:cs typeface="Helvetica"/>
              </a:rPr>
              <a:t>health</a:t>
            </a:r>
            <a:endParaRPr lang="en-US" sz="4300" b="1" cap="small" spc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0636" y="3142536"/>
            <a:ext cx="4286439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600" dirty="0" smtClean="0">
                <a:solidFill>
                  <a:srgbClr val="000000"/>
                </a:solidFill>
                <a:latin typeface="Helvetica"/>
                <a:cs typeface="Helvetica"/>
              </a:rPr>
              <a:t>by 2030, North American population </a:t>
            </a:r>
            <a:r>
              <a:rPr lang="en-US" sz="2600" dirty="0">
                <a:solidFill>
                  <a:srgbClr val="000000"/>
                </a:solidFill>
                <a:latin typeface="Helvetica"/>
                <a:cs typeface="Helvetica"/>
              </a:rPr>
              <a:t>of persons aged </a:t>
            </a:r>
            <a:r>
              <a:rPr lang="en-US" sz="2600" dirty="0" smtClean="0">
                <a:solidFill>
                  <a:srgbClr val="000000"/>
                </a:solidFill>
                <a:latin typeface="Helvetica"/>
                <a:cs typeface="Helvetica"/>
              </a:rPr>
              <a:t>65 or over will increase from 13% to 20%</a:t>
            </a:r>
            <a:br>
              <a:rPr lang="en-US" sz="2600" dirty="0" smtClean="0">
                <a:solidFill>
                  <a:srgbClr val="000000"/>
                </a:solidFill>
                <a:latin typeface="Helvetica"/>
                <a:cs typeface="Helvetica"/>
              </a:rPr>
            </a:br>
            <a:r>
              <a:rPr lang="en-US" dirty="0" smtClean="0">
                <a:solidFill>
                  <a:srgbClr val="000000"/>
                </a:solidFill>
                <a:latin typeface="Helvetica"/>
                <a:cs typeface="Helvetica"/>
              </a:rPr>
              <a:t>[CDC 2003]</a:t>
            </a:r>
            <a:endParaRPr lang="en-US" sz="2800" dirty="0">
              <a:solidFill>
                <a:srgbClr val="000000"/>
              </a:solidFill>
              <a:latin typeface="Helvetica"/>
              <a:ea typeface="Segoe UI" pitchFamily="34" charset="0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870525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new-bracelet"/>
          <p:cNvPicPr>
            <a:picLocks noChangeAspect="1" noChangeArrowheads="1"/>
          </p:cNvPicPr>
          <p:nvPr/>
        </p:nvPicPr>
        <p:blipFill>
          <a:blip r:embed="rId3" cstate="print"/>
          <a:srcRect l="13184" t="21832" r="8855" b="14844"/>
          <a:stretch>
            <a:fillRect/>
          </a:stretch>
        </p:blipFill>
        <p:spPr bwMode="auto">
          <a:xfrm>
            <a:off x="203809" y="2224392"/>
            <a:ext cx="321945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carenet-in-contex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7163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03809" y="-70322"/>
            <a:ext cx="8802342" cy="1143000"/>
          </a:xfrm>
        </p:spPr>
        <p:txBody>
          <a:bodyPr/>
          <a:lstStyle/>
          <a:p>
            <a:pPr algn="l"/>
            <a:r>
              <a:rPr lang="en-US" dirty="0" err="1" smtClean="0"/>
              <a:t>intel</a:t>
            </a:r>
            <a:r>
              <a:rPr lang="en-US" spc="0" dirty="0" smtClean="0"/>
              <a:t> </a:t>
            </a:r>
            <a:r>
              <a:rPr lang="en-US" b="0" spc="0" dirty="0" smtClean="0"/>
              <a:t>:</a:t>
            </a:r>
            <a:r>
              <a:rPr lang="en-US" spc="0" dirty="0" smtClean="0"/>
              <a:t>  </a:t>
            </a:r>
            <a:r>
              <a:rPr lang="en-US" b="0" dirty="0" smtClean="0">
                <a:latin typeface="Helvetica Light"/>
                <a:cs typeface="Helvetica Light"/>
              </a:rPr>
              <a:t>activity</a:t>
            </a:r>
            <a:endParaRPr lang="en-US" b="0" dirty="0"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48952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027488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546" y="-50138"/>
            <a:ext cx="4922260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600" b="1" cap="small" spc="1800" dirty="0" smtClean="0">
                <a:solidFill>
                  <a:schemeClr val="bg1"/>
                </a:solidFill>
                <a:latin typeface="Helvetica"/>
                <a:cs typeface="Helvetica"/>
              </a:rPr>
              <a:t>education</a:t>
            </a:r>
            <a:endParaRPr lang="en-US" sz="4600" b="1" cap="small" spc="18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95230" y="4969003"/>
            <a:ext cx="428643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600" b="1" dirty="0">
                <a:solidFill>
                  <a:srgbClr val="000000"/>
                </a:solidFill>
                <a:latin typeface="Helvetica"/>
                <a:cs typeface="Helvetica"/>
              </a:rPr>
              <a:t>68% of 8</a:t>
            </a:r>
            <a:r>
              <a:rPr lang="en-US" sz="2600" b="1" baseline="30000" dirty="0">
                <a:solidFill>
                  <a:srgbClr val="000000"/>
                </a:solidFill>
                <a:latin typeface="Helvetica"/>
                <a:cs typeface="Helvetica"/>
              </a:rPr>
              <a:t>th</a:t>
            </a:r>
            <a:r>
              <a:rPr lang="en-US" sz="2600" b="1" dirty="0">
                <a:solidFill>
                  <a:srgbClr val="000000"/>
                </a:solidFill>
                <a:latin typeface="Helvetica"/>
                <a:cs typeface="Helvetica"/>
              </a:rPr>
              <a:t> graders can’t read at grade level, and most will never catch up </a:t>
            </a:r>
            <a:r>
              <a:rPr lang="en-US" sz="2000" b="1" dirty="0">
                <a:solidFill>
                  <a:srgbClr val="000000"/>
                </a:solidFill>
                <a:latin typeface="Helvetica"/>
                <a:cs typeface="Helvetica"/>
              </a:rPr>
              <a:t>[the broad foundation</a:t>
            </a:r>
            <a:r>
              <a:rPr lang="en-US" sz="2000" b="1" dirty="0" smtClean="0">
                <a:solidFill>
                  <a:srgbClr val="000000"/>
                </a:solidFill>
                <a:latin typeface="Helvetica"/>
                <a:cs typeface="Helvetica"/>
              </a:rPr>
              <a:t>]</a:t>
            </a:r>
            <a:endParaRPr lang="en-US" sz="20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568668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833" y="2353900"/>
            <a:ext cx="8403167" cy="192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cap="small" spc="2500" dirty="0">
                <a:solidFill>
                  <a:srgbClr val="FF0000"/>
                </a:solidFill>
                <a:latin typeface="Helvetica"/>
                <a:cs typeface="Helvetica"/>
              </a:rPr>
              <a:t>r</a:t>
            </a:r>
            <a:r>
              <a:rPr lang="en-US" sz="6600" b="1" cap="small" spc="2500" dirty="0" smtClean="0">
                <a:solidFill>
                  <a:srgbClr val="FF0000"/>
                </a:solidFill>
                <a:latin typeface="Helvetica"/>
                <a:cs typeface="Helvetica"/>
              </a:rPr>
              <a:t>adical proposal</a:t>
            </a:r>
            <a:endParaRPr lang="en-US" sz="6600" b="1" cap="small" spc="2500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381873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12735</TotalTime>
  <Words>1241</Words>
  <Application>Microsoft Macintosh PowerPoint</Application>
  <PresentationFormat>Letter Paper (8.5x11 in)</PresentationFormat>
  <Paragraphs>193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hci the future is now</vt:lpstr>
      <vt:lpstr>PowerPoint Presentation</vt:lpstr>
      <vt:lpstr>PowerPoint Presentation</vt:lpstr>
      <vt:lpstr>PowerPoint Presentation</vt:lpstr>
      <vt:lpstr>uw : reflect</vt:lpstr>
      <vt:lpstr>PowerPoint Presentation</vt:lpstr>
      <vt:lpstr>intel :  activity</vt:lpstr>
      <vt:lpstr>PowerPoint Presentation</vt:lpstr>
      <vt:lpstr>PowerPoint Presentation</vt:lpstr>
      <vt:lpstr>new institute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hci the future is now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338</cp:revision>
  <cp:lastPrinted>2011-05-24T13:20:18Z</cp:lastPrinted>
  <dcterms:created xsi:type="dcterms:W3CDTF">2011-02-18T00:56:22Z</dcterms:created>
  <dcterms:modified xsi:type="dcterms:W3CDTF">2011-05-25T12:16:49Z</dcterms:modified>
</cp:coreProperties>
</file>