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310" r:id="rId2"/>
    <p:sldId id="309" r:id="rId3"/>
    <p:sldId id="349" r:id="rId4"/>
    <p:sldId id="348" r:id="rId5"/>
    <p:sldId id="336" r:id="rId6"/>
    <p:sldId id="277" r:id="rId7"/>
    <p:sldId id="303" r:id="rId8"/>
    <p:sldId id="290" r:id="rId9"/>
    <p:sldId id="325" r:id="rId10"/>
    <p:sldId id="327" r:id="rId11"/>
    <p:sldId id="328" r:id="rId12"/>
    <p:sldId id="350" r:id="rId13"/>
    <p:sldId id="357" r:id="rId14"/>
    <p:sldId id="356" r:id="rId15"/>
    <p:sldId id="363" r:id="rId16"/>
    <p:sldId id="361" r:id="rId17"/>
    <p:sldId id="364" r:id="rId18"/>
    <p:sldId id="365" r:id="rId19"/>
    <p:sldId id="366" r:id="rId20"/>
    <p:sldId id="367" r:id="rId21"/>
    <p:sldId id="368" r:id="rId22"/>
    <p:sldId id="370" r:id="rId23"/>
    <p:sldId id="282" r:id="rId24"/>
    <p:sldId id="306" r:id="rId25"/>
    <p:sldId id="333" r:id="rId26"/>
    <p:sldId id="298" r:id="rId27"/>
    <p:sldId id="297" r:id="rId28"/>
    <p:sldId id="299" r:id="rId29"/>
    <p:sldId id="285" r:id="rId30"/>
    <p:sldId id="347" r:id="rId31"/>
    <p:sldId id="345" r:id="rId32"/>
    <p:sldId id="346" r:id="rId33"/>
    <p:sldId id="302" r:id="rId34"/>
    <p:sldId id="369" r:id="rId35"/>
    <p:sldId id="286" r:id="rId36"/>
    <p:sldId id="311" r:id="rId37"/>
    <p:sldId id="343" r:id="rId38"/>
    <p:sldId id="301" r:id="rId39"/>
    <p:sldId id="312" r:id="rId40"/>
    <p:sldId id="331" r:id="rId41"/>
    <p:sldId id="332" r:id="rId42"/>
    <p:sldId id="314" r:id="rId43"/>
    <p:sldId id="281" r:id="rId44"/>
    <p:sldId id="315" r:id="rId45"/>
    <p:sldId id="337" r:id="rId46"/>
    <p:sldId id="338" r:id="rId47"/>
    <p:sldId id="339" r:id="rId48"/>
    <p:sldId id="340" r:id="rId49"/>
    <p:sldId id="341" r:id="rId50"/>
    <p:sldId id="342"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FC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04" autoAdjust="0"/>
    <p:restoredTop sz="87681" autoAdjust="0"/>
  </p:normalViewPr>
  <p:slideViewPr>
    <p:cSldViewPr snapToGrid="0" snapToObjects="1">
      <p:cViewPr varScale="1">
        <p:scale>
          <a:sx n="101" d="100"/>
          <a:sy n="101" d="100"/>
        </p:scale>
        <p:origin x="-163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chang\projects\monotrans\expr\evals\evaluation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3160991991326"/>
          <c:y val="0.0513585977626181"/>
          <c:w val="0.800607888136477"/>
          <c:h val="0.756114296122243"/>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'all-for-paper'!$C$43:$G$43</c:f>
                <c:numCache>
                  <c:formatCode>General</c:formatCode>
                  <c:ptCount val="5"/>
                  <c:pt idx="0">
                    <c:v>1.499999999999996</c:v>
                  </c:pt>
                  <c:pt idx="1">
                    <c:v>21.99999999999999</c:v>
                  </c:pt>
                  <c:pt idx="2">
                    <c:v>7.0</c:v>
                  </c:pt>
                  <c:pt idx="3">
                    <c:v>1.499999999999996</c:v>
                  </c:pt>
                  <c:pt idx="4">
                    <c:v>15.0</c:v>
                  </c:pt>
                </c:numCache>
              </c:numRef>
            </c:plus>
            <c:minus>
              <c:numRef>
                <c:f>'all-for-paper'!$C$43:$G$43</c:f>
                <c:numCache>
                  <c:formatCode>General</c:formatCode>
                  <c:ptCount val="5"/>
                  <c:pt idx="0">
                    <c:v>1.499999999999996</c:v>
                  </c:pt>
                  <c:pt idx="1">
                    <c:v>21.99999999999999</c:v>
                  </c:pt>
                  <c:pt idx="2">
                    <c:v>7.0</c:v>
                  </c:pt>
                  <c:pt idx="3">
                    <c:v>1.499999999999996</c:v>
                  </c:pt>
                  <c:pt idx="4">
                    <c:v>15.0</c:v>
                  </c:pt>
                </c:numCache>
              </c:numRef>
            </c:minus>
          </c:errBars>
          <c:val>
            <c:numRef>
              <c:f>'all-for-paper'!$C$44:$G$44</c:f>
              <c:numCache>
                <c:formatCode>General</c:formatCode>
                <c:ptCount val="5"/>
                <c:pt idx="0">
                  <c:v>3.5</c:v>
                </c:pt>
                <c:pt idx="1">
                  <c:v>30.0</c:v>
                </c:pt>
                <c:pt idx="2">
                  <c:v>62.0</c:v>
                </c:pt>
                <c:pt idx="3">
                  <c:v>26.5</c:v>
                </c:pt>
                <c:pt idx="4">
                  <c:v>40.0</c:v>
                </c:pt>
              </c:numCache>
            </c:numRef>
          </c:val>
        </c:ser>
        <c:ser>
          <c:idx val="1"/>
          <c:order val="1"/>
          <c:tx>
            <c:strRef>
              <c:f>'all-for-paper'!$B$52</c:f>
              <c:strCache>
                <c:ptCount val="1"/>
                <c:pt idx="0">
                  <c:v>MonoTrans2</c:v>
                </c:pt>
              </c:strCache>
            </c:strRef>
          </c:tx>
          <c:spPr>
            <a:noFill/>
            <a:ln>
              <a:noFill/>
            </a:ln>
          </c:spPr>
          <c:invertIfNegative val="0"/>
          <c:errBars>
            <c:errBarType val="both"/>
            <c:errValType val="cust"/>
            <c:noEndCap val="0"/>
            <c:plus>
              <c:numRef>
                <c:f>'all-for-paper'!$C$51:$G$51</c:f>
                <c:numCache>
                  <c:formatCode>General</c:formatCode>
                  <c:ptCount val="5"/>
                  <c:pt idx="0">
                    <c:v>0.5</c:v>
                  </c:pt>
                  <c:pt idx="1">
                    <c:v>2.0</c:v>
                  </c:pt>
                  <c:pt idx="2">
                    <c:v>2.5</c:v>
                  </c:pt>
                  <c:pt idx="3">
                    <c:v>4.0</c:v>
                  </c:pt>
                  <c:pt idx="4">
                    <c:v>8.0</c:v>
                  </c:pt>
                </c:numCache>
              </c:numRef>
            </c:plus>
            <c:minus>
              <c:numRef>
                <c:f>'all-for-paper'!$C$51:$G$51</c:f>
                <c:numCache>
                  <c:formatCode>General</c:formatCode>
                  <c:ptCount val="5"/>
                  <c:pt idx="0">
                    <c:v>0.5</c:v>
                  </c:pt>
                  <c:pt idx="1">
                    <c:v>2.0</c:v>
                  </c:pt>
                  <c:pt idx="2">
                    <c:v>2.5</c:v>
                  </c:pt>
                  <c:pt idx="3">
                    <c:v>4.0</c:v>
                  </c:pt>
                  <c:pt idx="4">
                    <c:v>8.0</c:v>
                  </c:pt>
                </c:numCache>
              </c:numRef>
            </c:minus>
            <c:spPr>
              <a:ln>
                <a:noFill/>
              </a:ln>
            </c:spPr>
          </c:errBars>
          <c:val>
            <c:numRef>
              <c:f>'all-for-paper'!$C$52:$G$52</c:f>
              <c:numCache>
                <c:formatCode>General</c:formatCode>
                <c:ptCount val="5"/>
                <c:pt idx="0">
                  <c:v>3.5</c:v>
                </c:pt>
                <c:pt idx="1">
                  <c:v>9.0</c:v>
                </c:pt>
                <c:pt idx="2">
                  <c:v>8.5</c:v>
                </c:pt>
                <c:pt idx="3">
                  <c:v>18.0</c:v>
                </c:pt>
                <c:pt idx="4">
                  <c:v>123.0</c:v>
                </c:pt>
              </c:numCache>
            </c:numRef>
          </c:val>
        </c:ser>
        <c:dLbls>
          <c:showLegendKey val="0"/>
          <c:showVal val="0"/>
          <c:showCatName val="0"/>
          <c:showSerName val="0"/>
          <c:showPercent val="0"/>
          <c:showBubbleSize val="0"/>
        </c:dLbls>
        <c:gapWidth val="29"/>
        <c:axId val="456640232"/>
        <c:axId val="456643208"/>
      </c:barChart>
      <c:catAx>
        <c:axId val="456640232"/>
        <c:scaling>
          <c:orientation val="minMax"/>
        </c:scaling>
        <c:delete val="0"/>
        <c:axPos val="b"/>
        <c:majorTickMark val="out"/>
        <c:minorTickMark val="none"/>
        <c:tickLblPos val="nextTo"/>
        <c:crossAx val="456643208"/>
        <c:crosses val="autoZero"/>
        <c:auto val="1"/>
        <c:lblAlgn val="ctr"/>
        <c:lblOffset val="100"/>
        <c:noMultiLvlLbl val="0"/>
      </c:catAx>
      <c:valAx>
        <c:axId val="456643208"/>
        <c:scaling>
          <c:orientation val="minMax"/>
          <c:max val="150.0"/>
        </c:scaling>
        <c:delete val="0"/>
        <c:axPos val="l"/>
        <c:majorGridlines/>
        <c:title>
          <c:tx>
            <c:rich>
              <a:bodyPr rot="-5400000" vert="horz"/>
              <a:lstStyle/>
              <a:p>
                <a:pPr>
                  <a:defRPr/>
                </a:pPr>
                <a:r>
                  <a:rPr lang="en-US"/>
                  <a:t># of sentences</a:t>
                </a:r>
              </a:p>
            </c:rich>
          </c:tx>
          <c:layout/>
          <c:overlay val="0"/>
        </c:title>
        <c:numFmt formatCode="General" sourceLinked="1"/>
        <c:majorTickMark val="out"/>
        <c:minorTickMark val="none"/>
        <c:tickLblPos val="nextTo"/>
        <c:crossAx val="456640232"/>
        <c:crosses val="autoZero"/>
        <c:crossBetween val="between"/>
        <c:majorUnit val="25.0"/>
      </c:valAx>
    </c:plotArea>
    <c:legend>
      <c:legendPos val="r"/>
      <c:legendEntry>
        <c:idx val="1"/>
        <c:txPr>
          <a:bodyPr/>
          <a:lstStyle/>
          <a:p>
            <a:pPr>
              <a:defRPr>
                <a:solidFill>
                  <a:schemeClr val="bg1"/>
                </a:solidFill>
              </a:defRPr>
            </a:pPr>
            <a:endParaRPr lang="en-US"/>
          </a:p>
        </c:txPr>
      </c:legendEntry>
      <c:layout>
        <c:manualLayout>
          <c:xMode val="edge"/>
          <c:yMode val="edge"/>
          <c:x val="0.092946791889154"/>
          <c:y val="0.0707417620974458"/>
          <c:w val="0.530093268242058"/>
          <c:h val="0.317812407799803"/>
        </c:manualLayout>
      </c:layout>
      <c:overlay val="0"/>
    </c:legend>
    <c:plotVisOnly val="1"/>
    <c:dispBlanksAs val="gap"/>
    <c:showDLblsOverMax val="0"/>
  </c:chart>
  <c:spPr>
    <a:ln>
      <a:noFill/>
    </a:ln>
  </c:spPr>
  <c:txPr>
    <a:bodyPr/>
    <a:lstStyle/>
    <a:p>
      <a:pPr>
        <a:defRPr sz="24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3160991991326"/>
          <c:y val="0.0513585977626181"/>
          <c:w val="0.800607888136477"/>
          <c:h val="0.756114296122243"/>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'all-for-paper'!$C$43:$G$43</c:f>
                <c:numCache>
                  <c:formatCode>General</c:formatCode>
                  <c:ptCount val="5"/>
                  <c:pt idx="0">
                    <c:v>1.499999999999996</c:v>
                  </c:pt>
                  <c:pt idx="1">
                    <c:v>21.99999999999999</c:v>
                  </c:pt>
                  <c:pt idx="2">
                    <c:v>7.0</c:v>
                  </c:pt>
                  <c:pt idx="3">
                    <c:v>1.499999999999996</c:v>
                  </c:pt>
                  <c:pt idx="4">
                    <c:v>15.0</c:v>
                  </c:pt>
                </c:numCache>
              </c:numRef>
            </c:plus>
            <c:minus>
              <c:numRef>
                <c:f>'all-for-paper'!$C$43:$G$43</c:f>
                <c:numCache>
                  <c:formatCode>General</c:formatCode>
                  <c:ptCount val="5"/>
                  <c:pt idx="0">
                    <c:v>1.499999999999996</c:v>
                  </c:pt>
                  <c:pt idx="1">
                    <c:v>21.99999999999999</c:v>
                  </c:pt>
                  <c:pt idx="2">
                    <c:v>7.0</c:v>
                  </c:pt>
                  <c:pt idx="3">
                    <c:v>1.499999999999996</c:v>
                  </c:pt>
                  <c:pt idx="4">
                    <c:v>15.0</c:v>
                  </c:pt>
                </c:numCache>
              </c:numRef>
            </c:minus>
          </c:errBars>
          <c:val>
            <c:numRef>
              <c:f>'all-for-paper'!$C$44:$G$44</c:f>
              <c:numCache>
                <c:formatCode>General</c:formatCode>
                <c:ptCount val="5"/>
                <c:pt idx="0">
                  <c:v>3.5</c:v>
                </c:pt>
                <c:pt idx="1">
                  <c:v>30.0</c:v>
                </c:pt>
                <c:pt idx="2">
                  <c:v>62.0</c:v>
                </c:pt>
                <c:pt idx="3">
                  <c:v>26.5</c:v>
                </c:pt>
                <c:pt idx="4">
                  <c:v>40.0</c:v>
                </c:pt>
              </c:numCache>
            </c:numRef>
          </c:val>
        </c:ser>
        <c:ser>
          <c:idx val="1"/>
          <c:order val="1"/>
          <c:tx>
            <c:strRef>
              <c:f>'all-for-paper'!$B$52</c:f>
              <c:strCache>
                <c:ptCount val="1"/>
                <c:pt idx="0">
                  <c:v>MonoTrans2</c:v>
                </c:pt>
              </c:strCache>
            </c:strRef>
          </c:tx>
          <c:spPr>
            <a:solidFill>
              <a:schemeClr val="accent3">
                <a:lumMod val="50000"/>
              </a:schemeClr>
            </a:solidFill>
          </c:spPr>
          <c:invertIfNegative val="0"/>
          <c:errBars>
            <c:errBarType val="both"/>
            <c:errValType val="cust"/>
            <c:noEndCap val="0"/>
            <c:plus>
              <c:numRef>
                <c:f>'all-for-paper'!$C$51:$G$51</c:f>
                <c:numCache>
                  <c:formatCode>General</c:formatCode>
                  <c:ptCount val="5"/>
                  <c:pt idx="0">
                    <c:v>0.5</c:v>
                  </c:pt>
                  <c:pt idx="1">
                    <c:v>2.0</c:v>
                  </c:pt>
                  <c:pt idx="2">
                    <c:v>2.5</c:v>
                  </c:pt>
                  <c:pt idx="3">
                    <c:v>4.0</c:v>
                  </c:pt>
                  <c:pt idx="4">
                    <c:v>8.0</c:v>
                  </c:pt>
                </c:numCache>
              </c:numRef>
            </c:plus>
            <c:minus>
              <c:numRef>
                <c:f>'all-for-paper'!$C$51:$G$51</c:f>
                <c:numCache>
                  <c:formatCode>General</c:formatCode>
                  <c:ptCount val="5"/>
                  <c:pt idx="0">
                    <c:v>0.5</c:v>
                  </c:pt>
                  <c:pt idx="1">
                    <c:v>2.0</c:v>
                  </c:pt>
                  <c:pt idx="2">
                    <c:v>2.5</c:v>
                  </c:pt>
                  <c:pt idx="3">
                    <c:v>4.0</c:v>
                  </c:pt>
                  <c:pt idx="4">
                    <c:v>8.0</c:v>
                  </c:pt>
                </c:numCache>
              </c:numRef>
            </c:minus>
          </c:errBars>
          <c:val>
            <c:numRef>
              <c:f>'all-for-paper'!$C$52:$G$52</c:f>
              <c:numCache>
                <c:formatCode>General</c:formatCode>
                <c:ptCount val="5"/>
                <c:pt idx="0">
                  <c:v>3.5</c:v>
                </c:pt>
                <c:pt idx="1">
                  <c:v>9.0</c:v>
                </c:pt>
                <c:pt idx="2">
                  <c:v>8.5</c:v>
                </c:pt>
                <c:pt idx="3">
                  <c:v>18.0</c:v>
                </c:pt>
                <c:pt idx="4">
                  <c:v>123.0</c:v>
                </c:pt>
              </c:numCache>
            </c:numRef>
          </c:val>
        </c:ser>
        <c:dLbls>
          <c:showLegendKey val="0"/>
          <c:showVal val="0"/>
          <c:showCatName val="0"/>
          <c:showSerName val="0"/>
          <c:showPercent val="0"/>
          <c:showBubbleSize val="0"/>
        </c:dLbls>
        <c:gapWidth val="29"/>
        <c:axId val="456718152"/>
        <c:axId val="456721128"/>
      </c:barChart>
      <c:catAx>
        <c:axId val="456718152"/>
        <c:scaling>
          <c:orientation val="minMax"/>
        </c:scaling>
        <c:delete val="0"/>
        <c:axPos val="b"/>
        <c:majorTickMark val="out"/>
        <c:minorTickMark val="none"/>
        <c:tickLblPos val="nextTo"/>
        <c:crossAx val="456721128"/>
        <c:crosses val="autoZero"/>
        <c:auto val="1"/>
        <c:lblAlgn val="ctr"/>
        <c:lblOffset val="100"/>
        <c:noMultiLvlLbl val="0"/>
      </c:catAx>
      <c:valAx>
        <c:axId val="456721128"/>
        <c:scaling>
          <c:orientation val="minMax"/>
          <c:max val="150.0"/>
        </c:scaling>
        <c:delete val="0"/>
        <c:axPos val="l"/>
        <c:majorGridlines/>
        <c:title>
          <c:tx>
            <c:rich>
              <a:bodyPr rot="-5400000" vert="horz"/>
              <a:lstStyle/>
              <a:p>
                <a:pPr>
                  <a:defRPr/>
                </a:pPr>
                <a:r>
                  <a:rPr lang="en-US"/>
                  <a:t># of sentences</a:t>
                </a:r>
              </a:p>
            </c:rich>
          </c:tx>
          <c:layout/>
          <c:overlay val="0"/>
        </c:title>
        <c:numFmt formatCode="General" sourceLinked="1"/>
        <c:majorTickMark val="out"/>
        <c:minorTickMark val="none"/>
        <c:tickLblPos val="nextTo"/>
        <c:crossAx val="456718152"/>
        <c:crosses val="autoZero"/>
        <c:crossBetween val="between"/>
        <c:majorUnit val="25.0"/>
      </c:valAx>
    </c:plotArea>
    <c:legend>
      <c:legendPos val="r"/>
      <c:layout>
        <c:manualLayout>
          <c:xMode val="edge"/>
          <c:yMode val="edge"/>
          <c:x val="0.092946791889154"/>
          <c:y val="0.0707417620974458"/>
          <c:w val="0.530093268242058"/>
          <c:h val="0.317812407799803"/>
        </c:manualLayout>
      </c:layout>
      <c:overlay val="0"/>
    </c:legend>
    <c:plotVisOnly val="1"/>
    <c:dispBlanksAs val="gap"/>
    <c:showDLblsOverMax val="0"/>
  </c:chart>
  <c:spPr>
    <a:ln>
      <a:noFill/>
    </a:ln>
  </c:spPr>
  <c:txPr>
    <a:bodyPr/>
    <a:lstStyle/>
    <a:p>
      <a:pPr>
        <a:defRPr sz="24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8263301388628"/>
          <c:y val="0.0513585977626181"/>
          <c:w val="0.790766593450849"/>
          <c:h val="0.798389766889909"/>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'all-for-paper'!$L$43:$P$43</c:f>
                <c:numCache>
                  <c:formatCode>General</c:formatCode>
                  <c:ptCount val="5"/>
                  <c:pt idx="0">
                    <c:v>0.5</c:v>
                  </c:pt>
                  <c:pt idx="1">
                    <c:v>9.5</c:v>
                  </c:pt>
                  <c:pt idx="2">
                    <c:v>8.500000000000001</c:v>
                  </c:pt>
                  <c:pt idx="3">
                    <c:v>1.499999999999996</c:v>
                  </c:pt>
                  <c:pt idx="4">
                    <c:v>19.0</c:v>
                  </c:pt>
                </c:numCache>
              </c:numRef>
            </c:plus>
            <c:minus>
              <c:numRef>
                <c:f>'all-for-paper'!$L$43:$P$43</c:f>
                <c:numCache>
                  <c:formatCode>General</c:formatCode>
                  <c:ptCount val="5"/>
                  <c:pt idx="0">
                    <c:v>0.5</c:v>
                  </c:pt>
                  <c:pt idx="1">
                    <c:v>9.5</c:v>
                  </c:pt>
                  <c:pt idx="2">
                    <c:v>8.500000000000001</c:v>
                  </c:pt>
                  <c:pt idx="3">
                    <c:v>1.499999999999996</c:v>
                  </c:pt>
                  <c:pt idx="4">
                    <c:v>19.0</c:v>
                  </c:pt>
                </c:numCache>
              </c:numRef>
            </c:minus>
          </c:errBars>
          <c:val>
            <c:numRef>
              <c:f>'all-for-paper'!$L$44:$P$44</c:f>
              <c:numCache>
                <c:formatCode>General</c:formatCode>
                <c:ptCount val="5"/>
                <c:pt idx="0">
                  <c:v>5.5</c:v>
                </c:pt>
                <c:pt idx="1">
                  <c:v>42.5</c:v>
                </c:pt>
                <c:pt idx="2">
                  <c:v>46.5</c:v>
                </c:pt>
                <c:pt idx="3">
                  <c:v>24.5</c:v>
                </c:pt>
                <c:pt idx="4">
                  <c:v>43.0</c:v>
                </c:pt>
              </c:numCache>
            </c:numRef>
          </c:val>
        </c:ser>
        <c:ser>
          <c:idx val="1"/>
          <c:order val="1"/>
          <c:tx>
            <c:strRef>
              <c:f>'all-for-paper'!$B$52</c:f>
              <c:strCache>
                <c:ptCount val="1"/>
                <c:pt idx="0">
                  <c:v>MonoTrans2</c:v>
                </c:pt>
              </c:strCache>
            </c:strRef>
          </c:tx>
          <c:spPr>
            <a:noFill/>
            <a:ln>
              <a:noFill/>
            </a:ln>
          </c:spPr>
          <c:invertIfNegative val="0"/>
          <c:errBars>
            <c:errBarType val="both"/>
            <c:errValType val="cust"/>
            <c:noEndCap val="0"/>
            <c:plus>
              <c:numRef>
                <c:f>'all-for-paper'!$L$51:$P$51</c:f>
                <c:numCache>
                  <c:formatCode>General</c:formatCode>
                  <c:ptCount val="5"/>
                  <c:pt idx="0">
                    <c:v>1.0</c:v>
                  </c:pt>
                  <c:pt idx="1">
                    <c:v>1.499999999999996</c:v>
                  </c:pt>
                  <c:pt idx="2">
                    <c:v>2.5</c:v>
                  </c:pt>
                  <c:pt idx="3">
                    <c:v>8.0</c:v>
                  </c:pt>
                  <c:pt idx="4">
                    <c:v>13.0</c:v>
                  </c:pt>
                </c:numCache>
              </c:numRef>
            </c:plus>
            <c:minus>
              <c:numRef>
                <c:f>'all-for-paper'!$L$51:$P$51</c:f>
                <c:numCache>
                  <c:formatCode>General</c:formatCode>
                  <c:ptCount val="5"/>
                  <c:pt idx="0">
                    <c:v>1.0</c:v>
                  </c:pt>
                  <c:pt idx="1">
                    <c:v>1.499999999999996</c:v>
                  </c:pt>
                  <c:pt idx="2">
                    <c:v>2.5</c:v>
                  </c:pt>
                  <c:pt idx="3">
                    <c:v>8.0</c:v>
                  </c:pt>
                  <c:pt idx="4">
                    <c:v>13.0</c:v>
                  </c:pt>
                </c:numCache>
              </c:numRef>
            </c:minus>
            <c:spPr>
              <a:ln>
                <a:noFill/>
              </a:ln>
            </c:spPr>
          </c:errBars>
          <c:val>
            <c:numRef>
              <c:f>'all-for-paper'!$L$52:$P$52</c:f>
              <c:numCache>
                <c:formatCode>General</c:formatCode>
                <c:ptCount val="5"/>
                <c:pt idx="0">
                  <c:v>3.0</c:v>
                </c:pt>
                <c:pt idx="1">
                  <c:v>8.5</c:v>
                </c:pt>
                <c:pt idx="2">
                  <c:v>8.5</c:v>
                </c:pt>
                <c:pt idx="3">
                  <c:v>13.0</c:v>
                </c:pt>
                <c:pt idx="4">
                  <c:v>129.0</c:v>
                </c:pt>
              </c:numCache>
            </c:numRef>
          </c:val>
        </c:ser>
        <c:dLbls>
          <c:showLegendKey val="0"/>
          <c:showVal val="0"/>
          <c:showCatName val="0"/>
          <c:showSerName val="0"/>
          <c:showPercent val="0"/>
          <c:showBubbleSize val="0"/>
        </c:dLbls>
        <c:gapWidth val="29"/>
        <c:axId val="456765048"/>
        <c:axId val="456768024"/>
      </c:barChart>
      <c:catAx>
        <c:axId val="456765048"/>
        <c:scaling>
          <c:orientation val="minMax"/>
        </c:scaling>
        <c:delete val="0"/>
        <c:axPos val="b"/>
        <c:majorTickMark val="out"/>
        <c:minorTickMark val="none"/>
        <c:tickLblPos val="nextTo"/>
        <c:crossAx val="456768024"/>
        <c:crosses val="autoZero"/>
        <c:auto val="1"/>
        <c:lblAlgn val="ctr"/>
        <c:lblOffset val="100"/>
        <c:noMultiLvlLbl val="0"/>
      </c:catAx>
      <c:valAx>
        <c:axId val="456768024"/>
        <c:scaling>
          <c:orientation val="minMax"/>
          <c:max val="150.0"/>
        </c:scaling>
        <c:delete val="0"/>
        <c:axPos val="l"/>
        <c:majorGridlines/>
        <c:title>
          <c:tx>
            <c:rich>
              <a:bodyPr rot="-5400000" vert="horz"/>
              <a:lstStyle/>
              <a:p>
                <a:pPr>
                  <a:defRPr/>
                </a:pPr>
                <a:r>
                  <a:rPr lang="en-US"/>
                  <a:t># of Sentences</a:t>
                </a:r>
              </a:p>
            </c:rich>
          </c:tx>
          <c:layout/>
          <c:overlay val="0"/>
        </c:title>
        <c:numFmt formatCode="General" sourceLinked="1"/>
        <c:majorTickMark val="out"/>
        <c:minorTickMark val="none"/>
        <c:tickLblPos val="nextTo"/>
        <c:crossAx val="456765048"/>
        <c:crosses val="autoZero"/>
        <c:crossBetween val="between"/>
        <c:majorUnit val="25.0"/>
      </c:valAx>
    </c:plotArea>
    <c:legend>
      <c:legendPos val="r"/>
      <c:legendEntry>
        <c:idx val="1"/>
        <c:txPr>
          <a:bodyPr/>
          <a:lstStyle/>
          <a:p>
            <a:pPr>
              <a:defRPr>
                <a:solidFill>
                  <a:schemeClr val="bg1"/>
                </a:solidFill>
              </a:defRPr>
            </a:pPr>
            <a:endParaRPr lang="en-US"/>
          </a:p>
        </c:txPr>
      </c:legendEntry>
      <c:layout>
        <c:manualLayout>
          <c:xMode val="edge"/>
          <c:yMode val="edge"/>
          <c:x val="0.10909874331983"/>
          <c:y val="0.149959860750801"/>
          <c:w val="0.472413815920069"/>
          <c:h val="0.167297712826465"/>
        </c:manualLayout>
      </c:layout>
      <c:overlay val="0"/>
    </c:legend>
    <c:plotVisOnly val="1"/>
    <c:dispBlanksAs val="gap"/>
    <c:showDLblsOverMax val="0"/>
  </c:chart>
  <c:spPr>
    <a:ln>
      <a:noFill/>
    </a:ln>
  </c:spPr>
  <c:txPr>
    <a:bodyPr/>
    <a:lstStyle/>
    <a:p>
      <a:pPr>
        <a:defRPr sz="24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8263301388628"/>
          <c:y val="0.0513585977626181"/>
          <c:w val="0.790766593450849"/>
          <c:h val="0.798389766889909"/>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'all-for-paper'!$L$43:$P$43</c:f>
                <c:numCache>
                  <c:formatCode>General</c:formatCode>
                  <c:ptCount val="5"/>
                  <c:pt idx="0">
                    <c:v>0.5</c:v>
                  </c:pt>
                  <c:pt idx="1">
                    <c:v>9.5</c:v>
                  </c:pt>
                  <c:pt idx="2">
                    <c:v>8.500000000000001</c:v>
                  </c:pt>
                  <c:pt idx="3">
                    <c:v>1.499999999999996</c:v>
                  </c:pt>
                  <c:pt idx="4">
                    <c:v>19.0</c:v>
                  </c:pt>
                </c:numCache>
              </c:numRef>
            </c:plus>
            <c:minus>
              <c:numRef>
                <c:f>'all-for-paper'!$L$43:$P$43</c:f>
                <c:numCache>
                  <c:formatCode>General</c:formatCode>
                  <c:ptCount val="5"/>
                  <c:pt idx="0">
                    <c:v>0.5</c:v>
                  </c:pt>
                  <c:pt idx="1">
                    <c:v>9.5</c:v>
                  </c:pt>
                  <c:pt idx="2">
                    <c:v>8.500000000000001</c:v>
                  </c:pt>
                  <c:pt idx="3">
                    <c:v>1.499999999999996</c:v>
                  </c:pt>
                  <c:pt idx="4">
                    <c:v>19.0</c:v>
                  </c:pt>
                </c:numCache>
              </c:numRef>
            </c:minus>
          </c:errBars>
          <c:val>
            <c:numRef>
              <c:f>'all-for-paper'!$L$44:$P$44</c:f>
              <c:numCache>
                <c:formatCode>General</c:formatCode>
                <c:ptCount val="5"/>
                <c:pt idx="0">
                  <c:v>5.5</c:v>
                </c:pt>
                <c:pt idx="1">
                  <c:v>42.5</c:v>
                </c:pt>
                <c:pt idx="2">
                  <c:v>46.5</c:v>
                </c:pt>
                <c:pt idx="3">
                  <c:v>24.5</c:v>
                </c:pt>
                <c:pt idx="4">
                  <c:v>43.0</c:v>
                </c:pt>
              </c:numCache>
            </c:numRef>
          </c:val>
        </c:ser>
        <c:ser>
          <c:idx val="1"/>
          <c:order val="1"/>
          <c:tx>
            <c:strRef>
              <c:f>'all-for-paper'!$B$52</c:f>
              <c:strCache>
                <c:ptCount val="1"/>
                <c:pt idx="0">
                  <c:v>MonoTrans2</c:v>
                </c:pt>
              </c:strCache>
            </c:strRef>
          </c:tx>
          <c:spPr>
            <a:solidFill>
              <a:schemeClr val="accent3">
                <a:lumMod val="50000"/>
              </a:schemeClr>
            </a:solidFill>
          </c:spPr>
          <c:invertIfNegative val="0"/>
          <c:errBars>
            <c:errBarType val="both"/>
            <c:errValType val="cust"/>
            <c:noEndCap val="0"/>
            <c:plus>
              <c:numRef>
                <c:f>'all-for-paper'!$L$51:$P$51</c:f>
                <c:numCache>
                  <c:formatCode>General</c:formatCode>
                  <c:ptCount val="5"/>
                  <c:pt idx="0">
                    <c:v>1.0</c:v>
                  </c:pt>
                  <c:pt idx="1">
                    <c:v>1.499999999999996</c:v>
                  </c:pt>
                  <c:pt idx="2">
                    <c:v>2.5</c:v>
                  </c:pt>
                  <c:pt idx="3">
                    <c:v>8.0</c:v>
                  </c:pt>
                  <c:pt idx="4">
                    <c:v>13.0</c:v>
                  </c:pt>
                </c:numCache>
              </c:numRef>
            </c:plus>
            <c:minus>
              <c:numRef>
                <c:f>'all-for-paper'!$L$51:$P$51</c:f>
                <c:numCache>
                  <c:formatCode>General</c:formatCode>
                  <c:ptCount val="5"/>
                  <c:pt idx="0">
                    <c:v>1.0</c:v>
                  </c:pt>
                  <c:pt idx="1">
                    <c:v>1.499999999999996</c:v>
                  </c:pt>
                  <c:pt idx="2">
                    <c:v>2.5</c:v>
                  </c:pt>
                  <c:pt idx="3">
                    <c:v>8.0</c:v>
                  </c:pt>
                  <c:pt idx="4">
                    <c:v>13.0</c:v>
                  </c:pt>
                </c:numCache>
              </c:numRef>
            </c:minus>
          </c:errBars>
          <c:val>
            <c:numRef>
              <c:f>'all-for-paper'!$L$52:$P$52</c:f>
              <c:numCache>
                <c:formatCode>General</c:formatCode>
                <c:ptCount val="5"/>
                <c:pt idx="0">
                  <c:v>3.0</c:v>
                </c:pt>
                <c:pt idx="1">
                  <c:v>8.5</c:v>
                </c:pt>
                <c:pt idx="2">
                  <c:v>8.5</c:v>
                </c:pt>
                <c:pt idx="3">
                  <c:v>13.0</c:v>
                </c:pt>
                <c:pt idx="4">
                  <c:v>129.0</c:v>
                </c:pt>
              </c:numCache>
            </c:numRef>
          </c:val>
        </c:ser>
        <c:dLbls>
          <c:showLegendKey val="0"/>
          <c:showVal val="0"/>
          <c:showCatName val="0"/>
          <c:showSerName val="0"/>
          <c:showPercent val="0"/>
          <c:showBubbleSize val="0"/>
        </c:dLbls>
        <c:gapWidth val="29"/>
        <c:axId val="456810840"/>
        <c:axId val="456813816"/>
      </c:barChart>
      <c:catAx>
        <c:axId val="456810840"/>
        <c:scaling>
          <c:orientation val="minMax"/>
        </c:scaling>
        <c:delete val="0"/>
        <c:axPos val="b"/>
        <c:majorTickMark val="out"/>
        <c:minorTickMark val="none"/>
        <c:tickLblPos val="nextTo"/>
        <c:crossAx val="456813816"/>
        <c:crosses val="autoZero"/>
        <c:auto val="1"/>
        <c:lblAlgn val="ctr"/>
        <c:lblOffset val="100"/>
        <c:noMultiLvlLbl val="0"/>
      </c:catAx>
      <c:valAx>
        <c:axId val="456813816"/>
        <c:scaling>
          <c:orientation val="minMax"/>
          <c:max val="150.0"/>
        </c:scaling>
        <c:delete val="0"/>
        <c:axPos val="l"/>
        <c:majorGridlines/>
        <c:title>
          <c:tx>
            <c:rich>
              <a:bodyPr rot="-5400000" vert="horz"/>
              <a:lstStyle/>
              <a:p>
                <a:pPr>
                  <a:defRPr/>
                </a:pPr>
                <a:r>
                  <a:rPr lang="en-US"/>
                  <a:t># of Sentences</a:t>
                </a:r>
              </a:p>
            </c:rich>
          </c:tx>
          <c:layout/>
          <c:overlay val="0"/>
        </c:title>
        <c:numFmt formatCode="General" sourceLinked="1"/>
        <c:majorTickMark val="out"/>
        <c:minorTickMark val="none"/>
        <c:tickLblPos val="nextTo"/>
        <c:crossAx val="456810840"/>
        <c:crosses val="autoZero"/>
        <c:crossBetween val="between"/>
        <c:majorUnit val="25.0"/>
      </c:valAx>
    </c:plotArea>
    <c:legend>
      <c:legendPos val="r"/>
      <c:layout>
        <c:manualLayout>
          <c:xMode val="edge"/>
          <c:yMode val="edge"/>
          <c:x val="0.10909874331983"/>
          <c:y val="0.149959860750801"/>
          <c:w val="0.472413815920069"/>
          <c:h val="0.167297712826465"/>
        </c:manualLayout>
      </c:layout>
      <c:overlay val="0"/>
    </c:legend>
    <c:plotVisOnly val="1"/>
    <c:dispBlanksAs val="gap"/>
    <c:showDLblsOverMax val="0"/>
  </c:chart>
  <c:spPr>
    <a:ln>
      <a:noFill/>
    </a:ln>
  </c:spPr>
  <c:txPr>
    <a:bodyPr/>
    <a:lstStyle/>
    <a:p>
      <a:pPr>
        <a:defRPr sz="24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3160991991326"/>
          <c:y val="0.0513585977626181"/>
          <c:w val="0.800607888136477"/>
          <c:h val="0.756114296122243"/>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'all-for-paper'!$C$43:$G$43</c:f>
                <c:numCache>
                  <c:formatCode>General</c:formatCode>
                  <c:ptCount val="5"/>
                  <c:pt idx="0">
                    <c:v>1.499999999999996</c:v>
                  </c:pt>
                  <c:pt idx="1">
                    <c:v>21.99999999999999</c:v>
                  </c:pt>
                  <c:pt idx="2">
                    <c:v>7.0</c:v>
                  </c:pt>
                  <c:pt idx="3">
                    <c:v>1.499999999999996</c:v>
                  </c:pt>
                  <c:pt idx="4">
                    <c:v>15.0</c:v>
                  </c:pt>
                </c:numCache>
              </c:numRef>
            </c:plus>
            <c:minus>
              <c:numRef>
                <c:f>'all-for-paper'!$C$43:$G$43</c:f>
                <c:numCache>
                  <c:formatCode>General</c:formatCode>
                  <c:ptCount val="5"/>
                  <c:pt idx="0">
                    <c:v>1.499999999999996</c:v>
                  </c:pt>
                  <c:pt idx="1">
                    <c:v>21.99999999999999</c:v>
                  </c:pt>
                  <c:pt idx="2">
                    <c:v>7.0</c:v>
                  </c:pt>
                  <c:pt idx="3">
                    <c:v>1.499999999999996</c:v>
                  </c:pt>
                  <c:pt idx="4">
                    <c:v>15.0</c:v>
                  </c:pt>
                </c:numCache>
              </c:numRef>
            </c:minus>
          </c:errBars>
          <c:val>
            <c:numRef>
              <c:f>'all-for-paper'!$C$44:$G$44</c:f>
              <c:numCache>
                <c:formatCode>General</c:formatCode>
                <c:ptCount val="5"/>
                <c:pt idx="0">
                  <c:v>3.5</c:v>
                </c:pt>
                <c:pt idx="1">
                  <c:v>30.0</c:v>
                </c:pt>
                <c:pt idx="2">
                  <c:v>62.0</c:v>
                </c:pt>
                <c:pt idx="3">
                  <c:v>26.5</c:v>
                </c:pt>
                <c:pt idx="4">
                  <c:v>40.0</c:v>
                </c:pt>
              </c:numCache>
            </c:numRef>
          </c:val>
        </c:ser>
        <c:ser>
          <c:idx val="1"/>
          <c:order val="1"/>
          <c:tx>
            <c:strRef>
              <c:f>'all-for-paper'!$B$52</c:f>
              <c:strCache>
                <c:ptCount val="1"/>
                <c:pt idx="0">
                  <c:v>MonoTrans2</c:v>
                </c:pt>
              </c:strCache>
            </c:strRef>
          </c:tx>
          <c:spPr>
            <a:solidFill>
              <a:schemeClr val="accent3">
                <a:lumMod val="50000"/>
              </a:schemeClr>
            </a:solidFill>
          </c:spPr>
          <c:invertIfNegative val="0"/>
          <c:errBars>
            <c:errBarType val="both"/>
            <c:errValType val="cust"/>
            <c:noEndCap val="0"/>
            <c:plus>
              <c:numRef>
                <c:f>'all-for-paper'!$C$51:$G$51</c:f>
                <c:numCache>
                  <c:formatCode>General</c:formatCode>
                  <c:ptCount val="5"/>
                  <c:pt idx="0">
                    <c:v>0.5</c:v>
                  </c:pt>
                  <c:pt idx="1">
                    <c:v>2.0</c:v>
                  </c:pt>
                  <c:pt idx="2">
                    <c:v>2.5</c:v>
                  </c:pt>
                  <c:pt idx="3">
                    <c:v>4.0</c:v>
                  </c:pt>
                  <c:pt idx="4">
                    <c:v>8.0</c:v>
                  </c:pt>
                </c:numCache>
              </c:numRef>
            </c:plus>
            <c:minus>
              <c:numRef>
                <c:f>'all-for-paper'!$C$51:$G$51</c:f>
                <c:numCache>
                  <c:formatCode>General</c:formatCode>
                  <c:ptCount val="5"/>
                  <c:pt idx="0">
                    <c:v>0.5</c:v>
                  </c:pt>
                  <c:pt idx="1">
                    <c:v>2.0</c:v>
                  </c:pt>
                  <c:pt idx="2">
                    <c:v>2.5</c:v>
                  </c:pt>
                  <c:pt idx="3">
                    <c:v>4.0</c:v>
                  </c:pt>
                  <c:pt idx="4">
                    <c:v>8.0</c:v>
                  </c:pt>
                </c:numCache>
              </c:numRef>
            </c:minus>
          </c:errBars>
          <c:val>
            <c:numRef>
              <c:f>'all-for-paper'!$C$52:$G$52</c:f>
              <c:numCache>
                <c:formatCode>General</c:formatCode>
                <c:ptCount val="5"/>
                <c:pt idx="0">
                  <c:v>3.5</c:v>
                </c:pt>
                <c:pt idx="1">
                  <c:v>9.0</c:v>
                </c:pt>
                <c:pt idx="2">
                  <c:v>8.5</c:v>
                </c:pt>
                <c:pt idx="3">
                  <c:v>18.0</c:v>
                </c:pt>
                <c:pt idx="4">
                  <c:v>123.0</c:v>
                </c:pt>
              </c:numCache>
            </c:numRef>
          </c:val>
        </c:ser>
        <c:dLbls>
          <c:showLegendKey val="0"/>
          <c:showVal val="0"/>
          <c:showCatName val="0"/>
          <c:showSerName val="0"/>
          <c:showPercent val="0"/>
          <c:showBubbleSize val="0"/>
        </c:dLbls>
        <c:gapWidth val="29"/>
        <c:axId val="456862072"/>
        <c:axId val="456865080"/>
      </c:barChart>
      <c:catAx>
        <c:axId val="456862072"/>
        <c:scaling>
          <c:orientation val="minMax"/>
        </c:scaling>
        <c:delete val="0"/>
        <c:axPos val="b"/>
        <c:majorTickMark val="out"/>
        <c:minorTickMark val="none"/>
        <c:tickLblPos val="nextTo"/>
        <c:txPr>
          <a:bodyPr/>
          <a:lstStyle/>
          <a:p>
            <a:pPr>
              <a:defRPr sz="2000"/>
            </a:pPr>
            <a:endParaRPr lang="en-US"/>
          </a:p>
        </c:txPr>
        <c:crossAx val="456865080"/>
        <c:crosses val="autoZero"/>
        <c:auto val="1"/>
        <c:lblAlgn val="ctr"/>
        <c:lblOffset val="100"/>
        <c:noMultiLvlLbl val="0"/>
      </c:catAx>
      <c:valAx>
        <c:axId val="456865080"/>
        <c:scaling>
          <c:orientation val="minMax"/>
          <c:max val="150.0"/>
        </c:scaling>
        <c:delete val="0"/>
        <c:axPos val="l"/>
        <c:majorGridlines/>
        <c:numFmt formatCode="General" sourceLinked="1"/>
        <c:majorTickMark val="out"/>
        <c:minorTickMark val="none"/>
        <c:tickLblPos val="nextTo"/>
        <c:txPr>
          <a:bodyPr/>
          <a:lstStyle/>
          <a:p>
            <a:pPr>
              <a:defRPr sz="1800"/>
            </a:pPr>
            <a:endParaRPr lang="en-US"/>
          </a:p>
        </c:txPr>
        <c:crossAx val="456862072"/>
        <c:crosses val="autoZero"/>
        <c:crossBetween val="between"/>
        <c:majorUnit val="25.0"/>
      </c:valAx>
    </c:plotArea>
    <c:legend>
      <c:legendPos val="r"/>
      <c:layout>
        <c:manualLayout>
          <c:xMode val="edge"/>
          <c:yMode val="edge"/>
          <c:x val="0.17654553669603"/>
          <c:y val="0.0707416076650137"/>
          <c:w val="0.362895691939554"/>
          <c:h val="0.236342703788244"/>
        </c:manualLayout>
      </c:layout>
      <c:overlay val="0"/>
      <c:txPr>
        <a:bodyPr/>
        <a:lstStyle/>
        <a:p>
          <a:pPr>
            <a:defRPr sz="1600"/>
          </a:pPr>
          <a:endParaRPr lang="en-US"/>
        </a:p>
      </c:txPr>
    </c:legend>
    <c:plotVisOnly val="1"/>
    <c:dispBlanksAs val="gap"/>
    <c:showDLblsOverMax val="0"/>
  </c:chart>
  <c:spPr>
    <a:ln>
      <a:noFill/>
    </a:ln>
  </c:spPr>
  <c:txPr>
    <a:bodyPr/>
    <a:lstStyle/>
    <a:p>
      <a:pPr>
        <a:defRPr sz="24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38263301388628"/>
          <c:y val="0.0513585977626181"/>
          <c:w val="0.790766593450849"/>
          <c:h val="0.798389766889909"/>
        </c:manualLayout>
      </c:layout>
      <c:barChart>
        <c:barDir val="col"/>
        <c:grouping val="clustered"/>
        <c:varyColors val="0"/>
        <c:ser>
          <c:idx val="0"/>
          <c:order val="0"/>
          <c:tx>
            <c:strRef>
              <c:f>'all-for-paper'!$B$44</c:f>
              <c:strCache>
                <c:ptCount val="1"/>
                <c:pt idx="0">
                  <c:v>Google</c:v>
                </c:pt>
              </c:strCache>
            </c:strRef>
          </c:tx>
          <c:spPr>
            <a:solidFill>
              <a:schemeClr val="accent3">
                <a:lumMod val="60000"/>
                <a:lumOff val="40000"/>
              </a:schemeClr>
            </a:solidFill>
          </c:spPr>
          <c:invertIfNegative val="0"/>
          <c:errBars>
            <c:errBarType val="both"/>
            <c:errValType val="cust"/>
            <c:noEndCap val="0"/>
            <c:plus>
              <c:numRef>
                <c:f>'all-for-paper'!$L$43:$P$43</c:f>
                <c:numCache>
                  <c:formatCode>General</c:formatCode>
                  <c:ptCount val="5"/>
                  <c:pt idx="0">
                    <c:v>0.5</c:v>
                  </c:pt>
                  <c:pt idx="1">
                    <c:v>9.5</c:v>
                  </c:pt>
                  <c:pt idx="2">
                    <c:v>8.500000000000001</c:v>
                  </c:pt>
                  <c:pt idx="3">
                    <c:v>1.499999999999996</c:v>
                  </c:pt>
                  <c:pt idx="4">
                    <c:v>19.0</c:v>
                  </c:pt>
                </c:numCache>
              </c:numRef>
            </c:plus>
            <c:minus>
              <c:numRef>
                <c:f>'all-for-paper'!$L$43:$P$43</c:f>
                <c:numCache>
                  <c:formatCode>General</c:formatCode>
                  <c:ptCount val="5"/>
                  <c:pt idx="0">
                    <c:v>0.5</c:v>
                  </c:pt>
                  <c:pt idx="1">
                    <c:v>9.5</c:v>
                  </c:pt>
                  <c:pt idx="2">
                    <c:v>8.500000000000001</c:v>
                  </c:pt>
                  <c:pt idx="3">
                    <c:v>1.499999999999996</c:v>
                  </c:pt>
                  <c:pt idx="4">
                    <c:v>19.0</c:v>
                  </c:pt>
                </c:numCache>
              </c:numRef>
            </c:minus>
          </c:errBars>
          <c:val>
            <c:numRef>
              <c:f>'all-for-paper'!$L$44:$P$44</c:f>
              <c:numCache>
                <c:formatCode>General</c:formatCode>
                <c:ptCount val="5"/>
                <c:pt idx="0">
                  <c:v>5.5</c:v>
                </c:pt>
                <c:pt idx="1">
                  <c:v>42.5</c:v>
                </c:pt>
                <c:pt idx="2">
                  <c:v>46.5</c:v>
                </c:pt>
                <c:pt idx="3">
                  <c:v>24.5</c:v>
                </c:pt>
                <c:pt idx="4">
                  <c:v>43.0</c:v>
                </c:pt>
              </c:numCache>
            </c:numRef>
          </c:val>
        </c:ser>
        <c:ser>
          <c:idx val="1"/>
          <c:order val="1"/>
          <c:tx>
            <c:strRef>
              <c:f>'all-for-paper'!$B$52</c:f>
              <c:strCache>
                <c:ptCount val="1"/>
                <c:pt idx="0">
                  <c:v>MonoTrans2</c:v>
                </c:pt>
              </c:strCache>
            </c:strRef>
          </c:tx>
          <c:spPr>
            <a:solidFill>
              <a:schemeClr val="accent3">
                <a:lumMod val="50000"/>
              </a:schemeClr>
            </a:solidFill>
          </c:spPr>
          <c:invertIfNegative val="0"/>
          <c:errBars>
            <c:errBarType val="both"/>
            <c:errValType val="cust"/>
            <c:noEndCap val="0"/>
            <c:plus>
              <c:numRef>
                <c:f>'all-for-paper'!$L$51:$P$51</c:f>
                <c:numCache>
                  <c:formatCode>General</c:formatCode>
                  <c:ptCount val="5"/>
                  <c:pt idx="0">
                    <c:v>1.0</c:v>
                  </c:pt>
                  <c:pt idx="1">
                    <c:v>1.499999999999996</c:v>
                  </c:pt>
                  <c:pt idx="2">
                    <c:v>2.5</c:v>
                  </c:pt>
                  <c:pt idx="3">
                    <c:v>8.0</c:v>
                  </c:pt>
                  <c:pt idx="4">
                    <c:v>13.0</c:v>
                  </c:pt>
                </c:numCache>
              </c:numRef>
            </c:plus>
            <c:minus>
              <c:numRef>
                <c:f>'all-for-paper'!$L$51:$P$51</c:f>
                <c:numCache>
                  <c:formatCode>General</c:formatCode>
                  <c:ptCount val="5"/>
                  <c:pt idx="0">
                    <c:v>1.0</c:v>
                  </c:pt>
                  <c:pt idx="1">
                    <c:v>1.499999999999996</c:v>
                  </c:pt>
                  <c:pt idx="2">
                    <c:v>2.5</c:v>
                  </c:pt>
                  <c:pt idx="3">
                    <c:v>8.0</c:v>
                  </c:pt>
                  <c:pt idx="4">
                    <c:v>13.0</c:v>
                  </c:pt>
                </c:numCache>
              </c:numRef>
            </c:minus>
          </c:errBars>
          <c:val>
            <c:numRef>
              <c:f>'all-for-paper'!$L$52:$P$52</c:f>
              <c:numCache>
                <c:formatCode>General</c:formatCode>
                <c:ptCount val="5"/>
                <c:pt idx="0">
                  <c:v>3.0</c:v>
                </c:pt>
                <c:pt idx="1">
                  <c:v>8.5</c:v>
                </c:pt>
                <c:pt idx="2">
                  <c:v>8.5</c:v>
                </c:pt>
                <c:pt idx="3">
                  <c:v>13.0</c:v>
                </c:pt>
                <c:pt idx="4">
                  <c:v>129.0</c:v>
                </c:pt>
              </c:numCache>
            </c:numRef>
          </c:val>
        </c:ser>
        <c:dLbls>
          <c:showLegendKey val="0"/>
          <c:showVal val="0"/>
          <c:showCatName val="0"/>
          <c:showSerName val="0"/>
          <c:showPercent val="0"/>
          <c:showBubbleSize val="0"/>
        </c:dLbls>
        <c:gapWidth val="29"/>
        <c:axId val="456893576"/>
        <c:axId val="456896584"/>
      </c:barChart>
      <c:catAx>
        <c:axId val="456893576"/>
        <c:scaling>
          <c:orientation val="minMax"/>
        </c:scaling>
        <c:delete val="0"/>
        <c:axPos val="b"/>
        <c:majorTickMark val="out"/>
        <c:minorTickMark val="none"/>
        <c:tickLblPos val="nextTo"/>
        <c:txPr>
          <a:bodyPr/>
          <a:lstStyle/>
          <a:p>
            <a:pPr>
              <a:defRPr sz="2000"/>
            </a:pPr>
            <a:endParaRPr lang="en-US"/>
          </a:p>
        </c:txPr>
        <c:crossAx val="456896584"/>
        <c:crosses val="autoZero"/>
        <c:auto val="1"/>
        <c:lblAlgn val="ctr"/>
        <c:lblOffset val="100"/>
        <c:noMultiLvlLbl val="0"/>
      </c:catAx>
      <c:valAx>
        <c:axId val="456896584"/>
        <c:scaling>
          <c:orientation val="minMax"/>
          <c:max val="150.0"/>
        </c:scaling>
        <c:delete val="0"/>
        <c:axPos val="l"/>
        <c:majorGridlines/>
        <c:numFmt formatCode="General" sourceLinked="1"/>
        <c:majorTickMark val="out"/>
        <c:minorTickMark val="none"/>
        <c:tickLblPos val="nextTo"/>
        <c:txPr>
          <a:bodyPr/>
          <a:lstStyle/>
          <a:p>
            <a:pPr>
              <a:defRPr sz="1800"/>
            </a:pPr>
            <a:endParaRPr lang="en-US"/>
          </a:p>
        </c:txPr>
        <c:crossAx val="456893576"/>
        <c:crosses val="autoZero"/>
        <c:crossBetween val="between"/>
        <c:majorUnit val="25.0"/>
      </c:valAx>
    </c:plotArea>
    <c:legend>
      <c:legendPos val="r"/>
      <c:layout>
        <c:manualLayout>
          <c:xMode val="edge"/>
          <c:yMode val="edge"/>
          <c:x val="0.153137051411927"/>
          <c:y val="0.0470742587672592"/>
          <c:w val="0.33086201729335"/>
          <c:h val="0.254750666225419"/>
        </c:manualLayout>
      </c:layout>
      <c:overlay val="0"/>
      <c:txPr>
        <a:bodyPr/>
        <a:lstStyle/>
        <a:p>
          <a:pPr>
            <a:defRPr sz="1600"/>
          </a:pPr>
          <a:endParaRPr lang="en-US"/>
        </a:p>
      </c:txPr>
    </c:legend>
    <c:plotVisOnly val="1"/>
    <c:dispBlanksAs val="gap"/>
    <c:showDLblsOverMax val="0"/>
  </c:chart>
  <c:spPr>
    <a:ln>
      <a:noFill/>
    </a:ln>
  </c:spPr>
  <c:txPr>
    <a:bodyPr/>
    <a:lstStyle/>
    <a:p>
      <a:pPr>
        <a:defRPr sz="24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8D0914-9FBE-234A-B6D5-9BDF49B1D782}" type="datetimeFigureOut">
              <a:t>5/24/11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71F5CE-92E5-0E4A-9395-ABD9020CD604}" type="slidenum">
              <a:t>‹#›</a:t>
            </a:fld>
            <a:endParaRPr lang="en-US"/>
          </a:p>
        </p:txBody>
      </p:sp>
    </p:spTree>
    <p:extLst>
      <p:ext uri="{BB962C8B-B14F-4D97-AF65-F5344CB8AC3E}">
        <p14:creationId xmlns:p14="http://schemas.microsoft.com/office/powerpoint/2010/main" val="38770394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lvl="1"/>
            <a:endParaRPr lang="en-US" dirty="0" smtClean="0"/>
          </a:p>
        </p:txBody>
      </p:sp>
      <p:sp>
        <p:nvSpPr>
          <p:cNvPr id="27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570B10-A229-49FB-B900-F85D7242E117}"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Calibri" charset="0"/>
              </a:rPr>
              <a:t>In this experiment, undergraduate English speakers were not as motivated to be careful to produce fluent English.  But for this use case, unlike the children</a:t>
            </a:r>
            <a:r>
              <a:rPr lang="ja-JP" altLang="en-US">
                <a:latin typeface="Calibri" charset="0"/>
              </a:rPr>
              <a:t>’</a:t>
            </a:r>
            <a:r>
              <a:rPr lang="en-US" altLang="ja-JP">
                <a:latin typeface="Calibri" charset="0"/>
              </a:rPr>
              <a:t>s books, adequacy is the measure that matters – what matters is that the responders understand the meaning, not that the results be fluent or grammatical.</a:t>
            </a:r>
          </a:p>
          <a:p>
            <a:endParaRPr lang="en-US">
              <a:latin typeface="Calibri" charset="0"/>
            </a:endParaRPr>
          </a:p>
          <a:p>
            <a:r>
              <a:rPr lang="en-US">
                <a:latin typeface="Calibri" charset="0"/>
              </a:rPr>
              <a:t>SPEED: ~10 words/hr per pair of participants</a:t>
            </a:r>
          </a:p>
          <a:p>
            <a:r>
              <a:rPr lang="en-US">
                <a:latin typeface="Calibri" charset="0"/>
              </a:rPr>
              <a:t>     PRO: ~250 words/hr for bilingual professional</a:t>
            </a:r>
          </a:p>
          <a:p>
            <a:endParaRPr lang="en-US">
              <a:latin typeface="Calibri" charset="0"/>
            </a:endParaRPr>
          </a:p>
          <a:p>
            <a:r>
              <a:rPr lang="en-US">
                <a:latin typeface="Calibri" charset="0"/>
              </a:rPr>
              <a:t>TIME SPENT: Haiti: 15 hrs =&gt; $45</a:t>
            </a:r>
          </a:p>
          <a:p>
            <a:r>
              <a:rPr lang="en-US">
                <a:latin typeface="Calibri" charset="0"/>
              </a:rPr>
              <a:t>            Undergrads: 34 hrs =&gt; $340</a:t>
            </a: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4852" indent="-282635" eaLnBrk="0" hangingPunct="0">
              <a:defRPr sz="2400">
                <a:solidFill>
                  <a:schemeClr val="tx1"/>
                </a:solidFill>
                <a:latin typeface="Arial" charset="0"/>
                <a:ea typeface="ＭＳ Ｐゴシック" charset="0"/>
              </a:defRPr>
            </a:lvl2pPr>
            <a:lvl3pPr marL="1130541" indent="-226108" eaLnBrk="0" hangingPunct="0">
              <a:defRPr sz="2400">
                <a:solidFill>
                  <a:schemeClr val="tx1"/>
                </a:solidFill>
                <a:latin typeface="Arial" charset="0"/>
                <a:ea typeface="ＭＳ Ｐゴシック" charset="0"/>
              </a:defRPr>
            </a:lvl3pPr>
            <a:lvl4pPr marL="1582758" indent="-226108" eaLnBrk="0" hangingPunct="0">
              <a:defRPr sz="2400">
                <a:solidFill>
                  <a:schemeClr val="tx1"/>
                </a:solidFill>
                <a:latin typeface="Arial" charset="0"/>
                <a:ea typeface="ＭＳ Ｐゴシック" charset="0"/>
              </a:defRPr>
            </a:lvl4pPr>
            <a:lvl5pPr marL="2034974" indent="-226108" eaLnBrk="0" hangingPunct="0">
              <a:defRPr sz="2400">
                <a:solidFill>
                  <a:schemeClr val="tx1"/>
                </a:solidFill>
                <a:latin typeface="Arial" charset="0"/>
                <a:ea typeface="ＭＳ Ｐゴシック" charset="0"/>
              </a:defRPr>
            </a:lvl5pPr>
            <a:lvl6pPr marL="2487191" indent="-226108" eaLnBrk="0" fontAlgn="base" hangingPunct="0">
              <a:spcBef>
                <a:spcPct val="0"/>
              </a:spcBef>
              <a:spcAft>
                <a:spcPct val="0"/>
              </a:spcAft>
              <a:defRPr sz="2400">
                <a:solidFill>
                  <a:schemeClr val="tx1"/>
                </a:solidFill>
                <a:latin typeface="Arial" charset="0"/>
                <a:ea typeface="ＭＳ Ｐゴシック" charset="0"/>
              </a:defRPr>
            </a:lvl6pPr>
            <a:lvl7pPr marL="2939407" indent="-226108" eaLnBrk="0" fontAlgn="base" hangingPunct="0">
              <a:spcBef>
                <a:spcPct val="0"/>
              </a:spcBef>
              <a:spcAft>
                <a:spcPct val="0"/>
              </a:spcAft>
              <a:defRPr sz="2400">
                <a:solidFill>
                  <a:schemeClr val="tx1"/>
                </a:solidFill>
                <a:latin typeface="Arial" charset="0"/>
                <a:ea typeface="ＭＳ Ｐゴシック" charset="0"/>
              </a:defRPr>
            </a:lvl7pPr>
            <a:lvl8pPr marL="3391624" indent="-226108" eaLnBrk="0" fontAlgn="base" hangingPunct="0">
              <a:spcBef>
                <a:spcPct val="0"/>
              </a:spcBef>
              <a:spcAft>
                <a:spcPct val="0"/>
              </a:spcAft>
              <a:defRPr sz="2400">
                <a:solidFill>
                  <a:schemeClr val="tx1"/>
                </a:solidFill>
                <a:latin typeface="Arial" charset="0"/>
                <a:ea typeface="ＭＳ Ｐゴシック" charset="0"/>
              </a:defRPr>
            </a:lvl8pPr>
            <a:lvl9pPr marL="3843840" indent="-22610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1EDCBC4-2647-A040-B53F-68F5C81D58D4}" type="slidenum">
              <a:rPr lang="en-US" sz="1200">
                <a:latin typeface="Calibri" charset="0"/>
              </a:rPr>
              <a:pPr eaLnBrk="1" hangingPunct="1"/>
              <a:t>50</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atin typeface="Calibri" charset="0"/>
              </a:rPr>
              <a:t>Some of you might say, machine translation</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4852" indent="-282635" eaLnBrk="0" hangingPunct="0">
              <a:defRPr sz="2400">
                <a:solidFill>
                  <a:schemeClr val="tx1"/>
                </a:solidFill>
                <a:latin typeface="Arial" charset="0"/>
                <a:ea typeface="ＭＳ Ｐゴシック" charset="0"/>
              </a:defRPr>
            </a:lvl2pPr>
            <a:lvl3pPr marL="1130541" indent="-226108" eaLnBrk="0" hangingPunct="0">
              <a:defRPr sz="2400">
                <a:solidFill>
                  <a:schemeClr val="tx1"/>
                </a:solidFill>
                <a:latin typeface="Arial" charset="0"/>
                <a:ea typeface="ＭＳ Ｐゴシック" charset="0"/>
              </a:defRPr>
            </a:lvl3pPr>
            <a:lvl4pPr marL="1582758" indent="-226108" eaLnBrk="0" hangingPunct="0">
              <a:defRPr sz="2400">
                <a:solidFill>
                  <a:schemeClr val="tx1"/>
                </a:solidFill>
                <a:latin typeface="Arial" charset="0"/>
                <a:ea typeface="ＭＳ Ｐゴシック" charset="0"/>
              </a:defRPr>
            </a:lvl4pPr>
            <a:lvl5pPr marL="2034974" indent="-226108" eaLnBrk="0" hangingPunct="0">
              <a:defRPr sz="2400">
                <a:solidFill>
                  <a:schemeClr val="tx1"/>
                </a:solidFill>
                <a:latin typeface="Arial" charset="0"/>
                <a:ea typeface="ＭＳ Ｐゴシック" charset="0"/>
              </a:defRPr>
            </a:lvl5pPr>
            <a:lvl6pPr marL="2487191" indent="-226108" eaLnBrk="0" fontAlgn="base" hangingPunct="0">
              <a:spcBef>
                <a:spcPct val="0"/>
              </a:spcBef>
              <a:spcAft>
                <a:spcPct val="0"/>
              </a:spcAft>
              <a:defRPr sz="2400">
                <a:solidFill>
                  <a:schemeClr val="tx1"/>
                </a:solidFill>
                <a:latin typeface="Arial" charset="0"/>
                <a:ea typeface="ＭＳ Ｐゴシック" charset="0"/>
              </a:defRPr>
            </a:lvl6pPr>
            <a:lvl7pPr marL="2939407" indent="-226108" eaLnBrk="0" fontAlgn="base" hangingPunct="0">
              <a:spcBef>
                <a:spcPct val="0"/>
              </a:spcBef>
              <a:spcAft>
                <a:spcPct val="0"/>
              </a:spcAft>
              <a:defRPr sz="2400">
                <a:solidFill>
                  <a:schemeClr val="tx1"/>
                </a:solidFill>
                <a:latin typeface="Arial" charset="0"/>
                <a:ea typeface="ＭＳ Ｐゴシック" charset="0"/>
              </a:defRPr>
            </a:lvl7pPr>
            <a:lvl8pPr marL="3391624" indent="-226108" eaLnBrk="0" fontAlgn="base" hangingPunct="0">
              <a:spcBef>
                <a:spcPct val="0"/>
              </a:spcBef>
              <a:spcAft>
                <a:spcPct val="0"/>
              </a:spcAft>
              <a:defRPr sz="2400">
                <a:solidFill>
                  <a:schemeClr val="tx1"/>
                </a:solidFill>
                <a:latin typeface="Arial" charset="0"/>
                <a:ea typeface="ＭＳ Ｐゴシック" charset="0"/>
              </a:defRPr>
            </a:lvl8pPr>
            <a:lvl9pPr marL="3843840" indent="-22610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A426E7C-3800-FA40-8763-D9C04BC937CA}" type="slidenum">
              <a:rPr lang="en-US" sz="1200">
                <a:latin typeface="Calibri" charset="0"/>
              </a:rPr>
              <a:pPr eaLnBrk="1" hangingPunct="1"/>
              <a:t>5</a:t>
            </a:fld>
            <a:endParaRPr lang="en-US" sz="1200">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aseline="0" dirty="0" smtClean="0"/>
              <a:t>Compare to all bilingual people, there are much much more monolingual people who could probably help</a:t>
            </a:r>
            <a:endParaRPr lang="en-US" dirty="0" smtClean="0"/>
          </a:p>
        </p:txBody>
      </p:sp>
      <p:sp>
        <p:nvSpPr>
          <p:cNvPr id="25604" name="Slide Number Placeholder 3"/>
          <p:cNvSpPr>
            <a:spLocks noGrp="1"/>
          </p:cNvSpPr>
          <p:nvPr>
            <p:ph type="sldNum" sz="quarter" idx="5"/>
          </p:nvPr>
        </p:nvSpPr>
        <p:spPr bwMode="auto">
          <a:ln>
            <a:miter lim="800000"/>
            <a:headEnd/>
            <a:tailEnd/>
          </a:ln>
        </p:spPr>
        <p:txBody>
          <a:bodyPr/>
          <a:lstStyle/>
          <a:p>
            <a:fld id="{BA7E54DB-EA30-4733-81E6-1CA62F5BABA1}" type="slidenum">
              <a:rPr lang="en-US"/>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91">
              <a:defRPr/>
            </a:pPr>
            <a:r>
              <a:rPr lang="en-US" dirty="0" smtClean="0">
                <a:latin typeface="Arial"/>
                <a:cs typeface="Arial"/>
              </a:rPr>
              <a:t>Figure 1</a:t>
            </a:r>
            <a:r>
              <a:rPr lang="en-US" dirty="0">
                <a:latin typeface="+mn-lt"/>
                <a:cs typeface="+mn-cs"/>
              </a:rPr>
              <a:t>:</a:t>
            </a:r>
            <a:r>
              <a:rPr lang="en-US" baseline="0" dirty="0">
                <a:latin typeface="+mn-lt"/>
                <a:cs typeface="+mn-cs"/>
              </a:rPr>
              <a:t> Monotrans2 Protocol: Numerous volunteers perform monolingual analysis activities to produce a high quality translated sentence by performing a range of tasks on machine translated sentences. Target language tasks include voting, identifying error spans, and creating new translation candidates.  Source language tasks include voting, explaining errors, and paraphasing identified error spans (in the context of the complete sentence).</a:t>
            </a:r>
            <a:endParaRPr lang="en-US"/>
          </a:p>
        </p:txBody>
      </p:sp>
      <p:sp>
        <p:nvSpPr>
          <p:cNvPr id="4" name="Slide Number Placeholder 3"/>
          <p:cNvSpPr>
            <a:spLocks noGrp="1"/>
          </p:cNvSpPr>
          <p:nvPr>
            <p:ph type="sldNum" sz="quarter" idx="10"/>
          </p:nvPr>
        </p:nvSpPr>
        <p:spPr/>
        <p:txBody>
          <a:bodyPr/>
          <a:lstStyle/>
          <a:p>
            <a:pPr>
              <a:defRPr/>
            </a:pPr>
            <a:fld id="{89DE9E03-931E-4245-9E4A-8D0F300DC7F4}" type="slidenum">
              <a:rPr lang="en-US" smtClean="0"/>
              <a:pPr>
                <a:defRPr/>
              </a:pPr>
              <a:t>8</a:t>
            </a:fld>
            <a:endParaRPr lang="en-US"/>
          </a:p>
        </p:txBody>
      </p:sp>
    </p:spTree>
    <p:extLst>
      <p:ext uri="{BB962C8B-B14F-4D97-AF65-F5344CB8AC3E}">
        <p14:creationId xmlns:p14="http://schemas.microsoft.com/office/powerpoint/2010/main" val="902810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91">
              <a:defRPr/>
            </a:pPr>
            <a:r>
              <a:rPr lang="en-US" dirty="0" smtClean="0">
                <a:latin typeface="Arial"/>
                <a:cs typeface="Arial"/>
              </a:rPr>
              <a:t>Figure 1</a:t>
            </a:r>
            <a:r>
              <a:rPr lang="en-US" dirty="0">
                <a:latin typeface="+mn-lt"/>
                <a:cs typeface="+mn-cs"/>
              </a:rPr>
              <a:t>:</a:t>
            </a:r>
            <a:r>
              <a:rPr lang="en-US" baseline="0" dirty="0">
                <a:latin typeface="+mn-lt"/>
                <a:cs typeface="+mn-cs"/>
              </a:rPr>
              <a:t> Monotrans2 Protocol: Numerous volunteers perform monolingual analysis activities to produce a high quality translated sentence by performing a range of tasks on machine translated sentences. Target language tasks include voting, identifying error spans, and creating new translation candidates.  Source language tasks include voting, explaining errors, and paraphasing identified error spans (in the context of the complete sentence).</a:t>
            </a:r>
            <a:endParaRPr lang="en-US" dirty="0"/>
          </a:p>
        </p:txBody>
      </p:sp>
      <p:sp>
        <p:nvSpPr>
          <p:cNvPr id="4" name="Slide Number Placeholder 3"/>
          <p:cNvSpPr>
            <a:spLocks noGrp="1"/>
          </p:cNvSpPr>
          <p:nvPr>
            <p:ph type="sldNum" sz="quarter" idx="10"/>
          </p:nvPr>
        </p:nvSpPr>
        <p:spPr/>
        <p:txBody>
          <a:bodyPr/>
          <a:lstStyle/>
          <a:p>
            <a:pPr>
              <a:defRPr/>
            </a:pPr>
            <a:fld id="{89DE9E03-931E-4245-9E4A-8D0F300DC7F4}" type="slidenum">
              <a:rPr lang="en-US" smtClean="0"/>
              <a:pPr>
                <a:defRPr/>
              </a:pPr>
              <a:t>9</a:t>
            </a:fld>
            <a:endParaRPr lang="en-US"/>
          </a:p>
        </p:txBody>
      </p:sp>
    </p:spTree>
    <p:extLst>
      <p:ext uri="{BB962C8B-B14F-4D97-AF65-F5344CB8AC3E}">
        <p14:creationId xmlns:p14="http://schemas.microsoft.com/office/powerpoint/2010/main" val="902810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91">
              <a:defRPr/>
            </a:pPr>
            <a:r>
              <a:rPr lang="en-US" dirty="0" smtClean="0">
                <a:latin typeface="Arial"/>
                <a:cs typeface="Arial"/>
              </a:rPr>
              <a:t>Figure 1</a:t>
            </a:r>
            <a:r>
              <a:rPr lang="en-US" dirty="0">
                <a:latin typeface="+mn-lt"/>
                <a:cs typeface="+mn-cs"/>
              </a:rPr>
              <a:t>:</a:t>
            </a:r>
            <a:r>
              <a:rPr lang="en-US" baseline="0" dirty="0">
                <a:latin typeface="+mn-lt"/>
                <a:cs typeface="+mn-cs"/>
              </a:rPr>
              <a:t> Monotrans2 Protocol: Numerous volunteers perform monolingual analysis activities to produce a high quality translated sentence by performing a range of tasks on machine translated sentences. Target language tasks include voting, identifying error spans, and creating new translation candidates.  Source language tasks include voting, explaining errors, and paraphasing identified error spans (in the context of the complete sentence).</a:t>
            </a:r>
            <a:endParaRPr lang="en-US"/>
          </a:p>
        </p:txBody>
      </p:sp>
      <p:sp>
        <p:nvSpPr>
          <p:cNvPr id="4" name="Slide Number Placeholder 3"/>
          <p:cNvSpPr>
            <a:spLocks noGrp="1"/>
          </p:cNvSpPr>
          <p:nvPr>
            <p:ph type="sldNum" sz="quarter" idx="10"/>
          </p:nvPr>
        </p:nvSpPr>
        <p:spPr/>
        <p:txBody>
          <a:bodyPr/>
          <a:lstStyle/>
          <a:p>
            <a:pPr>
              <a:defRPr/>
            </a:pPr>
            <a:fld id="{89DE9E03-931E-4245-9E4A-8D0F300DC7F4}" type="slidenum">
              <a:rPr lang="en-US" smtClean="0"/>
              <a:pPr>
                <a:defRPr/>
              </a:pPr>
              <a:t>10</a:t>
            </a:fld>
            <a:endParaRPr lang="en-US"/>
          </a:p>
        </p:txBody>
      </p:sp>
    </p:spTree>
    <p:extLst>
      <p:ext uri="{BB962C8B-B14F-4D97-AF65-F5344CB8AC3E}">
        <p14:creationId xmlns:p14="http://schemas.microsoft.com/office/powerpoint/2010/main" val="90281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91">
              <a:defRPr/>
            </a:pPr>
            <a:r>
              <a:rPr lang="en-US" dirty="0" smtClean="0">
                <a:latin typeface="Arial"/>
                <a:cs typeface="Arial"/>
              </a:rPr>
              <a:t>Figure 1</a:t>
            </a:r>
            <a:r>
              <a:rPr lang="en-US" dirty="0">
                <a:latin typeface="+mn-lt"/>
                <a:cs typeface="+mn-cs"/>
              </a:rPr>
              <a:t>:</a:t>
            </a:r>
            <a:r>
              <a:rPr lang="en-US" baseline="0" dirty="0">
                <a:latin typeface="+mn-lt"/>
                <a:cs typeface="+mn-cs"/>
              </a:rPr>
              <a:t> Monotrans2 Protocol: Numerous volunteers perform monolingual analysis activities to produce a high quality translated sentence by performing a range of tasks on machine translated sentences. Target language tasks include voting, identifying error spans, and creating new translation candidates.  Source language tasks include voting, explaining errors, and paraphasing identified error spans (in the context of the complete sentence).</a:t>
            </a:r>
            <a:endParaRPr lang="en-US"/>
          </a:p>
        </p:txBody>
      </p:sp>
      <p:sp>
        <p:nvSpPr>
          <p:cNvPr id="4" name="Slide Number Placeholder 3"/>
          <p:cNvSpPr>
            <a:spLocks noGrp="1"/>
          </p:cNvSpPr>
          <p:nvPr>
            <p:ph type="sldNum" sz="quarter" idx="10"/>
          </p:nvPr>
        </p:nvSpPr>
        <p:spPr/>
        <p:txBody>
          <a:bodyPr/>
          <a:lstStyle/>
          <a:p>
            <a:pPr>
              <a:defRPr/>
            </a:pPr>
            <a:fld id="{89DE9E03-931E-4245-9E4A-8D0F300DC7F4}" type="slidenum">
              <a:rPr lang="en-US" smtClean="0"/>
              <a:pPr>
                <a:defRPr/>
              </a:pPr>
              <a:t>11</a:t>
            </a:fld>
            <a:endParaRPr lang="en-US"/>
          </a:p>
        </p:txBody>
      </p:sp>
    </p:spTree>
    <p:extLst>
      <p:ext uri="{BB962C8B-B14F-4D97-AF65-F5344CB8AC3E}">
        <p14:creationId xmlns:p14="http://schemas.microsoft.com/office/powerpoint/2010/main" val="902810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Calibri" charset="0"/>
              </a:rPr>
              <a:t>The mission of the International Children</a:t>
            </a:r>
            <a:r>
              <a:rPr lang="ja-JP" altLang="en-US">
                <a:latin typeface="Calibri" charset="0"/>
              </a:rPr>
              <a:t>’</a:t>
            </a:r>
            <a:r>
              <a:rPr lang="en-US" altLang="ja-JP">
                <a:latin typeface="Calibri" charset="0"/>
              </a:rPr>
              <a:t>s Digital Library Foundation is to </a:t>
            </a:r>
            <a:r>
              <a:rPr lang="en-US" altLang="ja-JP">
                <a:solidFill>
                  <a:srgbClr val="0000FF"/>
                </a:solidFill>
                <a:latin typeface="Calibri" charset="0"/>
              </a:rPr>
              <a:t>excite and inspire the world's children to become members of the global community – children who understand the value of tolerance and respect for diverse cultures, languages and ideas </a:t>
            </a:r>
            <a:r>
              <a:rPr lang="en-US" altLang="ja-JP">
                <a:latin typeface="Calibri" charset="0"/>
              </a:rPr>
              <a:t>-- by making the best in children's literature available online.</a:t>
            </a:r>
            <a:endParaRPr lang="en-US">
              <a:latin typeface="Calibri"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4852" indent="-282635" eaLnBrk="0" hangingPunct="0">
              <a:defRPr sz="2400">
                <a:solidFill>
                  <a:schemeClr val="tx1"/>
                </a:solidFill>
                <a:latin typeface="Arial" charset="0"/>
                <a:ea typeface="ＭＳ Ｐゴシック" charset="0"/>
              </a:defRPr>
            </a:lvl2pPr>
            <a:lvl3pPr marL="1130541" indent="-226108" eaLnBrk="0" hangingPunct="0">
              <a:defRPr sz="2400">
                <a:solidFill>
                  <a:schemeClr val="tx1"/>
                </a:solidFill>
                <a:latin typeface="Arial" charset="0"/>
                <a:ea typeface="ＭＳ Ｐゴシック" charset="0"/>
              </a:defRPr>
            </a:lvl3pPr>
            <a:lvl4pPr marL="1582758" indent="-226108" eaLnBrk="0" hangingPunct="0">
              <a:defRPr sz="2400">
                <a:solidFill>
                  <a:schemeClr val="tx1"/>
                </a:solidFill>
                <a:latin typeface="Arial" charset="0"/>
                <a:ea typeface="ＭＳ Ｐゴシック" charset="0"/>
              </a:defRPr>
            </a:lvl4pPr>
            <a:lvl5pPr marL="2034974" indent="-226108" eaLnBrk="0" hangingPunct="0">
              <a:defRPr sz="2400">
                <a:solidFill>
                  <a:schemeClr val="tx1"/>
                </a:solidFill>
                <a:latin typeface="Arial" charset="0"/>
                <a:ea typeface="ＭＳ Ｐゴシック" charset="0"/>
              </a:defRPr>
            </a:lvl5pPr>
            <a:lvl6pPr marL="2487191" indent="-226108" eaLnBrk="0" fontAlgn="base" hangingPunct="0">
              <a:spcBef>
                <a:spcPct val="0"/>
              </a:spcBef>
              <a:spcAft>
                <a:spcPct val="0"/>
              </a:spcAft>
              <a:defRPr sz="2400">
                <a:solidFill>
                  <a:schemeClr val="tx1"/>
                </a:solidFill>
                <a:latin typeface="Arial" charset="0"/>
                <a:ea typeface="ＭＳ Ｐゴシック" charset="0"/>
              </a:defRPr>
            </a:lvl6pPr>
            <a:lvl7pPr marL="2939407" indent="-226108" eaLnBrk="0" fontAlgn="base" hangingPunct="0">
              <a:spcBef>
                <a:spcPct val="0"/>
              </a:spcBef>
              <a:spcAft>
                <a:spcPct val="0"/>
              </a:spcAft>
              <a:defRPr sz="2400">
                <a:solidFill>
                  <a:schemeClr val="tx1"/>
                </a:solidFill>
                <a:latin typeface="Arial" charset="0"/>
                <a:ea typeface="ＭＳ Ｐゴシック" charset="0"/>
              </a:defRPr>
            </a:lvl7pPr>
            <a:lvl8pPr marL="3391624" indent="-226108" eaLnBrk="0" fontAlgn="base" hangingPunct="0">
              <a:spcBef>
                <a:spcPct val="0"/>
              </a:spcBef>
              <a:spcAft>
                <a:spcPct val="0"/>
              </a:spcAft>
              <a:defRPr sz="2400">
                <a:solidFill>
                  <a:schemeClr val="tx1"/>
                </a:solidFill>
                <a:latin typeface="Arial" charset="0"/>
                <a:ea typeface="ＭＳ Ｐゴシック" charset="0"/>
              </a:defRPr>
            </a:lvl8pPr>
            <a:lvl9pPr marL="3843840" indent="-22610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B4C2059-20A8-884A-94A2-06715444AAEA}" type="slidenum">
              <a:rPr lang="en-US" sz="1200">
                <a:latin typeface="Calibri" charset="0"/>
              </a:rPr>
              <a:pPr eaLnBrk="1" hangingPunct="1"/>
              <a:t>37</a:t>
            </a:fld>
            <a:endParaRPr lang="en-US" sz="1200">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Calibri" charset="0"/>
              </a:rPr>
              <a:t>BEN</a:t>
            </a:r>
          </a:p>
        </p:txBody>
      </p:sp>
      <p:sp>
        <p:nvSpPr>
          <p:cNvPr id="942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34852" indent="-282635" eaLnBrk="0" hangingPunct="0">
              <a:defRPr sz="2400">
                <a:solidFill>
                  <a:schemeClr val="tx1"/>
                </a:solidFill>
                <a:latin typeface="Arial" charset="0"/>
                <a:ea typeface="ＭＳ Ｐゴシック" charset="0"/>
              </a:defRPr>
            </a:lvl2pPr>
            <a:lvl3pPr marL="1130541" indent="-226108" eaLnBrk="0" hangingPunct="0">
              <a:defRPr sz="2400">
                <a:solidFill>
                  <a:schemeClr val="tx1"/>
                </a:solidFill>
                <a:latin typeface="Arial" charset="0"/>
                <a:ea typeface="ＭＳ Ｐゴシック" charset="0"/>
              </a:defRPr>
            </a:lvl3pPr>
            <a:lvl4pPr marL="1582758" indent="-226108" eaLnBrk="0" hangingPunct="0">
              <a:defRPr sz="2400">
                <a:solidFill>
                  <a:schemeClr val="tx1"/>
                </a:solidFill>
                <a:latin typeface="Arial" charset="0"/>
                <a:ea typeface="ＭＳ Ｐゴシック" charset="0"/>
              </a:defRPr>
            </a:lvl4pPr>
            <a:lvl5pPr marL="2034974" indent="-226108" eaLnBrk="0" hangingPunct="0">
              <a:defRPr sz="2400">
                <a:solidFill>
                  <a:schemeClr val="tx1"/>
                </a:solidFill>
                <a:latin typeface="Arial" charset="0"/>
                <a:ea typeface="ＭＳ Ｐゴシック" charset="0"/>
              </a:defRPr>
            </a:lvl5pPr>
            <a:lvl6pPr marL="2487191" indent="-226108" eaLnBrk="0" fontAlgn="base" hangingPunct="0">
              <a:spcBef>
                <a:spcPct val="0"/>
              </a:spcBef>
              <a:spcAft>
                <a:spcPct val="0"/>
              </a:spcAft>
              <a:defRPr sz="2400">
                <a:solidFill>
                  <a:schemeClr val="tx1"/>
                </a:solidFill>
                <a:latin typeface="Arial" charset="0"/>
                <a:ea typeface="ＭＳ Ｐゴシック" charset="0"/>
              </a:defRPr>
            </a:lvl6pPr>
            <a:lvl7pPr marL="2939407" indent="-226108" eaLnBrk="0" fontAlgn="base" hangingPunct="0">
              <a:spcBef>
                <a:spcPct val="0"/>
              </a:spcBef>
              <a:spcAft>
                <a:spcPct val="0"/>
              </a:spcAft>
              <a:defRPr sz="2400">
                <a:solidFill>
                  <a:schemeClr val="tx1"/>
                </a:solidFill>
                <a:latin typeface="Arial" charset="0"/>
                <a:ea typeface="ＭＳ Ｐゴシック" charset="0"/>
              </a:defRPr>
            </a:lvl7pPr>
            <a:lvl8pPr marL="3391624" indent="-226108" eaLnBrk="0" fontAlgn="base" hangingPunct="0">
              <a:spcBef>
                <a:spcPct val="0"/>
              </a:spcBef>
              <a:spcAft>
                <a:spcPct val="0"/>
              </a:spcAft>
              <a:defRPr sz="2400">
                <a:solidFill>
                  <a:schemeClr val="tx1"/>
                </a:solidFill>
                <a:latin typeface="Arial" charset="0"/>
                <a:ea typeface="ＭＳ Ｐゴシック" charset="0"/>
              </a:defRPr>
            </a:lvl8pPr>
            <a:lvl9pPr marL="3843840" indent="-22610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A0DA03D-530D-1441-979D-C8FC7AAB51E0}" type="slidenum">
              <a:rPr lang="en-US" sz="1200">
                <a:latin typeface="Calibri" charset="0"/>
              </a:rPr>
              <a:pPr eaLnBrk="1" hangingPunct="1"/>
              <a:t>47</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4AB7D2-5ECC-C245-B564-A1341829DAB4}" type="datetimeFigureOut">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2243947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4AB7D2-5ECC-C245-B564-A1341829DAB4}" type="datetimeFigureOut">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1634456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4AB7D2-5ECC-C245-B564-A1341829DAB4}" type="datetimeFigureOut">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771771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3744DC-AC20-4498-BEBF-D156D803A2A7}" type="slidenum">
              <a:rPr lang="en-US"/>
              <a:pPr>
                <a:defRPr/>
              </a:pPr>
              <a:t>‹#›</a:t>
            </a:fld>
            <a:endParaRPr lang="en-US"/>
          </a:p>
        </p:txBody>
      </p:sp>
    </p:spTree>
    <p:extLst>
      <p:ext uri="{BB962C8B-B14F-4D97-AF65-F5344CB8AC3E}">
        <p14:creationId xmlns:p14="http://schemas.microsoft.com/office/powerpoint/2010/main" val="981238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F5297B-60B9-A54D-AD25-B720F7CB746A}" type="datetimeFigureOut">
              <a:rPr lang="en-US" smtClean="0"/>
              <a:pPr/>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FFFA75-B109-624F-87C9-F15B856AA3B8}" type="slidenum">
              <a:rPr lang="en-US" smtClean="0"/>
              <a:pPr/>
              <a:t>‹#›</a:t>
            </a:fld>
            <a:endParaRPr lang="en-US"/>
          </a:p>
        </p:txBody>
      </p:sp>
      <p:sp>
        <p:nvSpPr>
          <p:cNvPr id="10" name="Table Placeholder 9"/>
          <p:cNvSpPr>
            <a:spLocks noGrp="1"/>
          </p:cNvSpPr>
          <p:nvPr>
            <p:ph type="tbl" sz="quarter" idx="13"/>
          </p:nvPr>
        </p:nvSpPr>
        <p:spPr>
          <a:xfrm>
            <a:off x="457200" y="0"/>
            <a:ext cx="8229600" cy="658519"/>
          </a:xfrm>
        </p:spPr>
        <p:txBody>
          <a:bodyPr/>
          <a:lstStyle/>
          <a:p>
            <a:endParaRPr lang="en-US"/>
          </a:p>
        </p:txBody>
      </p:sp>
    </p:spTree>
    <p:extLst>
      <p:ext uri="{BB962C8B-B14F-4D97-AF65-F5344CB8AC3E}">
        <p14:creationId xmlns:p14="http://schemas.microsoft.com/office/powerpoint/2010/main" val="3961468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F5297B-60B9-A54D-AD25-B720F7CB746A}" type="datetimeFigureOut">
              <a:rPr lang="en-US" smtClean="0"/>
              <a:pPr/>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FFFA75-B109-624F-87C9-F15B856AA3B8}" type="slidenum">
              <a:rPr lang="en-US" smtClean="0"/>
              <a:pPr/>
              <a:t>‹#›</a:t>
            </a:fld>
            <a:endParaRPr lang="en-US"/>
          </a:p>
        </p:txBody>
      </p:sp>
      <p:sp>
        <p:nvSpPr>
          <p:cNvPr id="10" name="Table Placeholder 9"/>
          <p:cNvSpPr>
            <a:spLocks noGrp="1"/>
          </p:cNvSpPr>
          <p:nvPr>
            <p:ph type="tbl" sz="quarter" idx="13"/>
          </p:nvPr>
        </p:nvSpPr>
        <p:spPr>
          <a:xfrm>
            <a:off x="457200" y="0"/>
            <a:ext cx="8229600" cy="658519"/>
          </a:xfrm>
        </p:spPr>
        <p:txBody>
          <a:bodyPr/>
          <a:lstStyle/>
          <a:p>
            <a:endParaRPr lang="en-US"/>
          </a:p>
        </p:txBody>
      </p:sp>
    </p:spTree>
    <p:extLst>
      <p:ext uri="{BB962C8B-B14F-4D97-AF65-F5344CB8AC3E}">
        <p14:creationId xmlns:p14="http://schemas.microsoft.com/office/powerpoint/2010/main" val="2451206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able Placeholder 9"/>
          <p:cNvSpPr>
            <a:spLocks noGrp="1"/>
          </p:cNvSpPr>
          <p:nvPr>
            <p:ph type="tbl" sz="quarter" idx="13"/>
          </p:nvPr>
        </p:nvSpPr>
        <p:spPr>
          <a:xfrm>
            <a:off x="457200" y="0"/>
            <a:ext cx="8229600" cy="658519"/>
          </a:xfrm>
        </p:spPr>
        <p:txBody>
          <a:bodyPr/>
          <a:lstStyle/>
          <a:p>
            <a:pPr lvl="0"/>
            <a:endParaRPr lang="en-US" noProof="0"/>
          </a:p>
        </p:txBody>
      </p:sp>
      <p:sp>
        <p:nvSpPr>
          <p:cNvPr id="5" name="Date Placeholder 3"/>
          <p:cNvSpPr>
            <a:spLocks noGrp="1"/>
          </p:cNvSpPr>
          <p:nvPr>
            <p:ph type="dt" sz="half" idx="14"/>
          </p:nvPr>
        </p:nvSpPr>
        <p:spPr/>
        <p:txBody>
          <a:bodyPr/>
          <a:lstStyle>
            <a:lvl1pPr>
              <a:defRPr/>
            </a:lvl1pPr>
          </a:lstStyle>
          <a:p>
            <a:pPr>
              <a:defRPr/>
            </a:pPr>
            <a:fld id="{3043F1C1-4D73-B541-A548-BEFE91E4D64B}" type="datetime1">
              <a:rPr lang="en-US"/>
              <a:pPr>
                <a:defRPr/>
              </a:pPr>
              <a:t>5/24/11</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5E5BEC10-372F-8949-A540-B790CB1BFE96}" type="slidenum">
              <a:rPr lang="en-US"/>
              <a:pPr>
                <a:defRPr/>
              </a:pPr>
              <a:t>‹#›</a:t>
            </a:fld>
            <a:endParaRPr lang="en-US"/>
          </a:p>
        </p:txBody>
      </p:sp>
    </p:spTree>
    <p:extLst>
      <p:ext uri="{BB962C8B-B14F-4D97-AF65-F5344CB8AC3E}">
        <p14:creationId xmlns:p14="http://schemas.microsoft.com/office/powerpoint/2010/main" val="3718327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4AB7D2-5ECC-C245-B564-A1341829DAB4}" type="datetimeFigureOut">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185360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4AB7D2-5ECC-C245-B564-A1341829DAB4}" type="datetimeFigureOut">
              <a:t>5/24/11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227220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4AB7D2-5ECC-C245-B564-A1341829DAB4}" type="datetimeFigureOut">
              <a:t>5/24/11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522365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4AB7D2-5ECC-C245-B564-A1341829DAB4}" type="datetimeFigureOut">
              <a:t>5/24/11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2339039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4AB7D2-5ECC-C245-B564-A1341829DAB4}" type="datetimeFigureOut">
              <a:t>5/24/11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2588165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4AB7D2-5ECC-C245-B564-A1341829DAB4}" type="datetimeFigureOut">
              <a:t>5/24/11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1068347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4AB7D2-5ECC-C245-B564-A1341829DAB4}" type="datetimeFigureOut">
              <a:t>5/24/11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249440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4AB7D2-5ECC-C245-B564-A1341829DAB4}" type="datetimeFigureOut">
              <a:t>5/24/11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4B35E9-877F-EB47-9FFA-B23DCA04C6F7}" type="slidenum">
              <a:t>‹#›</a:t>
            </a:fld>
            <a:endParaRPr lang="en-US"/>
          </a:p>
        </p:txBody>
      </p:sp>
    </p:spTree>
    <p:extLst>
      <p:ext uri="{BB962C8B-B14F-4D97-AF65-F5344CB8AC3E}">
        <p14:creationId xmlns:p14="http://schemas.microsoft.com/office/powerpoint/2010/main" val="12508385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AB7D2-5ECC-C245-B564-A1341829DAB4}" type="datetimeFigureOut">
              <a:t>5/24/11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4B35E9-877F-EB47-9FFA-B23DCA04C6F7}" type="slidenum">
              <a:t>‹#›</a:t>
            </a:fld>
            <a:endParaRPr lang="en-US"/>
          </a:p>
        </p:txBody>
      </p:sp>
    </p:spTree>
    <p:extLst>
      <p:ext uri="{BB962C8B-B14F-4D97-AF65-F5344CB8AC3E}">
        <p14:creationId xmlns:p14="http://schemas.microsoft.com/office/powerpoint/2010/main" val="3636126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9.png"/><Relationship Id="rId8"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9.png"/><Relationship Id="rId8"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5.png"/><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5.png"/><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5.png"/><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13.xml"/><Relationship Id="rId2"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4" Type="http://schemas.openxmlformats.org/officeDocument/2006/relationships/image" Target="../media/image7.pn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9.png"/><Relationship Id="rId5" Type="http://schemas.openxmlformats.org/officeDocument/2006/relationships/image" Target="../media/image35.png"/><Relationship Id="rId1" Type="http://schemas.openxmlformats.org/officeDocument/2006/relationships/slideLayout" Target="../slideLayouts/slideLayout13.xml"/><Relationship Id="rId2"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5.xml"/><Relationship Id="rId3" Type="http://schemas.openxmlformats.org/officeDocument/2006/relationships/chart" Target="../charts/char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1.png"/><Relationship Id="rId3"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2.png"/><Relationship Id="rId3" Type="http://schemas.openxmlformats.org/officeDocument/2006/relationships/image" Target="../media/image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3.png"/><Relationship Id="rId3" Type="http://schemas.openxmlformats.org/officeDocument/2006/relationships/image" Target="../media/image1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4.png"/><Relationship Id="rId3" Type="http://schemas.openxmlformats.org/officeDocument/2006/relationships/image" Target="../media/image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 Id="rId3" Type="http://schemas.openxmlformats.org/officeDocument/2006/relationships/hyperlink" Target="http://www.translatetheword.org"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4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15.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8.png"/><Relationship Id="rId7"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79010"/>
            <a:ext cx="7772400" cy="2154711"/>
          </a:xfrm>
        </p:spPr>
        <p:txBody>
          <a:bodyPr>
            <a:normAutofit/>
          </a:bodyPr>
          <a:lstStyle/>
          <a:p>
            <a:r>
              <a:rPr lang="en-US" sz="4000" dirty="0" smtClean="0"/>
              <a:t>MonoTrans2: A New Human Computation System to Support Monolingual Translation</a:t>
            </a:r>
            <a:endParaRPr lang="en-US" sz="4000" dirty="0"/>
          </a:p>
        </p:txBody>
      </p:sp>
      <p:sp>
        <p:nvSpPr>
          <p:cNvPr id="3" name="Subtitle 2"/>
          <p:cNvSpPr>
            <a:spLocks noGrp="1"/>
          </p:cNvSpPr>
          <p:nvPr>
            <p:ph type="subTitle" idx="1"/>
          </p:nvPr>
        </p:nvSpPr>
        <p:spPr>
          <a:xfrm>
            <a:off x="1371600" y="5104180"/>
            <a:ext cx="6400800" cy="1084538"/>
          </a:xfrm>
        </p:spPr>
        <p:txBody>
          <a:bodyPr>
            <a:normAutofit/>
          </a:bodyPr>
          <a:lstStyle/>
          <a:p>
            <a:r>
              <a:rPr lang="en-US" sz="2400" dirty="0" smtClean="0"/>
              <a:t>Chang Hu, Benjamin B. </a:t>
            </a:r>
            <a:r>
              <a:rPr lang="en-US" sz="2400" dirty="0" err="1" smtClean="0"/>
              <a:t>Bederson</a:t>
            </a:r>
            <a:r>
              <a:rPr lang="en-US" sz="2400" dirty="0" smtClean="0"/>
              <a:t>, Philip </a:t>
            </a:r>
            <a:r>
              <a:rPr lang="en-US" sz="2400" dirty="0" err="1" smtClean="0"/>
              <a:t>Resnik</a:t>
            </a:r>
            <a:r>
              <a:rPr lang="en-US" sz="2400" dirty="0" smtClean="0"/>
              <a:t> and </a:t>
            </a:r>
            <a:r>
              <a:rPr lang="en-US" sz="2400" dirty="0" err="1" smtClean="0"/>
              <a:t>Yakov</a:t>
            </a:r>
            <a:r>
              <a:rPr lang="en-US" sz="2400" dirty="0" smtClean="0"/>
              <a:t> </a:t>
            </a:r>
            <a:r>
              <a:rPr lang="en-US" sz="2400" dirty="0" err="1" smtClean="0"/>
              <a:t>Kronrod</a:t>
            </a:r>
            <a:endParaRPr lang="en-US" sz="2400" dirty="0" smtClean="0"/>
          </a:p>
        </p:txBody>
      </p:sp>
      <p:pic>
        <p:nvPicPr>
          <p:cNvPr id="4" name="Picture 3" descr="umd.jpg"/>
          <p:cNvPicPr>
            <a:picLocks noChangeAspect="1"/>
          </p:cNvPicPr>
          <p:nvPr/>
        </p:nvPicPr>
        <p:blipFill>
          <a:blip r:embed="rId2" cstate="print"/>
          <a:stretch>
            <a:fillRect/>
          </a:stretch>
        </p:blipFill>
        <p:spPr>
          <a:xfrm>
            <a:off x="134470" y="152400"/>
            <a:ext cx="1389530" cy="1371600"/>
          </a:xfrm>
          <a:prstGeom prst="rect">
            <a:avLst/>
          </a:prstGeom>
        </p:spPr>
      </p:pic>
      <p:pic>
        <p:nvPicPr>
          <p:cNvPr id="5" name="Picture 1" descr="\\.psf\bederson On My Mac\Documents\Text\HCIL\HCIL Logo\hcil-logo.png"/>
          <p:cNvPicPr>
            <a:picLocks noChangeAspect="1" noChangeArrowheads="1"/>
          </p:cNvPicPr>
          <p:nvPr/>
        </p:nvPicPr>
        <p:blipFill>
          <a:blip r:embed="rId3" cstate="print"/>
          <a:srcRect/>
          <a:stretch>
            <a:fillRect/>
          </a:stretch>
        </p:blipFill>
        <p:spPr bwMode="auto">
          <a:xfrm>
            <a:off x="7620000" y="152400"/>
            <a:ext cx="1375200" cy="1371600"/>
          </a:xfrm>
          <a:prstGeom prst="rect">
            <a:avLst/>
          </a:prstGeom>
          <a:noFill/>
        </p:spPr>
      </p:pic>
      <p:pic>
        <p:nvPicPr>
          <p:cNvPr id="6" name="Picture 5"/>
          <p:cNvPicPr>
            <a:picLocks noChangeAspect="1"/>
          </p:cNvPicPr>
          <p:nvPr/>
        </p:nvPicPr>
        <p:blipFill>
          <a:blip r:embed="rId4" cstate="print"/>
          <a:stretch>
            <a:fillRect/>
          </a:stretch>
        </p:blipFill>
        <p:spPr>
          <a:xfrm>
            <a:off x="7848600" y="5257800"/>
            <a:ext cx="903981" cy="909427"/>
          </a:xfrm>
          <a:prstGeom prst="rect">
            <a:avLst/>
          </a:prstGeom>
        </p:spPr>
      </p:pic>
      <p:pic>
        <p:nvPicPr>
          <p:cNvPr id="7" name="Picture 6"/>
          <p:cNvPicPr>
            <a:picLocks noChangeAspect="1"/>
          </p:cNvPicPr>
          <p:nvPr/>
        </p:nvPicPr>
        <p:blipFill>
          <a:blip r:embed="rId5" cstate="print"/>
          <a:stretch>
            <a:fillRect/>
          </a:stretch>
        </p:blipFill>
        <p:spPr>
          <a:xfrm>
            <a:off x="7456302" y="6172199"/>
            <a:ext cx="1687697" cy="673951"/>
          </a:xfrm>
          <a:prstGeom prst="rect">
            <a:avLst/>
          </a:prstGeom>
        </p:spPr>
      </p:pic>
      <p:sp>
        <p:nvSpPr>
          <p:cNvPr id="8" name="Title 1"/>
          <p:cNvSpPr txBox="1">
            <a:spLocks/>
          </p:cNvSpPr>
          <p:nvPr/>
        </p:nvSpPr>
        <p:spPr>
          <a:xfrm>
            <a:off x="685800" y="737059"/>
            <a:ext cx="7772400" cy="215471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Translating with people who speak only one language</a:t>
            </a:r>
            <a:endParaRPr lang="en-US" dirty="0"/>
          </a:p>
        </p:txBody>
      </p:sp>
      <p:pic>
        <p:nvPicPr>
          <p:cNvPr id="9" name="Picture 8"/>
          <p:cNvPicPr>
            <a:picLocks noChangeAspect="1"/>
          </p:cNvPicPr>
          <p:nvPr/>
        </p:nvPicPr>
        <p:blipFill>
          <a:blip r:embed="rId6"/>
          <a:stretch>
            <a:fillRect/>
          </a:stretch>
        </p:blipFill>
        <p:spPr>
          <a:xfrm>
            <a:off x="2425294" y="3252421"/>
            <a:ext cx="5776563" cy="1925521"/>
          </a:xfrm>
          <a:prstGeom prst="rect">
            <a:avLst/>
          </a:prstGeom>
        </p:spPr>
      </p:pic>
    </p:spTree>
    <p:extLst>
      <p:ext uri="{BB962C8B-B14F-4D97-AF65-F5344CB8AC3E}">
        <p14:creationId xmlns:p14="http://schemas.microsoft.com/office/powerpoint/2010/main" val="40567991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stCxn id="20" idx="3"/>
            <a:endCxn id="25" idx="1"/>
          </p:cNvCxnSpPr>
          <p:nvPr/>
        </p:nvCxnSpPr>
        <p:spPr bwMode="auto">
          <a:xfrm>
            <a:off x="3428836" y="817502"/>
            <a:ext cx="2689863" cy="484089"/>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sp>
        <p:nvSpPr>
          <p:cNvPr id="20" name="Rectangle 19"/>
          <p:cNvSpPr/>
          <p:nvPr/>
        </p:nvSpPr>
        <p:spPr>
          <a:xfrm>
            <a:off x="650864" y="693408"/>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Estoy</a:t>
            </a:r>
            <a:r>
              <a:rPr lang="en-US" sz="2000" dirty="0" smtClean="0"/>
              <a:t> </a:t>
            </a:r>
            <a:r>
              <a:rPr lang="en-US" sz="2000" dirty="0" err="1" smtClean="0"/>
              <a:t>bien</a:t>
            </a:r>
            <a:r>
              <a:rPr lang="en-US" sz="2000" dirty="0" smtClean="0"/>
              <a:t>.</a:t>
            </a:r>
            <a:endParaRPr lang="en-US" sz="2000" dirty="0"/>
          </a:p>
        </p:txBody>
      </p:sp>
      <p:sp>
        <p:nvSpPr>
          <p:cNvPr id="25" name="Rectangle 24"/>
          <p:cNvSpPr/>
          <p:nvPr/>
        </p:nvSpPr>
        <p:spPr>
          <a:xfrm>
            <a:off x="6118699" y="1177497"/>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580304" y="3708532"/>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Estoy</a:t>
            </a:r>
            <a:r>
              <a:rPr lang="en-US" dirty="0" smtClean="0"/>
              <a:t> </a:t>
            </a:r>
            <a:r>
              <a:rPr lang="en-US" dirty="0" err="1" smtClean="0"/>
              <a:t>bien</a:t>
            </a:r>
            <a:r>
              <a:rPr lang="en-US" dirty="0" smtClean="0"/>
              <a:t>.</a:t>
            </a:r>
            <a:endParaRPr lang="en-US" dirty="0"/>
          </a:p>
        </p:txBody>
      </p:sp>
      <p:cxnSp>
        <p:nvCxnSpPr>
          <p:cNvPr id="56" name="Straight Arrow Connector 55"/>
          <p:cNvCxnSpPr>
            <a:stCxn id="29" idx="1"/>
            <a:endCxn id="52" idx="3"/>
          </p:cNvCxnSpPr>
          <p:nvPr/>
        </p:nvCxnSpPr>
        <p:spPr bwMode="auto">
          <a:xfrm flipH="1">
            <a:off x="3358276" y="3459876"/>
            <a:ext cx="2712943" cy="372750"/>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grpSp>
        <p:nvGrpSpPr>
          <p:cNvPr id="10" name="Group 9"/>
          <p:cNvGrpSpPr/>
          <p:nvPr/>
        </p:nvGrpSpPr>
        <p:grpSpPr>
          <a:xfrm>
            <a:off x="6066572" y="35955"/>
            <a:ext cx="757099" cy="1032514"/>
            <a:chOff x="2622084" y="1299764"/>
            <a:chExt cx="757099" cy="1032514"/>
          </a:xfrm>
        </p:grpSpPr>
        <p:pic>
          <p:nvPicPr>
            <p:cNvPr id="78" name="Picture 77"/>
            <p:cNvPicPr>
              <a:picLocks noChangeAspect="1"/>
            </p:cNvPicPr>
            <p:nvPr/>
          </p:nvPicPr>
          <p:blipFill>
            <a:blip r:embed="rId3"/>
            <a:stretch>
              <a:fillRect/>
            </a:stretch>
          </p:blipFill>
          <p:spPr>
            <a:xfrm flipH="1">
              <a:off x="2622084" y="1572715"/>
              <a:ext cx="337865" cy="759563"/>
            </a:xfrm>
            <a:prstGeom prst="rect">
              <a:avLst/>
            </a:prstGeom>
          </p:spPr>
        </p:pic>
        <p:pic>
          <p:nvPicPr>
            <p:cNvPr id="80" name="Picture 79"/>
            <p:cNvPicPr>
              <a:picLocks noChangeAspect="1"/>
            </p:cNvPicPr>
            <p:nvPr/>
          </p:nvPicPr>
          <p:blipFill>
            <a:blip r:embed="rId3"/>
            <a:stretch>
              <a:fillRect/>
            </a:stretch>
          </p:blipFill>
          <p:spPr>
            <a:xfrm flipH="1">
              <a:off x="2822153" y="1429663"/>
              <a:ext cx="337865" cy="759563"/>
            </a:xfrm>
            <a:prstGeom prst="rect">
              <a:avLst/>
            </a:prstGeom>
          </p:spPr>
        </p:pic>
        <p:pic>
          <p:nvPicPr>
            <p:cNvPr id="81" name="Picture 80"/>
            <p:cNvPicPr>
              <a:picLocks noChangeAspect="1"/>
            </p:cNvPicPr>
            <p:nvPr/>
          </p:nvPicPr>
          <p:blipFill>
            <a:blip r:embed="rId3"/>
            <a:stretch>
              <a:fillRect/>
            </a:stretch>
          </p:blipFill>
          <p:spPr>
            <a:xfrm flipH="1">
              <a:off x="3041318" y="1299764"/>
              <a:ext cx="337865" cy="759563"/>
            </a:xfrm>
            <a:prstGeom prst="rect">
              <a:avLst/>
            </a:prstGeom>
          </p:spPr>
        </p:pic>
      </p:grpSp>
      <p:grpSp>
        <p:nvGrpSpPr>
          <p:cNvPr id="15" name="Group 14"/>
          <p:cNvGrpSpPr/>
          <p:nvPr/>
        </p:nvGrpSpPr>
        <p:grpSpPr>
          <a:xfrm>
            <a:off x="237964" y="2758485"/>
            <a:ext cx="684680" cy="930404"/>
            <a:chOff x="2297211" y="1678627"/>
            <a:chExt cx="684680" cy="930404"/>
          </a:xfrm>
        </p:grpSpPr>
        <p:pic>
          <p:nvPicPr>
            <p:cNvPr id="14" name="Picture 13"/>
            <p:cNvPicPr>
              <a:picLocks noChangeAspect="1"/>
            </p:cNvPicPr>
            <p:nvPr/>
          </p:nvPicPr>
          <p:blipFill>
            <a:blip r:embed="rId4"/>
            <a:stretch>
              <a:fillRect/>
            </a:stretch>
          </p:blipFill>
          <p:spPr>
            <a:xfrm flipH="1">
              <a:off x="2297211" y="1678627"/>
              <a:ext cx="315238" cy="708694"/>
            </a:xfrm>
            <a:prstGeom prst="rect">
              <a:avLst/>
            </a:prstGeom>
          </p:spPr>
        </p:pic>
        <p:pic>
          <p:nvPicPr>
            <p:cNvPr id="82" name="Picture 81"/>
            <p:cNvPicPr>
              <a:picLocks noChangeAspect="1"/>
            </p:cNvPicPr>
            <p:nvPr/>
          </p:nvPicPr>
          <p:blipFill>
            <a:blip r:embed="rId4"/>
            <a:stretch>
              <a:fillRect/>
            </a:stretch>
          </p:blipFill>
          <p:spPr>
            <a:xfrm flipH="1">
              <a:off x="2485221" y="1795417"/>
              <a:ext cx="315238" cy="708694"/>
            </a:xfrm>
            <a:prstGeom prst="rect">
              <a:avLst/>
            </a:prstGeom>
          </p:spPr>
        </p:pic>
        <p:pic>
          <p:nvPicPr>
            <p:cNvPr id="84" name="Picture 83"/>
            <p:cNvPicPr>
              <a:picLocks noChangeAspect="1"/>
            </p:cNvPicPr>
            <p:nvPr/>
          </p:nvPicPr>
          <p:blipFill>
            <a:blip r:embed="rId4"/>
            <a:stretch>
              <a:fillRect/>
            </a:stretch>
          </p:blipFill>
          <p:spPr>
            <a:xfrm flipH="1">
              <a:off x="2666653" y="1900337"/>
              <a:ext cx="315238" cy="708694"/>
            </a:xfrm>
            <a:prstGeom prst="rect">
              <a:avLst/>
            </a:prstGeom>
          </p:spPr>
        </p:pic>
      </p:grpSp>
      <p:pic>
        <p:nvPicPr>
          <p:cNvPr id="2" name="Picture 1"/>
          <p:cNvPicPr>
            <a:picLocks noChangeAspect="1"/>
          </p:cNvPicPr>
          <p:nvPr/>
        </p:nvPicPr>
        <p:blipFill>
          <a:blip r:embed="rId5"/>
          <a:stretch>
            <a:fillRect/>
          </a:stretch>
        </p:blipFill>
        <p:spPr>
          <a:xfrm>
            <a:off x="4377434" y="512473"/>
            <a:ext cx="649642" cy="646755"/>
          </a:xfrm>
          <a:prstGeom prst="rect">
            <a:avLst/>
          </a:prstGeom>
        </p:spPr>
      </p:pic>
      <p:pic>
        <p:nvPicPr>
          <p:cNvPr id="65" name="Picture 64"/>
          <p:cNvPicPr>
            <a:picLocks noChangeAspect="1"/>
          </p:cNvPicPr>
          <p:nvPr/>
        </p:nvPicPr>
        <p:blipFill>
          <a:blip r:embed="rId5"/>
          <a:stretch>
            <a:fillRect/>
          </a:stretch>
        </p:blipFill>
        <p:spPr>
          <a:xfrm>
            <a:off x="4377434" y="3271289"/>
            <a:ext cx="649642" cy="646755"/>
          </a:xfrm>
          <a:prstGeom prst="rect">
            <a:avLst/>
          </a:prstGeom>
        </p:spPr>
      </p:pic>
      <p:sp>
        <p:nvSpPr>
          <p:cNvPr id="66" name="Rectangle 65"/>
          <p:cNvSpPr/>
          <p:nvPr/>
        </p:nvSpPr>
        <p:spPr>
          <a:xfrm>
            <a:off x="6118699" y="1187033"/>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been.</a:t>
            </a:r>
            <a:endParaRPr lang="en-US" sz="2000" dirty="0"/>
          </a:p>
        </p:txBody>
      </p:sp>
      <p:grpSp>
        <p:nvGrpSpPr>
          <p:cNvPr id="8194" name="Group 8193"/>
          <p:cNvGrpSpPr/>
          <p:nvPr/>
        </p:nvGrpSpPr>
        <p:grpSpPr>
          <a:xfrm>
            <a:off x="476010" y="3976393"/>
            <a:ext cx="3447667" cy="722160"/>
            <a:chOff x="526046" y="3745613"/>
            <a:chExt cx="3447667" cy="722160"/>
          </a:xfrm>
        </p:grpSpPr>
        <p:grpSp>
          <p:nvGrpSpPr>
            <p:cNvPr id="99" name="Group 98"/>
            <p:cNvGrpSpPr/>
            <p:nvPr/>
          </p:nvGrpSpPr>
          <p:grpSpPr>
            <a:xfrm>
              <a:off x="526046" y="3967139"/>
              <a:ext cx="3107989" cy="372631"/>
              <a:chOff x="5649550" y="2251585"/>
              <a:chExt cx="3107989" cy="372631"/>
            </a:xfrm>
            <a:solidFill>
              <a:srgbClr val="558ED5"/>
            </a:solidFill>
          </p:grpSpPr>
          <p:sp>
            <p:nvSpPr>
              <p:cNvPr id="100" name="Oval 99"/>
              <p:cNvSpPr/>
              <p:nvPr/>
            </p:nvSpPr>
            <p:spPr>
              <a:xfrm>
                <a:off x="5649550" y="2251585"/>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101" name="Rectangle 100"/>
              <p:cNvSpPr/>
              <p:nvPr/>
            </p:nvSpPr>
            <p:spPr>
              <a:xfrm>
                <a:off x="6096184" y="2254884"/>
                <a:ext cx="2661355" cy="369332"/>
              </a:xfrm>
              <a:prstGeom prst="rect">
                <a:avLst/>
              </a:prstGeom>
              <a:noFill/>
            </p:spPr>
            <p:txBody>
              <a:bodyPr wrap="none">
                <a:spAutoFit/>
              </a:bodyPr>
              <a:lstStyle/>
              <a:p>
                <a:r>
                  <a:rPr lang="en-US" dirty="0" smtClean="0">
                    <a:latin typeface="Arial"/>
                    <a:cs typeface="Arial"/>
                  </a:rPr>
                  <a:t>Vote on back translation</a:t>
                </a:r>
                <a:endParaRPr lang="en-US" dirty="0"/>
              </a:p>
            </p:txBody>
          </p:sp>
        </p:grpSp>
        <p:pic>
          <p:nvPicPr>
            <p:cNvPr id="102" name="Picture 101" descr="vo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1881" y="3745613"/>
              <a:ext cx="381832" cy="722160"/>
            </a:xfrm>
            <a:prstGeom prst="rect">
              <a:avLst/>
            </a:prstGeom>
          </p:spPr>
        </p:pic>
      </p:grpSp>
      <p:grpSp>
        <p:nvGrpSpPr>
          <p:cNvPr id="26" name="Group 25"/>
          <p:cNvGrpSpPr/>
          <p:nvPr/>
        </p:nvGrpSpPr>
        <p:grpSpPr>
          <a:xfrm>
            <a:off x="6023496" y="2290700"/>
            <a:ext cx="2504785" cy="372631"/>
            <a:chOff x="5647792" y="3213340"/>
            <a:chExt cx="2504785" cy="372631"/>
          </a:xfrm>
        </p:grpSpPr>
        <p:sp>
          <p:nvSpPr>
            <p:cNvPr id="27" name="Oval 26"/>
            <p:cNvSpPr/>
            <p:nvPr/>
          </p:nvSpPr>
          <p:spPr>
            <a:xfrm>
              <a:off x="5647792" y="3213340"/>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2</a:t>
              </a:r>
            </a:p>
          </p:txBody>
        </p:sp>
        <p:sp>
          <p:nvSpPr>
            <p:cNvPr id="28" name="Rectangle 27"/>
            <p:cNvSpPr/>
            <p:nvPr/>
          </p:nvSpPr>
          <p:spPr>
            <a:xfrm>
              <a:off x="6094426" y="3216639"/>
              <a:ext cx="2058151" cy="369332"/>
            </a:xfrm>
            <a:prstGeom prst="rect">
              <a:avLst/>
            </a:prstGeom>
          </p:spPr>
          <p:txBody>
            <a:bodyPr wrap="none">
              <a:spAutoFit/>
            </a:bodyPr>
            <a:lstStyle/>
            <a:p>
              <a:r>
                <a:rPr lang="en-US" dirty="0" smtClean="0">
                  <a:latin typeface="Arial"/>
                  <a:cs typeface="Arial"/>
                </a:rPr>
                <a:t>Target-side editing</a:t>
              </a:r>
              <a:endParaRPr lang="en-US" dirty="0"/>
            </a:p>
          </p:txBody>
        </p:sp>
      </p:grpSp>
      <p:grpSp>
        <p:nvGrpSpPr>
          <p:cNvPr id="36" name="Group 35"/>
          <p:cNvGrpSpPr/>
          <p:nvPr/>
        </p:nvGrpSpPr>
        <p:grpSpPr>
          <a:xfrm>
            <a:off x="6037631" y="2815925"/>
            <a:ext cx="3171584" cy="372631"/>
            <a:chOff x="5641372" y="2739762"/>
            <a:chExt cx="3171584" cy="372631"/>
          </a:xfrm>
        </p:grpSpPr>
        <p:sp>
          <p:nvSpPr>
            <p:cNvPr id="37" name="Oval 36"/>
            <p:cNvSpPr/>
            <p:nvPr/>
          </p:nvSpPr>
          <p:spPr>
            <a:xfrm>
              <a:off x="5641372" y="2739762"/>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3</a:t>
              </a:r>
            </a:p>
          </p:txBody>
        </p:sp>
        <p:sp>
          <p:nvSpPr>
            <p:cNvPr id="38" name="Rectangle 37"/>
            <p:cNvSpPr/>
            <p:nvPr/>
          </p:nvSpPr>
          <p:spPr>
            <a:xfrm>
              <a:off x="6088006" y="2743061"/>
              <a:ext cx="2724950" cy="369332"/>
            </a:xfrm>
            <a:prstGeom prst="rect">
              <a:avLst/>
            </a:prstGeom>
          </p:spPr>
          <p:txBody>
            <a:bodyPr wrap="none">
              <a:spAutoFit/>
            </a:bodyPr>
            <a:lstStyle/>
            <a:p>
              <a:r>
                <a:rPr lang="en-US" dirty="0">
                  <a:latin typeface="Arial"/>
                  <a:cs typeface="Arial"/>
                </a:rPr>
                <a:t>Identify </a:t>
              </a:r>
              <a:r>
                <a:rPr lang="en-US" dirty="0" smtClean="0">
                  <a:latin typeface="Arial"/>
                  <a:cs typeface="Arial"/>
                </a:rPr>
                <a:t>translation errors</a:t>
              </a:r>
              <a:endParaRPr lang="en-US" dirty="0"/>
            </a:p>
          </p:txBody>
        </p:sp>
      </p:grpSp>
      <p:grpSp>
        <p:nvGrpSpPr>
          <p:cNvPr id="12" name="Group 11"/>
          <p:cNvGrpSpPr/>
          <p:nvPr/>
        </p:nvGrpSpPr>
        <p:grpSpPr>
          <a:xfrm>
            <a:off x="6071219" y="3335782"/>
            <a:ext cx="2777972" cy="258885"/>
            <a:chOff x="6118699" y="3335782"/>
            <a:chExt cx="2777972" cy="258885"/>
          </a:xfrm>
        </p:grpSpPr>
        <p:sp>
          <p:nvSpPr>
            <p:cNvPr id="29" name="Rectangle 28"/>
            <p:cNvSpPr/>
            <p:nvPr/>
          </p:nvSpPr>
          <p:spPr>
            <a:xfrm>
              <a:off x="6118699" y="3335782"/>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been.</a:t>
              </a:r>
              <a:endParaRPr lang="en-US" sz="2000" dirty="0"/>
            </a:p>
          </p:txBody>
        </p:sp>
        <p:sp>
          <p:nvSpPr>
            <p:cNvPr id="39" name="Rectangle 38"/>
            <p:cNvSpPr/>
            <p:nvPr/>
          </p:nvSpPr>
          <p:spPr>
            <a:xfrm>
              <a:off x="7424404" y="3335783"/>
              <a:ext cx="872407" cy="25888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smtClean="0"/>
                <a:t>been.</a:t>
              </a:r>
              <a:endParaRPr lang="en-US" sz="2000" dirty="0"/>
            </a:p>
          </p:txBody>
        </p:sp>
      </p:grpSp>
      <p:sp>
        <p:nvSpPr>
          <p:cNvPr id="40" name="Rectangle 39"/>
          <p:cNvSpPr/>
          <p:nvPr/>
        </p:nvSpPr>
        <p:spPr>
          <a:xfrm>
            <a:off x="1981410" y="3703184"/>
            <a:ext cx="872407" cy="25888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err="1" smtClean="0"/>
              <a:t>bien</a:t>
            </a:r>
            <a:r>
              <a:rPr lang="en-US" sz="2000" dirty="0" smtClean="0"/>
              <a:t>.</a:t>
            </a:r>
            <a:endParaRPr lang="en-US" sz="2000" dirty="0"/>
          </a:p>
        </p:txBody>
      </p:sp>
      <p:grpSp>
        <p:nvGrpSpPr>
          <p:cNvPr id="41" name="Group 40"/>
          <p:cNvGrpSpPr/>
          <p:nvPr/>
        </p:nvGrpSpPr>
        <p:grpSpPr>
          <a:xfrm>
            <a:off x="478566" y="4645823"/>
            <a:ext cx="2158311" cy="372631"/>
            <a:chOff x="5647792" y="3213340"/>
            <a:chExt cx="2158311" cy="372631"/>
          </a:xfrm>
          <a:solidFill>
            <a:srgbClr val="558ED5"/>
          </a:solidFill>
        </p:grpSpPr>
        <p:sp>
          <p:nvSpPr>
            <p:cNvPr id="42" name="Oval 41"/>
            <p:cNvSpPr/>
            <p:nvPr/>
          </p:nvSpPr>
          <p:spPr>
            <a:xfrm>
              <a:off x="5647792" y="3213340"/>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rgbClr val="000000"/>
                  </a:solidFill>
                </a:rPr>
                <a:t>2</a:t>
              </a:r>
              <a:endParaRPr lang="en-US" dirty="0">
                <a:solidFill>
                  <a:srgbClr val="000000"/>
                </a:solidFill>
              </a:endParaRPr>
            </a:p>
          </p:txBody>
        </p:sp>
        <p:sp>
          <p:nvSpPr>
            <p:cNvPr id="43" name="Rectangle 42"/>
            <p:cNvSpPr/>
            <p:nvPr/>
          </p:nvSpPr>
          <p:spPr>
            <a:xfrm>
              <a:off x="6094426" y="3216639"/>
              <a:ext cx="1711677" cy="369332"/>
            </a:xfrm>
            <a:prstGeom prst="rect">
              <a:avLst/>
            </a:prstGeom>
            <a:noFill/>
          </p:spPr>
          <p:txBody>
            <a:bodyPr wrap="none">
              <a:spAutoFit/>
            </a:bodyPr>
            <a:lstStyle/>
            <a:p>
              <a:r>
                <a:rPr lang="en-US" dirty="0">
                  <a:latin typeface="Arial"/>
                  <a:cs typeface="Arial"/>
                </a:rPr>
                <a:t>Explain </a:t>
              </a:r>
              <a:r>
                <a:rPr lang="en-US" dirty="0" smtClean="0">
                  <a:latin typeface="Arial"/>
                  <a:cs typeface="Arial"/>
                </a:rPr>
                <a:t>phrase</a:t>
              </a:r>
              <a:endParaRPr lang="en-US" dirty="0"/>
            </a:p>
          </p:txBody>
        </p:sp>
      </p:grpSp>
      <p:sp>
        <p:nvSpPr>
          <p:cNvPr id="44" name="Rectangle 43"/>
          <p:cNvSpPr/>
          <p:nvPr/>
        </p:nvSpPr>
        <p:spPr>
          <a:xfrm>
            <a:off x="580304" y="5077804"/>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a:t>Estoy</a:t>
            </a:r>
            <a:r>
              <a:rPr lang="en-US" dirty="0"/>
              <a:t> </a:t>
            </a:r>
            <a:r>
              <a:rPr lang="en-US" dirty="0" err="1"/>
              <a:t>bien</a:t>
            </a:r>
            <a:r>
              <a:rPr lang="en-US" dirty="0"/>
              <a:t>.</a:t>
            </a:r>
          </a:p>
        </p:txBody>
      </p:sp>
      <p:sp>
        <p:nvSpPr>
          <p:cNvPr id="45" name="Rectangle 44"/>
          <p:cNvSpPr/>
          <p:nvPr/>
        </p:nvSpPr>
        <p:spPr>
          <a:xfrm>
            <a:off x="1981410" y="5077804"/>
            <a:ext cx="872407" cy="258884"/>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err="1" smtClean="0"/>
              <a:t>bien</a:t>
            </a:r>
            <a:r>
              <a:rPr lang="en-US" sz="2000" dirty="0" smtClean="0"/>
              <a:t>.</a:t>
            </a:r>
            <a:endParaRPr lang="en-US" sz="2000" dirty="0"/>
          </a:p>
        </p:txBody>
      </p:sp>
      <p:grpSp>
        <p:nvGrpSpPr>
          <p:cNvPr id="13" name="Group 12"/>
          <p:cNvGrpSpPr/>
          <p:nvPr/>
        </p:nvGrpSpPr>
        <p:grpSpPr>
          <a:xfrm>
            <a:off x="2394268" y="5037383"/>
            <a:ext cx="964008" cy="937444"/>
            <a:chOff x="2394268" y="5037383"/>
            <a:chExt cx="964008" cy="937444"/>
          </a:xfrm>
        </p:grpSpPr>
        <p:sp>
          <p:nvSpPr>
            <p:cNvPr id="47" name="Arc 46"/>
            <p:cNvSpPr/>
            <p:nvPr/>
          </p:nvSpPr>
          <p:spPr>
            <a:xfrm flipH="1" flipV="1">
              <a:off x="2394268" y="5037383"/>
              <a:ext cx="919097" cy="735951"/>
            </a:xfrm>
            <a:prstGeom prst="arc">
              <a:avLst/>
            </a:prstGeom>
            <a:ln>
              <a:headEnd type="none"/>
              <a:tailEnd type="stealth"/>
            </a:ln>
          </p:spPr>
          <p:style>
            <a:lnRef idx="2">
              <a:schemeClr val="accent1"/>
            </a:lnRef>
            <a:fillRef idx="0">
              <a:schemeClr val="accent1"/>
            </a:fillRef>
            <a:effectRef idx="1">
              <a:schemeClr val="accent1"/>
            </a:effectRef>
            <a:fontRef idx="minor">
              <a:schemeClr val="tx1"/>
            </a:fontRef>
          </p:style>
          <p:txBody>
            <a:bodyPr/>
            <a:lstStyle/>
            <a:p>
              <a:endParaRPr lang="en-US"/>
            </a:p>
          </p:txBody>
        </p:sp>
        <p:pic>
          <p:nvPicPr>
            <p:cNvPr id="9" name="Picture 8"/>
            <p:cNvPicPr>
              <a:picLocks noChangeAspect="1"/>
            </p:cNvPicPr>
            <p:nvPr/>
          </p:nvPicPr>
          <p:blipFill>
            <a:blip r:embed="rId7"/>
            <a:stretch>
              <a:fillRect/>
            </a:stretch>
          </p:blipFill>
          <p:spPr>
            <a:xfrm>
              <a:off x="2898728" y="5515279"/>
              <a:ext cx="459548" cy="459548"/>
            </a:xfrm>
            <a:prstGeom prst="rect">
              <a:avLst/>
            </a:prstGeom>
          </p:spPr>
        </p:pic>
      </p:grpSp>
      <p:cxnSp>
        <p:nvCxnSpPr>
          <p:cNvPr id="51" name="Straight Arrow Connector 50"/>
          <p:cNvCxnSpPr>
            <a:stCxn id="44" idx="3"/>
          </p:cNvCxnSpPr>
          <p:nvPr/>
        </p:nvCxnSpPr>
        <p:spPr bwMode="auto">
          <a:xfrm>
            <a:off x="3358276" y="5201898"/>
            <a:ext cx="2763778" cy="116364"/>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grpSp>
        <p:nvGrpSpPr>
          <p:cNvPr id="54" name="Group 53"/>
          <p:cNvGrpSpPr/>
          <p:nvPr/>
        </p:nvGrpSpPr>
        <p:grpSpPr>
          <a:xfrm>
            <a:off x="6122054" y="5171635"/>
            <a:ext cx="2777972" cy="258885"/>
            <a:chOff x="6118699" y="3335782"/>
            <a:chExt cx="2777972" cy="258885"/>
          </a:xfrm>
        </p:grpSpPr>
        <p:sp>
          <p:nvSpPr>
            <p:cNvPr id="55" name="Rectangle 54"/>
            <p:cNvSpPr/>
            <p:nvPr/>
          </p:nvSpPr>
          <p:spPr>
            <a:xfrm>
              <a:off x="6118699" y="3335782"/>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been.</a:t>
              </a:r>
              <a:endParaRPr lang="en-US" sz="2000" dirty="0"/>
            </a:p>
          </p:txBody>
        </p:sp>
        <p:sp>
          <p:nvSpPr>
            <p:cNvPr id="57" name="Rectangle 56"/>
            <p:cNvSpPr/>
            <p:nvPr/>
          </p:nvSpPr>
          <p:spPr>
            <a:xfrm>
              <a:off x="7424404" y="3335783"/>
              <a:ext cx="872407" cy="25888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smtClean="0"/>
                <a:t>been.</a:t>
              </a:r>
              <a:endParaRPr lang="en-US" sz="2000" dirty="0"/>
            </a:p>
          </p:txBody>
        </p:sp>
      </p:grpSp>
      <p:grpSp>
        <p:nvGrpSpPr>
          <p:cNvPr id="58" name="Group 57"/>
          <p:cNvGrpSpPr/>
          <p:nvPr/>
        </p:nvGrpSpPr>
        <p:grpSpPr>
          <a:xfrm>
            <a:off x="7814807" y="5077804"/>
            <a:ext cx="964008" cy="937444"/>
            <a:chOff x="2394268" y="5037383"/>
            <a:chExt cx="964008" cy="937444"/>
          </a:xfrm>
        </p:grpSpPr>
        <p:sp>
          <p:nvSpPr>
            <p:cNvPr id="59" name="Arc 58"/>
            <p:cNvSpPr/>
            <p:nvPr/>
          </p:nvSpPr>
          <p:spPr>
            <a:xfrm flipH="1" flipV="1">
              <a:off x="2394268" y="5037383"/>
              <a:ext cx="919097" cy="735951"/>
            </a:xfrm>
            <a:prstGeom prst="arc">
              <a:avLst/>
            </a:prstGeom>
            <a:ln>
              <a:headEnd type="none"/>
              <a:tailEnd type="stealth"/>
            </a:ln>
          </p:spPr>
          <p:style>
            <a:lnRef idx="2">
              <a:schemeClr val="accent1"/>
            </a:lnRef>
            <a:fillRef idx="0">
              <a:schemeClr val="accent1"/>
            </a:fillRef>
            <a:effectRef idx="1">
              <a:schemeClr val="accent1"/>
            </a:effectRef>
            <a:fontRef idx="minor">
              <a:schemeClr val="tx1"/>
            </a:fontRef>
          </p:style>
          <p:txBody>
            <a:bodyPr/>
            <a:lstStyle/>
            <a:p>
              <a:endParaRPr lang="en-US"/>
            </a:p>
          </p:txBody>
        </p:sp>
        <p:pic>
          <p:nvPicPr>
            <p:cNvPr id="60" name="Picture 59"/>
            <p:cNvPicPr>
              <a:picLocks noChangeAspect="1"/>
            </p:cNvPicPr>
            <p:nvPr/>
          </p:nvPicPr>
          <p:blipFill>
            <a:blip r:embed="rId7"/>
            <a:stretch>
              <a:fillRect/>
            </a:stretch>
          </p:blipFill>
          <p:spPr>
            <a:xfrm>
              <a:off x="2898728" y="5515279"/>
              <a:ext cx="459548" cy="459548"/>
            </a:xfrm>
            <a:prstGeom prst="rect">
              <a:avLst/>
            </a:prstGeom>
          </p:spPr>
        </p:pic>
      </p:grpSp>
      <p:pic>
        <p:nvPicPr>
          <p:cNvPr id="61" name="Picture 60"/>
          <p:cNvPicPr>
            <a:picLocks noChangeAspect="1"/>
          </p:cNvPicPr>
          <p:nvPr/>
        </p:nvPicPr>
        <p:blipFill>
          <a:blip r:embed="rId5"/>
          <a:stretch>
            <a:fillRect/>
          </a:stretch>
        </p:blipFill>
        <p:spPr>
          <a:xfrm>
            <a:off x="4377434" y="4878520"/>
            <a:ext cx="649642" cy="646755"/>
          </a:xfrm>
          <a:prstGeom prst="rect">
            <a:avLst/>
          </a:prstGeom>
        </p:spPr>
      </p:pic>
      <p:grpSp>
        <p:nvGrpSpPr>
          <p:cNvPr id="62" name="Group 61"/>
          <p:cNvGrpSpPr/>
          <p:nvPr/>
        </p:nvGrpSpPr>
        <p:grpSpPr>
          <a:xfrm>
            <a:off x="6026022" y="1526284"/>
            <a:ext cx="3004044" cy="730996"/>
            <a:chOff x="6061371" y="1629546"/>
            <a:chExt cx="3004044" cy="730996"/>
          </a:xfrm>
        </p:grpSpPr>
        <p:grpSp>
          <p:nvGrpSpPr>
            <p:cNvPr id="63" name="Group 62"/>
            <p:cNvGrpSpPr/>
            <p:nvPr/>
          </p:nvGrpSpPr>
          <p:grpSpPr>
            <a:xfrm>
              <a:off x="6061371" y="1802968"/>
              <a:ext cx="2607778" cy="372631"/>
              <a:chOff x="5649550" y="2251585"/>
              <a:chExt cx="2607778" cy="372631"/>
            </a:xfrm>
          </p:grpSpPr>
          <p:sp>
            <p:nvSpPr>
              <p:cNvPr id="67" name="Oval 66"/>
              <p:cNvSpPr/>
              <p:nvPr/>
            </p:nvSpPr>
            <p:spPr>
              <a:xfrm>
                <a:off x="5649550" y="2251585"/>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1</a:t>
                </a:r>
              </a:p>
            </p:txBody>
          </p:sp>
          <p:sp>
            <p:nvSpPr>
              <p:cNvPr id="68" name="Rectangle 67"/>
              <p:cNvSpPr/>
              <p:nvPr/>
            </p:nvSpPr>
            <p:spPr>
              <a:xfrm>
                <a:off x="6096184" y="2254884"/>
                <a:ext cx="2161144" cy="369332"/>
              </a:xfrm>
              <a:prstGeom prst="rect">
                <a:avLst/>
              </a:prstGeom>
            </p:spPr>
            <p:txBody>
              <a:bodyPr wrap="none">
                <a:spAutoFit/>
              </a:bodyPr>
              <a:lstStyle/>
              <a:p>
                <a:r>
                  <a:rPr lang="en-US" dirty="0" smtClean="0">
                    <a:latin typeface="Arial"/>
                    <a:cs typeface="Arial"/>
                  </a:rPr>
                  <a:t>Vote on candidates</a:t>
                </a:r>
                <a:endParaRPr lang="en-US" dirty="0"/>
              </a:p>
            </p:txBody>
          </p:sp>
        </p:grpSp>
        <p:pic>
          <p:nvPicPr>
            <p:cNvPr id="64" name="Picture 63"/>
            <p:cNvPicPr>
              <a:picLocks noChangeAspect="1"/>
            </p:cNvPicPr>
            <p:nvPr/>
          </p:nvPicPr>
          <p:blipFill rotWithShape="1">
            <a:blip r:embed="rId8"/>
            <a:srcRect r="60629"/>
            <a:stretch/>
          </p:blipFill>
          <p:spPr>
            <a:xfrm>
              <a:off x="8649917" y="1629546"/>
              <a:ext cx="415498" cy="730996"/>
            </a:xfrm>
            <a:prstGeom prst="rect">
              <a:avLst/>
            </a:prstGeom>
            <a:ln w="38100" cmpd="sng">
              <a:noFill/>
            </a:ln>
          </p:spPr>
        </p:pic>
      </p:grpSp>
    </p:spTree>
    <p:extLst>
      <p:ext uri="{BB962C8B-B14F-4D97-AF65-F5344CB8AC3E}">
        <p14:creationId xmlns:p14="http://schemas.microsoft.com/office/powerpoint/2010/main" val="33302372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par>
                                <p:cTn id="35" presetID="10" presetClass="entr" presetSubtype="0" fill="hold" nodeType="withEffect">
                                  <p:stCondLst>
                                    <p:cond delay="0"/>
                                  </p:stCondLst>
                                  <p:childTnLst>
                                    <p:set>
                                      <p:cBhvr>
                                        <p:cTn id="36" dur="1" fill="hold">
                                          <p:stCondLst>
                                            <p:cond delay="0"/>
                                          </p:stCondLst>
                                        </p:cTn>
                                        <p:tgtEl>
                                          <p:spTgt spid="8194"/>
                                        </p:tgtEl>
                                        <p:attrNameLst>
                                          <p:attrName>style.visibility</p:attrName>
                                        </p:attrNameLst>
                                      </p:cBhvr>
                                      <p:to>
                                        <p:strVal val="visible"/>
                                      </p:to>
                                    </p:set>
                                    <p:animEffect transition="in" filter="fade">
                                      <p:cBhvr>
                                        <p:cTn id="37" dur="500"/>
                                        <p:tgtEl>
                                          <p:spTgt spid="81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par>
                                <p:cTn id="63" presetID="10" presetClass="entr" presetSubtype="0" fill="hold" nodeType="with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6" grpId="0" animBg="1"/>
      <p:bldP spid="40" grpId="0" animBg="1"/>
      <p:bldP spid="44" grpId="0" animBg="1"/>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stCxn id="20" idx="3"/>
            <a:endCxn id="25" idx="1"/>
          </p:cNvCxnSpPr>
          <p:nvPr/>
        </p:nvCxnSpPr>
        <p:spPr bwMode="auto">
          <a:xfrm>
            <a:off x="3428836" y="817502"/>
            <a:ext cx="2689863" cy="484089"/>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sp>
        <p:nvSpPr>
          <p:cNvPr id="20" name="Rectangle 19"/>
          <p:cNvSpPr/>
          <p:nvPr/>
        </p:nvSpPr>
        <p:spPr>
          <a:xfrm>
            <a:off x="650864" y="693408"/>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Estoy</a:t>
            </a:r>
            <a:r>
              <a:rPr lang="en-US" sz="2000" dirty="0" smtClean="0"/>
              <a:t> </a:t>
            </a:r>
            <a:r>
              <a:rPr lang="en-US" sz="2000" dirty="0" err="1" smtClean="0"/>
              <a:t>bien</a:t>
            </a:r>
            <a:r>
              <a:rPr lang="en-US" sz="2000" dirty="0" smtClean="0"/>
              <a:t>.</a:t>
            </a:r>
            <a:endParaRPr lang="en-US" sz="2000" dirty="0"/>
          </a:p>
        </p:txBody>
      </p:sp>
      <p:sp>
        <p:nvSpPr>
          <p:cNvPr id="25" name="Rectangle 24"/>
          <p:cNvSpPr/>
          <p:nvPr/>
        </p:nvSpPr>
        <p:spPr>
          <a:xfrm>
            <a:off x="6118699" y="1177497"/>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580304" y="3708532"/>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Estoy</a:t>
            </a:r>
            <a:r>
              <a:rPr lang="en-US" dirty="0" smtClean="0"/>
              <a:t> </a:t>
            </a:r>
            <a:r>
              <a:rPr lang="en-US" dirty="0" err="1" smtClean="0"/>
              <a:t>bien</a:t>
            </a:r>
            <a:r>
              <a:rPr lang="en-US" dirty="0" smtClean="0"/>
              <a:t>.</a:t>
            </a:r>
            <a:endParaRPr lang="en-US" dirty="0"/>
          </a:p>
        </p:txBody>
      </p:sp>
      <p:cxnSp>
        <p:nvCxnSpPr>
          <p:cNvPr id="56" name="Straight Arrow Connector 55"/>
          <p:cNvCxnSpPr>
            <a:stCxn id="29" idx="1"/>
            <a:endCxn id="52" idx="3"/>
          </p:cNvCxnSpPr>
          <p:nvPr/>
        </p:nvCxnSpPr>
        <p:spPr bwMode="auto">
          <a:xfrm flipH="1">
            <a:off x="3358276" y="3459876"/>
            <a:ext cx="2724813" cy="372750"/>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grpSp>
        <p:nvGrpSpPr>
          <p:cNvPr id="10" name="Group 9"/>
          <p:cNvGrpSpPr/>
          <p:nvPr/>
        </p:nvGrpSpPr>
        <p:grpSpPr>
          <a:xfrm>
            <a:off x="6066572" y="35955"/>
            <a:ext cx="757099" cy="1032514"/>
            <a:chOff x="2622084" y="1299764"/>
            <a:chExt cx="757099" cy="1032514"/>
          </a:xfrm>
        </p:grpSpPr>
        <p:pic>
          <p:nvPicPr>
            <p:cNvPr id="78" name="Picture 77"/>
            <p:cNvPicPr>
              <a:picLocks noChangeAspect="1"/>
            </p:cNvPicPr>
            <p:nvPr/>
          </p:nvPicPr>
          <p:blipFill>
            <a:blip r:embed="rId3"/>
            <a:stretch>
              <a:fillRect/>
            </a:stretch>
          </p:blipFill>
          <p:spPr>
            <a:xfrm flipH="1">
              <a:off x="2622084" y="1572715"/>
              <a:ext cx="337865" cy="759563"/>
            </a:xfrm>
            <a:prstGeom prst="rect">
              <a:avLst/>
            </a:prstGeom>
          </p:spPr>
        </p:pic>
        <p:pic>
          <p:nvPicPr>
            <p:cNvPr id="80" name="Picture 79"/>
            <p:cNvPicPr>
              <a:picLocks noChangeAspect="1"/>
            </p:cNvPicPr>
            <p:nvPr/>
          </p:nvPicPr>
          <p:blipFill>
            <a:blip r:embed="rId3"/>
            <a:stretch>
              <a:fillRect/>
            </a:stretch>
          </p:blipFill>
          <p:spPr>
            <a:xfrm flipH="1">
              <a:off x="2822153" y="1429663"/>
              <a:ext cx="337865" cy="759563"/>
            </a:xfrm>
            <a:prstGeom prst="rect">
              <a:avLst/>
            </a:prstGeom>
          </p:spPr>
        </p:pic>
        <p:pic>
          <p:nvPicPr>
            <p:cNvPr id="81" name="Picture 80"/>
            <p:cNvPicPr>
              <a:picLocks noChangeAspect="1"/>
            </p:cNvPicPr>
            <p:nvPr/>
          </p:nvPicPr>
          <p:blipFill>
            <a:blip r:embed="rId3"/>
            <a:stretch>
              <a:fillRect/>
            </a:stretch>
          </p:blipFill>
          <p:spPr>
            <a:xfrm flipH="1">
              <a:off x="3041318" y="1299764"/>
              <a:ext cx="337865" cy="759563"/>
            </a:xfrm>
            <a:prstGeom prst="rect">
              <a:avLst/>
            </a:prstGeom>
          </p:spPr>
        </p:pic>
      </p:grpSp>
      <p:grpSp>
        <p:nvGrpSpPr>
          <p:cNvPr id="15" name="Group 14"/>
          <p:cNvGrpSpPr/>
          <p:nvPr/>
        </p:nvGrpSpPr>
        <p:grpSpPr>
          <a:xfrm>
            <a:off x="237964" y="2758485"/>
            <a:ext cx="684680" cy="930404"/>
            <a:chOff x="2297211" y="1678627"/>
            <a:chExt cx="684680" cy="930404"/>
          </a:xfrm>
        </p:grpSpPr>
        <p:pic>
          <p:nvPicPr>
            <p:cNvPr id="14" name="Picture 13"/>
            <p:cNvPicPr>
              <a:picLocks noChangeAspect="1"/>
            </p:cNvPicPr>
            <p:nvPr/>
          </p:nvPicPr>
          <p:blipFill>
            <a:blip r:embed="rId4"/>
            <a:stretch>
              <a:fillRect/>
            </a:stretch>
          </p:blipFill>
          <p:spPr>
            <a:xfrm flipH="1">
              <a:off x="2297211" y="1678627"/>
              <a:ext cx="315238" cy="708694"/>
            </a:xfrm>
            <a:prstGeom prst="rect">
              <a:avLst/>
            </a:prstGeom>
          </p:spPr>
        </p:pic>
        <p:pic>
          <p:nvPicPr>
            <p:cNvPr id="82" name="Picture 81"/>
            <p:cNvPicPr>
              <a:picLocks noChangeAspect="1"/>
            </p:cNvPicPr>
            <p:nvPr/>
          </p:nvPicPr>
          <p:blipFill>
            <a:blip r:embed="rId4"/>
            <a:stretch>
              <a:fillRect/>
            </a:stretch>
          </p:blipFill>
          <p:spPr>
            <a:xfrm flipH="1">
              <a:off x="2485221" y="1795417"/>
              <a:ext cx="315238" cy="708694"/>
            </a:xfrm>
            <a:prstGeom prst="rect">
              <a:avLst/>
            </a:prstGeom>
          </p:spPr>
        </p:pic>
        <p:pic>
          <p:nvPicPr>
            <p:cNvPr id="84" name="Picture 83"/>
            <p:cNvPicPr>
              <a:picLocks noChangeAspect="1"/>
            </p:cNvPicPr>
            <p:nvPr/>
          </p:nvPicPr>
          <p:blipFill>
            <a:blip r:embed="rId4"/>
            <a:stretch>
              <a:fillRect/>
            </a:stretch>
          </p:blipFill>
          <p:spPr>
            <a:xfrm flipH="1">
              <a:off x="2666653" y="1900337"/>
              <a:ext cx="315238" cy="708694"/>
            </a:xfrm>
            <a:prstGeom prst="rect">
              <a:avLst/>
            </a:prstGeom>
          </p:spPr>
        </p:pic>
      </p:grpSp>
      <p:pic>
        <p:nvPicPr>
          <p:cNvPr id="2" name="Picture 1"/>
          <p:cNvPicPr>
            <a:picLocks noChangeAspect="1"/>
          </p:cNvPicPr>
          <p:nvPr/>
        </p:nvPicPr>
        <p:blipFill>
          <a:blip r:embed="rId5"/>
          <a:stretch>
            <a:fillRect/>
          </a:stretch>
        </p:blipFill>
        <p:spPr>
          <a:xfrm>
            <a:off x="4377434" y="512473"/>
            <a:ext cx="649642" cy="646755"/>
          </a:xfrm>
          <a:prstGeom prst="rect">
            <a:avLst/>
          </a:prstGeom>
        </p:spPr>
      </p:pic>
      <p:pic>
        <p:nvPicPr>
          <p:cNvPr id="65" name="Picture 64"/>
          <p:cNvPicPr>
            <a:picLocks noChangeAspect="1"/>
          </p:cNvPicPr>
          <p:nvPr/>
        </p:nvPicPr>
        <p:blipFill>
          <a:blip r:embed="rId5"/>
          <a:stretch>
            <a:fillRect/>
          </a:stretch>
        </p:blipFill>
        <p:spPr>
          <a:xfrm>
            <a:off x="4377434" y="3271289"/>
            <a:ext cx="649642" cy="646755"/>
          </a:xfrm>
          <a:prstGeom prst="rect">
            <a:avLst/>
          </a:prstGeom>
        </p:spPr>
      </p:pic>
      <p:sp>
        <p:nvSpPr>
          <p:cNvPr id="66" name="Rectangle 65"/>
          <p:cNvSpPr/>
          <p:nvPr/>
        </p:nvSpPr>
        <p:spPr>
          <a:xfrm>
            <a:off x="6118699" y="1187033"/>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been.</a:t>
            </a:r>
            <a:endParaRPr lang="en-US" sz="2000" dirty="0"/>
          </a:p>
        </p:txBody>
      </p:sp>
      <p:grpSp>
        <p:nvGrpSpPr>
          <p:cNvPr id="8194" name="Group 8193"/>
          <p:cNvGrpSpPr/>
          <p:nvPr/>
        </p:nvGrpSpPr>
        <p:grpSpPr>
          <a:xfrm>
            <a:off x="476010" y="3976393"/>
            <a:ext cx="3447667" cy="722160"/>
            <a:chOff x="526046" y="3745613"/>
            <a:chExt cx="3447667" cy="722160"/>
          </a:xfrm>
        </p:grpSpPr>
        <p:grpSp>
          <p:nvGrpSpPr>
            <p:cNvPr id="99" name="Group 98"/>
            <p:cNvGrpSpPr/>
            <p:nvPr/>
          </p:nvGrpSpPr>
          <p:grpSpPr>
            <a:xfrm>
              <a:off x="526046" y="3967139"/>
              <a:ext cx="3107989" cy="372631"/>
              <a:chOff x="5649550" y="2251585"/>
              <a:chExt cx="3107989" cy="372631"/>
            </a:xfrm>
            <a:solidFill>
              <a:srgbClr val="558ED5"/>
            </a:solidFill>
          </p:grpSpPr>
          <p:sp>
            <p:nvSpPr>
              <p:cNvPr id="100" name="Oval 99"/>
              <p:cNvSpPr/>
              <p:nvPr/>
            </p:nvSpPr>
            <p:spPr>
              <a:xfrm>
                <a:off x="5649550" y="2251585"/>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101" name="Rectangle 100"/>
              <p:cNvSpPr/>
              <p:nvPr/>
            </p:nvSpPr>
            <p:spPr>
              <a:xfrm>
                <a:off x="6096184" y="2254884"/>
                <a:ext cx="2661355" cy="369332"/>
              </a:xfrm>
              <a:prstGeom prst="rect">
                <a:avLst/>
              </a:prstGeom>
              <a:noFill/>
            </p:spPr>
            <p:txBody>
              <a:bodyPr wrap="none">
                <a:spAutoFit/>
              </a:bodyPr>
              <a:lstStyle/>
              <a:p>
                <a:r>
                  <a:rPr lang="en-US" dirty="0" smtClean="0">
                    <a:latin typeface="Arial"/>
                    <a:cs typeface="Arial"/>
                  </a:rPr>
                  <a:t>Vote on back translation</a:t>
                </a:r>
                <a:endParaRPr lang="en-US" dirty="0"/>
              </a:p>
            </p:txBody>
          </p:sp>
        </p:grpSp>
        <p:pic>
          <p:nvPicPr>
            <p:cNvPr id="102" name="Picture 101" descr="vo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1881" y="3745613"/>
              <a:ext cx="381832" cy="722160"/>
            </a:xfrm>
            <a:prstGeom prst="rect">
              <a:avLst/>
            </a:prstGeom>
          </p:spPr>
        </p:pic>
      </p:grpSp>
      <p:grpSp>
        <p:nvGrpSpPr>
          <p:cNvPr id="26" name="Group 25"/>
          <p:cNvGrpSpPr/>
          <p:nvPr/>
        </p:nvGrpSpPr>
        <p:grpSpPr>
          <a:xfrm>
            <a:off x="6035366" y="2290700"/>
            <a:ext cx="2504785" cy="372631"/>
            <a:chOff x="5647792" y="3213340"/>
            <a:chExt cx="2504785" cy="372631"/>
          </a:xfrm>
        </p:grpSpPr>
        <p:sp>
          <p:nvSpPr>
            <p:cNvPr id="27" name="Oval 26"/>
            <p:cNvSpPr/>
            <p:nvPr/>
          </p:nvSpPr>
          <p:spPr>
            <a:xfrm>
              <a:off x="5647792" y="3213340"/>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2</a:t>
              </a:r>
            </a:p>
          </p:txBody>
        </p:sp>
        <p:sp>
          <p:nvSpPr>
            <p:cNvPr id="28" name="Rectangle 27"/>
            <p:cNvSpPr/>
            <p:nvPr/>
          </p:nvSpPr>
          <p:spPr>
            <a:xfrm>
              <a:off x="6094426" y="3216639"/>
              <a:ext cx="2058151" cy="369332"/>
            </a:xfrm>
            <a:prstGeom prst="rect">
              <a:avLst/>
            </a:prstGeom>
          </p:spPr>
          <p:txBody>
            <a:bodyPr wrap="none">
              <a:spAutoFit/>
            </a:bodyPr>
            <a:lstStyle/>
            <a:p>
              <a:r>
                <a:rPr lang="en-US" dirty="0" smtClean="0">
                  <a:latin typeface="Arial"/>
                  <a:cs typeface="Arial"/>
                </a:rPr>
                <a:t>Target-side editing</a:t>
              </a:r>
              <a:endParaRPr lang="en-US" dirty="0"/>
            </a:p>
          </p:txBody>
        </p:sp>
      </p:grpSp>
      <p:grpSp>
        <p:nvGrpSpPr>
          <p:cNvPr id="36" name="Group 35"/>
          <p:cNvGrpSpPr/>
          <p:nvPr/>
        </p:nvGrpSpPr>
        <p:grpSpPr>
          <a:xfrm>
            <a:off x="6049501" y="2815925"/>
            <a:ext cx="3171584" cy="372631"/>
            <a:chOff x="5641372" y="2739762"/>
            <a:chExt cx="3171584" cy="372631"/>
          </a:xfrm>
        </p:grpSpPr>
        <p:sp>
          <p:nvSpPr>
            <p:cNvPr id="37" name="Oval 36"/>
            <p:cNvSpPr/>
            <p:nvPr/>
          </p:nvSpPr>
          <p:spPr>
            <a:xfrm>
              <a:off x="5641372" y="2739762"/>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3</a:t>
              </a:r>
            </a:p>
          </p:txBody>
        </p:sp>
        <p:sp>
          <p:nvSpPr>
            <p:cNvPr id="38" name="Rectangle 37"/>
            <p:cNvSpPr/>
            <p:nvPr/>
          </p:nvSpPr>
          <p:spPr>
            <a:xfrm>
              <a:off x="6088006" y="2743061"/>
              <a:ext cx="2724950" cy="369332"/>
            </a:xfrm>
            <a:prstGeom prst="rect">
              <a:avLst/>
            </a:prstGeom>
          </p:spPr>
          <p:txBody>
            <a:bodyPr wrap="none">
              <a:spAutoFit/>
            </a:bodyPr>
            <a:lstStyle/>
            <a:p>
              <a:r>
                <a:rPr lang="en-US" dirty="0">
                  <a:latin typeface="Arial"/>
                  <a:cs typeface="Arial"/>
                </a:rPr>
                <a:t>Identify </a:t>
              </a:r>
              <a:r>
                <a:rPr lang="en-US" dirty="0" smtClean="0">
                  <a:latin typeface="Arial"/>
                  <a:cs typeface="Arial"/>
                </a:rPr>
                <a:t>translation errors</a:t>
              </a:r>
              <a:endParaRPr lang="en-US" dirty="0"/>
            </a:p>
          </p:txBody>
        </p:sp>
      </p:grpSp>
      <p:grpSp>
        <p:nvGrpSpPr>
          <p:cNvPr id="12" name="Group 11"/>
          <p:cNvGrpSpPr/>
          <p:nvPr/>
        </p:nvGrpSpPr>
        <p:grpSpPr>
          <a:xfrm>
            <a:off x="6083089" y="3335782"/>
            <a:ext cx="2777972" cy="258885"/>
            <a:chOff x="6118699" y="3335782"/>
            <a:chExt cx="2777972" cy="258885"/>
          </a:xfrm>
        </p:grpSpPr>
        <p:sp>
          <p:nvSpPr>
            <p:cNvPr id="29" name="Rectangle 28"/>
            <p:cNvSpPr/>
            <p:nvPr/>
          </p:nvSpPr>
          <p:spPr>
            <a:xfrm>
              <a:off x="6118699" y="3335782"/>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been.</a:t>
              </a:r>
              <a:endParaRPr lang="en-US" sz="2000" dirty="0"/>
            </a:p>
          </p:txBody>
        </p:sp>
        <p:sp>
          <p:nvSpPr>
            <p:cNvPr id="39" name="Rectangle 38"/>
            <p:cNvSpPr/>
            <p:nvPr/>
          </p:nvSpPr>
          <p:spPr>
            <a:xfrm>
              <a:off x="7424404" y="3335783"/>
              <a:ext cx="872407" cy="25888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smtClean="0"/>
                <a:t>been.</a:t>
              </a:r>
              <a:endParaRPr lang="en-US" sz="2000" dirty="0"/>
            </a:p>
          </p:txBody>
        </p:sp>
      </p:grpSp>
      <p:sp>
        <p:nvSpPr>
          <p:cNvPr id="40" name="Rectangle 39"/>
          <p:cNvSpPr/>
          <p:nvPr/>
        </p:nvSpPr>
        <p:spPr>
          <a:xfrm>
            <a:off x="1981410" y="3703184"/>
            <a:ext cx="872407" cy="258884"/>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err="1" smtClean="0"/>
              <a:t>bien</a:t>
            </a:r>
            <a:r>
              <a:rPr lang="en-US" sz="2000" dirty="0" smtClean="0"/>
              <a:t>.</a:t>
            </a:r>
            <a:endParaRPr lang="en-US" sz="2000" dirty="0"/>
          </a:p>
        </p:txBody>
      </p:sp>
      <p:grpSp>
        <p:nvGrpSpPr>
          <p:cNvPr id="41" name="Group 40"/>
          <p:cNvGrpSpPr/>
          <p:nvPr/>
        </p:nvGrpSpPr>
        <p:grpSpPr>
          <a:xfrm>
            <a:off x="478566" y="4645823"/>
            <a:ext cx="2158311" cy="372631"/>
            <a:chOff x="5647792" y="3213340"/>
            <a:chExt cx="2158311" cy="372631"/>
          </a:xfrm>
          <a:solidFill>
            <a:srgbClr val="558ED5"/>
          </a:solidFill>
        </p:grpSpPr>
        <p:sp>
          <p:nvSpPr>
            <p:cNvPr id="42" name="Oval 41"/>
            <p:cNvSpPr/>
            <p:nvPr/>
          </p:nvSpPr>
          <p:spPr>
            <a:xfrm>
              <a:off x="5647792" y="3213340"/>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rgbClr val="000000"/>
                  </a:solidFill>
                </a:rPr>
                <a:t>2</a:t>
              </a:r>
              <a:endParaRPr lang="en-US" dirty="0">
                <a:solidFill>
                  <a:srgbClr val="000000"/>
                </a:solidFill>
              </a:endParaRPr>
            </a:p>
          </p:txBody>
        </p:sp>
        <p:sp>
          <p:nvSpPr>
            <p:cNvPr id="43" name="Rectangle 42"/>
            <p:cNvSpPr/>
            <p:nvPr/>
          </p:nvSpPr>
          <p:spPr>
            <a:xfrm>
              <a:off x="6094426" y="3216639"/>
              <a:ext cx="1711677" cy="369332"/>
            </a:xfrm>
            <a:prstGeom prst="rect">
              <a:avLst/>
            </a:prstGeom>
            <a:noFill/>
          </p:spPr>
          <p:txBody>
            <a:bodyPr wrap="none">
              <a:spAutoFit/>
            </a:bodyPr>
            <a:lstStyle/>
            <a:p>
              <a:r>
                <a:rPr lang="en-US" dirty="0">
                  <a:latin typeface="Arial"/>
                  <a:cs typeface="Arial"/>
                </a:rPr>
                <a:t>Explain </a:t>
              </a:r>
              <a:r>
                <a:rPr lang="en-US" dirty="0" smtClean="0">
                  <a:latin typeface="Arial"/>
                  <a:cs typeface="Arial"/>
                </a:rPr>
                <a:t>phrase</a:t>
              </a:r>
              <a:endParaRPr lang="en-US" dirty="0"/>
            </a:p>
          </p:txBody>
        </p:sp>
      </p:grpSp>
      <p:sp>
        <p:nvSpPr>
          <p:cNvPr id="44" name="Rectangle 43"/>
          <p:cNvSpPr/>
          <p:nvPr/>
        </p:nvSpPr>
        <p:spPr>
          <a:xfrm>
            <a:off x="580304" y="5077804"/>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a:t>Estoy</a:t>
            </a:r>
            <a:r>
              <a:rPr lang="en-US" dirty="0"/>
              <a:t> </a:t>
            </a:r>
            <a:r>
              <a:rPr lang="en-US" dirty="0" err="1"/>
              <a:t>bien</a:t>
            </a:r>
            <a:r>
              <a:rPr lang="en-US" dirty="0"/>
              <a:t>.</a:t>
            </a:r>
          </a:p>
        </p:txBody>
      </p:sp>
      <p:sp>
        <p:nvSpPr>
          <p:cNvPr id="45" name="Rectangle 44"/>
          <p:cNvSpPr/>
          <p:nvPr/>
        </p:nvSpPr>
        <p:spPr>
          <a:xfrm>
            <a:off x="1981410" y="5077804"/>
            <a:ext cx="872407" cy="258884"/>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err="1" smtClean="0"/>
              <a:t>bien</a:t>
            </a:r>
            <a:r>
              <a:rPr lang="en-US" sz="2000" dirty="0" smtClean="0"/>
              <a:t>.</a:t>
            </a:r>
            <a:endParaRPr lang="en-US" sz="2000" dirty="0"/>
          </a:p>
        </p:txBody>
      </p:sp>
      <p:grpSp>
        <p:nvGrpSpPr>
          <p:cNvPr id="13" name="Group 12"/>
          <p:cNvGrpSpPr/>
          <p:nvPr/>
        </p:nvGrpSpPr>
        <p:grpSpPr>
          <a:xfrm>
            <a:off x="2394268" y="5037383"/>
            <a:ext cx="964008" cy="937444"/>
            <a:chOff x="2394268" y="5037383"/>
            <a:chExt cx="964008" cy="937444"/>
          </a:xfrm>
        </p:grpSpPr>
        <p:sp>
          <p:nvSpPr>
            <p:cNvPr id="47" name="Arc 46"/>
            <p:cNvSpPr/>
            <p:nvPr/>
          </p:nvSpPr>
          <p:spPr>
            <a:xfrm flipH="1" flipV="1">
              <a:off x="2394268" y="5037383"/>
              <a:ext cx="919097" cy="735951"/>
            </a:xfrm>
            <a:prstGeom prst="arc">
              <a:avLst/>
            </a:prstGeom>
            <a:ln>
              <a:headEnd type="none"/>
              <a:tailEnd type="stealth"/>
            </a:ln>
          </p:spPr>
          <p:style>
            <a:lnRef idx="2">
              <a:schemeClr val="accent1"/>
            </a:lnRef>
            <a:fillRef idx="0">
              <a:schemeClr val="accent1"/>
            </a:fillRef>
            <a:effectRef idx="1">
              <a:schemeClr val="accent1"/>
            </a:effectRef>
            <a:fontRef idx="minor">
              <a:schemeClr val="tx1"/>
            </a:fontRef>
          </p:style>
          <p:txBody>
            <a:bodyPr/>
            <a:lstStyle/>
            <a:p>
              <a:endParaRPr lang="en-US"/>
            </a:p>
          </p:txBody>
        </p:sp>
        <p:pic>
          <p:nvPicPr>
            <p:cNvPr id="9" name="Picture 8"/>
            <p:cNvPicPr>
              <a:picLocks noChangeAspect="1"/>
            </p:cNvPicPr>
            <p:nvPr/>
          </p:nvPicPr>
          <p:blipFill>
            <a:blip r:embed="rId7"/>
            <a:stretch>
              <a:fillRect/>
            </a:stretch>
          </p:blipFill>
          <p:spPr>
            <a:xfrm>
              <a:off x="2898728" y="5515279"/>
              <a:ext cx="459548" cy="459548"/>
            </a:xfrm>
            <a:prstGeom prst="rect">
              <a:avLst/>
            </a:prstGeom>
          </p:spPr>
        </p:pic>
      </p:grpSp>
      <p:grpSp>
        <p:nvGrpSpPr>
          <p:cNvPr id="53" name="Group 52"/>
          <p:cNvGrpSpPr/>
          <p:nvPr/>
        </p:nvGrpSpPr>
        <p:grpSpPr>
          <a:xfrm>
            <a:off x="490436" y="5891737"/>
            <a:ext cx="3582641" cy="372631"/>
            <a:chOff x="5641372" y="2739762"/>
            <a:chExt cx="3582641" cy="372631"/>
          </a:xfrm>
          <a:solidFill>
            <a:srgbClr val="558ED5"/>
          </a:solidFill>
        </p:grpSpPr>
        <p:sp>
          <p:nvSpPr>
            <p:cNvPr id="61" name="Oval 60"/>
            <p:cNvSpPr/>
            <p:nvPr/>
          </p:nvSpPr>
          <p:spPr>
            <a:xfrm>
              <a:off x="5641372" y="2739762"/>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smtClean="0">
                  <a:solidFill>
                    <a:srgbClr val="000000"/>
                  </a:solidFill>
                </a:rPr>
                <a:t>3</a:t>
              </a:r>
              <a:endParaRPr lang="en-US" dirty="0">
                <a:solidFill>
                  <a:srgbClr val="000000"/>
                </a:solidFill>
              </a:endParaRPr>
            </a:p>
          </p:txBody>
        </p:sp>
        <p:sp>
          <p:nvSpPr>
            <p:cNvPr id="62" name="Rectangle 61"/>
            <p:cNvSpPr/>
            <p:nvPr/>
          </p:nvSpPr>
          <p:spPr>
            <a:xfrm>
              <a:off x="6088006" y="2743061"/>
              <a:ext cx="3136007" cy="369332"/>
            </a:xfrm>
            <a:prstGeom prst="rect">
              <a:avLst/>
            </a:prstGeom>
            <a:noFill/>
          </p:spPr>
          <p:txBody>
            <a:bodyPr wrap="none">
              <a:spAutoFit/>
            </a:bodyPr>
            <a:lstStyle/>
            <a:p>
              <a:r>
                <a:rPr lang="en-US" dirty="0" smtClean="0">
                  <a:latin typeface="Arial"/>
                  <a:cs typeface="Arial"/>
                </a:rPr>
                <a:t>Paraphrase source sentence</a:t>
              </a:r>
              <a:endParaRPr lang="en-US" dirty="0"/>
            </a:p>
          </p:txBody>
        </p:sp>
      </p:grpSp>
      <p:sp>
        <p:nvSpPr>
          <p:cNvPr id="63" name="TextBox 62"/>
          <p:cNvSpPr txBox="1"/>
          <p:nvPr/>
        </p:nvSpPr>
        <p:spPr>
          <a:xfrm>
            <a:off x="4351624" y="6358201"/>
            <a:ext cx="1239642" cy="400110"/>
          </a:xfrm>
          <a:prstGeom prst="rect">
            <a:avLst/>
          </a:prstGeom>
          <a:noFill/>
        </p:spPr>
        <p:txBody>
          <a:bodyPr wrap="none" rtlCol="0">
            <a:spAutoFit/>
          </a:bodyPr>
          <a:lstStyle/>
          <a:p>
            <a:r>
              <a:rPr lang="en-US" sz="2000" dirty="0" smtClean="0">
                <a:latin typeface="Arial"/>
                <a:cs typeface="Arial"/>
              </a:rPr>
              <a:t>repeat …</a:t>
            </a:r>
            <a:endParaRPr lang="en-US" sz="2000" dirty="0">
              <a:latin typeface="Arial"/>
              <a:cs typeface="Arial"/>
            </a:endParaRPr>
          </a:p>
        </p:txBody>
      </p:sp>
      <p:sp>
        <p:nvSpPr>
          <p:cNvPr id="64" name="Rectangle 63"/>
          <p:cNvSpPr/>
          <p:nvPr/>
        </p:nvSpPr>
        <p:spPr>
          <a:xfrm>
            <a:off x="6122054" y="5194168"/>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8" name="Straight Arrow Connector 67"/>
          <p:cNvCxnSpPr/>
          <p:nvPr/>
        </p:nvCxnSpPr>
        <p:spPr bwMode="auto">
          <a:xfrm flipV="1">
            <a:off x="4491471" y="6254780"/>
            <a:ext cx="779655" cy="3954"/>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cxnSp>
        <p:nvCxnSpPr>
          <p:cNvPr id="69" name="Straight Arrow Connector 68"/>
          <p:cNvCxnSpPr/>
          <p:nvPr/>
        </p:nvCxnSpPr>
        <p:spPr bwMode="auto">
          <a:xfrm flipH="1">
            <a:off x="4503759" y="6358201"/>
            <a:ext cx="703364" cy="0"/>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sp>
        <p:nvSpPr>
          <p:cNvPr id="70" name="Oval 69"/>
          <p:cNvSpPr/>
          <p:nvPr/>
        </p:nvSpPr>
        <p:spPr>
          <a:xfrm>
            <a:off x="5603994" y="5703339"/>
            <a:ext cx="379555" cy="369332"/>
          </a:xfrm>
          <a:prstGeom prst="ellipse">
            <a:avLst/>
          </a:prstGeom>
          <a:solidFill>
            <a:schemeClr val="accent3"/>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71" name="Oval 70"/>
          <p:cNvSpPr/>
          <p:nvPr/>
        </p:nvSpPr>
        <p:spPr>
          <a:xfrm>
            <a:off x="5756394" y="5966619"/>
            <a:ext cx="379555" cy="369332"/>
          </a:xfrm>
          <a:prstGeom prst="ellipse">
            <a:avLst/>
          </a:prstGeom>
          <a:solidFill>
            <a:schemeClr val="accent3"/>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2</a:t>
            </a:r>
          </a:p>
        </p:txBody>
      </p:sp>
      <p:sp>
        <p:nvSpPr>
          <p:cNvPr id="72" name="Oval 71"/>
          <p:cNvSpPr/>
          <p:nvPr/>
        </p:nvSpPr>
        <p:spPr>
          <a:xfrm>
            <a:off x="5928952" y="6219819"/>
            <a:ext cx="379555" cy="369332"/>
          </a:xfrm>
          <a:prstGeom prst="ellipse">
            <a:avLst/>
          </a:prstGeom>
          <a:solidFill>
            <a:schemeClr val="accent3"/>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3</a:t>
            </a:r>
          </a:p>
        </p:txBody>
      </p:sp>
      <p:sp>
        <p:nvSpPr>
          <p:cNvPr id="73" name="TextBox 72"/>
          <p:cNvSpPr txBox="1"/>
          <p:nvPr/>
        </p:nvSpPr>
        <p:spPr>
          <a:xfrm rot="5400000">
            <a:off x="6403689" y="5904308"/>
            <a:ext cx="441146" cy="400110"/>
          </a:xfrm>
          <a:prstGeom prst="rect">
            <a:avLst/>
          </a:prstGeom>
          <a:noFill/>
        </p:spPr>
        <p:txBody>
          <a:bodyPr wrap="none" rtlCol="0">
            <a:spAutoFit/>
          </a:bodyPr>
          <a:lstStyle/>
          <a:p>
            <a:r>
              <a:rPr lang="en-US" sz="2000" dirty="0" smtClean="0">
                <a:latin typeface="Arial"/>
                <a:cs typeface="Arial"/>
              </a:rPr>
              <a:t>…</a:t>
            </a:r>
            <a:endParaRPr lang="en-US" sz="2000" dirty="0">
              <a:latin typeface="Arial"/>
              <a:cs typeface="Arial"/>
            </a:endParaRPr>
          </a:p>
        </p:txBody>
      </p:sp>
      <p:sp>
        <p:nvSpPr>
          <p:cNvPr id="74" name="Rectangle 73"/>
          <p:cNvSpPr/>
          <p:nvPr/>
        </p:nvSpPr>
        <p:spPr>
          <a:xfrm>
            <a:off x="650864" y="6324936"/>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Yo</a:t>
            </a:r>
            <a:r>
              <a:rPr lang="en-US" sz="2000" dirty="0" smtClean="0"/>
              <a:t> </a:t>
            </a:r>
            <a:r>
              <a:rPr lang="en-US" sz="2000" dirty="0" err="1" smtClean="0"/>
              <a:t>estoy</a:t>
            </a:r>
            <a:r>
              <a:rPr lang="en-US" sz="2000" dirty="0" smtClean="0"/>
              <a:t> </a:t>
            </a:r>
            <a:r>
              <a:rPr lang="en-US" sz="2000" dirty="0" err="1" smtClean="0"/>
              <a:t>bien</a:t>
            </a:r>
            <a:r>
              <a:rPr lang="en-US" sz="2000" dirty="0" smtClean="0"/>
              <a:t>.</a:t>
            </a:r>
            <a:endParaRPr lang="en-US" sz="2000" dirty="0"/>
          </a:p>
        </p:txBody>
      </p:sp>
      <p:grpSp>
        <p:nvGrpSpPr>
          <p:cNvPr id="4" name="Group 3"/>
          <p:cNvGrpSpPr/>
          <p:nvPr/>
        </p:nvGrpSpPr>
        <p:grpSpPr>
          <a:xfrm>
            <a:off x="6025761" y="1554096"/>
            <a:ext cx="3039654" cy="730996"/>
            <a:chOff x="6025761" y="1629546"/>
            <a:chExt cx="3039654" cy="730996"/>
          </a:xfrm>
        </p:grpSpPr>
        <p:grpSp>
          <p:nvGrpSpPr>
            <p:cNvPr id="32" name="Group 31"/>
            <p:cNvGrpSpPr/>
            <p:nvPr/>
          </p:nvGrpSpPr>
          <p:grpSpPr>
            <a:xfrm>
              <a:off x="6025761" y="1802968"/>
              <a:ext cx="2607778" cy="372631"/>
              <a:chOff x="5649550" y="2251585"/>
              <a:chExt cx="2607778" cy="372631"/>
            </a:xfrm>
          </p:grpSpPr>
          <p:sp>
            <p:nvSpPr>
              <p:cNvPr id="34" name="Oval 33"/>
              <p:cNvSpPr/>
              <p:nvPr/>
            </p:nvSpPr>
            <p:spPr>
              <a:xfrm>
                <a:off x="5649550" y="2251585"/>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35" name="Rectangle 34"/>
              <p:cNvSpPr/>
              <p:nvPr/>
            </p:nvSpPr>
            <p:spPr>
              <a:xfrm>
                <a:off x="6096184" y="2254884"/>
                <a:ext cx="2161144" cy="369332"/>
              </a:xfrm>
              <a:prstGeom prst="rect">
                <a:avLst/>
              </a:prstGeom>
            </p:spPr>
            <p:txBody>
              <a:bodyPr wrap="none">
                <a:spAutoFit/>
              </a:bodyPr>
              <a:lstStyle/>
              <a:p>
                <a:r>
                  <a:rPr lang="en-US" dirty="0" smtClean="0">
                    <a:latin typeface="Arial"/>
                    <a:cs typeface="Arial"/>
                  </a:rPr>
                  <a:t>Vote on candidates</a:t>
                </a:r>
                <a:endParaRPr lang="en-US" dirty="0"/>
              </a:p>
            </p:txBody>
          </p:sp>
        </p:grpSp>
        <p:pic>
          <p:nvPicPr>
            <p:cNvPr id="58" name="Picture 57"/>
            <p:cNvPicPr>
              <a:picLocks noChangeAspect="1"/>
            </p:cNvPicPr>
            <p:nvPr/>
          </p:nvPicPr>
          <p:blipFill rotWithShape="1">
            <a:blip r:embed="rId8"/>
            <a:srcRect r="60629"/>
            <a:stretch/>
          </p:blipFill>
          <p:spPr>
            <a:xfrm>
              <a:off x="8649917" y="1629546"/>
              <a:ext cx="415498" cy="730996"/>
            </a:xfrm>
            <a:prstGeom prst="rect">
              <a:avLst/>
            </a:prstGeom>
            <a:ln w="38100" cmpd="sng">
              <a:noFill/>
            </a:ln>
          </p:spPr>
        </p:pic>
      </p:grpSp>
    </p:spTree>
    <p:extLst>
      <p:ext uri="{BB962C8B-B14F-4D97-AF65-F5344CB8AC3E}">
        <p14:creationId xmlns:p14="http://schemas.microsoft.com/office/powerpoint/2010/main" val="2019466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10"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par>
                                <p:cTn id="22" presetID="10" presetClass="entr" presetSubtype="0" fill="hold"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70" grpId="0" animBg="1"/>
      <p:bldP spid="71" grpId="0" animBg="1"/>
      <p:bldP spid="72" grpId="0" animBg="1"/>
      <p:bldP spid="73" grpId="0"/>
      <p:bldP spid="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2892"/>
            <a:ext cx="8229600" cy="2160374"/>
          </a:xfrm>
        </p:spPr>
        <p:txBody>
          <a:bodyPr>
            <a:normAutofit/>
          </a:bodyPr>
          <a:lstStyle/>
          <a:p>
            <a:r>
              <a:rPr lang="en-US" dirty="0" smtClean="0"/>
              <a:t>UI</a:t>
            </a:r>
            <a:endParaRPr lang="en-US" dirty="0"/>
          </a:p>
        </p:txBody>
      </p:sp>
    </p:spTree>
    <p:extLst>
      <p:ext uri="{BB962C8B-B14F-4D97-AF65-F5344CB8AC3E}">
        <p14:creationId xmlns:p14="http://schemas.microsoft.com/office/powerpoint/2010/main" val="289540427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32085" y="0"/>
            <a:ext cx="6911915" cy="6858000"/>
          </a:xfrm>
          <a:prstGeom prst="rect">
            <a:avLst/>
          </a:prstGeom>
        </p:spPr>
      </p:pic>
      <p:sp>
        <p:nvSpPr>
          <p:cNvPr id="8" name="Rectangle 7"/>
          <p:cNvSpPr/>
          <p:nvPr/>
        </p:nvSpPr>
        <p:spPr>
          <a:xfrm>
            <a:off x="2908032" y="2053544"/>
            <a:ext cx="1163215" cy="40398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2826647" y="1987626"/>
            <a:ext cx="2489200" cy="939800"/>
          </a:xfrm>
          <a:prstGeom prst="rect">
            <a:avLst/>
          </a:prstGeom>
          <a:ln w="38100" cmpd="sng">
            <a:solidFill>
              <a:srgbClr val="FF0000"/>
            </a:solidFill>
          </a:ln>
        </p:spPr>
      </p:pic>
      <p:grpSp>
        <p:nvGrpSpPr>
          <p:cNvPr id="3" name="Group 2"/>
          <p:cNvGrpSpPr/>
          <p:nvPr/>
        </p:nvGrpSpPr>
        <p:grpSpPr>
          <a:xfrm>
            <a:off x="114550" y="93760"/>
            <a:ext cx="684680" cy="930404"/>
            <a:chOff x="2297211" y="1678627"/>
            <a:chExt cx="684680" cy="930404"/>
          </a:xfrm>
        </p:grpSpPr>
        <p:pic>
          <p:nvPicPr>
            <p:cNvPr id="4" name="Picture 3"/>
            <p:cNvPicPr>
              <a:picLocks noChangeAspect="1"/>
            </p:cNvPicPr>
            <p:nvPr/>
          </p:nvPicPr>
          <p:blipFill>
            <a:blip r:embed="rId4"/>
            <a:stretch>
              <a:fillRect/>
            </a:stretch>
          </p:blipFill>
          <p:spPr>
            <a:xfrm flipH="1">
              <a:off x="2297211" y="1678627"/>
              <a:ext cx="315238" cy="708694"/>
            </a:xfrm>
            <a:prstGeom prst="rect">
              <a:avLst/>
            </a:prstGeom>
          </p:spPr>
        </p:pic>
        <p:pic>
          <p:nvPicPr>
            <p:cNvPr id="5" name="Picture 4"/>
            <p:cNvPicPr>
              <a:picLocks noChangeAspect="1"/>
            </p:cNvPicPr>
            <p:nvPr/>
          </p:nvPicPr>
          <p:blipFill>
            <a:blip r:embed="rId4"/>
            <a:stretch>
              <a:fillRect/>
            </a:stretch>
          </p:blipFill>
          <p:spPr>
            <a:xfrm flipH="1">
              <a:off x="2485221" y="1795417"/>
              <a:ext cx="315238" cy="708694"/>
            </a:xfrm>
            <a:prstGeom prst="rect">
              <a:avLst/>
            </a:prstGeom>
          </p:spPr>
        </p:pic>
        <p:pic>
          <p:nvPicPr>
            <p:cNvPr id="6" name="Picture 5"/>
            <p:cNvPicPr>
              <a:picLocks noChangeAspect="1"/>
            </p:cNvPicPr>
            <p:nvPr/>
          </p:nvPicPr>
          <p:blipFill>
            <a:blip r:embed="rId4"/>
            <a:stretch>
              <a:fillRect/>
            </a:stretch>
          </p:blipFill>
          <p:spPr>
            <a:xfrm flipH="1">
              <a:off x="2666653" y="1900337"/>
              <a:ext cx="315238" cy="708694"/>
            </a:xfrm>
            <a:prstGeom prst="rect">
              <a:avLst/>
            </a:prstGeom>
          </p:spPr>
        </p:pic>
      </p:grpSp>
    </p:spTree>
    <p:extLst>
      <p:ext uri="{BB962C8B-B14F-4D97-AF65-F5344CB8AC3E}">
        <p14:creationId xmlns:p14="http://schemas.microsoft.com/office/powerpoint/2010/main" val="147061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0" y="-11870"/>
            <a:ext cx="6805002" cy="6858000"/>
          </a:xfrm>
          <a:prstGeom prst="rect">
            <a:avLst/>
          </a:prstGeom>
        </p:spPr>
      </p:pic>
      <p:sp>
        <p:nvSpPr>
          <p:cNvPr id="3" name="Rectangle 2"/>
          <p:cNvSpPr/>
          <p:nvPr/>
        </p:nvSpPr>
        <p:spPr>
          <a:xfrm>
            <a:off x="741598" y="1548894"/>
            <a:ext cx="1839779" cy="955715"/>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640790" y="1507659"/>
            <a:ext cx="3568700" cy="1993900"/>
          </a:xfrm>
          <a:prstGeom prst="rect">
            <a:avLst/>
          </a:prstGeom>
          <a:ln w="38100" cmpd="sng">
            <a:solidFill>
              <a:srgbClr val="FF0000"/>
            </a:solidFill>
          </a:ln>
        </p:spPr>
      </p:pic>
      <p:pic>
        <p:nvPicPr>
          <p:cNvPr id="11" name="Picture 10"/>
          <p:cNvPicPr>
            <a:picLocks noChangeAspect="1"/>
          </p:cNvPicPr>
          <p:nvPr/>
        </p:nvPicPr>
        <p:blipFill rotWithShape="1">
          <a:blip r:embed="rId4"/>
          <a:srcRect l="9002"/>
          <a:stretch/>
        </p:blipFill>
        <p:spPr>
          <a:xfrm>
            <a:off x="795090" y="1519529"/>
            <a:ext cx="3201244" cy="1905000"/>
          </a:xfrm>
          <a:prstGeom prst="rect">
            <a:avLst/>
          </a:prstGeom>
        </p:spPr>
      </p:pic>
      <p:grpSp>
        <p:nvGrpSpPr>
          <p:cNvPr id="5" name="Group 4"/>
          <p:cNvGrpSpPr/>
          <p:nvPr/>
        </p:nvGrpSpPr>
        <p:grpSpPr>
          <a:xfrm>
            <a:off x="8344458" y="83435"/>
            <a:ext cx="757099" cy="1032514"/>
            <a:chOff x="2622084" y="1299764"/>
            <a:chExt cx="757099" cy="1032514"/>
          </a:xfrm>
        </p:grpSpPr>
        <p:pic>
          <p:nvPicPr>
            <p:cNvPr id="6" name="Picture 5"/>
            <p:cNvPicPr>
              <a:picLocks noChangeAspect="1"/>
            </p:cNvPicPr>
            <p:nvPr/>
          </p:nvPicPr>
          <p:blipFill>
            <a:blip r:embed="rId5"/>
            <a:stretch>
              <a:fillRect/>
            </a:stretch>
          </p:blipFill>
          <p:spPr>
            <a:xfrm flipH="1">
              <a:off x="2622084" y="1572715"/>
              <a:ext cx="337865" cy="759563"/>
            </a:xfrm>
            <a:prstGeom prst="rect">
              <a:avLst/>
            </a:prstGeom>
          </p:spPr>
        </p:pic>
        <p:pic>
          <p:nvPicPr>
            <p:cNvPr id="7" name="Picture 6"/>
            <p:cNvPicPr>
              <a:picLocks noChangeAspect="1"/>
            </p:cNvPicPr>
            <p:nvPr/>
          </p:nvPicPr>
          <p:blipFill>
            <a:blip r:embed="rId5"/>
            <a:stretch>
              <a:fillRect/>
            </a:stretch>
          </p:blipFill>
          <p:spPr>
            <a:xfrm flipH="1">
              <a:off x="2822153" y="1429663"/>
              <a:ext cx="337865" cy="759563"/>
            </a:xfrm>
            <a:prstGeom prst="rect">
              <a:avLst/>
            </a:prstGeom>
          </p:spPr>
        </p:pic>
        <p:pic>
          <p:nvPicPr>
            <p:cNvPr id="8" name="Picture 7"/>
            <p:cNvPicPr>
              <a:picLocks noChangeAspect="1"/>
            </p:cNvPicPr>
            <p:nvPr/>
          </p:nvPicPr>
          <p:blipFill>
            <a:blip r:embed="rId5"/>
            <a:stretch>
              <a:fillRect/>
            </a:stretch>
          </p:blipFill>
          <p:spPr>
            <a:xfrm flipH="1">
              <a:off x="3041318" y="1299764"/>
              <a:ext cx="337865" cy="759563"/>
            </a:xfrm>
            <a:prstGeom prst="rect">
              <a:avLst/>
            </a:prstGeom>
          </p:spPr>
        </p:pic>
      </p:grpSp>
    </p:spTree>
    <p:extLst>
      <p:ext uri="{BB962C8B-B14F-4D97-AF65-F5344CB8AC3E}">
        <p14:creationId xmlns:p14="http://schemas.microsoft.com/office/powerpoint/2010/main" val="13986380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32085" y="0"/>
            <a:ext cx="6911915" cy="6858000"/>
          </a:xfrm>
          <a:prstGeom prst="rect">
            <a:avLst/>
          </a:prstGeom>
        </p:spPr>
      </p:pic>
      <p:sp>
        <p:nvSpPr>
          <p:cNvPr id="8" name="Rectangle 7"/>
          <p:cNvSpPr/>
          <p:nvPr/>
        </p:nvSpPr>
        <p:spPr>
          <a:xfrm>
            <a:off x="2908032" y="2053544"/>
            <a:ext cx="1163215" cy="40398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2826647" y="1987626"/>
            <a:ext cx="2489200" cy="939800"/>
          </a:xfrm>
          <a:prstGeom prst="rect">
            <a:avLst/>
          </a:prstGeom>
          <a:ln w="38100" cmpd="sng">
            <a:solidFill>
              <a:srgbClr val="FF0000"/>
            </a:solidFill>
          </a:ln>
        </p:spPr>
      </p:pic>
      <p:grpSp>
        <p:nvGrpSpPr>
          <p:cNvPr id="3" name="Group 2"/>
          <p:cNvGrpSpPr/>
          <p:nvPr/>
        </p:nvGrpSpPr>
        <p:grpSpPr>
          <a:xfrm>
            <a:off x="114550" y="93760"/>
            <a:ext cx="684680" cy="930404"/>
            <a:chOff x="2297211" y="1678627"/>
            <a:chExt cx="684680" cy="930404"/>
          </a:xfrm>
        </p:grpSpPr>
        <p:pic>
          <p:nvPicPr>
            <p:cNvPr id="4" name="Picture 3"/>
            <p:cNvPicPr>
              <a:picLocks noChangeAspect="1"/>
            </p:cNvPicPr>
            <p:nvPr/>
          </p:nvPicPr>
          <p:blipFill>
            <a:blip r:embed="rId4"/>
            <a:stretch>
              <a:fillRect/>
            </a:stretch>
          </p:blipFill>
          <p:spPr>
            <a:xfrm flipH="1">
              <a:off x="2297211" y="1678627"/>
              <a:ext cx="315238" cy="708694"/>
            </a:xfrm>
            <a:prstGeom prst="rect">
              <a:avLst/>
            </a:prstGeom>
          </p:spPr>
        </p:pic>
        <p:pic>
          <p:nvPicPr>
            <p:cNvPr id="5" name="Picture 4"/>
            <p:cNvPicPr>
              <a:picLocks noChangeAspect="1"/>
            </p:cNvPicPr>
            <p:nvPr/>
          </p:nvPicPr>
          <p:blipFill>
            <a:blip r:embed="rId4"/>
            <a:stretch>
              <a:fillRect/>
            </a:stretch>
          </p:blipFill>
          <p:spPr>
            <a:xfrm flipH="1">
              <a:off x="2485221" y="1795417"/>
              <a:ext cx="315238" cy="708694"/>
            </a:xfrm>
            <a:prstGeom prst="rect">
              <a:avLst/>
            </a:prstGeom>
          </p:spPr>
        </p:pic>
        <p:pic>
          <p:nvPicPr>
            <p:cNvPr id="6" name="Picture 5"/>
            <p:cNvPicPr>
              <a:picLocks noChangeAspect="1"/>
            </p:cNvPicPr>
            <p:nvPr/>
          </p:nvPicPr>
          <p:blipFill>
            <a:blip r:embed="rId4"/>
            <a:stretch>
              <a:fillRect/>
            </a:stretch>
          </p:blipFill>
          <p:spPr>
            <a:xfrm flipH="1">
              <a:off x="2666653" y="1900337"/>
              <a:ext cx="315238" cy="708694"/>
            </a:xfrm>
            <a:prstGeom prst="rect">
              <a:avLst/>
            </a:prstGeom>
          </p:spPr>
        </p:pic>
      </p:grpSp>
    </p:spTree>
    <p:extLst>
      <p:ext uri="{BB962C8B-B14F-4D97-AF65-F5344CB8AC3E}">
        <p14:creationId xmlns:p14="http://schemas.microsoft.com/office/powerpoint/2010/main" val="2470180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879431" cy="6858000"/>
          </a:xfrm>
          <a:prstGeom prst="rect">
            <a:avLst/>
          </a:prstGeom>
        </p:spPr>
      </p:pic>
      <p:sp>
        <p:nvSpPr>
          <p:cNvPr id="12" name="Rectangle 11"/>
          <p:cNvSpPr/>
          <p:nvPr/>
        </p:nvSpPr>
        <p:spPr>
          <a:xfrm>
            <a:off x="769611" y="1600561"/>
            <a:ext cx="1260081" cy="90404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645392" y="1427057"/>
            <a:ext cx="2768600" cy="1917700"/>
          </a:xfrm>
          <a:prstGeom prst="rect">
            <a:avLst/>
          </a:prstGeom>
          <a:ln w="38100" cmpd="sng">
            <a:solidFill>
              <a:srgbClr val="FF0000"/>
            </a:solidFill>
          </a:ln>
        </p:spPr>
      </p:pic>
      <p:sp>
        <p:nvSpPr>
          <p:cNvPr id="3" name="Rectangle 2"/>
          <p:cNvSpPr/>
          <p:nvPr/>
        </p:nvSpPr>
        <p:spPr>
          <a:xfrm>
            <a:off x="6112815" y="2647051"/>
            <a:ext cx="510390" cy="41545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4"/>
          <a:stretch>
            <a:fillRect/>
          </a:stretch>
        </p:blipFill>
        <p:spPr>
          <a:xfrm>
            <a:off x="20600" y="-1"/>
            <a:ext cx="6858831" cy="6955133"/>
          </a:xfrm>
          <a:prstGeom prst="rect">
            <a:avLst/>
          </a:prstGeom>
        </p:spPr>
      </p:pic>
      <p:sp>
        <p:nvSpPr>
          <p:cNvPr id="18" name="Rectangle 17"/>
          <p:cNvSpPr/>
          <p:nvPr/>
        </p:nvSpPr>
        <p:spPr>
          <a:xfrm>
            <a:off x="764092" y="2647051"/>
            <a:ext cx="1260081" cy="90404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5"/>
          <a:stretch>
            <a:fillRect/>
          </a:stretch>
        </p:blipFill>
        <p:spPr>
          <a:xfrm>
            <a:off x="764092" y="2617649"/>
            <a:ext cx="3035300" cy="1866900"/>
          </a:xfrm>
          <a:prstGeom prst="rect">
            <a:avLst/>
          </a:prstGeom>
          <a:ln w="38100" cmpd="sng">
            <a:solidFill>
              <a:srgbClr val="FF0000"/>
            </a:solidFill>
          </a:ln>
        </p:spPr>
      </p:pic>
      <p:grpSp>
        <p:nvGrpSpPr>
          <p:cNvPr id="5" name="Group 4"/>
          <p:cNvGrpSpPr/>
          <p:nvPr/>
        </p:nvGrpSpPr>
        <p:grpSpPr>
          <a:xfrm>
            <a:off x="8344458" y="83435"/>
            <a:ext cx="757099" cy="1032514"/>
            <a:chOff x="2622084" y="1299764"/>
            <a:chExt cx="757099" cy="1032514"/>
          </a:xfrm>
        </p:grpSpPr>
        <p:pic>
          <p:nvPicPr>
            <p:cNvPr id="6" name="Picture 5"/>
            <p:cNvPicPr>
              <a:picLocks noChangeAspect="1"/>
            </p:cNvPicPr>
            <p:nvPr/>
          </p:nvPicPr>
          <p:blipFill>
            <a:blip r:embed="rId6"/>
            <a:stretch>
              <a:fillRect/>
            </a:stretch>
          </p:blipFill>
          <p:spPr>
            <a:xfrm flipH="1">
              <a:off x="2622084" y="1572715"/>
              <a:ext cx="337865" cy="759563"/>
            </a:xfrm>
            <a:prstGeom prst="rect">
              <a:avLst/>
            </a:prstGeom>
          </p:spPr>
        </p:pic>
        <p:pic>
          <p:nvPicPr>
            <p:cNvPr id="7" name="Picture 6"/>
            <p:cNvPicPr>
              <a:picLocks noChangeAspect="1"/>
            </p:cNvPicPr>
            <p:nvPr/>
          </p:nvPicPr>
          <p:blipFill>
            <a:blip r:embed="rId6"/>
            <a:stretch>
              <a:fillRect/>
            </a:stretch>
          </p:blipFill>
          <p:spPr>
            <a:xfrm flipH="1">
              <a:off x="2822153" y="1429663"/>
              <a:ext cx="337865" cy="759563"/>
            </a:xfrm>
            <a:prstGeom prst="rect">
              <a:avLst/>
            </a:prstGeom>
          </p:spPr>
        </p:pic>
        <p:pic>
          <p:nvPicPr>
            <p:cNvPr id="8" name="Picture 7"/>
            <p:cNvPicPr>
              <a:picLocks noChangeAspect="1"/>
            </p:cNvPicPr>
            <p:nvPr/>
          </p:nvPicPr>
          <p:blipFill>
            <a:blip r:embed="rId6"/>
            <a:stretch>
              <a:fillRect/>
            </a:stretch>
          </p:blipFill>
          <p:spPr>
            <a:xfrm flipH="1">
              <a:off x="3041318" y="1299764"/>
              <a:ext cx="337865" cy="759563"/>
            </a:xfrm>
            <a:prstGeom prst="rect">
              <a:avLst/>
            </a:prstGeom>
          </p:spPr>
        </p:pic>
      </p:grpSp>
    </p:spTree>
    <p:extLst>
      <p:ext uri="{BB962C8B-B14F-4D97-AF65-F5344CB8AC3E}">
        <p14:creationId xmlns:p14="http://schemas.microsoft.com/office/powerpoint/2010/main" val="25481356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32085" y="0"/>
            <a:ext cx="6911915" cy="6858000"/>
          </a:xfrm>
          <a:prstGeom prst="rect">
            <a:avLst/>
          </a:prstGeom>
        </p:spPr>
      </p:pic>
      <p:sp>
        <p:nvSpPr>
          <p:cNvPr id="8" name="Rectangle 7"/>
          <p:cNvSpPr/>
          <p:nvPr/>
        </p:nvSpPr>
        <p:spPr>
          <a:xfrm>
            <a:off x="2908032" y="2053544"/>
            <a:ext cx="1163215" cy="40398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2826647" y="1987626"/>
            <a:ext cx="2489200" cy="939800"/>
          </a:xfrm>
          <a:prstGeom prst="rect">
            <a:avLst/>
          </a:prstGeom>
          <a:ln w="38100" cmpd="sng">
            <a:solidFill>
              <a:srgbClr val="FF0000"/>
            </a:solidFill>
          </a:ln>
        </p:spPr>
      </p:pic>
      <p:grpSp>
        <p:nvGrpSpPr>
          <p:cNvPr id="3" name="Group 2"/>
          <p:cNvGrpSpPr/>
          <p:nvPr/>
        </p:nvGrpSpPr>
        <p:grpSpPr>
          <a:xfrm>
            <a:off x="114550" y="93760"/>
            <a:ext cx="684680" cy="930404"/>
            <a:chOff x="2297211" y="1678627"/>
            <a:chExt cx="684680" cy="930404"/>
          </a:xfrm>
        </p:grpSpPr>
        <p:pic>
          <p:nvPicPr>
            <p:cNvPr id="4" name="Picture 3"/>
            <p:cNvPicPr>
              <a:picLocks noChangeAspect="1"/>
            </p:cNvPicPr>
            <p:nvPr/>
          </p:nvPicPr>
          <p:blipFill>
            <a:blip r:embed="rId4"/>
            <a:stretch>
              <a:fillRect/>
            </a:stretch>
          </p:blipFill>
          <p:spPr>
            <a:xfrm flipH="1">
              <a:off x="2297211" y="1678627"/>
              <a:ext cx="315238" cy="708694"/>
            </a:xfrm>
            <a:prstGeom prst="rect">
              <a:avLst/>
            </a:prstGeom>
          </p:spPr>
        </p:pic>
        <p:pic>
          <p:nvPicPr>
            <p:cNvPr id="5" name="Picture 4"/>
            <p:cNvPicPr>
              <a:picLocks noChangeAspect="1"/>
            </p:cNvPicPr>
            <p:nvPr/>
          </p:nvPicPr>
          <p:blipFill>
            <a:blip r:embed="rId4"/>
            <a:stretch>
              <a:fillRect/>
            </a:stretch>
          </p:blipFill>
          <p:spPr>
            <a:xfrm flipH="1">
              <a:off x="2485221" y="1795417"/>
              <a:ext cx="315238" cy="708694"/>
            </a:xfrm>
            <a:prstGeom prst="rect">
              <a:avLst/>
            </a:prstGeom>
          </p:spPr>
        </p:pic>
        <p:pic>
          <p:nvPicPr>
            <p:cNvPr id="6" name="Picture 5"/>
            <p:cNvPicPr>
              <a:picLocks noChangeAspect="1"/>
            </p:cNvPicPr>
            <p:nvPr/>
          </p:nvPicPr>
          <p:blipFill>
            <a:blip r:embed="rId4"/>
            <a:stretch>
              <a:fillRect/>
            </a:stretch>
          </p:blipFill>
          <p:spPr>
            <a:xfrm flipH="1">
              <a:off x="2666653" y="1900337"/>
              <a:ext cx="315238" cy="708694"/>
            </a:xfrm>
            <a:prstGeom prst="rect">
              <a:avLst/>
            </a:prstGeom>
          </p:spPr>
        </p:pic>
      </p:grpSp>
    </p:spTree>
    <p:extLst>
      <p:ext uri="{BB962C8B-B14F-4D97-AF65-F5344CB8AC3E}">
        <p14:creationId xmlns:p14="http://schemas.microsoft.com/office/powerpoint/2010/main" val="24109088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0"/>
            <a:ext cx="6879431" cy="6858000"/>
          </a:xfrm>
          <a:prstGeom prst="rect">
            <a:avLst/>
          </a:prstGeom>
        </p:spPr>
      </p:pic>
      <p:sp>
        <p:nvSpPr>
          <p:cNvPr id="12" name="Rectangle 11"/>
          <p:cNvSpPr/>
          <p:nvPr/>
        </p:nvSpPr>
        <p:spPr>
          <a:xfrm>
            <a:off x="774064" y="1600561"/>
            <a:ext cx="1362454" cy="90404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p:cNvGrpSpPr/>
          <p:nvPr/>
        </p:nvGrpSpPr>
        <p:grpSpPr>
          <a:xfrm>
            <a:off x="8344458" y="83435"/>
            <a:ext cx="757099" cy="1032514"/>
            <a:chOff x="2622084" y="1299764"/>
            <a:chExt cx="757099" cy="1032514"/>
          </a:xfrm>
        </p:grpSpPr>
        <p:pic>
          <p:nvPicPr>
            <p:cNvPr id="6" name="Picture 5"/>
            <p:cNvPicPr>
              <a:picLocks noChangeAspect="1"/>
            </p:cNvPicPr>
            <p:nvPr/>
          </p:nvPicPr>
          <p:blipFill>
            <a:blip r:embed="rId3"/>
            <a:stretch>
              <a:fillRect/>
            </a:stretch>
          </p:blipFill>
          <p:spPr>
            <a:xfrm flipH="1">
              <a:off x="2622084" y="1572715"/>
              <a:ext cx="337865" cy="759563"/>
            </a:xfrm>
            <a:prstGeom prst="rect">
              <a:avLst/>
            </a:prstGeom>
          </p:spPr>
        </p:pic>
        <p:pic>
          <p:nvPicPr>
            <p:cNvPr id="7" name="Picture 6"/>
            <p:cNvPicPr>
              <a:picLocks noChangeAspect="1"/>
            </p:cNvPicPr>
            <p:nvPr/>
          </p:nvPicPr>
          <p:blipFill>
            <a:blip r:embed="rId3"/>
            <a:stretch>
              <a:fillRect/>
            </a:stretch>
          </p:blipFill>
          <p:spPr>
            <a:xfrm flipH="1">
              <a:off x="2822153" y="1429663"/>
              <a:ext cx="337865" cy="759563"/>
            </a:xfrm>
            <a:prstGeom prst="rect">
              <a:avLst/>
            </a:prstGeom>
          </p:spPr>
        </p:pic>
        <p:pic>
          <p:nvPicPr>
            <p:cNvPr id="8" name="Picture 7"/>
            <p:cNvPicPr>
              <a:picLocks noChangeAspect="1"/>
            </p:cNvPicPr>
            <p:nvPr/>
          </p:nvPicPr>
          <p:blipFill>
            <a:blip r:embed="rId3"/>
            <a:stretch>
              <a:fillRect/>
            </a:stretch>
          </p:blipFill>
          <p:spPr>
            <a:xfrm flipH="1">
              <a:off x="3041318" y="1299764"/>
              <a:ext cx="337865" cy="759563"/>
            </a:xfrm>
            <a:prstGeom prst="rect">
              <a:avLst/>
            </a:prstGeom>
          </p:spPr>
        </p:pic>
      </p:grpSp>
      <p:pic>
        <p:nvPicPr>
          <p:cNvPr id="10" name="Picture 9"/>
          <p:cNvPicPr>
            <a:picLocks noChangeAspect="1"/>
          </p:cNvPicPr>
          <p:nvPr/>
        </p:nvPicPr>
        <p:blipFill>
          <a:blip r:embed="rId4"/>
          <a:stretch>
            <a:fillRect/>
          </a:stretch>
        </p:blipFill>
        <p:spPr>
          <a:xfrm>
            <a:off x="656968" y="1545759"/>
            <a:ext cx="2959100" cy="1917700"/>
          </a:xfrm>
          <a:prstGeom prst="rect">
            <a:avLst/>
          </a:prstGeom>
          <a:ln w="38100" cmpd="sng">
            <a:solidFill>
              <a:srgbClr val="FF0000"/>
            </a:solidFill>
          </a:ln>
        </p:spPr>
      </p:pic>
      <p:pic>
        <p:nvPicPr>
          <p:cNvPr id="11" name="Picture 10"/>
          <p:cNvPicPr>
            <a:picLocks noChangeAspect="1"/>
          </p:cNvPicPr>
          <p:nvPr/>
        </p:nvPicPr>
        <p:blipFill>
          <a:blip r:embed="rId5"/>
          <a:stretch>
            <a:fillRect/>
          </a:stretch>
        </p:blipFill>
        <p:spPr>
          <a:xfrm>
            <a:off x="1044412" y="2623310"/>
            <a:ext cx="6137661" cy="2210442"/>
          </a:xfrm>
          <a:prstGeom prst="rect">
            <a:avLst/>
          </a:prstGeom>
        </p:spPr>
      </p:pic>
      <p:sp>
        <p:nvSpPr>
          <p:cNvPr id="16" name="Rectangle 15"/>
          <p:cNvSpPr/>
          <p:nvPr/>
        </p:nvSpPr>
        <p:spPr>
          <a:xfrm>
            <a:off x="6125684" y="1802354"/>
            <a:ext cx="497522" cy="48859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06986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xit" presetSubtype="0" fill="hold"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4550" y="93760"/>
            <a:ext cx="684680" cy="930404"/>
            <a:chOff x="2297211" y="1678627"/>
            <a:chExt cx="684680" cy="930404"/>
          </a:xfrm>
        </p:grpSpPr>
        <p:pic>
          <p:nvPicPr>
            <p:cNvPr id="4" name="Picture 3"/>
            <p:cNvPicPr>
              <a:picLocks noChangeAspect="1"/>
            </p:cNvPicPr>
            <p:nvPr/>
          </p:nvPicPr>
          <p:blipFill>
            <a:blip r:embed="rId2"/>
            <a:stretch>
              <a:fillRect/>
            </a:stretch>
          </p:blipFill>
          <p:spPr>
            <a:xfrm flipH="1">
              <a:off x="2297211" y="1678627"/>
              <a:ext cx="315238" cy="708694"/>
            </a:xfrm>
            <a:prstGeom prst="rect">
              <a:avLst/>
            </a:prstGeom>
          </p:spPr>
        </p:pic>
        <p:pic>
          <p:nvPicPr>
            <p:cNvPr id="5" name="Picture 4"/>
            <p:cNvPicPr>
              <a:picLocks noChangeAspect="1"/>
            </p:cNvPicPr>
            <p:nvPr/>
          </p:nvPicPr>
          <p:blipFill>
            <a:blip r:embed="rId2"/>
            <a:stretch>
              <a:fillRect/>
            </a:stretch>
          </p:blipFill>
          <p:spPr>
            <a:xfrm flipH="1">
              <a:off x="2485221" y="1795417"/>
              <a:ext cx="315238" cy="708694"/>
            </a:xfrm>
            <a:prstGeom prst="rect">
              <a:avLst/>
            </a:prstGeom>
          </p:spPr>
        </p:pic>
        <p:pic>
          <p:nvPicPr>
            <p:cNvPr id="6" name="Picture 5"/>
            <p:cNvPicPr>
              <a:picLocks noChangeAspect="1"/>
            </p:cNvPicPr>
            <p:nvPr/>
          </p:nvPicPr>
          <p:blipFill>
            <a:blip r:embed="rId2"/>
            <a:stretch>
              <a:fillRect/>
            </a:stretch>
          </p:blipFill>
          <p:spPr>
            <a:xfrm flipH="1">
              <a:off x="2666653" y="1900337"/>
              <a:ext cx="315238" cy="708694"/>
            </a:xfrm>
            <a:prstGeom prst="rect">
              <a:avLst/>
            </a:prstGeom>
          </p:spPr>
        </p:pic>
      </p:grpSp>
      <p:pic>
        <p:nvPicPr>
          <p:cNvPr id="11" name="Picture 10"/>
          <p:cNvPicPr>
            <a:picLocks noChangeAspect="1"/>
          </p:cNvPicPr>
          <p:nvPr/>
        </p:nvPicPr>
        <p:blipFill rotWithShape="1">
          <a:blip r:embed="rId3"/>
          <a:srcRect r="2139"/>
          <a:stretch/>
        </p:blipFill>
        <p:spPr>
          <a:xfrm>
            <a:off x="894191" y="0"/>
            <a:ext cx="8245362" cy="6858000"/>
          </a:xfrm>
          <a:prstGeom prst="rect">
            <a:avLst/>
          </a:prstGeom>
        </p:spPr>
      </p:pic>
      <p:sp>
        <p:nvSpPr>
          <p:cNvPr id="10" name="Rectangle 9"/>
          <p:cNvSpPr/>
          <p:nvPr/>
        </p:nvSpPr>
        <p:spPr>
          <a:xfrm>
            <a:off x="1471824" y="2039757"/>
            <a:ext cx="2456996" cy="1153323"/>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896205" y="2611442"/>
            <a:ext cx="2247795" cy="173496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4"/>
          <a:stretch>
            <a:fillRect/>
          </a:stretch>
        </p:blipFill>
        <p:spPr>
          <a:xfrm>
            <a:off x="575570" y="1471220"/>
            <a:ext cx="4432300" cy="2019300"/>
          </a:xfrm>
          <a:prstGeom prst="rect">
            <a:avLst/>
          </a:prstGeom>
          <a:ln w="38100" cmpd="sng">
            <a:solidFill>
              <a:srgbClr val="FF0000"/>
            </a:solidFill>
          </a:ln>
        </p:spPr>
      </p:pic>
      <p:pic>
        <p:nvPicPr>
          <p:cNvPr id="14" name="Picture 13"/>
          <p:cNvPicPr>
            <a:picLocks noChangeAspect="1"/>
          </p:cNvPicPr>
          <p:nvPr/>
        </p:nvPicPr>
        <p:blipFill>
          <a:blip r:embed="rId5"/>
          <a:stretch>
            <a:fillRect/>
          </a:stretch>
        </p:blipFill>
        <p:spPr>
          <a:xfrm>
            <a:off x="5153414" y="2611442"/>
            <a:ext cx="3962400" cy="3111500"/>
          </a:xfrm>
          <a:prstGeom prst="rect">
            <a:avLst/>
          </a:prstGeom>
          <a:ln w="38100" cmpd="sng">
            <a:solidFill>
              <a:srgbClr val="FF0000"/>
            </a:solidFill>
          </a:ln>
        </p:spPr>
      </p:pic>
    </p:spTree>
    <p:extLst>
      <p:ext uri="{BB962C8B-B14F-4D97-AF65-F5344CB8AC3E}">
        <p14:creationId xmlns:p14="http://schemas.microsoft.com/office/powerpoint/2010/main" val="4259732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108325" y="1646237"/>
            <a:ext cx="7608778" cy="3126973"/>
          </a:xfrm>
        </p:spPr>
        <p:txBody>
          <a:bodyPr>
            <a:normAutofit/>
          </a:bodyPr>
          <a:lstStyle/>
          <a:p>
            <a:pPr marL="457200" lvl="1" indent="0">
              <a:buNone/>
            </a:pPr>
            <a:r>
              <a:rPr lang="en-US" sz="3200" dirty="0" smtClean="0"/>
              <a:t>International Children’s Digital Library</a:t>
            </a:r>
          </a:p>
          <a:p>
            <a:pPr lvl="1"/>
            <a:r>
              <a:rPr lang="en-US" sz="2800" dirty="0" smtClean="0"/>
              <a:t>4,386 books</a:t>
            </a:r>
          </a:p>
          <a:p>
            <a:pPr lvl="1"/>
            <a:r>
              <a:rPr lang="en-US" sz="2800" dirty="0" smtClean="0"/>
              <a:t>54 languages</a:t>
            </a:r>
          </a:p>
          <a:p>
            <a:pPr lvl="1"/>
            <a:r>
              <a:rPr lang="en-US" sz="2800" dirty="0" smtClean="0"/>
              <a:t>100K unique visitors/month</a:t>
            </a:r>
          </a:p>
          <a:p>
            <a:pPr lvl="1"/>
            <a:r>
              <a:rPr lang="en-US" sz="2800" dirty="0" smtClean="0"/>
              <a:t>1,500 volunteer translators</a:t>
            </a:r>
          </a:p>
          <a:p>
            <a:pPr lvl="1">
              <a:buNone/>
            </a:pPr>
            <a:endParaRPr lang="en-US" sz="2800" dirty="0"/>
          </a:p>
        </p:txBody>
      </p:sp>
      <p:grpSp>
        <p:nvGrpSpPr>
          <p:cNvPr id="3" name="Group 2"/>
          <p:cNvGrpSpPr/>
          <p:nvPr/>
        </p:nvGrpSpPr>
        <p:grpSpPr>
          <a:xfrm>
            <a:off x="-152400" y="5410200"/>
            <a:ext cx="9524594" cy="952500"/>
            <a:chOff x="228600" y="5410200"/>
            <a:chExt cx="9524594" cy="95250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5410200"/>
              <a:ext cx="2381250" cy="9525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9850" y="5410200"/>
              <a:ext cx="2381250" cy="952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0897" y="5410200"/>
              <a:ext cx="2381250" cy="95250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1944" y="5410200"/>
              <a:ext cx="2381250" cy="952500"/>
            </a:xfrm>
            <a:prstGeom prst="rect">
              <a:avLst/>
            </a:prstGeom>
          </p:spPr>
        </p:pic>
      </p:grpSp>
      <p:sp>
        <p:nvSpPr>
          <p:cNvPr id="12" name="TextBox 11"/>
          <p:cNvSpPr txBox="1"/>
          <p:nvPr/>
        </p:nvSpPr>
        <p:spPr>
          <a:xfrm>
            <a:off x="2667000" y="6248400"/>
            <a:ext cx="4455130" cy="523220"/>
          </a:xfrm>
          <a:prstGeom prst="rect">
            <a:avLst/>
          </a:prstGeom>
          <a:noFill/>
        </p:spPr>
        <p:txBody>
          <a:bodyPr wrap="none" rtlCol="0">
            <a:spAutoFit/>
          </a:bodyPr>
          <a:lstStyle/>
          <a:p>
            <a:r>
              <a:rPr lang="en-US" sz="2800" b="1" u="sng" dirty="0" err="1" smtClean="0">
                <a:solidFill>
                  <a:schemeClr val="tx2">
                    <a:lumMod val="75000"/>
                  </a:schemeClr>
                </a:solidFill>
              </a:rPr>
              <a:t>www.childrenslibrary.org</a:t>
            </a:r>
            <a:endParaRPr lang="en-US" sz="2800" b="1" u="sng" dirty="0">
              <a:solidFill>
                <a:schemeClr val="tx2">
                  <a:lumMod val="75000"/>
                </a:schemeClr>
              </a:solidFill>
            </a:endParaRPr>
          </a:p>
        </p:txBody>
      </p:sp>
      <p:sp>
        <p:nvSpPr>
          <p:cNvPr id="13" name="TextBox 12"/>
          <p:cNvSpPr txBox="1"/>
          <p:nvPr/>
        </p:nvSpPr>
        <p:spPr>
          <a:xfrm>
            <a:off x="5452083" y="3133291"/>
            <a:ext cx="3313840" cy="523220"/>
          </a:xfrm>
          <a:prstGeom prst="rect">
            <a:avLst/>
          </a:prstGeom>
          <a:noFill/>
        </p:spPr>
        <p:txBody>
          <a:bodyPr wrap="none" rtlCol="0">
            <a:spAutoFit/>
          </a:bodyPr>
          <a:lstStyle/>
          <a:p>
            <a:r>
              <a:rPr lang="en-US" sz="2800" i="1" dirty="0" smtClean="0"/>
              <a:t>English and Spanish?</a:t>
            </a:r>
            <a:endParaRPr lang="en-US" sz="2800" i="1" dirty="0"/>
          </a:p>
        </p:txBody>
      </p:sp>
      <p:sp>
        <p:nvSpPr>
          <p:cNvPr id="14" name="TextBox 13"/>
          <p:cNvSpPr txBox="1"/>
          <p:nvPr/>
        </p:nvSpPr>
        <p:spPr>
          <a:xfrm>
            <a:off x="5452083" y="4106865"/>
            <a:ext cx="3741642" cy="523220"/>
          </a:xfrm>
          <a:prstGeom prst="rect">
            <a:avLst/>
          </a:prstGeom>
          <a:noFill/>
        </p:spPr>
        <p:txBody>
          <a:bodyPr wrap="none" rtlCol="0">
            <a:spAutoFit/>
          </a:bodyPr>
          <a:lstStyle/>
          <a:p>
            <a:r>
              <a:rPr lang="en-US" sz="2800" i="1" dirty="0" smtClean="0"/>
              <a:t>Croatian and Japanese?</a:t>
            </a:r>
            <a:endParaRPr lang="en-US" sz="2800" i="1" dirty="0"/>
          </a:p>
        </p:txBody>
      </p:sp>
      <p:sp>
        <p:nvSpPr>
          <p:cNvPr id="15" name="Title 1"/>
          <p:cNvSpPr txBox="1">
            <a:spLocks/>
          </p:cNvSpPr>
          <p:nvPr/>
        </p:nvSpPr>
        <p:spPr>
          <a:xfrm>
            <a:off x="457200" y="30735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Too Much to Translate</a:t>
            </a:r>
            <a:endParaRPr lang="en-US" dirty="0"/>
          </a:p>
        </p:txBody>
      </p:sp>
      <p:pic>
        <p:nvPicPr>
          <p:cNvPr id="6" name="Picture 5"/>
          <p:cNvPicPr>
            <a:picLocks noChangeAspect="1"/>
          </p:cNvPicPr>
          <p:nvPr/>
        </p:nvPicPr>
        <p:blipFill>
          <a:blip r:embed="rId4"/>
          <a:stretch>
            <a:fillRect/>
          </a:stretch>
        </p:blipFill>
        <p:spPr>
          <a:xfrm>
            <a:off x="997670" y="5803900"/>
            <a:ext cx="1079500" cy="889000"/>
          </a:xfrm>
          <a:prstGeom prst="rect">
            <a:avLst/>
          </a:prstGeom>
        </p:spPr>
      </p:pic>
    </p:spTree>
    <p:extLst>
      <p:ext uri="{BB962C8B-B14F-4D97-AF65-F5344CB8AC3E}">
        <p14:creationId xmlns:p14="http://schemas.microsoft.com/office/powerpoint/2010/main" val="566189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879465" cy="6858000"/>
          </a:xfrm>
          <a:prstGeom prst="rect">
            <a:avLst/>
          </a:prstGeom>
        </p:spPr>
      </p:pic>
      <p:sp>
        <p:nvSpPr>
          <p:cNvPr id="12" name="Rectangle 11"/>
          <p:cNvSpPr/>
          <p:nvPr/>
        </p:nvSpPr>
        <p:spPr>
          <a:xfrm>
            <a:off x="546159" y="2645138"/>
            <a:ext cx="1922706" cy="642904"/>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p:cNvGrpSpPr/>
          <p:nvPr/>
        </p:nvGrpSpPr>
        <p:grpSpPr>
          <a:xfrm>
            <a:off x="8344458" y="83435"/>
            <a:ext cx="757099" cy="1032514"/>
            <a:chOff x="2622084" y="1299764"/>
            <a:chExt cx="757099" cy="1032514"/>
          </a:xfrm>
        </p:grpSpPr>
        <p:pic>
          <p:nvPicPr>
            <p:cNvPr id="6" name="Picture 5"/>
            <p:cNvPicPr>
              <a:picLocks noChangeAspect="1"/>
            </p:cNvPicPr>
            <p:nvPr/>
          </p:nvPicPr>
          <p:blipFill>
            <a:blip r:embed="rId3"/>
            <a:stretch>
              <a:fillRect/>
            </a:stretch>
          </p:blipFill>
          <p:spPr>
            <a:xfrm flipH="1">
              <a:off x="2622084" y="1572715"/>
              <a:ext cx="337865" cy="759563"/>
            </a:xfrm>
            <a:prstGeom prst="rect">
              <a:avLst/>
            </a:prstGeom>
          </p:spPr>
        </p:pic>
        <p:pic>
          <p:nvPicPr>
            <p:cNvPr id="7" name="Picture 6"/>
            <p:cNvPicPr>
              <a:picLocks noChangeAspect="1"/>
            </p:cNvPicPr>
            <p:nvPr/>
          </p:nvPicPr>
          <p:blipFill>
            <a:blip r:embed="rId3"/>
            <a:stretch>
              <a:fillRect/>
            </a:stretch>
          </p:blipFill>
          <p:spPr>
            <a:xfrm flipH="1">
              <a:off x="2822153" y="1429663"/>
              <a:ext cx="337865" cy="759563"/>
            </a:xfrm>
            <a:prstGeom prst="rect">
              <a:avLst/>
            </a:prstGeom>
          </p:spPr>
        </p:pic>
        <p:pic>
          <p:nvPicPr>
            <p:cNvPr id="8" name="Picture 7"/>
            <p:cNvPicPr>
              <a:picLocks noChangeAspect="1"/>
            </p:cNvPicPr>
            <p:nvPr/>
          </p:nvPicPr>
          <p:blipFill>
            <a:blip r:embed="rId3"/>
            <a:stretch>
              <a:fillRect/>
            </a:stretch>
          </p:blipFill>
          <p:spPr>
            <a:xfrm flipH="1">
              <a:off x="3041318" y="1299764"/>
              <a:ext cx="337865" cy="759563"/>
            </a:xfrm>
            <a:prstGeom prst="rect">
              <a:avLst/>
            </a:prstGeom>
          </p:spPr>
        </p:pic>
      </p:grpSp>
      <p:pic>
        <p:nvPicPr>
          <p:cNvPr id="14" name="Picture 13"/>
          <p:cNvPicPr>
            <a:picLocks noChangeAspect="1"/>
          </p:cNvPicPr>
          <p:nvPr/>
        </p:nvPicPr>
        <p:blipFill>
          <a:blip r:embed="rId4"/>
          <a:stretch>
            <a:fillRect/>
          </a:stretch>
        </p:blipFill>
        <p:spPr>
          <a:xfrm>
            <a:off x="5889851" y="2674184"/>
            <a:ext cx="590118" cy="590118"/>
          </a:xfrm>
          <a:prstGeom prst="rect">
            <a:avLst/>
          </a:prstGeom>
          <a:ln w="38100" cmpd="sng">
            <a:solidFill>
              <a:srgbClr val="FF0000"/>
            </a:solidFill>
          </a:ln>
        </p:spPr>
      </p:pic>
      <p:pic>
        <p:nvPicPr>
          <p:cNvPr id="3" name="Picture 2"/>
          <p:cNvPicPr>
            <a:picLocks noChangeAspect="1"/>
          </p:cNvPicPr>
          <p:nvPr/>
        </p:nvPicPr>
        <p:blipFill>
          <a:blip r:embed="rId5"/>
          <a:stretch>
            <a:fillRect/>
          </a:stretch>
        </p:blipFill>
        <p:spPr>
          <a:xfrm>
            <a:off x="410956" y="2449764"/>
            <a:ext cx="3835400" cy="1270000"/>
          </a:xfrm>
          <a:prstGeom prst="rect">
            <a:avLst/>
          </a:prstGeom>
          <a:ln w="38100" cmpd="sng">
            <a:solidFill>
              <a:srgbClr val="FF0000"/>
            </a:solidFill>
          </a:ln>
        </p:spPr>
      </p:pic>
    </p:spTree>
    <p:extLst>
      <p:ext uri="{BB962C8B-B14F-4D97-AF65-F5344CB8AC3E}">
        <p14:creationId xmlns:p14="http://schemas.microsoft.com/office/powerpoint/2010/main" val="5713658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32085" y="0"/>
            <a:ext cx="6911915" cy="6858000"/>
          </a:xfrm>
          <a:prstGeom prst="rect">
            <a:avLst/>
          </a:prstGeom>
        </p:spPr>
      </p:pic>
      <p:sp>
        <p:nvSpPr>
          <p:cNvPr id="8" name="Rectangle 7"/>
          <p:cNvSpPr/>
          <p:nvPr/>
        </p:nvSpPr>
        <p:spPr>
          <a:xfrm>
            <a:off x="2651573" y="4437803"/>
            <a:ext cx="6214596" cy="1191465"/>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 name="Group 2"/>
          <p:cNvGrpSpPr/>
          <p:nvPr/>
        </p:nvGrpSpPr>
        <p:grpSpPr>
          <a:xfrm>
            <a:off x="114550" y="93760"/>
            <a:ext cx="684680" cy="930404"/>
            <a:chOff x="2297211" y="1678627"/>
            <a:chExt cx="684680" cy="930404"/>
          </a:xfrm>
        </p:grpSpPr>
        <p:pic>
          <p:nvPicPr>
            <p:cNvPr id="4" name="Picture 3"/>
            <p:cNvPicPr>
              <a:picLocks noChangeAspect="1"/>
            </p:cNvPicPr>
            <p:nvPr/>
          </p:nvPicPr>
          <p:blipFill>
            <a:blip r:embed="rId3"/>
            <a:stretch>
              <a:fillRect/>
            </a:stretch>
          </p:blipFill>
          <p:spPr>
            <a:xfrm flipH="1">
              <a:off x="2297211" y="1678627"/>
              <a:ext cx="315238" cy="708694"/>
            </a:xfrm>
            <a:prstGeom prst="rect">
              <a:avLst/>
            </a:prstGeom>
          </p:spPr>
        </p:pic>
        <p:pic>
          <p:nvPicPr>
            <p:cNvPr id="5" name="Picture 4"/>
            <p:cNvPicPr>
              <a:picLocks noChangeAspect="1"/>
            </p:cNvPicPr>
            <p:nvPr/>
          </p:nvPicPr>
          <p:blipFill>
            <a:blip r:embed="rId3"/>
            <a:stretch>
              <a:fillRect/>
            </a:stretch>
          </p:blipFill>
          <p:spPr>
            <a:xfrm flipH="1">
              <a:off x="2485221" y="1795417"/>
              <a:ext cx="315238" cy="708694"/>
            </a:xfrm>
            <a:prstGeom prst="rect">
              <a:avLst/>
            </a:prstGeom>
          </p:spPr>
        </p:pic>
        <p:pic>
          <p:nvPicPr>
            <p:cNvPr id="6" name="Picture 5"/>
            <p:cNvPicPr>
              <a:picLocks noChangeAspect="1"/>
            </p:cNvPicPr>
            <p:nvPr/>
          </p:nvPicPr>
          <p:blipFill>
            <a:blip r:embed="rId3"/>
            <a:stretch>
              <a:fillRect/>
            </a:stretch>
          </p:blipFill>
          <p:spPr>
            <a:xfrm flipH="1">
              <a:off x="2666653" y="1900337"/>
              <a:ext cx="315238" cy="708694"/>
            </a:xfrm>
            <a:prstGeom prst="rect">
              <a:avLst/>
            </a:prstGeom>
          </p:spPr>
        </p:pic>
      </p:grpSp>
      <p:pic>
        <p:nvPicPr>
          <p:cNvPr id="9" name="Picture 8"/>
          <p:cNvPicPr>
            <a:picLocks noChangeAspect="1"/>
          </p:cNvPicPr>
          <p:nvPr/>
        </p:nvPicPr>
        <p:blipFill>
          <a:blip r:embed="rId4"/>
          <a:stretch>
            <a:fillRect/>
          </a:stretch>
        </p:blipFill>
        <p:spPr>
          <a:xfrm>
            <a:off x="295295" y="4088837"/>
            <a:ext cx="8680782" cy="1601486"/>
          </a:xfrm>
          <a:prstGeom prst="rect">
            <a:avLst/>
          </a:prstGeom>
          <a:ln w="38100" cmpd="sng">
            <a:solidFill>
              <a:srgbClr val="FF0000"/>
            </a:solidFill>
          </a:ln>
        </p:spPr>
      </p:pic>
    </p:spTree>
    <p:extLst>
      <p:ext uri="{BB962C8B-B14F-4D97-AF65-F5344CB8AC3E}">
        <p14:creationId xmlns:p14="http://schemas.microsoft.com/office/powerpoint/2010/main" val="5837147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2892"/>
            <a:ext cx="8229600" cy="2160374"/>
          </a:xfrm>
        </p:spPr>
        <p:txBody>
          <a:bodyPr>
            <a:normAutofit/>
          </a:bodyPr>
          <a:lstStyle/>
          <a:p>
            <a:r>
              <a:rPr lang="en-US" dirty="0" smtClean="0"/>
              <a:t>Experiments</a:t>
            </a:r>
            <a:endParaRPr lang="en-US" dirty="0"/>
          </a:p>
        </p:txBody>
      </p:sp>
    </p:spTree>
    <p:extLst>
      <p:ext uri="{BB962C8B-B14F-4D97-AF65-F5344CB8AC3E}">
        <p14:creationId xmlns:p14="http://schemas.microsoft.com/office/powerpoint/2010/main" val="331635366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Experiment1 – Children’s Books</a:t>
            </a:r>
            <a:endParaRPr lang="en-US" b="1" dirty="0"/>
          </a:p>
        </p:txBody>
      </p:sp>
      <p:sp>
        <p:nvSpPr>
          <p:cNvPr id="3" name="Content Placeholder 2"/>
          <p:cNvSpPr>
            <a:spLocks noGrp="1"/>
          </p:cNvSpPr>
          <p:nvPr>
            <p:ph idx="1"/>
          </p:nvPr>
        </p:nvSpPr>
        <p:spPr>
          <a:xfrm>
            <a:off x="457200" y="1447800"/>
            <a:ext cx="8229600" cy="4525963"/>
          </a:xfrm>
        </p:spPr>
        <p:txBody>
          <a:bodyPr/>
          <a:lstStyle/>
          <a:p>
            <a:r>
              <a:rPr lang="en-US" dirty="0" smtClean="0"/>
              <a:t>60 Spanish / 22 German speakers</a:t>
            </a:r>
          </a:p>
          <a:p>
            <a:r>
              <a:rPr lang="en-US" dirty="0" smtClean="0"/>
              <a:t>ICDL volunteers</a:t>
            </a:r>
          </a:p>
          <a:p>
            <a:r>
              <a:rPr lang="en-US" dirty="0" smtClean="0"/>
              <a:t>Worked on </a:t>
            </a:r>
          </a:p>
          <a:p>
            <a:pPr lvl="1"/>
            <a:r>
              <a:rPr lang="en-US" dirty="0" smtClean="0"/>
              <a:t>4 Spanish books =&gt; German</a:t>
            </a:r>
          </a:p>
          <a:p>
            <a:pPr lvl="1"/>
            <a:r>
              <a:rPr lang="en-US" dirty="0" smtClean="0"/>
              <a:t>1 German book =&gt; Spanish</a:t>
            </a:r>
          </a:p>
          <a:p>
            <a:r>
              <a:rPr lang="en-US" dirty="0" smtClean="0"/>
              <a:t>Machine translation engine: Google Translate</a:t>
            </a:r>
          </a:p>
        </p:txBody>
      </p:sp>
    </p:spTree>
    <p:extLst>
      <p:ext uri="{BB962C8B-B14F-4D97-AF65-F5344CB8AC3E}">
        <p14:creationId xmlns:p14="http://schemas.microsoft.com/office/powerpoint/2010/main" val="414684829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Evaluation of MonoTrans2 Output</a:t>
            </a:r>
            <a:endParaRPr lang="en-US" b="1" dirty="0"/>
          </a:p>
        </p:txBody>
      </p:sp>
      <p:sp>
        <p:nvSpPr>
          <p:cNvPr id="3" name="Content Placeholder 2"/>
          <p:cNvSpPr>
            <a:spLocks noGrp="1"/>
          </p:cNvSpPr>
          <p:nvPr>
            <p:ph idx="1"/>
          </p:nvPr>
        </p:nvSpPr>
        <p:spPr>
          <a:xfrm>
            <a:off x="457200" y="1447800"/>
            <a:ext cx="8229600" cy="4525963"/>
          </a:xfrm>
        </p:spPr>
        <p:txBody>
          <a:bodyPr/>
          <a:lstStyle/>
          <a:p>
            <a:r>
              <a:rPr lang="en-US" dirty="0" smtClean="0"/>
              <a:t>2 German-Spanish bilingual evaluators (not part of MonoTrans2!)</a:t>
            </a:r>
          </a:p>
          <a:p>
            <a:r>
              <a:rPr lang="en-US" dirty="0" smtClean="0"/>
              <a:t>Fluency and accuracy</a:t>
            </a:r>
          </a:p>
          <a:p>
            <a:r>
              <a:rPr lang="en-US" dirty="0" smtClean="0"/>
              <a:t>5</a:t>
            </a:r>
            <a:r>
              <a:rPr lang="en-US" dirty="0"/>
              <a:t>-point score</a:t>
            </a:r>
          </a:p>
          <a:p>
            <a:r>
              <a:rPr lang="en-US" dirty="0" smtClean="0"/>
              <a:t>How much improvement over Google Translate?</a:t>
            </a:r>
          </a:p>
        </p:txBody>
      </p:sp>
      <p:sp>
        <p:nvSpPr>
          <p:cNvPr id="4" name="TextBox 3"/>
          <p:cNvSpPr txBox="1"/>
          <p:nvPr/>
        </p:nvSpPr>
        <p:spPr>
          <a:xfrm>
            <a:off x="937694" y="4249525"/>
            <a:ext cx="6373945" cy="1384995"/>
          </a:xfrm>
          <a:prstGeom prst="rect">
            <a:avLst/>
          </a:prstGeom>
          <a:noFill/>
          <a:ln>
            <a:solidFill>
              <a:schemeClr val="tx1"/>
            </a:solidFill>
          </a:ln>
        </p:spPr>
        <p:txBody>
          <a:bodyPr wrap="square" rtlCol="0">
            <a:spAutoFit/>
          </a:bodyPr>
          <a:lstStyle/>
          <a:p>
            <a:r>
              <a:rPr lang="en-US" sz="2800" dirty="0" smtClean="0"/>
              <a:t>Original:</a:t>
            </a:r>
            <a:r>
              <a:rPr lang="en-US" sz="2800" i="1" dirty="0" smtClean="0"/>
              <a:t> </a:t>
            </a:r>
            <a:r>
              <a:rPr lang="en-US" sz="2800" i="1" dirty="0" err="1" smtClean="0"/>
              <a:t>Estoy</a:t>
            </a:r>
            <a:r>
              <a:rPr lang="en-US" sz="2800" i="1" dirty="0" smtClean="0"/>
              <a:t> </a:t>
            </a:r>
            <a:r>
              <a:rPr lang="en-US" sz="2800" i="1" dirty="0" err="1" smtClean="0"/>
              <a:t>muy</a:t>
            </a:r>
            <a:r>
              <a:rPr lang="en-US" sz="2800" i="1" dirty="0" smtClean="0"/>
              <a:t> </a:t>
            </a:r>
            <a:r>
              <a:rPr lang="en-US" sz="2800" i="1" dirty="0" err="1" smtClean="0"/>
              <a:t>bien</a:t>
            </a:r>
            <a:r>
              <a:rPr lang="en-US" sz="2800" i="1" dirty="0" smtClean="0"/>
              <a:t>.</a:t>
            </a:r>
          </a:p>
          <a:p>
            <a:r>
              <a:rPr lang="en-US" sz="2800" b="1" dirty="0" smtClean="0"/>
              <a:t>Fluent</a:t>
            </a:r>
            <a:r>
              <a:rPr lang="en-US" sz="2800" dirty="0" smtClean="0"/>
              <a:t>, not accurate:</a:t>
            </a:r>
            <a:r>
              <a:rPr lang="en-US" sz="2800" i="1" dirty="0" smtClean="0"/>
              <a:t> The weather is good.</a:t>
            </a:r>
          </a:p>
          <a:p>
            <a:r>
              <a:rPr lang="en-US" sz="2800" b="1" dirty="0" smtClean="0"/>
              <a:t>Accurate</a:t>
            </a:r>
            <a:r>
              <a:rPr lang="en-US" sz="2800" dirty="0" smtClean="0"/>
              <a:t>, not fluent:</a:t>
            </a:r>
            <a:r>
              <a:rPr lang="en-US" sz="2800" i="1" dirty="0" smtClean="0"/>
              <a:t> Me is very good.</a:t>
            </a:r>
            <a:endParaRPr lang="en-US" sz="2800" i="1" dirty="0"/>
          </a:p>
        </p:txBody>
      </p:sp>
    </p:spTree>
    <p:extLst>
      <p:ext uri="{BB962C8B-B14F-4D97-AF65-F5344CB8AC3E}">
        <p14:creationId xmlns:p14="http://schemas.microsoft.com/office/powerpoint/2010/main" val="2393094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xit" presetSubtype="0" fill="hold" grpId="1" nodeType="with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966849" cy="1143000"/>
          </a:xfrm>
        </p:spPr>
        <p:txBody>
          <a:bodyPr/>
          <a:lstStyle/>
          <a:p>
            <a:r>
              <a:rPr lang="en-US" b="1" dirty="0" smtClean="0"/>
              <a:t>Results - Fluency</a:t>
            </a:r>
            <a:endParaRPr lang="en-US" b="1" dirty="0"/>
          </a:p>
        </p:txBody>
      </p:sp>
      <p:graphicFrame>
        <p:nvGraphicFramePr>
          <p:cNvPr id="5" name="Chart 4"/>
          <p:cNvGraphicFramePr/>
          <p:nvPr>
            <p:extLst>
              <p:ext uri="{D42A27DB-BD31-4B8C-83A1-F6EECF244321}">
                <p14:modId xmlns:p14="http://schemas.microsoft.com/office/powerpoint/2010/main" val="4199173906"/>
              </p:ext>
            </p:extLst>
          </p:nvPr>
        </p:nvGraphicFramePr>
        <p:xfrm>
          <a:off x="228600" y="1371600"/>
          <a:ext cx="8534400" cy="5257800"/>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p:cNvGrpSpPr/>
          <p:nvPr/>
        </p:nvGrpSpPr>
        <p:grpSpPr>
          <a:xfrm>
            <a:off x="1674598" y="6260068"/>
            <a:ext cx="6113793" cy="461665"/>
            <a:chOff x="1674598" y="6260068"/>
            <a:chExt cx="6113793" cy="461665"/>
          </a:xfrm>
        </p:grpSpPr>
        <p:sp>
          <p:nvSpPr>
            <p:cNvPr id="3" name="TextBox 2"/>
            <p:cNvSpPr txBox="1"/>
            <p:nvPr/>
          </p:nvSpPr>
          <p:spPr>
            <a:xfrm>
              <a:off x="1674598" y="6260068"/>
              <a:ext cx="951553" cy="461665"/>
            </a:xfrm>
            <a:prstGeom prst="rect">
              <a:avLst/>
            </a:prstGeom>
            <a:noFill/>
          </p:spPr>
          <p:txBody>
            <a:bodyPr wrap="none" rtlCol="0">
              <a:spAutoFit/>
            </a:bodyPr>
            <a:lstStyle/>
            <a:p>
              <a:r>
                <a:rPr lang="en-US" sz="2400" dirty="0" smtClean="0"/>
                <a:t>Worst</a:t>
              </a:r>
              <a:endParaRPr lang="en-US" sz="2400" dirty="0"/>
            </a:p>
          </p:txBody>
        </p:sp>
        <p:sp>
          <p:nvSpPr>
            <p:cNvPr id="4" name="TextBox 3"/>
            <p:cNvSpPr txBox="1"/>
            <p:nvPr/>
          </p:nvSpPr>
          <p:spPr>
            <a:xfrm>
              <a:off x="7059706" y="6260068"/>
              <a:ext cx="728685" cy="461665"/>
            </a:xfrm>
            <a:prstGeom prst="rect">
              <a:avLst/>
            </a:prstGeom>
            <a:noFill/>
          </p:spPr>
          <p:txBody>
            <a:bodyPr wrap="none" rtlCol="0">
              <a:spAutoFit/>
            </a:bodyPr>
            <a:lstStyle/>
            <a:p>
              <a:r>
                <a:rPr lang="en-US" sz="2400" dirty="0" smtClean="0"/>
                <a:t>Best</a:t>
              </a:r>
              <a:endParaRPr lang="en-US" dirty="0"/>
            </a:p>
          </p:txBody>
        </p:sp>
      </p:grpSp>
    </p:spTree>
    <p:extLst>
      <p:ext uri="{BB962C8B-B14F-4D97-AF65-F5344CB8AC3E}">
        <p14:creationId xmlns:p14="http://schemas.microsoft.com/office/powerpoint/2010/main" val="24207980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Results - Fluency</a:t>
            </a:r>
            <a:endParaRPr lang="en-US" b="1" dirty="0"/>
          </a:p>
        </p:txBody>
      </p:sp>
      <p:graphicFrame>
        <p:nvGraphicFramePr>
          <p:cNvPr id="5" name="Chart 4"/>
          <p:cNvGraphicFramePr/>
          <p:nvPr>
            <p:extLst>
              <p:ext uri="{D42A27DB-BD31-4B8C-83A1-F6EECF244321}">
                <p14:modId xmlns:p14="http://schemas.microsoft.com/office/powerpoint/2010/main" val="2725757794"/>
              </p:ext>
            </p:extLst>
          </p:nvPr>
        </p:nvGraphicFramePr>
        <p:xfrm>
          <a:off x="228600" y="1371600"/>
          <a:ext cx="8534400" cy="525780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p:cNvGrpSpPr/>
          <p:nvPr/>
        </p:nvGrpSpPr>
        <p:grpSpPr>
          <a:xfrm>
            <a:off x="1674598" y="6260068"/>
            <a:ext cx="6113793" cy="461665"/>
            <a:chOff x="1674598" y="6260068"/>
            <a:chExt cx="6113793" cy="461665"/>
          </a:xfrm>
        </p:grpSpPr>
        <p:sp>
          <p:nvSpPr>
            <p:cNvPr id="6" name="TextBox 5"/>
            <p:cNvSpPr txBox="1"/>
            <p:nvPr/>
          </p:nvSpPr>
          <p:spPr>
            <a:xfrm>
              <a:off x="1674598" y="6260068"/>
              <a:ext cx="951553" cy="461665"/>
            </a:xfrm>
            <a:prstGeom prst="rect">
              <a:avLst/>
            </a:prstGeom>
            <a:noFill/>
          </p:spPr>
          <p:txBody>
            <a:bodyPr wrap="none" rtlCol="0">
              <a:spAutoFit/>
            </a:bodyPr>
            <a:lstStyle/>
            <a:p>
              <a:r>
                <a:rPr lang="en-US" sz="2400" dirty="0" smtClean="0"/>
                <a:t>Worst</a:t>
              </a:r>
              <a:endParaRPr lang="en-US" sz="2400" dirty="0"/>
            </a:p>
          </p:txBody>
        </p:sp>
        <p:sp>
          <p:nvSpPr>
            <p:cNvPr id="7" name="TextBox 6"/>
            <p:cNvSpPr txBox="1"/>
            <p:nvPr/>
          </p:nvSpPr>
          <p:spPr>
            <a:xfrm>
              <a:off x="7059706" y="6260068"/>
              <a:ext cx="728685" cy="461665"/>
            </a:xfrm>
            <a:prstGeom prst="rect">
              <a:avLst/>
            </a:prstGeom>
            <a:noFill/>
          </p:spPr>
          <p:txBody>
            <a:bodyPr wrap="none" rtlCol="0">
              <a:spAutoFit/>
            </a:bodyPr>
            <a:lstStyle/>
            <a:p>
              <a:r>
                <a:rPr lang="en-US" sz="2400" dirty="0" smtClean="0"/>
                <a:t>Best</a:t>
              </a:r>
              <a:endParaRPr lang="en-US" dirty="0"/>
            </a:p>
          </p:txBody>
        </p:sp>
      </p:grpSp>
    </p:spTree>
    <p:extLst>
      <p:ext uri="{BB962C8B-B14F-4D97-AF65-F5344CB8AC3E}">
        <p14:creationId xmlns:p14="http://schemas.microsoft.com/office/powerpoint/2010/main" val="307873775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Results - Accuracy</a:t>
            </a:r>
            <a:endParaRPr lang="en-US" b="1" dirty="0"/>
          </a:p>
        </p:txBody>
      </p:sp>
      <p:graphicFrame>
        <p:nvGraphicFramePr>
          <p:cNvPr id="4" name="Chart 3"/>
          <p:cNvGraphicFramePr/>
          <p:nvPr>
            <p:extLst>
              <p:ext uri="{D42A27DB-BD31-4B8C-83A1-F6EECF244321}">
                <p14:modId xmlns:p14="http://schemas.microsoft.com/office/powerpoint/2010/main" val="261816613"/>
              </p:ext>
            </p:extLst>
          </p:nvPr>
        </p:nvGraphicFramePr>
        <p:xfrm>
          <a:off x="304800" y="1371600"/>
          <a:ext cx="8534400" cy="4955540"/>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p:cNvGrpSpPr/>
          <p:nvPr/>
        </p:nvGrpSpPr>
        <p:grpSpPr>
          <a:xfrm>
            <a:off x="1674598" y="6260068"/>
            <a:ext cx="6113793" cy="461665"/>
            <a:chOff x="1674598" y="6260068"/>
            <a:chExt cx="6113793" cy="461665"/>
          </a:xfrm>
        </p:grpSpPr>
        <p:sp>
          <p:nvSpPr>
            <p:cNvPr id="6" name="TextBox 5"/>
            <p:cNvSpPr txBox="1"/>
            <p:nvPr/>
          </p:nvSpPr>
          <p:spPr>
            <a:xfrm>
              <a:off x="1674598" y="6260068"/>
              <a:ext cx="951553" cy="461665"/>
            </a:xfrm>
            <a:prstGeom prst="rect">
              <a:avLst/>
            </a:prstGeom>
            <a:noFill/>
          </p:spPr>
          <p:txBody>
            <a:bodyPr wrap="none" rtlCol="0">
              <a:spAutoFit/>
            </a:bodyPr>
            <a:lstStyle/>
            <a:p>
              <a:r>
                <a:rPr lang="en-US" sz="2400" dirty="0" smtClean="0"/>
                <a:t>Worst</a:t>
              </a:r>
              <a:endParaRPr lang="en-US" sz="2400" dirty="0"/>
            </a:p>
          </p:txBody>
        </p:sp>
        <p:sp>
          <p:nvSpPr>
            <p:cNvPr id="7" name="TextBox 6"/>
            <p:cNvSpPr txBox="1"/>
            <p:nvPr/>
          </p:nvSpPr>
          <p:spPr>
            <a:xfrm>
              <a:off x="7059706" y="6260068"/>
              <a:ext cx="728685" cy="461665"/>
            </a:xfrm>
            <a:prstGeom prst="rect">
              <a:avLst/>
            </a:prstGeom>
            <a:noFill/>
          </p:spPr>
          <p:txBody>
            <a:bodyPr wrap="none" rtlCol="0">
              <a:spAutoFit/>
            </a:bodyPr>
            <a:lstStyle/>
            <a:p>
              <a:r>
                <a:rPr lang="en-US" sz="2400" dirty="0" smtClean="0"/>
                <a:t>Best</a:t>
              </a:r>
              <a:endParaRPr lang="en-US" dirty="0"/>
            </a:p>
          </p:txBody>
        </p:sp>
      </p:grpSp>
    </p:spTree>
    <p:extLst>
      <p:ext uri="{BB962C8B-B14F-4D97-AF65-F5344CB8AC3E}">
        <p14:creationId xmlns:p14="http://schemas.microsoft.com/office/powerpoint/2010/main" val="37740953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Results - Accuracy</a:t>
            </a:r>
            <a:endParaRPr lang="en-US" b="1" dirty="0"/>
          </a:p>
        </p:txBody>
      </p:sp>
      <p:graphicFrame>
        <p:nvGraphicFramePr>
          <p:cNvPr id="4" name="Chart 3"/>
          <p:cNvGraphicFramePr/>
          <p:nvPr>
            <p:extLst>
              <p:ext uri="{D42A27DB-BD31-4B8C-83A1-F6EECF244321}">
                <p14:modId xmlns:p14="http://schemas.microsoft.com/office/powerpoint/2010/main" val="4114561295"/>
              </p:ext>
            </p:extLst>
          </p:nvPr>
        </p:nvGraphicFramePr>
        <p:xfrm>
          <a:off x="304800" y="1371600"/>
          <a:ext cx="8534400" cy="4955540"/>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p:cNvGrpSpPr/>
          <p:nvPr/>
        </p:nvGrpSpPr>
        <p:grpSpPr>
          <a:xfrm>
            <a:off x="1674598" y="6232154"/>
            <a:ext cx="6113793" cy="461665"/>
            <a:chOff x="1674598" y="6260068"/>
            <a:chExt cx="6113793" cy="461665"/>
          </a:xfrm>
        </p:grpSpPr>
        <p:sp>
          <p:nvSpPr>
            <p:cNvPr id="6" name="TextBox 5"/>
            <p:cNvSpPr txBox="1"/>
            <p:nvPr/>
          </p:nvSpPr>
          <p:spPr>
            <a:xfrm>
              <a:off x="1674598" y="6260068"/>
              <a:ext cx="951553" cy="461665"/>
            </a:xfrm>
            <a:prstGeom prst="rect">
              <a:avLst/>
            </a:prstGeom>
            <a:noFill/>
          </p:spPr>
          <p:txBody>
            <a:bodyPr wrap="none" rtlCol="0">
              <a:spAutoFit/>
            </a:bodyPr>
            <a:lstStyle/>
            <a:p>
              <a:r>
                <a:rPr lang="en-US" sz="2400" dirty="0" smtClean="0"/>
                <a:t>Worst</a:t>
              </a:r>
              <a:endParaRPr lang="en-US" sz="2400" dirty="0"/>
            </a:p>
          </p:txBody>
        </p:sp>
        <p:sp>
          <p:nvSpPr>
            <p:cNvPr id="7" name="TextBox 6"/>
            <p:cNvSpPr txBox="1"/>
            <p:nvPr/>
          </p:nvSpPr>
          <p:spPr>
            <a:xfrm>
              <a:off x="7059706" y="6260068"/>
              <a:ext cx="728685" cy="461665"/>
            </a:xfrm>
            <a:prstGeom prst="rect">
              <a:avLst/>
            </a:prstGeom>
            <a:noFill/>
          </p:spPr>
          <p:txBody>
            <a:bodyPr wrap="none" rtlCol="0">
              <a:spAutoFit/>
            </a:bodyPr>
            <a:lstStyle/>
            <a:p>
              <a:r>
                <a:rPr lang="en-US" sz="2400" dirty="0" smtClean="0"/>
                <a:t>Best</a:t>
              </a:r>
              <a:endParaRPr lang="en-US" dirty="0"/>
            </a:p>
          </p:txBody>
        </p:sp>
      </p:grpSp>
    </p:spTree>
    <p:extLst>
      <p:ext uri="{BB962C8B-B14F-4D97-AF65-F5344CB8AC3E}">
        <p14:creationId xmlns:p14="http://schemas.microsoft.com/office/powerpoint/2010/main" val="173964529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Ready for ICDL?</a:t>
            </a:r>
            <a:endParaRPr lang="en-US" b="1" dirty="0"/>
          </a:p>
        </p:txBody>
      </p:sp>
      <p:sp>
        <p:nvSpPr>
          <p:cNvPr id="5" name="TextBox 4"/>
          <p:cNvSpPr txBox="1"/>
          <p:nvPr/>
        </p:nvSpPr>
        <p:spPr>
          <a:xfrm>
            <a:off x="844240" y="1420133"/>
            <a:ext cx="7527809" cy="461665"/>
          </a:xfrm>
          <a:prstGeom prst="rect">
            <a:avLst/>
          </a:prstGeom>
          <a:noFill/>
        </p:spPr>
        <p:txBody>
          <a:bodyPr wrap="square" rtlCol="0">
            <a:spAutoFit/>
          </a:bodyPr>
          <a:lstStyle/>
          <a:p>
            <a:pPr algn="ctr"/>
            <a:r>
              <a:rPr lang="en-US" sz="2400" dirty="0" smtClean="0"/>
              <a:t>Ready: </a:t>
            </a:r>
            <a:r>
              <a:rPr lang="en-US" sz="2400" i="1" dirty="0" smtClean="0"/>
              <a:t>both </a:t>
            </a:r>
            <a:r>
              <a:rPr lang="en-US" sz="2400" dirty="0" smtClean="0"/>
              <a:t>bilingual evaluators agree score = 5</a:t>
            </a:r>
            <a:endParaRPr lang="en-US" sz="2400" dirty="0"/>
          </a:p>
        </p:txBody>
      </p:sp>
      <p:sp>
        <p:nvSpPr>
          <p:cNvPr id="7" name="Rectangle 6"/>
          <p:cNvSpPr/>
          <p:nvPr/>
        </p:nvSpPr>
        <p:spPr>
          <a:xfrm>
            <a:off x="1412490" y="2049849"/>
            <a:ext cx="7430334" cy="461665"/>
          </a:xfrm>
          <a:prstGeom prst="rect">
            <a:avLst/>
          </a:prstGeom>
        </p:spPr>
        <p:txBody>
          <a:bodyPr wrap="square">
            <a:spAutoFit/>
          </a:bodyPr>
          <a:lstStyle/>
          <a:p>
            <a:r>
              <a:rPr lang="en-US" sz="2400" dirty="0" smtClean="0"/>
              <a:t>Machine translation (Google) only: 10% of sentences</a:t>
            </a:r>
          </a:p>
        </p:txBody>
      </p:sp>
      <p:sp>
        <p:nvSpPr>
          <p:cNvPr id="8" name="Rectangle 7"/>
          <p:cNvSpPr/>
          <p:nvPr/>
        </p:nvSpPr>
        <p:spPr>
          <a:xfrm>
            <a:off x="1898051" y="2747997"/>
            <a:ext cx="5921731"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800" dirty="0" smtClean="0"/>
              <a:t> MonoTrans2:   </a:t>
            </a:r>
            <a:r>
              <a:rPr lang="en-US" sz="2800" b="1" dirty="0" smtClean="0"/>
              <a:t>68%</a:t>
            </a:r>
            <a:r>
              <a:rPr lang="en-US" sz="2800" dirty="0" smtClean="0"/>
              <a:t> of sentences ready</a:t>
            </a:r>
            <a:endParaRPr lang="en-US" sz="2800" dirty="0"/>
          </a:p>
        </p:txBody>
      </p:sp>
      <p:graphicFrame>
        <p:nvGraphicFramePr>
          <p:cNvPr id="10" name="Chart 9"/>
          <p:cNvGraphicFramePr/>
          <p:nvPr>
            <p:extLst>
              <p:ext uri="{D42A27DB-BD31-4B8C-83A1-F6EECF244321}">
                <p14:modId xmlns:p14="http://schemas.microsoft.com/office/powerpoint/2010/main" val="2631778782"/>
              </p:ext>
            </p:extLst>
          </p:nvPr>
        </p:nvGraphicFramePr>
        <p:xfrm>
          <a:off x="713619" y="3640664"/>
          <a:ext cx="3797904" cy="26500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413358447"/>
              </p:ext>
            </p:extLst>
          </p:nvPr>
        </p:nvGraphicFramePr>
        <p:xfrm>
          <a:off x="4692952" y="3689044"/>
          <a:ext cx="4209144" cy="2601687"/>
        </p:xfrm>
        <a:graphic>
          <a:graphicData uri="http://schemas.openxmlformats.org/drawingml/2006/chart">
            <c:chart xmlns:c="http://schemas.openxmlformats.org/drawingml/2006/chart" xmlns:r="http://schemas.openxmlformats.org/officeDocument/2006/relationships" r:id="rId3"/>
          </a:graphicData>
        </a:graphic>
      </p:graphicFrame>
      <p:sp>
        <p:nvSpPr>
          <p:cNvPr id="9" name="Oval 8"/>
          <p:cNvSpPr/>
          <p:nvPr/>
        </p:nvSpPr>
        <p:spPr>
          <a:xfrm>
            <a:off x="3849687" y="5938136"/>
            <a:ext cx="364002" cy="376336"/>
          </a:xfrm>
          <a:prstGeom prst="ellipse">
            <a:avLst/>
          </a:prstGeom>
          <a:noFill/>
          <a:ln w="38100" cmpd="sng">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 name="Oval 11"/>
          <p:cNvSpPr/>
          <p:nvPr/>
        </p:nvSpPr>
        <p:spPr>
          <a:xfrm>
            <a:off x="8095088" y="5938136"/>
            <a:ext cx="364002" cy="376336"/>
          </a:xfrm>
          <a:prstGeom prst="ellipse">
            <a:avLst/>
          </a:prstGeom>
          <a:noFill/>
          <a:ln w="38100" cmpd="sng">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4807990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4648200" y="2362741"/>
            <a:ext cx="4038600" cy="3621953"/>
          </a:xfrm>
          <a:prstGeom prst="rect">
            <a:avLst/>
          </a:prstGeom>
          <a:solidFill>
            <a:srgbClr val="EEECE1"/>
          </a:solidFill>
          <a:ln w="9525">
            <a:noFill/>
            <a:miter lim="800000"/>
            <a:headEnd/>
            <a:tailEnd/>
          </a:ln>
          <a:effectLst>
            <a:outerShdw blurRad="50800" dist="38100" dir="2700000" algn="tl" rotWithShape="0">
              <a:prstClr val="black">
                <a:alpha val="40000"/>
              </a:prstClr>
            </a:outerShdw>
          </a:effectLst>
        </p:spPr>
        <p:txBody>
          <a:bodyPr/>
          <a:lstStyle>
            <a:lvl1pPr marL="273050" indent="-273050"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ts val="575"/>
              </a:spcBef>
              <a:buClr>
                <a:schemeClr val="accent1"/>
              </a:buClr>
              <a:buSzPct val="85000"/>
              <a:buFont typeface="Wingdings 2" charset="0"/>
              <a:buChar char=""/>
              <a:defRPr/>
            </a:pPr>
            <a:r>
              <a:rPr lang="en-US" dirty="0" err="1">
                <a:latin typeface="Calibri" charset="0"/>
              </a:rPr>
              <a:t>Fanm</a:t>
            </a:r>
            <a:r>
              <a:rPr lang="en-US" dirty="0">
                <a:latin typeface="Calibri" charset="0"/>
              </a:rPr>
              <a:t> gen tranche </a:t>
            </a:r>
            <a:r>
              <a:rPr lang="en-US" dirty="0" err="1">
                <a:latin typeface="Calibri" charset="0"/>
              </a:rPr>
              <a:t>pou</a:t>
            </a:r>
            <a:r>
              <a:rPr lang="en-US" dirty="0">
                <a:latin typeface="Calibri" charset="0"/>
              </a:rPr>
              <a:t> </a:t>
            </a:r>
            <a:r>
              <a:rPr lang="en-US" dirty="0" err="1">
                <a:latin typeface="Calibri" charset="0"/>
              </a:rPr>
              <a:t>fe</a:t>
            </a:r>
            <a:r>
              <a:rPr lang="en-US" dirty="0">
                <a:latin typeface="Calibri" charset="0"/>
              </a:rPr>
              <a:t>` yon </a:t>
            </a:r>
            <a:r>
              <a:rPr lang="en-US" dirty="0" err="1">
                <a:latin typeface="Calibri" charset="0"/>
              </a:rPr>
              <a:t>pitit</a:t>
            </a:r>
            <a:r>
              <a:rPr lang="en-US" dirty="0">
                <a:latin typeface="Calibri" charset="0"/>
              </a:rPr>
              <a:t> nan </a:t>
            </a:r>
            <a:r>
              <a:rPr lang="en-US" dirty="0" err="1">
                <a:latin typeface="Calibri" charset="0"/>
              </a:rPr>
              <a:t>Delmas</a:t>
            </a:r>
            <a:r>
              <a:rPr lang="en-US" dirty="0">
                <a:latin typeface="Calibri" charset="0"/>
              </a:rPr>
              <a:t> 31</a:t>
            </a:r>
          </a:p>
          <a:p>
            <a:pPr eaLnBrk="1" hangingPunct="1">
              <a:spcBef>
                <a:spcPts val="575"/>
              </a:spcBef>
              <a:buClr>
                <a:schemeClr val="accent1"/>
              </a:buClr>
              <a:buSzPct val="85000"/>
              <a:buFont typeface="Wingdings 2" charset="0"/>
              <a:buChar char=""/>
              <a:defRPr/>
            </a:pPr>
            <a:r>
              <a:rPr lang="en-US" dirty="0" smtClean="0">
                <a:latin typeface="Calibri" charset="0"/>
              </a:rPr>
              <a:t>Undergoing children delivery </a:t>
            </a:r>
            <a:r>
              <a:rPr lang="en-US" dirty="0" err="1" smtClean="0">
                <a:latin typeface="Calibri" charset="0"/>
              </a:rPr>
              <a:t>Delmas</a:t>
            </a:r>
            <a:r>
              <a:rPr lang="en-US" dirty="0" smtClean="0">
                <a:latin typeface="Calibri" charset="0"/>
              </a:rPr>
              <a:t> 31</a:t>
            </a:r>
          </a:p>
        </p:txBody>
      </p:sp>
      <p:sp>
        <p:nvSpPr>
          <p:cNvPr id="72709" name="Rectangle 7"/>
          <p:cNvSpPr>
            <a:spLocks noChangeArrowheads="1"/>
          </p:cNvSpPr>
          <p:nvPr/>
        </p:nvSpPr>
        <p:spPr bwMode="auto">
          <a:xfrm>
            <a:off x="457200" y="62738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t>Munro, Robert. 2010. Crowdsourced translation for emergency response and beyond. NSF Workshop on crowdsourcing and translation, University of Maryland. </a:t>
            </a:r>
          </a:p>
        </p:txBody>
      </p:sp>
      <p:sp>
        <p:nvSpPr>
          <p:cNvPr id="7" name="Title 1"/>
          <p:cNvSpPr txBox="1">
            <a:spLocks/>
          </p:cNvSpPr>
          <p:nvPr/>
        </p:nvSpPr>
        <p:spPr>
          <a:xfrm>
            <a:off x="457200" y="25263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Uncommon Languages</a:t>
            </a:r>
            <a:endParaRPr lang="en-US" dirty="0"/>
          </a:p>
        </p:txBody>
      </p:sp>
      <p:pic>
        <p:nvPicPr>
          <p:cNvPr id="3" name="Picture 2"/>
          <p:cNvPicPr>
            <a:picLocks noChangeAspect="1"/>
          </p:cNvPicPr>
          <p:nvPr/>
        </p:nvPicPr>
        <p:blipFill>
          <a:blip r:embed="rId2"/>
          <a:stretch>
            <a:fillRect/>
          </a:stretch>
        </p:blipFill>
        <p:spPr>
          <a:xfrm>
            <a:off x="803077" y="2362741"/>
            <a:ext cx="3375002" cy="3621953"/>
          </a:xfrm>
          <a:prstGeom prst="rect">
            <a:avLst/>
          </a:prstGeom>
        </p:spPr>
      </p:pic>
    </p:spTree>
    <p:extLst>
      <p:ext uri="{BB962C8B-B14F-4D97-AF65-F5344CB8AC3E}">
        <p14:creationId xmlns:p14="http://schemas.microsoft.com/office/powerpoint/2010/main" val="40081172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Experiment2 </a:t>
            </a:r>
            <a:br>
              <a:rPr lang="en-US" b="1" dirty="0" smtClean="0"/>
            </a:br>
            <a:r>
              <a:rPr lang="en-US" b="1" dirty="0" smtClean="0"/>
              <a:t>Haitian Earthquake SMS</a:t>
            </a:r>
            <a:endParaRPr lang="en-US" b="1" dirty="0"/>
          </a:p>
        </p:txBody>
      </p:sp>
      <p:sp>
        <p:nvSpPr>
          <p:cNvPr id="3" name="Content Placeholder 2"/>
          <p:cNvSpPr>
            <a:spLocks noGrp="1"/>
          </p:cNvSpPr>
          <p:nvPr>
            <p:ph idx="1"/>
          </p:nvPr>
        </p:nvSpPr>
        <p:spPr>
          <a:xfrm>
            <a:off x="457200" y="1661836"/>
            <a:ext cx="8229600" cy="2075612"/>
          </a:xfrm>
        </p:spPr>
        <p:txBody>
          <a:bodyPr>
            <a:normAutofit fontScale="92500" lnSpcReduction="10000"/>
          </a:bodyPr>
          <a:lstStyle/>
          <a:p>
            <a:r>
              <a:rPr lang="en-US" dirty="0" smtClean="0"/>
              <a:t>4 Haitian Creole speakers</a:t>
            </a:r>
          </a:p>
          <a:p>
            <a:r>
              <a:rPr lang="en-US" dirty="0" smtClean="0"/>
              <a:t>5 English-speaking students</a:t>
            </a:r>
          </a:p>
          <a:p>
            <a:r>
              <a:rPr lang="en-US" dirty="0" smtClean="0"/>
              <a:t>21 other English speakers</a:t>
            </a:r>
          </a:p>
          <a:p>
            <a:r>
              <a:rPr lang="en-US" dirty="0" smtClean="0"/>
              <a:t>Worked on </a:t>
            </a:r>
            <a:r>
              <a:rPr lang="en-US" dirty="0"/>
              <a:t>408 </a:t>
            </a:r>
            <a:r>
              <a:rPr lang="en-US" dirty="0" smtClean="0"/>
              <a:t>text messages</a:t>
            </a:r>
          </a:p>
          <a:p>
            <a:pPr lvl="1"/>
            <a:endParaRPr lang="en-US" dirty="0" smtClean="0"/>
          </a:p>
        </p:txBody>
      </p:sp>
      <p:sp>
        <p:nvSpPr>
          <p:cNvPr id="6" name="Rectangle 5"/>
          <p:cNvSpPr/>
          <p:nvPr/>
        </p:nvSpPr>
        <p:spPr>
          <a:xfrm>
            <a:off x="695217" y="3944716"/>
            <a:ext cx="8034876" cy="523220"/>
          </a:xfrm>
          <a:prstGeom prst="rect">
            <a:avLst/>
          </a:prstGeom>
        </p:spPr>
        <p:txBody>
          <a:bodyPr wrap="square">
            <a:spAutoFit/>
          </a:bodyPr>
          <a:lstStyle/>
          <a:p>
            <a:r>
              <a:rPr lang="en-US" sz="2800" dirty="0" smtClean="0"/>
              <a:t>Machine translation (Google) only: 25% of sentences</a:t>
            </a:r>
          </a:p>
        </p:txBody>
      </p:sp>
      <p:sp>
        <p:nvSpPr>
          <p:cNvPr id="7" name="Rectangle 6"/>
          <p:cNvSpPr/>
          <p:nvPr/>
        </p:nvSpPr>
        <p:spPr>
          <a:xfrm>
            <a:off x="1412490" y="4642864"/>
            <a:ext cx="5921731"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800" dirty="0" smtClean="0"/>
              <a:t> MonoTrans2:   </a:t>
            </a:r>
            <a:r>
              <a:rPr lang="en-US" sz="2800" b="1" dirty="0"/>
              <a:t>3</a:t>
            </a:r>
            <a:r>
              <a:rPr lang="en-US" sz="2800" b="1" dirty="0" smtClean="0"/>
              <a:t>8%</a:t>
            </a:r>
            <a:r>
              <a:rPr lang="en-US" sz="2800" dirty="0" smtClean="0"/>
              <a:t> of sentences ready</a:t>
            </a:r>
            <a:endParaRPr lang="en-US" sz="2800" dirty="0"/>
          </a:p>
        </p:txBody>
      </p:sp>
      <p:sp>
        <p:nvSpPr>
          <p:cNvPr id="8" name="Rectangle 7"/>
          <p:cNvSpPr/>
          <p:nvPr/>
        </p:nvSpPr>
        <p:spPr>
          <a:xfrm>
            <a:off x="1081214" y="5390822"/>
            <a:ext cx="6594210" cy="523220"/>
          </a:xfrm>
          <a:prstGeom prst="rect">
            <a:avLst/>
          </a:prstGeom>
        </p:spPr>
        <p:txBody>
          <a:bodyPr wrap="square">
            <a:spAutoFit/>
          </a:bodyPr>
          <a:lstStyle/>
          <a:p>
            <a:r>
              <a:rPr lang="en-US" sz="2800" dirty="0" smtClean="0"/>
              <a:t>Difficulty: text messages &gt;&gt; children’s books</a:t>
            </a:r>
          </a:p>
        </p:txBody>
      </p:sp>
    </p:spTree>
    <p:extLst>
      <p:ext uri="{BB962C8B-B14F-4D97-AF65-F5344CB8AC3E}">
        <p14:creationId xmlns:p14="http://schemas.microsoft.com/office/powerpoint/2010/main" val="40729652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Results</a:t>
            </a:r>
            <a:endParaRPr lang="en-US" b="1" dirty="0"/>
          </a:p>
        </p:txBody>
      </p:sp>
      <p:sp>
        <p:nvSpPr>
          <p:cNvPr id="3" name="Content Placeholder 2"/>
          <p:cNvSpPr>
            <a:spLocks noGrp="1"/>
          </p:cNvSpPr>
          <p:nvPr>
            <p:ph idx="1"/>
          </p:nvPr>
        </p:nvSpPr>
        <p:spPr>
          <a:xfrm>
            <a:off x="457200" y="1447800"/>
            <a:ext cx="8229600" cy="4525963"/>
          </a:xfrm>
        </p:spPr>
        <p:txBody>
          <a:bodyPr>
            <a:normAutofit/>
          </a:bodyPr>
          <a:lstStyle/>
          <a:p>
            <a:pPr marL="0" indent="0">
              <a:buNone/>
            </a:pPr>
            <a:r>
              <a:rPr lang="en-US" sz="2800" dirty="0" smtClean="0"/>
              <a:t>Haitian Creole:</a:t>
            </a:r>
            <a:r>
              <a:rPr lang="en-US" sz="2800" dirty="0"/>
              <a:t>	</a:t>
            </a:r>
            <a:r>
              <a:rPr lang="en-US" sz="2800" i="1" dirty="0" err="1"/>
              <a:t>Enfòmasyon</a:t>
            </a:r>
            <a:r>
              <a:rPr lang="en-US" sz="2800" i="1" dirty="0"/>
              <a:t> </a:t>
            </a:r>
            <a:r>
              <a:rPr lang="en-US" sz="2800" i="1" dirty="0" err="1"/>
              <a:t>sou</a:t>
            </a:r>
            <a:r>
              <a:rPr lang="en-US" sz="2800" i="1" dirty="0"/>
              <a:t> </a:t>
            </a:r>
            <a:r>
              <a:rPr lang="en-US" sz="2800" i="1" dirty="0" err="1"/>
              <a:t>tranblemen</a:t>
            </a:r>
            <a:r>
              <a:rPr lang="en-US" sz="2800" i="1" dirty="0"/>
              <a:t> de </a:t>
            </a:r>
            <a:r>
              <a:rPr lang="en-US" sz="2800" i="1" dirty="0" err="1"/>
              <a:t>tè</a:t>
            </a:r>
            <a:endParaRPr lang="en-US" sz="2800" i="1" dirty="0"/>
          </a:p>
          <a:p>
            <a:pPr marL="0" indent="0">
              <a:buNone/>
            </a:pPr>
            <a:r>
              <a:rPr lang="en-US" sz="2800" b="1" dirty="0" smtClean="0"/>
              <a:t>Ground Truth</a:t>
            </a:r>
            <a:r>
              <a:rPr lang="en-US" sz="2800" b="1" dirty="0"/>
              <a:t>:	</a:t>
            </a:r>
            <a:r>
              <a:rPr lang="en-US" sz="2800" b="1" i="1" dirty="0"/>
              <a:t>Information on the earthquake</a:t>
            </a:r>
          </a:p>
          <a:p>
            <a:pPr marL="0" indent="0">
              <a:buNone/>
            </a:pPr>
            <a:r>
              <a:rPr lang="en-US" sz="2800" dirty="0"/>
              <a:t>Google:	</a:t>
            </a:r>
            <a:r>
              <a:rPr lang="en-US" sz="2800" dirty="0" smtClean="0"/>
              <a:t>           </a:t>
            </a:r>
            <a:r>
              <a:rPr lang="en-US" sz="2800" i="1" dirty="0" smtClean="0"/>
              <a:t>Information </a:t>
            </a:r>
            <a:r>
              <a:rPr lang="en-US" sz="2800" i="1" dirty="0" err="1"/>
              <a:t>tranblemen</a:t>
            </a:r>
            <a:r>
              <a:rPr lang="en-US" sz="2800" i="1" dirty="0"/>
              <a:t> ground</a:t>
            </a:r>
          </a:p>
          <a:p>
            <a:pPr marL="0" indent="0">
              <a:buNone/>
            </a:pPr>
            <a:r>
              <a:rPr lang="en-US" sz="2800" b="1" dirty="0" smtClean="0"/>
              <a:t>MonoTrans2:</a:t>
            </a:r>
            <a:r>
              <a:rPr lang="en-US" sz="2800" b="1" dirty="0"/>
              <a:t>	</a:t>
            </a:r>
            <a:r>
              <a:rPr lang="en-US" sz="2800" b="1" i="1" dirty="0"/>
              <a:t>Information on the earthquake</a:t>
            </a:r>
          </a:p>
        </p:txBody>
      </p:sp>
    </p:spTree>
    <p:extLst>
      <p:ext uri="{BB962C8B-B14F-4D97-AF65-F5344CB8AC3E}">
        <p14:creationId xmlns:p14="http://schemas.microsoft.com/office/powerpoint/2010/main" val="86942215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Results</a:t>
            </a:r>
            <a:endParaRPr lang="en-US" b="1" dirty="0"/>
          </a:p>
        </p:txBody>
      </p:sp>
      <p:sp>
        <p:nvSpPr>
          <p:cNvPr id="3" name="Content Placeholder 2"/>
          <p:cNvSpPr>
            <a:spLocks noGrp="1"/>
          </p:cNvSpPr>
          <p:nvPr>
            <p:ph idx="1"/>
          </p:nvPr>
        </p:nvSpPr>
        <p:spPr>
          <a:xfrm>
            <a:off x="457200" y="1447800"/>
            <a:ext cx="8229600" cy="4525963"/>
          </a:xfrm>
        </p:spPr>
        <p:txBody>
          <a:bodyPr>
            <a:normAutofit/>
          </a:bodyPr>
          <a:lstStyle/>
          <a:p>
            <a:pPr marL="0" indent="0">
              <a:buNone/>
            </a:pPr>
            <a:r>
              <a:rPr lang="en-US" sz="2800" dirty="0" smtClean="0"/>
              <a:t>Haitian Creole:</a:t>
            </a:r>
            <a:r>
              <a:rPr lang="en-US" sz="2800" dirty="0"/>
              <a:t>	</a:t>
            </a:r>
            <a:r>
              <a:rPr lang="en-US" sz="2800" i="1" dirty="0" err="1"/>
              <a:t>Bonjou</a:t>
            </a:r>
            <a:r>
              <a:rPr lang="en-US" sz="2800" i="1" dirty="0"/>
              <a:t>. </a:t>
            </a:r>
            <a:r>
              <a:rPr lang="en-US" sz="2800" i="1" dirty="0" err="1"/>
              <a:t>Mwen</a:t>
            </a:r>
            <a:r>
              <a:rPr lang="en-US" sz="2800" i="1" dirty="0"/>
              <a:t> ta </a:t>
            </a:r>
            <a:r>
              <a:rPr lang="en-US" sz="2800" i="1" dirty="0" err="1"/>
              <a:t>renmen</a:t>
            </a:r>
            <a:r>
              <a:rPr lang="en-US" sz="2800" i="1" dirty="0"/>
              <a:t> </a:t>
            </a:r>
            <a:r>
              <a:rPr lang="en-US" sz="2800" i="1" dirty="0" err="1"/>
              <a:t>konnen</a:t>
            </a:r>
            <a:r>
              <a:rPr lang="en-US" sz="2800" i="1" dirty="0"/>
              <a:t> </a:t>
            </a:r>
            <a:r>
              <a:rPr lang="en-US" sz="2800" i="1" dirty="0" err="1"/>
              <a:t>si</a:t>
            </a:r>
            <a:r>
              <a:rPr lang="en-US" sz="2800" i="1" dirty="0"/>
              <a:t> </a:t>
            </a:r>
            <a:r>
              <a:rPr lang="en-US" sz="2800" i="1" dirty="0" err="1"/>
              <a:t>imigrasyon</a:t>
            </a:r>
            <a:r>
              <a:rPr lang="en-US" sz="2800" i="1" dirty="0"/>
              <a:t> </a:t>
            </a:r>
            <a:r>
              <a:rPr lang="en-US" sz="2800" i="1" dirty="0" err="1"/>
              <a:t>ouvè</a:t>
            </a:r>
            <a:r>
              <a:rPr lang="en-US" sz="2800" i="1" dirty="0"/>
              <a:t> SVP. </a:t>
            </a:r>
            <a:r>
              <a:rPr lang="en-US" sz="2800" i="1" dirty="0" err="1"/>
              <a:t>Mèsi</a:t>
            </a:r>
            <a:r>
              <a:rPr lang="en-US" sz="2800" i="1" dirty="0"/>
              <a:t>.</a:t>
            </a:r>
          </a:p>
          <a:p>
            <a:pPr marL="0" indent="0">
              <a:buNone/>
            </a:pPr>
            <a:r>
              <a:rPr lang="en-US" sz="2800" b="1" dirty="0" smtClean="0"/>
              <a:t>Ground Truth</a:t>
            </a:r>
            <a:r>
              <a:rPr lang="en-US" sz="2800" b="1" dirty="0"/>
              <a:t>:	</a:t>
            </a:r>
            <a:r>
              <a:rPr lang="en-US" sz="2800" b="1" i="1" dirty="0"/>
              <a:t>Hello. I would like to know if immigration is open please. Thank you.</a:t>
            </a:r>
          </a:p>
          <a:p>
            <a:pPr marL="0" indent="0">
              <a:buNone/>
            </a:pPr>
            <a:r>
              <a:rPr lang="en-US" sz="2800" dirty="0"/>
              <a:t>Google:	</a:t>
            </a:r>
            <a:r>
              <a:rPr lang="en-US" sz="2800" dirty="0" smtClean="0"/>
              <a:t>          </a:t>
            </a:r>
            <a:r>
              <a:rPr lang="en-US" sz="2800" i="1" dirty="0" smtClean="0"/>
              <a:t>Hello</a:t>
            </a:r>
            <a:r>
              <a:rPr lang="en-US" sz="2800" i="1" dirty="0"/>
              <a:t>. I would like to know if open immigration SVP. Thank you.</a:t>
            </a:r>
          </a:p>
          <a:p>
            <a:pPr marL="0" indent="0">
              <a:buNone/>
            </a:pPr>
            <a:r>
              <a:rPr lang="en-US" sz="2800" b="1" dirty="0" smtClean="0"/>
              <a:t>MonoTrans2:   </a:t>
            </a:r>
            <a:r>
              <a:rPr lang="en-US" sz="2800" b="1" i="1" dirty="0" smtClean="0"/>
              <a:t>Hello</a:t>
            </a:r>
            <a:r>
              <a:rPr lang="en-US" sz="2800" b="1" i="1" dirty="0"/>
              <a:t>. I would like to know if immigration is open please. Thank you.</a:t>
            </a:r>
          </a:p>
        </p:txBody>
      </p:sp>
    </p:spTree>
    <p:extLst>
      <p:ext uri="{BB962C8B-B14F-4D97-AF65-F5344CB8AC3E}">
        <p14:creationId xmlns:p14="http://schemas.microsoft.com/office/powerpoint/2010/main" val="265996421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MonoTrans2</a:t>
            </a:r>
          </a:p>
          <a:p>
            <a:pPr lvl="1"/>
            <a:r>
              <a:rPr lang="en-US" dirty="0" smtClean="0"/>
              <a:t>No human bilingual knowledge</a:t>
            </a:r>
          </a:p>
          <a:p>
            <a:pPr lvl="1"/>
            <a:r>
              <a:rPr lang="en-US" dirty="0" smtClean="0"/>
              <a:t>Dramatic improvement from machine translation</a:t>
            </a:r>
          </a:p>
          <a:p>
            <a:pPr lvl="1"/>
            <a:endParaRPr lang="en-US" dirty="0"/>
          </a:p>
          <a:p>
            <a:pPr lvl="1"/>
            <a:endParaRPr lang="en-US" dirty="0"/>
          </a:p>
        </p:txBody>
      </p:sp>
      <p:sp>
        <p:nvSpPr>
          <p:cNvPr id="4" name="TextBox 3"/>
          <p:cNvSpPr txBox="1"/>
          <p:nvPr/>
        </p:nvSpPr>
        <p:spPr>
          <a:xfrm>
            <a:off x="2667000" y="6132426"/>
            <a:ext cx="3474529" cy="523220"/>
          </a:xfrm>
          <a:prstGeom prst="rect">
            <a:avLst/>
          </a:prstGeom>
          <a:noFill/>
        </p:spPr>
        <p:txBody>
          <a:bodyPr wrap="none" rtlCol="0">
            <a:spAutoFit/>
          </a:bodyPr>
          <a:lstStyle/>
          <a:p>
            <a:r>
              <a:rPr lang="en-US" sz="2800" b="1" u="sng" dirty="0" err="1" smtClean="0">
                <a:solidFill>
                  <a:schemeClr val="tx2">
                    <a:lumMod val="75000"/>
                  </a:schemeClr>
                </a:solidFill>
              </a:rPr>
              <a:t>translatetheworld.org</a:t>
            </a:r>
            <a:endParaRPr lang="en-US" sz="2800" b="1" u="sng" dirty="0">
              <a:solidFill>
                <a:schemeClr val="tx2">
                  <a:lumMod val="75000"/>
                </a:schemeClr>
              </a:solidFill>
            </a:endParaRPr>
          </a:p>
        </p:txBody>
      </p:sp>
      <p:pic>
        <p:nvPicPr>
          <p:cNvPr id="5" name="Picture 4"/>
          <p:cNvPicPr>
            <a:picLocks noChangeAspect="1"/>
          </p:cNvPicPr>
          <p:nvPr/>
        </p:nvPicPr>
        <p:blipFill rotWithShape="1">
          <a:blip r:embed="rId2"/>
          <a:srcRect r="59588"/>
          <a:stretch/>
        </p:blipFill>
        <p:spPr>
          <a:xfrm>
            <a:off x="1499468" y="3742118"/>
            <a:ext cx="2334394" cy="1925521"/>
          </a:xfrm>
          <a:prstGeom prst="rect">
            <a:avLst/>
          </a:prstGeom>
        </p:spPr>
      </p:pic>
      <p:pic>
        <p:nvPicPr>
          <p:cNvPr id="6" name="Picture 5"/>
          <p:cNvPicPr>
            <a:picLocks noChangeAspect="1"/>
          </p:cNvPicPr>
          <p:nvPr/>
        </p:nvPicPr>
        <p:blipFill rotWithShape="1">
          <a:blip r:embed="rId2"/>
          <a:srcRect l="45376" r="26397"/>
          <a:stretch/>
        </p:blipFill>
        <p:spPr>
          <a:xfrm>
            <a:off x="6192714" y="3742118"/>
            <a:ext cx="1630579" cy="1925521"/>
          </a:xfrm>
          <a:prstGeom prst="rect">
            <a:avLst/>
          </a:prstGeom>
        </p:spPr>
      </p:pic>
      <p:sp>
        <p:nvSpPr>
          <p:cNvPr id="10" name="TextBox 9"/>
          <p:cNvSpPr txBox="1"/>
          <p:nvPr/>
        </p:nvSpPr>
        <p:spPr>
          <a:xfrm>
            <a:off x="4783426" y="4491256"/>
            <a:ext cx="422361" cy="707886"/>
          </a:xfrm>
          <a:prstGeom prst="rect">
            <a:avLst/>
          </a:prstGeom>
          <a:noFill/>
        </p:spPr>
        <p:txBody>
          <a:bodyPr wrap="none" rtlCol="0">
            <a:spAutoFit/>
          </a:bodyPr>
          <a:lstStyle/>
          <a:p>
            <a:r>
              <a:rPr lang="en-US" sz="4000" b="1" dirty="0" smtClean="0"/>
              <a:t>?</a:t>
            </a:r>
            <a:endParaRPr lang="en-US" sz="4000" b="1" dirty="0"/>
          </a:p>
        </p:txBody>
      </p:sp>
      <p:pic>
        <p:nvPicPr>
          <p:cNvPr id="7" name="Picture 6"/>
          <p:cNvPicPr>
            <a:picLocks noChangeAspect="1"/>
          </p:cNvPicPr>
          <p:nvPr/>
        </p:nvPicPr>
        <p:blipFill>
          <a:blip r:embed="rId3"/>
          <a:stretch>
            <a:fillRect/>
          </a:stretch>
        </p:blipFill>
        <p:spPr>
          <a:xfrm>
            <a:off x="3943037" y="4062634"/>
            <a:ext cx="2050242" cy="1136508"/>
          </a:xfrm>
          <a:prstGeom prst="rect">
            <a:avLst/>
          </a:prstGeom>
        </p:spPr>
      </p:pic>
      <p:sp>
        <p:nvSpPr>
          <p:cNvPr id="2" name="Title 1"/>
          <p:cNvSpPr>
            <a:spLocks noGrp="1"/>
          </p:cNvSpPr>
          <p:nvPr>
            <p:ph type="title"/>
          </p:nvPr>
        </p:nvSpPr>
        <p:spPr/>
        <p:txBody>
          <a:bodyPr/>
          <a:lstStyle/>
          <a:p>
            <a:r>
              <a:rPr lang="en-US" dirty="0" smtClean="0"/>
              <a:t>Recap</a:t>
            </a:r>
            <a:endParaRPr lang="en-US" dirty="0"/>
          </a:p>
        </p:txBody>
      </p:sp>
    </p:spTree>
    <p:extLst>
      <p:ext uri="{BB962C8B-B14F-4D97-AF65-F5344CB8AC3E}">
        <p14:creationId xmlns:p14="http://schemas.microsoft.com/office/powerpoint/2010/main" val="4964893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Take-Away Message</a:t>
            </a:r>
            <a:endParaRPr lang="en-US" dirty="0"/>
          </a:p>
        </p:txBody>
      </p:sp>
      <p:sp>
        <p:nvSpPr>
          <p:cNvPr id="3" name="Content Placeholder 2"/>
          <p:cNvSpPr>
            <a:spLocks noGrp="1"/>
          </p:cNvSpPr>
          <p:nvPr>
            <p:ph idx="1"/>
          </p:nvPr>
        </p:nvSpPr>
        <p:spPr/>
        <p:txBody>
          <a:bodyPr/>
          <a:lstStyle/>
          <a:p>
            <a:r>
              <a:rPr lang="en-US" dirty="0" smtClean="0"/>
              <a:t>People + machine &gt; people or machine</a:t>
            </a:r>
          </a:p>
          <a:p>
            <a:r>
              <a:rPr lang="en-US" dirty="0" smtClean="0"/>
              <a:t>Combining two crowds with different skills</a:t>
            </a:r>
          </a:p>
          <a:p>
            <a:pPr lvl="1"/>
            <a:endParaRPr lang="en-US" dirty="0"/>
          </a:p>
          <a:p>
            <a:pPr lvl="1"/>
            <a:endParaRPr lang="en-US" dirty="0"/>
          </a:p>
        </p:txBody>
      </p:sp>
      <p:sp>
        <p:nvSpPr>
          <p:cNvPr id="4" name="TextBox 3"/>
          <p:cNvSpPr txBox="1"/>
          <p:nvPr/>
        </p:nvSpPr>
        <p:spPr>
          <a:xfrm>
            <a:off x="2667000" y="6132426"/>
            <a:ext cx="3474529" cy="523220"/>
          </a:xfrm>
          <a:prstGeom prst="rect">
            <a:avLst/>
          </a:prstGeom>
          <a:noFill/>
        </p:spPr>
        <p:txBody>
          <a:bodyPr wrap="none" rtlCol="0">
            <a:spAutoFit/>
          </a:bodyPr>
          <a:lstStyle/>
          <a:p>
            <a:r>
              <a:rPr lang="en-US" sz="2800" b="1" u="sng" dirty="0" err="1" smtClean="0">
                <a:solidFill>
                  <a:schemeClr val="tx2">
                    <a:lumMod val="75000"/>
                  </a:schemeClr>
                </a:solidFill>
              </a:rPr>
              <a:t>translatetheworld.org</a:t>
            </a:r>
            <a:endParaRPr lang="en-US" sz="2800" b="1" u="sng" dirty="0">
              <a:solidFill>
                <a:schemeClr val="tx2">
                  <a:lumMod val="75000"/>
                </a:schemeClr>
              </a:solidFill>
            </a:endParaRPr>
          </a:p>
        </p:txBody>
      </p:sp>
      <p:grpSp>
        <p:nvGrpSpPr>
          <p:cNvPr id="8" name="Group 7"/>
          <p:cNvGrpSpPr/>
          <p:nvPr/>
        </p:nvGrpSpPr>
        <p:grpSpPr>
          <a:xfrm>
            <a:off x="1499468" y="3742118"/>
            <a:ext cx="6323825" cy="1925521"/>
            <a:chOff x="632993" y="3311762"/>
            <a:chExt cx="6323825" cy="1925521"/>
          </a:xfrm>
        </p:grpSpPr>
        <p:pic>
          <p:nvPicPr>
            <p:cNvPr id="5" name="Picture 4"/>
            <p:cNvPicPr>
              <a:picLocks noChangeAspect="1"/>
            </p:cNvPicPr>
            <p:nvPr/>
          </p:nvPicPr>
          <p:blipFill rotWithShape="1">
            <a:blip r:embed="rId2"/>
            <a:srcRect r="59588"/>
            <a:stretch/>
          </p:blipFill>
          <p:spPr>
            <a:xfrm>
              <a:off x="632993" y="3311762"/>
              <a:ext cx="2334394" cy="1925521"/>
            </a:xfrm>
            <a:prstGeom prst="rect">
              <a:avLst/>
            </a:prstGeom>
          </p:spPr>
        </p:pic>
        <p:pic>
          <p:nvPicPr>
            <p:cNvPr id="6" name="Picture 5"/>
            <p:cNvPicPr>
              <a:picLocks noChangeAspect="1"/>
            </p:cNvPicPr>
            <p:nvPr/>
          </p:nvPicPr>
          <p:blipFill rotWithShape="1">
            <a:blip r:embed="rId2"/>
            <a:srcRect l="45376" r="26397"/>
            <a:stretch/>
          </p:blipFill>
          <p:spPr>
            <a:xfrm>
              <a:off x="5326239" y="3311762"/>
              <a:ext cx="1630579" cy="1925521"/>
            </a:xfrm>
            <a:prstGeom prst="rect">
              <a:avLst/>
            </a:prstGeom>
          </p:spPr>
        </p:pic>
        <p:pic>
          <p:nvPicPr>
            <p:cNvPr id="7" name="Picture 6"/>
            <p:cNvPicPr>
              <a:picLocks noChangeAspect="1"/>
            </p:cNvPicPr>
            <p:nvPr/>
          </p:nvPicPr>
          <p:blipFill>
            <a:blip r:embed="rId3"/>
            <a:stretch>
              <a:fillRect/>
            </a:stretch>
          </p:blipFill>
          <p:spPr>
            <a:xfrm>
              <a:off x="3076562" y="3632278"/>
              <a:ext cx="2050242" cy="1136508"/>
            </a:xfrm>
            <a:prstGeom prst="rect">
              <a:avLst/>
            </a:prstGeom>
          </p:spPr>
        </p:pic>
      </p:grpSp>
      <p:sp>
        <p:nvSpPr>
          <p:cNvPr id="9" name="Down Arrow 8"/>
          <p:cNvSpPr/>
          <p:nvPr/>
        </p:nvSpPr>
        <p:spPr>
          <a:xfrm>
            <a:off x="4098947" y="5333206"/>
            <a:ext cx="494567" cy="822960"/>
          </a:xfrm>
          <a:prstGeom prst="downArrow">
            <a:avLst/>
          </a:prstGeom>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141890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MonoTrans2 User Actions</a:t>
            </a:r>
            <a:endParaRPr lang="en-US" b="1" dirty="0"/>
          </a:p>
        </p:txBody>
      </p:sp>
      <p:sp>
        <p:nvSpPr>
          <p:cNvPr id="3" name="Content Placeholder 2"/>
          <p:cNvSpPr>
            <a:spLocks noGrp="1"/>
          </p:cNvSpPr>
          <p:nvPr>
            <p:ph idx="1"/>
          </p:nvPr>
        </p:nvSpPr>
        <p:spPr/>
        <p:txBody>
          <a:bodyPr>
            <a:normAutofit fontScale="85000" lnSpcReduction="20000"/>
          </a:bodyPr>
          <a:lstStyle/>
          <a:p>
            <a:pPr marL="0" indent="0">
              <a:buNone/>
            </a:pPr>
            <a:r>
              <a:rPr lang="en-US" b="1" dirty="0" smtClean="0"/>
              <a:t>Source:</a:t>
            </a:r>
            <a:endParaRPr lang="en-US" b="1" dirty="0"/>
          </a:p>
          <a:p>
            <a:pPr marL="0" indent="0">
              <a:buNone/>
            </a:pPr>
            <a:r>
              <a:rPr lang="en-US" dirty="0"/>
              <a:t>	vote		119</a:t>
            </a:r>
          </a:p>
          <a:p>
            <a:pPr marL="0" indent="0">
              <a:buNone/>
            </a:pPr>
            <a:r>
              <a:rPr lang="en-US" dirty="0"/>
              <a:t>	candidate 	59</a:t>
            </a:r>
          </a:p>
          <a:p>
            <a:pPr marL="0" indent="0">
              <a:buNone/>
            </a:pPr>
            <a:r>
              <a:rPr lang="en-US" dirty="0"/>
              <a:t>	answer	45</a:t>
            </a:r>
          </a:p>
          <a:p>
            <a:pPr marL="0" indent="0">
              <a:buNone/>
            </a:pPr>
            <a:r>
              <a:rPr lang="en-US" dirty="0"/>
              <a:t>	approve	77</a:t>
            </a:r>
          </a:p>
          <a:p>
            <a:pPr marL="0" indent="0">
              <a:buNone/>
            </a:pPr>
            <a:r>
              <a:rPr lang="en-US" dirty="0"/>
              <a:t>	</a:t>
            </a:r>
          </a:p>
          <a:p>
            <a:pPr marL="0" indent="0">
              <a:buNone/>
            </a:pPr>
            <a:r>
              <a:rPr lang="en-US" b="1" dirty="0" smtClean="0"/>
              <a:t>Target:</a:t>
            </a:r>
            <a:endParaRPr lang="en-US" b="1" dirty="0"/>
          </a:p>
          <a:p>
            <a:pPr marL="0" indent="0">
              <a:buNone/>
            </a:pPr>
            <a:r>
              <a:rPr lang="en-US" dirty="0"/>
              <a:t>	vote		1012</a:t>
            </a:r>
          </a:p>
          <a:p>
            <a:pPr marL="0" indent="0">
              <a:buNone/>
            </a:pPr>
            <a:r>
              <a:rPr lang="en-US" dirty="0"/>
              <a:t>	candidate	202</a:t>
            </a:r>
          </a:p>
          <a:p>
            <a:pPr marL="0" indent="0">
              <a:buNone/>
            </a:pPr>
            <a:r>
              <a:rPr lang="en-US" dirty="0"/>
              <a:t>	error span	</a:t>
            </a:r>
            <a:r>
              <a:rPr lang="en-US" dirty="0" smtClean="0"/>
              <a:t>162</a:t>
            </a:r>
            <a:endParaRPr lang="en-US" dirty="0"/>
          </a:p>
        </p:txBody>
      </p:sp>
    </p:spTree>
    <p:extLst>
      <p:ext uri="{BB962C8B-B14F-4D97-AF65-F5344CB8AC3E}">
        <p14:creationId xmlns:p14="http://schemas.microsoft.com/office/powerpoint/2010/main" val="1018485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Tree>
    <p:extLst>
      <p:ext uri="{BB962C8B-B14F-4D97-AF65-F5344CB8AC3E}">
        <p14:creationId xmlns:p14="http://schemas.microsoft.com/office/powerpoint/2010/main" val="386360829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763" y="1182688"/>
            <a:ext cx="3932237" cy="430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Title 1"/>
          <p:cNvSpPr>
            <a:spLocks noGrp="1"/>
          </p:cNvSpPr>
          <p:nvPr>
            <p:ph type="title"/>
          </p:nvPr>
        </p:nvSpPr>
        <p:spPr>
          <a:xfrm>
            <a:off x="457200" y="33338"/>
            <a:ext cx="8229600" cy="1143000"/>
          </a:xfrm>
        </p:spPr>
        <p:txBody>
          <a:bodyPr>
            <a:normAutofit fontScale="90000"/>
          </a:bodyPr>
          <a:lstStyle/>
          <a:p>
            <a:pPr eaLnBrk="1" hangingPunct="1"/>
            <a:r>
              <a:rPr lang="en-US" sz="3600" b="1">
                <a:latin typeface="Calibri" charset="0"/>
              </a:rPr>
              <a:t>International Children</a:t>
            </a:r>
            <a:r>
              <a:rPr lang="ja-JP" altLang="en-US" sz="3600" b="1">
                <a:latin typeface="Calibri" charset="0"/>
              </a:rPr>
              <a:t>’</a:t>
            </a:r>
            <a:r>
              <a:rPr lang="en-US" altLang="ja-JP" sz="3600" b="1">
                <a:latin typeface="Calibri" charset="0"/>
              </a:rPr>
              <a:t>s Digital Library</a:t>
            </a:r>
            <a:br>
              <a:rPr lang="en-US" altLang="ja-JP" sz="3600" b="1">
                <a:latin typeface="Calibri" charset="0"/>
              </a:rPr>
            </a:br>
            <a:r>
              <a:rPr lang="en-US" altLang="ja-JP" sz="3600" b="1">
                <a:solidFill>
                  <a:srgbClr val="4F6228"/>
                </a:solidFill>
                <a:latin typeface="Calibri" charset="0"/>
              </a:rPr>
              <a:t>[previously funded by NSF ITR]</a:t>
            </a:r>
            <a:endParaRPr lang="en-US" sz="3600" b="1">
              <a:solidFill>
                <a:srgbClr val="4F6228"/>
              </a:solidFill>
              <a:latin typeface="Calibri" charset="0"/>
            </a:endParaRPr>
          </a:p>
        </p:txBody>
      </p:sp>
      <p:sp>
        <p:nvSpPr>
          <p:cNvPr id="32771" name="TextBox 4"/>
          <p:cNvSpPr txBox="1">
            <a:spLocks noChangeArrowheads="1"/>
          </p:cNvSpPr>
          <p:nvPr/>
        </p:nvSpPr>
        <p:spPr bwMode="auto">
          <a:xfrm>
            <a:off x="2667000" y="6248400"/>
            <a:ext cx="4454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b="1" u="sng">
                <a:solidFill>
                  <a:srgbClr val="17375E"/>
                </a:solidFill>
                <a:cs typeface="Arial" charset="0"/>
              </a:rPr>
              <a:t>www.childrenslibrary.org</a:t>
            </a:r>
          </a:p>
        </p:txBody>
      </p:sp>
      <p:grpSp>
        <p:nvGrpSpPr>
          <p:cNvPr id="32772" name="Group 1"/>
          <p:cNvGrpSpPr>
            <a:grpSpLocks/>
          </p:cNvGrpSpPr>
          <p:nvPr/>
        </p:nvGrpSpPr>
        <p:grpSpPr bwMode="auto">
          <a:xfrm>
            <a:off x="2895600" y="1752600"/>
            <a:ext cx="3095625" cy="4057650"/>
            <a:chOff x="4121040" y="1979448"/>
            <a:chExt cx="3361744" cy="4371846"/>
          </a:xfrm>
        </p:grpSpPr>
        <p:pic>
          <p:nvPicPr>
            <p:cNvPr id="8" name="Picture 7"/>
            <p:cNvPicPr>
              <a:picLocks noChangeAspect="1"/>
            </p:cNvPicPr>
            <p:nvPr/>
          </p:nvPicPr>
          <p:blipFill>
            <a:blip/>
            <a:stretch>
              <a:fillRect/>
            </a:stretch>
          </p:blipFill>
          <p:spPr>
            <a:xfrm>
              <a:off x="4121040" y="1979448"/>
              <a:ext cx="3361744" cy="4371846"/>
            </a:xfrm>
            <a:prstGeom prst="rect">
              <a:avLst/>
            </a:prstGeom>
            <a:effectLst>
              <a:outerShdw blurRad="203200" dist="114300" dir="2280000" algn="br" rotWithShape="0">
                <a:srgbClr val="000000">
                  <a:alpha val="43000"/>
                </a:srgbClr>
              </a:outerShdw>
            </a:effectLst>
          </p:spPr>
        </p:pic>
        <p:pic>
          <p:nvPicPr>
            <p:cNvPr id="32778" name="Picture 9"/>
            <p:cNvPicPr>
              <a:picLocks noChangeAspect="1"/>
            </p:cNvPicPr>
            <p:nvPr/>
          </p:nvPicPr>
          <p:blipFill>
            <a:blip>
              <a:extLst>
                <a:ext uri="{28A0092B-C50C-407E-A947-70E740481C1C}">
                  <a14:useLocalDpi xmlns:a14="http://schemas.microsoft.com/office/drawing/2010/main" val="0"/>
                </a:ext>
              </a:extLst>
            </a:blip>
            <a:srcRect/>
            <a:stretch>
              <a:fillRect/>
            </a:stretch>
          </p:blipFill>
          <p:spPr bwMode="auto">
            <a:xfrm>
              <a:off x="4412747" y="2636344"/>
              <a:ext cx="2804353" cy="340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773" name="Picture 2" descr="C:\Users\Ben Bederson\Desktop\hom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2568575"/>
            <a:ext cx="2608263"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4" name="Group 2"/>
          <p:cNvGrpSpPr>
            <a:grpSpLocks/>
          </p:cNvGrpSpPr>
          <p:nvPr/>
        </p:nvGrpSpPr>
        <p:grpSpPr bwMode="auto">
          <a:xfrm>
            <a:off x="6629400" y="2949575"/>
            <a:ext cx="2608263" cy="3908425"/>
            <a:chOff x="6505645" y="2949296"/>
            <a:chExt cx="2607688" cy="3908704"/>
          </a:xfrm>
        </p:grpSpPr>
        <p:pic>
          <p:nvPicPr>
            <p:cNvPr id="32775" name="Picture 2" descr="C:\Users\Ben Bederson\Desktop\hom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645" y="2949296"/>
              <a:ext cx="2607688" cy="39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5">
              <a:extLst/>
            </a:blip>
            <a:srcRect/>
            <a:stretch>
              <a:fillRect/>
            </a:stretch>
          </p:blipFill>
          <p:spPr bwMode="auto">
            <a:xfrm>
              <a:off x="7166045" y="3884675"/>
              <a:ext cx="1307386" cy="20034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pic>
      </p:grpSp>
    </p:spTree>
    <p:extLst>
      <p:ext uri="{BB962C8B-B14F-4D97-AF65-F5344CB8AC3E}">
        <p14:creationId xmlns:p14="http://schemas.microsoft.com/office/powerpoint/2010/main" val="264747552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Translation speed</a:t>
            </a:r>
          </a:p>
          <a:p>
            <a:pPr lvl="1"/>
            <a:r>
              <a:rPr lang="en-US" dirty="0" smtClean="0"/>
              <a:t>Professional translators: 2000 words per day</a:t>
            </a:r>
          </a:p>
          <a:p>
            <a:pPr lvl="1"/>
            <a:r>
              <a:rPr lang="en-US" dirty="0" smtClean="0"/>
              <a:t>MonoTrans2: 800 words per day</a:t>
            </a:r>
          </a:p>
          <a:p>
            <a:pPr lvl="1"/>
            <a:endParaRPr lang="en-US" dirty="0"/>
          </a:p>
          <a:p>
            <a:pPr lvl="1"/>
            <a:r>
              <a:rPr lang="en-US" dirty="0" smtClean="0"/>
              <a:t>Translation firm on the four German/Spanish books: 4 days</a:t>
            </a:r>
          </a:p>
          <a:p>
            <a:pPr lvl="1"/>
            <a:r>
              <a:rPr lang="en-US" dirty="0" smtClean="0"/>
              <a:t>MonoTrans2: 4 days</a:t>
            </a:r>
          </a:p>
          <a:p>
            <a:pPr lvl="1"/>
            <a:endParaRPr lang="en-US" dirty="0"/>
          </a:p>
          <a:p>
            <a:pPr lvl="1"/>
            <a:r>
              <a:rPr lang="en-US" dirty="0" smtClean="0"/>
              <a:t>Haitian SMS experiment: 284.75 words per minute</a:t>
            </a:r>
            <a:endParaRPr lang="en-US" dirty="0"/>
          </a:p>
          <a:p>
            <a:pPr lvl="1"/>
            <a:endParaRPr lang="en-US" dirty="0" smtClean="0"/>
          </a:p>
          <a:p>
            <a:pPr lvl="1"/>
            <a:endParaRPr lang="en-US" dirty="0"/>
          </a:p>
        </p:txBody>
      </p:sp>
    </p:spTree>
    <p:extLst>
      <p:ext uri="{BB962C8B-B14F-4D97-AF65-F5344CB8AC3E}">
        <p14:creationId xmlns:p14="http://schemas.microsoft.com/office/powerpoint/2010/main" val="148542873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0853"/>
            <a:ext cx="8229600" cy="1143000"/>
          </a:xfrm>
        </p:spPr>
        <p:txBody>
          <a:bodyPr/>
          <a:lstStyle/>
          <a:p>
            <a:r>
              <a:rPr lang="en-US" dirty="0" smtClean="0"/>
              <a:t>UI</a:t>
            </a:r>
            <a:endParaRPr lang="en-US" dirty="0"/>
          </a:p>
        </p:txBody>
      </p:sp>
    </p:spTree>
    <p:extLst>
      <p:ext uri="{BB962C8B-B14F-4D97-AF65-F5344CB8AC3E}">
        <p14:creationId xmlns:p14="http://schemas.microsoft.com/office/powerpoint/2010/main" val="278924866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16" y="2112892"/>
            <a:ext cx="9007764" cy="2160374"/>
          </a:xfrm>
        </p:spPr>
        <p:txBody>
          <a:bodyPr>
            <a:normAutofit/>
          </a:bodyPr>
          <a:lstStyle/>
          <a:p>
            <a:r>
              <a:rPr lang="en-US" dirty="0" smtClean="0"/>
              <a:t>Bilingual Translators are Hard to Find</a:t>
            </a:r>
            <a:endParaRPr lang="en-US" dirty="0"/>
          </a:p>
        </p:txBody>
      </p:sp>
    </p:spTree>
    <p:extLst>
      <p:ext uri="{BB962C8B-B14F-4D97-AF65-F5344CB8AC3E}">
        <p14:creationId xmlns:p14="http://schemas.microsoft.com/office/powerpoint/2010/main" val="340552137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820" y="274638"/>
            <a:ext cx="8229600" cy="1143000"/>
          </a:xfrm>
        </p:spPr>
        <p:txBody>
          <a:bodyPr/>
          <a:lstStyle/>
          <a:p>
            <a:r>
              <a:rPr lang="en-US" b="1" dirty="0"/>
              <a:t>Target </a:t>
            </a:r>
            <a:r>
              <a:rPr lang="en-US" b="1" dirty="0" smtClean="0"/>
              <a:t>Side - </a:t>
            </a:r>
            <a:r>
              <a:rPr lang="en-US" b="1" dirty="0"/>
              <a:t>Identify </a:t>
            </a:r>
            <a:r>
              <a:rPr lang="en-US" b="1" dirty="0" smtClean="0"/>
              <a:t>Errors</a:t>
            </a:r>
            <a:endParaRPr lang="en-US" b="1"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72758"/>
            <a:ext cx="8382000" cy="5585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8308250" y="47480"/>
            <a:ext cx="757099" cy="1032514"/>
            <a:chOff x="2622084" y="1299764"/>
            <a:chExt cx="757099" cy="1032514"/>
          </a:xfrm>
        </p:grpSpPr>
        <p:pic>
          <p:nvPicPr>
            <p:cNvPr id="11" name="Picture 10"/>
            <p:cNvPicPr>
              <a:picLocks noChangeAspect="1"/>
            </p:cNvPicPr>
            <p:nvPr/>
          </p:nvPicPr>
          <p:blipFill>
            <a:blip r:embed="rId3"/>
            <a:stretch>
              <a:fillRect/>
            </a:stretch>
          </p:blipFill>
          <p:spPr>
            <a:xfrm flipH="1">
              <a:off x="2622084" y="1572715"/>
              <a:ext cx="337865" cy="759563"/>
            </a:xfrm>
            <a:prstGeom prst="rect">
              <a:avLst/>
            </a:prstGeom>
          </p:spPr>
        </p:pic>
        <p:pic>
          <p:nvPicPr>
            <p:cNvPr id="12" name="Picture 11"/>
            <p:cNvPicPr>
              <a:picLocks noChangeAspect="1"/>
            </p:cNvPicPr>
            <p:nvPr/>
          </p:nvPicPr>
          <p:blipFill>
            <a:blip r:embed="rId3"/>
            <a:stretch>
              <a:fillRect/>
            </a:stretch>
          </p:blipFill>
          <p:spPr>
            <a:xfrm flipH="1">
              <a:off x="2822153" y="1429663"/>
              <a:ext cx="337865" cy="759563"/>
            </a:xfrm>
            <a:prstGeom prst="rect">
              <a:avLst/>
            </a:prstGeom>
          </p:spPr>
        </p:pic>
        <p:pic>
          <p:nvPicPr>
            <p:cNvPr id="13" name="Picture 12"/>
            <p:cNvPicPr>
              <a:picLocks noChangeAspect="1"/>
            </p:cNvPicPr>
            <p:nvPr/>
          </p:nvPicPr>
          <p:blipFill>
            <a:blip r:embed="rId3"/>
            <a:stretch>
              <a:fillRect/>
            </a:stretch>
          </p:blipFill>
          <p:spPr>
            <a:xfrm flipH="1">
              <a:off x="3041318" y="1299764"/>
              <a:ext cx="337865" cy="759563"/>
            </a:xfrm>
            <a:prstGeom prst="rect">
              <a:avLst/>
            </a:prstGeom>
          </p:spPr>
        </p:pic>
      </p:grpSp>
    </p:spTree>
    <p:extLst>
      <p:ext uri="{BB962C8B-B14F-4D97-AF65-F5344CB8AC3E}">
        <p14:creationId xmlns:p14="http://schemas.microsoft.com/office/powerpoint/2010/main" val="147989392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2577"/>
            <a:ext cx="8229600" cy="1415055"/>
          </a:xfrm>
        </p:spPr>
        <p:txBody>
          <a:bodyPr>
            <a:normAutofit/>
          </a:bodyPr>
          <a:lstStyle/>
          <a:p>
            <a:r>
              <a:rPr lang="en-US" b="1" dirty="0"/>
              <a:t>Target </a:t>
            </a:r>
            <a:r>
              <a:rPr lang="en-US" b="1" dirty="0" smtClean="0"/>
              <a:t>Side - </a:t>
            </a:r>
            <a:r>
              <a:rPr lang="en-US" b="1" dirty="0"/>
              <a:t>Edit </a:t>
            </a:r>
            <a:r>
              <a:rPr lang="en-US" b="1" dirty="0" smtClean="0"/>
              <a:t>Translations</a:t>
            </a:r>
            <a:endParaRPr lang="en-US" b="1"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62075"/>
            <a:ext cx="8252042" cy="549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8330692" y="119004"/>
            <a:ext cx="757099" cy="1032514"/>
            <a:chOff x="2622084" y="1299764"/>
            <a:chExt cx="757099" cy="1032514"/>
          </a:xfrm>
        </p:grpSpPr>
        <p:pic>
          <p:nvPicPr>
            <p:cNvPr id="11" name="Picture 10"/>
            <p:cNvPicPr>
              <a:picLocks noChangeAspect="1"/>
            </p:cNvPicPr>
            <p:nvPr/>
          </p:nvPicPr>
          <p:blipFill>
            <a:blip r:embed="rId3"/>
            <a:stretch>
              <a:fillRect/>
            </a:stretch>
          </p:blipFill>
          <p:spPr>
            <a:xfrm flipH="1">
              <a:off x="2622084" y="1572715"/>
              <a:ext cx="337865" cy="759563"/>
            </a:xfrm>
            <a:prstGeom prst="rect">
              <a:avLst/>
            </a:prstGeom>
          </p:spPr>
        </p:pic>
        <p:pic>
          <p:nvPicPr>
            <p:cNvPr id="12" name="Picture 11"/>
            <p:cNvPicPr>
              <a:picLocks noChangeAspect="1"/>
            </p:cNvPicPr>
            <p:nvPr/>
          </p:nvPicPr>
          <p:blipFill>
            <a:blip r:embed="rId3"/>
            <a:stretch>
              <a:fillRect/>
            </a:stretch>
          </p:blipFill>
          <p:spPr>
            <a:xfrm flipH="1">
              <a:off x="2822153" y="1429663"/>
              <a:ext cx="337865" cy="759563"/>
            </a:xfrm>
            <a:prstGeom prst="rect">
              <a:avLst/>
            </a:prstGeom>
          </p:spPr>
        </p:pic>
        <p:pic>
          <p:nvPicPr>
            <p:cNvPr id="13" name="Picture 12"/>
            <p:cNvPicPr>
              <a:picLocks noChangeAspect="1"/>
            </p:cNvPicPr>
            <p:nvPr/>
          </p:nvPicPr>
          <p:blipFill>
            <a:blip r:embed="rId3"/>
            <a:stretch>
              <a:fillRect/>
            </a:stretch>
          </p:blipFill>
          <p:spPr>
            <a:xfrm flipH="1">
              <a:off x="3041318" y="1299764"/>
              <a:ext cx="337865" cy="759563"/>
            </a:xfrm>
            <a:prstGeom prst="rect">
              <a:avLst/>
            </a:prstGeom>
          </p:spPr>
        </p:pic>
      </p:grpSp>
    </p:spTree>
    <p:extLst>
      <p:ext uri="{BB962C8B-B14F-4D97-AF65-F5344CB8AC3E}">
        <p14:creationId xmlns:p14="http://schemas.microsoft.com/office/powerpoint/2010/main" val="116537427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432" y="110296"/>
            <a:ext cx="8229600" cy="512333"/>
          </a:xfrm>
        </p:spPr>
        <p:txBody>
          <a:bodyPr>
            <a:normAutofit fontScale="90000"/>
          </a:bodyPr>
          <a:lstStyle/>
          <a:p>
            <a:r>
              <a:rPr lang="en-US" b="1" dirty="0" smtClean="0"/>
              <a:t>Source Side</a:t>
            </a:r>
            <a:endParaRPr lang="en-US"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0" y="936400"/>
            <a:ext cx="9144000" cy="6099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98080" y="-9471"/>
            <a:ext cx="684680" cy="930404"/>
            <a:chOff x="2297211" y="1678627"/>
            <a:chExt cx="684680" cy="930404"/>
          </a:xfrm>
        </p:grpSpPr>
        <p:pic>
          <p:nvPicPr>
            <p:cNvPr id="16" name="Picture 15"/>
            <p:cNvPicPr>
              <a:picLocks noChangeAspect="1"/>
            </p:cNvPicPr>
            <p:nvPr/>
          </p:nvPicPr>
          <p:blipFill>
            <a:blip r:embed="rId3"/>
            <a:stretch>
              <a:fillRect/>
            </a:stretch>
          </p:blipFill>
          <p:spPr>
            <a:xfrm flipH="1">
              <a:off x="2297211" y="1678627"/>
              <a:ext cx="315238" cy="708694"/>
            </a:xfrm>
            <a:prstGeom prst="rect">
              <a:avLst/>
            </a:prstGeom>
          </p:spPr>
        </p:pic>
        <p:pic>
          <p:nvPicPr>
            <p:cNvPr id="17" name="Picture 16"/>
            <p:cNvPicPr>
              <a:picLocks noChangeAspect="1"/>
            </p:cNvPicPr>
            <p:nvPr/>
          </p:nvPicPr>
          <p:blipFill>
            <a:blip r:embed="rId3"/>
            <a:stretch>
              <a:fillRect/>
            </a:stretch>
          </p:blipFill>
          <p:spPr>
            <a:xfrm flipH="1">
              <a:off x="2485221" y="1795417"/>
              <a:ext cx="315238" cy="708694"/>
            </a:xfrm>
            <a:prstGeom prst="rect">
              <a:avLst/>
            </a:prstGeom>
          </p:spPr>
        </p:pic>
        <p:pic>
          <p:nvPicPr>
            <p:cNvPr id="18" name="Picture 17"/>
            <p:cNvPicPr>
              <a:picLocks noChangeAspect="1"/>
            </p:cNvPicPr>
            <p:nvPr/>
          </p:nvPicPr>
          <p:blipFill>
            <a:blip r:embed="rId3"/>
            <a:stretch>
              <a:fillRect/>
            </a:stretch>
          </p:blipFill>
          <p:spPr>
            <a:xfrm flipH="1">
              <a:off x="2666653" y="1900337"/>
              <a:ext cx="315238" cy="708694"/>
            </a:xfrm>
            <a:prstGeom prst="rect">
              <a:avLst/>
            </a:prstGeom>
          </p:spPr>
        </p:pic>
      </p:grpSp>
    </p:spTree>
    <p:extLst>
      <p:ext uri="{BB962C8B-B14F-4D97-AF65-F5344CB8AC3E}">
        <p14:creationId xmlns:p14="http://schemas.microsoft.com/office/powerpoint/2010/main" val="240795324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240" y="274638"/>
            <a:ext cx="8229600" cy="1143000"/>
          </a:xfrm>
        </p:spPr>
        <p:txBody>
          <a:bodyPr>
            <a:noAutofit/>
          </a:bodyPr>
          <a:lstStyle/>
          <a:p>
            <a:r>
              <a:rPr lang="en-US" sz="3600" b="1" dirty="0" smtClean="0"/>
              <a:t>Source Side – Explain Errors</a:t>
            </a:r>
            <a:endParaRPr lang="en-US" sz="36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58938"/>
            <a:ext cx="7467600" cy="5577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135420" y="193859"/>
            <a:ext cx="684680" cy="930404"/>
            <a:chOff x="2297211" y="1678627"/>
            <a:chExt cx="684680" cy="930404"/>
          </a:xfrm>
        </p:grpSpPr>
        <p:pic>
          <p:nvPicPr>
            <p:cNvPr id="11" name="Picture 10"/>
            <p:cNvPicPr>
              <a:picLocks noChangeAspect="1"/>
            </p:cNvPicPr>
            <p:nvPr/>
          </p:nvPicPr>
          <p:blipFill>
            <a:blip r:embed="rId3"/>
            <a:stretch>
              <a:fillRect/>
            </a:stretch>
          </p:blipFill>
          <p:spPr>
            <a:xfrm flipH="1">
              <a:off x="2297211" y="1678627"/>
              <a:ext cx="315238" cy="708694"/>
            </a:xfrm>
            <a:prstGeom prst="rect">
              <a:avLst/>
            </a:prstGeom>
          </p:spPr>
        </p:pic>
        <p:pic>
          <p:nvPicPr>
            <p:cNvPr id="12" name="Picture 11"/>
            <p:cNvPicPr>
              <a:picLocks noChangeAspect="1"/>
            </p:cNvPicPr>
            <p:nvPr/>
          </p:nvPicPr>
          <p:blipFill>
            <a:blip r:embed="rId3"/>
            <a:stretch>
              <a:fillRect/>
            </a:stretch>
          </p:blipFill>
          <p:spPr>
            <a:xfrm flipH="1">
              <a:off x="2485221" y="1795417"/>
              <a:ext cx="315238" cy="708694"/>
            </a:xfrm>
            <a:prstGeom prst="rect">
              <a:avLst/>
            </a:prstGeom>
          </p:spPr>
        </p:pic>
        <p:pic>
          <p:nvPicPr>
            <p:cNvPr id="13" name="Picture 12"/>
            <p:cNvPicPr>
              <a:picLocks noChangeAspect="1"/>
            </p:cNvPicPr>
            <p:nvPr/>
          </p:nvPicPr>
          <p:blipFill>
            <a:blip r:embed="rId3"/>
            <a:stretch>
              <a:fillRect/>
            </a:stretch>
          </p:blipFill>
          <p:spPr>
            <a:xfrm flipH="1">
              <a:off x="2666653" y="1900337"/>
              <a:ext cx="315238" cy="708694"/>
            </a:xfrm>
            <a:prstGeom prst="rect">
              <a:avLst/>
            </a:prstGeom>
          </p:spPr>
        </p:pic>
      </p:grpSp>
    </p:spTree>
    <p:extLst>
      <p:ext uri="{BB962C8B-B14F-4D97-AF65-F5344CB8AC3E}">
        <p14:creationId xmlns:p14="http://schemas.microsoft.com/office/powerpoint/2010/main" val="69556223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Ready for ICDL?</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91582587"/>
              </p:ext>
            </p:extLst>
          </p:nvPr>
        </p:nvGraphicFramePr>
        <p:xfrm>
          <a:off x="228602" y="2514600"/>
          <a:ext cx="8610599" cy="1584960"/>
        </p:xfrm>
        <a:graphic>
          <a:graphicData uri="http://schemas.openxmlformats.org/drawingml/2006/table">
            <a:tbl>
              <a:tblPr firstRow="1" bandRow="1">
                <a:tableStyleId>{F5AB1C69-6EDB-4FF4-983F-18BD219EF322}</a:tableStyleId>
              </a:tblPr>
              <a:tblGrid>
                <a:gridCol w="3189111"/>
                <a:gridCol w="2710744"/>
                <a:gridCol w="2710744"/>
              </a:tblGrid>
              <a:tr h="370840">
                <a:tc>
                  <a:txBody>
                    <a:bodyPr/>
                    <a:lstStyle/>
                    <a:p>
                      <a:endParaRPr lang="en-US" sz="2000" dirty="0"/>
                    </a:p>
                  </a:txBody>
                  <a:tcPr/>
                </a:tc>
                <a:tc>
                  <a:txBody>
                    <a:bodyPr/>
                    <a:lstStyle/>
                    <a:p>
                      <a:pPr algn="ctr"/>
                      <a:r>
                        <a:rPr lang="en-US" sz="2000" dirty="0" smtClean="0"/>
                        <a:t>Google</a:t>
                      </a:r>
                      <a:endParaRPr lang="en-US" sz="2000" dirty="0"/>
                    </a:p>
                  </a:txBody>
                  <a:tcPr/>
                </a:tc>
                <a:tc>
                  <a:txBody>
                    <a:bodyPr/>
                    <a:lstStyle/>
                    <a:p>
                      <a:pPr algn="ctr"/>
                      <a:r>
                        <a:rPr lang="en-US" sz="2000" dirty="0" smtClean="0"/>
                        <a:t>MonoTrans2</a:t>
                      </a:r>
                      <a:endParaRPr lang="en-US" sz="2000" dirty="0"/>
                    </a:p>
                  </a:txBody>
                  <a:tcPr/>
                </a:tc>
              </a:tr>
              <a:tr h="370840">
                <a:tc>
                  <a:txBody>
                    <a:bodyPr/>
                    <a:lstStyle/>
                    <a:p>
                      <a:r>
                        <a:rPr lang="en-US" sz="2000" dirty="0" smtClean="0"/>
                        <a:t>Sentences</a:t>
                      </a:r>
                      <a:r>
                        <a:rPr lang="en-US" sz="2000" baseline="0" dirty="0" smtClean="0"/>
                        <a:t> with fluency = 5</a:t>
                      </a:r>
                      <a:endParaRPr lang="en-US" sz="2000" dirty="0"/>
                    </a:p>
                  </a:txBody>
                  <a:tcPr/>
                </a:tc>
                <a:tc>
                  <a:txBody>
                    <a:bodyPr/>
                    <a:lstStyle/>
                    <a:p>
                      <a:pPr algn="ctr"/>
                      <a:r>
                        <a:rPr lang="en-US" sz="2000" dirty="0" smtClean="0"/>
                        <a:t>21</a:t>
                      </a:r>
                      <a:endParaRPr lang="en-US" sz="2000" dirty="0"/>
                    </a:p>
                  </a:txBody>
                  <a:tcPr/>
                </a:tc>
                <a:tc>
                  <a:txBody>
                    <a:bodyPr/>
                    <a:lstStyle/>
                    <a:p>
                      <a:pPr algn="ctr"/>
                      <a:r>
                        <a:rPr lang="en-US" sz="2000" dirty="0" smtClean="0"/>
                        <a:t>112</a:t>
                      </a:r>
                      <a:endParaRPr lang="en-US" sz="20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Sentences</a:t>
                      </a:r>
                      <a:r>
                        <a:rPr lang="en-US" sz="2000" baseline="0" dirty="0" smtClean="0"/>
                        <a:t> with adequacy = 5</a:t>
                      </a:r>
                      <a:endParaRPr lang="en-US" sz="2000" dirty="0" smtClean="0"/>
                    </a:p>
                  </a:txBody>
                  <a:tcPr/>
                </a:tc>
                <a:tc>
                  <a:txBody>
                    <a:bodyPr/>
                    <a:lstStyle/>
                    <a:p>
                      <a:pPr algn="ctr"/>
                      <a:r>
                        <a:rPr lang="en-US" sz="2000" dirty="0" smtClean="0"/>
                        <a:t>17</a:t>
                      </a:r>
                      <a:endParaRPr lang="en-US" sz="2000" dirty="0"/>
                    </a:p>
                  </a:txBody>
                  <a:tcPr/>
                </a:tc>
                <a:tc>
                  <a:txBody>
                    <a:bodyPr/>
                    <a:lstStyle/>
                    <a:p>
                      <a:pPr algn="ctr"/>
                      <a:r>
                        <a:rPr lang="en-US" sz="2000" dirty="0" smtClean="0"/>
                        <a:t>118</a:t>
                      </a:r>
                      <a:endParaRPr lang="en-US" sz="2000" dirty="0"/>
                    </a:p>
                  </a:txBody>
                  <a:tcPr/>
                </a:tc>
              </a:tr>
              <a:tr h="370840">
                <a:tc>
                  <a:txBody>
                    <a:bodyPr/>
                    <a:lstStyle/>
                    <a:p>
                      <a:r>
                        <a:rPr lang="en-US" sz="2000" dirty="0" smtClean="0"/>
                        <a:t>Sentences</a:t>
                      </a:r>
                      <a:r>
                        <a:rPr lang="en-US" sz="2000" baseline="0" dirty="0" smtClean="0"/>
                        <a:t> where BOTH = 5</a:t>
                      </a:r>
                      <a:endParaRPr lang="en-US" sz="2000" dirty="0"/>
                    </a:p>
                  </a:txBody>
                  <a:tcPr/>
                </a:tc>
                <a:tc>
                  <a:txBody>
                    <a:bodyPr/>
                    <a:lstStyle/>
                    <a:p>
                      <a:pPr algn="ctr"/>
                      <a:r>
                        <a:rPr lang="en-US" sz="2000" dirty="0" smtClean="0"/>
                        <a:t>17</a:t>
                      </a:r>
                      <a:endParaRPr lang="en-US" sz="2000" dirty="0"/>
                    </a:p>
                  </a:txBody>
                  <a:tcPr/>
                </a:tc>
                <a:tc>
                  <a:txBody>
                    <a:bodyPr/>
                    <a:lstStyle/>
                    <a:p>
                      <a:pPr algn="ctr"/>
                      <a:r>
                        <a:rPr lang="en-US" sz="2000" dirty="0" smtClean="0"/>
                        <a:t>110</a:t>
                      </a:r>
                      <a:endParaRPr lang="en-US" sz="2000" b="1" dirty="0"/>
                    </a:p>
                  </a:txBody>
                  <a:tcPr/>
                </a:tc>
              </a:tr>
            </a:tbl>
          </a:graphicData>
        </a:graphic>
      </p:graphicFrame>
      <p:sp>
        <p:nvSpPr>
          <p:cNvPr id="5" name="TextBox 4"/>
          <p:cNvSpPr txBox="1"/>
          <p:nvPr/>
        </p:nvSpPr>
        <p:spPr>
          <a:xfrm>
            <a:off x="381000" y="1981200"/>
            <a:ext cx="8458200" cy="400110"/>
          </a:xfrm>
          <a:prstGeom prst="rect">
            <a:avLst/>
          </a:prstGeom>
          <a:noFill/>
        </p:spPr>
        <p:txBody>
          <a:bodyPr wrap="square" rtlCol="0">
            <a:spAutoFit/>
          </a:bodyPr>
          <a:lstStyle/>
          <a:p>
            <a:pPr algn="ctr"/>
            <a:r>
              <a:rPr lang="en-US" sz="2000" dirty="0" smtClean="0"/>
              <a:t>Sentences for which </a:t>
            </a:r>
            <a:r>
              <a:rPr lang="en-US" sz="2000" i="1" dirty="0" smtClean="0"/>
              <a:t>both </a:t>
            </a:r>
            <a:r>
              <a:rPr lang="en-US" sz="2000" dirty="0" smtClean="0"/>
              <a:t>bilingual evaluators agree score = 5</a:t>
            </a:r>
            <a:endParaRPr lang="en-US" sz="2000" dirty="0"/>
          </a:p>
        </p:txBody>
      </p:sp>
      <p:sp>
        <p:nvSpPr>
          <p:cNvPr id="6" name="TextBox 5"/>
          <p:cNvSpPr txBox="1"/>
          <p:nvPr/>
        </p:nvSpPr>
        <p:spPr>
          <a:xfrm>
            <a:off x="381000" y="4343400"/>
            <a:ext cx="8458200" cy="369332"/>
          </a:xfrm>
          <a:prstGeom prst="rect">
            <a:avLst/>
          </a:prstGeom>
          <a:noFill/>
        </p:spPr>
        <p:txBody>
          <a:bodyPr wrap="square" rtlCol="0">
            <a:spAutoFit/>
          </a:bodyPr>
          <a:lstStyle/>
          <a:p>
            <a:pPr algn="ctr"/>
            <a:r>
              <a:rPr lang="en-US" dirty="0" smtClean="0"/>
              <a:t>(N=162 sentences worked on in the experiment)</a:t>
            </a:r>
            <a:endParaRPr lang="en-US" dirty="0"/>
          </a:p>
        </p:txBody>
      </p:sp>
      <p:sp>
        <p:nvSpPr>
          <p:cNvPr id="7" name="Rectangle 6"/>
          <p:cNvSpPr/>
          <p:nvPr/>
        </p:nvSpPr>
        <p:spPr>
          <a:xfrm>
            <a:off x="533400" y="5234777"/>
            <a:ext cx="8077200" cy="461665"/>
          </a:xfrm>
          <a:prstGeom prst="rect">
            <a:avLst/>
          </a:prstGeom>
        </p:spPr>
        <p:txBody>
          <a:bodyPr wrap="square">
            <a:spAutoFit/>
          </a:bodyPr>
          <a:lstStyle/>
          <a:p>
            <a:r>
              <a:rPr lang="en-US" sz="2400" dirty="0" smtClean="0"/>
              <a:t>Machine translation only:     10% of sentences ready</a:t>
            </a:r>
          </a:p>
        </p:txBody>
      </p:sp>
      <p:sp>
        <p:nvSpPr>
          <p:cNvPr id="8" name="Rectangle 7"/>
          <p:cNvSpPr/>
          <p:nvPr/>
        </p:nvSpPr>
        <p:spPr>
          <a:xfrm>
            <a:off x="1401778" y="5782619"/>
            <a:ext cx="5921731"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800" dirty="0" smtClean="0"/>
              <a:t> MonoTrans2:   </a:t>
            </a:r>
            <a:r>
              <a:rPr lang="en-US" sz="2800" b="1" dirty="0" smtClean="0"/>
              <a:t>68%</a:t>
            </a:r>
            <a:r>
              <a:rPr lang="en-US" sz="2800" dirty="0" smtClean="0"/>
              <a:t> of sentences ready</a:t>
            </a:r>
            <a:endParaRPr lang="en-US" sz="2800" dirty="0"/>
          </a:p>
        </p:txBody>
      </p:sp>
    </p:spTree>
    <p:extLst>
      <p:ext uri="{BB962C8B-B14F-4D97-AF65-F5344CB8AC3E}">
        <p14:creationId xmlns:p14="http://schemas.microsoft.com/office/powerpoint/2010/main" val="320997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4648200" y="2438400"/>
            <a:ext cx="4267200" cy="3810000"/>
          </a:xfrm>
          <a:prstGeom prst="rect">
            <a:avLst/>
          </a:prstGeom>
          <a:solidFill>
            <a:srgbClr val="EEECE1"/>
          </a:solidFill>
          <a:ln w="9525">
            <a:noFill/>
            <a:miter lim="800000"/>
            <a:headEnd/>
            <a:tailEnd/>
          </a:ln>
          <a:effectLst>
            <a:outerShdw blurRad="50800" dist="38100" dir="2700000" algn="tl" rotWithShape="0">
              <a:prstClr val="black">
                <a:alpha val="40000"/>
              </a:prstClr>
            </a:outerShdw>
          </a:effectLst>
        </p:spPr>
        <p:txBody>
          <a:bodyPr/>
          <a:lstStyle>
            <a:lvl1pPr marL="273050" indent="-273050"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ts val="575"/>
              </a:spcBef>
              <a:buClr>
                <a:schemeClr val="accent1"/>
              </a:buClr>
              <a:buSzPct val="85000"/>
              <a:buFont typeface="Wingdings 2" charset="0"/>
              <a:buChar char=""/>
              <a:defRPr/>
            </a:pPr>
            <a:r>
              <a:rPr lang="en-US" smtClean="0">
                <a:latin typeface="Calibri" charset="0"/>
              </a:rPr>
              <a:t>My family in Carrefour, 24 Cote Plage, 41A needs food and water</a:t>
            </a:r>
          </a:p>
          <a:p>
            <a:pPr eaLnBrk="1" hangingPunct="1">
              <a:spcBef>
                <a:spcPts val="575"/>
              </a:spcBef>
              <a:buClr>
                <a:schemeClr val="accent1"/>
              </a:buClr>
              <a:buSzPct val="85000"/>
              <a:buFont typeface="Wingdings 2" charset="0"/>
              <a:buChar char=""/>
              <a:defRPr/>
            </a:pPr>
            <a:r>
              <a:rPr lang="en-US" smtClean="0">
                <a:latin typeface="Calibri" charset="0"/>
              </a:rPr>
              <a:t>People trapped in Sacred Heart Church, PauP</a:t>
            </a:r>
          </a:p>
          <a:p>
            <a:pPr eaLnBrk="1" hangingPunct="1">
              <a:spcBef>
                <a:spcPts val="575"/>
              </a:spcBef>
              <a:buClr>
                <a:schemeClr val="accent1"/>
              </a:buClr>
              <a:buSzPct val="85000"/>
              <a:buFont typeface="Wingdings 2" charset="0"/>
              <a:buChar char=""/>
              <a:defRPr/>
            </a:pPr>
            <a:r>
              <a:rPr lang="en-US" smtClean="0">
                <a:latin typeface="Calibri" charset="0"/>
              </a:rPr>
              <a:t>General Hospital has less than 24 hrs. supplies</a:t>
            </a:r>
          </a:p>
          <a:p>
            <a:pPr eaLnBrk="1" hangingPunct="1">
              <a:spcBef>
                <a:spcPts val="575"/>
              </a:spcBef>
              <a:buClr>
                <a:schemeClr val="accent1"/>
              </a:buClr>
              <a:buSzPct val="85000"/>
              <a:buFont typeface="Wingdings 2" charset="0"/>
              <a:buChar char=""/>
              <a:defRPr/>
            </a:pPr>
            <a:r>
              <a:rPr lang="en-US" smtClean="0">
                <a:latin typeface="Calibri" charset="0"/>
              </a:rPr>
              <a:t>Undergoing children delivery Delmas 31</a:t>
            </a:r>
          </a:p>
        </p:txBody>
      </p:sp>
      <p:sp>
        <p:nvSpPr>
          <p:cNvPr id="72706" name="Title 5"/>
          <p:cNvSpPr>
            <a:spLocks noGrp="1"/>
          </p:cNvSpPr>
          <p:nvPr>
            <p:ph type="title"/>
          </p:nvPr>
        </p:nvSpPr>
        <p:spPr/>
        <p:txBody>
          <a:bodyPr>
            <a:normAutofit fontScale="90000"/>
          </a:bodyPr>
          <a:lstStyle/>
          <a:p>
            <a:r>
              <a:rPr lang="en-US" b="1">
                <a:latin typeface="Calibri" charset="0"/>
              </a:rPr>
              <a:t>Experiment 3</a:t>
            </a:r>
            <a:br>
              <a:rPr lang="en-US" b="1">
                <a:latin typeface="Calibri" charset="0"/>
              </a:rPr>
            </a:br>
            <a:endParaRPr lang="en-US" b="1">
              <a:latin typeface="Calibri" charset="0"/>
            </a:endParaRPr>
          </a:p>
        </p:txBody>
      </p:sp>
      <p:sp>
        <p:nvSpPr>
          <p:cNvPr id="72707" name="Content Placeholder 2"/>
          <p:cNvSpPr txBox="1">
            <a:spLocks/>
          </p:cNvSpPr>
          <p:nvPr/>
        </p:nvSpPr>
        <p:spPr bwMode="auto">
          <a:xfrm>
            <a:off x="457200" y="1066800"/>
            <a:ext cx="8458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20000"/>
              </a:spcBef>
            </a:pPr>
            <a:endParaRPr lang="en-US" sz="3200">
              <a:latin typeface="Calibri" charset="0"/>
            </a:endParaRPr>
          </a:p>
          <a:p>
            <a:pPr>
              <a:spcBef>
                <a:spcPct val="20000"/>
              </a:spcBef>
              <a:buFont typeface="Arial" charset="0"/>
              <a:buChar char="•"/>
            </a:pPr>
            <a:r>
              <a:rPr lang="en-US" sz="3200">
                <a:latin typeface="Calibri" charset="0"/>
              </a:rPr>
              <a:t>An alternative use case for crowdsourced translation…</a:t>
            </a:r>
            <a:endParaRPr lang="en-US" sz="1600">
              <a:latin typeface="Calibri" charset="0"/>
            </a:endParaRPr>
          </a:p>
        </p:txBody>
      </p:sp>
      <p:pic>
        <p:nvPicPr>
          <p:cNvPr id="7270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124200"/>
            <a:ext cx="3581400" cy="239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Rectangle 7"/>
          <p:cNvSpPr>
            <a:spLocks noChangeArrowheads="1"/>
          </p:cNvSpPr>
          <p:nvPr/>
        </p:nvSpPr>
        <p:spPr bwMode="auto">
          <a:xfrm>
            <a:off x="457200" y="62738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t>Munro, Robert. 2010. Crowdsourced translation for emergency response and beyond. NSF Workshop on crowdsourcing and translation, University of Maryland. </a:t>
            </a:r>
          </a:p>
        </p:txBody>
      </p:sp>
    </p:spTree>
    <p:extLst>
      <p:ext uri="{BB962C8B-B14F-4D97-AF65-F5344CB8AC3E}">
        <p14:creationId xmlns:p14="http://schemas.microsoft.com/office/powerpoint/2010/main" val="40923733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0"/>
            <a:ext cx="8397875"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0" name="TextBox 1"/>
          <p:cNvSpPr txBox="1">
            <a:spLocks noChangeArrowheads="1"/>
          </p:cNvSpPr>
          <p:nvPr/>
        </p:nvSpPr>
        <p:spPr bwMode="auto">
          <a:xfrm>
            <a:off x="2673350" y="5867400"/>
            <a:ext cx="4279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t>MonoTrans2 now available at:</a:t>
            </a:r>
          </a:p>
          <a:p>
            <a:pPr algn="ctr" eaLnBrk="1" hangingPunct="1"/>
            <a:r>
              <a:rPr lang="en-US">
                <a:hlinkClick r:id="rId3"/>
              </a:rPr>
              <a:t>www.translatetheworld.org</a:t>
            </a:r>
            <a:r>
              <a:rPr lang="en-US"/>
              <a:t> </a:t>
            </a:r>
          </a:p>
        </p:txBody>
      </p:sp>
    </p:spTree>
    <p:extLst>
      <p:ext uri="{BB962C8B-B14F-4D97-AF65-F5344CB8AC3E}">
        <p14:creationId xmlns:p14="http://schemas.microsoft.com/office/powerpoint/2010/main" val="26113310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0"/>
            <a:ext cx="6794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361756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81000"/>
            <a:ext cx="86106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4" name="TextBox 1"/>
          <p:cNvSpPr txBox="1">
            <a:spLocks noChangeArrowheads="1"/>
          </p:cNvSpPr>
          <p:nvPr/>
        </p:nvSpPr>
        <p:spPr bwMode="auto">
          <a:xfrm>
            <a:off x="3365500" y="76200"/>
            <a:ext cx="315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dirty="0"/>
              <a:t>Fluency Distribution</a:t>
            </a:r>
          </a:p>
        </p:txBody>
      </p:sp>
    </p:spTree>
    <p:extLst>
      <p:ext uri="{BB962C8B-B14F-4D97-AF65-F5344CB8AC3E}">
        <p14:creationId xmlns:p14="http://schemas.microsoft.com/office/powerpoint/2010/main" val="3526060218"/>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87363"/>
            <a:ext cx="8555038" cy="583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8" name="TextBox 2"/>
          <p:cNvSpPr txBox="1">
            <a:spLocks noChangeArrowheads="1"/>
          </p:cNvSpPr>
          <p:nvPr/>
        </p:nvSpPr>
        <p:spPr bwMode="auto">
          <a:xfrm>
            <a:off x="3086100" y="76200"/>
            <a:ext cx="3467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a:t>Adequacy Distribution</a:t>
            </a:r>
          </a:p>
        </p:txBody>
      </p:sp>
    </p:spTree>
    <p:extLst>
      <p:ext uri="{BB962C8B-B14F-4D97-AF65-F5344CB8AC3E}">
        <p14:creationId xmlns:p14="http://schemas.microsoft.com/office/powerpoint/2010/main" val="210550433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pPr eaLnBrk="1" hangingPunct="1"/>
            <a:r>
              <a:rPr lang="en-US" b="1" dirty="0">
                <a:latin typeface="Calibri" charset="0"/>
              </a:rPr>
              <a:t>Machine </a:t>
            </a:r>
            <a:r>
              <a:rPr lang="en-US" b="1" dirty="0" smtClean="0">
                <a:latin typeface="Calibri" charset="0"/>
              </a:rPr>
              <a:t>Translation?</a:t>
            </a:r>
            <a:endParaRPr lang="en-US" b="1" dirty="0">
              <a:latin typeface="Calibri" charset="0"/>
            </a:endParaRPr>
          </a:p>
        </p:txBody>
      </p:sp>
      <p:pic>
        <p:nvPicPr>
          <p:cNvPr id="378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313" y="1724025"/>
            <a:ext cx="2362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313" y="3205163"/>
            <a:ext cx="24384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9"/>
          <p:cNvSpPr>
            <a:spLocks noChangeArrowheads="1"/>
          </p:cNvSpPr>
          <p:nvPr/>
        </p:nvSpPr>
        <p:spPr bwMode="auto">
          <a:xfrm>
            <a:off x="457200" y="5508625"/>
            <a:ext cx="3609975" cy="4921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marL="0" lvl="1">
              <a:defRPr/>
            </a:pPr>
            <a:r>
              <a:rPr lang="en-US" sz="2600">
                <a:solidFill>
                  <a:srgbClr val="000000"/>
                </a:solidFill>
                <a:latin typeface="Calibri" charset="0"/>
                <a:ea typeface="ＭＳ Ｐゴシック" charset="0"/>
                <a:cs typeface="ＭＳ Ｐゴシック" charset="0"/>
              </a:rPr>
              <a:t>Large volume, cheap, fast </a:t>
            </a:r>
          </a:p>
        </p:txBody>
      </p:sp>
      <p:pic>
        <p:nvPicPr>
          <p:cNvPr id="37893" name="Picture 10" descr="tmp-bing.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2975" y="4094163"/>
            <a:ext cx="31242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p:nvSpPr>
        <p:spPr bwMode="auto">
          <a:xfrm>
            <a:off x="5495925" y="5508625"/>
            <a:ext cx="2962275" cy="4921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marL="4763" lvl="1" algn="ctr">
              <a:defRPr/>
            </a:pPr>
            <a:r>
              <a:rPr lang="en-US" sz="2600">
                <a:solidFill>
                  <a:srgbClr val="000000"/>
                </a:solidFill>
                <a:latin typeface="Calibri" charset="0"/>
                <a:ea typeface="ＭＳ Ｐゴシック" charset="0"/>
                <a:cs typeface="ＭＳ Ｐゴシック" charset="0"/>
              </a:rPr>
              <a:t>Unreliable quality</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2681288"/>
            <a:ext cx="3236912"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69942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p:txBody>
          <a:bodyPr/>
          <a:lstStyle/>
          <a:p>
            <a:r>
              <a:rPr lang="en-US" b="1">
                <a:latin typeface="Calibri" charset="0"/>
              </a:rPr>
              <a:t>Punchline (provisional)</a:t>
            </a:r>
          </a:p>
        </p:txBody>
      </p:sp>
      <p:graphicFrame>
        <p:nvGraphicFramePr>
          <p:cNvPr id="4" name="Content Placeholder 3"/>
          <p:cNvGraphicFramePr>
            <a:graphicFrameLocks noGrp="1"/>
          </p:cNvGraphicFramePr>
          <p:nvPr>
            <p:ph idx="1"/>
          </p:nvPr>
        </p:nvGraphicFramePr>
        <p:xfrm>
          <a:off x="228600" y="2514600"/>
          <a:ext cx="8610600" cy="1584704"/>
        </p:xfrm>
        <a:graphic>
          <a:graphicData uri="http://schemas.openxmlformats.org/drawingml/2006/table">
            <a:tbl>
              <a:tblPr/>
              <a:tblGrid>
                <a:gridCol w="3189288"/>
                <a:gridCol w="2709862"/>
                <a:gridCol w="2711450"/>
              </a:tblGrid>
              <a:tr h="396081">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a:ln>
                          <a:noFill/>
                        </a:ln>
                        <a:solidFill>
                          <a:srgbClr val="FFFFFF"/>
                        </a:solidFill>
                        <a:effectLst/>
                        <a:latin typeface="Calibri" charset="0"/>
                        <a:ea typeface="ＭＳ Ｐゴシック" charset="0"/>
                        <a:cs typeface="ＭＳ Ｐゴシック" charset="0"/>
                      </a:endParaRP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Calibri" charset="0"/>
                          <a:ea typeface="ＭＳ Ｐゴシック" charset="0"/>
                          <a:cs typeface="ＭＳ Ｐゴシック" charset="0"/>
                        </a:rPr>
                        <a:t>Google</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Calibri" charset="0"/>
                          <a:ea typeface="ＭＳ Ｐゴシック" charset="0"/>
                          <a:cs typeface="ＭＳ Ｐゴシック" charset="0"/>
                        </a:rPr>
                        <a:t>MonoTrans2</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tr>
              <a:tr h="3960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Sentences with fluency = 5</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1  (1%)</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22  (30%)</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3960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Sentences with adequacy = 5</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11  (14%)</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29 (38%)</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r h="3960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Sentences where BOTH = 5</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0  (0%)</a:t>
                      </a: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Calibri" charset="0"/>
                          <a:ea typeface="ＭＳ Ｐゴシック" charset="0"/>
                          <a:cs typeface="ＭＳ Ｐゴシック" charset="0"/>
                        </a:rPr>
                        <a:t>14  (18%)</a:t>
                      </a:r>
                      <a:endParaRPr kumimoji="0" lang="en-US" sz="2000" b="1" i="0" u="none" strike="noStrike" cap="none" normalizeH="0" baseline="0">
                        <a:ln>
                          <a:noFill/>
                        </a:ln>
                        <a:solidFill>
                          <a:srgbClr val="000000"/>
                        </a:solidFill>
                        <a:effectLst/>
                        <a:latin typeface="Calibri" charset="0"/>
                        <a:ea typeface="ＭＳ Ｐゴシック" charset="0"/>
                        <a:cs typeface="ＭＳ Ｐゴシック" charset="0"/>
                      </a:endParaRPr>
                    </a:p>
                  </a:txBody>
                  <a:tcPr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bl>
          </a:graphicData>
        </a:graphic>
      </p:graphicFrame>
      <p:sp>
        <p:nvSpPr>
          <p:cNvPr id="76824" name="TextBox 4"/>
          <p:cNvSpPr txBox="1">
            <a:spLocks noChangeArrowheads="1"/>
          </p:cNvSpPr>
          <p:nvPr/>
        </p:nvSpPr>
        <p:spPr bwMode="auto">
          <a:xfrm>
            <a:off x="381000" y="1981200"/>
            <a:ext cx="8458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a:t>Sentences for which </a:t>
            </a:r>
            <a:r>
              <a:rPr lang="en-US" sz="2000" b="1" i="1" u="sng"/>
              <a:t>three</a:t>
            </a:r>
            <a:r>
              <a:rPr lang="en-US" sz="2000" i="1"/>
              <a:t> </a:t>
            </a:r>
            <a:r>
              <a:rPr lang="en-US" sz="2000"/>
              <a:t>bilingual evaluators agree score = 5</a:t>
            </a:r>
          </a:p>
        </p:txBody>
      </p:sp>
      <p:sp>
        <p:nvSpPr>
          <p:cNvPr id="76825" name="TextBox 5"/>
          <p:cNvSpPr txBox="1">
            <a:spLocks noChangeArrowheads="1"/>
          </p:cNvSpPr>
          <p:nvPr/>
        </p:nvSpPr>
        <p:spPr bwMode="auto">
          <a:xfrm>
            <a:off x="381000" y="43434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(N=76 sentences completed)</a:t>
            </a:r>
          </a:p>
        </p:txBody>
      </p:sp>
      <p:sp>
        <p:nvSpPr>
          <p:cNvPr id="76826" name="Rectangle 6"/>
          <p:cNvSpPr>
            <a:spLocks noChangeArrowheads="1"/>
          </p:cNvSpPr>
          <p:nvPr/>
        </p:nvSpPr>
        <p:spPr bwMode="auto">
          <a:xfrm>
            <a:off x="457200" y="5318125"/>
            <a:ext cx="807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 Straight MT:     0% of sentences preserve all the meaning</a:t>
            </a:r>
          </a:p>
        </p:txBody>
      </p:sp>
      <p:sp>
        <p:nvSpPr>
          <p:cNvPr id="8" name="Rectangle 7"/>
          <p:cNvSpPr/>
          <p:nvPr/>
        </p:nvSpPr>
        <p:spPr>
          <a:xfrm>
            <a:off x="304800" y="5876925"/>
            <a:ext cx="8763000" cy="5238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n-US" sz="2800">
                <a:solidFill>
                  <a:srgbClr val="000000"/>
                </a:solidFill>
                <a:latin typeface="Calibri" charset="0"/>
                <a:ea typeface="ＭＳ Ｐゴシック" charset="0"/>
                <a:cs typeface="ＭＳ Ｐゴシック" charset="0"/>
              </a:rPr>
              <a:t> MonoTrans2:   </a:t>
            </a:r>
            <a:r>
              <a:rPr lang="en-US" sz="2800" b="1">
                <a:solidFill>
                  <a:srgbClr val="000000"/>
                </a:solidFill>
                <a:latin typeface="Calibri" charset="0"/>
                <a:ea typeface="ＭＳ Ｐゴシック" charset="0"/>
                <a:cs typeface="ＭＳ Ｐゴシック" charset="0"/>
              </a:rPr>
              <a:t>38%</a:t>
            </a:r>
            <a:r>
              <a:rPr lang="en-US" sz="2800">
                <a:solidFill>
                  <a:srgbClr val="000000"/>
                </a:solidFill>
                <a:latin typeface="Calibri" charset="0"/>
                <a:ea typeface="ＭＳ Ｐゴシック" charset="0"/>
                <a:cs typeface="ＭＳ Ｐゴシック" charset="0"/>
              </a:rPr>
              <a:t> of sentences preserve all the meaning</a:t>
            </a:r>
          </a:p>
        </p:txBody>
      </p:sp>
    </p:spTree>
    <p:extLst>
      <p:ext uri="{BB962C8B-B14F-4D97-AF65-F5344CB8AC3E}">
        <p14:creationId xmlns:p14="http://schemas.microsoft.com/office/powerpoint/2010/main" val="3714745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fontScale="90000"/>
          </a:bodyPr>
          <a:lstStyle/>
          <a:p>
            <a:pPr eaLnBrk="1" hangingPunct="1"/>
            <a:r>
              <a:rPr lang="en-US" dirty="0" smtClean="0"/>
              <a:t>Translation with bilingual translators</a:t>
            </a:r>
          </a:p>
        </p:txBody>
      </p:sp>
      <p:grpSp>
        <p:nvGrpSpPr>
          <p:cNvPr id="3" name="Group 12"/>
          <p:cNvGrpSpPr/>
          <p:nvPr/>
        </p:nvGrpSpPr>
        <p:grpSpPr>
          <a:xfrm>
            <a:off x="3816578" y="2887761"/>
            <a:ext cx="4670425" cy="2084382"/>
            <a:chOff x="523875" y="4390244"/>
            <a:chExt cx="4670425" cy="2084382"/>
          </a:xfrm>
        </p:grpSpPr>
        <p:grpSp>
          <p:nvGrpSpPr>
            <p:cNvPr id="4" name="Group 109"/>
            <p:cNvGrpSpPr>
              <a:grpSpLocks/>
            </p:cNvGrpSpPr>
            <p:nvPr/>
          </p:nvGrpSpPr>
          <p:grpSpPr bwMode="auto">
            <a:xfrm>
              <a:off x="1514483" y="4390244"/>
              <a:ext cx="3414710" cy="1612922"/>
              <a:chOff x="1752600" y="4648200"/>
              <a:chExt cx="3414046" cy="1612775"/>
            </a:xfrm>
          </p:grpSpPr>
          <p:pic>
            <p:nvPicPr>
              <p:cNvPr id="17" name="Picture 6" descr="person.png"/>
              <p:cNvPicPr>
                <a:picLocks noChangeAspect="1"/>
              </p:cNvPicPr>
              <p:nvPr/>
            </p:nvPicPr>
            <p:blipFill>
              <a:blip r:embed="rId3"/>
              <a:srcRect/>
              <a:stretch>
                <a:fillRect/>
              </a:stretch>
            </p:blipFill>
            <p:spPr bwMode="auto">
              <a:xfrm>
                <a:off x="1752600" y="5257800"/>
                <a:ext cx="368254" cy="1003175"/>
              </a:xfrm>
              <a:prstGeom prst="rect">
                <a:avLst/>
              </a:prstGeom>
              <a:noFill/>
              <a:ln w="9525">
                <a:noFill/>
                <a:miter lim="800000"/>
                <a:headEnd/>
                <a:tailEnd/>
              </a:ln>
            </p:spPr>
          </p:pic>
          <p:pic>
            <p:nvPicPr>
              <p:cNvPr id="18" name="Picture 7" descr="person.png"/>
              <p:cNvPicPr>
                <a:picLocks noChangeAspect="1"/>
              </p:cNvPicPr>
              <p:nvPr/>
            </p:nvPicPr>
            <p:blipFill>
              <a:blip r:embed="rId3"/>
              <a:srcRect/>
              <a:stretch>
                <a:fillRect/>
              </a:stretch>
            </p:blipFill>
            <p:spPr bwMode="auto">
              <a:xfrm>
                <a:off x="1993946" y="5257800"/>
                <a:ext cx="368254" cy="1003175"/>
              </a:xfrm>
              <a:prstGeom prst="rect">
                <a:avLst/>
              </a:prstGeom>
              <a:noFill/>
              <a:ln w="9525">
                <a:noFill/>
                <a:miter lim="800000"/>
                <a:headEnd/>
                <a:tailEnd/>
              </a:ln>
            </p:spPr>
          </p:pic>
          <p:pic>
            <p:nvPicPr>
              <p:cNvPr id="19" name="Picture 8" descr="person.png"/>
              <p:cNvPicPr>
                <a:picLocks noChangeAspect="1"/>
              </p:cNvPicPr>
              <p:nvPr/>
            </p:nvPicPr>
            <p:blipFill>
              <a:blip r:embed="rId3"/>
              <a:srcRect/>
              <a:stretch>
                <a:fillRect/>
              </a:stretch>
            </p:blipFill>
            <p:spPr bwMode="auto">
              <a:xfrm>
                <a:off x="2235292" y="5257800"/>
                <a:ext cx="368254" cy="1003175"/>
              </a:xfrm>
              <a:prstGeom prst="rect">
                <a:avLst/>
              </a:prstGeom>
              <a:noFill/>
              <a:ln w="9525">
                <a:noFill/>
                <a:miter lim="800000"/>
                <a:headEnd/>
                <a:tailEnd/>
              </a:ln>
            </p:spPr>
          </p:pic>
          <p:pic>
            <p:nvPicPr>
              <p:cNvPr id="20" name="Picture 9" descr="person.png"/>
              <p:cNvPicPr>
                <a:picLocks noChangeAspect="1"/>
              </p:cNvPicPr>
              <p:nvPr/>
            </p:nvPicPr>
            <p:blipFill>
              <a:blip r:embed="rId3"/>
              <a:srcRect/>
              <a:stretch>
                <a:fillRect/>
              </a:stretch>
            </p:blipFill>
            <p:spPr bwMode="auto">
              <a:xfrm>
                <a:off x="2476638" y="5257800"/>
                <a:ext cx="368254" cy="1003175"/>
              </a:xfrm>
              <a:prstGeom prst="rect">
                <a:avLst/>
              </a:prstGeom>
              <a:noFill/>
              <a:ln w="9525">
                <a:noFill/>
                <a:miter lim="800000"/>
                <a:headEnd/>
                <a:tailEnd/>
              </a:ln>
            </p:spPr>
          </p:pic>
          <p:pic>
            <p:nvPicPr>
              <p:cNvPr id="21" name="Picture 10" descr="person.png"/>
              <p:cNvPicPr>
                <a:picLocks noChangeAspect="1"/>
              </p:cNvPicPr>
              <p:nvPr/>
            </p:nvPicPr>
            <p:blipFill>
              <a:blip r:embed="rId3"/>
              <a:srcRect/>
              <a:stretch>
                <a:fillRect/>
              </a:stretch>
            </p:blipFill>
            <p:spPr bwMode="auto">
              <a:xfrm>
                <a:off x="2717984" y="5257800"/>
                <a:ext cx="368254" cy="1003175"/>
              </a:xfrm>
              <a:prstGeom prst="rect">
                <a:avLst/>
              </a:prstGeom>
              <a:noFill/>
              <a:ln w="9525">
                <a:noFill/>
                <a:miter lim="800000"/>
                <a:headEnd/>
                <a:tailEnd/>
              </a:ln>
            </p:spPr>
          </p:pic>
          <p:pic>
            <p:nvPicPr>
              <p:cNvPr id="22" name="Picture 11" descr="person.png"/>
              <p:cNvPicPr>
                <a:picLocks noChangeAspect="1"/>
              </p:cNvPicPr>
              <p:nvPr/>
            </p:nvPicPr>
            <p:blipFill>
              <a:blip r:embed="rId3"/>
              <a:srcRect/>
              <a:stretch>
                <a:fillRect/>
              </a:stretch>
            </p:blipFill>
            <p:spPr bwMode="auto">
              <a:xfrm>
                <a:off x="2959330" y="5257800"/>
                <a:ext cx="368254" cy="1003175"/>
              </a:xfrm>
              <a:prstGeom prst="rect">
                <a:avLst/>
              </a:prstGeom>
              <a:noFill/>
              <a:ln w="9525">
                <a:noFill/>
                <a:miter lim="800000"/>
                <a:headEnd/>
                <a:tailEnd/>
              </a:ln>
            </p:spPr>
          </p:pic>
          <p:pic>
            <p:nvPicPr>
              <p:cNvPr id="23" name="Picture 12" descr="person.png"/>
              <p:cNvPicPr>
                <a:picLocks noChangeAspect="1"/>
              </p:cNvPicPr>
              <p:nvPr/>
            </p:nvPicPr>
            <p:blipFill>
              <a:blip r:embed="rId3"/>
              <a:srcRect/>
              <a:stretch>
                <a:fillRect/>
              </a:stretch>
            </p:blipFill>
            <p:spPr bwMode="auto">
              <a:xfrm>
                <a:off x="3200676" y="5257800"/>
                <a:ext cx="368254" cy="1003175"/>
              </a:xfrm>
              <a:prstGeom prst="rect">
                <a:avLst/>
              </a:prstGeom>
              <a:noFill/>
              <a:ln w="9525">
                <a:noFill/>
                <a:miter lim="800000"/>
                <a:headEnd/>
                <a:tailEnd/>
              </a:ln>
            </p:spPr>
          </p:pic>
          <p:pic>
            <p:nvPicPr>
              <p:cNvPr id="24" name="Picture 13" descr="person.png"/>
              <p:cNvPicPr>
                <a:picLocks noChangeAspect="1"/>
              </p:cNvPicPr>
              <p:nvPr/>
            </p:nvPicPr>
            <p:blipFill>
              <a:blip r:embed="rId3"/>
              <a:srcRect/>
              <a:stretch>
                <a:fillRect/>
              </a:stretch>
            </p:blipFill>
            <p:spPr bwMode="auto">
              <a:xfrm>
                <a:off x="3442022" y="5257800"/>
                <a:ext cx="368254" cy="1003175"/>
              </a:xfrm>
              <a:prstGeom prst="rect">
                <a:avLst/>
              </a:prstGeom>
              <a:noFill/>
              <a:ln w="9525">
                <a:noFill/>
                <a:miter lim="800000"/>
                <a:headEnd/>
                <a:tailEnd/>
              </a:ln>
            </p:spPr>
          </p:pic>
          <p:pic>
            <p:nvPicPr>
              <p:cNvPr id="25" name="Picture 14" descr="person.png"/>
              <p:cNvPicPr>
                <a:picLocks noChangeAspect="1"/>
              </p:cNvPicPr>
              <p:nvPr/>
            </p:nvPicPr>
            <p:blipFill>
              <a:blip r:embed="rId3"/>
              <a:srcRect/>
              <a:stretch>
                <a:fillRect/>
              </a:stretch>
            </p:blipFill>
            <p:spPr bwMode="auto">
              <a:xfrm>
                <a:off x="3683368" y="5257800"/>
                <a:ext cx="368254" cy="1003175"/>
              </a:xfrm>
              <a:prstGeom prst="rect">
                <a:avLst/>
              </a:prstGeom>
              <a:noFill/>
              <a:ln w="9525">
                <a:noFill/>
                <a:miter lim="800000"/>
                <a:headEnd/>
                <a:tailEnd/>
              </a:ln>
            </p:spPr>
          </p:pic>
          <p:pic>
            <p:nvPicPr>
              <p:cNvPr id="26" name="Picture 15" descr="person.png"/>
              <p:cNvPicPr>
                <a:picLocks noChangeAspect="1"/>
              </p:cNvPicPr>
              <p:nvPr/>
            </p:nvPicPr>
            <p:blipFill>
              <a:blip r:embed="rId3"/>
              <a:srcRect/>
              <a:stretch>
                <a:fillRect/>
              </a:stretch>
            </p:blipFill>
            <p:spPr bwMode="auto">
              <a:xfrm>
                <a:off x="1891978" y="5181600"/>
                <a:ext cx="368254" cy="1003175"/>
              </a:xfrm>
              <a:prstGeom prst="rect">
                <a:avLst/>
              </a:prstGeom>
              <a:noFill/>
              <a:ln w="9525">
                <a:noFill/>
                <a:miter lim="800000"/>
                <a:headEnd/>
                <a:tailEnd/>
              </a:ln>
            </p:spPr>
          </p:pic>
          <p:pic>
            <p:nvPicPr>
              <p:cNvPr id="27" name="Picture 16" descr="person.png"/>
              <p:cNvPicPr>
                <a:picLocks noChangeAspect="1"/>
              </p:cNvPicPr>
              <p:nvPr/>
            </p:nvPicPr>
            <p:blipFill>
              <a:blip r:embed="rId3"/>
              <a:srcRect/>
              <a:stretch>
                <a:fillRect/>
              </a:stretch>
            </p:blipFill>
            <p:spPr bwMode="auto">
              <a:xfrm>
                <a:off x="2133324" y="5181600"/>
                <a:ext cx="368254" cy="1003175"/>
              </a:xfrm>
              <a:prstGeom prst="rect">
                <a:avLst/>
              </a:prstGeom>
              <a:noFill/>
              <a:ln w="9525">
                <a:noFill/>
                <a:miter lim="800000"/>
                <a:headEnd/>
                <a:tailEnd/>
              </a:ln>
            </p:spPr>
          </p:pic>
          <p:pic>
            <p:nvPicPr>
              <p:cNvPr id="28" name="Picture 17" descr="person.png"/>
              <p:cNvPicPr>
                <a:picLocks noChangeAspect="1"/>
              </p:cNvPicPr>
              <p:nvPr/>
            </p:nvPicPr>
            <p:blipFill>
              <a:blip r:embed="rId3"/>
              <a:srcRect/>
              <a:stretch>
                <a:fillRect/>
              </a:stretch>
            </p:blipFill>
            <p:spPr bwMode="auto">
              <a:xfrm>
                <a:off x="2374670" y="5181600"/>
                <a:ext cx="368254" cy="1003175"/>
              </a:xfrm>
              <a:prstGeom prst="rect">
                <a:avLst/>
              </a:prstGeom>
              <a:noFill/>
              <a:ln w="9525">
                <a:noFill/>
                <a:miter lim="800000"/>
                <a:headEnd/>
                <a:tailEnd/>
              </a:ln>
            </p:spPr>
          </p:pic>
          <p:pic>
            <p:nvPicPr>
              <p:cNvPr id="29" name="Picture 18" descr="person.png"/>
              <p:cNvPicPr>
                <a:picLocks noChangeAspect="1"/>
              </p:cNvPicPr>
              <p:nvPr/>
            </p:nvPicPr>
            <p:blipFill>
              <a:blip r:embed="rId3"/>
              <a:srcRect/>
              <a:stretch>
                <a:fillRect/>
              </a:stretch>
            </p:blipFill>
            <p:spPr bwMode="auto">
              <a:xfrm>
                <a:off x="2616016" y="5181600"/>
                <a:ext cx="368254" cy="1003175"/>
              </a:xfrm>
              <a:prstGeom prst="rect">
                <a:avLst/>
              </a:prstGeom>
              <a:noFill/>
              <a:ln w="9525">
                <a:noFill/>
                <a:miter lim="800000"/>
                <a:headEnd/>
                <a:tailEnd/>
              </a:ln>
            </p:spPr>
          </p:pic>
          <p:pic>
            <p:nvPicPr>
              <p:cNvPr id="30" name="Picture 19" descr="person.png"/>
              <p:cNvPicPr>
                <a:picLocks noChangeAspect="1"/>
              </p:cNvPicPr>
              <p:nvPr/>
            </p:nvPicPr>
            <p:blipFill>
              <a:blip r:embed="rId3"/>
              <a:srcRect/>
              <a:stretch>
                <a:fillRect/>
              </a:stretch>
            </p:blipFill>
            <p:spPr bwMode="auto">
              <a:xfrm>
                <a:off x="2857362" y="5181600"/>
                <a:ext cx="368254" cy="1003175"/>
              </a:xfrm>
              <a:prstGeom prst="rect">
                <a:avLst/>
              </a:prstGeom>
              <a:noFill/>
              <a:ln w="9525">
                <a:noFill/>
                <a:miter lim="800000"/>
                <a:headEnd/>
                <a:tailEnd/>
              </a:ln>
            </p:spPr>
          </p:pic>
          <p:pic>
            <p:nvPicPr>
              <p:cNvPr id="31" name="Picture 20" descr="person.png"/>
              <p:cNvPicPr>
                <a:picLocks noChangeAspect="1"/>
              </p:cNvPicPr>
              <p:nvPr/>
            </p:nvPicPr>
            <p:blipFill>
              <a:blip r:embed="rId3"/>
              <a:srcRect/>
              <a:stretch>
                <a:fillRect/>
              </a:stretch>
            </p:blipFill>
            <p:spPr bwMode="auto">
              <a:xfrm>
                <a:off x="3098708" y="5181600"/>
                <a:ext cx="368254" cy="1003175"/>
              </a:xfrm>
              <a:prstGeom prst="rect">
                <a:avLst/>
              </a:prstGeom>
              <a:noFill/>
              <a:ln w="9525">
                <a:noFill/>
                <a:miter lim="800000"/>
                <a:headEnd/>
                <a:tailEnd/>
              </a:ln>
            </p:spPr>
          </p:pic>
          <p:pic>
            <p:nvPicPr>
              <p:cNvPr id="32" name="Picture 21" descr="person.png"/>
              <p:cNvPicPr>
                <a:picLocks noChangeAspect="1"/>
              </p:cNvPicPr>
              <p:nvPr/>
            </p:nvPicPr>
            <p:blipFill>
              <a:blip r:embed="rId3"/>
              <a:srcRect/>
              <a:stretch>
                <a:fillRect/>
              </a:stretch>
            </p:blipFill>
            <p:spPr bwMode="auto">
              <a:xfrm>
                <a:off x="3340054" y="5181600"/>
                <a:ext cx="368254" cy="1003175"/>
              </a:xfrm>
              <a:prstGeom prst="rect">
                <a:avLst/>
              </a:prstGeom>
              <a:noFill/>
              <a:ln w="9525">
                <a:noFill/>
                <a:miter lim="800000"/>
                <a:headEnd/>
                <a:tailEnd/>
              </a:ln>
            </p:spPr>
          </p:pic>
          <p:pic>
            <p:nvPicPr>
              <p:cNvPr id="33" name="Picture 22" descr="person.png"/>
              <p:cNvPicPr>
                <a:picLocks noChangeAspect="1"/>
              </p:cNvPicPr>
              <p:nvPr/>
            </p:nvPicPr>
            <p:blipFill>
              <a:blip r:embed="rId3"/>
              <a:srcRect/>
              <a:stretch>
                <a:fillRect/>
              </a:stretch>
            </p:blipFill>
            <p:spPr bwMode="auto">
              <a:xfrm>
                <a:off x="3581400" y="5181600"/>
                <a:ext cx="368254" cy="1003175"/>
              </a:xfrm>
              <a:prstGeom prst="rect">
                <a:avLst/>
              </a:prstGeom>
              <a:noFill/>
              <a:ln w="9525">
                <a:noFill/>
                <a:miter lim="800000"/>
                <a:headEnd/>
                <a:tailEnd/>
              </a:ln>
            </p:spPr>
          </p:pic>
          <p:pic>
            <p:nvPicPr>
              <p:cNvPr id="34" name="Picture 23" descr="person.png"/>
              <p:cNvPicPr>
                <a:picLocks noChangeAspect="1"/>
              </p:cNvPicPr>
              <p:nvPr/>
            </p:nvPicPr>
            <p:blipFill>
              <a:blip r:embed="rId3"/>
              <a:srcRect/>
              <a:stretch>
                <a:fillRect/>
              </a:stretch>
            </p:blipFill>
            <p:spPr bwMode="auto">
              <a:xfrm>
                <a:off x="3822746" y="5181600"/>
                <a:ext cx="368254" cy="1003175"/>
              </a:xfrm>
              <a:prstGeom prst="rect">
                <a:avLst/>
              </a:prstGeom>
              <a:noFill/>
              <a:ln w="9525">
                <a:noFill/>
                <a:miter lim="800000"/>
                <a:headEnd/>
                <a:tailEnd/>
              </a:ln>
            </p:spPr>
          </p:pic>
          <p:pic>
            <p:nvPicPr>
              <p:cNvPr id="35" name="Picture 24" descr="person.png"/>
              <p:cNvPicPr>
                <a:picLocks noChangeAspect="1"/>
              </p:cNvPicPr>
              <p:nvPr/>
            </p:nvPicPr>
            <p:blipFill>
              <a:blip r:embed="rId3"/>
              <a:srcRect/>
              <a:stretch>
                <a:fillRect/>
              </a:stretch>
            </p:blipFill>
            <p:spPr bwMode="auto">
              <a:xfrm>
                <a:off x="2031356" y="5105400"/>
                <a:ext cx="368254" cy="1003175"/>
              </a:xfrm>
              <a:prstGeom prst="rect">
                <a:avLst/>
              </a:prstGeom>
              <a:noFill/>
              <a:ln w="9525">
                <a:noFill/>
                <a:miter lim="800000"/>
                <a:headEnd/>
                <a:tailEnd/>
              </a:ln>
            </p:spPr>
          </p:pic>
          <p:pic>
            <p:nvPicPr>
              <p:cNvPr id="36" name="Picture 25" descr="person.png"/>
              <p:cNvPicPr>
                <a:picLocks noChangeAspect="1"/>
              </p:cNvPicPr>
              <p:nvPr/>
            </p:nvPicPr>
            <p:blipFill>
              <a:blip r:embed="rId3"/>
              <a:srcRect/>
              <a:stretch>
                <a:fillRect/>
              </a:stretch>
            </p:blipFill>
            <p:spPr bwMode="auto">
              <a:xfrm>
                <a:off x="2272702" y="5105400"/>
                <a:ext cx="368254" cy="1003175"/>
              </a:xfrm>
              <a:prstGeom prst="rect">
                <a:avLst/>
              </a:prstGeom>
              <a:noFill/>
              <a:ln w="9525">
                <a:noFill/>
                <a:miter lim="800000"/>
                <a:headEnd/>
                <a:tailEnd/>
              </a:ln>
            </p:spPr>
          </p:pic>
          <p:pic>
            <p:nvPicPr>
              <p:cNvPr id="37" name="Picture 26" descr="person.png"/>
              <p:cNvPicPr>
                <a:picLocks noChangeAspect="1"/>
              </p:cNvPicPr>
              <p:nvPr/>
            </p:nvPicPr>
            <p:blipFill>
              <a:blip r:embed="rId3"/>
              <a:srcRect/>
              <a:stretch>
                <a:fillRect/>
              </a:stretch>
            </p:blipFill>
            <p:spPr bwMode="auto">
              <a:xfrm>
                <a:off x="2514048" y="5105400"/>
                <a:ext cx="368254" cy="1003175"/>
              </a:xfrm>
              <a:prstGeom prst="rect">
                <a:avLst/>
              </a:prstGeom>
              <a:noFill/>
              <a:ln w="9525">
                <a:noFill/>
                <a:miter lim="800000"/>
                <a:headEnd/>
                <a:tailEnd/>
              </a:ln>
            </p:spPr>
          </p:pic>
          <p:pic>
            <p:nvPicPr>
              <p:cNvPr id="38" name="Picture 27" descr="person.png"/>
              <p:cNvPicPr>
                <a:picLocks noChangeAspect="1"/>
              </p:cNvPicPr>
              <p:nvPr/>
            </p:nvPicPr>
            <p:blipFill>
              <a:blip r:embed="rId3"/>
              <a:srcRect/>
              <a:stretch>
                <a:fillRect/>
              </a:stretch>
            </p:blipFill>
            <p:spPr bwMode="auto">
              <a:xfrm>
                <a:off x="2755394" y="5105400"/>
                <a:ext cx="368254" cy="1003175"/>
              </a:xfrm>
              <a:prstGeom prst="rect">
                <a:avLst/>
              </a:prstGeom>
              <a:noFill/>
              <a:ln w="9525">
                <a:noFill/>
                <a:miter lim="800000"/>
                <a:headEnd/>
                <a:tailEnd/>
              </a:ln>
            </p:spPr>
          </p:pic>
          <p:pic>
            <p:nvPicPr>
              <p:cNvPr id="39" name="Picture 28" descr="person.png"/>
              <p:cNvPicPr>
                <a:picLocks noChangeAspect="1"/>
              </p:cNvPicPr>
              <p:nvPr/>
            </p:nvPicPr>
            <p:blipFill>
              <a:blip r:embed="rId3"/>
              <a:srcRect/>
              <a:stretch>
                <a:fillRect/>
              </a:stretch>
            </p:blipFill>
            <p:spPr bwMode="auto">
              <a:xfrm>
                <a:off x="2996740" y="5105400"/>
                <a:ext cx="368254" cy="1003175"/>
              </a:xfrm>
              <a:prstGeom prst="rect">
                <a:avLst/>
              </a:prstGeom>
              <a:noFill/>
              <a:ln w="9525">
                <a:noFill/>
                <a:miter lim="800000"/>
                <a:headEnd/>
                <a:tailEnd/>
              </a:ln>
            </p:spPr>
          </p:pic>
          <p:pic>
            <p:nvPicPr>
              <p:cNvPr id="40" name="Picture 29" descr="person.png"/>
              <p:cNvPicPr>
                <a:picLocks noChangeAspect="1"/>
              </p:cNvPicPr>
              <p:nvPr/>
            </p:nvPicPr>
            <p:blipFill>
              <a:blip r:embed="rId3"/>
              <a:srcRect/>
              <a:stretch>
                <a:fillRect/>
              </a:stretch>
            </p:blipFill>
            <p:spPr bwMode="auto">
              <a:xfrm>
                <a:off x="3238086" y="5105400"/>
                <a:ext cx="368254" cy="1003175"/>
              </a:xfrm>
              <a:prstGeom prst="rect">
                <a:avLst/>
              </a:prstGeom>
              <a:noFill/>
              <a:ln w="9525">
                <a:noFill/>
                <a:miter lim="800000"/>
                <a:headEnd/>
                <a:tailEnd/>
              </a:ln>
            </p:spPr>
          </p:pic>
          <p:pic>
            <p:nvPicPr>
              <p:cNvPr id="41" name="Picture 30" descr="person.png"/>
              <p:cNvPicPr>
                <a:picLocks noChangeAspect="1"/>
              </p:cNvPicPr>
              <p:nvPr/>
            </p:nvPicPr>
            <p:blipFill>
              <a:blip r:embed="rId3"/>
              <a:srcRect/>
              <a:stretch>
                <a:fillRect/>
              </a:stretch>
            </p:blipFill>
            <p:spPr bwMode="auto">
              <a:xfrm>
                <a:off x="3479432" y="5105400"/>
                <a:ext cx="368254" cy="1003175"/>
              </a:xfrm>
              <a:prstGeom prst="rect">
                <a:avLst/>
              </a:prstGeom>
              <a:noFill/>
              <a:ln w="9525">
                <a:noFill/>
                <a:miter lim="800000"/>
                <a:headEnd/>
                <a:tailEnd/>
              </a:ln>
            </p:spPr>
          </p:pic>
          <p:pic>
            <p:nvPicPr>
              <p:cNvPr id="42" name="Picture 31" descr="person.png"/>
              <p:cNvPicPr>
                <a:picLocks noChangeAspect="1"/>
              </p:cNvPicPr>
              <p:nvPr/>
            </p:nvPicPr>
            <p:blipFill>
              <a:blip r:embed="rId3"/>
              <a:srcRect/>
              <a:stretch>
                <a:fillRect/>
              </a:stretch>
            </p:blipFill>
            <p:spPr bwMode="auto">
              <a:xfrm>
                <a:off x="3720778" y="5105400"/>
                <a:ext cx="368254" cy="1003175"/>
              </a:xfrm>
              <a:prstGeom prst="rect">
                <a:avLst/>
              </a:prstGeom>
              <a:noFill/>
              <a:ln w="9525">
                <a:noFill/>
                <a:miter lim="800000"/>
                <a:headEnd/>
                <a:tailEnd/>
              </a:ln>
            </p:spPr>
          </p:pic>
          <p:pic>
            <p:nvPicPr>
              <p:cNvPr id="43" name="Picture 32" descr="person.png"/>
              <p:cNvPicPr>
                <a:picLocks noChangeAspect="1"/>
              </p:cNvPicPr>
              <p:nvPr/>
            </p:nvPicPr>
            <p:blipFill>
              <a:blip r:embed="rId3"/>
              <a:srcRect/>
              <a:stretch>
                <a:fillRect/>
              </a:stretch>
            </p:blipFill>
            <p:spPr bwMode="auto">
              <a:xfrm>
                <a:off x="3962124" y="5105400"/>
                <a:ext cx="368254" cy="1003175"/>
              </a:xfrm>
              <a:prstGeom prst="rect">
                <a:avLst/>
              </a:prstGeom>
              <a:noFill/>
              <a:ln w="9525">
                <a:noFill/>
                <a:miter lim="800000"/>
                <a:headEnd/>
                <a:tailEnd/>
              </a:ln>
            </p:spPr>
          </p:pic>
          <p:pic>
            <p:nvPicPr>
              <p:cNvPr id="44" name="Picture 33" descr="person.png"/>
              <p:cNvPicPr>
                <a:picLocks noChangeAspect="1"/>
              </p:cNvPicPr>
              <p:nvPr/>
            </p:nvPicPr>
            <p:blipFill>
              <a:blip r:embed="rId3"/>
              <a:srcRect/>
              <a:stretch>
                <a:fillRect/>
              </a:stretch>
            </p:blipFill>
            <p:spPr bwMode="auto">
              <a:xfrm>
                <a:off x="2170734" y="5029200"/>
                <a:ext cx="368254" cy="1003175"/>
              </a:xfrm>
              <a:prstGeom prst="rect">
                <a:avLst/>
              </a:prstGeom>
              <a:noFill/>
              <a:ln w="9525">
                <a:noFill/>
                <a:miter lim="800000"/>
                <a:headEnd/>
                <a:tailEnd/>
              </a:ln>
            </p:spPr>
          </p:pic>
          <p:pic>
            <p:nvPicPr>
              <p:cNvPr id="45" name="Picture 34" descr="person.png"/>
              <p:cNvPicPr>
                <a:picLocks noChangeAspect="1"/>
              </p:cNvPicPr>
              <p:nvPr/>
            </p:nvPicPr>
            <p:blipFill>
              <a:blip r:embed="rId3"/>
              <a:srcRect/>
              <a:stretch>
                <a:fillRect/>
              </a:stretch>
            </p:blipFill>
            <p:spPr bwMode="auto">
              <a:xfrm>
                <a:off x="2412080" y="5029200"/>
                <a:ext cx="368254" cy="1003175"/>
              </a:xfrm>
              <a:prstGeom prst="rect">
                <a:avLst/>
              </a:prstGeom>
              <a:noFill/>
              <a:ln w="9525">
                <a:noFill/>
                <a:miter lim="800000"/>
                <a:headEnd/>
                <a:tailEnd/>
              </a:ln>
            </p:spPr>
          </p:pic>
          <p:pic>
            <p:nvPicPr>
              <p:cNvPr id="46" name="Picture 35" descr="person.png"/>
              <p:cNvPicPr>
                <a:picLocks noChangeAspect="1"/>
              </p:cNvPicPr>
              <p:nvPr/>
            </p:nvPicPr>
            <p:blipFill>
              <a:blip r:embed="rId3"/>
              <a:srcRect/>
              <a:stretch>
                <a:fillRect/>
              </a:stretch>
            </p:blipFill>
            <p:spPr bwMode="auto">
              <a:xfrm>
                <a:off x="2653426" y="5029200"/>
                <a:ext cx="368254" cy="1003175"/>
              </a:xfrm>
              <a:prstGeom prst="rect">
                <a:avLst/>
              </a:prstGeom>
              <a:noFill/>
              <a:ln w="9525">
                <a:noFill/>
                <a:miter lim="800000"/>
                <a:headEnd/>
                <a:tailEnd/>
              </a:ln>
            </p:spPr>
          </p:pic>
          <p:pic>
            <p:nvPicPr>
              <p:cNvPr id="47" name="Picture 36" descr="person.png"/>
              <p:cNvPicPr>
                <a:picLocks noChangeAspect="1"/>
              </p:cNvPicPr>
              <p:nvPr/>
            </p:nvPicPr>
            <p:blipFill>
              <a:blip r:embed="rId3"/>
              <a:srcRect/>
              <a:stretch>
                <a:fillRect/>
              </a:stretch>
            </p:blipFill>
            <p:spPr bwMode="auto">
              <a:xfrm>
                <a:off x="2894772" y="5029200"/>
                <a:ext cx="368254" cy="1003175"/>
              </a:xfrm>
              <a:prstGeom prst="rect">
                <a:avLst/>
              </a:prstGeom>
              <a:noFill/>
              <a:ln w="9525">
                <a:noFill/>
                <a:miter lim="800000"/>
                <a:headEnd/>
                <a:tailEnd/>
              </a:ln>
            </p:spPr>
          </p:pic>
          <p:pic>
            <p:nvPicPr>
              <p:cNvPr id="48" name="Picture 37" descr="person.png"/>
              <p:cNvPicPr>
                <a:picLocks noChangeAspect="1"/>
              </p:cNvPicPr>
              <p:nvPr/>
            </p:nvPicPr>
            <p:blipFill>
              <a:blip r:embed="rId3"/>
              <a:srcRect/>
              <a:stretch>
                <a:fillRect/>
              </a:stretch>
            </p:blipFill>
            <p:spPr bwMode="auto">
              <a:xfrm>
                <a:off x="3136118" y="5029200"/>
                <a:ext cx="368254" cy="1003175"/>
              </a:xfrm>
              <a:prstGeom prst="rect">
                <a:avLst/>
              </a:prstGeom>
              <a:noFill/>
              <a:ln w="9525">
                <a:noFill/>
                <a:miter lim="800000"/>
                <a:headEnd/>
                <a:tailEnd/>
              </a:ln>
            </p:spPr>
          </p:pic>
          <p:pic>
            <p:nvPicPr>
              <p:cNvPr id="49" name="Picture 38" descr="person.png"/>
              <p:cNvPicPr>
                <a:picLocks noChangeAspect="1"/>
              </p:cNvPicPr>
              <p:nvPr/>
            </p:nvPicPr>
            <p:blipFill>
              <a:blip r:embed="rId3"/>
              <a:srcRect/>
              <a:stretch>
                <a:fillRect/>
              </a:stretch>
            </p:blipFill>
            <p:spPr bwMode="auto">
              <a:xfrm>
                <a:off x="3377464" y="5029200"/>
                <a:ext cx="368254" cy="1003175"/>
              </a:xfrm>
              <a:prstGeom prst="rect">
                <a:avLst/>
              </a:prstGeom>
              <a:noFill/>
              <a:ln w="9525">
                <a:noFill/>
                <a:miter lim="800000"/>
                <a:headEnd/>
                <a:tailEnd/>
              </a:ln>
            </p:spPr>
          </p:pic>
          <p:pic>
            <p:nvPicPr>
              <p:cNvPr id="50" name="Picture 39" descr="person.png"/>
              <p:cNvPicPr>
                <a:picLocks noChangeAspect="1"/>
              </p:cNvPicPr>
              <p:nvPr/>
            </p:nvPicPr>
            <p:blipFill>
              <a:blip r:embed="rId3"/>
              <a:srcRect/>
              <a:stretch>
                <a:fillRect/>
              </a:stretch>
            </p:blipFill>
            <p:spPr bwMode="auto">
              <a:xfrm>
                <a:off x="3618810" y="5029200"/>
                <a:ext cx="368254" cy="1003175"/>
              </a:xfrm>
              <a:prstGeom prst="rect">
                <a:avLst/>
              </a:prstGeom>
              <a:noFill/>
              <a:ln w="9525">
                <a:noFill/>
                <a:miter lim="800000"/>
                <a:headEnd/>
                <a:tailEnd/>
              </a:ln>
            </p:spPr>
          </p:pic>
          <p:pic>
            <p:nvPicPr>
              <p:cNvPr id="51" name="Picture 40" descr="person.png"/>
              <p:cNvPicPr>
                <a:picLocks noChangeAspect="1"/>
              </p:cNvPicPr>
              <p:nvPr/>
            </p:nvPicPr>
            <p:blipFill>
              <a:blip r:embed="rId3"/>
              <a:srcRect/>
              <a:stretch>
                <a:fillRect/>
              </a:stretch>
            </p:blipFill>
            <p:spPr bwMode="auto">
              <a:xfrm>
                <a:off x="3860156" y="5029200"/>
                <a:ext cx="368254" cy="1003175"/>
              </a:xfrm>
              <a:prstGeom prst="rect">
                <a:avLst/>
              </a:prstGeom>
              <a:noFill/>
              <a:ln w="9525">
                <a:noFill/>
                <a:miter lim="800000"/>
                <a:headEnd/>
                <a:tailEnd/>
              </a:ln>
            </p:spPr>
          </p:pic>
          <p:pic>
            <p:nvPicPr>
              <p:cNvPr id="52" name="Picture 41" descr="person.png"/>
              <p:cNvPicPr>
                <a:picLocks noChangeAspect="1"/>
              </p:cNvPicPr>
              <p:nvPr/>
            </p:nvPicPr>
            <p:blipFill>
              <a:blip r:embed="rId3"/>
              <a:srcRect/>
              <a:stretch>
                <a:fillRect/>
              </a:stretch>
            </p:blipFill>
            <p:spPr bwMode="auto">
              <a:xfrm>
                <a:off x="4101502" y="5029200"/>
                <a:ext cx="368254" cy="1003175"/>
              </a:xfrm>
              <a:prstGeom prst="rect">
                <a:avLst/>
              </a:prstGeom>
              <a:noFill/>
              <a:ln w="9525">
                <a:noFill/>
                <a:miter lim="800000"/>
                <a:headEnd/>
                <a:tailEnd/>
              </a:ln>
            </p:spPr>
          </p:pic>
          <p:pic>
            <p:nvPicPr>
              <p:cNvPr id="53" name="Picture 42" descr="person.png"/>
              <p:cNvPicPr>
                <a:picLocks noChangeAspect="1"/>
              </p:cNvPicPr>
              <p:nvPr/>
            </p:nvPicPr>
            <p:blipFill>
              <a:blip r:embed="rId3"/>
              <a:srcRect/>
              <a:stretch>
                <a:fillRect/>
              </a:stretch>
            </p:blipFill>
            <p:spPr bwMode="auto">
              <a:xfrm>
                <a:off x="2310112" y="4953000"/>
                <a:ext cx="368254" cy="1003175"/>
              </a:xfrm>
              <a:prstGeom prst="rect">
                <a:avLst/>
              </a:prstGeom>
              <a:noFill/>
              <a:ln w="9525">
                <a:noFill/>
                <a:miter lim="800000"/>
                <a:headEnd/>
                <a:tailEnd/>
              </a:ln>
            </p:spPr>
          </p:pic>
          <p:pic>
            <p:nvPicPr>
              <p:cNvPr id="54" name="Picture 43" descr="person.png"/>
              <p:cNvPicPr>
                <a:picLocks noChangeAspect="1"/>
              </p:cNvPicPr>
              <p:nvPr/>
            </p:nvPicPr>
            <p:blipFill>
              <a:blip r:embed="rId3"/>
              <a:srcRect/>
              <a:stretch>
                <a:fillRect/>
              </a:stretch>
            </p:blipFill>
            <p:spPr bwMode="auto">
              <a:xfrm>
                <a:off x="2551458" y="4953000"/>
                <a:ext cx="368254" cy="1003175"/>
              </a:xfrm>
              <a:prstGeom prst="rect">
                <a:avLst/>
              </a:prstGeom>
              <a:noFill/>
              <a:ln w="9525">
                <a:noFill/>
                <a:miter lim="800000"/>
                <a:headEnd/>
                <a:tailEnd/>
              </a:ln>
            </p:spPr>
          </p:pic>
          <p:pic>
            <p:nvPicPr>
              <p:cNvPr id="55" name="Picture 44" descr="person.png"/>
              <p:cNvPicPr>
                <a:picLocks noChangeAspect="1"/>
              </p:cNvPicPr>
              <p:nvPr/>
            </p:nvPicPr>
            <p:blipFill>
              <a:blip r:embed="rId3"/>
              <a:srcRect/>
              <a:stretch>
                <a:fillRect/>
              </a:stretch>
            </p:blipFill>
            <p:spPr bwMode="auto">
              <a:xfrm>
                <a:off x="2792804" y="4953000"/>
                <a:ext cx="368254" cy="1003175"/>
              </a:xfrm>
              <a:prstGeom prst="rect">
                <a:avLst/>
              </a:prstGeom>
              <a:noFill/>
              <a:ln w="9525">
                <a:noFill/>
                <a:miter lim="800000"/>
                <a:headEnd/>
                <a:tailEnd/>
              </a:ln>
            </p:spPr>
          </p:pic>
          <p:pic>
            <p:nvPicPr>
              <p:cNvPr id="56" name="Picture 45" descr="person.png"/>
              <p:cNvPicPr>
                <a:picLocks noChangeAspect="1"/>
              </p:cNvPicPr>
              <p:nvPr/>
            </p:nvPicPr>
            <p:blipFill>
              <a:blip r:embed="rId3"/>
              <a:srcRect/>
              <a:stretch>
                <a:fillRect/>
              </a:stretch>
            </p:blipFill>
            <p:spPr bwMode="auto">
              <a:xfrm>
                <a:off x="3034150" y="4953000"/>
                <a:ext cx="368254" cy="1003175"/>
              </a:xfrm>
              <a:prstGeom prst="rect">
                <a:avLst/>
              </a:prstGeom>
              <a:noFill/>
              <a:ln w="9525">
                <a:noFill/>
                <a:miter lim="800000"/>
                <a:headEnd/>
                <a:tailEnd/>
              </a:ln>
            </p:spPr>
          </p:pic>
          <p:pic>
            <p:nvPicPr>
              <p:cNvPr id="57" name="Picture 46" descr="person.png"/>
              <p:cNvPicPr>
                <a:picLocks noChangeAspect="1"/>
              </p:cNvPicPr>
              <p:nvPr/>
            </p:nvPicPr>
            <p:blipFill>
              <a:blip r:embed="rId3"/>
              <a:srcRect/>
              <a:stretch>
                <a:fillRect/>
              </a:stretch>
            </p:blipFill>
            <p:spPr bwMode="auto">
              <a:xfrm>
                <a:off x="3275496" y="4953000"/>
                <a:ext cx="368254" cy="1003175"/>
              </a:xfrm>
              <a:prstGeom prst="rect">
                <a:avLst/>
              </a:prstGeom>
              <a:noFill/>
              <a:ln w="9525">
                <a:noFill/>
                <a:miter lim="800000"/>
                <a:headEnd/>
                <a:tailEnd/>
              </a:ln>
            </p:spPr>
          </p:pic>
          <p:pic>
            <p:nvPicPr>
              <p:cNvPr id="58" name="Picture 47" descr="person.png"/>
              <p:cNvPicPr>
                <a:picLocks noChangeAspect="1"/>
              </p:cNvPicPr>
              <p:nvPr/>
            </p:nvPicPr>
            <p:blipFill>
              <a:blip r:embed="rId3"/>
              <a:srcRect/>
              <a:stretch>
                <a:fillRect/>
              </a:stretch>
            </p:blipFill>
            <p:spPr bwMode="auto">
              <a:xfrm>
                <a:off x="3516842" y="4953000"/>
                <a:ext cx="368254" cy="1003175"/>
              </a:xfrm>
              <a:prstGeom prst="rect">
                <a:avLst/>
              </a:prstGeom>
              <a:noFill/>
              <a:ln w="9525">
                <a:noFill/>
                <a:miter lim="800000"/>
                <a:headEnd/>
                <a:tailEnd/>
              </a:ln>
            </p:spPr>
          </p:pic>
          <p:pic>
            <p:nvPicPr>
              <p:cNvPr id="59" name="Picture 48" descr="person.png"/>
              <p:cNvPicPr>
                <a:picLocks noChangeAspect="1"/>
              </p:cNvPicPr>
              <p:nvPr/>
            </p:nvPicPr>
            <p:blipFill>
              <a:blip r:embed="rId3"/>
              <a:srcRect/>
              <a:stretch>
                <a:fillRect/>
              </a:stretch>
            </p:blipFill>
            <p:spPr bwMode="auto">
              <a:xfrm>
                <a:off x="3758188" y="4953000"/>
                <a:ext cx="368254" cy="1003175"/>
              </a:xfrm>
              <a:prstGeom prst="rect">
                <a:avLst/>
              </a:prstGeom>
              <a:noFill/>
              <a:ln w="9525">
                <a:noFill/>
                <a:miter lim="800000"/>
                <a:headEnd/>
                <a:tailEnd/>
              </a:ln>
            </p:spPr>
          </p:pic>
          <p:pic>
            <p:nvPicPr>
              <p:cNvPr id="60" name="Picture 49" descr="person.png"/>
              <p:cNvPicPr>
                <a:picLocks noChangeAspect="1"/>
              </p:cNvPicPr>
              <p:nvPr/>
            </p:nvPicPr>
            <p:blipFill>
              <a:blip r:embed="rId3"/>
              <a:srcRect/>
              <a:stretch>
                <a:fillRect/>
              </a:stretch>
            </p:blipFill>
            <p:spPr bwMode="auto">
              <a:xfrm>
                <a:off x="3999534" y="4953000"/>
                <a:ext cx="368254" cy="1003175"/>
              </a:xfrm>
              <a:prstGeom prst="rect">
                <a:avLst/>
              </a:prstGeom>
              <a:noFill/>
              <a:ln w="9525">
                <a:noFill/>
                <a:miter lim="800000"/>
                <a:headEnd/>
                <a:tailEnd/>
              </a:ln>
            </p:spPr>
          </p:pic>
          <p:pic>
            <p:nvPicPr>
              <p:cNvPr id="61" name="Picture 50" descr="person.png"/>
              <p:cNvPicPr>
                <a:picLocks noChangeAspect="1"/>
              </p:cNvPicPr>
              <p:nvPr/>
            </p:nvPicPr>
            <p:blipFill>
              <a:blip r:embed="rId3"/>
              <a:srcRect/>
              <a:stretch>
                <a:fillRect/>
              </a:stretch>
            </p:blipFill>
            <p:spPr bwMode="auto">
              <a:xfrm>
                <a:off x="4240880" y="4953000"/>
                <a:ext cx="368254" cy="1003175"/>
              </a:xfrm>
              <a:prstGeom prst="rect">
                <a:avLst/>
              </a:prstGeom>
              <a:noFill/>
              <a:ln w="9525">
                <a:noFill/>
                <a:miter lim="800000"/>
                <a:headEnd/>
                <a:tailEnd/>
              </a:ln>
            </p:spPr>
          </p:pic>
          <p:pic>
            <p:nvPicPr>
              <p:cNvPr id="62" name="Picture 51" descr="person.png"/>
              <p:cNvPicPr>
                <a:picLocks noChangeAspect="1"/>
              </p:cNvPicPr>
              <p:nvPr/>
            </p:nvPicPr>
            <p:blipFill>
              <a:blip r:embed="rId3"/>
              <a:srcRect/>
              <a:stretch>
                <a:fillRect/>
              </a:stretch>
            </p:blipFill>
            <p:spPr bwMode="auto">
              <a:xfrm>
                <a:off x="2449490" y="4876800"/>
                <a:ext cx="368254" cy="1003175"/>
              </a:xfrm>
              <a:prstGeom prst="rect">
                <a:avLst/>
              </a:prstGeom>
              <a:noFill/>
              <a:ln w="9525">
                <a:noFill/>
                <a:miter lim="800000"/>
                <a:headEnd/>
                <a:tailEnd/>
              </a:ln>
            </p:spPr>
          </p:pic>
          <p:pic>
            <p:nvPicPr>
              <p:cNvPr id="63" name="Picture 52" descr="person.png"/>
              <p:cNvPicPr>
                <a:picLocks noChangeAspect="1"/>
              </p:cNvPicPr>
              <p:nvPr/>
            </p:nvPicPr>
            <p:blipFill>
              <a:blip r:embed="rId3"/>
              <a:srcRect/>
              <a:stretch>
                <a:fillRect/>
              </a:stretch>
            </p:blipFill>
            <p:spPr bwMode="auto">
              <a:xfrm>
                <a:off x="2690836" y="4876800"/>
                <a:ext cx="368254" cy="1003175"/>
              </a:xfrm>
              <a:prstGeom prst="rect">
                <a:avLst/>
              </a:prstGeom>
              <a:noFill/>
              <a:ln w="9525">
                <a:noFill/>
                <a:miter lim="800000"/>
                <a:headEnd/>
                <a:tailEnd/>
              </a:ln>
            </p:spPr>
          </p:pic>
          <p:pic>
            <p:nvPicPr>
              <p:cNvPr id="64" name="Picture 53" descr="person.png"/>
              <p:cNvPicPr>
                <a:picLocks noChangeAspect="1"/>
              </p:cNvPicPr>
              <p:nvPr/>
            </p:nvPicPr>
            <p:blipFill>
              <a:blip r:embed="rId3"/>
              <a:srcRect/>
              <a:stretch>
                <a:fillRect/>
              </a:stretch>
            </p:blipFill>
            <p:spPr bwMode="auto">
              <a:xfrm>
                <a:off x="2932182" y="4876800"/>
                <a:ext cx="368254" cy="1003175"/>
              </a:xfrm>
              <a:prstGeom prst="rect">
                <a:avLst/>
              </a:prstGeom>
              <a:noFill/>
              <a:ln w="9525">
                <a:noFill/>
                <a:miter lim="800000"/>
                <a:headEnd/>
                <a:tailEnd/>
              </a:ln>
            </p:spPr>
          </p:pic>
          <p:pic>
            <p:nvPicPr>
              <p:cNvPr id="65" name="Picture 54" descr="person.png"/>
              <p:cNvPicPr>
                <a:picLocks noChangeAspect="1"/>
              </p:cNvPicPr>
              <p:nvPr/>
            </p:nvPicPr>
            <p:blipFill>
              <a:blip r:embed="rId3"/>
              <a:srcRect/>
              <a:stretch>
                <a:fillRect/>
              </a:stretch>
            </p:blipFill>
            <p:spPr bwMode="auto">
              <a:xfrm>
                <a:off x="3173528" y="4876800"/>
                <a:ext cx="368254" cy="1003175"/>
              </a:xfrm>
              <a:prstGeom prst="rect">
                <a:avLst/>
              </a:prstGeom>
              <a:noFill/>
              <a:ln w="9525">
                <a:noFill/>
                <a:miter lim="800000"/>
                <a:headEnd/>
                <a:tailEnd/>
              </a:ln>
            </p:spPr>
          </p:pic>
          <p:pic>
            <p:nvPicPr>
              <p:cNvPr id="66" name="Picture 55" descr="person.png"/>
              <p:cNvPicPr>
                <a:picLocks noChangeAspect="1"/>
              </p:cNvPicPr>
              <p:nvPr/>
            </p:nvPicPr>
            <p:blipFill>
              <a:blip r:embed="rId3"/>
              <a:srcRect/>
              <a:stretch>
                <a:fillRect/>
              </a:stretch>
            </p:blipFill>
            <p:spPr bwMode="auto">
              <a:xfrm>
                <a:off x="3414874" y="4876800"/>
                <a:ext cx="368254" cy="1003175"/>
              </a:xfrm>
              <a:prstGeom prst="rect">
                <a:avLst/>
              </a:prstGeom>
              <a:noFill/>
              <a:ln w="9525">
                <a:noFill/>
                <a:miter lim="800000"/>
                <a:headEnd/>
                <a:tailEnd/>
              </a:ln>
            </p:spPr>
          </p:pic>
          <p:pic>
            <p:nvPicPr>
              <p:cNvPr id="67" name="Picture 56" descr="person.png"/>
              <p:cNvPicPr>
                <a:picLocks noChangeAspect="1"/>
              </p:cNvPicPr>
              <p:nvPr/>
            </p:nvPicPr>
            <p:blipFill>
              <a:blip r:embed="rId3"/>
              <a:srcRect/>
              <a:stretch>
                <a:fillRect/>
              </a:stretch>
            </p:blipFill>
            <p:spPr bwMode="auto">
              <a:xfrm>
                <a:off x="3656220" y="4876800"/>
                <a:ext cx="368254" cy="1003175"/>
              </a:xfrm>
              <a:prstGeom prst="rect">
                <a:avLst/>
              </a:prstGeom>
              <a:noFill/>
              <a:ln w="9525">
                <a:noFill/>
                <a:miter lim="800000"/>
                <a:headEnd/>
                <a:tailEnd/>
              </a:ln>
            </p:spPr>
          </p:pic>
          <p:pic>
            <p:nvPicPr>
              <p:cNvPr id="68" name="Picture 57" descr="person.png"/>
              <p:cNvPicPr>
                <a:picLocks noChangeAspect="1"/>
              </p:cNvPicPr>
              <p:nvPr/>
            </p:nvPicPr>
            <p:blipFill>
              <a:blip r:embed="rId3"/>
              <a:srcRect/>
              <a:stretch>
                <a:fillRect/>
              </a:stretch>
            </p:blipFill>
            <p:spPr bwMode="auto">
              <a:xfrm>
                <a:off x="3897566" y="4876800"/>
                <a:ext cx="368254" cy="1003175"/>
              </a:xfrm>
              <a:prstGeom prst="rect">
                <a:avLst/>
              </a:prstGeom>
              <a:noFill/>
              <a:ln w="9525">
                <a:noFill/>
                <a:miter lim="800000"/>
                <a:headEnd/>
                <a:tailEnd/>
              </a:ln>
            </p:spPr>
          </p:pic>
          <p:pic>
            <p:nvPicPr>
              <p:cNvPr id="69" name="Picture 58" descr="person.png"/>
              <p:cNvPicPr>
                <a:picLocks noChangeAspect="1"/>
              </p:cNvPicPr>
              <p:nvPr/>
            </p:nvPicPr>
            <p:blipFill>
              <a:blip r:embed="rId3"/>
              <a:srcRect/>
              <a:stretch>
                <a:fillRect/>
              </a:stretch>
            </p:blipFill>
            <p:spPr bwMode="auto">
              <a:xfrm>
                <a:off x="4138912" y="4876800"/>
                <a:ext cx="368254" cy="1003175"/>
              </a:xfrm>
              <a:prstGeom prst="rect">
                <a:avLst/>
              </a:prstGeom>
              <a:noFill/>
              <a:ln w="9525">
                <a:noFill/>
                <a:miter lim="800000"/>
                <a:headEnd/>
                <a:tailEnd/>
              </a:ln>
            </p:spPr>
          </p:pic>
          <p:pic>
            <p:nvPicPr>
              <p:cNvPr id="70" name="Picture 59" descr="person.png"/>
              <p:cNvPicPr>
                <a:picLocks noChangeAspect="1"/>
              </p:cNvPicPr>
              <p:nvPr/>
            </p:nvPicPr>
            <p:blipFill>
              <a:blip r:embed="rId3"/>
              <a:srcRect/>
              <a:stretch>
                <a:fillRect/>
              </a:stretch>
            </p:blipFill>
            <p:spPr bwMode="auto">
              <a:xfrm>
                <a:off x="4380258" y="4876800"/>
                <a:ext cx="368254" cy="1003175"/>
              </a:xfrm>
              <a:prstGeom prst="rect">
                <a:avLst/>
              </a:prstGeom>
              <a:noFill/>
              <a:ln w="9525">
                <a:noFill/>
                <a:miter lim="800000"/>
                <a:headEnd/>
                <a:tailEnd/>
              </a:ln>
            </p:spPr>
          </p:pic>
          <p:pic>
            <p:nvPicPr>
              <p:cNvPr id="71" name="Picture 60" descr="person.png"/>
              <p:cNvPicPr>
                <a:picLocks noChangeAspect="1"/>
              </p:cNvPicPr>
              <p:nvPr/>
            </p:nvPicPr>
            <p:blipFill>
              <a:blip r:embed="rId3"/>
              <a:srcRect/>
              <a:stretch>
                <a:fillRect/>
              </a:stretch>
            </p:blipFill>
            <p:spPr bwMode="auto">
              <a:xfrm>
                <a:off x="2588868" y="4800600"/>
                <a:ext cx="368254" cy="1003175"/>
              </a:xfrm>
              <a:prstGeom prst="rect">
                <a:avLst/>
              </a:prstGeom>
              <a:noFill/>
              <a:ln w="9525">
                <a:noFill/>
                <a:miter lim="800000"/>
                <a:headEnd/>
                <a:tailEnd/>
              </a:ln>
            </p:spPr>
          </p:pic>
          <p:pic>
            <p:nvPicPr>
              <p:cNvPr id="72" name="Picture 61" descr="person.png"/>
              <p:cNvPicPr>
                <a:picLocks noChangeAspect="1"/>
              </p:cNvPicPr>
              <p:nvPr/>
            </p:nvPicPr>
            <p:blipFill>
              <a:blip r:embed="rId3"/>
              <a:srcRect/>
              <a:stretch>
                <a:fillRect/>
              </a:stretch>
            </p:blipFill>
            <p:spPr bwMode="auto">
              <a:xfrm>
                <a:off x="2830214" y="4800600"/>
                <a:ext cx="368254" cy="1003175"/>
              </a:xfrm>
              <a:prstGeom prst="rect">
                <a:avLst/>
              </a:prstGeom>
              <a:noFill/>
              <a:ln w="9525">
                <a:noFill/>
                <a:miter lim="800000"/>
                <a:headEnd/>
                <a:tailEnd/>
              </a:ln>
            </p:spPr>
          </p:pic>
          <p:pic>
            <p:nvPicPr>
              <p:cNvPr id="73" name="Picture 62" descr="person.png"/>
              <p:cNvPicPr>
                <a:picLocks noChangeAspect="1"/>
              </p:cNvPicPr>
              <p:nvPr/>
            </p:nvPicPr>
            <p:blipFill>
              <a:blip r:embed="rId3"/>
              <a:srcRect/>
              <a:stretch>
                <a:fillRect/>
              </a:stretch>
            </p:blipFill>
            <p:spPr bwMode="auto">
              <a:xfrm>
                <a:off x="3071560" y="4800600"/>
                <a:ext cx="368254" cy="1003175"/>
              </a:xfrm>
              <a:prstGeom prst="rect">
                <a:avLst/>
              </a:prstGeom>
              <a:noFill/>
              <a:ln w="9525">
                <a:noFill/>
                <a:miter lim="800000"/>
                <a:headEnd/>
                <a:tailEnd/>
              </a:ln>
            </p:spPr>
          </p:pic>
          <p:pic>
            <p:nvPicPr>
              <p:cNvPr id="74" name="Picture 63" descr="person.png"/>
              <p:cNvPicPr>
                <a:picLocks noChangeAspect="1"/>
              </p:cNvPicPr>
              <p:nvPr/>
            </p:nvPicPr>
            <p:blipFill>
              <a:blip r:embed="rId3"/>
              <a:srcRect/>
              <a:stretch>
                <a:fillRect/>
              </a:stretch>
            </p:blipFill>
            <p:spPr bwMode="auto">
              <a:xfrm>
                <a:off x="3312906" y="4800600"/>
                <a:ext cx="368254" cy="1003175"/>
              </a:xfrm>
              <a:prstGeom prst="rect">
                <a:avLst/>
              </a:prstGeom>
              <a:noFill/>
              <a:ln w="9525">
                <a:noFill/>
                <a:miter lim="800000"/>
                <a:headEnd/>
                <a:tailEnd/>
              </a:ln>
            </p:spPr>
          </p:pic>
          <p:pic>
            <p:nvPicPr>
              <p:cNvPr id="75" name="Picture 64" descr="person.png"/>
              <p:cNvPicPr>
                <a:picLocks noChangeAspect="1"/>
              </p:cNvPicPr>
              <p:nvPr/>
            </p:nvPicPr>
            <p:blipFill>
              <a:blip r:embed="rId3"/>
              <a:srcRect/>
              <a:stretch>
                <a:fillRect/>
              </a:stretch>
            </p:blipFill>
            <p:spPr bwMode="auto">
              <a:xfrm>
                <a:off x="3554252" y="4800600"/>
                <a:ext cx="368254" cy="1003175"/>
              </a:xfrm>
              <a:prstGeom prst="rect">
                <a:avLst/>
              </a:prstGeom>
              <a:noFill/>
              <a:ln w="9525">
                <a:noFill/>
                <a:miter lim="800000"/>
                <a:headEnd/>
                <a:tailEnd/>
              </a:ln>
            </p:spPr>
          </p:pic>
          <p:pic>
            <p:nvPicPr>
              <p:cNvPr id="76" name="Picture 65" descr="person.png"/>
              <p:cNvPicPr>
                <a:picLocks noChangeAspect="1"/>
              </p:cNvPicPr>
              <p:nvPr/>
            </p:nvPicPr>
            <p:blipFill>
              <a:blip r:embed="rId3"/>
              <a:srcRect/>
              <a:stretch>
                <a:fillRect/>
              </a:stretch>
            </p:blipFill>
            <p:spPr bwMode="auto">
              <a:xfrm>
                <a:off x="3795598" y="4800600"/>
                <a:ext cx="368254" cy="1003175"/>
              </a:xfrm>
              <a:prstGeom prst="rect">
                <a:avLst/>
              </a:prstGeom>
              <a:noFill/>
              <a:ln w="9525">
                <a:noFill/>
                <a:miter lim="800000"/>
                <a:headEnd/>
                <a:tailEnd/>
              </a:ln>
            </p:spPr>
          </p:pic>
          <p:pic>
            <p:nvPicPr>
              <p:cNvPr id="77" name="Picture 66" descr="person.png"/>
              <p:cNvPicPr>
                <a:picLocks noChangeAspect="1"/>
              </p:cNvPicPr>
              <p:nvPr/>
            </p:nvPicPr>
            <p:blipFill>
              <a:blip r:embed="rId3"/>
              <a:srcRect/>
              <a:stretch>
                <a:fillRect/>
              </a:stretch>
            </p:blipFill>
            <p:spPr bwMode="auto">
              <a:xfrm>
                <a:off x="4036944" y="4800600"/>
                <a:ext cx="368254" cy="1003175"/>
              </a:xfrm>
              <a:prstGeom prst="rect">
                <a:avLst/>
              </a:prstGeom>
              <a:noFill/>
              <a:ln w="9525">
                <a:noFill/>
                <a:miter lim="800000"/>
                <a:headEnd/>
                <a:tailEnd/>
              </a:ln>
            </p:spPr>
          </p:pic>
          <p:pic>
            <p:nvPicPr>
              <p:cNvPr id="78" name="Picture 67" descr="person.png"/>
              <p:cNvPicPr>
                <a:picLocks noChangeAspect="1"/>
              </p:cNvPicPr>
              <p:nvPr/>
            </p:nvPicPr>
            <p:blipFill>
              <a:blip r:embed="rId3"/>
              <a:srcRect/>
              <a:stretch>
                <a:fillRect/>
              </a:stretch>
            </p:blipFill>
            <p:spPr bwMode="auto">
              <a:xfrm>
                <a:off x="4278290" y="4800600"/>
                <a:ext cx="368254" cy="1003175"/>
              </a:xfrm>
              <a:prstGeom prst="rect">
                <a:avLst/>
              </a:prstGeom>
              <a:noFill/>
              <a:ln w="9525">
                <a:noFill/>
                <a:miter lim="800000"/>
                <a:headEnd/>
                <a:tailEnd/>
              </a:ln>
            </p:spPr>
          </p:pic>
          <p:pic>
            <p:nvPicPr>
              <p:cNvPr id="79" name="Picture 68" descr="person.png"/>
              <p:cNvPicPr>
                <a:picLocks noChangeAspect="1"/>
              </p:cNvPicPr>
              <p:nvPr/>
            </p:nvPicPr>
            <p:blipFill>
              <a:blip r:embed="rId3"/>
              <a:srcRect/>
              <a:stretch>
                <a:fillRect/>
              </a:stretch>
            </p:blipFill>
            <p:spPr bwMode="auto">
              <a:xfrm>
                <a:off x="4519636" y="4800600"/>
                <a:ext cx="368254" cy="1003175"/>
              </a:xfrm>
              <a:prstGeom prst="rect">
                <a:avLst/>
              </a:prstGeom>
              <a:noFill/>
              <a:ln w="9525">
                <a:noFill/>
                <a:miter lim="800000"/>
                <a:headEnd/>
                <a:tailEnd/>
              </a:ln>
            </p:spPr>
          </p:pic>
          <p:pic>
            <p:nvPicPr>
              <p:cNvPr id="80" name="Picture 69" descr="person.png"/>
              <p:cNvPicPr>
                <a:picLocks noChangeAspect="1"/>
              </p:cNvPicPr>
              <p:nvPr/>
            </p:nvPicPr>
            <p:blipFill>
              <a:blip r:embed="rId3"/>
              <a:srcRect/>
              <a:stretch>
                <a:fillRect/>
              </a:stretch>
            </p:blipFill>
            <p:spPr bwMode="auto">
              <a:xfrm>
                <a:off x="2728246" y="4724400"/>
                <a:ext cx="368254" cy="1003175"/>
              </a:xfrm>
              <a:prstGeom prst="rect">
                <a:avLst/>
              </a:prstGeom>
              <a:noFill/>
              <a:ln w="9525">
                <a:noFill/>
                <a:miter lim="800000"/>
                <a:headEnd/>
                <a:tailEnd/>
              </a:ln>
            </p:spPr>
          </p:pic>
          <p:pic>
            <p:nvPicPr>
              <p:cNvPr id="81" name="Picture 70" descr="person.png"/>
              <p:cNvPicPr>
                <a:picLocks noChangeAspect="1"/>
              </p:cNvPicPr>
              <p:nvPr/>
            </p:nvPicPr>
            <p:blipFill>
              <a:blip r:embed="rId3"/>
              <a:srcRect/>
              <a:stretch>
                <a:fillRect/>
              </a:stretch>
            </p:blipFill>
            <p:spPr bwMode="auto">
              <a:xfrm>
                <a:off x="2969592" y="4724400"/>
                <a:ext cx="368254" cy="1003175"/>
              </a:xfrm>
              <a:prstGeom prst="rect">
                <a:avLst/>
              </a:prstGeom>
              <a:noFill/>
              <a:ln w="9525">
                <a:noFill/>
                <a:miter lim="800000"/>
                <a:headEnd/>
                <a:tailEnd/>
              </a:ln>
            </p:spPr>
          </p:pic>
          <p:pic>
            <p:nvPicPr>
              <p:cNvPr id="82" name="Picture 71" descr="person.png"/>
              <p:cNvPicPr>
                <a:picLocks noChangeAspect="1"/>
              </p:cNvPicPr>
              <p:nvPr/>
            </p:nvPicPr>
            <p:blipFill>
              <a:blip r:embed="rId3"/>
              <a:srcRect/>
              <a:stretch>
                <a:fillRect/>
              </a:stretch>
            </p:blipFill>
            <p:spPr bwMode="auto">
              <a:xfrm>
                <a:off x="3210938" y="4724400"/>
                <a:ext cx="368254" cy="1003175"/>
              </a:xfrm>
              <a:prstGeom prst="rect">
                <a:avLst/>
              </a:prstGeom>
              <a:noFill/>
              <a:ln w="9525">
                <a:noFill/>
                <a:miter lim="800000"/>
                <a:headEnd/>
                <a:tailEnd/>
              </a:ln>
            </p:spPr>
          </p:pic>
          <p:pic>
            <p:nvPicPr>
              <p:cNvPr id="83" name="Picture 72" descr="person.png"/>
              <p:cNvPicPr>
                <a:picLocks noChangeAspect="1"/>
              </p:cNvPicPr>
              <p:nvPr/>
            </p:nvPicPr>
            <p:blipFill>
              <a:blip r:embed="rId3"/>
              <a:srcRect/>
              <a:stretch>
                <a:fillRect/>
              </a:stretch>
            </p:blipFill>
            <p:spPr bwMode="auto">
              <a:xfrm>
                <a:off x="3452284" y="4724400"/>
                <a:ext cx="368254" cy="1003175"/>
              </a:xfrm>
              <a:prstGeom prst="rect">
                <a:avLst/>
              </a:prstGeom>
              <a:noFill/>
              <a:ln w="9525">
                <a:noFill/>
                <a:miter lim="800000"/>
                <a:headEnd/>
                <a:tailEnd/>
              </a:ln>
            </p:spPr>
          </p:pic>
          <p:pic>
            <p:nvPicPr>
              <p:cNvPr id="84" name="Picture 73" descr="person.png"/>
              <p:cNvPicPr>
                <a:picLocks noChangeAspect="1"/>
              </p:cNvPicPr>
              <p:nvPr/>
            </p:nvPicPr>
            <p:blipFill>
              <a:blip r:embed="rId3"/>
              <a:srcRect/>
              <a:stretch>
                <a:fillRect/>
              </a:stretch>
            </p:blipFill>
            <p:spPr bwMode="auto">
              <a:xfrm>
                <a:off x="3693630" y="4724400"/>
                <a:ext cx="368254" cy="1003175"/>
              </a:xfrm>
              <a:prstGeom prst="rect">
                <a:avLst/>
              </a:prstGeom>
              <a:noFill/>
              <a:ln w="9525">
                <a:noFill/>
                <a:miter lim="800000"/>
                <a:headEnd/>
                <a:tailEnd/>
              </a:ln>
            </p:spPr>
          </p:pic>
          <p:pic>
            <p:nvPicPr>
              <p:cNvPr id="85" name="Picture 74" descr="person.png"/>
              <p:cNvPicPr>
                <a:picLocks noChangeAspect="1"/>
              </p:cNvPicPr>
              <p:nvPr/>
            </p:nvPicPr>
            <p:blipFill>
              <a:blip r:embed="rId3"/>
              <a:srcRect/>
              <a:stretch>
                <a:fillRect/>
              </a:stretch>
            </p:blipFill>
            <p:spPr bwMode="auto">
              <a:xfrm>
                <a:off x="3934976" y="4724400"/>
                <a:ext cx="368254" cy="1003175"/>
              </a:xfrm>
              <a:prstGeom prst="rect">
                <a:avLst/>
              </a:prstGeom>
              <a:noFill/>
              <a:ln w="9525">
                <a:noFill/>
                <a:miter lim="800000"/>
                <a:headEnd/>
                <a:tailEnd/>
              </a:ln>
            </p:spPr>
          </p:pic>
          <p:pic>
            <p:nvPicPr>
              <p:cNvPr id="86" name="Picture 75" descr="person.png"/>
              <p:cNvPicPr>
                <a:picLocks noChangeAspect="1"/>
              </p:cNvPicPr>
              <p:nvPr/>
            </p:nvPicPr>
            <p:blipFill>
              <a:blip r:embed="rId3"/>
              <a:srcRect/>
              <a:stretch>
                <a:fillRect/>
              </a:stretch>
            </p:blipFill>
            <p:spPr bwMode="auto">
              <a:xfrm>
                <a:off x="4176322" y="4724400"/>
                <a:ext cx="368254" cy="1003175"/>
              </a:xfrm>
              <a:prstGeom prst="rect">
                <a:avLst/>
              </a:prstGeom>
              <a:noFill/>
              <a:ln w="9525">
                <a:noFill/>
                <a:miter lim="800000"/>
                <a:headEnd/>
                <a:tailEnd/>
              </a:ln>
            </p:spPr>
          </p:pic>
          <p:pic>
            <p:nvPicPr>
              <p:cNvPr id="87" name="Picture 76" descr="person.png"/>
              <p:cNvPicPr>
                <a:picLocks noChangeAspect="1"/>
              </p:cNvPicPr>
              <p:nvPr/>
            </p:nvPicPr>
            <p:blipFill>
              <a:blip r:embed="rId3"/>
              <a:srcRect/>
              <a:stretch>
                <a:fillRect/>
              </a:stretch>
            </p:blipFill>
            <p:spPr bwMode="auto">
              <a:xfrm>
                <a:off x="4417668" y="4724400"/>
                <a:ext cx="368254" cy="1003175"/>
              </a:xfrm>
              <a:prstGeom prst="rect">
                <a:avLst/>
              </a:prstGeom>
              <a:noFill/>
              <a:ln w="9525">
                <a:noFill/>
                <a:miter lim="800000"/>
                <a:headEnd/>
                <a:tailEnd/>
              </a:ln>
            </p:spPr>
          </p:pic>
          <p:pic>
            <p:nvPicPr>
              <p:cNvPr id="88" name="Picture 77" descr="person.png"/>
              <p:cNvPicPr>
                <a:picLocks noChangeAspect="1"/>
              </p:cNvPicPr>
              <p:nvPr/>
            </p:nvPicPr>
            <p:blipFill>
              <a:blip r:embed="rId3"/>
              <a:srcRect/>
              <a:stretch>
                <a:fillRect/>
              </a:stretch>
            </p:blipFill>
            <p:spPr bwMode="auto">
              <a:xfrm>
                <a:off x="4659014" y="4724400"/>
                <a:ext cx="368254" cy="1003175"/>
              </a:xfrm>
              <a:prstGeom prst="rect">
                <a:avLst/>
              </a:prstGeom>
              <a:noFill/>
              <a:ln w="9525">
                <a:noFill/>
                <a:miter lim="800000"/>
                <a:headEnd/>
                <a:tailEnd/>
              </a:ln>
            </p:spPr>
          </p:pic>
          <p:pic>
            <p:nvPicPr>
              <p:cNvPr id="89" name="Picture 78" descr="person.png"/>
              <p:cNvPicPr>
                <a:picLocks noChangeAspect="1"/>
              </p:cNvPicPr>
              <p:nvPr/>
            </p:nvPicPr>
            <p:blipFill>
              <a:blip r:embed="rId3"/>
              <a:srcRect/>
              <a:stretch>
                <a:fillRect/>
              </a:stretch>
            </p:blipFill>
            <p:spPr bwMode="auto">
              <a:xfrm>
                <a:off x="2867624" y="4648200"/>
                <a:ext cx="368254" cy="1003175"/>
              </a:xfrm>
              <a:prstGeom prst="rect">
                <a:avLst/>
              </a:prstGeom>
              <a:noFill/>
              <a:ln w="9525">
                <a:noFill/>
                <a:miter lim="800000"/>
                <a:headEnd/>
                <a:tailEnd/>
              </a:ln>
            </p:spPr>
          </p:pic>
          <p:pic>
            <p:nvPicPr>
              <p:cNvPr id="90" name="Picture 79" descr="person.png"/>
              <p:cNvPicPr>
                <a:picLocks noChangeAspect="1"/>
              </p:cNvPicPr>
              <p:nvPr/>
            </p:nvPicPr>
            <p:blipFill>
              <a:blip r:embed="rId3"/>
              <a:srcRect/>
              <a:stretch>
                <a:fillRect/>
              </a:stretch>
            </p:blipFill>
            <p:spPr bwMode="auto">
              <a:xfrm>
                <a:off x="3108970" y="4648200"/>
                <a:ext cx="368254" cy="1003175"/>
              </a:xfrm>
              <a:prstGeom prst="rect">
                <a:avLst/>
              </a:prstGeom>
              <a:noFill/>
              <a:ln w="9525">
                <a:noFill/>
                <a:miter lim="800000"/>
                <a:headEnd/>
                <a:tailEnd/>
              </a:ln>
            </p:spPr>
          </p:pic>
          <p:pic>
            <p:nvPicPr>
              <p:cNvPr id="91" name="Picture 80" descr="person.png"/>
              <p:cNvPicPr>
                <a:picLocks noChangeAspect="1"/>
              </p:cNvPicPr>
              <p:nvPr/>
            </p:nvPicPr>
            <p:blipFill>
              <a:blip r:embed="rId3"/>
              <a:srcRect/>
              <a:stretch>
                <a:fillRect/>
              </a:stretch>
            </p:blipFill>
            <p:spPr bwMode="auto">
              <a:xfrm>
                <a:off x="3350316" y="4648200"/>
                <a:ext cx="368254" cy="1003175"/>
              </a:xfrm>
              <a:prstGeom prst="rect">
                <a:avLst/>
              </a:prstGeom>
              <a:noFill/>
              <a:ln w="9525">
                <a:noFill/>
                <a:miter lim="800000"/>
                <a:headEnd/>
                <a:tailEnd/>
              </a:ln>
            </p:spPr>
          </p:pic>
          <p:pic>
            <p:nvPicPr>
              <p:cNvPr id="92" name="Picture 81" descr="person.png"/>
              <p:cNvPicPr>
                <a:picLocks noChangeAspect="1"/>
              </p:cNvPicPr>
              <p:nvPr/>
            </p:nvPicPr>
            <p:blipFill>
              <a:blip r:embed="rId3"/>
              <a:srcRect/>
              <a:stretch>
                <a:fillRect/>
              </a:stretch>
            </p:blipFill>
            <p:spPr bwMode="auto">
              <a:xfrm>
                <a:off x="3591662" y="4648200"/>
                <a:ext cx="368254" cy="1003175"/>
              </a:xfrm>
              <a:prstGeom prst="rect">
                <a:avLst/>
              </a:prstGeom>
              <a:noFill/>
              <a:ln w="9525">
                <a:noFill/>
                <a:miter lim="800000"/>
                <a:headEnd/>
                <a:tailEnd/>
              </a:ln>
            </p:spPr>
          </p:pic>
          <p:pic>
            <p:nvPicPr>
              <p:cNvPr id="93" name="Picture 82" descr="person.png"/>
              <p:cNvPicPr>
                <a:picLocks noChangeAspect="1"/>
              </p:cNvPicPr>
              <p:nvPr/>
            </p:nvPicPr>
            <p:blipFill>
              <a:blip r:embed="rId3"/>
              <a:srcRect/>
              <a:stretch>
                <a:fillRect/>
              </a:stretch>
            </p:blipFill>
            <p:spPr bwMode="auto">
              <a:xfrm>
                <a:off x="3833008" y="4648200"/>
                <a:ext cx="368254" cy="1003175"/>
              </a:xfrm>
              <a:prstGeom prst="rect">
                <a:avLst/>
              </a:prstGeom>
              <a:noFill/>
              <a:ln w="9525">
                <a:noFill/>
                <a:miter lim="800000"/>
                <a:headEnd/>
                <a:tailEnd/>
              </a:ln>
            </p:spPr>
          </p:pic>
          <p:pic>
            <p:nvPicPr>
              <p:cNvPr id="94" name="Picture 83" descr="person.png"/>
              <p:cNvPicPr>
                <a:picLocks noChangeAspect="1"/>
              </p:cNvPicPr>
              <p:nvPr/>
            </p:nvPicPr>
            <p:blipFill>
              <a:blip r:embed="rId3"/>
              <a:srcRect/>
              <a:stretch>
                <a:fillRect/>
              </a:stretch>
            </p:blipFill>
            <p:spPr bwMode="auto">
              <a:xfrm>
                <a:off x="4074354" y="4648200"/>
                <a:ext cx="368254" cy="1003175"/>
              </a:xfrm>
              <a:prstGeom prst="rect">
                <a:avLst/>
              </a:prstGeom>
              <a:noFill/>
              <a:ln w="9525">
                <a:noFill/>
                <a:miter lim="800000"/>
                <a:headEnd/>
                <a:tailEnd/>
              </a:ln>
            </p:spPr>
          </p:pic>
          <p:pic>
            <p:nvPicPr>
              <p:cNvPr id="95" name="Picture 84" descr="person.png"/>
              <p:cNvPicPr>
                <a:picLocks noChangeAspect="1"/>
              </p:cNvPicPr>
              <p:nvPr/>
            </p:nvPicPr>
            <p:blipFill>
              <a:blip r:embed="rId3"/>
              <a:srcRect/>
              <a:stretch>
                <a:fillRect/>
              </a:stretch>
            </p:blipFill>
            <p:spPr bwMode="auto">
              <a:xfrm>
                <a:off x="4315700" y="4648200"/>
                <a:ext cx="368254" cy="1003175"/>
              </a:xfrm>
              <a:prstGeom prst="rect">
                <a:avLst/>
              </a:prstGeom>
              <a:noFill/>
              <a:ln w="9525">
                <a:noFill/>
                <a:miter lim="800000"/>
                <a:headEnd/>
                <a:tailEnd/>
              </a:ln>
            </p:spPr>
          </p:pic>
          <p:pic>
            <p:nvPicPr>
              <p:cNvPr id="96" name="Picture 85" descr="person.png"/>
              <p:cNvPicPr>
                <a:picLocks noChangeAspect="1"/>
              </p:cNvPicPr>
              <p:nvPr/>
            </p:nvPicPr>
            <p:blipFill>
              <a:blip r:embed="rId3"/>
              <a:srcRect/>
              <a:stretch>
                <a:fillRect/>
              </a:stretch>
            </p:blipFill>
            <p:spPr bwMode="auto">
              <a:xfrm>
                <a:off x="4557046" y="4648200"/>
                <a:ext cx="368254" cy="1003175"/>
              </a:xfrm>
              <a:prstGeom prst="rect">
                <a:avLst/>
              </a:prstGeom>
              <a:noFill/>
              <a:ln w="9525">
                <a:noFill/>
                <a:miter lim="800000"/>
                <a:headEnd/>
                <a:tailEnd/>
              </a:ln>
            </p:spPr>
          </p:pic>
          <p:pic>
            <p:nvPicPr>
              <p:cNvPr id="97" name="Picture 86" descr="person.png"/>
              <p:cNvPicPr>
                <a:picLocks noChangeAspect="1"/>
              </p:cNvPicPr>
              <p:nvPr/>
            </p:nvPicPr>
            <p:blipFill>
              <a:blip r:embed="rId3"/>
              <a:srcRect/>
              <a:stretch>
                <a:fillRect/>
              </a:stretch>
            </p:blipFill>
            <p:spPr bwMode="auto">
              <a:xfrm>
                <a:off x="4798392" y="4648200"/>
                <a:ext cx="368254" cy="1003175"/>
              </a:xfrm>
              <a:prstGeom prst="rect">
                <a:avLst/>
              </a:prstGeom>
              <a:noFill/>
              <a:ln w="9525">
                <a:noFill/>
                <a:miter lim="800000"/>
                <a:headEnd/>
                <a:tailEnd/>
              </a:ln>
            </p:spPr>
          </p:pic>
        </p:grpSp>
        <p:sp>
          <p:nvSpPr>
            <p:cNvPr id="16" name="Rectangle 15"/>
            <p:cNvSpPr>
              <a:spLocks noChangeArrowheads="1"/>
            </p:cNvSpPr>
            <p:nvPr/>
          </p:nvSpPr>
          <p:spPr bwMode="auto">
            <a:xfrm>
              <a:off x="523875" y="6012660"/>
              <a:ext cx="4670425" cy="461966"/>
            </a:xfrm>
            <a:prstGeom prst="rect">
              <a:avLst/>
            </a:prstGeom>
            <a:noFill/>
            <a:ln w="9525">
              <a:noFill/>
              <a:miter lim="800000"/>
              <a:headEnd/>
              <a:tailEnd/>
            </a:ln>
          </p:spPr>
          <p:txBody>
            <a:bodyPr wrap="square">
              <a:spAutoFit/>
            </a:bodyPr>
            <a:lstStyle/>
            <a:p>
              <a:pPr lvl="1"/>
              <a:r>
                <a:rPr lang="en-US" sz="2400" dirty="0" smtClean="0">
                  <a:latin typeface="Calibri" charset="0"/>
                </a:rPr>
                <a:t>vs. 1,200,000 </a:t>
              </a:r>
              <a:r>
                <a:rPr lang="en-US" sz="2400" dirty="0">
                  <a:latin typeface="Calibri" charset="0"/>
                </a:rPr>
                <a:t>contributors</a:t>
              </a:r>
            </a:p>
          </p:txBody>
        </p:sp>
      </p:grpSp>
      <p:grpSp>
        <p:nvGrpSpPr>
          <p:cNvPr id="5" name="Group 97"/>
          <p:cNvGrpSpPr/>
          <p:nvPr/>
        </p:nvGrpSpPr>
        <p:grpSpPr>
          <a:xfrm>
            <a:off x="315041" y="3625138"/>
            <a:ext cx="3983976" cy="1347010"/>
            <a:chOff x="336455" y="5037163"/>
            <a:chExt cx="3983976" cy="1347010"/>
          </a:xfrm>
        </p:grpSpPr>
        <p:grpSp>
          <p:nvGrpSpPr>
            <p:cNvPr id="6" name="Group 111"/>
            <p:cNvGrpSpPr>
              <a:grpSpLocks/>
            </p:cNvGrpSpPr>
            <p:nvPr/>
          </p:nvGrpSpPr>
          <p:grpSpPr bwMode="auto">
            <a:xfrm>
              <a:off x="336455" y="5037163"/>
              <a:ext cx="3983976" cy="1347010"/>
              <a:chOff x="4991953" y="5358674"/>
              <a:chExt cx="3984896" cy="1346882"/>
            </a:xfrm>
          </p:grpSpPr>
          <p:pic>
            <p:nvPicPr>
              <p:cNvPr id="101" name="Picture 88" descr="person.png"/>
              <p:cNvPicPr>
                <a:picLocks noChangeAspect="1"/>
              </p:cNvPicPr>
              <p:nvPr/>
            </p:nvPicPr>
            <p:blipFill>
              <a:blip r:embed="rId3"/>
              <a:srcRect/>
              <a:stretch>
                <a:fillRect/>
              </a:stretch>
            </p:blipFill>
            <p:spPr bwMode="auto">
              <a:xfrm>
                <a:off x="7467976" y="5358674"/>
                <a:ext cx="368254" cy="1003175"/>
              </a:xfrm>
              <a:prstGeom prst="rect">
                <a:avLst/>
              </a:prstGeom>
              <a:noFill/>
              <a:ln w="9525">
                <a:noFill/>
                <a:miter lim="800000"/>
                <a:headEnd/>
                <a:tailEnd/>
              </a:ln>
            </p:spPr>
          </p:pic>
          <p:sp>
            <p:nvSpPr>
              <p:cNvPr id="102" name="Rectangle 89"/>
              <p:cNvSpPr>
                <a:spLocks noChangeArrowheads="1"/>
              </p:cNvSpPr>
              <p:nvPr/>
            </p:nvSpPr>
            <p:spPr bwMode="auto">
              <a:xfrm>
                <a:off x="4991953" y="6243935"/>
                <a:ext cx="3984896" cy="461621"/>
              </a:xfrm>
              <a:prstGeom prst="rect">
                <a:avLst/>
              </a:prstGeom>
              <a:noFill/>
              <a:ln w="9525">
                <a:noFill/>
                <a:miter lim="800000"/>
                <a:headEnd/>
                <a:tailEnd/>
              </a:ln>
            </p:spPr>
            <p:txBody>
              <a:bodyPr wrap="none">
                <a:spAutoFit/>
              </a:bodyPr>
              <a:lstStyle/>
              <a:p>
                <a:pPr lvl="1"/>
                <a:r>
                  <a:rPr lang="en-US" sz="2400" dirty="0" smtClean="0">
                    <a:latin typeface="Calibri" charset="0"/>
                  </a:rPr>
                  <a:t> Wikipedia: 900 </a:t>
                </a:r>
                <a:r>
                  <a:rPr lang="en-US" sz="2400" dirty="0">
                    <a:latin typeface="Calibri" charset="0"/>
                  </a:rPr>
                  <a:t>translators</a:t>
                </a:r>
              </a:p>
            </p:txBody>
          </p:sp>
        </p:grpSp>
        <p:pic>
          <p:nvPicPr>
            <p:cNvPr id="100" name="Picture 88" descr="person.png"/>
            <p:cNvPicPr>
              <a:picLocks noChangeAspect="1"/>
            </p:cNvPicPr>
            <p:nvPr/>
          </p:nvPicPr>
          <p:blipFill>
            <a:blip r:embed="rId3"/>
            <a:srcRect/>
            <a:stretch>
              <a:fillRect/>
            </a:stretch>
          </p:blipFill>
          <p:spPr bwMode="auto">
            <a:xfrm>
              <a:off x="2443743" y="5055456"/>
              <a:ext cx="368169" cy="1003270"/>
            </a:xfrm>
            <a:prstGeom prst="rect">
              <a:avLst/>
            </a:prstGeom>
            <a:noFill/>
            <a:ln w="9525">
              <a:noFill/>
              <a:miter lim="800000"/>
              <a:headEnd/>
              <a:tailEnd/>
            </a:ln>
          </p:spPr>
        </p:pic>
      </p:grpSp>
      <p:sp>
        <p:nvSpPr>
          <p:cNvPr id="99" name="Title 1"/>
          <p:cNvSpPr txBox="1">
            <a:spLocks/>
          </p:cNvSpPr>
          <p:nvPr/>
        </p:nvSpPr>
        <p:spPr>
          <a:xfrm>
            <a:off x="457200" y="914400"/>
            <a:ext cx="8229600" cy="1143000"/>
          </a:xfrm>
          <a:prstGeom prst="rect">
            <a:avLst/>
          </a:prstGeom>
          <a:noFill/>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1"/>
                </a:solidFill>
                <a:effectLst/>
                <a:uLnTx/>
                <a:uFillTx/>
                <a:latin typeface="+mj-lt"/>
                <a:ea typeface="+mj-ea"/>
                <a:cs typeface="+mj-cs"/>
              </a:rPr>
              <a:t>Translate with the </a:t>
            </a:r>
            <a:r>
              <a:rPr kumimoji="0" lang="en-US" sz="4400" b="1" i="0" u="none" strike="noStrike" kern="1200" cap="none" spc="0" normalizeH="0" baseline="0" noProof="0" dirty="0" smtClean="0">
                <a:ln>
                  <a:noFill/>
                </a:ln>
                <a:solidFill>
                  <a:schemeClr val="tx1"/>
                </a:solidFill>
                <a:effectLst/>
                <a:uLnTx/>
                <a:uFillTx/>
                <a:latin typeface="+mj-lt"/>
                <a:ea typeface="+mj-ea"/>
                <a:cs typeface="+mj-cs"/>
              </a:rPr>
              <a:t>Monolingual</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t>
            </a:r>
            <a:r>
              <a:rPr kumimoji="0" lang="en-US" sz="3600" b="0" i="0" u="none" strike="noStrike" kern="1200" cap="none" spc="0" normalizeH="0" baseline="0" noProof="0" dirty="0" smtClean="0">
                <a:ln>
                  <a:noFill/>
                </a:ln>
                <a:solidFill>
                  <a:schemeClr val="tx1"/>
                </a:solidFill>
                <a:effectLst/>
                <a:uLnTx/>
                <a:uFillTx/>
                <a:latin typeface="+mj-lt"/>
                <a:ea typeface="+mj-ea"/>
                <a:cs typeface="+mj-cs"/>
              </a:rPr>
              <a:t>Crowd</a:t>
            </a:r>
          </a:p>
        </p:txBody>
      </p:sp>
      <p:sp>
        <p:nvSpPr>
          <p:cNvPr id="2" name="Rectangle 1"/>
          <p:cNvSpPr/>
          <p:nvPr/>
        </p:nvSpPr>
        <p:spPr>
          <a:xfrm>
            <a:off x="229784" y="5854631"/>
            <a:ext cx="7117560" cy="369332"/>
          </a:xfrm>
          <a:prstGeom prst="rect">
            <a:avLst/>
          </a:prstGeom>
        </p:spPr>
        <p:txBody>
          <a:bodyPr wrap="square">
            <a:spAutoFit/>
          </a:bodyPr>
          <a:lstStyle/>
          <a:p>
            <a:r>
              <a:rPr lang="en-US" dirty="0"/>
              <a:t>Chang Hu. </a:t>
            </a:r>
            <a:r>
              <a:rPr lang="en-US" b="1" dirty="0"/>
              <a:t>Collaborative </a:t>
            </a:r>
            <a:r>
              <a:rPr lang="en-US" b="1" dirty="0" smtClean="0"/>
              <a:t>Translation </a:t>
            </a:r>
            <a:r>
              <a:rPr lang="en-US" b="1" dirty="0"/>
              <a:t>by </a:t>
            </a:r>
            <a:r>
              <a:rPr lang="en-US" b="1" dirty="0" smtClean="0"/>
              <a:t>Monolingual </a:t>
            </a:r>
            <a:r>
              <a:rPr lang="en-US" b="1" dirty="0"/>
              <a:t>U</a:t>
            </a:r>
            <a:r>
              <a:rPr lang="en-US" b="1" dirty="0" smtClean="0"/>
              <a:t>sers</a:t>
            </a:r>
            <a:r>
              <a:rPr lang="en-US" dirty="0" smtClean="0"/>
              <a:t>, </a:t>
            </a:r>
            <a:r>
              <a:rPr lang="en-US" i="1" dirty="0" smtClean="0"/>
              <a:t>CHI </a:t>
            </a:r>
            <a:r>
              <a:rPr lang="en-US" i="1" dirty="0"/>
              <a:t>'</a:t>
            </a:r>
            <a:r>
              <a:rPr lang="en-US" i="1" dirty="0" smtClean="0"/>
              <a:t>09</a:t>
            </a:r>
            <a:endParaRPr lang="en-US" i="1" dirty="0"/>
          </a:p>
        </p:txBody>
      </p:sp>
      <p:sp>
        <p:nvSpPr>
          <p:cNvPr id="98" name="Rectangle 97"/>
          <p:cNvSpPr/>
          <p:nvPr/>
        </p:nvSpPr>
        <p:spPr>
          <a:xfrm>
            <a:off x="229084" y="6188315"/>
            <a:ext cx="8760891" cy="646331"/>
          </a:xfrm>
          <a:prstGeom prst="rect">
            <a:avLst/>
          </a:prstGeom>
        </p:spPr>
        <p:txBody>
          <a:bodyPr wrap="square">
            <a:spAutoFit/>
          </a:bodyPr>
          <a:lstStyle/>
          <a:p>
            <a:r>
              <a:rPr lang="en-US" dirty="0"/>
              <a:t>Chang Hu, Benjamin B. </a:t>
            </a:r>
            <a:r>
              <a:rPr lang="en-US" dirty="0" err="1"/>
              <a:t>Bederson</a:t>
            </a:r>
            <a:r>
              <a:rPr lang="en-US" dirty="0"/>
              <a:t>, Philip </a:t>
            </a:r>
            <a:r>
              <a:rPr lang="en-US" dirty="0" err="1"/>
              <a:t>Resnik</a:t>
            </a:r>
            <a:r>
              <a:rPr lang="en-US" dirty="0"/>
              <a:t>. </a:t>
            </a:r>
            <a:r>
              <a:rPr lang="en-US" b="1" dirty="0"/>
              <a:t>Translation by Iterative Collaboration between Monolingual </a:t>
            </a:r>
            <a:r>
              <a:rPr lang="en-US" b="1" dirty="0" smtClean="0"/>
              <a:t>Users </a:t>
            </a:r>
            <a:r>
              <a:rPr lang="en-US" dirty="0" smtClean="0"/>
              <a:t>(MonoTrans), </a:t>
            </a:r>
            <a:r>
              <a:rPr lang="en-US" i="1" dirty="0" smtClean="0"/>
              <a:t>GI </a:t>
            </a:r>
            <a:r>
              <a:rPr lang="en-US" i="1" dirty="0"/>
              <a:t>'</a:t>
            </a:r>
            <a:r>
              <a:rPr lang="en-US" i="1" dirty="0" smtClean="0"/>
              <a:t>10</a:t>
            </a:r>
            <a:endParaRPr lang="en-US" i="1" dirty="0"/>
          </a:p>
        </p:txBody>
      </p:sp>
    </p:spTree>
    <p:extLst>
      <p:ext uri="{BB962C8B-B14F-4D97-AF65-F5344CB8AC3E}">
        <p14:creationId xmlns:p14="http://schemas.microsoft.com/office/powerpoint/2010/main" val="14189696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9" presetClass="emph" presetSubtype="0" grpId="0" nodeType="withEffect">
                                  <p:stCondLst>
                                    <p:cond delay="0"/>
                                  </p:stCondLst>
                                  <p:childTnLst>
                                    <p:set>
                                      <p:cBhvr rctx="PPT">
                                        <p:cTn id="14" dur="indefinite"/>
                                        <p:tgtEl>
                                          <p:spTgt spid="25602"/>
                                        </p:tgtEl>
                                        <p:attrNameLst>
                                          <p:attrName>style.opacity</p:attrName>
                                        </p:attrNameLst>
                                      </p:cBhvr>
                                      <p:to>
                                        <p:strVal val="0.25"/>
                                      </p:to>
                                    </p:set>
                                    <p:animEffect filter="image" prLst="opacity: 0.25">
                                      <p:cBhvr rctx="IE">
                                        <p:cTn id="15" dur="indefinite"/>
                                        <p:tgtEl>
                                          <p:spTgt spid="2560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p:cTn id="18" dur="500" fill="hold"/>
                                        <p:tgtEl>
                                          <p:spTgt spid="99"/>
                                        </p:tgtEl>
                                        <p:attrNameLst>
                                          <p:attrName>ppt_w</p:attrName>
                                        </p:attrNameLst>
                                      </p:cBhvr>
                                      <p:tavLst>
                                        <p:tav tm="0">
                                          <p:val>
                                            <p:fltVal val="0"/>
                                          </p:val>
                                        </p:tav>
                                        <p:tav tm="100000">
                                          <p:val>
                                            <p:strVal val="#ppt_w"/>
                                          </p:val>
                                        </p:tav>
                                      </p:tavLst>
                                    </p:anim>
                                    <p:anim calcmode="lin" valueType="num">
                                      <p:cBhvr>
                                        <p:cTn id="19" dur="500" fill="hold"/>
                                        <p:tgtEl>
                                          <p:spTgt spid="99"/>
                                        </p:tgtEl>
                                        <p:attrNameLst>
                                          <p:attrName>ppt_h</p:attrName>
                                        </p:attrNameLst>
                                      </p:cBhvr>
                                      <p:tavLst>
                                        <p:tav tm="0">
                                          <p:val>
                                            <p:fltVal val="0"/>
                                          </p:val>
                                        </p:tav>
                                        <p:tav tm="100000">
                                          <p:val>
                                            <p:strVal val="#ppt_h"/>
                                          </p:val>
                                        </p:tav>
                                      </p:tavLst>
                                    </p:anim>
                                    <p:animEffect transition="in" filter="fade">
                                      <p:cBhvr>
                                        <p:cTn id="20" dur="500"/>
                                        <p:tgtEl>
                                          <p:spTgt spid="9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99" grpId="0"/>
      <p:bldP spid="2" grpId="0"/>
      <p:bldP spid="9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2892"/>
            <a:ext cx="8229600" cy="2160374"/>
          </a:xfrm>
        </p:spPr>
        <p:txBody>
          <a:bodyPr>
            <a:normAutofit/>
          </a:bodyPr>
          <a:lstStyle/>
          <a:p>
            <a:r>
              <a:rPr lang="en-US" dirty="0" smtClean="0"/>
              <a:t>Monolingual Crowds Fixing Machine Translation Together</a:t>
            </a:r>
            <a:endParaRPr lang="en-US" dirty="0"/>
          </a:p>
        </p:txBody>
      </p:sp>
    </p:spTree>
    <p:extLst>
      <p:ext uri="{BB962C8B-B14F-4D97-AF65-F5344CB8AC3E}">
        <p14:creationId xmlns:p14="http://schemas.microsoft.com/office/powerpoint/2010/main" val="31210263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stCxn id="20" idx="3"/>
            <a:endCxn id="25" idx="1"/>
          </p:cNvCxnSpPr>
          <p:nvPr/>
        </p:nvCxnSpPr>
        <p:spPr bwMode="auto">
          <a:xfrm>
            <a:off x="3428836" y="817502"/>
            <a:ext cx="2689863" cy="484089"/>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sp>
        <p:nvSpPr>
          <p:cNvPr id="20" name="Rectangle 19"/>
          <p:cNvSpPr/>
          <p:nvPr/>
        </p:nvSpPr>
        <p:spPr>
          <a:xfrm>
            <a:off x="650864" y="693408"/>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Estoy</a:t>
            </a:r>
            <a:r>
              <a:rPr lang="en-US" sz="2000" dirty="0" smtClean="0"/>
              <a:t> </a:t>
            </a:r>
            <a:r>
              <a:rPr lang="en-US" sz="2000" dirty="0" err="1" smtClean="0"/>
              <a:t>bien</a:t>
            </a:r>
            <a:r>
              <a:rPr lang="en-US" sz="2000" dirty="0" smtClean="0"/>
              <a:t>.</a:t>
            </a:r>
            <a:endParaRPr lang="en-US" sz="2000" dirty="0"/>
          </a:p>
        </p:txBody>
      </p:sp>
      <p:sp>
        <p:nvSpPr>
          <p:cNvPr id="25" name="Rectangle 24"/>
          <p:cNvSpPr/>
          <p:nvPr/>
        </p:nvSpPr>
        <p:spPr>
          <a:xfrm>
            <a:off x="6118699" y="1177497"/>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580304" y="3708532"/>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Estoy</a:t>
            </a:r>
            <a:r>
              <a:rPr lang="en-US" sz="2000" dirty="0" smtClean="0"/>
              <a:t> </a:t>
            </a:r>
            <a:r>
              <a:rPr lang="en-US" sz="2000" dirty="0" err="1" smtClean="0"/>
              <a:t>bien</a:t>
            </a:r>
            <a:r>
              <a:rPr lang="en-US" sz="2000" dirty="0" smtClean="0"/>
              <a:t>.</a:t>
            </a:r>
            <a:endParaRPr lang="en-US" sz="2000" dirty="0"/>
          </a:p>
        </p:txBody>
      </p:sp>
      <p:cxnSp>
        <p:nvCxnSpPr>
          <p:cNvPr id="56" name="Straight Arrow Connector 55"/>
          <p:cNvCxnSpPr>
            <a:endCxn id="52" idx="3"/>
          </p:cNvCxnSpPr>
          <p:nvPr/>
        </p:nvCxnSpPr>
        <p:spPr bwMode="auto">
          <a:xfrm flipH="1">
            <a:off x="3358276" y="1435220"/>
            <a:ext cx="2708296" cy="2397406"/>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grpSp>
        <p:nvGrpSpPr>
          <p:cNvPr id="10" name="Group 9"/>
          <p:cNvGrpSpPr/>
          <p:nvPr/>
        </p:nvGrpSpPr>
        <p:grpSpPr>
          <a:xfrm>
            <a:off x="6066572" y="35955"/>
            <a:ext cx="757099" cy="1032514"/>
            <a:chOff x="2622084" y="1299764"/>
            <a:chExt cx="757099" cy="1032514"/>
          </a:xfrm>
        </p:grpSpPr>
        <p:pic>
          <p:nvPicPr>
            <p:cNvPr id="78" name="Picture 77"/>
            <p:cNvPicPr>
              <a:picLocks noChangeAspect="1"/>
            </p:cNvPicPr>
            <p:nvPr/>
          </p:nvPicPr>
          <p:blipFill>
            <a:blip r:embed="rId3"/>
            <a:stretch>
              <a:fillRect/>
            </a:stretch>
          </p:blipFill>
          <p:spPr>
            <a:xfrm flipH="1">
              <a:off x="2622084" y="1572715"/>
              <a:ext cx="337865" cy="759563"/>
            </a:xfrm>
            <a:prstGeom prst="rect">
              <a:avLst/>
            </a:prstGeom>
          </p:spPr>
        </p:pic>
        <p:pic>
          <p:nvPicPr>
            <p:cNvPr id="80" name="Picture 79"/>
            <p:cNvPicPr>
              <a:picLocks noChangeAspect="1"/>
            </p:cNvPicPr>
            <p:nvPr/>
          </p:nvPicPr>
          <p:blipFill>
            <a:blip r:embed="rId3"/>
            <a:stretch>
              <a:fillRect/>
            </a:stretch>
          </p:blipFill>
          <p:spPr>
            <a:xfrm flipH="1">
              <a:off x="2822153" y="1429663"/>
              <a:ext cx="337865" cy="759563"/>
            </a:xfrm>
            <a:prstGeom prst="rect">
              <a:avLst/>
            </a:prstGeom>
          </p:spPr>
        </p:pic>
        <p:pic>
          <p:nvPicPr>
            <p:cNvPr id="81" name="Picture 80"/>
            <p:cNvPicPr>
              <a:picLocks noChangeAspect="1"/>
            </p:cNvPicPr>
            <p:nvPr/>
          </p:nvPicPr>
          <p:blipFill>
            <a:blip r:embed="rId3"/>
            <a:stretch>
              <a:fillRect/>
            </a:stretch>
          </p:blipFill>
          <p:spPr>
            <a:xfrm flipH="1">
              <a:off x="3041318" y="1299764"/>
              <a:ext cx="337865" cy="759563"/>
            </a:xfrm>
            <a:prstGeom prst="rect">
              <a:avLst/>
            </a:prstGeom>
          </p:spPr>
        </p:pic>
      </p:grpSp>
      <p:grpSp>
        <p:nvGrpSpPr>
          <p:cNvPr id="15" name="Group 14"/>
          <p:cNvGrpSpPr/>
          <p:nvPr/>
        </p:nvGrpSpPr>
        <p:grpSpPr>
          <a:xfrm>
            <a:off x="237964" y="2758485"/>
            <a:ext cx="684680" cy="930404"/>
            <a:chOff x="2297211" y="1678627"/>
            <a:chExt cx="684680" cy="930404"/>
          </a:xfrm>
        </p:grpSpPr>
        <p:pic>
          <p:nvPicPr>
            <p:cNvPr id="14" name="Picture 13"/>
            <p:cNvPicPr>
              <a:picLocks noChangeAspect="1"/>
            </p:cNvPicPr>
            <p:nvPr/>
          </p:nvPicPr>
          <p:blipFill>
            <a:blip r:embed="rId4"/>
            <a:stretch>
              <a:fillRect/>
            </a:stretch>
          </p:blipFill>
          <p:spPr>
            <a:xfrm flipH="1">
              <a:off x="2297211" y="1678627"/>
              <a:ext cx="315238" cy="708694"/>
            </a:xfrm>
            <a:prstGeom prst="rect">
              <a:avLst/>
            </a:prstGeom>
          </p:spPr>
        </p:pic>
        <p:pic>
          <p:nvPicPr>
            <p:cNvPr id="82" name="Picture 81"/>
            <p:cNvPicPr>
              <a:picLocks noChangeAspect="1"/>
            </p:cNvPicPr>
            <p:nvPr/>
          </p:nvPicPr>
          <p:blipFill>
            <a:blip r:embed="rId4"/>
            <a:stretch>
              <a:fillRect/>
            </a:stretch>
          </p:blipFill>
          <p:spPr>
            <a:xfrm flipH="1">
              <a:off x="2485221" y="1795417"/>
              <a:ext cx="315238" cy="708694"/>
            </a:xfrm>
            <a:prstGeom prst="rect">
              <a:avLst/>
            </a:prstGeom>
          </p:spPr>
        </p:pic>
        <p:pic>
          <p:nvPicPr>
            <p:cNvPr id="84" name="Picture 83"/>
            <p:cNvPicPr>
              <a:picLocks noChangeAspect="1"/>
            </p:cNvPicPr>
            <p:nvPr/>
          </p:nvPicPr>
          <p:blipFill>
            <a:blip r:embed="rId4"/>
            <a:stretch>
              <a:fillRect/>
            </a:stretch>
          </p:blipFill>
          <p:spPr>
            <a:xfrm flipH="1">
              <a:off x="2666653" y="1900337"/>
              <a:ext cx="315238" cy="708694"/>
            </a:xfrm>
            <a:prstGeom prst="rect">
              <a:avLst/>
            </a:prstGeom>
          </p:spPr>
        </p:pic>
      </p:grpSp>
      <p:pic>
        <p:nvPicPr>
          <p:cNvPr id="2" name="Picture 1"/>
          <p:cNvPicPr>
            <a:picLocks noChangeAspect="1"/>
          </p:cNvPicPr>
          <p:nvPr/>
        </p:nvPicPr>
        <p:blipFill>
          <a:blip r:embed="rId5"/>
          <a:stretch>
            <a:fillRect/>
          </a:stretch>
        </p:blipFill>
        <p:spPr>
          <a:xfrm>
            <a:off x="4377434" y="512473"/>
            <a:ext cx="649642" cy="646755"/>
          </a:xfrm>
          <a:prstGeom prst="rect">
            <a:avLst/>
          </a:prstGeom>
        </p:spPr>
      </p:pic>
      <p:pic>
        <p:nvPicPr>
          <p:cNvPr id="65" name="Picture 64"/>
          <p:cNvPicPr>
            <a:picLocks noChangeAspect="1"/>
          </p:cNvPicPr>
          <p:nvPr/>
        </p:nvPicPr>
        <p:blipFill>
          <a:blip r:embed="rId5"/>
          <a:stretch>
            <a:fillRect/>
          </a:stretch>
        </p:blipFill>
        <p:spPr>
          <a:xfrm>
            <a:off x="4377434" y="2313078"/>
            <a:ext cx="649642" cy="646755"/>
          </a:xfrm>
          <a:prstGeom prst="rect">
            <a:avLst/>
          </a:prstGeom>
        </p:spPr>
      </p:pic>
      <p:sp>
        <p:nvSpPr>
          <p:cNvPr id="66" name="Rectangle 65"/>
          <p:cNvSpPr/>
          <p:nvPr/>
        </p:nvSpPr>
        <p:spPr>
          <a:xfrm>
            <a:off x="6118699" y="1187033"/>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fine.</a:t>
            </a:r>
            <a:endParaRPr lang="en-US" sz="2000" dirty="0"/>
          </a:p>
        </p:txBody>
      </p:sp>
      <p:grpSp>
        <p:nvGrpSpPr>
          <p:cNvPr id="8194" name="Group 8193"/>
          <p:cNvGrpSpPr/>
          <p:nvPr/>
        </p:nvGrpSpPr>
        <p:grpSpPr>
          <a:xfrm>
            <a:off x="476010" y="3976393"/>
            <a:ext cx="3447667" cy="722160"/>
            <a:chOff x="526046" y="3745613"/>
            <a:chExt cx="3447667" cy="722160"/>
          </a:xfrm>
        </p:grpSpPr>
        <p:grpSp>
          <p:nvGrpSpPr>
            <p:cNvPr id="99" name="Group 98"/>
            <p:cNvGrpSpPr/>
            <p:nvPr/>
          </p:nvGrpSpPr>
          <p:grpSpPr>
            <a:xfrm>
              <a:off x="526046" y="3967139"/>
              <a:ext cx="3107989" cy="372631"/>
              <a:chOff x="5649550" y="2251585"/>
              <a:chExt cx="3107989" cy="372631"/>
            </a:xfrm>
            <a:solidFill>
              <a:srgbClr val="558ED5"/>
            </a:solidFill>
          </p:grpSpPr>
          <p:sp>
            <p:nvSpPr>
              <p:cNvPr id="100" name="Oval 99"/>
              <p:cNvSpPr/>
              <p:nvPr/>
            </p:nvSpPr>
            <p:spPr>
              <a:xfrm>
                <a:off x="5649550" y="2251585"/>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101" name="Rectangle 100"/>
              <p:cNvSpPr/>
              <p:nvPr/>
            </p:nvSpPr>
            <p:spPr>
              <a:xfrm>
                <a:off x="6096184" y="2254884"/>
                <a:ext cx="2661355" cy="369332"/>
              </a:xfrm>
              <a:prstGeom prst="rect">
                <a:avLst/>
              </a:prstGeom>
              <a:noFill/>
            </p:spPr>
            <p:txBody>
              <a:bodyPr wrap="none">
                <a:spAutoFit/>
              </a:bodyPr>
              <a:lstStyle/>
              <a:p>
                <a:r>
                  <a:rPr lang="en-US" dirty="0" smtClean="0">
                    <a:latin typeface="Arial"/>
                    <a:cs typeface="Arial"/>
                  </a:rPr>
                  <a:t>Vote on back translation</a:t>
                </a:r>
                <a:endParaRPr lang="en-US" dirty="0"/>
              </a:p>
            </p:txBody>
          </p:sp>
        </p:grpSp>
        <p:pic>
          <p:nvPicPr>
            <p:cNvPr id="102" name="Picture 101" descr="vo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1881" y="3745613"/>
              <a:ext cx="381832" cy="722160"/>
            </a:xfrm>
            <a:prstGeom prst="rect">
              <a:avLst/>
            </a:prstGeom>
          </p:spPr>
        </p:pic>
      </p:grpSp>
      <p:grpSp>
        <p:nvGrpSpPr>
          <p:cNvPr id="111" name="Group 110"/>
          <p:cNvGrpSpPr/>
          <p:nvPr/>
        </p:nvGrpSpPr>
        <p:grpSpPr>
          <a:xfrm>
            <a:off x="6049501" y="1563883"/>
            <a:ext cx="2989610" cy="722160"/>
            <a:chOff x="5641372" y="1274023"/>
            <a:chExt cx="2989610" cy="722160"/>
          </a:xfrm>
        </p:grpSpPr>
        <p:grpSp>
          <p:nvGrpSpPr>
            <p:cNvPr id="112" name="Group 111"/>
            <p:cNvGrpSpPr/>
            <p:nvPr/>
          </p:nvGrpSpPr>
          <p:grpSpPr>
            <a:xfrm>
              <a:off x="5641372" y="1536845"/>
              <a:ext cx="2607778" cy="372631"/>
              <a:chOff x="5649550" y="2251585"/>
              <a:chExt cx="2607778" cy="372631"/>
            </a:xfrm>
          </p:grpSpPr>
          <p:sp>
            <p:nvSpPr>
              <p:cNvPr id="114" name="Oval 113"/>
              <p:cNvSpPr/>
              <p:nvPr/>
            </p:nvSpPr>
            <p:spPr>
              <a:xfrm>
                <a:off x="5649550" y="2251585"/>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1</a:t>
                </a:r>
              </a:p>
            </p:txBody>
          </p:sp>
          <p:sp>
            <p:nvSpPr>
              <p:cNvPr id="115" name="Rectangle 114"/>
              <p:cNvSpPr/>
              <p:nvPr/>
            </p:nvSpPr>
            <p:spPr>
              <a:xfrm>
                <a:off x="6096184" y="2254884"/>
                <a:ext cx="2161144" cy="369332"/>
              </a:xfrm>
              <a:prstGeom prst="rect">
                <a:avLst/>
              </a:prstGeom>
            </p:spPr>
            <p:txBody>
              <a:bodyPr wrap="none">
                <a:spAutoFit/>
              </a:bodyPr>
              <a:lstStyle/>
              <a:p>
                <a:r>
                  <a:rPr lang="en-US" dirty="0" smtClean="0">
                    <a:latin typeface="Arial"/>
                    <a:cs typeface="Arial"/>
                  </a:rPr>
                  <a:t>Vote on candidates</a:t>
                </a:r>
                <a:endParaRPr lang="en-US" dirty="0"/>
              </a:p>
            </p:txBody>
          </p:sp>
        </p:grpSp>
        <p:pic>
          <p:nvPicPr>
            <p:cNvPr id="113" name="Picture 112" descr="vot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49150" y="1274023"/>
              <a:ext cx="381832" cy="722160"/>
            </a:xfrm>
            <a:prstGeom prst="rect">
              <a:avLst/>
            </a:prstGeom>
          </p:spPr>
        </p:pic>
      </p:grpSp>
    </p:spTree>
    <p:extLst>
      <p:ext uri="{BB962C8B-B14F-4D97-AF65-F5344CB8AC3E}">
        <p14:creationId xmlns:p14="http://schemas.microsoft.com/office/powerpoint/2010/main" val="20285516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1"/>
                                        </p:tgtEl>
                                        <p:attrNameLst>
                                          <p:attrName>style.visibility</p:attrName>
                                        </p:attrNameLst>
                                      </p:cBhvr>
                                      <p:to>
                                        <p:strVal val="visible"/>
                                      </p:to>
                                    </p:set>
                                    <p:animEffect transition="in" filter="fade">
                                      <p:cBhvr>
                                        <p:cTn id="26" dur="500"/>
                                        <p:tgtEl>
                                          <p:spTgt spid="1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10" presetClass="entr" presetSubtype="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0"/>
                                  </p:stCondLst>
                                  <p:childTnLst>
                                    <p:set>
                                      <p:cBhvr>
                                        <p:cTn id="42" dur="1" fill="hold">
                                          <p:stCondLst>
                                            <p:cond delay="0"/>
                                          </p:stCondLst>
                                        </p:cTn>
                                        <p:tgtEl>
                                          <p:spTgt spid="8194"/>
                                        </p:tgtEl>
                                        <p:attrNameLst>
                                          <p:attrName>style.visibility</p:attrName>
                                        </p:attrNameLst>
                                      </p:cBhvr>
                                      <p:to>
                                        <p:strVal val="visible"/>
                                      </p:to>
                                    </p:set>
                                    <p:animEffect transition="in" filter="fade">
                                      <p:cBhvr>
                                        <p:cTn id="43"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2" grpId="0" animBg="1"/>
      <p:bldP spid="6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a:stCxn id="20" idx="3"/>
            <a:endCxn id="25" idx="1"/>
          </p:cNvCxnSpPr>
          <p:nvPr/>
        </p:nvCxnSpPr>
        <p:spPr bwMode="auto">
          <a:xfrm>
            <a:off x="3428836" y="817502"/>
            <a:ext cx="2689863" cy="484089"/>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sp>
        <p:nvSpPr>
          <p:cNvPr id="20" name="Rectangle 19"/>
          <p:cNvSpPr/>
          <p:nvPr/>
        </p:nvSpPr>
        <p:spPr>
          <a:xfrm>
            <a:off x="650864" y="693408"/>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t>Estoy</a:t>
            </a:r>
            <a:r>
              <a:rPr lang="en-US" sz="2000" dirty="0" smtClean="0"/>
              <a:t> </a:t>
            </a:r>
            <a:r>
              <a:rPr lang="en-US" sz="2000" dirty="0" err="1" smtClean="0"/>
              <a:t>bien</a:t>
            </a:r>
            <a:r>
              <a:rPr lang="en-US" sz="2000" dirty="0" smtClean="0"/>
              <a:t>.</a:t>
            </a:r>
            <a:endParaRPr lang="en-US" sz="2000" dirty="0"/>
          </a:p>
        </p:txBody>
      </p:sp>
      <p:sp>
        <p:nvSpPr>
          <p:cNvPr id="25" name="Rectangle 24"/>
          <p:cNvSpPr/>
          <p:nvPr/>
        </p:nvSpPr>
        <p:spPr>
          <a:xfrm>
            <a:off x="6118699" y="1177497"/>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580304" y="3708532"/>
            <a:ext cx="2777972" cy="248187"/>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Estoy</a:t>
            </a:r>
            <a:r>
              <a:rPr lang="en-US" dirty="0" smtClean="0"/>
              <a:t> </a:t>
            </a:r>
            <a:r>
              <a:rPr lang="en-US" dirty="0" err="1" smtClean="0"/>
              <a:t>bien</a:t>
            </a:r>
            <a:r>
              <a:rPr lang="en-US" dirty="0" smtClean="0"/>
              <a:t>.</a:t>
            </a:r>
            <a:endParaRPr lang="en-US" dirty="0"/>
          </a:p>
        </p:txBody>
      </p:sp>
      <p:cxnSp>
        <p:nvCxnSpPr>
          <p:cNvPr id="56" name="Straight Arrow Connector 55"/>
          <p:cNvCxnSpPr>
            <a:stCxn id="29" idx="1"/>
            <a:endCxn id="52" idx="3"/>
          </p:cNvCxnSpPr>
          <p:nvPr/>
        </p:nvCxnSpPr>
        <p:spPr bwMode="auto">
          <a:xfrm flipH="1">
            <a:off x="3358276" y="2895936"/>
            <a:ext cx="2760423" cy="936690"/>
          </a:xfrm>
          <a:prstGeom prst="straightConnector1">
            <a:avLst/>
          </a:prstGeom>
          <a:solidFill>
            <a:schemeClr val="accent1"/>
          </a:solidFill>
          <a:ln w="38100" cap="flat" cmpd="sng" algn="ctr">
            <a:solidFill>
              <a:srgbClr val="4F81BD"/>
            </a:solidFill>
            <a:prstDash val="solid"/>
            <a:round/>
            <a:headEnd type="none" w="sm" len="sm"/>
            <a:tailEnd type="triangle"/>
          </a:ln>
          <a:effectLst/>
        </p:spPr>
      </p:cxnSp>
      <p:grpSp>
        <p:nvGrpSpPr>
          <p:cNvPr id="10" name="Group 9"/>
          <p:cNvGrpSpPr/>
          <p:nvPr/>
        </p:nvGrpSpPr>
        <p:grpSpPr>
          <a:xfrm>
            <a:off x="6066572" y="35955"/>
            <a:ext cx="757099" cy="1032514"/>
            <a:chOff x="2622084" y="1299764"/>
            <a:chExt cx="757099" cy="1032514"/>
          </a:xfrm>
        </p:grpSpPr>
        <p:pic>
          <p:nvPicPr>
            <p:cNvPr id="78" name="Picture 77"/>
            <p:cNvPicPr>
              <a:picLocks noChangeAspect="1"/>
            </p:cNvPicPr>
            <p:nvPr/>
          </p:nvPicPr>
          <p:blipFill>
            <a:blip r:embed="rId3"/>
            <a:stretch>
              <a:fillRect/>
            </a:stretch>
          </p:blipFill>
          <p:spPr>
            <a:xfrm flipH="1">
              <a:off x="2622084" y="1572715"/>
              <a:ext cx="337865" cy="759563"/>
            </a:xfrm>
            <a:prstGeom prst="rect">
              <a:avLst/>
            </a:prstGeom>
          </p:spPr>
        </p:pic>
        <p:pic>
          <p:nvPicPr>
            <p:cNvPr id="80" name="Picture 79"/>
            <p:cNvPicPr>
              <a:picLocks noChangeAspect="1"/>
            </p:cNvPicPr>
            <p:nvPr/>
          </p:nvPicPr>
          <p:blipFill>
            <a:blip r:embed="rId3"/>
            <a:stretch>
              <a:fillRect/>
            </a:stretch>
          </p:blipFill>
          <p:spPr>
            <a:xfrm flipH="1">
              <a:off x="2822153" y="1429663"/>
              <a:ext cx="337865" cy="759563"/>
            </a:xfrm>
            <a:prstGeom prst="rect">
              <a:avLst/>
            </a:prstGeom>
          </p:spPr>
        </p:pic>
        <p:pic>
          <p:nvPicPr>
            <p:cNvPr id="81" name="Picture 80"/>
            <p:cNvPicPr>
              <a:picLocks noChangeAspect="1"/>
            </p:cNvPicPr>
            <p:nvPr/>
          </p:nvPicPr>
          <p:blipFill>
            <a:blip r:embed="rId3"/>
            <a:stretch>
              <a:fillRect/>
            </a:stretch>
          </p:blipFill>
          <p:spPr>
            <a:xfrm flipH="1">
              <a:off x="3041318" y="1299764"/>
              <a:ext cx="337865" cy="759563"/>
            </a:xfrm>
            <a:prstGeom prst="rect">
              <a:avLst/>
            </a:prstGeom>
          </p:spPr>
        </p:pic>
      </p:grpSp>
      <p:grpSp>
        <p:nvGrpSpPr>
          <p:cNvPr id="15" name="Group 14"/>
          <p:cNvGrpSpPr/>
          <p:nvPr/>
        </p:nvGrpSpPr>
        <p:grpSpPr>
          <a:xfrm>
            <a:off x="237964" y="2758485"/>
            <a:ext cx="684680" cy="930404"/>
            <a:chOff x="2297211" y="1678627"/>
            <a:chExt cx="684680" cy="930404"/>
          </a:xfrm>
        </p:grpSpPr>
        <p:pic>
          <p:nvPicPr>
            <p:cNvPr id="14" name="Picture 13"/>
            <p:cNvPicPr>
              <a:picLocks noChangeAspect="1"/>
            </p:cNvPicPr>
            <p:nvPr/>
          </p:nvPicPr>
          <p:blipFill>
            <a:blip r:embed="rId4"/>
            <a:stretch>
              <a:fillRect/>
            </a:stretch>
          </p:blipFill>
          <p:spPr>
            <a:xfrm flipH="1">
              <a:off x="2297211" y="1678627"/>
              <a:ext cx="315238" cy="708694"/>
            </a:xfrm>
            <a:prstGeom prst="rect">
              <a:avLst/>
            </a:prstGeom>
          </p:spPr>
        </p:pic>
        <p:pic>
          <p:nvPicPr>
            <p:cNvPr id="82" name="Picture 81"/>
            <p:cNvPicPr>
              <a:picLocks noChangeAspect="1"/>
            </p:cNvPicPr>
            <p:nvPr/>
          </p:nvPicPr>
          <p:blipFill>
            <a:blip r:embed="rId4"/>
            <a:stretch>
              <a:fillRect/>
            </a:stretch>
          </p:blipFill>
          <p:spPr>
            <a:xfrm flipH="1">
              <a:off x="2485221" y="1795417"/>
              <a:ext cx="315238" cy="708694"/>
            </a:xfrm>
            <a:prstGeom prst="rect">
              <a:avLst/>
            </a:prstGeom>
          </p:spPr>
        </p:pic>
        <p:pic>
          <p:nvPicPr>
            <p:cNvPr id="84" name="Picture 83"/>
            <p:cNvPicPr>
              <a:picLocks noChangeAspect="1"/>
            </p:cNvPicPr>
            <p:nvPr/>
          </p:nvPicPr>
          <p:blipFill>
            <a:blip r:embed="rId4"/>
            <a:stretch>
              <a:fillRect/>
            </a:stretch>
          </p:blipFill>
          <p:spPr>
            <a:xfrm flipH="1">
              <a:off x="2666653" y="1900337"/>
              <a:ext cx="315238" cy="708694"/>
            </a:xfrm>
            <a:prstGeom prst="rect">
              <a:avLst/>
            </a:prstGeom>
          </p:spPr>
        </p:pic>
      </p:grpSp>
      <p:pic>
        <p:nvPicPr>
          <p:cNvPr id="2" name="Picture 1"/>
          <p:cNvPicPr>
            <a:picLocks noChangeAspect="1"/>
          </p:cNvPicPr>
          <p:nvPr/>
        </p:nvPicPr>
        <p:blipFill>
          <a:blip r:embed="rId5"/>
          <a:stretch>
            <a:fillRect/>
          </a:stretch>
        </p:blipFill>
        <p:spPr>
          <a:xfrm>
            <a:off x="4377434" y="512473"/>
            <a:ext cx="649642" cy="646755"/>
          </a:xfrm>
          <a:prstGeom prst="rect">
            <a:avLst/>
          </a:prstGeom>
        </p:spPr>
      </p:pic>
      <p:pic>
        <p:nvPicPr>
          <p:cNvPr id="65" name="Picture 64"/>
          <p:cNvPicPr>
            <a:picLocks noChangeAspect="1"/>
          </p:cNvPicPr>
          <p:nvPr/>
        </p:nvPicPr>
        <p:blipFill>
          <a:blip r:embed="rId5"/>
          <a:stretch>
            <a:fillRect/>
          </a:stretch>
        </p:blipFill>
        <p:spPr>
          <a:xfrm>
            <a:off x="4377434" y="3143801"/>
            <a:ext cx="649642" cy="646755"/>
          </a:xfrm>
          <a:prstGeom prst="rect">
            <a:avLst/>
          </a:prstGeom>
        </p:spPr>
      </p:pic>
      <p:sp>
        <p:nvSpPr>
          <p:cNvPr id="66" name="Rectangle 65"/>
          <p:cNvSpPr/>
          <p:nvPr/>
        </p:nvSpPr>
        <p:spPr>
          <a:xfrm>
            <a:off x="6118699" y="1185129"/>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A</a:t>
            </a:r>
            <a:r>
              <a:rPr lang="en-US" sz="2000" dirty="0" smtClean="0"/>
              <a:t>m fine.</a:t>
            </a:r>
            <a:endParaRPr lang="en-US" sz="2000" dirty="0"/>
          </a:p>
        </p:txBody>
      </p:sp>
      <p:grpSp>
        <p:nvGrpSpPr>
          <p:cNvPr id="26" name="Group 25"/>
          <p:cNvGrpSpPr/>
          <p:nvPr/>
        </p:nvGrpSpPr>
        <p:grpSpPr>
          <a:xfrm>
            <a:off x="6070976" y="2290700"/>
            <a:ext cx="2504785" cy="372631"/>
            <a:chOff x="5647792" y="3213340"/>
            <a:chExt cx="2504785" cy="372631"/>
          </a:xfrm>
        </p:grpSpPr>
        <p:sp>
          <p:nvSpPr>
            <p:cNvPr id="27" name="Oval 26"/>
            <p:cNvSpPr/>
            <p:nvPr/>
          </p:nvSpPr>
          <p:spPr>
            <a:xfrm>
              <a:off x="5647792" y="3213340"/>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2</a:t>
              </a:r>
            </a:p>
          </p:txBody>
        </p:sp>
        <p:sp>
          <p:nvSpPr>
            <p:cNvPr id="28" name="Rectangle 27"/>
            <p:cNvSpPr/>
            <p:nvPr/>
          </p:nvSpPr>
          <p:spPr>
            <a:xfrm>
              <a:off x="6094426" y="3216639"/>
              <a:ext cx="2058151" cy="369332"/>
            </a:xfrm>
            <a:prstGeom prst="rect">
              <a:avLst/>
            </a:prstGeom>
          </p:spPr>
          <p:txBody>
            <a:bodyPr wrap="none">
              <a:spAutoFit/>
            </a:bodyPr>
            <a:lstStyle/>
            <a:p>
              <a:r>
                <a:rPr lang="en-US" dirty="0" smtClean="0">
                  <a:latin typeface="Arial"/>
                  <a:cs typeface="Arial"/>
                </a:rPr>
                <a:t>Target-side editing</a:t>
              </a:r>
              <a:endParaRPr lang="en-US" dirty="0"/>
            </a:p>
          </p:txBody>
        </p:sp>
      </p:grpSp>
      <p:sp>
        <p:nvSpPr>
          <p:cNvPr id="29" name="Rectangle 28"/>
          <p:cNvSpPr/>
          <p:nvPr/>
        </p:nvSpPr>
        <p:spPr>
          <a:xfrm>
            <a:off x="6118699" y="2771842"/>
            <a:ext cx="2777972" cy="248187"/>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I am fine.</a:t>
            </a:r>
            <a:endParaRPr lang="en-US" sz="2000" dirty="0"/>
          </a:p>
        </p:txBody>
      </p:sp>
      <p:grpSp>
        <p:nvGrpSpPr>
          <p:cNvPr id="4" name="Group 3"/>
          <p:cNvGrpSpPr/>
          <p:nvPr/>
        </p:nvGrpSpPr>
        <p:grpSpPr>
          <a:xfrm>
            <a:off x="6061371" y="1629546"/>
            <a:ext cx="3004044" cy="730996"/>
            <a:chOff x="6061371" y="1629546"/>
            <a:chExt cx="3004044" cy="730996"/>
          </a:xfrm>
        </p:grpSpPr>
        <p:grpSp>
          <p:nvGrpSpPr>
            <p:cNvPr id="32" name="Group 31"/>
            <p:cNvGrpSpPr/>
            <p:nvPr/>
          </p:nvGrpSpPr>
          <p:grpSpPr>
            <a:xfrm>
              <a:off x="6061371" y="1802968"/>
              <a:ext cx="2607778" cy="372631"/>
              <a:chOff x="5649550" y="2251585"/>
              <a:chExt cx="2607778" cy="372631"/>
            </a:xfrm>
          </p:grpSpPr>
          <p:sp>
            <p:nvSpPr>
              <p:cNvPr id="34" name="Oval 33"/>
              <p:cNvSpPr/>
              <p:nvPr/>
            </p:nvSpPr>
            <p:spPr>
              <a:xfrm>
                <a:off x="5649550" y="2251585"/>
                <a:ext cx="379555" cy="369332"/>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rgbClr val="000000"/>
                    </a:solidFill>
                  </a:rPr>
                  <a:t>1</a:t>
                </a:r>
              </a:p>
            </p:txBody>
          </p:sp>
          <p:sp>
            <p:nvSpPr>
              <p:cNvPr id="35" name="Rectangle 34"/>
              <p:cNvSpPr/>
              <p:nvPr/>
            </p:nvSpPr>
            <p:spPr>
              <a:xfrm>
                <a:off x="6096184" y="2254884"/>
                <a:ext cx="2161144" cy="369332"/>
              </a:xfrm>
              <a:prstGeom prst="rect">
                <a:avLst/>
              </a:prstGeom>
            </p:spPr>
            <p:txBody>
              <a:bodyPr wrap="none">
                <a:spAutoFit/>
              </a:bodyPr>
              <a:lstStyle/>
              <a:p>
                <a:r>
                  <a:rPr lang="en-US" dirty="0" smtClean="0">
                    <a:latin typeface="Arial"/>
                    <a:cs typeface="Arial"/>
                  </a:rPr>
                  <a:t>Vote on candidates</a:t>
                </a:r>
                <a:endParaRPr lang="en-US" dirty="0"/>
              </a:p>
            </p:txBody>
          </p:sp>
        </p:grpSp>
        <p:pic>
          <p:nvPicPr>
            <p:cNvPr id="38" name="Picture 37"/>
            <p:cNvPicPr>
              <a:picLocks noChangeAspect="1"/>
            </p:cNvPicPr>
            <p:nvPr/>
          </p:nvPicPr>
          <p:blipFill rotWithShape="1">
            <a:blip r:embed="rId6"/>
            <a:srcRect r="60629"/>
            <a:stretch/>
          </p:blipFill>
          <p:spPr>
            <a:xfrm>
              <a:off x="8649917" y="1629546"/>
              <a:ext cx="415498" cy="730996"/>
            </a:xfrm>
            <a:prstGeom prst="rect">
              <a:avLst/>
            </a:prstGeom>
            <a:ln w="38100" cmpd="sng">
              <a:noFill/>
            </a:ln>
          </p:spPr>
        </p:pic>
      </p:grpSp>
      <p:grpSp>
        <p:nvGrpSpPr>
          <p:cNvPr id="39" name="Group 38"/>
          <p:cNvGrpSpPr/>
          <p:nvPr/>
        </p:nvGrpSpPr>
        <p:grpSpPr>
          <a:xfrm>
            <a:off x="342747" y="3906419"/>
            <a:ext cx="3447667" cy="722160"/>
            <a:chOff x="526046" y="3745613"/>
            <a:chExt cx="3447667" cy="722160"/>
          </a:xfrm>
        </p:grpSpPr>
        <p:grpSp>
          <p:nvGrpSpPr>
            <p:cNvPr id="40" name="Group 39"/>
            <p:cNvGrpSpPr/>
            <p:nvPr/>
          </p:nvGrpSpPr>
          <p:grpSpPr>
            <a:xfrm>
              <a:off x="526046" y="3967139"/>
              <a:ext cx="3107989" cy="372631"/>
              <a:chOff x="5649550" y="2251585"/>
              <a:chExt cx="3107989" cy="372631"/>
            </a:xfrm>
            <a:solidFill>
              <a:srgbClr val="558ED5"/>
            </a:solidFill>
          </p:grpSpPr>
          <p:sp>
            <p:nvSpPr>
              <p:cNvPr id="42" name="Oval 41"/>
              <p:cNvSpPr/>
              <p:nvPr/>
            </p:nvSpPr>
            <p:spPr>
              <a:xfrm>
                <a:off x="5649550" y="2251585"/>
                <a:ext cx="379555" cy="369332"/>
              </a:xfrm>
              <a:prstGeom prst="ellipse">
                <a:avLst/>
              </a:prstGeom>
              <a:grp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a:solidFill>
                      <a:srgbClr val="000000"/>
                    </a:solidFill>
                  </a:rPr>
                  <a:t>1</a:t>
                </a:r>
              </a:p>
            </p:txBody>
          </p:sp>
          <p:sp>
            <p:nvSpPr>
              <p:cNvPr id="43" name="Rectangle 42"/>
              <p:cNvSpPr/>
              <p:nvPr/>
            </p:nvSpPr>
            <p:spPr>
              <a:xfrm>
                <a:off x="6096184" y="2254884"/>
                <a:ext cx="2661355" cy="369332"/>
              </a:xfrm>
              <a:prstGeom prst="rect">
                <a:avLst/>
              </a:prstGeom>
              <a:noFill/>
            </p:spPr>
            <p:txBody>
              <a:bodyPr wrap="none">
                <a:spAutoFit/>
              </a:bodyPr>
              <a:lstStyle/>
              <a:p>
                <a:r>
                  <a:rPr lang="en-US" dirty="0" smtClean="0">
                    <a:latin typeface="Arial"/>
                    <a:cs typeface="Arial"/>
                  </a:rPr>
                  <a:t>Vote on back translation</a:t>
                </a:r>
                <a:endParaRPr lang="en-US" dirty="0"/>
              </a:p>
            </p:txBody>
          </p:sp>
        </p:grpSp>
        <p:pic>
          <p:nvPicPr>
            <p:cNvPr id="41" name="Picture 40" descr="vot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91881" y="3745613"/>
              <a:ext cx="381832" cy="722160"/>
            </a:xfrm>
            <a:prstGeom prst="rect">
              <a:avLst/>
            </a:prstGeom>
          </p:spPr>
        </p:pic>
      </p:grpSp>
    </p:spTree>
    <p:extLst>
      <p:ext uri="{BB962C8B-B14F-4D97-AF65-F5344CB8AC3E}">
        <p14:creationId xmlns:p14="http://schemas.microsoft.com/office/powerpoint/2010/main" val="4007798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6" grpId="0" animBg="1"/>
      <p:bldP spid="2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3831</TotalTime>
  <Words>1351</Words>
  <Application>Microsoft Macintosh PowerPoint</Application>
  <PresentationFormat>On-screen Show (4:3)</PresentationFormat>
  <Paragraphs>251</Paragraphs>
  <Slides>50</Slides>
  <Notes>10</Notes>
  <HiddenSlides>1</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MonoTrans2: A New Human Computation System to Support Monolingual Translation</vt:lpstr>
      <vt:lpstr>PowerPoint Presentation</vt:lpstr>
      <vt:lpstr>PowerPoint Presentation</vt:lpstr>
      <vt:lpstr>Bilingual Translators are Hard to Find</vt:lpstr>
      <vt:lpstr>Machine Translation?</vt:lpstr>
      <vt:lpstr>Translation with bilingual translators</vt:lpstr>
      <vt:lpstr>Monolingual Crowds Fixing Machine Translation Together</vt:lpstr>
      <vt:lpstr>PowerPoint Presentation</vt:lpstr>
      <vt:lpstr>PowerPoint Presentation</vt:lpstr>
      <vt:lpstr>PowerPoint Presentation</vt:lpstr>
      <vt:lpstr>PowerPoint Presentation</vt:lpstr>
      <vt:lpstr>UI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Experiments</vt:lpstr>
      <vt:lpstr>Experiment1 – Children’s Books</vt:lpstr>
      <vt:lpstr>Evaluation of MonoTrans2 Output</vt:lpstr>
      <vt:lpstr>Results - Fluency</vt:lpstr>
      <vt:lpstr>Results - Fluency</vt:lpstr>
      <vt:lpstr>Results - Accuracy</vt:lpstr>
      <vt:lpstr>Results - Accuracy</vt:lpstr>
      <vt:lpstr>Ready for ICDL?</vt:lpstr>
      <vt:lpstr>Experiment2  Haitian Earthquake SMS</vt:lpstr>
      <vt:lpstr>Sample Results</vt:lpstr>
      <vt:lpstr>Sample Results</vt:lpstr>
      <vt:lpstr>Recap</vt:lpstr>
      <vt:lpstr>Take-Away Message</vt:lpstr>
      <vt:lpstr>MonoTrans2 User Actions</vt:lpstr>
      <vt:lpstr>Backup Slides</vt:lpstr>
      <vt:lpstr>International Children’s Digital Library [previously funded by NSF ITR]</vt:lpstr>
      <vt:lpstr>PowerPoint Presentation</vt:lpstr>
      <vt:lpstr>UI</vt:lpstr>
      <vt:lpstr>Target Side - Identify Errors</vt:lpstr>
      <vt:lpstr>Target Side - Edit Translations</vt:lpstr>
      <vt:lpstr>Source Side</vt:lpstr>
      <vt:lpstr>Source Side – Explain Errors</vt:lpstr>
      <vt:lpstr>Ready for ICDL?</vt:lpstr>
      <vt:lpstr>Experiment 3 </vt:lpstr>
      <vt:lpstr>PowerPoint Presentation</vt:lpstr>
      <vt:lpstr>PowerPoint Presentation</vt:lpstr>
      <vt:lpstr>PowerPoint Presentation</vt:lpstr>
      <vt:lpstr>PowerPoint Presentation</vt:lpstr>
      <vt:lpstr>Punchline (provisional)</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Benjamin Bederson</dc:creator>
  <cp:lastModifiedBy>Chang Hu</cp:lastModifiedBy>
  <cp:revision>143</cp:revision>
  <dcterms:created xsi:type="dcterms:W3CDTF">2011-01-27T18:55:52Z</dcterms:created>
  <dcterms:modified xsi:type="dcterms:W3CDTF">2011-05-25T03:03:39Z</dcterms:modified>
</cp:coreProperties>
</file>