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6"/>
  </p:notesMasterIdLst>
  <p:sldIdLst>
    <p:sldId id="257" r:id="rId2"/>
    <p:sldId id="290" r:id="rId3"/>
    <p:sldId id="263" r:id="rId4"/>
    <p:sldId id="264" r:id="rId5"/>
    <p:sldId id="271" r:id="rId6"/>
    <p:sldId id="293" r:id="rId7"/>
    <p:sldId id="273" r:id="rId8"/>
    <p:sldId id="277" r:id="rId9"/>
    <p:sldId id="289" r:id="rId10"/>
    <p:sldId id="281" r:id="rId11"/>
    <p:sldId id="282" r:id="rId12"/>
    <p:sldId id="283" r:id="rId13"/>
    <p:sldId id="288" r:id="rId14"/>
    <p:sldId id="29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6864" autoAdjust="0"/>
    <p:restoredTop sz="94660"/>
  </p:normalViewPr>
  <p:slideViewPr>
    <p:cSldViewPr snapToObjects="1">
      <p:cViewPr varScale="1">
        <p:scale>
          <a:sx n="120" d="100"/>
          <a:sy n="120" d="100"/>
        </p:scale>
        <p:origin x="-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1C618-36BA-3047-B2F8-562B09B4A83A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96500-9B73-7A45-9773-4D6F48B1B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b="1" dirty="0" smtClean="0"/>
              <a:t>. ...Is talkative</a:t>
            </a:r>
            <a:r>
              <a:rPr dirty="0" smtClean="0"/>
              <a:t/>
            </a:r>
            <a:br>
              <a:rPr dirty="0" smtClean="0"/>
            </a:br>
            <a:r>
              <a:rPr b="1" dirty="0" smtClean="0"/>
              <a:t>2. ...Tends to find fault with others </a:t>
            </a:r>
            <a:r>
              <a:rPr dirty="0" smtClean="0"/>
              <a:t/>
            </a:r>
            <a:br>
              <a:rPr dirty="0" smtClean="0"/>
            </a:br>
            <a:r>
              <a:rPr b="1" dirty="0" smtClean="0"/>
              <a:t>3. ...Does a thorough job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96500-9B73-7A45-9773-4D6F48B1BC0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 news outlets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9C8E9-2538-6744-9B95-FC6F13C7AFF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Congress scores com</a:t>
            </a:r>
            <a:r>
              <a:rPr lang="en-US" baseline="0" dirty="0" smtClean="0"/>
              <a:t>e from the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Americans for Democratic Action. Annual Voting Records, 2009.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No sampling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9C8E9-2538-6744-9B95-FC6F13C7AFF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results closely mirror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those in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Efron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M. 2004. The liberal media and right-wing conspiracies: using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cocitation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information to estimate political orientation in web documents. In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Proceedings of CIKM’04.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(Washington, D.C., November 2004), ACM Press, 390-398.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9C8E9-2538-6744-9B95-FC6F13C7AFF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d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31831"/>
          </a:solidFill>
          <a:ln w="38100">
            <a:solidFill>
              <a:srgbClr val="E3183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latin typeface="Optima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52400" y="6240463"/>
            <a:ext cx="55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656051DA-EF9B-0144-90A0-FECD7029BB13}" type="slidenum">
              <a:rPr lang="en-US">
                <a:latin typeface="Optima" charset="0"/>
              </a:rPr>
              <a:pPr>
                <a:defRPr/>
              </a:pPr>
              <a:t>‹#›</a:t>
            </a:fld>
            <a:endParaRPr lang="en-US">
              <a:latin typeface="Optima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3810000" y="884238"/>
            <a:ext cx="17526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fac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8200" y="2286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6D2141F3-342F-2649-9ABA-E79EEE9E513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31831"/>
          </a:solidFill>
          <a:ln w="38100">
            <a:solidFill>
              <a:srgbClr val="E3183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latin typeface="Optima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52400" y="6240463"/>
            <a:ext cx="55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560E7BE3-D187-5042-A857-A88A026B98C4}" type="slidenum">
              <a:rPr lang="en-US">
                <a:latin typeface="Optima" charset="0"/>
              </a:rPr>
              <a:pPr>
                <a:defRPr/>
              </a:pPr>
              <a:t>‹#›</a:t>
            </a:fld>
            <a:endParaRPr lang="en-US">
              <a:latin typeface="Optima" charset="0"/>
            </a:endParaRPr>
          </a:p>
        </p:txBody>
      </p:sp>
      <p:pic>
        <p:nvPicPr>
          <p:cNvPr id="1033" name="Picture 9" descr="fac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58200" y="2286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jpeg"/><Relationship Id="rId20" Type="http://schemas.openxmlformats.org/officeDocument/2006/relationships/image" Target="../media/image23.png"/><Relationship Id="rId21" Type="http://schemas.openxmlformats.org/officeDocument/2006/relationships/image" Target="../media/image24.png"/><Relationship Id="rId22" Type="http://schemas.openxmlformats.org/officeDocument/2006/relationships/image" Target="../media/image25.png"/><Relationship Id="rId10" Type="http://schemas.openxmlformats.org/officeDocument/2006/relationships/image" Target="../media/image13.gif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20.png"/><Relationship Id="rId18" Type="http://schemas.openxmlformats.org/officeDocument/2006/relationships/image" Target="../media/image21.png"/><Relationship Id="rId19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Relationship Id="rId4" Type="http://schemas.openxmlformats.org/officeDocument/2006/relationships/image" Target="../media/image7.gif"/><Relationship Id="rId5" Type="http://schemas.openxmlformats.org/officeDocument/2006/relationships/image" Target="../media/image8.gif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df"/><Relationship Id="rId20" Type="http://schemas.openxmlformats.org/officeDocument/2006/relationships/image" Target="../media/image39.png"/><Relationship Id="rId21" Type="http://schemas.openxmlformats.org/officeDocument/2006/relationships/image" Target="../media/image40.pdf"/><Relationship Id="rId22" Type="http://schemas.openxmlformats.org/officeDocument/2006/relationships/image" Target="../media/image41.png"/><Relationship Id="rId10" Type="http://schemas.openxmlformats.org/officeDocument/2006/relationships/image" Target="../media/image33.png"/><Relationship Id="rId11" Type="http://schemas.openxmlformats.org/officeDocument/2006/relationships/image" Target="../media/image34.pdf"/><Relationship Id="rId12" Type="http://schemas.openxmlformats.org/officeDocument/2006/relationships/image" Target="../media/image35.png"/><Relationship Id="rId13" Type="http://schemas.openxmlformats.org/officeDocument/2006/relationships/image" Target="../media/image6.jpeg"/><Relationship Id="rId14" Type="http://schemas.openxmlformats.org/officeDocument/2006/relationships/image" Target="../media/image24.png"/><Relationship Id="rId15" Type="http://schemas.openxmlformats.org/officeDocument/2006/relationships/image" Target="../media/image12.jpeg"/><Relationship Id="rId16" Type="http://schemas.openxmlformats.org/officeDocument/2006/relationships/image" Target="../media/image14.png"/><Relationship Id="rId17" Type="http://schemas.openxmlformats.org/officeDocument/2006/relationships/image" Target="../media/image36.pdf"/><Relationship Id="rId18" Type="http://schemas.openxmlformats.org/officeDocument/2006/relationships/image" Target="../media/image37.png"/><Relationship Id="rId19" Type="http://schemas.openxmlformats.org/officeDocument/2006/relationships/image" Target="../media/image38.pd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jpeg"/><Relationship Id="rId20" Type="http://schemas.openxmlformats.org/officeDocument/2006/relationships/image" Target="../media/image24.png"/><Relationship Id="rId21" Type="http://schemas.openxmlformats.org/officeDocument/2006/relationships/image" Target="../media/image25.png"/><Relationship Id="rId22" Type="http://schemas.openxmlformats.org/officeDocument/2006/relationships/image" Target="../media/image6.jpeg"/><Relationship Id="rId10" Type="http://schemas.openxmlformats.org/officeDocument/2006/relationships/image" Target="../media/image13.gif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6" Type="http://schemas.openxmlformats.org/officeDocument/2006/relationships/image" Target="../media/image20.png"/><Relationship Id="rId17" Type="http://schemas.openxmlformats.org/officeDocument/2006/relationships/image" Target="../media/image21.png"/><Relationship Id="rId18" Type="http://schemas.openxmlformats.org/officeDocument/2006/relationships/image" Target="../media/image22.png"/><Relationship Id="rId19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7.gif"/><Relationship Id="rId5" Type="http://schemas.openxmlformats.org/officeDocument/2006/relationships/image" Target="../media/image8.gif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s.umd.edu/~golbeck" TargetMode="External"/><Relationship Id="rId3" Type="http://schemas.openxmlformats.org/officeDocument/2006/relationships/hyperlink" Target="mailto:golbeck@cs.umd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tinyurl.com/TwitterPersonality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143000"/>
          </a:xfrm>
        </p:spPr>
        <p:txBody>
          <a:bodyPr/>
          <a:lstStyle/>
          <a:p>
            <a:r>
              <a:rPr sz="4000" dirty="0" smtClean="0"/>
              <a:t>Understanding Users and Relationships in Social Networks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n-US" dirty="0" smtClean="0"/>
              <a:t>Jen Golbeck</a:t>
            </a:r>
          </a:p>
          <a:p>
            <a:r>
              <a:rPr lang="en-US" smtClean="0"/>
              <a:t>iSchool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807" y="228600"/>
            <a:ext cx="1072793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-76200" y="-9882"/>
            <a:ext cx="9296400" cy="702028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Picture 3" descr="fox-news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1880616"/>
            <a:ext cx="1115568" cy="1091184"/>
          </a:xfrm>
          <a:prstGeom prst="rect">
            <a:avLst/>
          </a:prstGeom>
        </p:spPr>
      </p:pic>
      <p:pic>
        <p:nvPicPr>
          <p:cNvPr id="5" name="Picture 4" descr="logo_time_hom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50" y="76200"/>
            <a:ext cx="2425700" cy="713441"/>
          </a:xfrm>
          <a:prstGeom prst="rect">
            <a:avLst/>
          </a:prstGeom>
        </p:spPr>
      </p:pic>
      <p:pic>
        <p:nvPicPr>
          <p:cNvPr id="6" name="Picture 5" descr="logo-pbs-newshou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1350" y="0"/>
            <a:ext cx="5803900" cy="901700"/>
          </a:xfrm>
          <a:prstGeom prst="rect">
            <a:avLst/>
          </a:prstGeom>
        </p:spPr>
      </p:pic>
      <p:pic>
        <p:nvPicPr>
          <p:cNvPr id="7" name="Picture 6" descr="logo-washingtontime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200" y="3073986"/>
            <a:ext cx="5271657" cy="786814"/>
          </a:xfrm>
          <a:prstGeom prst="rect">
            <a:avLst/>
          </a:prstGeom>
        </p:spPr>
      </p:pic>
      <p:pic>
        <p:nvPicPr>
          <p:cNvPr id="8" name="Picture 7" descr="logo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9963" y="1892300"/>
            <a:ext cx="3038687" cy="469900"/>
          </a:xfrm>
          <a:prstGeom prst="rect">
            <a:avLst/>
          </a:prstGeom>
        </p:spPr>
      </p:pic>
      <p:pic>
        <p:nvPicPr>
          <p:cNvPr id="9" name="Picture 8" descr="logo9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00" y="2971800"/>
            <a:ext cx="2508250" cy="349510"/>
          </a:xfrm>
          <a:prstGeom prst="rect">
            <a:avLst/>
          </a:prstGeom>
        </p:spPr>
      </p:pic>
      <p:pic>
        <p:nvPicPr>
          <p:cNvPr id="10" name="Picture 9" descr="Morning_Edition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8721" y="4495378"/>
            <a:ext cx="1553879" cy="2362622"/>
          </a:xfrm>
          <a:prstGeom prst="rect">
            <a:avLst/>
          </a:prstGeom>
        </p:spPr>
      </p:pic>
      <p:pic>
        <p:nvPicPr>
          <p:cNvPr id="11" name="Picture 10" descr="nytlogo379x64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92650" y="725073"/>
            <a:ext cx="4279900" cy="722727"/>
          </a:xfrm>
          <a:prstGeom prst="rect">
            <a:avLst/>
          </a:prstGeom>
        </p:spPr>
      </p:pic>
      <p:pic>
        <p:nvPicPr>
          <p:cNvPr id="12" name="Picture 11" descr="Screen shot 2011-03-27 at 6.57.53 P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81550" y="2509524"/>
            <a:ext cx="1587500" cy="1016000"/>
          </a:xfrm>
          <a:prstGeom prst="rect">
            <a:avLst/>
          </a:prstGeom>
        </p:spPr>
      </p:pic>
      <p:pic>
        <p:nvPicPr>
          <p:cNvPr id="13" name="Picture 12" descr="Screen shot 2011-03-27 at 6.58.04 PM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42100" y="1612900"/>
            <a:ext cx="2501900" cy="1054100"/>
          </a:xfrm>
          <a:prstGeom prst="rect">
            <a:avLst/>
          </a:prstGeom>
        </p:spPr>
      </p:pic>
      <p:pic>
        <p:nvPicPr>
          <p:cNvPr id="14" name="Picture 13" descr="Screen shot 2011-03-27 at 6.58.26 PM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15000" y="6096000"/>
            <a:ext cx="3352800" cy="698922"/>
          </a:xfrm>
          <a:prstGeom prst="rect">
            <a:avLst/>
          </a:prstGeom>
        </p:spPr>
      </p:pic>
      <p:pic>
        <p:nvPicPr>
          <p:cNvPr id="15" name="Picture 14" descr="Screen shot 2011-03-27 at 6.58.46 PM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3200" y="3860800"/>
            <a:ext cx="4546600" cy="571500"/>
          </a:xfrm>
          <a:prstGeom prst="rect">
            <a:avLst/>
          </a:prstGeom>
        </p:spPr>
      </p:pic>
      <p:pic>
        <p:nvPicPr>
          <p:cNvPr id="16" name="Picture 15" descr="Screen shot 2011-03-27 at 6.59.35 PM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28907" y="5321300"/>
            <a:ext cx="2862693" cy="518676"/>
          </a:xfrm>
          <a:prstGeom prst="rect">
            <a:avLst/>
          </a:prstGeom>
        </p:spPr>
      </p:pic>
      <p:pic>
        <p:nvPicPr>
          <p:cNvPr id="17" name="Picture 16" descr="Screen shot 2011-03-27 at 6.59.48 PM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128203" y="3594217"/>
            <a:ext cx="3844347" cy="676954"/>
          </a:xfrm>
          <a:prstGeom prst="rect">
            <a:avLst/>
          </a:prstGeom>
        </p:spPr>
      </p:pic>
      <p:pic>
        <p:nvPicPr>
          <p:cNvPr id="18" name="Picture 17" descr="Screen shot 2011-03-27 at 7.00.02 PM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128907" y="4336978"/>
            <a:ext cx="2584450" cy="722626"/>
          </a:xfrm>
          <a:prstGeom prst="rect">
            <a:avLst/>
          </a:prstGeom>
        </p:spPr>
      </p:pic>
      <p:pic>
        <p:nvPicPr>
          <p:cNvPr id="19" name="Picture 18" descr="Screen shot 2011-03-27 at 7.01.46 PM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399963" y="2395224"/>
            <a:ext cx="2781300" cy="622300"/>
          </a:xfrm>
          <a:prstGeom prst="rect">
            <a:avLst/>
          </a:prstGeom>
        </p:spPr>
      </p:pic>
      <p:pic>
        <p:nvPicPr>
          <p:cNvPr id="20" name="Picture 19" descr="Screen shot 2011-03-27 at 7.02.13 PM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1000" y="4724400"/>
            <a:ext cx="3149600" cy="939800"/>
          </a:xfrm>
          <a:prstGeom prst="rect">
            <a:avLst/>
          </a:prstGeom>
        </p:spPr>
      </p:pic>
      <p:pic>
        <p:nvPicPr>
          <p:cNvPr id="21" name="Picture 20" descr="Screen shot 2011-03-27 at 7.02.31 PM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03200" y="5839976"/>
            <a:ext cx="3479800" cy="762000"/>
          </a:xfrm>
          <a:prstGeom prst="rect">
            <a:avLst/>
          </a:prstGeom>
        </p:spPr>
      </p:pic>
      <p:pic>
        <p:nvPicPr>
          <p:cNvPr id="22" name="Picture 21" descr="Screen shot 2011-03-27 at 7.02.52 PM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629150" y="1524000"/>
            <a:ext cx="1924050" cy="824593"/>
          </a:xfrm>
          <a:prstGeom prst="rect">
            <a:avLst/>
          </a:prstGeom>
        </p:spPr>
      </p:pic>
      <p:pic>
        <p:nvPicPr>
          <p:cNvPr id="23" name="Picture 22" descr="Screen shot 2011-03-27 at 7.03.46 PM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58750" y="914400"/>
            <a:ext cx="4177099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 bwMode="auto">
          <a:xfrm>
            <a:off x="-76200" y="-9882"/>
            <a:ext cx="9296400" cy="702028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192"/>
          <p:cNvGrpSpPr/>
          <p:nvPr/>
        </p:nvGrpSpPr>
        <p:grpSpPr>
          <a:xfrm>
            <a:off x="164795" y="12978"/>
            <a:ext cx="8401507" cy="1348740"/>
            <a:chOff x="164795" y="12978"/>
            <a:chExt cx="8401507" cy="134874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2805" y="228528"/>
              <a:ext cx="1587805" cy="75038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610" y="384548"/>
              <a:ext cx="1587805" cy="75038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78497" y="228528"/>
              <a:ext cx="1587805" cy="75038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795" y="298918"/>
              <a:ext cx="1587805" cy="75038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95600" y="183276"/>
              <a:ext cx="395883" cy="117844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5000" y="451318"/>
              <a:ext cx="1587805" cy="7503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7538" y="12978"/>
              <a:ext cx="708124" cy="118872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95800" y="76200"/>
              <a:ext cx="427196" cy="118872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23564" y="20598"/>
              <a:ext cx="372636" cy="118872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23687" y="96798"/>
              <a:ext cx="477113" cy="1188720"/>
            </a:xfrm>
            <a:prstGeom prst="rect">
              <a:avLst/>
            </a:prstGeom>
          </p:spPr>
        </p:pic>
      </p:grpSp>
      <p:grpSp>
        <p:nvGrpSpPr>
          <p:cNvPr id="3" name="Group 38"/>
          <p:cNvGrpSpPr/>
          <p:nvPr/>
        </p:nvGrpSpPr>
        <p:grpSpPr>
          <a:xfrm>
            <a:off x="190500" y="1399435"/>
            <a:ext cx="1752600" cy="1343765"/>
            <a:chOff x="190500" y="2390035"/>
            <a:chExt cx="1752600" cy="1343765"/>
          </a:xfrm>
        </p:grpSpPr>
        <p:sp>
          <p:nvSpPr>
            <p:cNvPr id="18" name="Oval 17"/>
            <p:cNvSpPr/>
            <p:nvPr/>
          </p:nvSpPr>
          <p:spPr>
            <a:xfrm>
              <a:off x="450502" y="2390035"/>
              <a:ext cx="1152882" cy="1152882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17000">
                  <a:srgbClr val="0000FF"/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>
              <a:stCxn id="19" idx="0"/>
            </p:cNvCxnSpPr>
            <p:nvPr/>
          </p:nvCxnSpPr>
          <p:spPr>
            <a:xfrm rot="16200000" flipV="1">
              <a:off x="757953" y="2624470"/>
              <a:ext cx="304800" cy="312894"/>
            </a:xfrm>
            <a:prstGeom prst="straightConnector1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190500" y="2933317"/>
              <a:ext cx="1752600" cy="8004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39"/>
          <p:cNvGrpSpPr/>
          <p:nvPr/>
        </p:nvGrpSpPr>
        <p:grpSpPr>
          <a:xfrm>
            <a:off x="1905000" y="1399435"/>
            <a:ext cx="1752600" cy="1343765"/>
            <a:chOff x="1905000" y="2316008"/>
            <a:chExt cx="1752600" cy="1343765"/>
          </a:xfrm>
        </p:grpSpPr>
        <p:sp>
          <p:nvSpPr>
            <p:cNvPr id="23" name="Oval 22"/>
            <p:cNvSpPr/>
            <p:nvPr/>
          </p:nvSpPr>
          <p:spPr>
            <a:xfrm>
              <a:off x="2165002" y="2316008"/>
              <a:ext cx="1152882" cy="115288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>
              <a:stCxn id="24" idx="0"/>
            </p:cNvCxnSpPr>
            <p:nvPr/>
          </p:nvCxnSpPr>
          <p:spPr>
            <a:xfrm rot="5400000" flipH="1" flipV="1">
              <a:off x="2623306" y="2672594"/>
              <a:ext cx="344691" cy="28703"/>
            </a:xfrm>
            <a:prstGeom prst="straightConnector1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1905000" y="2859290"/>
              <a:ext cx="1752600" cy="8004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40"/>
          <p:cNvGrpSpPr/>
          <p:nvPr/>
        </p:nvGrpSpPr>
        <p:grpSpPr>
          <a:xfrm>
            <a:off x="3657600" y="1399435"/>
            <a:ext cx="1752600" cy="1343765"/>
            <a:chOff x="3657600" y="2313835"/>
            <a:chExt cx="1752600" cy="1343765"/>
          </a:xfrm>
        </p:grpSpPr>
        <p:sp>
          <p:nvSpPr>
            <p:cNvPr id="26" name="Oval 25"/>
            <p:cNvSpPr/>
            <p:nvPr/>
          </p:nvSpPr>
          <p:spPr>
            <a:xfrm>
              <a:off x="3917602" y="2313835"/>
              <a:ext cx="1152882" cy="115288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Arrow Connector 27"/>
            <p:cNvCxnSpPr>
              <a:stCxn id="27" idx="0"/>
            </p:cNvCxnSpPr>
            <p:nvPr/>
          </p:nvCxnSpPr>
          <p:spPr>
            <a:xfrm rot="5400000" flipH="1" flipV="1">
              <a:off x="4629150" y="2533267"/>
              <a:ext cx="228600" cy="419100"/>
            </a:xfrm>
            <a:prstGeom prst="straightConnector1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3657600" y="2857117"/>
              <a:ext cx="1752600" cy="8004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41"/>
          <p:cNvGrpSpPr/>
          <p:nvPr/>
        </p:nvGrpSpPr>
        <p:grpSpPr>
          <a:xfrm>
            <a:off x="5225897" y="1399435"/>
            <a:ext cx="1752600" cy="1343765"/>
            <a:chOff x="5225897" y="2313835"/>
            <a:chExt cx="1752600" cy="1343765"/>
          </a:xfrm>
        </p:grpSpPr>
        <p:sp>
          <p:nvSpPr>
            <p:cNvPr id="29" name="Oval 28"/>
            <p:cNvSpPr/>
            <p:nvPr/>
          </p:nvSpPr>
          <p:spPr>
            <a:xfrm>
              <a:off x="5485899" y="2313835"/>
              <a:ext cx="1152882" cy="115288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>
              <a:stCxn id="30" idx="0"/>
            </p:cNvCxnSpPr>
            <p:nvPr/>
          </p:nvCxnSpPr>
          <p:spPr>
            <a:xfrm rot="5400000" flipH="1" flipV="1">
              <a:off x="6099098" y="2555416"/>
              <a:ext cx="304801" cy="298603"/>
            </a:xfrm>
            <a:prstGeom prst="straightConnector1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5225897" y="2857117"/>
              <a:ext cx="1752600" cy="8004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42"/>
          <p:cNvGrpSpPr/>
          <p:nvPr/>
        </p:nvGrpSpPr>
        <p:grpSpPr>
          <a:xfrm>
            <a:off x="6978497" y="1399435"/>
            <a:ext cx="1752600" cy="1343765"/>
            <a:chOff x="6978497" y="2276118"/>
            <a:chExt cx="1752600" cy="1343765"/>
          </a:xfrm>
        </p:grpSpPr>
        <p:sp>
          <p:nvSpPr>
            <p:cNvPr id="32" name="Oval 31"/>
            <p:cNvSpPr/>
            <p:nvPr/>
          </p:nvSpPr>
          <p:spPr>
            <a:xfrm>
              <a:off x="7238499" y="2276118"/>
              <a:ext cx="1152882" cy="115288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0000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>
              <a:stCxn id="33" idx="0"/>
            </p:cNvCxnSpPr>
            <p:nvPr/>
          </p:nvCxnSpPr>
          <p:spPr>
            <a:xfrm rot="16200000" flipV="1">
              <a:off x="7493740" y="2458342"/>
              <a:ext cx="190883" cy="531233"/>
            </a:xfrm>
            <a:prstGeom prst="straightConnector1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6978497" y="2819400"/>
              <a:ext cx="1752600" cy="8004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3" name="Straight Arrow Connector 62"/>
          <p:cNvCxnSpPr/>
          <p:nvPr/>
        </p:nvCxnSpPr>
        <p:spPr>
          <a:xfrm>
            <a:off x="1066800" y="1942716"/>
            <a:ext cx="3352800" cy="8004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16200000" flipH="1" flipV="1">
            <a:off x="4974958" y="1615959"/>
            <a:ext cx="800482" cy="14539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4419600" y="2743203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8"/>
          <p:cNvGrpSpPr/>
          <p:nvPr/>
        </p:nvGrpSpPr>
        <p:grpSpPr>
          <a:xfrm>
            <a:off x="326152" y="3349752"/>
            <a:ext cx="8384152" cy="841248"/>
            <a:chOff x="326152" y="3349752"/>
            <a:chExt cx="8384152" cy="841248"/>
          </a:xfrm>
        </p:grpSpPr>
        <p:pic>
          <p:nvPicPr>
            <p:cNvPr id="86" name="Picture 85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326152" y="3349752"/>
              <a:ext cx="855506" cy="841248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1580926" y="3349752"/>
              <a:ext cx="855506" cy="841248"/>
            </a:xfrm>
            <a:prstGeom prst="rect">
              <a:avLst/>
            </a:prstGeom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2835700" y="3349752"/>
              <a:ext cx="855506" cy="841248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4090474" y="3349752"/>
              <a:ext cx="855506" cy="841248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5345248" y="3349752"/>
              <a:ext cx="855506" cy="841248"/>
            </a:xfrm>
            <a:prstGeom prst="rect">
              <a:avLst/>
            </a:prstGeom>
          </p:spPr>
        </p:pic>
        <p:pic>
          <p:nvPicPr>
            <p:cNvPr id="92" name="Picture 91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6600022" y="3349752"/>
              <a:ext cx="855506" cy="841248"/>
            </a:xfrm>
            <a:prstGeom prst="rect">
              <a:avLst/>
            </a:prstGeom>
          </p:spPr>
        </p:pic>
        <p:pic>
          <p:nvPicPr>
            <p:cNvPr id="93" name="Picture 92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7854798" y="3349752"/>
              <a:ext cx="855506" cy="841248"/>
            </a:xfrm>
            <a:prstGeom prst="rect">
              <a:avLst/>
            </a:prstGeom>
          </p:spPr>
        </p:pic>
      </p:grpSp>
      <p:pic>
        <p:nvPicPr>
          <p:cNvPr id="85" name="Picture 8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4097494" y="3349752"/>
            <a:ext cx="855506" cy="841248"/>
          </a:xfrm>
          <a:prstGeom prst="rect">
            <a:avLst/>
          </a:prstGeom>
        </p:spPr>
      </p:pic>
      <p:cxnSp>
        <p:nvCxnSpPr>
          <p:cNvPr id="78" name="Straight Arrow Connector 77"/>
          <p:cNvCxnSpPr/>
          <p:nvPr/>
        </p:nvCxnSpPr>
        <p:spPr>
          <a:xfrm rot="16200000" flipH="1">
            <a:off x="4346954" y="3158749"/>
            <a:ext cx="380996" cy="71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16200000" flipH="1">
            <a:off x="4133262" y="2342562"/>
            <a:ext cx="800482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196"/>
          <p:cNvGrpSpPr/>
          <p:nvPr/>
        </p:nvGrpSpPr>
        <p:grpSpPr>
          <a:xfrm>
            <a:off x="595110" y="4572000"/>
            <a:ext cx="8053437" cy="1706835"/>
            <a:chOff x="595110" y="4572000"/>
            <a:chExt cx="8053437" cy="1706835"/>
          </a:xfrm>
        </p:grpSpPr>
        <p:pic>
          <p:nvPicPr>
            <p:cNvPr id="139" name="Picture 138" descr="fox-news-logo.jp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542032" y="5029200"/>
              <a:ext cx="1115568" cy="1091184"/>
            </a:xfrm>
            <a:prstGeom prst="rect">
              <a:avLst/>
            </a:prstGeom>
          </p:spPr>
        </p:pic>
        <p:pic>
          <p:nvPicPr>
            <p:cNvPr id="140" name="Picture 139" descr="Screen shot 2011-03-27 at 7.02.52 PM.png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383223" y="5029200"/>
              <a:ext cx="1924050" cy="824593"/>
            </a:xfrm>
            <a:prstGeom prst="rect">
              <a:avLst/>
            </a:prstGeom>
          </p:spPr>
        </p:pic>
        <p:pic>
          <p:nvPicPr>
            <p:cNvPr id="142" name="Picture 141" descr="Morning_Edition.jpg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95110" y="4572000"/>
              <a:ext cx="1122573" cy="1706835"/>
            </a:xfrm>
            <a:prstGeom prst="rect">
              <a:avLst/>
            </a:prstGeom>
          </p:spPr>
        </p:pic>
        <p:pic>
          <p:nvPicPr>
            <p:cNvPr id="143" name="Picture 142" descr="Screen shot 2011-03-27 at 6.57.53 PM.png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7061047" y="5029200"/>
              <a:ext cx="1587500" cy="1016000"/>
            </a:xfrm>
            <a:prstGeom prst="rect">
              <a:avLst/>
            </a:prstGeom>
          </p:spPr>
        </p:pic>
      </p:grpSp>
      <p:grpSp>
        <p:nvGrpSpPr>
          <p:cNvPr id="35" name="Group 195"/>
          <p:cNvGrpSpPr/>
          <p:nvPr/>
        </p:nvGrpSpPr>
        <p:grpSpPr>
          <a:xfrm>
            <a:off x="326152" y="1942716"/>
            <a:ext cx="8384152" cy="2251332"/>
            <a:chOff x="326152" y="1942716"/>
            <a:chExt cx="8384152" cy="2251332"/>
          </a:xfrm>
        </p:grpSpPr>
        <p:pic>
          <p:nvPicPr>
            <p:cNvPr id="84" name="Picture 83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7"/>
                <a:stretch>
                  <a:fillRect/>
                </a:stretch>
              </p:blipFill>
            </mc:Choice>
            <mc:Fallback>
              <p:blipFill>
                <a:blip r:embed="rId18"/>
                <a:stretch>
                  <a:fillRect/>
                </a:stretch>
              </p:blipFill>
            </mc:Fallback>
          </mc:AlternateContent>
          <p:spPr>
            <a:xfrm>
              <a:off x="1580926" y="3352800"/>
              <a:ext cx="855506" cy="841248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7"/>
                <a:stretch>
                  <a:fillRect/>
                </a:stretch>
              </p:blipFill>
            </mc:Choice>
            <mc:Fallback>
              <p:blipFill>
                <a:blip r:embed="rId18"/>
                <a:stretch>
                  <a:fillRect/>
                </a:stretch>
              </p:blipFill>
            </mc:Fallback>
          </mc:AlternateContent>
          <p:spPr>
            <a:xfrm>
              <a:off x="6600022" y="3349752"/>
              <a:ext cx="855506" cy="841248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9"/>
                <a:stretch>
                  <a:fillRect/>
                </a:stretch>
              </p:blipFill>
            </mc:Choice>
            <mc:Fallback>
              <p:blipFill>
                <a:blip r:embed="rId20"/>
                <a:stretch>
                  <a:fillRect/>
                </a:stretch>
              </p:blipFill>
            </mc:Fallback>
          </mc:AlternateContent>
          <p:spPr>
            <a:xfrm>
              <a:off x="2835700" y="3349752"/>
              <a:ext cx="841248" cy="841248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1"/>
                <a:stretch>
                  <a:fillRect/>
                </a:stretch>
              </p:blipFill>
            </mc:Choice>
            <mc:Fallback>
              <p:blipFill>
                <a:blip r:embed="rId22"/>
                <a:stretch>
                  <a:fillRect/>
                </a:stretch>
              </p:blipFill>
            </mc:Fallback>
          </mc:AlternateContent>
          <p:spPr>
            <a:xfrm>
              <a:off x="5345248" y="3349752"/>
              <a:ext cx="855506" cy="841248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1"/>
                <a:stretch>
                  <a:fillRect/>
                </a:stretch>
              </p:blipFill>
            </mc:Choice>
            <mc:Fallback>
              <p:blipFill>
                <a:blip r:embed="rId22"/>
                <a:stretch>
                  <a:fillRect/>
                </a:stretch>
              </p:blipFill>
            </mc:Fallback>
          </mc:AlternateContent>
          <p:spPr>
            <a:xfrm>
              <a:off x="326152" y="3349752"/>
              <a:ext cx="855506" cy="841248"/>
            </a:xfrm>
            <a:prstGeom prst="rect">
              <a:avLst/>
            </a:prstGeom>
          </p:spPr>
        </p:pic>
        <p:grpSp>
          <p:nvGrpSpPr>
            <p:cNvPr id="36" name="Group 194"/>
            <p:cNvGrpSpPr/>
            <p:nvPr/>
          </p:nvGrpSpPr>
          <p:grpSpPr>
            <a:xfrm>
              <a:off x="639604" y="1942716"/>
              <a:ext cx="7751777" cy="1410084"/>
              <a:chOff x="639604" y="1942716"/>
              <a:chExt cx="7751777" cy="1410084"/>
            </a:xfrm>
          </p:grpSpPr>
          <p:cxnSp>
            <p:nvCxnSpPr>
              <p:cNvPr id="134" name="Straight Arrow Connector 133"/>
              <p:cNvCxnSpPr/>
              <p:nvPr/>
            </p:nvCxnSpPr>
            <p:spPr>
              <a:xfrm>
                <a:off x="1181658" y="1942718"/>
                <a:ext cx="4624176" cy="8004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Oval 98"/>
              <p:cNvSpPr/>
              <p:nvPr/>
            </p:nvSpPr>
            <p:spPr>
              <a:xfrm>
                <a:off x="3177183" y="2743203"/>
                <a:ext cx="228600" cy="2286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1828800" y="2743203"/>
                <a:ext cx="228600" cy="2286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639604" y="2743203"/>
                <a:ext cx="228600" cy="2286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5695087" y="2743203"/>
                <a:ext cx="228600" cy="2286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6978497" y="2743203"/>
                <a:ext cx="228600" cy="2286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8162781" y="2743203"/>
                <a:ext cx="228600" cy="2286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5" name="Straight Arrow Connector 104"/>
              <p:cNvCxnSpPr/>
              <p:nvPr/>
            </p:nvCxnSpPr>
            <p:spPr>
              <a:xfrm rot="16200000" flipH="1">
                <a:off x="5618889" y="3158749"/>
                <a:ext cx="380996" cy="71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/>
              <p:cNvCxnSpPr/>
              <p:nvPr/>
            </p:nvCxnSpPr>
            <p:spPr>
              <a:xfrm rot="16200000" flipH="1">
                <a:off x="6902299" y="3158749"/>
                <a:ext cx="380996" cy="71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/>
              <p:nvPr/>
            </p:nvCxnSpPr>
            <p:spPr>
              <a:xfrm rot="16200000" flipH="1">
                <a:off x="8086583" y="3158749"/>
                <a:ext cx="380996" cy="71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/>
              <p:cNvCxnSpPr/>
              <p:nvPr/>
            </p:nvCxnSpPr>
            <p:spPr>
              <a:xfrm rot="16200000" flipH="1">
                <a:off x="3100985" y="3158749"/>
                <a:ext cx="380996" cy="71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/>
              <p:nvPr/>
            </p:nvCxnSpPr>
            <p:spPr>
              <a:xfrm rot="16200000" flipH="1">
                <a:off x="1749050" y="3158749"/>
                <a:ext cx="380996" cy="71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/>
              <p:cNvCxnSpPr/>
              <p:nvPr/>
            </p:nvCxnSpPr>
            <p:spPr>
              <a:xfrm rot="16200000" flipH="1">
                <a:off x="563407" y="3158749"/>
                <a:ext cx="380996" cy="71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/>
              <p:cNvCxnSpPr/>
              <p:nvPr/>
            </p:nvCxnSpPr>
            <p:spPr>
              <a:xfrm rot="16200000" flipH="1" flipV="1">
                <a:off x="511888" y="2188287"/>
                <a:ext cx="800482" cy="30934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/>
              <p:cNvCxnSpPr/>
              <p:nvPr/>
            </p:nvCxnSpPr>
            <p:spPr>
              <a:xfrm rot="16200000" flipH="1" flipV="1">
                <a:off x="3961260" y="-1150339"/>
                <a:ext cx="800482" cy="698659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/>
              <p:nvPr/>
            </p:nvCxnSpPr>
            <p:spPr>
              <a:xfrm rot="16200000" flipH="1" flipV="1">
                <a:off x="2019109" y="1981008"/>
                <a:ext cx="800482" cy="7239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/>
              <p:cNvCxnSpPr/>
              <p:nvPr/>
            </p:nvCxnSpPr>
            <p:spPr>
              <a:xfrm rot="16200000" flipH="1">
                <a:off x="1162139" y="1962236"/>
                <a:ext cx="800481" cy="76144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/>
              <p:cNvCxnSpPr/>
              <p:nvPr/>
            </p:nvCxnSpPr>
            <p:spPr>
              <a:xfrm rot="16200000" flipH="1" flipV="1">
                <a:off x="2895409" y="1104707"/>
                <a:ext cx="800481" cy="24765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>
                <a:endCxn id="99" idx="0"/>
              </p:cNvCxnSpPr>
              <p:nvPr/>
            </p:nvCxnSpPr>
            <p:spPr>
              <a:xfrm rot="16200000" flipH="1" flipV="1">
                <a:off x="3512449" y="1721751"/>
                <a:ext cx="800486" cy="124241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 rot="16200000" flipH="1" flipV="1">
                <a:off x="4353749" y="994750"/>
                <a:ext cx="800481" cy="269641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>
                <a:endCxn id="103" idx="0"/>
              </p:cNvCxnSpPr>
              <p:nvPr/>
            </p:nvCxnSpPr>
            <p:spPr>
              <a:xfrm rot="16200000" flipH="1">
                <a:off x="6197254" y="1847660"/>
                <a:ext cx="800486" cy="990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>
                <a:endCxn id="103" idx="0"/>
              </p:cNvCxnSpPr>
              <p:nvPr/>
            </p:nvCxnSpPr>
            <p:spPr>
              <a:xfrm rot="16200000" flipH="1" flipV="1">
                <a:off x="7073554" y="1961960"/>
                <a:ext cx="800486" cy="762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Arrow Connector 131"/>
              <p:cNvCxnSpPr/>
              <p:nvPr/>
            </p:nvCxnSpPr>
            <p:spPr>
              <a:xfrm rot="16200000" flipH="1" flipV="1">
                <a:off x="6430075" y="1318475"/>
                <a:ext cx="800481" cy="204896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>
                <a:endCxn id="104" idx="1"/>
              </p:cNvCxnSpPr>
              <p:nvPr/>
            </p:nvCxnSpPr>
            <p:spPr>
              <a:xfrm rot="16200000" flipH="1">
                <a:off x="5071797" y="-347780"/>
                <a:ext cx="833964" cy="541495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8" name="Picture 147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9"/>
                <a:stretch>
                  <a:fillRect/>
                </a:stretch>
              </p:blipFill>
            </mc:Choice>
            <mc:Fallback>
              <p:blipFill>
                <a:blip r:embed="rId20"/>
                <a:stretch>
                  <a:fillRect/>
                </a:stretch>
              </p:blipFill>
            </mc:Fallback>
          </mc:AlternateContent>
          <p:spPr>
            <a:xfrm>
              <a:off x="7869056" y="3349752"/>
              <a:ext cx="841248" cy="841248"/>
            </a:xfrm>
            <a:prstGeom prst="rect">
              <a:avLst/>
            </a:prstGeom>
          </p:spPr>
        </p:pic>
      </p:grpSp>
      <p:grpSp>
        <p:nvGrpSpPr>
          <p:cNvPr id="37" name="Group 199"/>
          <p:cNvGrpSpPr/>
          <p:nvPr/>
        </p:nvGrpSpPr>
        <p:grpSpPr>
          <a:xfrm>
            <a:off x="3177184" y="4190999"/>
            <a:ext cx="5112497" cy="762006"/>
            <a:chOff x="3177184" y="4190999"/>
            <a:chExt cx="5112497" cy="762006"/>
          </a:xfrm>
        </p:grpSpPr>
        <p:cxnSp>
          <p:nvCxnSpPr>
            <p:cNvPr id="145" name="Straight Arrow Connector 144"/>
            <p:cNvCxnSpPr>
              <a:stCxn id="96" idx="2"/>
            </p:cNvCxnSpPr>
            <p:nvPr/>
          </p:nvCxnSpPr>
          <p:spPr>
            <a:xfrm rot="5400000">
              <a:off x="2835752" y="4532432"/>
              <a:ext cx="762005" cy="7914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>
              <a:stCxn id="85" idx="2"/>
            </p:cNvCxnSpPr>
            <p:nvPr/>
          </p:nvCxnSpPr>
          <p:spPr>
            <a:xfrm rot="5400000">
              <a:off x="3529141" y="3956896"/>
              <a:ext cx="762003" cy="123021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>
              <a:stCxn id="148" idx="2"/>
            </p:cNvCxnSpPr>
            <p:nvPr/>
          </p:nvCxnSpPr>
          <p:spPr>
            <a:xfrm rot="5400000">
              <a:off x="5510242" y="2173564"/>
              <a:ext cx="762003" cy="47968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158"/>
          <p:cNvGrpSpPr/>
          <p:nvPr/>
        </p:nvGrpSpPr>
        <p:grpSpPr>
          <a:xfrm>
            <a:off x="2209800" y="6248400"/>
            <a:ext cx="1752600" cy="1343765"/>
            <a:chOff x="3657600" y="2313835"/>
            <a:chExt cx="1752600" cy="1343765"/>
          </a:xfrm>
        </p:grpSpPr>
        <p:sp>
          <p:nvSpPr>
            <p:cNvPr id="160" name="Oval 159"/>
            <p:cNvSpPr/>
            <p:nvPr/>
          </p:nvSpPr>
          <p:spPr>
            <a:xfrm>
              <a:off x="3917602" y="2313835"/>
              <a:ext cx="1152882" cy="1152882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17000">
                  <a:srgbClr val="0000FF"/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1" name="Straight Arrow Connector 160"/>
            <p:cNvCxnSpPr>
              <a:stCxn id="162" idx="0"/>
              <a:endCxn id="160" idx="1"/>
            </p:cNvCxnSpPr>
            <p:nvPr/>
          </p:nvCxnSpPr>
          <p:spPr>
            <a:xfrm rot="16200000" flipV="1">
              <a:off x="4122946" y="2446163"/>
              <a:ext cx="374446" cy="447462"/>
            </a:xfrm>
            <a:prstGeom prst="straightConnector1">
              <a:avLst/>
            </a:prstGeom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Rectangle 161"/>
            <p:cNvSpPr/>
            <p:nvPr/>
          </p:nvSpPr>
          <p:spPr>
            <a:xfrm>
              <a:off x="3657600" y="2857117"/>
              <a:ext cx="1752600" cy="8004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201"/>
          <p:cNvGrpSpPr/>
          <p:nvPr/>
        </p:nvGrpSpPr>
        <p:grpSpPr>
          <a:xfrm>
            <a:off x="304799" y="6248400"/>
            <a:ext cx="8610601" cy="1343765"/>
            <a:chOff x="304799" y="6248400"/>
            <a:chExt cx="8610601" cy="1343765"/>
          </a:xfrm>
        </p:grpSpPr>
        <p:grpSp>
          <p:nvGrpSpPr>
            <p:cNvPr id="40" name="Group 162"/>
            <p:cNvGrpSpPr/>
            <p:nvPr/>
          </p:nvGrpSpPr>
          <p:grpSpPr>
            <a:xfrm>
              <a:off x="304799" y="6248400"/>
              <a:ext cx="1752600" cy="1343765"/>
              <a:chOff x="190500" y="2390035"/>
              <a:chExt cx="1752600" cy="1343765"/>
            </a:xfrm>
          </p:grpSpPr>
          <p:sp>
            <p:nvSpPr>
              <p:cNvPr id="164" name="Oval 163"/>
              <p:cNvSpPr/>
              <p:nvPr/>
            </p:nvSpPr>
            <p:spPr>
              <a:xfrm>
                <a:off x="450502" y="2390035"/>
                <a:ext cx="1152882" cy="115288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/>
                  </a:gs>
                  <a:gs pos="17000">
                    <a:srgbClr val="0000FF"/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5" name="Straight Arrow Connector 164"/>
              <p:cNvCxnSpPr>
                <a:stCxn id="166" idx="0"/>
              </p:cNvCxnSpPr>
              <p:nvPr/>
            </p:nvCxnSpPr>
            <p:spPr>
              <a:xfrm rot="5400000" flipH="1" flipV="1">
                <a:off x="974827" y="2650844"/>
                <a:ext cx="374446" cy="190501"/>
              </a:xfrm>
              <a:prstGeom prst="straightConnector1">
                <a:avLst/>
              </a:prstGeom>
              <a:ln w="3810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Rectangle 165"/>
              <p:cNvSpPr/>
              <p:nvPr/>
            </p:nvSpPr>
            <p:spPr>
              <a:xfrm>
                <a:off x="190500" y="2933317"/>
                <a:ext cx="1752600" cy="8004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" name="Group 166"/>
            <p:cNvGrpSpPr/>
            <p:nvPr/>
          </p:nvGrpSpPr>
          <p:grpSpPr>
            <a:xfrm>
              <a:off x="4495800" y="6248400"/>
              <a:ext cx="1752600" cy="1343765"/>
              <a:chOff x="1905000" y="2316008"/>
              <a:chExt cx="1752600" cy="1343765"/>
            </a:xfrm>
          </p:grpSpPr>
          <p:sp>
            <p:nvSpPr>
              <p:cNvPr id="168" name="Oval 167"/>
              <p:cNvSpPr/>
              <p:nvPr/>
            </p:nvSpPr>
            <p:spPr>
              <a:xfrm>
                <a:off x="2165002" y="2316008"/>
                <a:ext cx="1152882" cy="115288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/>
                  </a:gs>
                  <a:gs pos="17000">
                    <a:srgbClr val="0000FF"/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9" name="Straight Arrow Connector 168"/>
              <p:cNvCxnSpPr>
                <a:stCxn id="170" idx="0"/>
              </p:cNvCxnSpPr>
              <p:nvPr/>
            </p:nvCxnSpPr>
            <p:spPr>
              <a:xfrm rot="5400000" flipH="1" flipV="1">
                <a:off x="2623306" y="2672594"/>
                <a:ext cx="344691" cy="28703"/>
              </a:xfrm>
              <a:prstGeom prst="straightConnector1">
                <a:avLst/>
              </a:prstGeom>
              <a:ln w="3810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0" name="Rectangle 169"/>
              <p:cNvSpPr/>
              <p:nvPr/>
            </p:nvSpPr>
            <p:spPr>
              <a:xfrm>
                <a:off x="1905000" y="2859290"/>
                <a:ext cx="1752600" cy="8004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170"/>
            <p:cNvGrpSpPr/>
            <p:nvPr/>
          </p:nvGrpSpPr>
          <p:grpSpPr>
            <a:xfrm>
              <a:off x="7162800" y="6248400"/>
              <a:ext cx="1752600" cy="1343765"/>
              <a:chOff x="190500" y="2390035"/>
              <a:chExt cx="1752600" cy="1343765"/>
            </a:xfrm>
          </p:grpSpPr>
          <p:sp>
            <p:nvSpPr>
              <p:cNvPr id="172" name="Oval 171"/>
              <p:cNvSpPr/>
              <p:nvPr/>
            </p:nvSpPr>
            <p:spPr>
              <a:xfrm>
                <a:off x="450502" y="2390035"/>
                <a:ext cx="1152882" cy="115288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/>
                  </a:gs>
                  <a:gs pos="17000">
                    <a:srgbClr val="0000FF"/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3" name="Straight Arrow Connector 172"/>
              <p:cNvCxnSpPr>
                <a:stCxn id="174" idx="0"/>
              </p:cNvCxnSpPr>
              <p:nvPr/>
            </p:nvCxnSpPr>
            <p:spPr>
              <a:xfrm rot="5400000" flipH="1" flipV="1">
                <a:off x="881747" y="2703366"/>
                <a:ext cx="415005" cy="44899"/>
              </a:xfrm>
              <a:prstGeom prst="straightConnector1">
                <a:avLst/>
              </a:prstGeom>
              <a:ln w="3810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Rectangle 173"/>
              <p:cNvSpPr/>
              <p:nvPr/>
            </p:nvSpPr>
            <p:spPr>
              <a:xfrm>
                <a:off x="190500" y="2933317"/>
                <a:ext cx="1752600" cy="8004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3" name="Group 200"/>
          <p:cNvGrpSpPr/>
          <p:nvPr/>
        </p:nvGrpSpPr>
        <p:grpSpPr>
          <a:xfrm>
            <a:off x="753904" y="4190999"/>
            <a:ext cx="7535776" cy="762004"/>
            <a:chOff x="753904" y="4190999"/>
            <a:chExt cx="7535776" cy="762004"/>
          </a:xfrm>
        </p:grpSpPr>
        <p:cxnSp>
          <p:nvCxnSpPr>
            <p:cNvPr id="176" name="Straight Arrow Connector 175"/>
            <p:cNvCxnSpPr>
              <a:stCxn id="98" idx="2"/>
            </p:cNvCxnSpPr>
            <p:nvPr/>
          </p:nvCxnSpPr>
          <p:spPr>
            <a:xfrm rot="16200000" flipH="1">
              <a:off x="719852" y="4225052"/>
              <a:ext cx="381000" cy="3128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/>
            <p:cNvCxnSpPr>
              <a:stCxn id="84" idx="2"/>
            </p:cNvCxnSpPr>
            <p:nvPr/>
          </p:nvCxnSpPr>
          <p:spPr>
            <a:xfrm rot="5400000">
              <a:off x="1406193" y="3969514"/>
              <a:ext cx="377952" cy="82702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/>
            <p:cNvCxnSpPr>
              <a:stCxn id="97" idx="2"/>
            </p:cNvCxnSpPr>
            <p:nvPr/>
          </p:nvCxnSpPr>
          <p:spPr>
            <a:xfrm rot="5400000">
              <a:off x="3381801" y="2180800"/>
              <a:ext cx="381000" cy="44014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Arrow Connector 181"/>
            <p:cNvCxnSpPr>
              <a:stCxn id="95" idx="2"/>
            </p:cNvCxnSpPr>
            <p:nvPr/>
          </p:nvCxnSpPr>
          <p:spPr>
            <a:xfrm rot="5400000">
              <a:off x="6019388" y="3944615"/>
              <a:ext cx="762003" cy="125477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5333999" y="4572000"/>
              <a:ext cx="762003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185"/>
            <p:cNvCxnSpPr/>
            <p:nvPr/>
          </p:nvCxnSpPr>
          <p:spPr>
            <a:xfrm>
              <a:off x="4648200" y="4194048"/>
              <a:ext cx="837699" cy="7589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>
              <a:stCxn id="97" idx="2"/>
            </p:cNvCxnSpPr>
            <p:nvPr/>
          </p:nvCxnSpPr>
          <p:spPr>
            <a:xfrm rot="16200000" flipH="1">
              <a:off x="6353599" y="3610401"/>
              <a:ext cx="762002" cy="19231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/>
            <p:cNvCxnSpPr>
              <a:stCxn id="95" idx="2"/>
            </p:cNvCxnSpPr>
            <p:nvPr/>
          </p:nvCxnSpPr>
          <p:spPr>
            <a:xfrm rot="16200000" flipH="1">
              <a:off x="7067414" y="4151360"/>
              <a:ext cx="762002" cy="84128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191"/>
            <p:cNvCxnSpPr>
              <a:stCxn id="148" idx="2"/>
            </p:cNvCxnSpPr>
            <p:nvPr/>
          </p:nvCxnSpPr>
          <p:spPr>
            <a:xfrm rot="5400000">
              <a:off x="7783389" y="4446711"/>
              <a:ext cx="762002" cy="2505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 bwMode="auto">
          <a:xfrm>
            <a:off x="-76200" y="-9882"/>
            <a:ext cx="9296400" cy="702028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 rot="5400000">
            <a:off x="6233556" y="4465719"/>
            <a:ext cx="3344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Screen shot 2011-03-27 at 6.58.4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460" y="2302808"/>
            <a:ext cx="2182368" cy="2743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3611880"/>
            <a:ext cx="9144000" cy="685800"/>
          </a:xfrm>
          <a:prstGeom prst="rect">
            <a:avLst/>
          </a:prstGeom>
          <a:gradFill>
            <a:gsLst>
              <a:gs pos="100000">
                <a:srgbClr val="0000FF"/>
              </a:gs>
              <a:gs pos="0">
                <a:srgbClr val="FF0000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2247503" y="3497977"/>
            <a:ext cx="22939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logo_time_hom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1" y="1828800"/>
            <a:ext cx="1243584" cy="365760"/>
          </a:xfrm>
          <a:prstGeom prst="rect">
            <a:avLst/>
          </a:prstGeom>
        </p:spPr>
      </p:pic>
      <p:pic>
        <p:nvPicPr>
          <p:cNvPr id="15" name="Picture 14" descr="logo-pbs-newshou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5988" y="6507480"/>
            <a:ext cx="1765694" cy="274320"/>
          </a:xfrm>
          <a:prstGeom prst="rect">
            <a:avLst/>
          </a:prstGeom>
        </p:spPr>
      </p:pic>
      <p:pic>
        <p:nvPicPr>
          <p:cNvPr id="16" name="Picture 15" descr="logo-washingtontime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5745480"/>
            <a:ext cx="2911328" cy="434526"/>
          </a:xfrm>
          <a:prstGeom prst="rect">
            <a:avLst/>
          </a:prstGeom>
        </p:spPr>
      </p:pic>
      <p:pic>
        <p:nvPicPr>
          <p:cNvPr id="17" name="Picture 16" descr="logo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7913" y="640874"/>
            <a:ext cx="1773936" cy="274320"/>
          </a:xfrm>
          <a:prstGeom prst="rect">
            <a:avLst/>
          </a:prstGeom>
        </p:spPr>
      </p:pic>
      <p:pic>
        <p:nvPicPr>
          <p:cNvPr id="18" name="Picture 17" descr="logo9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" y="5364480"/>
            <a:ext cx="1968651" cy="274320"/>
          </a:xfrm>
          <a:prstGeom prst="rect">
            <a:avLst/>
          </a:prstGeom>
        </p:spPr>
      </p:pic>
      <p:pic>
        <p:nvPicPr>
          <p:cNvPr id="19" name="Picture 18" descr="Morning_Edition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8400" y="5181600"/>
            <a:ext cx="601394" cy="914400"/>
          </a:xfrm>
          <a:prstGeom prst="rect">
            <a:avLst/>
          </a:prstGeom>
        </p:spPr>
      </p:pic>
      <p:pic>
        <p:nvPicPr>
          <p:cNvPr id="20" name="Picture 19" descr="nytlogo379x64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60540" y="4632960"/>
            <a:ext cx="1624489" cy="274320"/>
          </a:xfrm>
          <a:prstGeom prst="rect">
            <a:avLst/>
          </a:prstGeom>
        </p:spPr>
      </p:pic>
      <p:pic>
        <p:nvPicPr>
          <p:cNvPr id="21" name="Picture 20" descr="Screen shot 2011-03-27 at 6.57.53 P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00400" y="152400"/>
            <a:ext cx="714375" cy="457200"/>
          </a:xfrm>
          <a:prstGeom prst="rect">
            <a:avLst/>
          </a:prstGeom>
        </p:spPr>
      </p:pic>
      <p:pic>
        <p:nvPicPr>
          <p:cNvPr id="22" name="Picture 21" descr="Screen shot 2011-03-27 at 6.58.04 PM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20239" y="152400"/>
            <a:ext cx="1085161" cy="457200"/>
          </a:xfrm>
          <a:prstGeom prst="rect">
            <a:avLst/>
          </a:prstGeom>
        </p:spPr>
      </p:pic>
      <p:pic>
        <p:nvPicPr>
          <p:cNvPr id="23" name="Picture 22" descr="Screen shot 2011-03-27 at 6.58.26 PM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52800" y="5457724"/>
            <a:ext cx="1315941" cy="274320"/>
          </a:xfrm>
          <a:prstGeom prst="rect">
            <a:avLst/>
          </a:prstGeom>
        </p:spPr>
      </p:pic>
      <p:pic>
        <p:nvPicPr>
          <p:cNvPr id="25" name="Picture 24" descr="Screen shot 2011-03-27 at 6.59.35 PM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45989" y="6126480"/>
            <a:ext cx="1514036" cy="274320"/>
          </a:xfrm>
          <a:prstGeom prst="rect">
            <a:avLst/>
          </a:prstGeom>
        </p:spPr>
      </p:pic>
      <p:pic>
        <p:nvPicPr>
          <p:cNvPr id="26" name="Picture 25" descr="Screen shot 2011-03-27 at 6.59.48 PM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02192" y="990600"/>
            <a:ext cx="1557833" cy="274320"/>
          </a:xfrm>
          <a:prstGeom prst="rect">
            <a:avLst/>
          </a:prstGeom>
        </p:spPr>
      </p:pic>
      <p:pic>
        <p:nvPicPr>
          <p:cNvPr id="27" name="Picture 26" descr="Screen shot 2011-03-27 at 7.00.02 PM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02192" y="1264920"/>
            <a:ext cx="981097" cy="274320"/>
          </a:xfrm>
          <a:prstGeom prst="rect">
            <a:avLst/>
          </a:prstGeom>
        </p:spPr>
      </p:pic>
      <p:pic>
        <p:nvPicPr>
          <p:cNvPr id="28" name="Picture 27" descr="Screen shot 2011-03-27 at 7.01.46 PM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886788" y="5547360"/>
            <a:ext cx="1226042" cy="274320"/>
          </a:xfrm>
          <a:prstGeom prst="rect">
            <a:avLst/>
          </a:prstGeom>
        </p:spPr>
      </p:pic>
      <p:pic>
        <p:nvPicPr>
          <p:cNvPr id="29" name="Picture 28" descr="Screen shot 2011-03-27 at 7.02.13 PM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953000" y="5273040"/>
            <a:ext cx="919343" cy="274320"/>
          </a:xfrm>
          <a:prstGeom prst="rect">
            <a:avLst/>
          </a:prstGeom>
        </p:spPr>
      </p:pic>
      <p:pic>
        <p:nvPicPr>
          <p:cNvPr id="30" name="Picture 29" descr="Screen shot 2011-03-27 at 7.02.31 PM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029200" y="2225040"/>
            <a:ext cx="1252728" cy="274320"/>
          </a:xfrm>
          <a:prstGeom prst="rect">
            <a:avLst/>
          </a:prstGeom>
        </p:spPr>
      </p:pic>
      <p:pic>
        <p:nvPicPr>
          <p:cNvPr id="31" name="Picture 30" descr="Screen shot 2011-03-27 at 7.02.52 PM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333236" y="2788920"/>
            <a:ext cx="853440" cy="365760"/>
          </a:xfrm>
          <a:prstGeom prst="rect">
            <a:avLst/>
          </a:prstGeom>
        </p:spPr>
      </p:pic>
      <p:pic>
        <p:nvPicPr>
          <p:cNvPr id="32" name="Picture 31" descr="Screen shot 2011-03-27 at 7.03.46 PM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333236" y="3185160"/>
            <a:ext cx="1479104" cy="274320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 rot="5400000">
            <a:off x="1919008" y="4831080"/>
            <a:ext cx="1066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1855542" y="5021977"/>
            <a:ext cx="144700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 flipH="1" flipV="1">
            <a:off x="2743117" y="3091924"/>
            <a:ext cx="1036340" cy="67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 flipH="1" flipV="1">
            <a:off x="3991184" y="4877702"/>
            <a:ext cx="11600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3374072" y="2264728"/>
            <a:ext cx="2699862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fox-news-logo.jp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081071" y="2735624"/>
            <a:ext cx="662129" cy="647656"/>
          </a:xfrm>
          <a:prstGeom prst="rect">
            <a:avLst/>
          </a:prstGeom>
        </p:spPr>
      </p:pic>
      <p:cxnSp>
        <p:nvCxnSpPr>
          <p:cNvPr id="46" name="Straight Connector 45"/>
          <p:cNvCxnSpPr/>
          <p:nvPr/>
        </p:nvCxnSpPr>
        <p:spPr>
          <a:xfrm rot="5400000">
            <a:off x="3693872" y="5399162"/>
            <a:ext cx="2207420" cy="92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6200000" flipH="1">
            <a:off x="4005494" y="5168986"/>
            <a:ext cx="1752602" cy="99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 flipH="1" flipV="1">
            <a:off x="3882780" y="2608666"/>
            <a:ext cx="1997234" cy="107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 flipH="1" flipV="1">
            <a:off x="4621176" y="3056414"/>
            <a:ext cx="111410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 flipH="1" flipV="1">
            <a:off x="4845938" y="4784978"/>
            <a:ext cx="975360" cy="7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 flipH="1" flipV="1">
            <a:off x="5410200" y="3535680"/>
            <a:ext cx="152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5449888" y="4489768"/>
            <a:ext cx="3794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16200000" flipH="1">
            <a:off x="4304506" y="3954780"/>
            <a:ext cx="685800" cy="1588"/>
          </a:xfrm>
          <a:prstGeom prst="line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16200000" flipH="1">
            <a:off x="1942306" y="3953987"/>
            <a:ext cx="685800" cy="1588"/>
          </a:xfrm>
          <a:prstGeom prst="line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6200000" flipH="1">
            <a:off x="6590506" y="3957162"/>
            <a:ext cx="685800" cy="1588"/>
          </a:xfrm>
          <a:prstGeom prst="line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6401594" y="4632960"/>
            <a:ext cx="837406" cy="19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>
            <a:off x="7101622" y="4771490"/>
            <a:ext cx="27316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10800000" flipV="1">
            <a:off x="6491682" y="4908073"/>
            <a:ext cx="746526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>
            <a:off x="6373603" y="5026154"/>
            <a:ext cx="2377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»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8CDF79BC-762F-654C-96CC-C5A6B5F205AB}" type="datetimeFigureOut">
              <a:rPr lang="en-US" smtClean="0"/>
              <a:pPr/>
              <a:t>5/19/11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31831"/>
          </a:solidFill>
          <a:ln w="38100">
            <a:solidFill>
              <a:srgbClr val="E3183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latin typeface="Optima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52400" y="6240463"/>
            <a:ext cx="5055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021E55CA-2495-FD46-9857-C79B70D4B7DC}" type="slidenum">
              <a:rPr lang="en-US" smtClean="0">
                <a:latin typeface="Optima" charset="0"/>
              </a:rPr>
              <a:pPr>
                <a:defRPr/>
              </a:pPr>
              <a:t>13</a:t>
            </a:fld>
            <a:r>
              <a:rPr lang="en-US" dirty="0">
                <a:latin typeface="Optima" charset="0"/>
              </a:rPr>
              <a:t>/6</a:t>
            </a:r>
          </a:p>
        </p:txBody>
      </p:sp>
      <p:pic>
        <p:nvPicPr>
          <p:cNvPr id="11" name="Picture 9" descr="fa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58200" y="2286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Recommender Systems</a:t>
            </a:r>
          </a:p>
          <a:p>
            <a:r>
              <a:rPr lang="en-US" dirty="0" smtClean="0"/>
              <a:t>Understanding Relationships between users</a:t>
            </a:r>
          </a:p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Applications of Both Techniques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user traits relate to your problem or goal? There are ways to profile </a:t>
            </a:r>
            <a:r>
              <a:rPr lang="en-US" smtClean="0"/>
              <a:t>that from social media.</a:t>
            </a:r>
          </a:p>
          <a:p>
            <a:endParaRPr lang="en-US" dirty="0" smtClean="0"/>
          </a:p>
          <a:p>
            <a:r>
              <a:rPr lang="en-US" dirty="0" smtClean="0"/>
              <a:t>More info at </a:t>
            </a:r>
            <a:r>
              <a:rPr lang="en-US" dirty="0" smtClean="0">
                <a:hlinkClick r:id="rId2"/>
              </a:rPr>
              <a:t>http://cs.umd.edu/~golbeck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golbeck@cs.umd.edu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800" dirty="0" smtClean="0"/>
              <a:t>Personality research funded by Army Research Lab Network Science CTA under Cooperative Agreement Number W911NF-09-2-0053</a:t>
            </a:r>
            <a:endParaRPr lang="en-US" sz="12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/>
          <a:p>
            <a:r>
              <a:rPr lang="en-US" dirty="0" smtClean="0"/>
              <a:t>Predicting Personality from Facebook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r>
              <a:rPr lang="en-US" dirty="0" smtClean="0"/>
              <a:t>with Cristina Robles, Karen Turner</a:t>
            </a:r>
          </a:p>
          <a:p>
            <a:endParaRPr lang="en-US" dirty="0" smtClean="0"/>
          </a:p>
          <a:p>
            <a:pPr lvl="0" algn="l" hangingPunct="0"/>
            <a:r>
              <a:rPr lang="en-US" sz="2000" dirty="0" smtClean="0"/>
              <a:t>Jennifer Golbeck, Cristina Robles, and Karen Turner. 2011. Predicting personality with social media. In </a:t>
            </a:r>
            <a:r>
              <a:rPr lang="en-US" sz="2000" i="1" dirty="0" smtClean="0"/>
              <a:t>Proceedings of the 2011 annual conference extended abstracts on Human factors in computing systems</a:t>
            </a:r>
            <a:r>
              <a:rPr lang="en-US" sz="2000" dirty="0" smtClean="0"/>
              <a:t> (CHI '11). ACM, New York, NY, USA, 253-262. 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 Five Personality Traits</a:t>
            </a:r>
            <a:endParaRPr lang="en-US" dirty="0"/>
          </a:p>
        </p:txBody>
      </p:sp>
      <p:pic>
        <p:nvPicPr>
          <p:cNvPr id="5" name="Content Placeholder 4" descr="tempSta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6246" y="2138560"/>
            <a:ext cx="3771507" cy="3800079"/>
          </a:xfrm>
        </p:spPr>
      </p:pic>
      <p:sp>
        <p:nvSpPr>
          <p:cNvPr id="4" name="Rectangle 3"/>
          <p:cNvSpPr/>
          <p:nvPr/>
        </p:nvSpPr>
        <p:spPr bwMode="auto">
          <a:xfrm rot="19420967">
            <a:off x="2047323" y="2474780"/>
            <a:ext cx="2819400" cy="37604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Openness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 rot="2157068">
            <a:off x="4272936" y="2489746"/>
            <a:ext cx="2819400" cy="37604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Conscientiousness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 rot="17310519">
            <a:off x="5019667" y="4545590"/>
            <a:ext cx="2464944" cy="37604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Extraversion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429000" y="5715000"/>
            <a:ext cx="2362200" cy="381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Agreeableness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 rot="4305422">
            <a:off x="1644648" y="4455369"/>
            <a:ext cx="2464944" cy="37604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Neuroticism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take the test – and help our next project if you use Twitter!</a:t>
            </a:r>
          </a:p>
          <a:p>
            <a:r>
              <a:rPr b="1" dirty="0" smtClean="0">
                <a:hlinkClick r:id="rId3"/>
              </a:rPr>
              <a:t>http://tinyurl.com/TwitterPersonality</a:t>
            </a:r>
            <a:endParaRPr lang="en-US" b="1" dirty="0" smtClean="0"/>
          </a:p>
          <a:p>
            <a:r>
              <a:rPr lang="en-US" dirty="0" smtClean="0"/>
              <a:t>Test is a series of statements</a:t>
            </a:r>
          </a:p>
          <a:p>
            <a:r>
              <a:rPr lang="en-US" dirty="0" smtClean="0"/>
              <a:t>Subjects rate how much they believe each statement applies to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Considered</a:t>
            </a:r>
            <a:endParaRPr lang="en-US" dirty="0"/>
          </a:p>
        </p:txBody>
      </p:sp>
      <p:pic>
        <p:nvPicPr>
          <p:cNvPr id="4" name="Content Placeholder 3" descr="feature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3782" y="1981200"/>
            <a:ext cx="7096436" cy="4114800"/>
          </a:xfrm>
        </p:spPr>
      </p:pic>
      <p:sp>
        <p:nvSpPr>
          <p:cNvPr id="5" name="Rectangle 4"/>
          <p:cNvSpPr/>
          <p:nvPr/>
        </p:nvSpPr>
        <p:spPr bwMode="auto">
          <a:xfrm>
            <a:off x="914400" y="2133600"/>
            <a:ext cx="1176182" cy="609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Language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Features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090582" y="2133600"/>
            <a:ext cx="1109818" cy="609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Personal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charset="0"/>
                <a:ea typeface="ＭＳ Ｐゴシック" charset="-128"/>
                <a:cs typeface="ＭＳ Ｐゴシック" charset="-128"/>
              </a:rPr>
              <a:t>Info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00400" y="2133600"/>
            <a:ext cx="1447800" cy="6096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Activities &amp;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Preferences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648200" y="2133600"/>
            <a:ext cx="1447800" cy="6096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Internal FB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Stats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096000" y="2133600"/>
            <a:ext cx="1295400" cy="609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effectLst/>
                <a:latin typeface="Arial" charset="0"/>
                <a:ea typeface="ＭＳ Ｐゴシック" charset="-128"/>
                <a:cs typeface="ＭＳ Ｐゴシック" charset="-128"/>
              </a:rPr>
              <a:t>Composite</a:t>
            </a:r>
            <a:br>
              <a:rPr kumimoji="0" lang="en-US" b="0" i="0" u="none" strike="noStrike" cap="none" normalizeH="0" baseline="0" dirty="0" smtClean="0">
                <a:effectLst/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kumimoji="0" lang="en-US" b="0" i="0" u="none" strike="noStrike" cap="none" normalizeH="0" baseline="0" dirty="0" smtClean="0">
                <a:effectLst/>
                <a:latin typeface="Arial" charset="0"/>
                <a:ea typeface="ＭＳ Ｐゴシック" charset="-128"/>
                <a:cs typeface="ＭＳ Ｐゴシック" charset="-128"/>
              </a:rPr>
              <a:t>Features</a:t>
            </a:r>
            <a:endParaRPr kumimoji="0" lang="en-US" b="0" i="0" u="none" strike="noStrike" cap="none" normalizeH="0" baseline="0" dirty="0"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391400" y="2286000"/>
            <a:ext cx="1295400" cy="4572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Structural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228600"/>
          <a:ext cx="8534400" cy="6488642"/>
        </p:xfrm>
        <a:graphic>
          <a:graphicData uri="http://schemas.openxmlformats.org/drawingml/2006/table">
            <a:tbl>
              <a:tblPr/>
              <a:tblGrid>
                <a:gridCol w="457200"/>
                <a:gridCol w="1676400"/>
                <a:gridCol w="2057400"/>
                <a:gridCol w="762000"/>
                <a:gridCol w="990600"/>
                <a:gridCol w="838200"/>
                <a:gridCol w="838200"/>
                <a:gridCol w="914400"/>
              </a:tblGrid>
              <a:tr h="17801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Open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Consc.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Extra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Agree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err="1">
                          <a:solidFill>
                            <a:srgbClr val="FFFFFF"/>
                          </a:solidFill>
                          <a:latin typeface="Verdana"/>
                        </a:rPr>
                        <a:t>Neuro</a:t>
                      </a:r>
                      <a:endParaRPr lang="en-US" sz="1050" b="1" i="0" u="none" strike="noStrike" dirty="0">
                        <a:solidFill>
                          <a:srgbClr val="FFFFFF"/>
                        </a:solidFill>
                        <a:latin typeface="Verdana"/>
                      </a:endParaRP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7801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Linguistic Features 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Swear Words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0.006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-0.171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0.032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-0.084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Social Processes (e.g. Mate, talk, they, child)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0.01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0.264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-0.022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-0.142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   Human Words (e.g. baby, man)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0.078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0.203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-0.062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Affective Processes  (e.g. Happy, cried, abandon)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-0.009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0.136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0.203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0.038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   Positive Emotions  (e.g. Love, nice, sweet) 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0.052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0.117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0.167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-0.013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   Anxiety Words  (e.g. Worried, fearful, nervous)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0.008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0.101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0.192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Perceptual Processes (e.g. Observing, heard, feeling)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-0.195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-0.163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-0.027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       Seeing Words (e.g. View, saw, seen) 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-0.227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0.067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Biological Processes (e.g. Eat, blood, pain)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-0.014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0.038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0.154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0.067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Ingestion Words (e.g. Dish, eat, pizza)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-0.098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0.029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0.031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0.207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Work Words (e.g. Job, majors, xerox)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0.134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0.154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-0.044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Money Words(e.g. Audit, cash, owe)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-0.161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0.024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-0.006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0.029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Structural Features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Number of Friends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-0.094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-0.078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0.186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-0.069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Egocentric Network Density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-0.152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-0.224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0.059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0.032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Activities and Preferences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Activities  (char length)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0.115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0.188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0.066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-0.145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Favorite Books (char length)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0.158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-0.093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0.082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0.028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Personal Information  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Relationship Status ( none listed,single, not single)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0.071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0.194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-0.036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Last Name length in characters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-0.111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-0.044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0.184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228600"/>
          <a:ext cx="8534400" cy="6488642"/>
        </p:xfrm>
        <a:graphic>
          <a:graphicData uri="http://schemas.openxmlformats.org/drawingml/2006/table">
            <a:tbl>
              <a:tblPr/>
              <a:tblGrid>
                <a:gridCol w="457200"/>
                <a:gridCol w="1676400"/>
                <a:gridCol w="2057400"/>
                <a:gridCol w="762000"/>
                <a:gridCol w="990600"/>
                <a:gridCol w="838200"/>
                <a:gridCol w="838200"/>
                <a:gridCol w="914400"/>
              </a:tblGrid>
              <a:tr h="17801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Open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Consc.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Extra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Agree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err="1">
                          <a:solidFill>
                            <a:srgbClr val="FFFFFF"/>
                          </a:solidFill>
                          <a:latin typeface="Verdana"/>
                        </a:rPr>
                        <a:t>Neuro</a:t>
                      </a:r>
                      <a:endParaRPr lang="en-US" sz="1050" b="1" i="0" u="none" strike="noStrike" dirty="0">
                        <a:solidFill>
                          <a:srgbClr val="FFFFFF"/>
                        </a:solidFill>
                        <a:latin typeface="Verdana"/>
                      </a:endParaRP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7801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Linguistic Features 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Swear Words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0.006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-0.171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0.032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-0.084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Social Processes (e.g. Mate, talk, they, child)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0.01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0.264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-0.022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-0.142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   Human Words (e.g. baby, man)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0.078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0.203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-0.062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Affective Processes  (e.g. Happy, cried, abandon)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-0.009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0.136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0.203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0.038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   Positive Emotions  (e.g. Love, nice, sweet) 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0.052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0.117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0.167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-0.013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   Anxiety Words  (e.g. Worried, fearful, nervous)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0.008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0.101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0.192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Perceptual Processes (e.g. Observing, heard, feeling)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-0.195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-0.163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-0.027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       Seeing Words (e.g. View, saw, seen) 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-0.227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0.067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Biological Processes (e.g. Eat, blood, pain)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-0.014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0.038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0.154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0.067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Ingestion Words (e.g. Dish, eat, pizza)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-0.098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0.029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0.031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0.207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Work Words (e.g. Job, majors, xerox)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0.134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0.154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-0.044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Money Words(e.g. Audit, cash, owe)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-0.161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0.024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-0.006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0.029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Structural Features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Number of Friends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-0.094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-0.078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0.186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-0.069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Egocentric Network Density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-0.152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-0.224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0.059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0.032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Activities and Preferences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Activities  (char length)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0.115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0.188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0.066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-0.145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Favorite Books (char length)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0.158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-0.093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0.082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0.028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Personal Information  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Relationship Status ( none listed,single, not single)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0.093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0.071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0.194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-0.036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Last Name length in characters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0.012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-0.111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-0.044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0.184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228600"/>
          <a:ext cx="8534400" cy="6488642"/>
        </p:xfrm>
        <a:graphic>
          <a:graphicData uri="http://schemas.openxmlformats.org/drawingml/2006/table">
            <a:tbl>
              <a:tblPr/>
              <a:tblGrid>
                <a:gridCol w="457200"/>
                <a:gridCol w="1676400"/>
                <a:gridCol w="2057400"/>
                <a:gridCol w="762000"/>
                <a:gridCol w="990600"/>
                <a:gridCol w="838200"/>
                <a:gridCol w="838200"/>
                <a:gridCol w="914400"/>
              </a:tblGrid>
              <a:tr h="17801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Open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Consc.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Extra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Agree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err="1">
                          <a:solidFill>
                            <a:srgbClr val="FFFFFF"/>
                          </a:solidFill>
                          <a:latin typeface="Verdana"/>
                        </a:rPr>
                        <a:t>Neuro</a:t>
                      </a:r>
                      <a:endParaRPr lang="en-US" sz="1050" b="1" i="0" u="none" strike="noStrike" dirty="0">
                        <a:solidFill>
                          <a:srgbClr val="FFFFFF"/>
                        </a:solidFill>
                        <a:latin typeface="Verdana"/>
                      </a:endParaRP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</a:tr>
              <a:tr h="17801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Linguistic Features 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Swear Words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0.006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-0.171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0.032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-0.084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-0.12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Social Processes (e.g. Mate, talk, they, child)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0.01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0.264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0.091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-0.022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-0.142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   Human Words (e.g. baby, man)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0.078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0.203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-0.05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-0.062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Affective Processes  (e.g. Happy, cried, abandon)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0.105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-0.009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0.136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0.203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0.038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   Positive Emotions  (e.g. Love, nice, sweet) 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0.052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0.045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0.117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0.167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-0.013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   Anxiety Words  (e.g. Worried, fearful, nervous)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0.044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-0.15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0.008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0.101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0.192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Perceptual Processes (e.g. Observing, heard, feeling)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-0.04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-0.195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-0.163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-0.027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0.096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       Seeing Words (e.g. View, saw, seen) 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0.06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-0.227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-0.112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0.013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0.067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Biological Processes (e.g. Eat, blood, pain)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-0.014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0.042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0.038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0.154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0.067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    Ingestion Words (e.g. Dish, eat, pizza)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-0.098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0.029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0.031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0.207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Work Words (e.g. Job, majors, xerox)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0.134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0.096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0.154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0.048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-0.044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Money Words(e.g. Audit, cash, owe)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-0.161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0.024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-0.006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0.029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Structural Features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Number of Friends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-0.094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-0.078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0.186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0.013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-0.069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Egocentric Network Density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-0.152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-0.224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0.059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0.032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Activities and Preferences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Activities  (char length)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Verdana"/>
                        </a:rPr>
                        <a:t>0.115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0.095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0.188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0.066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-0.145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Favorite Books (char length)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0.158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-0.093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0.019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0.082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0.028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9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Personal Information  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309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Relationship Status ( none listed,single, not single)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0.093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0.071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0.194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0.04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-0.036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Last Name length in characters </a:t>
                      </a:r>
                    </a:p>
                  </a:txBody>
                  <a:tcPr marL="7605" marR="7605" marT="760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D9D9D9"/>
                          </a:solidFill>
                          <a:latin typeface="Verdana"/>
                        </a:rPr>
                        <a:t>0.012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-0.111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0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D9D9D9"/>
                          </a:solidFill>
                          <a:latin typeface="Verdana"/>
                        </a:rPr>
                        <a:t>-0.044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0.184</a:t>
                      </a:r>
                    </a:p>
                  </a:txBody>
                  <a:tcPr marL="7605" marR="7605" marT="76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2057400"/>
          <a:ext cx="7620000" cy="3459480"/>
        </p:xfrm>
        <a:graphic>
          <a:graphicData uri="http://schemas.openxmlformats.org/drawingml/2006/table">
            <a:tbl>
              <a:tblPr/>
              <a:tblGrid>
                <a:gridCol w="3218440"/>
                <a:gridCol w="2115560"/>
                <a:gridCol w="2286000"/>
              </a:tblGrid>
              <a:tr h="312615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latin typeface="Verdana"/>
                        </a:rPr>
                        <a:t>Error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2708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M5'Rules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Gaussian Process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latin typeface="Verdana"/>
                        </a:rPr>
                        <a:t>Openness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latin typeface="Verdana"/>
                        </a:rPr>
                        <a:t>0.099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latin typeface="Verdana"/>
                        </a:rPr>
                        <a:t>0.117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latin typeface="Verdana"/>
                        </a:rPr>
                        <a:t>Conscientiousness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latin typeface="Verdana"/>
                        </a:rPr>
                        <a:t>0.104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latin typeface="Verdana"/>
                        </a:rPr>
                        <a:t>0.117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latin typeface="Verdana"/>
                        </a:rPr>
                        <a:t>Extraversion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latin typeface="Verdana"/>
                        </a:rPr>
                        <a:t>0.138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latin typeface="Verdana"/>
                        </a:rPr>
                        <a:t>0.124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latin typeface="Verdana"/>
                        </a:rPr>
                        <a:t>Agreeableness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latin typeface="Verdana"/>
                        </a:rPr>
                        <a:t>0.109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latin typeface="Verdana"/>
                        </a:rPr>
                        <a:t>0.117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61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latin typeface="Verdana"/>
                        </a:rPr>
                        <a:t>Neuroticism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latin typeface="Verdana"/>
                        </a:rPr>
                        <a:t>0.127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latin typeface="Verdana"/>
                        </a:rPr>
                        <a:t>0.117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Computing</a:t>
            </a:r>
            <a:r>
              <a:rPr lang="en-US" baseline="0" dirty="0" smtClean="0"/>
              <a:t> Political Preference</a:t>
            </a:r>
            <a:br>
              <a:rPr lang="en-US" baseline="0" dirty="0" smtClean="0"/>
            </a:br>
            <a:r>
              <a:rPr lang="en-US" baseline="0" dirty="0" smtClean="0"/>
              <a:t>Among Twitter Followers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r>
              <a:rPr lang="en-US" dirty="0" smtClean="0"/>
              <a:t>with Derek Hansen</a:t>
            </a:r>
          </a:p>
          <a:p>
            <a:endParaRPr lang="en-US" dirty="0" smtClean="0"/>
          </a:p>
          <a:p>
            <a:pPr lvl="0" algn="l"/>
            <a:r>
              <a:rPr lang="en-US" sz="2000" dirty="0" smtClean="0"/>
              <a:t>Jennifer Golbeck and Derek Hansen. 2011. Computing political preference among twitter followers. In </a:t>
            </a:r>
            <a:r>
              <a:rPr lang="en-US" sz="2000" i="1" dirty="0" smtClean="0"/>
              <a:t>Proceedings of the 2011 annual conference on Human factors in computing systems</a:t>
            </a:r>
            <a:r>
              <a:rPr lang="en-US" sz="2000" dirty="0" smtClean="0"/>
              <a:t> (CHI '11). ACM, New York, NY, USA, 1105-1108.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d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0D0E3"/>
      </a:accent1>
      <a:accent2>
        <a:srgbClr val="E31A44"/>
      </a:accent2>
      <a:accent3>
        <a:srgbClr val="FFFFFF"/>
      </a:accent3>
      <a:accent4>
        <a:srgbClr val="000000"/>
      </a:accent4>
      <a:accent5>
        <a:srgbClr val="B6E4EF"/>
      </a:accent5>
      <a:accent6>
        <a:srgbClr val="CE163D"/>
      </a:accent6>
      <a:hlink>
        <a:srgbClr val="E31A44"/>
      </a:hlink>
      <a:folHlink>
        <a:srgbClr val="60D0E3"/>
      </a:folHlink>
    </a:clrScheme>
    <a:fontScheme name="red">
      <a:majorFont>
        <a:latin typeface="Optima"/>
        <a:ea typeface=""/>
        <a:cs typeface=""/>
      </a:majorFont>
      <a:minorFont>
        <a:latin typeface="Opti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r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UsabilityStudy.pot</Template>
  <TotalTime>5069</TotalTime>
  <Words>1436</Words>
  <Application>Microsoft Macintosh PowerPoint</Application>
  <PresentationFormat>On-screen Show (4:3)</PresentationFormat>
  <Paragraphs>547</Paragraphs>
  <Slides>14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red</vt:lpstr>
      <vt:lpstr>Understanding Users and Relationships in Social Networks</vt:lpstr>
      <vt:lpstr>Predicting Personality from Facebook</vt:lpstr>
      <vt:lpstr>The Big Five Personality Traits</vt:lpstr>
      <vt:lpstr>The Test</vt:lpstr>
      <vt:lpstr>Features Considered</vt:lpstr>
      <vt:lpstr>Slide 6</vt:lpstr>
      <vt:lpstr>Slide 7</vt:lpstr>
      <vt:lpstr>Results</vt:lpstr>
      <vt:lpstr>Computing Political Preference Among Twitter Followers</vt:lpstr>
      <vt:lpstr>Slide 10</vt:lpstr>
      <vt:lpstr>Slide 11</vt:lpstr>
      <vt:lpstr>Slide 12</vt:lpstr>
      <vt:lpstr>Applications of Both Techniques</vt:lpstr>
      <vt:lpstr>Messages</vt:lpstr>
    </vt:vector>
  </TitlesOfParts>
  <Company>UMD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Golbeck</dc:creator>
  <cp:lastModifiedBy>Jennifer Golbeck</cp:lastModifiedBy>
  <cp:revision>387</cp:revision>
  <dcterms:created xsi:type="dcterms:W3CDTF">2011-05-20T02:10:26Z</dcterms:created>
  <dcterms:modified xsi:type="dcterms:W3CDTF">2011-05-23T03:51:10Z</dcterms:modified>
</cp:coreProperties>
</file>