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5" r:id="rId1"/>
  </p:sldMasterIdLst>
  <p:notesMasterIdLst>
    <p:notesMasterId r:id="rId20"/>
  </p:notesMasterIdLst>
  <p:sldIdLst>
    <p:sldId id="257" r:id="rId2"/>
    <p:sldId id="261" r:id="rId3"/>
    <p:sldId id="298" r:id="rId4"/>
    <p:sldId id="313" r:id="rId5"/>
    <p:sldId id="305" r:id="rId6"/>
    <p:sldId id="312" r:id="rId7"/>
    <p:sldId id="316" r:id="rId8"/>
    <p:sldId id="314" r:id="rId9"/>
    <p:sldId id="315" r:id="rId10"/>
    <p:sldId id="275" r:id="rId11"/>
    <p:sldId id="286" r:id="rId12"/>
    <p:sldId id="276" r:id="rId13"/>
    <p:sldId id="287" r:id="rId14"/>
    <p:sldId id="280" r:id="rId15"/>
    <p:sldId id="281" r:id="rId16"/>
    <p:sldId id="282" r:id="rId17"/>
    <p:sldId id="283" r:id="rId18"/>
    <p:sldId id="268"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0" d="100"/>
          <a:sy n="90" d="100"/>
        </p:scale>
        <p:origin x="-109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5D085B-790B-1D4F-881E-D4B059BE15D9}" type="datetimeFigureOut">
              <a:rPr lang="en-US" smtClean="0"/>
              <a:t>6/6/2011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E5C890-C867-0E46-A144-EB64D4654A4F}" type="slidenum">
              <a:rPr lang="en-US" smtClean="0"/>
              <a:t>‹#›</a:t>
            </a:fld>
            <a:endParaRPr lang="en-US"/>
          </a:p>
        </p:txBody>
      </p:sp>
    </p:spTree>
    <p:extLst>
      <p:ext uri="{BB962C8B-B14F-4D97-AF65-F5344CB8AC3E}">
        <p14:creationId xmlns:p14="http://schemas.microsoft.com/office/powerpoint/2010/main" val="168969558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we have all these examples and by going through them noticed that they</a:t>
            </a:r>
            <a:r>
              <a:rPr lang="en-US" baseline="0" dirty="0" smtClean="0"/>
              <a:t> had subtle differences. </a:t>
            </a:r>
            <a:r>
              <a:rPr lang="en-US" u="sng" baseline="0" dirty="0" smtClean="0"/>
              <a:t>CLICK</a:t>
            </a:r>
            <a:r>
              <a:rPr lang="en-US" baseline="0" dirty="0" smtClean="0"/>
              <a:t> They were all birds; two legs, two wings…but they didn’t all flock together. So we started looking for similarities and differences. </a:t>
            </a:r>
            <a:r>
              <a:rPr lang="en-US" u="sng" baseline="0" dirty="0" smtClean="0"/>
              <a:t>CLICK </a:t>
            </a:r>
            <a:r>
              <a:rPr lang="en-US" baseline="0" dirty="0" smtClean="0"/>
              <a:t>We discovered that on the one side many people were working independently and knowledge was aggregated, and on the other they were working together, forming knowledge through collaboration, building on ideas and creating new ideas through this process. Some sites showed CI as described by the definitions, while others involved crowds, but with individuals working discretely. So we devised a classification that could help situate the platforms from collected intelligence on the one hand – a term we devised for aggregated work – to collective, which involved collaboration. Some sites were something in between the two. More formally, this was expressed as…..</a:t>
            </a:r>
            <a:endParaRPr lang="en-US" dirty="0"/>
          </a:p>
        </p:txBody>
      </p:sp>
      <p:sp>
        <p:nvSpPr>
          <p:cNvPr id="4" name="Slide Number Placeholder 3"/>
          <p:cNvSpPr>
            <a:spLocks noGrp="1"/>
          </p:cNvSpPr>
          <p:nvPr>
            <p:ph type="sldNum" sz="quarter" idx="10"/>
          </p:nvPr>
        </p:nvSpPr>
        <p:spPr/>
        <p:txBody>
          <a:bodyPr/>
          <a:lstStyle/>
          <a:p>
            <a:fld id="{CFD9DC26-0962-0F41-87D8-A83A5EC3C781}"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Setting up the analysis involved copying the communication from the forum to a spreadsheet, segmenting it firstly on the speaker level, based on user names, secondly on the sentence structure, which was already in place (since it was all textual, it avoided the step of having to transcribe audio recordings); and on the third level, so that each segment would be assigned only one code. </a:t>
            </a:r>
            <a:endParaRPr lang="en-US" dirty="0" smtClean="0"/>
          </a:p>
        </p:txBody>
      </p:sp>
      <p:sp>
        <p:nvSpPr>
          <p:cNvPr id="4" name="Slide Number Placeholder 3"/>
          <p:cNvSpPr>
            <a:spLocks noGrp="1"/>
          </p:cNvSpPr>
          <p:nvPr>
            <p:ph type="sldNum" sz="quarter" idx="10"/>
          </p:nvPr>
        </p:nvSpPr>
        <p:spPr/>
        <p:txBody>
          <a:bodyPr/>
          <a:lstStyle/>
          <a:p>
            <a:fld id="{CFD9DC26-0962-0F41-87D8-A83A5EC3C781}"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Char char="-"/>
              <a:tabLst/>
              <a:defRPr/>
            </a:pPr>
            <a:r>
              <a:rPr lang="en-US" dirty="0" smtClean="0"/>
              <a:t>High</a:t>
            </a:r>
            <a:r>
              <a:rPr lang="en-US" baseline="0" dirty="0" smtClean="0"/>
              <a:t> rate of ideation means that the limitations of the novice as an individual designer are overcome by the crowd. (Cross, expertise in design)</a:t>
            </a:r>
            <a:endParaRPr lang="en-US" dirty="0" smtClean="0"/>
          </a:p>
          <a:p>
            <a:pPr marL="0" marR="0" indent="0" algn="l" defTabSz="457200" rtl="0" eaLnBrk="1" fontAlgn="auto" latinLnBrk="0" hangingPunct="1">
              <a:lnSpc>
                <a:spcPct val="100000"/>
              </a:lnSpc>
              <a:spcBef>
                <a:spcPts val="0"/>
              </a:spcBef>
              <a:spcAft>
                <a:spcPts val="0"/>
              </a:spcAft>
              <a:buClrTx/>
              <a:buSzTx/>
              <a:buFontTx/>
              <a:buChar char="-"/>
              <a:tabLst/>
              <a:defRPr/>
            </a:pPr>
            <a:r>
              <a:rPr lang="en-US" dirty="0" smtClean="0"/>
              <a:t>There less</a:t>
            </a:r>
            <a:r>
              <a:rPr lang="en-US" baseline="0" dirty="0" smtClean="0"/>
              <a:t> fixation on a design idea</a:t>
            </a:r>
          </a:p>
          <a:p>
            <a:pPr>
              <a:buFontTx/>
              <a:buChar char="-"/>
            </a:pPr>
            <a:r>
              <a:rPr lang="en-US" baseline="0" dirty="0" smtClean="0"/>
              <a:t>Quirky is a small crowd – have addressed limitations by incorporating a dedicated design team of professionals</a:t>
            </a:r>
          </a:p>
          <a:p>
            <a:pPr>
              <a:buFontTx/>
              <a:buChar char="-"/>
            </a:pPr>
            <a:r>
              <a:rPr lang="en-US" dirty="0" smtClean="0"/>
              <a:t>Advertisers have focus groups, film producers have test</a:t>
            </a:r>
            <a:r>
              <a:rPr lang="en-US" baseline="0" dirty="0" smtClean="0"/>
              <a:t> screenings, similarly beneficial to include end-users in the design process. Psychology research has shown that individuals with an enduring </a:t>
            </a:r>
            <a:r>
              <a:rPr lang="en-US" baseline="0" dirty="0" err="1" smtClean="0"/>
              <a:t>involvment</a:t>
            </a:r>
            <a:r>
              <a:rPr lang="en-US" baseline="0" dirty="0" smtClean="0"/>
              <a:t> with the product have higher rates of reported satisfaction with the product after purchase. No involvement is more enduring than following a product from idea to market. Supported by </a:t>
            </a:r>
            <a:r>
              <a:rPr lang="en-US" baseline="0" dirty="0" err="1" smtClean="0"/>
              <a:t>Threadless</a:t>
            </a:r>
            <a:r>
              <a:rPr lang="en-US" baseline="0" dirty="0" smtClean="0"/>
              <a:t> etc.</a:t>
            </a:r>
            <a:endParaRPr lang="en-US" dirty="0"/>
          </a:p>
        </p:txBody>
      </p:sp>
      <p:sp>
        <p:nvSpPr>
          <p:cNvPr id="4" name="Slide Number Placeholder 3"/>
          <p:cNvSpPr>
            <a:spLocks noGrp="1"/>
          </p:cNvSpPr>
          <p:nvPr>
            <p:ph type="sldNum" sz="quarter" idx="10"/>
          </p:nvPr>
        </p:nvSpPr>
        <p:spPr/>
        <p:txBody>
          <a:bodyPr/>
          <a:lstStyle/>
          <a:p>
            <a:fld id="{CFD9DC26-0962-0F41-87D8-A83A5EC3C781}"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F79D3C71-3C4C-0445-897E-D191E0BBA9DC}" type="datetimeFigureOut">
              <a:rPr lang="en-US" smtClean="0"/>
              <a:pPr/>
              <a:t>6/6/2011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B23457D-590F-9A4D-8A7B-17FCDBD1C53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9D3C71-3C4C-0445-897E-D191E0BBA9DC}"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207A5-B5F1-334D-B824-F8A97309EF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9D3C71-3C4C-0445-897E-D191E0BBA9DC}"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207A5-B5F1-334D-B824-F8A97309EFF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79D3C71-3C4C-0445-897E-D191E0BBA9DC}" type="datetimeFigureOut">
              <a:rPr lang="en-US" smtClean="0"/>
              <a:pPr/>
              <a:t>6/6/2011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02B207A5-B5F1-334D-B824-F8A97309EFF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F79D3C71-3C4C-0445-897E-D191E0BBA9DC}" type="datetimeFigureOut">
              <a:rPr lang="en-US" smtClean="0"/>
              <a:pPr/>
              <a:t>6/6/2011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02B207A5-B5F1-334D-B824-F8A97309EFF3}"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F79D3C71-3C4C-0445-897E-D191E0BBA9DC}" type="datetimeFigureOut">
              <a:rPr lang="en-US" smtClean="0"/>
              <a:pPr/>
              <a:t>6/6/2011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2B207A5-B5F1-334D-B824-F8A97309EF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F79D3C71-3C4C-0445-897E-D191E0BBA9DC}"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02B207A5-B5F1-334D-B824-F8A97309EFF3}"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79D3C71-3C4C-0445-897E-D191E0BBA9DC}" type="datetimeFigureOut">
              <a:rPr lang="en-US" smtClean="0"/>
              <a:pPr/>
              <a:t>6/6/2011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207A5-B5F1-334D-B824-F8A97309EF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79D3C71-3C4C-0445-897E-D191E0BBA9DC}" type="datetimeFigureOut">
              <a:rPr lang="en-US" smtClean="0"/>
              <a:pPr/>
              <a:t>6/6/2011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B207A5-B5F1-334D-B824-F8A97309EF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79D3C71-3C4C-0445-897E-D191E0BBA9DC}" type="datetimeFigureOut">
              <a:rPr lang="en-US" smtClean="0"/>
              <a:pPr/>
              <a:t>6/6/2011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3457D-590F-9A4D-8A7B-17FCDBD1C53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F79D3C71-3C4C-0445-897E-D191E0BBA9DC}"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2B207A5-B5F1-334D-B824-F8A97309EFF3}"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79D3C71-3C4C-0445-897E-D191E0BBA9DC}" type="datetimeFigureOut">
              <a:rPr lang="en-US" smtClean="0"/>
              <a:pPr/>
              <a:t>6/6/2011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2B207A5-B5F1-334D-B824-F8A97309EFF3}"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dirty="0" smtClean="0"/>
              <a:t>Click to edit Master title style</a:t>
            </a:r>
            <a:endParaRPr kumimoji="0" lang="en-US" dirty="0"/>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l" rtl="0" eaLnBrk="1" latinLnBrk="0" hangingPunct="1">
        <a:spcBef>
          <a:spcPct val="0"/>
        </a:spcBef>
        <a:buNone/>
        <a:defRPr kumimoji="0" sz="3600" kern="1200" cap="all" baseline="0">
          <a:solidFill>
            <a:schemeClr val="tx2"/>
          </a:solidFill>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worldwithoutoil.or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Macintosh%20HD:Users:maryloumaher:Desktop:Motivation-survey-results.docx!OLE_LINK1"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50981" y="957385"/>
            <a:ext cx="7772400" cy="1470025"/>
          </a:xfrm>
        </p:spPr>
        <p:txBody>
          <a:bodyPr>
            <a:normAutofit/>
          </a:bodyPr>
          <a:lstStyle/>
          <a:p>
            <a:r>
              <a:rPr lang="en-US" b="1" dirty="0" smtClean="0"/>
              <a:t>Collective creativity:</a:t>
            </a:r>
            <a:br>
              <a:rPr lang="en-US" b="1" dirty="0" smtClean="0"/>
            </a:br>
            <a:r>
              <a:rPr lang="en-US" b="1" dirty="0" smtClean="0"/>
              <a:t>Research and Design</a:t>
            </a:r>
            <a:endParaRPr lang="en-US" dirty="0"/>
          </a:p>
        </p:txBody>
      </p:sp>
      <p:sp>
        <p:nvSpPr>
          <p:cNvPr id="5" name="Subtitle 4"/>
          <p:cNvSpPr>
            <a:spLocks noGrp="1"/>
          </p:cNvSpPr>
          <p:nvPr>
            <p:ph type="subTitle" idx="1"/>
          </p:nvPr>
        </p:nvSpPr>
        <p:spPr>
          <a:xfrm>
            <a:off x="996653" y="2134929"/>
            <a:ext cx="7772399" cy="1752600"/>
          </a:xfrm>
        </p:spPr>
        <p:txBody>
          <a:bodyPr>
            <a:normAutofit/>
          </a:bodyPr>
          <a:lstStyle/>
          <a:p>
            <a:r>
              <a:rPr lang="en-US" sz="2800" b="1" dirty="0" smtClean="0"/>
              <a:t>Mary Lou Maher</a:t>
            </a:r>
          </a:p>
          <a:p>
            <a:r>
              <a:rPr lang="en-US" dirty="0" smtClean="0"/>
              <a:t>Senior Research Scientist, </a:t>
            </a:r>
            <a:r>
              <a:rPr lang="en-US" dirty="0" err="1" smtClean="0"/>
              <a:t>HCILab</a:t>
            </a:r>
            <a:r>
              <a:rPr lang="en-US" dirty="0" smtClean="0"/>
              <a:t>, University of Maryland</a:t>
            </a:r>
          </a:p>
          <a:p>
            <a:r>
              <a:rPr lang="en-US" dirty="0" smtClean="0"/>
              <a:t>Professor, Design Lab, University of Sydney</a:t>
            </a:r>
            <a:endParaRPr lang="en-US" dirty="0"/>
          </a:p>
        </p:txBody>
      </p:sp>
      <p:sp>
        <p:nvSpPr>
          <p:cNvPr id="6" name="Right Arrow 5"/>
          <p:cNvSpPr/>
          <p:nvPr/>
        </p:nvSpPr>
        <p:spPr>
          <a:xfrm>
            <a:off x="878256" y="5998640"/>
            <a:ext cx="7890796" cy="33775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p:cNvCxnSpPr/>
          <p:nvPr/>
        </p:nvCxnSpPr>
        <p:spPr>
          <a:xfrm rot="5400000" flipH="1" flipV="1">
            <a:off x="763454" y="5640625"/>
            <a:ext cx="756558" cy="13512"/>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flipH="1" flipV="1">
            <a:off x="3006386" y="5640625"/>
            <a:ext cx="756558" cy="13512"/>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flipH="1" flipV="1">
            <a:off x="5465504" y="5613605"/>
            <a:ext cx="756558" cy="13512"/>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flipH="1" flipV="1">
            <a:off x="7843552" y="5640625"/>
            <a:ext cx="756558" cy="13512"/>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97647" y="4899770"/>
            <a:ext cx="1101684" cy="369332"/>
          </a:xfrm>
          <a:prstGeom prst="rect">
            <a:avLst/>
          </a:prstGeom>
          <a:noFill/>
        </p:spPr>
        <p:txBody>
          <a:bodyPr wrap="none" rtlCol="0">
            <a:spAutoFit/>
          </a:bodyPr>
          <a:lstStyle/>
          <a:p>
            <a:r>
              <a:rPr lang="en-US" dirty="0" smtClean="0"/>
              <a:t>Individual</a:t>
            </a:r>
            <a:endParaRPr lang="en-US" dirty="0"/>
          </a:p>
        </p:txBody>
      </p:sp>
      <p:sp>
        <p:nvSpPr>
          <p:cNvPr id="12" name="TextBox 11"/>
          <p:cNvSpPr txBox="1"/>
          <p:nvPr/>
        </p:nvSpPr>
        <p:spPr>
          <a:xfrm>
            <a:off x="3034681" y="4899770"/>
            <a:ext cx="686456" cy="369332"/>
          </a:xfrm>
          <a:prstGeom prst="rect">
            <a:avLst/>
          </a:prstGeom>
          <a:noFill/>
        </p:spPr>
        <p:txBody>
          <a:bodyPr wrap="none" rtlCol="0">
            <a:spAutoFit/>
          </a:bodyPr>
          <a:lstStyle/>
          <a:p>
            <a:r>
              <a:rPr lang="en-US" dirty="0" smtClean="0"/>
              <a:t>Team</a:t>
            </a:r>
            <a:endParaRPr lang="en-US" dirty="0"/>
          </a:p>
        </p:txBody>
      </p:sp>
      <p:sp>
        <p:nvSpPr>
          <p:cNvPr id="13" name="TextBox 12"/>
          <p:cNvSpPr txBox="1"/>
          <p:nvPr/>
        </p:nvSpPr>
        <p:spPr>
          <a:xfrm>
            <a:off x="4884300" y="4899770"/>
            <a:ext cx="1932478" cy="369332"/>
          </a:xfrm>
          <a:prstGeom prst="rect">
            <a:avLst/>
          </a:prstGeom>
          <a:noFill/>
        </p:spPr>
        <p:txBody>
          <a:bodyPr wrap="none" rtlCol="0">
            <a:spAutoFit/>
          </a:bodyPr>
          <a:lstStyle/>
          <a:p>
            <a:r>
              <a:rPr lang="en-US" dirty="0" smtClean="0"/>
              <a:t>Self Selected Team</a:t>
            </a:r>
            <a:endParaRPr lang="en-US" dirty="0"/>
          </a:p>
        </p:txBody>
      </p:sp>
      <p:sp>
        <p:nvSpPr>
          <p:cNvPr id="14" name="TextBox 13"/>
          <p:cNvSpPr txBox="1"/>
          <p:nvPr/>
        </p:nvSpPr>
        <p:spPr>
          <a:xfrm>
            <a:off x="7833794" y="4872750"/>
            <a:ext cx="789587" cy="369332"/>
          </a:xfrm>
          <a:prstGeom prst="rect">
            <a:avLst/>
          </a:prstGeom>
          <a:noFill/>
        </p:spPr>
        <p:txBody>
          <a:bodyPr wrap="none" rtlCol="0">
            <a:spAutoFit/>
          </a:bodyPr>
          <a:lstStyle/>
          <a:p>
            <a:r>
              <a:rPr lang="en-US" dirty="0" smtClean="0"/>
              <a:t>Crowd</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4440"/>
            <a:ext cx="8686800" cy="838200"/>
          </a:xfrm>
        </p:spPr>
        <p:txBody>
          <a:bodyPr>
            <a:normAutofit fontScale="90000"/>
          </a:bodyPr>
          <a:lstStyle/>
          <a:p>
            <a:r>
              <a:rPr lang="en-US" dirty="0" smtClean="0"/>
              <a:t>Designing New HCI to Enhance Human Creativity</a:t>
            </a:r>
            <a:endParaRPr lang="en-US" dirty="0"/>
          </a:p>
        </p:txBody>
      </p:sp>
      <p:pic>
        <p:nvPicPr>
          <p:cNvPr id="5" name="Picture 4" descr="prototypes.jpg"/>
          <p:cNvPicPr/>
          <p:nvPr/>
        </p:nvPicPr>
        <p:blipFill>
          <a:blip r:embed="rId2" cstate="email"/>
          <a:stretch>
            <a:fillRect/>
          </a:stretch>
        </p:blipFill>
        <p:spPr>
          <a:xfrm>
            <a:off x="317500" y="3328141"/>
            <a:ext cx="3484668" cy="1173870"/>
          </a:xfrm>
          <a:prstGeom prst="rect">
            <a:avLst/>
          </a:prstGeom>
        </p:spPr>
      </p:pic>
      <p:pic>
        <p:nvPicPr>
          <p:cNvPr id="6" name="Picture 5" descr="set.jpg"/>
          <p:cNvPicPr/>
          <p:nvPr/>
        </p:nvPicPr>
        <p:blipFill>
          <a:blip r:embed="rId3" cstate="email"/>
          <a:stretch>
            <a:fillRect/>
          </a:stretch>
        </p:blipFill>
        <p:spPr>
          <a:xfrm>
            <a:off x="317500" y="1674610"/>
            <a:ext cx="3471968" cy="1169593"/>
          </a:xfrm>
          <a:prstGeom prst="rect">
            <a:avLst/>
          </a:prstGeom>
        </p:spPr>
      </p:pic>
      <p:pic>
        <p:nvPicPr>
          <p:cNvPr id="8" name="Picture 7" descr="playing.jpg"/>
          <p:cNvPicPr/>
          <p:nvPr/>
        </p:nvPicPr>
        <p:blipFill>
          <a:blip r:embed="rId4" cstate="email"/>
          <a:stretch>
            <a:fillRect/>
          </a:stretch>
        </p:blipFill>
        <p:spPr>
          <a:xfrm>
            <a:off x="317500" y="4910140"/>
            <a:ext cx="3563934" cy="1200573"/>
          </a:xfrm>
          <a:prstGeom prst="rect">
            <a:avLst/>
          </a:prstGeom>
        </p:spPr>
      </p:pic>
      <p:pic>
        <p:nvPicPr>
          <p:cNvPr id="9" name="Picture 8" descr="Display-illustration.jpg"/>
          <p:cNvPicPr/>
          <p:nvPr/>
        </p:nvPicPr>
        <p:blipFill>
          <a:blip r:embed="rId5"/>
          <a:stretch>
            <a:fillRect/>
          </a:stretch>
        </p:blipFill>
        <p:spPr>
          <a:xfrm>
            <a:off x="4678154" y="2166212"/>
            <a:ext cx="4203700" cy="3152774"/>
          </a:xfrm>
          <a:prstGeom prst="rect">
            <a:avLst/>
          </a:prstGeom>
        </p:spPr>
      </p:pic>
      <p:sp>
        <p:nvSpPr>
          <p:cNvPr id="10" name="TextBox 9"/>
          <p:cNvSpPr txBox="1"/>
          <p:nvPr/>
        </p:nvSpPr>
        <p:spPr>
          <a:xfrm>
            <a:off x="819183" y="6275456"/>
            <a:ext cx="2723823" cy="461665"/>
          </a:xfrm>
          <a:prstGeom prst="rect">
            <a:avLst/>
          </a:prstGeom>
          <a:noFill/>
        </p:spPr>
        <p:txBody>
          <a:bodyPr wrap="none" rtlCol="0">
            <a:spAutoFit/>
          </a:bodyPr>
          <a:lstStyle/>
          <a:p>
            <a:r>
              <a:rPr lang="en-US" sz="2400" dirty="0" smtClean="0"/>
              <a:t>Individual Creativity</a:t>
            </a:r>
            <a:endParaRPr lang="en-US" sz="2400" dirty="0"/>
          </a:p>
        </p:txBody>
      </p:sp>
      <p:sp>
        <p:nvSpPr>
          <p:cNvPr id="11" name="TextBox 10"/>
          <p:cNvSpPr txBox="1"/>
          <p:nvPr/>
        </p:nvSpPr>
        <p:spPr>
          <a:xfrm>
            <a:off x="5424469" y="5546233"/>
            <a:ext cx="2710999" cy="461665"/>
          </a:xfrm>
          <a:prstGeom prst="rect">
            <a:avLst/>
          </a:prstGeom>
          <a:noFill/>
        </p:spPr>
        <p:txBody>
          <a:bodyPr wrap="none" rtlCol="0">
            <a:spAutoFit/>
          </a:bodyPr>
          <a:lstStyle/>
          <a:p>
            <a:r>
              <a:rPr lang="en-US" sz="2400" dirty="0" smtClean="0"/>
              <a:t>Collective Creativity</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Title 1"/>
          <p:cNvSpPr>
            <a:spLocks noGrp="1"/>
          </p:cNvSpPr>
          <p:nvPr>
            <p:ph type="title"/>
          </p:nvPr>
        </p:nvSpPr>
        <p:spPr>
          <a:xfrm>
            <a:off x="304800" y="566960"/>
            <a:ext cx="8686800" cy="838200"/>
          </a:xfrm>
        </p:spPr>
        <p:txBody>
          <a:bodyPr lIns="64291" tIns="32146" rIns="64291" bIns="32146">
            <a:normAutofit fontScale="90000"/>
          </a:bodyPr>
          <a:lstStyle/>
          <a:p>
            <a:pPr eaLnBrk="1" hangingPunct="1"/>
            <a:r>
              <a:rPr lang="en-US" dirty="0" smtClean="0"/>
              <a:t>Designing Tangibles for Creativity*:</a:t>
            </a:r>
            <a:br>
              <a:rPr lang="en-US" dirty="0" smtClean="0"/>
            </a:br>
            <a:r>
              <a:rPr lang="en-US" sz="3100" dirty="0" smtClean="0"/>
              <a:t>Relevant Research</a:t>
            </a:r>
          </a:p>
        </p:txBody>
      </p:sp>
      <p:sp>
        <p:nvSpPr>
          <p:cNvPr id="296963" name="Content Placeholder 2"/>
          <p:cNvSpPr>
            <a:spLocks noGrp="1"/>
          </p:cNvSpPr>
          <p:nvPr>
            <p:ph idx="1"/>
          </p:nvPr>
        </p:nvSpPr>
        <p:spPr>
          <a:xfrm>
            <a:off x="457647" y="2168564"/>
            <a:ext cx="8306170" cy="2947913"/>
          </a:xfrm>
        </p:spPr>
        <p:txBody>
          <a:bodyPr lIns="64291" tIns="32146" rIns="64291" bIns="32146">
            <a:normAutofit/>
          </a:bodyPr>
          <a:lstStyle/>
          <a:p>
            <a:pPr lvl="1" eaLnBrk="1" hangingPunct="1"/>
            <a:r>
              <a:rPr lang="en-US" dirty="0" smtClean="0"/>
              <a:t>Cognitive models of creativity: analogy, mental leap, structure mapping</a:t>
            </a:r>
          </a:p>
          <a:p>
            <a:pPr lvl="1" eaLnBrk="1" hangingPunct="1"/>
            <a:r>
              <a:rPr lang="en-US" dirty="0" smtClean="0"/>
              <a:t>The role of gesture and thought</a:t>
            </a:r>
          </a:p>
          <a:p>
            <a:pPr lvl="1" eaLnBrk="1" hangingPunct="1"/>
            <a:r>
              <a:rPr lang="en-US" dirty="0" smtClean="0"/>
              <a:t>The impact of tangible interaction and spatial movements</a:t>
            </a:r>
          </a:p>
        </p:txBody>
      </p:sp>
      <p:sp>
        <p:nvSpPr>
          <p:cNvPr id="296964" name="Slide Number Placeholder 3"/>
          <p:cNvSpPr>
            <a:spLocks noGrp="1"/>
          </p:cNvSpPr>
          <p:nvPr>
            <p:ph type="sldNum" sz="quarter" idx="12"/>
          </p:nvPr>
        </p:nvSpPr>
        <p:spPr bwMode="auto">
          <a:noFill/>
          <a:ln>
            <a:miter lim="800000"/>
            <a:headEnd/>
            <a:tailEnd/>
          </a:ln>
        </p:spPr>
        <p:txBody>
          <a:bodyPr wrap="square" lIns="64291" tIns="32146" rIns="64291" bIns="32146" numCol="1" anchorCtr="0" compatLnSpc="1">
            <a:prstTxWarp prst="textNoShape">
              <a:avLst/>
            </a:prstTxWarp>
          </a:bodyPr>
          <a:lstStyle/>
          <a:p>
            <a:fld id="{218ED1E7-66E2-7E48-B65E-0D237AF77816}" type="slidenum">
              <a:rPr lang="en-US" smtClean="0"/>
              <a:pPr/>
              <a:t>11</a:t>
            </a:fld>
            <a:endParaRPr lang="en-US" smtClean="0"/>
          </a:p>
        </p:txBody>
      </p:sp>
      <p:pic>
        <p:nvPicPr>
          <p:cNvPr id="5" name="Picture 4" descr="playing.jpg"/>
          <p:cNvPicPr/>
          <p:nvPr/>
        </p:nvPicPr>
        <p:blipFill>
          <a:blip r:embed="rId2" cstate="email"/>
          <a:stretch>
            <a:fillRect/>
          </a:stretch>
        </p:blipFill>
        <p:spPr>
          <a:xfrm>
            <a:off x="5424618" y="4385691"/>
            <a:ext cx="3563934" cy="1200573"/>
          </a:xfrm>
          <a:prstGeom prst="rect">
            <a:avLst/>
          </a:prstGeom>
        </p:spPr>
      </p:pic>
      <p:sp>
        <p:nvSpPr>
          <p:cNvPr id="6" name="TextBox 5"/>
          <p:cNvSpPr txBox="1"/>
          <p:nvPr/>
        </p:nvSpPr>
        <p:spPr>
          <a:xfrm>
            <a:off x="6714492" y="5704453"/>
            <a:ext cx="1515108" cy="369332"/>
          </a:xfrm>
          <a:prstGeom prst="rect">
            <a:avLst/>
          </a:prstGeom>
          <a:noFill/>
        </p:spPr>
        <p:txBody>
          <a:bodyPr wrap="none" rtlCol="0">
            <a:spAutoFit/>
          </a:bodyPr>
          <a:lstStyle/>
          <a:p>
            <a:r>
              <a:rPr lang="en-US" dirty="0" err="1" smtClean="0"/>
              <a:t>Siftables.com</a:t>
            </a:r>
            <a:endParaRPr lang="en-US" dirty="0"/>
          </a:p>
        </p:txBody>
      </p:sp>
      <p:sp>
        <p:nvSpPr>
          <p:cNvPr id="7" name="TextBox 6"/>
          <p:cNvSpPr txBox="1"/>
          <p:nvPr/>
        </p:nvSpPr>
        <p:spPr>
          <a:xfrm>
            <a:off x="304800" y="6257835"/>
            <a:ext cx="3333815" cy="461665"/>
          </a:xfrm>
          <a:prstGeom prst="rect">
            <a:avLst/>
          </a:prstGeom>
          <a:noFill/>
        </p:spPr>
        <p:txBody>
          <a:bodyPr wrap="none" rtlCol="0">
            <a:spAutoFit/>
          </a:bodyPr>
          <a:lstStyle/>
          <a:p>
            <a:r>
              <a:rPr lang="en-US" sz="2400" dirty="0" smtClean="0"/>
              <a:t>*Maher, </a:t>
            </a:r>
            <a:r>
              <a:rPr lang="en-US" sz="2400" dirty="0" err="1" smtClean="0"/>
              <a:t>Clausner</a:t>
            </a:r>
            <a:r>
              <a:rPr lang="en-US" sz="2400" dirty="0" smtClean="0"/>
              <a:t>, </a:t>
            </a:r>
            <a:r>
              <a:rPr lang="en-US" sz="2400" dirty="0" err="1" smtClean="0"/>
              <a:t>Druin</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743713"/>
            <a:ext cx="8686800" cy="3382170"/>
          </a:xfrm>
        </p:spPr>
        <p:txBody>
          <a:bodyPr>
            <a:normAutofit/>
          </a:bodyPr>
          <a:lstStyle/>
          <a:p>
            <a:r>
              <a:rPr lang="en-AU" dirty="0" smtClean="0"/>
              <a:t>Hypothesis: Using tangibles produces more gestures and language consistent with the underlying spatial structure of analogous problems.</a:t>
            </a:r>
          </a:p>
          <a:p>
            <a:r>
              <a:rPr lang="en-AU" dirty="0" smtClean="0"/>
              <a:t>Coding the protocol data: Actions, Gestures, Language</a:t>
            </a:r>
            <a:r>
              <a:rPr lang="en-US" dirty="0" smtClean="0"/>
              <a:t> </a:t>
            </a:r>
            <a:endParaRPr lang="en-US" dirty="0"/>
          </a:p>
        </p:txBody>
      </p:sp>
      <p:pic>
        <p:nvPicPr>
          <p:cNvPr id="4" name="Picture 3" descr="playing.jpg"/>
          <p:cNvPicPr/>
          <p:nvPr/>
        </p:nvPicPr>
        <p:blipFill>
          <a:blip r:embed="rId2" cstate="email"/>
          <a:stretch>
            <a:fillRect/>
          </a:stretch>
        </p:blipFill>
        <p:spPr>
          <a:xfrm>
            <a:off x="2841605" y="1357373"/>
            <a:ext cx="3563934" cy="1200573"/>
          </a:xfrm>
          <a:prstGeom prst="rect">
            <a:avLst/>
          </a:prstGeom>
        </p:spPr>
      </p:pic>
      <p:sp>
        <p:nvSpPr>
          <p:cNvPr id="7" name="Rectangle 6"/>
          <p:cNvSpPr/>
          <p:nvPr/>
        </p:nvSpPr>
        <p:spPr>
          <a:xfrm>
            <a:off x="341956" y="360638"/>
            <a:ext cx="8085235" cy="584776"/>
          </a:xfrm>
          <a:prstGeom prst="rect">
            <a:avLst/>
          </a:prstGeom>
        </p:spPr>
        <p:txBody>
          <a:bodyPr wrap="square">
            <a:spAutoFit/>
          </a:bodyPr>
          <a:lstStyle/>
          <a:p>
            <a:pPr>
              <a:spcBef>
                <a:spcPct val="0"/>
              </a:spcBef>
            </a:pPr>
            <a:r>
              <a:rPr lang="en-US" sz="3200" cap="all" dirty="0" smtClean="0">
                <a:solidFill>
                  <a:schemeClr val="tx2"/>
                </a:solidFill>
                <a:effectLst>
                  <a:reflection blurRad="12700" stA="48000" endA="300" endPos="55000" dir="5400000" sy="-90000" algn="bl" rotWithShape="0"/>
                </a:effectLst>
                <a:latin typeface="+mj-lt"/>
                <a:ea typeface="+mj-ea"/>
                <a:cs typeface="+mj-cs"/>
              </a:rPr>
              <a:t>Do Tangibles Enhance Creativity?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Title 1"/>
          <p:cNvSpPr>
            <a:spLocks noGrp="1"/>
          </p:cNvSpPr>
          <p:nvPr>
            <p:ph type="title"/>
          </p:nvPr>
        </p:nvSpPr>
        <p:spPr/>
        <p:txBody>
          <a:bodyPr lIns="64291" tIns="32146" rIns="64291" bIns="32146"/>
          <a:lstStyle/>
          <a:p>
            <a:pPr eaLnBrk="1" hangingPunct="1"/>
            <a:r>
              <a:rPr lang="en-US" smtClean="0"/>
              <a:t>Expected Outcomes</a:t>
            </a:r>
          </a:p>
        </p:txBody>
      </p:sp>
      <p:sp>
        <p:nvSpPr>
          <p:cNvPr id="305155" name="Content Placeholder 2"/>
          <p:cNvSpPr>
            <a:spLocks noGrp="1"/>
          </p:cNvSpPr>
          <p:nvPr>
            <p:ph idx="1"/>
          </p:nvPr>
        </p:nvSpPr>
        <p:spPr>
          <a:xfrm>
            <a:off x="304800" y="1554162"/>
            <a:ext cx="8686800" cy="4919790"/>
          </a:xfrm>
        </p:spPr>
        <p:txBody>
          <a:bodyPr lIns="64291" tIns="32146" rIns="64291" bIns="32146">
            <a:normAutofit lnSpcReduction="10000"/>
          </a:bodyPr>
          <a:lstStyle/>
          <a:p>
            <a:pPr eaLnBrk="1" hangingPunct="1"/>
            <a:r>
              <a:rPr lang="en-US" dirty="0" smtClean="0"/>
              <a:t>Not only do actions in space promote thought, specific actions interact with specific kinds of thought. (</a:t>
            </a:r>
            <a:r>
              <a:rPr lang="en-US" dirty="0" err="1" smtClean="0"/>
              <a:t>Kessell</a:t>
            </a:r>
            <a:r>
              <a:rPr lang="en-US" dirty="0" smtClean="0"/>
              <a:t> and </a:t>
            </a:r>
            <a:r>
              <a:rPr lang="en-US" dirty="0" err="1" smtClean="0"/>
              <a:t>Tversky</a:t>
            </a:r>
            <a:r>
              <a:rPr lang="en-US" dirty="0" smtClean="0"/>
              <a:t>, Thinking with Hands and Paper)</a:t>
            </a:r>
          </a:p>
          <a:p>
            <a:pPr eaLnBrk="1" hangingPunct="1"/>
            <a:r>
              <a:rPr lang="en-US" dirty="0" smtClean="0"/>
              <a:t>Observations: Positive correlation between tangible devices and creative cognition</a:t>
            </a:r>
          </a:p>
          <a:p>
            <a:pPr eaLnBrk="1" hangingPunct="1"/>
            <a:r>
              <a:rPr lang="en-US" dirty="0" smtClean="0"/>
              <a:t>Design Sessions:</a:t>
            </a:r>
          </a:p>
          <a:p>
            <a:pPr lvl="1" eaLnBrk="1" hangingPunct="1"/>
            <a:r>
              <a:rPr lang="en-US" dirty="0" smtClean="0"/>
              <a:t>Design principles for designing tangible computing for kids</a:t>
            </a:r>
          </a:p>
          <a:p>
            <a:pPr lvl="1" eaLnBrk="1" hangingPunct="1"/>
            <a:r>
              <a:rPr lang="en-US" dirty="0" smtClean="0"/>
              <a:t>Design methodology for designing with children</a:t>
            </a:r>
          </a:p>
        </p:txBody>
      </p:sp>
      <p:sp>
        <p:nvSpPr>
          <p:cNvPr id="305156" name="Slide Number Placeholder 3"/>
          <p:cNvSpPr>
            <a:spLocks noGrp="1"/>
          </p:cNvSpPr>
          <p:nvPr>
            <p:ph type="sldNum" sz="quarter" idx="12"/>
          </p:nvPr>
        </p:nvSpPr>
        <p:spPr bwMode="auto">
          <a:noFill/>
          <a:ln>
            <a:miter lim="800000"/>
            <a:headEnd/>
            <a:tailEnd/>
          </a:ln>
        </p:spPr>
        <p:txBody>
          <a:bodyPr wrap="square" lIns="64291" tIns="32146" rIns="64291" bIns="32146" numCol="1" anchorCtr="0" compatLnSpc="1">
            <a:prstTxWarp prst="textNoShape">
              <a:avLst/>
            </a:prstTxWarp>
          </a:bodyPr>
          <a:lstStyle/>
          <a:p>
            <a:fld id="{F15A83F5-6D36-404F-BA13-EAA3E5BB57A6}" type="slidenum">
              <a:rPr lang="en-US" smtClean="0"/>
              <a:pPr/>
              <a:t>13</a:t>
            </a:fld>
            <a:endParaRPr lang="en-US" smtClean="0"/>
          </a:p>
        </p:txBody>
      </p:sp>
      <p:pic>
        <p:nvPicPr>
          <p:cNvPr id="5" name="Picture 4" descr="playing.jpg"/>
          <p:cNvPicPr/>
          <p:nvPr/>
        </p:nvPicPr>
        <p:blipFill>
          <a:blip r:embed="rId2" cstate="email"/>
          <a:stretch>
            <a:fillRect/>
          </a:stretch>
        </p:blipFill>
        <p:spPr>
          <a:xfrm>
            <a:off x="5427666" y="156800"/>
            <a:ext cx="3563934" cy="120057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3600"/>
            <a:ext cx="8686800" cy="1270368"/>
          </a:xfrm>
        </p:spPr>
        <p:txBody>
          <a:bodyPr>
            <a:normAutofit fontScale="90000"/>
          </a:bodyPr>
          <a:lstStyle/>
          <a:p>
            <a:r>
              <a:rPr lang="en-US" dirty="0" smtClean="0"/>
              <a:t>Free Play to Engage The Public to Contribute to creative thinking about climate change*</a:t>
            </a:r>
            <a:endParaRPr lang="en-US" dirty="0"/>
          </a:p>
        </p:txBody>
      </p:sp>
      <p:sp>
        <p:nvSpPr>
          <p:cNvPr id="3" name="Content Placeholder 2"/>
          <p:cNvSpPr>
            <a:spLocks noGrp="1"/>
          </p:cNvSpPr>
          <p:nvPr>
            <p:ph idx="1"/>
          </p:nvPr>
        </p:nvSpPr>
        <p:spPr>
          <a:xfrm>
            <a:off x="1122877" y="5546118"/>
            <a:ext cx="8209811" cy="699374"/>
          </a:xfrm>
        </p:spPr>
        <p:txBody>
          <a:bodyPr>
            <a:normAutofit fontScale="92500" lnSpcReduction="20000"/>
          </a:bodyPr>
          <a:lstStyle/>
          <a:p>
            <a:pPr>
              <a:buNone/>
            </a:pPr>
            <a:r>
              <a:rPr lang="en-US" sz="2595" dirty="0" smtClean="0"/>
              <a:t>“</a:t>
            </a:r>
            <a:r>
              <a:rPr lang="en-US" sz="2595" i="1" dirty="0" smtClean="0"/>
              <a:t>The best way to change the future is to play with it first</a:t>
            </a:r>
            <a:r>
              <a:rPr lang="en-US" sz="2595" dirty="0" smtClean="0"/>
              <a:t>.” </a:t>
            </a:r>
          </a:p>
          <a:p>
            <a:pPr>
              <a:buNone/>
            </a:pPr>
            <a:r>
              <a:rPr lang="en-US" sz="2000" dirty="0" smtClean="0"/>
              <a:t>Stefanie Olsen, CNET News (</a:t>
            </a:r>
            <a:r>
              <a:rPr lang="en-US" sz="2000" u="sng" dirty="0" smtClean="0">
                <a:hlinkClick r:id="rId2"/>
              </a:rPr>
              <a:t>http://www.worldwithoutoil.org/</a:t>
            </a:r>
            <a:r>
              <a:rPr lang="en-US" sz="2000" dirty="0" smtClean="0"/>
              <a:t>)</a:t>
            </a:r>
          </a:p>
          <a:p>
            <a:pPr>
              <a:buNone/>
            </a:pPr>
            <a:endParaRPr lang="en-US" sz="2800" dirty="0"/>
          </a:p>
        </p:txBody>
      </p:sp>
      <p:pic>
        <p:nvPicPr>
          <p:cNvPr id="4" name="Picture 3" descr="Display-illustration.jpg"/>
          <p:cNvPicPr/>
          <p:nvPr/>
        </p:nvPicPr>
        <p:blipFill>
          <a:blip r:embed="rId3"/>
          <a:stretch>
            <a:fillRect/>
          </a:stretch>
        </p:blipFill>
        <p:spPr>
          <a:xfrm>
            <a:off x="2138366" y="1634828"/>
            <a:ext cx="4900899" cy="3911290"/>
          </a:xfrm>
          <a:prstGeom prst="rect">
            <a:avLst/>
          </a:prstGeom>
        </p:spPr>
      </p:pic>
      <p:sp>
        <p:nvSpPr>
          <p:cNvPr id="5" name="TextBox 4"/>
          <p:cNvSpPr txBox="1"/>
          <p:nvPr/>
        </p:nvSpPr>
        <p:spPr>
          <a:xfrm>
            <a:off x="286392" y="6275331"/>
            <a:ext cx="2728782" cy="461665"/>
          </a:xfrm>
          <a:prstGeom prst="rect">
            <a:avLst/>
          </a:prstGeom>
          <a:noFill/>
        </p:spPr>
        <p:txBody>
          <a:bodyPr wrap="none" rtlCol="0">
            <a:spAutoFit/>
          </a:bodyPr>
          <a:lstStyle/>
          <a:p>
            <a:r>
              <a:rPr lang="en-US" sz="2400" dirty="0" smtClean="0"/>
              <a:t>* Maher and Fisher</a:t>
            </a:r>
            <a:endParaRPr 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Play </a:t>
            </a:r>
            <a:r>
              <a:rPr lang="en-US" dirty="0" err="1" smtClean="0"/>
              <a:t>vs</a:t>
            </a:r>
            <a:r>
              <a:rPr lang="en-US" dirty="0" smtClean="0"/>
              <a:t> Competitive Play</a:t>
            </a:r>
            <a:endParaRPr lang="en-US" dirty="0"/>
          </a:p>
        </p:txBody>
      </p:sp>
      <p:sp>
        <p:nvSpPr>
          <p:cNvPr id="3" name="Content Placeholder 2"/>
          <p:cNvSpPr>
            <a:spLocks noGrp="1"/>
          </p:cNvSpPr>
          <p:nvPr>
            <p:ph idx="1"/>
          </p:nvPr>
        </p:nvSpPr>
        <p:spPr>
          <a:xfrm>
            <a:off x="304800" y="2351986"/>
            <a:ext cx="8686800" cy="3728139"/>
          </a:xfrm>
        </p:spPr>
        <p:txBody>
          <a:bodyPr/>
          <a:lstStyle/>
          <a:p>
            <a:r>
              <a:rPr lang="en-US" dirty="0" smtClean="0"/>
              <a:t>free play engages people to participate in playful activities that focus on meaning making and creativity </a:t>
            </a:r>
          </a:p>
          <a:p>
            <a:r>
              <a:rPr lang="en-US" dirty="0" smtClean="0"/>
              <a:t>competitive play engages people to participate in playful activities in which winning is the goal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Social-computational System Architecture</a:t>
            </a:r>
            <a:endParaRPr lang="en-US" sz="2800" dirty="0"/>
          </a:p>
        </p:txBody>
      </p:sp>
      <p:pic>
        <p:nvPicPr>
          <p:cNvPr id="4" name="Picture 3"/>
          <p:cNvPicPr/>
          <p:nvPr/>
        </p:nvPicPr>
        <p:blipFill>
          <a:blip r:embed="rId2"/>
          <a:srcRect/>
          <a:stretch>
            <a:fillRect/>
          </a:stretch>
        </p:blipFill>
        <p:spPr bwMode="auto">
          <a:xfrm>
            <a:off x="4288982" y="2263762"/>
            <a:ext cx="4702618" cy="3645993"/>
          </a:xfrm>
          <a:prstGeom prst="rect">
            <a:avLst/>
          </a:prstGeom>
          <a:noFill/>
          <a:ln w="9525">
            <a:noFill/>
            <a:miter lim="800000"/>
            <a:headEnd/>
            <a:tailEnd/>
          </a:ln>
        </p:spPr>
      </p:pic>
      <p:sp>
        <p:nvSpPr>
          <p:cNvPr id="5" name="TextBox 4"/>
          <p:cNvSpPr txBox="1"/>
          <p:nvPr/>
        </p:nvSpPr>
        <p:spPr>
          <a:xfrm>
            <a:off x="304800" y="2263762"/>
            <a:ext cx="4554820" cy="2332946"/>
          </a:xfrm>
          <a:prstGeom prst="rect">
            <a:avLst/>
          </a:prstGeom>
          <a:noFill/>
        </p:spPr>
        <p:txBody>
          <a:bodyPr wrap="square" rtlCol="0">
            <a:spAutoFit/>
          </a:bodyPr>
          <a:lstStyle/>
          <a:p>
            <a:pPr marL="342900" indent="-342900">
              <a:spcBef>
                <a:spcPct val="20000"/>
              </a:spcBef>
              <a:buClr>
                <a:schemeClr val="accent1"/>
              </a:buClr>
              <a:buSzPct val="70000"/>
              <a:buFont typeface="Wingdings 2"/>
              <a:buChar char=""/>
            </a:pPr>
            <a:r>
              <a:rPr lang="en-US" sz="2800" dirty="0" smtClean="0">
                <a:solidFill>
                  <a:schemeClr val="tx2"/>
                </a:solidFill>
              </a:rPr>
              <a:t>Machine Learning to cluster  input data</a:t>
            </a:r>
          </a:p>
          <a:p>
            <a:pPr marL="342900" indent="-342900">
              <a:spcBef>
                <a:spcPct val="20000"/>
              </a:spcBef>
              <a:buClr>
                <a:schemeClr val="accent1"/>
              </a:buClr>
              <a:buSzPct val="70000"/>
              <a:buFont typeface="Wingdings 2"/>
              <a:buChar char=""/>
            </a:pPr>
            <a:r>
              <a:rPr lang="en-US" sz="2800" dirty="0" smtClean="0">
                <a:solidFill>
                  <a:schemeClr val="tx2"/>
                </a:solidFill>
              </a:rPr>
              <a:t>Rules to map from ontology to artistic visualization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of free play installation</a:t>
            </a:r>
            <a:endParaRPr lang="en-US" dirty="0"/>
          </a:p>
        </p:txBody>
      </p:sp>
      <p:sp>
        <p:nvSpPr>
          <p:cNvPr id="3" name="Content Placeholder 2"/>
          <p:cNvSpPr>
            <a:spLocks noGrp="1"/>
          </p:cNvSpPr>
          <p:nvPr>
            <p:ph idx="1"/>
          </p:nvPr>
        </p:nvSpPr>
        <p:spPr>
          <a:xfrm>
            <a:off x="5048209" y="1843512"/>
            <a:ext cx="3943391" cy="4525963"/>
          </a:xfrm>
        </p:spPr>
        <p:txBody>
          <a:bodyPr/>
          <a:lstStyle/>
          <a:p>
            <a:r>
              <a:rPr lang="en-US" dirty="0" smtClean="0"/>
              <a:t>Quantitative: measure the amount of activity</a:t>
            </a:r>
          </a:p>
          <a:p>
            <a:r>
              <a:rPr lang="en-US" dirty="0" smtClean="0"/>
              <a:t>Qualitative: </a:t>
            </a:r>
            <a:r>
              <a:rPr lang="en-US" dirty="0" err="1" smtClean="0"/>
              <a:t>characterise</a:t>
            </a:r>
            <a:r>
              <a:rPr lang="en-US" dirty="0" smtClean="0"/>
              <a:t> the motivation and contribution of the individuals</a:t>
            </a:r>
            <a:endParaRPr lang="en-US" dirty="0"/>
          </a:p>
        </p:txBody>
      </p:sp>
      <p:pic>
        <p:nvPicPr>
          <p:cNvPr id="4" name="Picture 3" descr="Eco Commons.jpg"/>
          <p:cNvPicPr/>
          <p:nvPr/>
        </p:nvPicPr>
        <p:blipFill>
          <a:blip r:embed="rId2"/>
          <a:stretch>
            <a:fillRect/>
          </a:stretch>
        </p:blipFill>
        <p:spPr>
          <a:xfrm>
            <a:off x="304800" y="1822199"/>
            <a:ext cx="4743409" cy="454384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940667"/>
            <a:ext cx="8686800" cy="3911993"/>
          </a:xfrm>
        </p:spPr>
        <p:txBody>
          <a:bodyPr>
            <a:normAutofit/>
          </a:bodyPr>
          <a:lstStyle/>
          <a:p>
            <a:pPr>
              <a:spcBef>
                <a:spcPts val="1200"/>
              </a:spcBef>
            </a:pPr>
            <a:r>
              <a:rPr lang="en-US" dirty="0" smtClean="0"/>
              <a:t>Individual: Synergy of interactive technologies, perception, and cognition</a:t>
            </a:r>
          </a:p>
          <a:p>
            <a:pPr>
              <a:spcBef>
                <a:spcPts val="1200"/>
              </a:spcBef>
            </a:pPr>
            <a:r>
              <a:rPr lang="en-US" dirty="0" smtClean="0"/>
              <a:t>Individual/Collective: Synergy of artificial and human intelligence</a:t>
            </a:r>
          </a:p>
          <a:p>
            <a:pPr>
              <a:spcBef>
                <a:spcPts val="1200"/>
              </a:spcBef>
            </a:pPr>
            <a:r>
              <a:rPr lang="en-US" dirty="0" smtClean="0"/>
              <a:t>Collective: Synergy of social and computational systems</a:t>
            </a:r>
            <a:endParaRPr lang="en-US" dirty="0"/>
          </a:p>
        </p:txBody>
      </p:sp>
      <p:sp>
        <p:nvSpPr>
          <p:cNvPr id="4" name="Title 1"/>
          <p:cNvSpPr>
            <a:spLocks noGrp="1"/>
          </p:cNvSpPr>
          <p:nvPr>
            <p:ph type="title"/>
          </p:nvPr>
        </p:nvSpPr>
        <p:spPr>
          <a:xfrm>
            <a:off x="304800" y="217646"/>
            <a:ext cx="8686800" cy="838200"/>
          </a:xfrm>
        </p:spPr>
        <p:txBody>
          <a:bodyPr>
            <a:noAutofit/>
          </a:bodyPr>
          <a:lstStyle/>
          <a:p>
            <a:r>
              <a:rPr lang="en-US" sz="3200" dirty="0" smtClean="0"/>
              <a:t>Collective creativity: </a:t>
            </a:r>
            <a:br>
              <a:rPr lang="en-US" sz="3200" dirty="0" smtClean="0"/>
            </a:br>
            <a:r>
              <a:rPr lang="en-US" sz="3200" dirty="0" smtClean="0"/>
              <a:t>synergy of people and computing</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93966"/>
            <a:ext cx="8686800" cy="838200"/>
          </a:xfrm>
        </p:spPr>
        <p:txBody>
          <a:bodyPr>
            <a:normAutofit fontScale="90000"/>
          </a:bodyPr>
          <a:lstStyle/>
          <a:p>
            <a:r>
              <a:rPr lang="en-US" dirty="0" smtClean="0"/>
              <a:t>Individual </a:t>
            </a:r>
            <a:r>
              <a:rPr lang="en-US" dirty="0" err="1" smtClean="0"/>
              <a:t>vs</a:t>
            </a:r>
            <a:r>
              <a:rPr lang="en-US" dirty="0" smtClean="0"/>
              <a:t> Collective Creativity</a:t>
            </a:r>
            <a:br>
              <a:rPr lang="en-US" dirty="0" smtClean="0"/>
            </a:br>
            <a:r>
              <a:rPr lang="en-US" dirty="0" smtClean="0"/>
              <a:t>Research </a:t>
            </a:r>
            <a:endParaRPr lang="en-US" dirty="0"/>
          </a:p>
        </p:txBody>
      </p:sp>
      <p:sp>
        <p:nvSpPr>
          <p:cNvPr id="3" name="Content Placeholder 2"/>
          <p:cNvSpPr>
            <a:spLocks noGrp="1"/>
          </p:cNvSpPr>
          <p:nvPr>
            <p:ph idx="1"/>
          </p:nvPr>
        </p:nvSpPr>
        <p:spPr>
          <a:xfrm>
            <a:off x="457200" y="1600200"/>
            <a:ext cx="8229600" cy="5023338"/>
          </a:xfrm>
        </p:spPr>
        <p:txBody>
          <a:bodyPr>
            <a:noAutofit/>
          </a:bodyPr>
          <a:lstStyle/>
          <a:p>
            <a:r>
              <a:rPr lang="en-US" sz="2800" dirty="0" smtClean="0"/>
              <a:t>Individual creativity: </a:t>
            </a:r>
          </a:p>
          <a:p>
            <a:pPr lvl="1"/>
            <a:r>
              <a:rPr lang="en-US" sz="2400" dirty="0"/>
              <a:t>p</a:t>
            </a:r>
            <a:r>
              <a:rPr lang="en-US" sz="2400" dirty="0" smtClean="0"/>
              <a:t>ersonal characteristics </a:t>
            </a:r>
          </a:p>
          <a:p>
            <a:pPr lvl="1"/>
            <a:r>
              <a:rPr lang="en-US" sz="2400" dirty="0" smtClean="0"/>
              <a:t>role of individual memory, emotion </a:t>
            </a:r>
          </a:p>
          <a:p>
            <a:pPr lvl="1"/>
            <a:r>
              <a:rPr lang="en-US" sz="2400" dirty="0" smtClean="0"/>
              <a:t>individual cognitive processes</a:t>
            </a:r>
          </a:p>
          <a:p>
            <a:pPr lvl="1"/>
            <a:r>
              <a:rPr lang="en-US" sz="2400" dirty="0" smtClean="0"/>
              <a:t> influence of organizations, environments, tools </a:t>
            </a:r>
          </a:p>
          <a:p>
            <a:pPr lvl="1"/>
            <a:r>
              <a:rPr lang="en-US" sz="2400" dirty="0" smtClean="0"/>
              <a:t>how technology can support/enhance creativity</a:t>
            </a:r>
          </a:p>
          <a:p>
            <a:r>
              <a:rPr lang="en-US" sz="2800" dirty="0" smtClean="0"/>
              <a:t>Collective creativity: </a:t>
            </a:r>
          </a:p>
          <a:p>
            <a:pPr lvl="1"/>
            <a:r>
              <a:rPr lang="en-US" sz="2400" dirty="0" smtClean="0"/>
              <a:t>role of technology to enable collective creativity </a:t>
            </a:r>
          </a:p>
          <a:p>
            <a:pPr lvl="1"/>
            <a:r>
              <a:rPr lang="en-US" sz="2400" dirty="0"/>
              <a:t>m</a:t>
            </a:r>
            <a:r>
              <a:rPr lang="en-US" sz="2400" dirty="0" smtClean="0"/>
              <a:t>otivation, engagement, process</a:t>
            </a:r>
          </a:p>
          <a:p>
            <a:pPr lvl="1"/>
            <a:r>
              <a:rPr lang="en-US" sz="2400" dirty="0" smtClean="0"/>
              <a:t>evaluating creativity</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p:cNvPicPr>
            <a:picLocks noChangeAspect="1"/>
          </p:cNvPicPr>
          <p:nvPr/>
        </p:nvPicPr>
        <p:blipFill>
          <a:blip r:embed="rId3"/>
          <a:stretch>
            <a:fillRect/>
          </a:stretch>
        </p:blipFill>
        <p:spPr>
          <a:xfrm>
            <a:off x="3452677" y="658462"/>
            <a:ext cx="2105533" cy="3296333"/>
          </a:xfrm>
          <a:prstGeom prst="rect">
            <a:avLst/>
          </a:prstGeom>
        </p:spPr>
      </p:pic>
      <p:sp>
        <p:nvSpPr>
          <p:cNvPr id="5" name="TextBox 4"/>
          <p:cNvSpPr txBox="1"/>
          <p:nvPr/>
        </p:nvSpPr>
        <p:spPr>
          <a:xfrm>
            <a:off x="1440822" y="1855935"/>
            <a:ext cx="1651038" cy="369332"/>
          </a:xfrm>
          <a:prstGeom prst="rect">
            <a:avLst/>
          </a:prstGeom>
          <a:noFill/>
        </p:spPr>
        <p:txBody>
          <a:bodyPr wrap="none" rtlCol="0">
            <a:spAutoFit/>
          </a:bodyPr>
          <a:lstStyle/>
          <a:p>
            <a:r>
              <a:rPr lang="en-US" dirty="0" err="1" smtClean="0"/>
              <a:t>Threadless.com</a:t>
            </a:r>
            <a:endParaRPr lang="en-US" dirty="0"/>
          </a:p>
        </p:txBody>
      </p:sp>
      <p:pic>
        <p:nvPicPr>
          <p:cNvPr id="11" name="Picture 10" descr="AA028199.png"/>
          <p:cNvPicPr>
            <a:picLocks noChangeAspect="1"/>
          </p:cNvPicPr>
          <p:nvPr/>
        </p:nvPicPr>
        <p:blipFill>
          <a:blip r:embed="rId4"/>
          <a:stretch>
            <a:fillRect/>
          </a:stretch>
        </p:blipFill>
        <p:spPr>
          <a:xfrm>
            <a:off x="1316805" y="2873845"/>
            <a:ext cx="1901825" cy="3121025"/>
          </a:xfrm>
          <a:prstGeom prst="rect">
            <a:avLst/>
          </a:prstGeom>
        </p:spPr>
      </p:pic>
      <p:pic>
        <p:nvPicPr>
          <p:cNvPr id="12" name="Picture 11" descr="AA028202.png"/>
          <p:cNvPicPr>
            <a:picLocks noChangeAspect="1"/>
          </p:cNvPicPr>
          <p:nvPr/>
        </p:nvPicPr>
        <p:blipFill>
          <a:blip r:embed="rId5"/>
          <a:stretch>
            <a:fillRect/>
          </a:stretch>
        </p:blipFill>
        <p:spPr>
          <a:xfrm>
            <a:off x="6162916" y="3295031"/>
            <a:ext cx="2740025" cy="3121025"/>
          </a:xfrm>
          <a:prstGeom prst="rect">
            <a:avLst/>
          </a:prstGeom>
        </p:spPr>
      </p:pic>
      <p:sp>
        <p:nvSpPr>
          <p:cNvPr id="16" name="TextBox 15"/>
          <p:cNvSpPr txBox="1"/>
          <p:nvPr/>
        </p:nvSpPr>
        <p:spPr>
          <a:xfrm>
            <a:off x="6974133" y="2504513"/>
            <a:ext cx="1591977" cy="369332"/>
          </a:xfrm>
          <a:prstGeom prst="rect">
            <a:avLst/>
          </a:prstGeom>
          <a:noFill/>
        </p:spPr>
        <p:txBody>
          <a:bodyPr wrap="none" rtlCol="0">
            <a:spAutoFit/>
          </a:bodyPr>
          <a:lstStyle/>
          <a:p>
            <a:r>
              <a:rPr lang="en-US" dirty="0" smtClean="0"/>
              <a:t>Climate </a:t>
            </a:r>
            <a:r>
              <a:rPr lang="en-US" dirty="0" err="1" smtClean="0"/>
              <a:t>CoLab</a:t>
            </a:r>
            <a:endParaRPr lang="en-US" dirty="0"/>
          </a:p>
        </p:txBody>
      </p:sp>
      <p:sp>
        <p:nvSpPr>
          <p:cNvPr id="17" name="TextBox 16"/>
          <p:cNvSpPr txBox="1"/>
          <p:nvPr/>
        </p:nvSpPr>
        <p:spPr>
          <a:xfrm>
            <a:off x="560392" y="3465356"/>
            <a:ext cx="774571" cy="369332"/>
          </a:xfrm>
          <a:prstGeom prst="rect">
            <a:avLst/>
          </a:prstGeom>
          <a:noFill/>
        </p:spPr>
        <p:txBody>
          <a:bodyPr wrap="none" rtlCol="0">
            <a:spAutoFit/>
          </a:bodyPr>
          <a:lstStyle/>
          <a:p>
            <a:r>
              <a:rPr lang="en-US" dirty="0" err="1" smtClean="0"/>
              <a:t>Fold.it</a:t>
            </a:r>
            <a:endParaRPr lang="en-US" dirty="0"/>
          </a:p>
        </p:txBody>
      </p:sp>
      <p:sp>
        <p:nvSpPr>
          <p:cNvPr id="18" name="TextBox 17"/>
          <p:cNvSpPr txBox="1"/>
          <p:nvPr/>
        </p:nvSpPr>
        <p:spPr>
          <a:xfrm>
            <a:off x="4493113" y="1162572"/>
            <a:ext cx="1248997" cy="369332"/>
          </a:xfrm>
          <a:prstGeom prst="rect">
            <a:avLst/>
          </a:prstGeom>
          <a:noFill/>
        </p:spPr>
        <p:txBody>
          <a:bodyPr wrap="none" rtlCol="0">
            <a:spAutoFit/>
          </a:bodyPr>
          <a:lstStyle/>
          <a:p>
            <a:r>
              <a:rPr lang="en-US" dirty="0" err="1" smtClean="0"/>
              <a:t>Quirky.com</a:t>
            </a:r>
            <a:endParaRPr lang="en-US" dirty="0"/>
          </a:p>
        </p:txBody>
      </p:sp>
      <p:sp>
        <p:nvSpPr>
          <p:cNvPr id="19" name="TextBox 18"/>
          <p:cNvSpPr txBox="1"/>
          <p:nvPr/>
        </p:nvSpPr>
        <p:spPr>
          <a:xfrm>
            <a:off x="3534990" y="3834688"/>
            <a:ext cx="1582622" cy="369332"/>
          </a:xfrm>
          <a:prstGeom prst="rect">
            <a:avLst/>
          </a:prstGeom>
          <a:noFill/>
        </p:spPr>
        <p:txBody>
          <a:bodyPr wrap="none" rtlCol="0">
            <a:spAutoFit/>
          </a:bodyPr>
          <a:lstStyle/>
          <a:p>
            <a:r>
              <a:rPr lang="en-US" dirty="0" err="1" smtClean="0"/>
              <a:t>openIDEO.com</a:t>
            </a:r>
            <a:endParaRPr lang="en-US" dirty="0"/>
          </a:p>
        </p:txBody>
      </p:sp>
      <p:sp>
        <p:nvSpPr>
          <p:cNvPr id="20" name="TextBox 19"/>
          <p:cNvSpPr txBox="1"/>
          <p:nvPr/>
        </p:nvSpPr>
        <p:spPr>
          <a:xfrm>
            <a:off x="6936696" y="1301937"/>
            <a:ext cx="2114281" cy="369332"/>
          </a:xfrm>
          <a:prstGeom prst="rect">
            <a:avLst/>
          </a:prstGeom>
          <a:noFill/>
        </p:spPr>
        <p:txBody>
          <a:bodyPr wrap="none" rtlCol="0">
            <a:spAutoFit/>
          </a:bodyPr>
          <a:lstStyle/>
          <a:p>
            <a:r>
              <a:rPr lang="en-US" dirty="0" smtClean="0"/>
              <a:t>Encyclopedia of Life</a:t>
            </a:r>
            <a:endParaRPr lang="en-US" dirty="0"/>
          </a:p>
        </p:txBody>
      </p:sp>
      <p:sp>
        <p:nvSpPr>
          <p:cNvPr id="21" name="TextBox 20"/>
          <p:cNvSpPr txBox="1"/>
          <p:nvPr/>
        </p:nvSpPr>
        <p:spPr>
          <a:xfrm>
            <a:off x="4315509" y="4515168"/>
            <a:ext cx="1570111" cy="369332"/>
          </a:xfrm>
          <a:prstGeom prst="rect">
            <a:avLst/>
          </a:prstGeom>
          <a:noFill/>
        </p:spPr>
        <p:txBody>
          <a:bodyPr wrap="none" rtlCol="0">
            <a:spAutoFit/>
          </a:bodyPr>
          <a:lstStyle/>
          <a:p>
            <a:r>
              <a:rPr lang="en-US" dirty="0" smtClean="0"/>
              <a:t>Top </a:t>
            </a:r>
            <a:r>
              <a:rPr lang="en-US" dirty="0" err="1" smtClean="0"/>
              <a:t>Coder.com</a:t>
            </a:r>
            <a:endParaRPr lang="en-US" dirty="0"/>
          </a:p>
        </p:txBody>
      </p:sp>
      <p:sp>
        <p:nvSpPr>
          <p:cNvPr id="22" name="TextBox 21"/>
          <p:cNvSpPr txBox="1"/>
          <p:nvPr/>
        </p:nvSpPr>
        <p:spPr>
          <a:xfrm>
            <a:off x="649290" y="5959596"/>
            <a:ext cx="2120142" cy="369332"/>
          </a:xfrm>
          <a:prstGeom prst="rect">
            <a:avLst/>
          </a:prstGeom>
          <a:noFill/>
        </p:spPr>
        <p:txBody>
          <a:bodyPr wrap="none" rtlCol="0">
            <a:spAutoFit/>
          </a:bodyPr>
          <a:lstStyle/>
          <a:p>
            <a:r>
              <a:rPr lang="en-US" dirty="0" smtClean="0"/>
              <a:t>Opening </a:t>
            </a:r>
            <a:r>
              <a:rPr lang="en-US" dirty="0" err="1" smtClean="0"/>
              <a:t>Design.com</a:t>
            </a:r>
            <a:endParaRPr lang="en-US" dirty="0"/>
          </a:p>
        </p:txBody>
      </p:sp>
      <p:cxnSp>
        <p:nvCxnSpPr>
          <p:cNvPr id="26" name="Straight Connector 25"/>
          <p:cNvCxnSpPr/>
          <p:nvPr/>
        </p:nvCxnSpPr>
        <p:spPr>
          <a:xfrm rot="5400000">
            <a:off x="-186852" y="3429000"/>
            <a:ext cx="6858000" cy="1588"/>
          </a:xfrm>
          <a:prstGeom prst="line">
            <a:avLst/>
          </a:prstGeom>
          <a:ln>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5400000">
            <a:off x="2647718" y="3429397"/>
            <a:ext cx="6858794" cy="1588"/>
          </a:xfrm>
          <a:prstGeom prst="line">
            <a:avLst/>
          </a:prstGeom>
          <a:ln>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579518" y="289130"/>
            <a:ext cx="2235107" cy="584776"/>
          </a:xfrm>
          <a:prstGeom prst="rect">
            <a:avLst/>
          </a:prstGeom>
          <a:noFill/>
        </p:spPr>
        <p:txBody>
          <a:bodyPr wrap="none" rtlCol="0">
            <a:spAutoFit/>
          </a:bodyPr>
          <a:lstStyle/>
          <a:p>
            <a:r>
              <a:rPr lang="en-US" sz="3200" b="1" dirty="0" smtClean="0"/>
              <a:t>COLLECTED</a:t>
            </a:r>
            <a:endParaRPr lang="en-US" sz="3200" b="1" dirty="0"/>
          </a:p>
        </p:txBody>
      </p:sp>
      <p:sp>
        <p:nvSpPr>
          <p:cNvPr id="30" name="TextBox 29"/>
          <p:cNvSpPr txBox="1"/>
          <p:nvPr/>
        </p:nvSpPr>
        <p:spPr>
          <a:xfrm>
            <a:off x="6550749" y="289130"/>
            <a:ext cx="2300630" cy="584776"/>
          </a:xfrm>
          <a:prstGeom prst="rect">
            <a:avLst/>
          </a:prstGeom>
          <a:noFill/>
        </p:spPr>
        <p:txBody>
          <a:bodyPr wrap="none" rtlCol="0">
            <a:spAutoFit/>
          </a:bodyPr>
          <a:lstStyle/>
          <a:p>
            <a:r>
              <a:rPr lang="en-US" sz="3200" b="1" dirty="0" smtClean="0"/>
              <a:t>COLLECTIVE</a:t>
            </a:r>
            <a:endParaRPr lang="en-US" sz="3200" b="1" dirty="0"/>
          </a:p>
        </p:txBody>
      </p:sp>
      <p:sp>
        <p:nvSpPr>
          <p:cNvPr id="31" name="TextBox 30"/>
          <p:cNvSpPr txBox="1"/>
          <p:nvPr/>
        </p:nvSpPr>
        <p:spPr>
          <a:xfrm>
            <a:off x="3369349" y="289130"/>
            <a:ext cx="2604799" cy="369332"/>
          </a:xfrm>
          <a:prstGeom prst="rect">
            <a:avLst/>
          </a:prstGeom>
          <a:noFill/>
        </p:spPr>
        <p:txBody>
          <a:bodyPr wrap="none" rtlCol="0">
            <a:spAutoFit/>
          </a:bodyPr>
          <a:lstStyle/>
          <a:p>
            <a:r>
              <a:rPr lang="en-US" dirty="0" smtClean="0"/>
              <a:t>SOMETHING IN BETWEEN</a:t>
            </a:r>
            <a:endParaRPr lang="en-US" dirty="0"/>
          </a:p>
        </p:txBody>
      </p:sp>
      <p:sp>
        <p:nvSpPr>
          <p:cNvPr id="32" name="TextBox 31"/>
          <p:cNvSpPr txBox="1"/>
          <p:nvPr/>
        </p:nvSpPr>
        <p:spPr>
          <a:xfrm>
            <a:off x="6445129" y="3465356"/>
            <a:ext cx="1586187" cy="923330"/>
          </a:xfrm>
          <a:prstGeom prst="rect">
            <a:avLst/>
          </a:prstGeom>
          <a:noFill/>
        </p:spPr>
        <p:txBody>
          <a:bodyPr wrap="square" rtlCol="0">
            <a:spAutoFit/>
          </a:bodyPr>
          <a:lstStyle/>
          <a:p>
            <a:r>
              <a:rPr lang="en-US" dirty="0" smtClean="0">
                <a:solidFill>
                  <a:srgbClr val="FF0000"/>
                </a:solidFill>
              </a:rPr>
              <a:t>MANY people working </a:t>
            </a:r>
          </a:p>
          <a:p>
            <a:r>
              <a:rPr lang="en-US" dirty="0" smtClean="0">
                <a:solidFill>
                  <a:srgbClr val="FF0000"/>
                </a:solidFill>
              </a:rPr>
              <a:t>together</a:t>
            </a:r>
            <a:endParaRPr lang="en-US" dirty="0">
              <a:solidFill>
                <a:srgbClr val="FF0000"/>
              </a:solidFill>
            </a:endParaRPr>
          </a:p>
        </p:txBody>
      </p:sp>
      <p:sp>
        <p:nvSpPr>
          <p:cNvPr id="33" name="TextBox 32"/>
          <p:cNvSpPr txBox="1"/>
          <p:nvPr/>
        </p:nvSpPr>
        <p:spPr>
          <a:xfrm>
            <a:off x="194766" y="2542878"/>
            <a:ext cx="2281319" cy="646331"/>
          </a:xfrm>
          <a:prstGeom prst="rect">
            <a:avLst/>
          </a:prstGeom>
          <a:noFill/>
        </p:spPr>
        <p:txBody>
          <a:bodyPr wrap="none" rtlCol="0">
            <a:spAutoFit/>
          </a:bodyPr>
          <a:lstStyle/>
          <a:p>
            <a:r>
              <a:rPr lang="en-US" dirty="0" smtClean="0">
                <a:solidFill>
                  <a:srgbClr val="FF0000"/>
                </a:solidFill>
              </a:rPr>
              <a:t>MANY people working</a:t>
            </a:r>
          </a:p>
          <a:p>
            <a:r>
              <a:rPr lang="en-US" dirty="0" smtClean="0">
                <a:solidFill>
                  <a:srgbClr val="FF0000"/>
                </a:solidFill>
              </a:rPr>
              <a:t>independently</a:t>
            </a:r>
            <a:endParaRPr lang="en-US" dirty="0">
              <a:solidFill>
                <a:srgbClr val="FF0000"/>
              </a:solidFill>
            </a:endParaRPr>
          </a:p>
        </p:txBody>
      </p:sp>
      <p:sp>
        <p:nvSpPr>
          <p:cNvPr id="34" name="TextBox 33"/>
          <p:cNvSpPr txBox="1"/>
          <p:nvPr/>
        </p:nvSpPr>
        <p:spPr>
          <a:xfrm>
            <a:off x="194766" y="5120904"/>
            <a:ext cx="1408255" cy="646331"/>
          </a:xfrm>
          <a:prstGeom prst="rect">
            <a:avLst/>
          </a:prstGeom>
          <a:noFill/>
        </p:spPr>
        <p:txBody>
          <a:bodyPr wrap="square" rtlCol="0">
            <a:spAutoFit/>
          </a:bodyPr>
          <a:lstStyle/>
          <a:p>
            <a:r>
              <a:rPr lang="en-US" dirty="0">
                <a:solidFill>
                  <a:srgbClr val="FF0000"/>
                </a:solidFill>
              </a:rPr>
              <a:t>k</a:t>
            </a:r>
            <a:r>
              <a:rPr lang="en-US" dirty="0" smtClean="0">
                <a:solidFill>
                  <a:srgbClr val="FF0000"/>
                </a:solidFill>
              </a:rPr>
              <a:t>nowledge is aggregated</a:t>
            </a:r>
            <a:endParaRPr lang="en-US" dirty="0">
              <a:solidFill>
                <a:srgbClr val="FF0000"/>
              </a:solidFill>
            </a:endParaRPr>
          </a:p>
        </p:txBody>
      </p:sp>
      <p:sp>
        <p:nvSpPr>
          <p:cNvPr id="35" name="TextBox 34"/>
          <p:cNvSpPr txBox="1"/>
          <p:nvPr/>
        </p:nvSpPr>
        <p:spPr>
          <a:xfrm>
            <a:off x="7631410" y="5158680"/>
            <a:ext cx="1781687" cy="923330"/>
          </a:xfrm>
          <a:prstGeom prst="rect">
            <a:avLst/>
          </a:prstGeom>
          <a:noFill/>
        </p:spPr>
        <p:txBody>
          <a:bodyPr wrap="square" rtlCol="0">
            <a:spAutoFit/>
          </a:bodyPr>
          <a:lstStyle/>
          <a:p>
            <a:r>
              <a:rPr lang="en-US" dirty="0">
                <a:solidFill>
                  <a:srgbClr val="FF0000"/>
                </a:solidFill>
              </a:rPr>
              <a:t>k</a:t>
            </a:r>
            <a:r>
              <a:rPr lang="en-US" dirty="0" smtClean="0">
                <a:solidFill>
                  <a:srgbClr val="FF0000"/>
                </a:solidFill>
              </a:rPr>
              <a:t>nowledge is  formed</a:t>
            </a:r>
          </a:p>
          <a:p>
            <a:r>
              <a:rPr lang="en-US" dirty="0" smtClean="0">
                <a:solidFill>
                  <a:srgbClr val="FF0000"/>
                </a:solidFill>
              </a:rPr>
              <a:t>collaboratively</a:t>
            </a:r>
            <a:endParaRPr lang="en-US" dirty="0">
              <a:solidFill>
                <a:srgbClr val="FF0000"/>
              </a:solidFill>
            </a:endParaRPr>
          </a:p>
        </p:txBody>
      </p:sp>
      <p:sp>
        <p:nvSpPr>
          <p:cNvPr id="23" name="TextBox 22"/>
          <p:cNvSpPr txBox="1"/>
          <p:nvPr/>
        </p:nvSpPr>
        <p:spPr>
          <a:xfrm>
            <a:off x="6550749" y="1893361"/>
            <a:ext cx="1137751" cy="369332"/>
          </a:xfrm>
          <a:prstGeom prst="rect">
            <a:avLst/>
          </a:prstGeom>
          <a:noFill/>
        </p:spPr>
        <p:txBody>
          <a:bodyPr wrap="none" rtlCol="0">
            <a:spAutoFit/>
          </a:bodyPr>
          <a:lstStyle/>
          <a:p>
            <a:r>
              <a:rPr lang="en-US" dirty="0" smtClean="0"/>
              <a:t>Wikipedia</a:t>
            </a:r>
            <a:endParaRPr lang="en-US" dirty="0"/>
          </a:p>
        </p:txBody>
      </p:sp>
      <p:sp>
        <p:nvSpPr>
          <p:cNvPr id="24" name="TextBox 23"/>
          <p:cNvSpPr txBox="1"/>
          <p:nvPr/>
        </p:nvSpPr>
        <p:spPr>
          <a:xfrm>
            <a:off x="194766" y="1301937"/>
            <a:ext cx="1899679" cy="369332"/>
          </a:xfrm>
          <a:prstGeom prst="rect">
            <a:avLst/>
          </a:prstGeom>
          <a:noFill/>
        </p:spPr>
        <p:txBody>
          <a:bodyPr wrap="none" rtlCol="0">
            <a:spAutoFit/>
          </a:bodyPr>
          <a:lstStyle/>
          <a:p>
            <a:r>
              <a:rPr lang="en-US" dirty="0" err="1" smtClean="0"/>
              <a:t>Designcrowd.com</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Studies of Collective Creativity</a:t>
            </a:r>
            <a:endParaRPr lang="en-US" dirty="0"/>
          </a:p>
        </p:txBody>
      </p:sp>
      <p:sp>
        <p:nvSpPr>
          <p:cNvPr id="3" name="Content Placeholder 2"/>
          <p:cNvSpPr>
            <a:spLocks noGrp="1"/>
          </p:cNvSpPr>
          <p:nvPr>
            <p:ph idx="1"/>
          </p:nvPr>
        </p:nvSpPr>
        <p:spPr>
          <a:xfrm>
            <a:off x="304800" y="1295401"/>
            <a:ext cx="8686800" cy="1319300"/>
          </a:xfrm>
        </p:spPr>
        <p:txBody>
          <a:bodyPr/>
          <a:lstStyle/>
          <a:p>
            <a:r>
              <a:rPr lang="en-US" b="1" dirty="0" smtClean="0"/>
              <a:t>Protocol analysis </a:t>
            </a:r>
            <a:r>
              <a:rPr lang="en-US" dirty="0" smtClean="0"/>
              <a:t>of online discussion</a:t>
            </a:r>
          </a:p>
          <a:p>
            <a:r>
              <a:rPr lang="en-US" b="1" dirty="0" smtClean="0"/>
              <a:t>Survey</a:t>
            </a:r>
            <a:r>
              <a:rPr lang="en-US" dirty="0" smtClean="0"/>
              <a:t> of motivation</a:t>
            </a:r>
            <a:endParaRPr lang="en-US" dirty="0"/>
          </a:p>
        </p:txBody>
      </p:sp>
      <p:pic>
        <p:nvPicPr>
          <p:cNvPr id="8" name="Picture 7" descr="quirky-infographic.png"/>
          <p:cNvPicPr>
            <a:picLocks noChangeAspect="1"/>
          </p:cNvPicPr>
          <p:nvPr/>
        </p:nvPicPr>
        <p:blipFill>
          <a:blip r:embed="rId2"/>
          <a:stretch>
            <a:fillRect/>
          </a:stretch>
        </p:blipFill>
        <p:spPr>
          <a:xfrm>
            <a:off x="128856" y="2874090"/>
            <a:ext cx="4538254" cy="3839651"/>
          </a:xfrm>
          <a:prstGeom prst="rect">
            <a:avLst/>
          </a:prstGeom>
        </p:spPr>
      </p:pic>
      <p:pic>
        <p:nvPicPr>
          <p:cNvPr id="9" name="Picture 8"/>
          <p:cNvPicPr>
            <a:picLocks noChangeAspect="1"/>
          </p:cNvPicPr>
          <p:nvPr/>
        </p:nvPicPr>
        <p:blipFill>
          <a:blip r:embed="rId3"/>
          <a:stretch>
            <a:fillRect/>
          </a:stretch>
        </p:blipFill>
        <p:spPr>
          <a:xfrm>
            <a:off x="6549127" y="4814040"/>
            <a:ext cx="2442473" cy="1899701"/>
          </a:xfrm>
          <a:prstGeom prst="rect">
            <a:avLst/>
          </a:prstGeom>
        </p:spPr>
      </p:pic>
      <p:pic>
        <p:nvPicPr>
          <p:cNvPr id="10" name="Picture 9"/>
          <p:cNvPicPr>
            <a:picLocks noChangeAspect="1"/>
          </p:cNvPicPr>
          <p:nvPr/>
        </p:nvPicPr>
        <p:blipFill>
          <a:blip r:embed="rId4"/>
          <a:stretch>
            <a:fillRect/>
          </a:stretch>
        </p:blipFill>
        <p:spPr>
          <a:xfrm>
            <a:off x="4843054" y="3307073"/>
            <a:ext cx="2442473" cy="1899702"/>
          </a:xfrm>
          <a:prstGeom prst="rect">
            <a:avLst/>
          </a:prstGeom>
        </p:spPr>
      </p:pic>
      <p:pic>
        <p:nvPicPr>
          <p:cNvPr id="11" name="Picture 10"/>
          <p:cNvPicPr>
            <a:picLocks noChangeAspect="1"/>
          </p:cNvPicPr>
          <p:nvPr/>
        </p:nvPicPr>
        <p:blipFill>
          <a:blip r:embed="rId5"/>
          <a:stretch>
            <a:fillRect/>
          </a:stretch>
        </p:blipFill>
        <p:spPr>
          <a:xfrm>
            <a:off x="6671142" y="1912423"/>
            <a:ext cx="2472858" cy="192333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Screen shot 2011-03-21 at 12.06.35 PM.png"/>
          <p:cNvPicPr>
            <a:picLocks noChangeAspect="1"/>
          </p:cNvPicPr>
          <p:nvPr/>
        </p:nvPicPr>
        <p:blipFill>
          <a:blip r:embed="rId3"/>
          <a:stretch>
            <a:fillRect/>
          </a:stretch>
        </p:blipFill>
        <p:spPr>
          <a:xfrm>
            <a:off x="-18290" y="0"/>
            <a:ext cx="6724651" cy="6858000"/>
          </a:xfrm>
          <a:prstGeom prst="rect">
            <a:avLst/>
          </a:prstGeom>
        </p:spPr>
      </p:pic>
      <p:sp>
        <p:nvSpPr>
          <p:cNvPr id="4" name="TextBox 3"/>
          <p:cNvSpPr txBox="1"/>
          <p:nvPr/>
        </p:nvSpPr>
        <p:spPr>
          <a:xfrm>
            <a:off x="6914282" y="594531"/>
            <a:ext cx="1886379" cy="369332"/>
          </a:xfrm>
          <a:prstGeom prst="rect">
            <a:avLst/>
          </a:prstGeom>
          <a:noFill/>
        </p:spPr>
        <p:txBody>
          <a:bodyPr wrap="none" rtlCol="0">
            <a:spAutoFit/>
          </a:bodyPr>
          <a:lstStyle/>
          <a:p>
            <a:r>
              <a:rPr lang="en-US" dirty="0" smtClean="0">
                <a:solidFill>
                  <a:srgbClr val="FF0000"/>
                </a:solidFill>
              </a:rPr>
              <a:t>Level 1: username</a:t>
            </a:r>
            <a:endParaRPr lang="en-US" dirty="0">
              <a:solidFill>
                <a:srgbClr val="FF0000"/>
              </a:solidFill>
            </a:endParaRPr>
          </a:p>
        </p:txBody>
      </p:sp>
      <p:cxnSp>
        <p:nvCxnSpPr>
          <p:cNvPr id="8" name="Straight Arrow Connector 7"/>
          <p:cNvCxnSpPr/>
          <p:nvPr/>
        </p:nvCxnSpPr>
        <p:spPr>
          <a:xfrm rot="10800000">
            <a:off x="5967894" y="430290"/>
            <a:ext cx="813906" cy="19097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079645" y="2340103"/>
            <a:ext cx="1796097" cy="369332"/>
          </a:xfrm>
          <a:prstGeom prst="rect">
            <a:avLst/>
          </a:prstGeom>
          <a:noFill/>
        </p:spPr>
        <p:txBody>
          <a:bodyPr wrap="none" rtlCol="0">
            <a:spAutoFit/>
          </a:bodyPr>
          <a:lstStyle/>
          <a:p>
            <a:r>
              <a:rPr lang="en-US" dirty="0" smtClean="0">
                <a:solidFill>
                  <a:srgbClr val="FF0000"/>
                </a:solidFill>
              </a:rPr>
              <a:t>Level 2: sentence</a:t>
            </a:r>
            <a:endParaRPr lang="en-US" dirty="0">
              <a:solidFill>
                <a:srgbClr val="FF0000"/>
              </a:solidFill>
            </a:endParaRPr>
          </a:p>
        </p:txBody>
      </p:sp>
      <p:cxnSp>
        <p:nvCxnSpPr>
          <p:cNvPr id="11" name="Straight Arrow Connector 10"/>
          <p:cNvCxnSpPr>
            <a:stCxn id="9" idx="1"/>
          </p:cNvCxnSpPr>
          <p:nvPr/>
        </p:nvCxnSpPr>
        <p:spPr>
          <a:xfrm rot="10800000">
            <a:off x="1960291" y="2083263"/>
            <a:ext cx="2119354" cy="44150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720413" y="4879971"/>
            <a:ext cx="1811989" cy="369332"/>
          </a:xfrm>
          <a:prstGeom prst="rect">
            <a:avLst/>
          </a:prstGeom>
          <a:noFill/>
        </p:spPr>
        <p:txBody>
          <a:bodyPr wrap="none" rtlCol="0">
            <a:spAutoFit/>
          </a:bodyPr>
          <a:lstStyle/>
          <a:p>
            <a:r>
              <a:rPr lang="en-US" dirty="0" smtClean="0">
                <a:solidFill>
                  <a:srgbClr val="FF0000"/>
                </a:solidFill>
              </a:rPr>
              <a:t>Level 3: one code</a:t>
            </a:r>
            <a:endParaRPr lang="en-US" dirty="0">
              <a:solidFill>
                <a:srgbClr val="FF0000"/>
              </a:solidFill>
            </a:endParaRPr>
          </a:p>
        </p:txBody>
      </p:sp>
      <p:cxnSp>
        <p:nvCxnSpPr>
          <p:cNvPr id="18" name="Straight Arrow Connector 17"/>
          <p:cNvCxnSpPr/>
          <p:nvPr/>
        </p:nvCxnSpPr>
        <p:spPr>
          <a:xfrm rot="10800000">
            <a:off x="3624080" y="4879971"/>
            <a:ext cx="1096334" cy="22075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6200000" flipV="1">
            <a:off x="3513102" y="1836702"/>
            <a:ext cx="712680" cy="49071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0800000" flipV="1">
            <a:off x="5638801" y="805934"/>
            <a:ext cx="1143001" cy="79426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5400000">
            <a:off x="5334000" y="1524000"/>
            <a:ext cx="1981200" cy="914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5400000">
            <a:off x="4819194" y="2275754"/>
            <a:ext cx="3019158" cy="90605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0" name="Picture 19" descr="Screen shot 2011-03-21 at 12.15.33 PM.png"/>
          <p:cNvPicPr>
            <a:picLocks noChangeAspect="1"/>
          </p:cNvPicPr>
          <p:nvPr/>
        </p:nvPicPr>
        <p:blipFill>
          <a:blip r:embed="rId4"/>
          <a:srcRect t="23129"/>
          <a:stretch>
            <a:fillRect/>
          </a:stretch>
        </p:blipFill>
        <p:spPr>
          <a:xfrm>
            <a:off x="-4485" y="3718400"/>
            <a:ext cx="9144000" cy="28409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7093"/>
            <a:ext cx="9144000" cy="1143000"/>
          </a:xfrm>
        </p:spPr>
        <p:txBody>
          <a:bodyPr>
            <a:normAutofit fontScale="90000"/>
          </a:bodyPr>
          <a:lstStyle/>
          <a:p>
            <a:r>
              <a:rPr lang="en-US" dirty="0" smtClean="0"/>
              <a:t>Interpretation of Results of Protocol analysis</a:t>
            </a:r>
            <a:endParaRPr lang="en-US" dirty="0"/>
          </a:p>
        </p:txBody>
      </p:sp>
      <p:sp>
        <p:nvSpPr>
          <p:cNvPr id="3" name="Content Placeholder 2"/>
          <p:cNvSpPr>
            <a:spLocks noGrp="1"/>
          </p:cNvSpPr>
          <p:nvPr>
            <p:ph idx="1"/>
          </p:nvPr>
        </p:nvSpPr>
        <p:spPr>
          <a:xfrm>
            <a:off x="304800" y="1977477"/>
            <a:ext cx="8686800" cy="4525963"/>
          </a:xfrm>
        </p:spPr>
        <p:txBody>
          <a:bodyPr/>
          <a:lstStyle/>
          <a:p>
            <a:r>
              <a:rPr lang="en-US" dirty="0" smtClean="0"/>
              <a:t>High rate of idea generation overcomes limitations of novice</a:t>
            </a:r>
          </a:p>
          <a:p>
            <a:r>
              <a:rPr lang="en-US" dirty="0" smtClean="0"/>
              <a:t>Less fixation on design idea, shifts in attention</a:t>
            </a:r>
          </a:p>
          <a:p>
            <a:r>
              <a:rPr lang="en-US" dirty="0" smtClean="0"/>
              <a:t>Crowd shares traits with ‘expert’ designer</a:t>
            </a:r>
          </a:p>
          <a:p>
            <a:r>
              <a:rPr lang="en-US" dirty="0" smtClean="0"/>
              <a:t>Managed </a:t>
            </a:r>
            <a:r>
              <a:rPr lang="en-US" dirty="0" err="1" smtClean="0"/>
              <a:t>vs</a:t>
            </a:r>
            <a:r>
              <a:rPr lang="en-US" dirty="0" smtClean="0"/>
              <a:t> self-organized- overcoming limitations</a:t>
            </a:r>
          </a:p>
          <a:p>
            <a:r>
              <a:rPr lang="en-US" dirty="0" smtClean="0"/>
              <a:t>Users as designers – emotional engagement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56304" y="0"/>
            <a:ext cx="8870462" cy="1565028"/>
          </a:xfrm>
        </p:spPr>
        <p:txBody>
          <a:bodyPr>
            <a:noAutofit/>
          </a:bodyPr>
          <a:lstStyle/>
          <a:p>
            <a:r>
              <a:rPr lang="en-US" sz="3600" dirty="0" smtClean="0"/>
              <a:t>Motivation in Collective Intelligence</a:t>
            </a:r>
          </a:p>
        </p:txBody>
      </p:sp>
      <p:sp>
        <p:nvSpPr>
          <p:cNvPr id="32771" name="Content Placeholder 2"/>
          <p:cNvSpPr>
            <a:spLocks noGrp="1"/>
          </p:cNvSpPr>
          <p:nvPr>
            <p:ph idx="1"/>
          </p:nvPr>
        </p:nvSpPr>
        <p:spPr>
          <a:xfrm>
            <a:off x="156304" y="1756503"/>
            <a:ext cx="8870462" cy="4788877"/>
          </a:xfrm>
        </p:spPr>
        <p:txBody>
          <a:bodyPr>
            <a:noAutofit/>
          </a:bodyPr>
          <a:lstStyle/>
          <a:p>
            <a:r>
              <a:rPr lang="en-US" sz="2000" b="1" i="1" dirty="0" smtClean="0">
                <a:solidFill>
                  <a:srgbClr val="000000"/>
                </a:solidFill>
              </a:rPr>
              <a:t>Ideology</a:t>
            </a:r>
            <a:r>
              <a:rPr lang="en-US" sz="2000" b="1" dirty="0" smtClean="0">
                <a:solidFill>
                  <a:srgbClr val="000000"/>
                </a:solidFill>
              </a:rPr>
              <a:t> </a:t>
            </a:r>
            <a:r>
              <a:rPr lang="en-US" sz="2000" dirty="0" smtClean="0"/>
              <a:t>– participation for the purpose of contributing to a larger cause. </a:t>
            </a:r>
          </a:p>
          <a:p>
            <a:r>
              <a:rPr lang="en-US" sz="2000" b="1" i="1" dirty="0" smtClean="0">
                <a:solidFill>
                  <a:srgbClr val="000000"/>
                </a:solidFill>
              </a:rPr>
              <a:t>Challenge</a:t>
            </a:r>
            <a:r>
              <a:rPr lang="en-US" sz="2000" b="1" dirty="0" smtClean="0">
                <a:solidFill>
                  <a:srgbClr val="000000"/>
                </a:solidFill>
              </a:rPr>
              <a:t> </a:t>
            </a:r>
            <a:r>
              <a:rPr lang="en-US" sz="2000" dirty="0" smtClean="0"/>
              <a:t>– participation that provides a sense of personal achievement through acquiring additional knowledge or skill. </a:t>
            </a:r>
          </a:p>
          <a:p>
            <a:r>
              <a:rPr lang="en-US" sz="2000" b="1" i="1" dirty="0" smtClean="0">
                <a:solidFill>
                  <a:srgbClr val="000000"/>
                </a:solidFill>
              </a:rPr>
              <a:t>Career</a:t>
            </a:r>
            <a:r>
              <a:rPr lang="en-US" sz="2000" dirty="0" smtClean="0"/>
              <a:t>– participation that may lead to an advance in the individual’s career. </a:t>
            </a:r>
          </a:p>
          <a:p>
            <a:r>
              <a:rPr lang="en-US" sz="2000" b="1" i="1" dirty="0" smtClean="0">
                <a:solidFill>
                  <a:srgbClr val="000000"/>
                </a:solidFill>
              </a:rPr>
              <a:t>Social</a:t>
            </a:r>
            <a:r>
              <a:rPr lang="en-US" sz="2000" b="1" dirty="0" smtClean="0">
                <a:solidFill>
                  <a:srgbClr val="000000"/>
                </a:solidFill>
              </a:rPr>
              <a:t> </a:t>
            </a:r>
            <a:r>
              <a:rPr lang="en-US" sz="2000" dirty="0" smtClean="0"/>
              <a:t>– desire to have a shared experience with one or more individuals.</a:t>
            </a:r>
          </a:p>
          <a:p>
            <a:r>
              <a:rPr lang="en-US" sz="2000" b="1" i="1" dirty="0" smtClean="0">
                <a:solidFill>
                  <a:srgbClr val="000000"/>
                </a:solidFill>
              </a:rPr>
              <a:t>Fun</a:t>
            </a:r>
            <a:r>
              <a:rPr lang="en-US" sz="2000" b="1" dirty="0" smtClean="0">
                <a:solidFill>
                  <a:srgbClr val="000000"/>
                </a:solidFill>
              </a:rPr>
              <a:t> </a:t>
            </a:r>
            <a:r>
              <a:rPr lang="en-US" sz="2000" dirty="0" smtClean="0"/>
              <a:t>– participation for the purpose of entertainment, enjoyment, excitement, relief from other experiences, or simply furnishing or structuring the passage of time.</a:t>
            </a:r>
          </a:p>
          <a:p>
            <a:r>
              <a:rPr lang="en-US" sz="2000" b="1" i="1" dirty="0" smtClean="0">
                <a:solidFill>
                  <a:srgbClr val="000000"/>
                </a:solidFill>
              </a:rPr>
              <a:t>Reward</a:t>
            </a:r>
            <a:r>
              <a:rPr lang="en-US" sz="2000" b="1" dirty="0" smtClean="0">
                <a:solidFill>
                  <a:srgbClr val="000000"/>
                </a:solidFill>
              </a:rPr>
              <a:t> </a:t>
            </a:r>
            <a:r>
              <a:rPr lang="en-US" sz="2000" dirty="0" smtClean="0"/>
              <a:t>– participation to receive tangible rewards includes money, points in a game, a gift or voucher.</a:t>
            </a:r>
          </a:p>
          <a:p>
            <a:r>
              <a:rPr lang="en-US" sz="2000" b="1" i="1" dirty="0" smtClean="0">
                <a:solidFill>
                  <a:srgbClr val="000000"/>
                </a:solidFill>
              </a:rPr>
              <a:t>Recognition</a:t>
            </a:r>
            <a:r>
              <a:rPr lang="en-US" sz="2000" b="1" dirty="0" smtClean="0">
                <a:solidFill>
                  <a:srgbClr val="000000"/>
                </a:solidFill>
              </a:rPr>
              <a:t> </a:t>
            </a:r>
            <a:r>
              <a:rPr lang="en-US" sz="2000" dirty="0" smtClean="0"/>
              <a:t>– participation in order to receive private or public acknowledgement.  </a:t>
            </a:r>
            <a:r>
              <a:rPr lang="en-US" sz="2000" i="1" dirty="0" smtClean="0"/>
              <a:t> </a:t>
            </a:r>
            <a:r>
              <a:rPr lang="en-US" sz="2000" dirty="0" smtClean="0"/>
              <a:t> </a:t>
            </a:r>
          </a:p>
          <a:p>
            <a:r>
              <a:rPr lang="en-US" sz="2000" b="1" i="1" dirty="0" smtClean="0">
                <a:solidFill>
                  <a:srgbClr val="000000"/>
                </a:solidFill>
              </a:rPr>
              <a:t>Duty</a:t>
            </a:r>
            <a:r>
              <a:rPr lang="en-US" sz="2000" b="1" dirty="0" smtClean="0">
                <a:solidFill>
                  <a:srgbClr val="000000"/>
                </a:solidFill>
              </a:rPr>
              <a:t> </a:t>
            </a:r>
            <a:r>
              <a:rPr lang="en-US" sz="2000" dirty="0" smtClean="0"/>
              <a:t>– participation in response to a wish or command expressed personally.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9" y="1085869"/>
            <a:ext cx="3616029" cy="3202394"/>
          </a:xfrm>
        </p:spPr>
        <p:txBody>
          <a:bodyPr>
            <a:normAutofit/>
          </a:bodyPr>
          <a:lstStyle/>
          <a:p>
            <a:r>
              <a:rPr lang="en-US" dirty="0" smtClean="0"/>
              <a:t>Survey of motivation to participate in collective intelligence</a:t>
            </a:r>
            <a:endParaRPr lang="en-US" dirty="0"/>
          </a:p>
        </p:txBody>
      </p:sp>
      <p:graphicFrame>
        <p:nvGraphicFramePr>
          <p:cNvPr id="94210" name="Object 2"/>
          <p:cNvGraphicFramePr>
            <a:graphicFrameLocks noChangeAspect="1"/>
          </p:cNvGraphicFramePr>
          <p:nvPr/>
        </p:nvGraphicFramePr>
        <p:xfrm>
          <a:off x="4362613" y="9462"/>
          <a:ext cx="4781387" cy="6903753"/>
        </p:xfrm>
        <a:graphic>
          <a:graphicData uri="http://schemas.openxmlformats.org/presentationml/2006/ole">
            <mc:AlternateContent xmlns:mc="http://schemas.openxmlformats.org/markup-compatibility/2006">
              <mc:Choice xmlns:v="urn:schemas-microsoft-com:vml" Requires="v">
                <p:oleObj spid="_x0000_s94211" name="Document" r:id="rId3" imgW="5524500" imgH="7975600" progId="Word.Document.12">
                  <p:link updateAutomatic="1"/>
                </p:oleObj>
              </mc:Choice>
              <mc:Fallback>
                <p:oleObj name="Document" r:id="rId3" imgW="5524500" imgH="7975600" progId="Word.Document.12">
                  <p:link updateAutomatic="1"/>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2613" y="9462"/>
                        <a:ext cx="4781387" cy="69037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Survey Results</a:t>
            </a:r>
            <a:endParaRPr lang="en-US" dirty="0"/>
          </a:p>
        </p:txBody>
      </p:sp>
      <p:graphicFrame>
        <p:nvGraphicFramePr>
          <p:cNvPr id="5" name="Table 4"/>
          <p:cNvGraphicFramePr>
            <a:graphicFrameLocks noGrp="1"/>
          </p:cNvGraphicFramePr>
          <p:nvPr/>
        </p:nvGraphicFramePr>
        <p:xfrm>
          <a:off x="477960" y="1597230"/>
          <a:ext cx="8167859" cy="4915038"/>
        </p:xfrm>
        <a:graphic>
          <a:graphicData uri="http://schemas.openxmlformats.org/drawingml/2006/table">
            <a:tbl>
              <a:tblPr firstRow="1" bandRow="1">
                <a:tableStyleId>{5C22544A-7EE6-4342-B048-85BDC9FD1C3A}</a:tableStyleId>
              </a:tblPr>
              <a:tblGrid>
                <a:gridCol w="1166837"/>
                <a:gridCol w="1166837"/>
                <a:gridCol w="1166837"/>
                <a:gridCol w="1166837"/>
                <a:gridCol w="1166837"/>
                <a:gridCol w="1166837"/>
                <a:gridCol w="1166837"/>
              </a:tblGrid>
              <a:tr h="1003719">
                <a:tc>
                  <a:txBody>
                    <a:bodyPr/>
                    <a:lstStyle/>
                    <a:p>
                      <a:r>
                        <a:rPr lang="en-US" dirty="0" smtClean="0"/>
                        <a:t>Motivation</a:t>
                      </a:r>
                      <a:endParaRPr lang="en-US" dirty="0"/>
                    </a:p>
                  </a:txBody>
                  <a:tcPr/>
                </a:tc>
                <a:tc>
                  <a:txBody>
                    <a:bodyPr/>
                    <a:lstStyle/>
                    <a:p>
                      <a:r>
                        <a:rPr lang="en-US" dirty="0" smtClean="0"/>
                        <a:t>AMT Agree</a:t>
                      </a:r>
                      <a:endParaRPr lang="en-US" dirty="0"/>
                    </a:p>
                  </a:txBody>
                  <a:tcPr/>
                </a:tc>
                <a:tc>
                  <a:txBody>
                    <a:bodyPr/>
                    <a:lstStyle/>
                    <a:p>
                      <a:r>
                        <a:rPr lang="en-US" dirty="0" smtClean="0"/>
                        <a:t>AMT Disagree</a:t>
                      </a:r>
                      <a:endParaRPr lang="en-US" dirty="0"/>
                    </a:p>
                  </a:txBody>
                  <a:tcPr/>
                </a:tc>
                <a:tc>
                  <a:txBody>
                    <a:bodyPr/>
                    <a:lstStyle/>
                    <a:p>
                      <a:r>
                        <a:rPr lang="en-US" dirty="0" smtClean="0"/>
                        <a:t>Wikipedia Agree</a:t>
                      </a:r>
                      <a:endParaRPr lang="en-US" dirty="0"/>
                    </a:p>
                  </a:txBody>
                  <a:tcPr/>
                </a:tc>
                <a:tc>
                  <a:txBody>
                    <a:bodyPr/>
                    <a:lstStyle/>
                    <a:p>
                      <a:r>
                        <a:rPr lang="en-US" dirty="0" smtClean="0"/>
                        <a:t>Wikipedia Disagree</a:t>
                      </a:r>
                      <a:endParaRPr lang="en-US" dirty="0"/>
                    </a:p>
                  </a:txBody>
                  <a:tcPr/>
                </a:tc>
                <a:tc>
                  <a:txBody>
                    <a:bodyPr/>
                    <a:lstStyle/>
                    <a:p>
                      <a:r>
                        <a:rPr lang="en-US" dirty="0" smtClean="0"/>
                        <a:t>Other Agree</a:t>
                      </a:r>
                      <a:endParaRPr lang="en-US" dirty="0"/>
                    </a:p>
                  </a:txBody>
                  <a:tcPr/>
                </a:tc>
                <a:tc>
                  <a:txBody>
                    <a:bodyPr/>
                    <a:lstStyle/>
                    <a:p>
                      <a:r>
                        <a:rPr lang="en-US" dirty="0" smtClean="0"/>
                        <a:t>Other Disagree</a:t>
                      </a:r>
                      <a:endParaRPr lang="en-US" dirty="0"/>
                    </a:p>
                  </a:txBody>
                  <a:tcPr/>
                </a:tc>
              </a:tr>
              <a:tr h="581520">
                <a:tc>
                  <a:txBody>
                    <a:bodyPr/>
                    <a:lstStyle/>
                    <a:p>
                      <a:r>
                        <a:rPr lang="en-US" dirty="0" smtClean="0"/>
                        <a:t>Reward</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r>
              <a:tr h="581520">
                <a:tc>
                  <a:txBody>
                    <a:bodyPr/>
                    <a:lstStyle/>
                    <a:p>
                      <a:r>
                        <a:rPr lang="en-US" dirty="0" smtClean="0"/>
                        <a:t>Ideology</a:t>
                      </a:r>
                      <a:endParaRPr lang="en-US" dirty="0"/>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endParaRPr lang="en-US"/>
                    </a:p>
                  </a:txBody>
                  <a:tcPr/>
                </a:tc>
              </a:tr>
              <a:tr h="581520">
                <a:tc>
                  <a:txBody>
                    <a:bodyPr/>
                    <a:lstStyle/>
                    <a:p>
                      <a:r>
                        <a:rPr lang="en-US" dirty="0" smtClean="0"/>
                        <a:t>Social</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endParaRPr lang="en-US"/>
                    </a:p>
                  </a:txBody>
                  <a:tcPr/>
                </a:tc>
              </a:tr>
              <a:tr h="581520">
                <a:tc>
                  <a:txBody>
                    <a:bodyPr/>
                    <a:lstStyle/>
                    <a:p>
                      <a:r>
                        <a:rPr lang="en-US" dirty="0" smtClean="0"/>
                        <a:t>Fun</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endParaRPr lang="en-US"/>
                    </a:p>
                  </a:txBody>
                  <a:tcPr/>
                </a:tc>
              </a:tr>
              <a:tr h="1003719">
                <a:tc>
                  <a:txBody>
                    <a:bodyPr/>
                    <a:lstStyle/>
                    <a:p>
                      <a:r>
                        <a:rPr lang="en-US" dirty="0" smtClean="0"/>
                        <a:t>Recognition</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endParaRPr lang="en-US"/>
                    </a:p>
                  </a:txBody>
                  <a:tcPr/>
                </a:tc>
              </a:tr>
              <a:tr h="581520">
                <a:tc>
                  <a:txBody>
                    <a:bodyPr/>
                    <a:lstStyle/>
                    <a:p>
                      <a:r>
                        <a:rPr lang="en-US" dirty="0" smtClean="0"/>
                        <a:t>Challenge</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c>
                  <a:txBody>
                    <a:bodyPr/>
                    <a:lstStyle/>
                    <a:p>
                      <a:pPr algn="ctr"/>
                      <a:endParaRPr lang="en-US" dirty="0"/>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ヒラギノ角ゴ Pro W6"/>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ＭＳ Ｐゴシック"/>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Trek.thmx</Template>
  <TotalTime>19659</TotalTime>
  <Words>1010</Words>
  <Application>Microsoft Office PowerPoint</Application>
  <PresentationFormat>On-screen Show (4:3)</PresentationFormat>
  <Paragraphs>140</Paragraphs>
  <Slides>18</Slides>
  <Notes>3</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18</vt:i4>
      </vt:variant>
    </vt:vector>
  </HeadingPairs>
  <TitlesOfParts>
    <vt:vector size="20" baseType="lpstr">
      <vt:lpstr>Trek</vt:lpstr>
      <vt:lpstr>Macintosh HD:Users:maryloumaher:Desktop:Motivation-survey-results.docx!OLE_LINK1</vt:lpstr>
      <vt:lpstr>Collective creativity: Research and Design</vt:lpstr>
      <vt:lpstr>Individual vs Collective Creativity Research </vt:lpstr>
      <vt:lpstr>PowerPoint Presentation</vt:lpstr>
      <vt:lpstr>Studies of Collective Creativity</vt:lpstr>
      <vt:lpstr>PowerPoint Presentation</vt:lpstr>
      <vt:lpstr>Interpretation of Results of Protocol analysis</vt:lpstr>
      <vt:lpstr>Motivation in Collective Intelligence</vt:lpstr>
      <vt:lpstr>Survey of motivation to participate in collective intelligence</vt:lpstr>
      <vt:lpstr>Summary of Survey Results</vt:lpstr>
      <vt:lpstr>Designing New HCI to Enhance Human Creativity</vt:lpstr>
      <vt:lpstr>Designing Tangibles for Creativity*: Relevant Research</vt:lpstr>
      <vt:lpstr>PowerPoint Presentation</vt:lpstr>
      <vt:lpstr>Expected Outcomes</vt:lpstr>
      <vt:lpstr>Free Play to Engage The Public to Contribute to creative thinking about climate change*</vt:lpstr>
      <vt:lpstr>Free Play vs Competitive Play</vt:lpstr>
      <vt:lpstr>Social-computational System Architecture</vt:lpstr>
      <vt:lpstr>Evaluation of free play installation</vt:lpstr>
      <vt:lpstr>Collective creativity:  synergy of people and computing</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Creativity Research: From the Individual to the Crowd</dc:title>
  <dc:creator>Mary Lou Maher</dc:creator>
  <cp:lastModifiedBy>charley lewittes</cp:lastModifiedBy>
  <cp:revision>25</cp:revision>
  <cp:lastPrinted>2010-11-30T05:10:03Z</cp:lastPrinted>
  <dcterms:created xsi:type="dcterms:W3CDTF">2011-05-16T02:29:01Z</dcterms:created>
  <dcterms:modified xsi:type="dcterms:W3CDTF">2011-06-06T14:20:29Z</dcterms:modified>
</cp:coreProperties>
</file>