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0" r:id="rId2"/>
    <p:sldId id="305" r:id="rId3"/>
    <p:sldId id="303" r:id="rId4"/>
    <p:sldId id="291" r:id="rId5"/>
    <p:sldId id="293" r:id="rId6"/>
    <p:sldId id="297" r:id="rId7"/>
    <p:sldId id="292" r:id="rId8"/>
    <p:sldId id="298" r:id="rId9"/>
    <p:sldId id="296" r:id="rId10"/>
    <p:sldId id="299" r:id="rId11"/>
    <p:sldId id="300" r:id="rId12"/>
    <p:sldId id="301" r:id="rId13"/>
    <p:sldId id="295" r:id="rId14"/>
    <p:sldId id="302" r:id="rId15"/>
    <p:sldId id="272" r:id="rId16"/>
    <p:sldId id="308" r:id="rId17"/>
    <p:sldId id="307" r:id="rId18"/>
    <p:sldId id="306" r:id="rId19"/>
    <p:sldId id="29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50" autoAdjust="0"/>
  </p:normalViewPr>
  <p:slideViewPr>
    <p:cSldViewPr>
      <p:cViewPr varScale="1">
        <p:scale>
          <a:sx n="62" d="100"/>
          <a:sy n="62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FA97377-FAD9-491F-8672-1A5411B82D8A}" type="datetimeFigureOut">
              <a:rPr lang="en-US"/>
              <a:pPr>
                <a:defRPr/>
              </a:pPr>
              <a:t>5/20/2011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F7967F3-B340-43DA-B123-F2AF1E0385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Placeholder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Sized by Total Twitter Followers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7967F3-B340-43DA-B123-F2AF1E03857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Sized by </a:t>
            </a:r>
            <a:r>
              <a:rPr lang="en-US" dirty="0" err="1" smtClean="0"/>
              <a:t>Betweenness</a:t>
            </a:r>
            <a:r>
              <a:rPr lang="en-US" dirty="0" smtClean="0"/>
              <a:t> Centrality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7967F3-B340-43DA-B123-F2AF1E03857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Take-Home</a:t>
            </a:r>
            <a:r>
              <a:rPr lang="en-US" baseline="0" dirty="0" smtClean="0"/>
              <a:t> message. Ways of using </a:t>
            </a:r>
            <a:r>
              <a:rPr lang="en-US" baseline="0" dirty="0" err="1" smtClean="0"/>
              <a:t>EventGraphs</a:t>
            </a:r>
            <a:r>
              <a:rPr lang="en-US" baseline="0" dirty="0" smtClean="0"/>
              <a:t> as user &amp; conference organizer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7967F3-B340-43DA-B123-F2AF1E03857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Size based on total</a:t>
            </a:r>
            <a:r>
              <a:rPr lang="en-US" baseline="0" dirty="0" smtClean="0"/>
              <a:t> Twitter Followers</a:t>
            </a:r>
          </a:p>
          <a:p>
            <a:r>
              <a:rPr lang="en-US" baseline="0" dirty="0" smtClean="0"/>
              <a:t>Edge Colors: Orange=Follow, Blue dotted=Mentions, Red=Reply To, Purple = Mentions and Reply To</a:t>
            </a:r>
          </a:p>
          <a:p>
            <a:r>
              <a:rPr lang="en-US" baseline="0" dirty="0" smtClean="0"/>
              <a:t>See https://casci.umd.edu/HICSS_2011_EventGraph for details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7967F3-B340-43DA-B123-F2AF1E03857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7967F3-B340-43DA-B123-F2AF1E03857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Identify </a:t>
            </a:r>
            <a:r>
              <a:rPr lang="en-US" dirty="0" smtClean="0"/>
              <a:t>search terms (e.g., “</a:t>
            </a:r>
            <a:r>
              <a:rPr lang="en-US" dirty="0" err="1" smtClean="0"/>
              <a:t>hicss</a:t>
            </a:r>
            <a:r>
              <a:rPr lang="en-US" dirty="0" smtClean="0"/>
              <a:t>”, “oil spill” OR “</a:t>
            </a:r>
            <a:r>
              <a:rPr lang="en-US" dirty="0" err="1" smtClean="0"/>
              <a:t>oilspill</a:t>
            </a:r>
            <a:r>
              <a:rPr lang="en-US" dirty="0" smtClean="0"/>
              <a:t>”)</a:t>
            </a:r>
          </a:p>
          <a:p>
            <a:r>
              <a:rPr lang="en-US" dirty="0" smtClean="0"/>
              <a:t>User “importer” to download sample of messages and connections between authors, along with other data of interest</a:t>
            </a:r>
          </a:p>
          <a:p>
            <a:r>
              <a:rPr lang="en-US" dirty="0" smtClean="0"/>
              <a:t>Choose appropriate layout algorithm</a:t>
            </a:r>
          </a:p>
          <a:p>
            <a:r>
              <a:rPr lang="en-US" dirty="0" smtClean="0"/>
              <a:t>Map visual attributes to variables of interest (e.g., size = Twitter Followers)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7967F3-B340-43DA-B123-F2AF1E03857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Colors indicate automatic detection</a:t>
            </a:r>
            <a:r>
              <a:rPr lang="en-US" baseline="0" dirty="0" smtClean="0"/>
              <a:t> of groups based on network position, not trait.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7967F3-B340-43DA-B123-F2AF1E03857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Size,</a:t>
            </a:r>
            <a:r>
              <a:rPr lang="en-US" baseline="0" dirty="0" smtClean="0"/>
              <a:t> number of isolates, distribution of degree, clusters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7967F3-B340-43DA-B123-F2AF1E03857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Bill Murray</a:t>
            </a:r>
            <a:r>
              <a:rPr lang="en-US" baseline="0" dirty="0" smtClean="0"/>
              <a:t> = Cliff Lampe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7967F3-B340-43DA-B123-F2AF1E03857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are some ways that </a:t>
            </a:r>
            <a:r>
              <a:rPr lang="en-US" dirty="0" err="1" smtClean="0"/>
              <a:t>EventGraphs</a:t>
            </a:r>
            <a:r>
              <a:rPr lang="en-US" dirty="0" smtClean="0"/>
              <a:t> can be used to achieve “actionable</a:t>
            </a:r>
            <a:r>
              <a:rPr lang="en-US" baseline="0" dirty="0" smtClean="0"/>
              <a:t> insights” for conference attendees and organizers.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7967F3-B340-43DA-B123-F2AF1E03857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Placeholder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>
                <a:ea typeface="ＭＳ Ｐゴシック"/>
                <a:cs typeface="ＭＳ Ｐゴシック"/>
              </a:rPr>
              <a:t>For more </a:t>
            </a:r>
            <a:r>
              <a:rPr lang="en-US" dirty="0" err="1" smtClean="0">
                <a:ea typeface="ＭＳ Ｐゴシック"/>
                <a:cs typeface="ＭＳ Ｐゴシック"/>
              </a:rPr>
              <a:t>eventgraphs</a:t>
            </a:r>
            <a:r>
              <a:rPr lang="en-US" dirty="0" smtClean="0">
                <a:ea typeface="ＭＳ Ｐゴシック"/>
                <a:cs typeface="ＭＳ Ｐゴシック"/>
              </a:rPr>
              <a:t> see: http://www.flickr.com/photos/marc_smith/sets/72157625618025980/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CD13B-3D6B-4DF2-80EF-79A01E881D15}" type="datetimeFigureOut">
              <a:rPr lang="en-US"/>
              <a:pPr>
                <a:defRPr/>
              </a:pPr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29EDD-AD30-437F-8341-B961D9E72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A2007-AD49-484F-B47C-C28595D3B516}" type="datetimeFigureOut">
              <a:rPr lang="en-US"/>
              <a:pPr>
                <a:defRPr/>
              </a:pPr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164B2-A981-4C44-BACE-C3D9D67A81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CB332-B740-4BE5-A245-F1E732A592C2}" type="datetimeFigureOut">
              <a:rPr lang="en-US"/>
              <a:pPr>
                <a:defRPr/>
              </a:pPr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9DBB9-B144-4246-94EC-CC2A79669F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B2C61-1B5E-472E-94C1-865C1A26B5DA}" type="datetimeFigureOut">
              <a:rPr lang="en-US"/>
              <a:pPr>
                <a:defRPr/>
              </a:pPr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C7BE0-BD79-4B40-935F-E76C77CAB6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B782A-83A9-433C-9C8A-EED29BF093F3}" type="datetimeFigureOut">
              <a:rPr lang="en-US"/>
              <a:pPr>
                <a:defRPr/>
              </a:pPr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1F6D8-29F4-4FAE-B289-DE20F32551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250E9-F2E7-49E2-BF28-2A885DB6C682}" type="datetimeFigureOut">
              <a:rPr lang="en-US"/>
              <a:pPr>
                <a:defRPr/>
              </a:pPr>
              <a:t>5/20/2011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97ACF-3466-40BF-A71A-3C72C4C04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50967-03EB-41DE-80AD-081F4C9F7243}" type="datetimeFigureOut">
              <a:rPr lang="en-US"/>
              <a:pPr>
                <a:defRPr/>
              </a:pPr>
              <a:t>5/20/2011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507CA-7DB1-46F8-97AB-D38E9B3FA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45ECA-FBE0-411D-83E8-C9B82C6F4ABF}" type="datetimeFigureOut">
              <a:rPr lang="en-US"/>
              <a:pPr>
                <a:defRPr/>
              </a:pPr>
              <a:t>5/20/2011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68992-D85A-48EE-B0C1-32F929B067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D6ED9-F697-47C9-8972-3D1B4D01B4CB}" type="datetimeFigureOut">
              <a:rPr lang="en-US"/>
              <a:pPr>
                <a:defRPr/>
              </a:pPr>
              <a:t>5/20/2011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D24B9-7F71-41BB-8737-B38B01F3BF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20C8C-E484-4C84-B846-C91B67270E70}" type="datetimeFigureOut">
              <a:rPr lang="en-US"/>
              <a:pPr>
                <a:defRPr/>
              </a:pPr>
              <a:t>5/20/2011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DD294-1845-42C5-9D99-D28FA138EA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6AAF0-7625-4EEB-A7F2-A5C6C4154445}" type="datetimeFigureOut">
              <a:rPr lang="en-US"/>
              <a:pPr>
                <a:defRPr/>
              </a:pPr>
              <a:t>5/20/2011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CDEBB-61BC-4AB7-8F85-3422AB1B26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0D0BF2-6535-44A8-AB47-5E51101041F6}" type="datetimeFigureOut">
              <a:rPr lang="en-US"/>
              <a:pPr>
                <a:defRPr/>
              </a:pPr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5BFAD6-5CBF-4FF3-BEE6-3689B9B50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10" Type="http://schemas.openxmlformats.org/officeDocument/2006/relationships/hyperlink" Target="http://nodexl.codeplex.com" TargetMode="External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16" descr="CASCI logo-250x2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6388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HCIL_logo_small_no bord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48600" y="4419600"/>
            <a:ext cx="1072793" cy="1066800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 bwMode="auto">
          <a:xfrm>
            <a:off x="0" y="3810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EventGraphs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: mapping the social structure of events with </a:t>
            </a:r>
            <a:r>
              <a:rPr kumimoji="0" 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NodeXL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5" cstate="print"/>
          <a:srcRect l="2344" t="37500" r="8594" b="33333"/>
          <a:stretch>
            <a:fillRect/>
          </a:stretch>
        </p:blipFill>
        <p:spPr bwMode="auto">
          <a:xfrm>
            <a:off x="838200" y="1671053"/>
            <a:ext cx="7467600" cy="183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6" cstate="print"/>
          <a:srcRect l="5469" t="35417" r="32031" b="42708"/>
          <a:stretch>
            <a:fillRect/>
          </a:stretch>
        </p:blipFill>
        <p:spPr bwMode="auto">
          <a:xfrm>
            <a:off x="762000" y="3416617"/>
            <a:ext cx="5562600" cy="146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7" cstate="print"/>
          <a:srcRect l="6250" t="35417" r="33594" b="41666"/>
          <a:stretch>
            <a:fillRect/>
          </a:stretch>
        </p:blipFill>
        <p:spPr bwMode="auto">
          <a:xfrm>
            <a:off x="762000" y="4996543"/>
            <a:ext cx="5715000" cy="1632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z="4000" b="1" dirty="0" smtClean="0"/>
              <a:t>Compare DC Week (left) to HICSS (right)</a:t>
            </a:r>
            <a:endParaRPr lang="en-US" sz="4000" b="1" dirty="0"/>
          </a:p>
        </p:txBody>
      </p:sp>
      <p:pic>
        <p:nvPicPr>
          <p:cNvPr id="40962" name="Picture 1" descr="dcweek_multiple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52599"/>
            <a:ext cx="4648200" cy="428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4648200" y="1676400"/>
            <a:ext cx="4343400" cy="4267200"/>
            <a:chOff x="1828800" y="762000"/>
            <a:chExt cx="5105400" cy="5326459"/>
          </a:xfrm>
        </p:grpSpPr>
        <p:pic>
          <p:nvPicPr>
            <p:cNvPr id="6" name="Picture 5" descr="HICSS-44.png"/>
            <p:cNvPicPr>
              <a:picLocks noChangeAspect="1"/>
            </p:cNvPicPr>
            <p:nvPr/>
          </p:nvPicPr>
          <p:blipFill>
            <a:blip r:embed="rId4" cstate="print"/>
            <a:srcRect b="5085"/>
            <a:stretch>
              <a:fillRect/>
            </a:stretch>
          </p:blipFill>
          <p:spPr>
            <a:xfrm>
              <a:off x="1828800" y="762000"/>
              <a:ext cx="5105400" cy="5326459"/>
            </a:xfrm>
            <a:prstGeom prst="rect">
              <a:avLst/>
            </a:prstGeom>
          </p:spPr>
        </p:pic>
        <p:pic>
          <p:nvPicPr>
            <p:cNvPr id="7" name="Picture 2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33600" y="2743200"/>
              <a:ext cx="50292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z="4000" b="1" dirty="0" smtClean="0"/>
              <a:t>Who are “Important” Event Discussants?</a:t>
            </a:r>
            <a:endParaRPr lang="en-US" sz="4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1905000" y="1143000"/>
            <a:ext cx="5105400" cy="5611805"/>
            <a:chOff x="1905000" y="1143000"/>
            <a:chExt cx="5105400" cy="5611805"/>
          </a:xfrm>
        </p:grpSpPr>
        <p:pic>
          <p:nvPicPr>
            <p:cNvPr id="13" name="Picture 12" descr="HICSS-44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05000" y="1143000"/>
              <a:ext cx="5105400" cy="5611805"/>
            </a:xfrm>
            <a:prstGeom prst="rect">
              <a:avLst/>
            </a:prstGeom>
          </p:spPr>
        </p:pic>
        <p:pic>
          <p:nvPicPr>
            <p:cNvPr id="14" name="Picture 2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09800" y="3124200"/>
              <a:ext cx="50292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Rectangular Callout 14"/>
          <p:cNvSpPr/>
          <p:nvPr/>
        </p:nvSpPr>
        <p:spPr>
          <a:xfrm>
            <a:off x="4648200" y="1143000"/>
            <a:ext cx="1676400" cy="685800"/>
          </a:xfrm>
          <a:prstGeom prst="wedgeRectCallout">
            <a:avLst>
              <a:gd name="adj1" fmla="val -46287"/>
              <a:gd name="adj2" fmla="val 7846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Popular globally and locally</a:t>
            </a:r>
            <a:endParaRPr lang="en-US" dirty="0"/>
          </a:p>
        </p:txBody>
      </p:sp>
      <p:sp>
        <p:nvSpPr>
          <p:cNvPr id="16" name="Rectangular Callout 15"/>
          <p:cNvSpPr/>
          <p:nvPr/>
        </p:nvSpPr>
        <p:spPr>
          <a:xfrm>
            <a:off x="6781800" y="5029200"/>
            <a:ext cx="1676400" cy="685800"/>
          </a:xfrm>
          <a:prstGeom prst="wedgeRectCallout">
            <a:avLst>
              <a:gd name="adj1" fmla="val -46287"/>
              <a:gd name="adj2" fmla="val 7846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Popular globally but not locally</a:t>
            </a:r>
            <a:endParaRPr lang="en-US" dirty="0"/>
          </a:p>
        </p:txBody>
      </p:sp>
      <p:sp>
        <p:nvSpPr>
          <p:cNvPr id="17" name="Rectangular Callout 16"/>
          <p:cNvSpPr/>
          <p:nvPr/>
        </p:nvSpPr>
        <p:spPr>
          <a:xfrm>
            <a:off x="685800" y="2057400"/>
            <a:ext cx="1676400" cy="533400"/>
          </a:xfrm>
          <a:prstGeom prst="wedgeRectCallout">
            <a:avLst>
              <a:gd name="adj1" fmla="val 135532"/>
              <a:gd name="adj2" fmla="val 28988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Bridge Spanner</a:t>
            </a:r>
            <a:endParaRPr lang="en-US" dirty="0"/>
          </a:p>
        </p:txBody>
      </p:sp>
      <p:sp>
        <p:nvSpPr>
          <p:cNvPr id="18" name="Rectangular Callout 17"/>
          <p:cNvSpPr/>
          <p:nvPr/>
        </p:nvSpPr>
        <p:spPr>
          <a:xfrm>
            <a:off x="7086600" y="2971800"/>
            <a:ext cx="1676400" cy="685800"/>
          </a:xfrm>
          <a:prstGeom prst="wedgeRectCallout">
            <a:avLst>
              <a:gd name="adj1" fmla="val -156287"/>
              <a:gd name="adj2" fmla="val 10734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Popular locally but not globally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ICSS-44_discussion_onl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1447800"/>
            <a:ext cx="5881561" cy="53815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z="4000" b="1" dirty="0" smtClean="0"/>
              <a:t>What is the Nature of the Event Conversation?</a:t>
            </a:r>
            <a:endParaRPr lang="en-US" sz="4000" dirty="0"/>
          </a:p>
        </p:txBody>
      </p:sp>
      <p:pic>
        <p:nvPicPr>
          <p:cNvPr id="1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9280" y="341376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Caveats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EventGraphs</a:t>
            </a:r>
            <a:r>
              <a:rPr lang="en-US" sz="2800" dirty="0" smtClean="0"/>
              <a:t> are only as good as their data</a:t>
            </a:r>
          </a:p>
          <a:p>
            <a:pPr lvl="1"/>
            <a:r>
              <a:rPr lang="en-US" sz="2400" dirty="0" smtClean="0"/>
              <a:t>Keywords with low recall (#</a:t>
            </a:r>
            <a:r>
              <a:rPr lang="en-US" sz="2400" dirty="0" err="1" smtClean="0"/>
              <a:t>ashcloud</a:t>
            </a:r>
            <a:r>
              <a:rPr lang="en-US" sz="2400" dirty="0" smtClean="0"/>
              <a:t>, #</a:t>
            </a:r>
            <a:r>
              <a:rPr lang="en-US" sz="2400" dirty="0" err="1" smtClean="0"/>
              <a:t>ashtag</a:t>
            </a:r>
            <a:r>
              <a:rPr lang="en-US" sz="2400" dirty="0" smtClean="0"/>
              <a:t>) or precision (Jaguar)</a:t>
            </a:r>
          </a:p>
          <a:p>
            <a:pPr lvl="1"/>
            <a:r>
              <a:rPr lang="en-US" sz="2400" dirty="0" smtClean="0"/>
              <a:t>Not everyone Tweets (HICSS vs. South by Southwest)</a:t>
            </a:r>
          </a:p>
          <a:p>
            <a:r>
              <a:rPr lang="en-US" sz="2800" dirty="0" smtClean="0"/>
              <a:t>Twitter usage patterns confounded with underlying social network relationships (not a problem for conversational analysis)</a:t>
            </a:r>
          </a:p>
          <a:p>
            <a:r>
              <a:rPr lang="en-US" sz="2800" dirty="0" smtClean="0"/>
              <a:t>Size limitations for visualizations to be meaningful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EventGraph</a:t>
            </a:r>
            <a:r>
              <a:rPr lang="en-US" b="1" dirty="0" smtClean="0"/>
              <a:t> Uses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sz="2800" dirty="0" smtClean="0"/>
              <a:t>Conference Attendees</a:t>
            </a:r>
          </a:p>
          <a:p>
            <a:pPr lvl="1"/>
            <a:r>
              <a:rPr lang="en-US" sz="2400" dirty="0" smtClean="0"/>
              <a:t>Find people you want to meet (and who can introduce you)</a:t>
            </a:r>
          </a:p>
          <a:p>
            <a:pPr lvl="1"/>
            <a:r>
              <a:rPr lang="en-US" sz="2400" dirty="0" smtClean="0"/>
              <a:t>Assess reputation of speakers</a:t>
            </a:r>
          </a:p>
          <a:p>
            <a:pPr lvl="1"/>
            <a:r>
              <a:rPr lang="en-US" sz="2400" dirty="0" smtClean="0"/>
              <a:t>Find subgroups you fit in, and those you’re not connected to</a:t>
            </a:r>
          </a:p>
          <a:p>
            <a:r>
              <a:rPr lang="en-US" sz="2800" dirty="0" smtClean="0"/>
              <a:t>Conference Organizers</a:t>
            </a:r>
            <a:endParaRPr lang="en-US" sz="2800" dirty="0" smtClean="0"/>
          </a:p>
          <a:p>
            <a:pPr lvl="1"/>
            <a:r>
              <a:rPr lang="en-US" sz="2400" dirty="0" smtClean="0"/>
              <a:t>Provide an appealing visual representation of conference</a:t>
            </a:r>
          </a:p>
          <a:p>
            <a:pPr lvl="1"/>
            <a:r>
              <a:rPr lang="en-US" sz="2400" dirty="0" smtClean="0"/>
              <a:t>Demonstrate </a:t>
            </a:r>
            <a:r>
              <a:rPr lang="en-US" sz="2400" dirty="0" smtClean="0"/>
              <a:t>role of </a:t>
            </a:r>
            <a:r>
              <a:rPr lang="en-US" sz="2400" dirty="0" smtClean="0"/>
              <a:t>bridging different communities</a:t>
            </a:r>
            <a:endParaRPr lang="en-US" sz="2400" dirty="0" smtClean="0"/>
          </a:p>
          <a:p>
            <a:pPr lvl="1"/>
            <a:r>
              <a:rPr lang="en-US" sz="2400" dirty="0" smtClean="0"/>
              <a:t>Demonstrate value </a:t>
            </a:r>
            <a:r>
              <a:rPr lang="en-US" sz="2400" dirty="0" smtClean="0"/>
              <a:t>of creating new connections (by comparing before/after </a:t>
            </a:r>
            <a:r>
              <a:rPr lang="en-US" sz="2400" dirty="0" err="1" smtClean="0"/>
              <a:t>EventGraphs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Look for subgroups that </a:t>
            </a:r>
            <a:r>
              <a:rPr lang="en-US" sz="2400" dirty="0" smtClean="0"/>
              <a:t>could form </a:t>
            </a:r>
            <a:r>
              <a:rPr lang="en-US" sz="2400" dirty="0" smtClean="0"/>
              <a:t>SIGs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9" descr="Hansen5_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6163" y="0"/>
            <a:ext cx="55578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2" descr="C:\Users\Marc A. Smith\Documents\My Dropbox\_2010 - Book - Analyzing Social Media Networks\Figures\Author Thumbnails\Shneiderman-portrait.JPG"/>
          <p:cNvPicPr>
            <a:picLocks noChangeAspect="1" noChangeArrowheads="1"/>
          </p:cNvPicPr>
          <p:nvPr/>
        </p:nvPicPr>
        <p:blipFill>
          <a:blip r:embed="rId4" cstate="print"/>
          <a:srcRect b="1956"/>
          <a:stretch>
            <a:fillRect/>
          </a:stretch>
        </p:blipFill>
        <p:spPr bwMode="auto">
          <a:xfrm>
            <a:off x="2019300" y="2239963"/>
            <a:ext cx="1400175" cy="1830387"/>
          </a:xfrm>
          <a:prstGeom prst="rect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6388" name="Picture 3" descr="C:\Users\Marc A. Smith\Documents\My Dropbox\_2010 - Book - Analyzing Social Media Networks\Figures\Author Thumbnails\Hansen-portrai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2239963"/>
            <a:ext cx="1681163" cy="1828800"/>
          </a:xfrm>
          <a:prstGeom prst="rect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6389" name="Picture 4" descr="C:\Users\Marc A. Smith\Documents\My Dropbox\_2010 - Book - Analyzing Social Media Networks\Figures\Author Thumbnails\Marc_Smith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6525" y="4276725"/>
            <a:ext cx="1692275" cy="1697038"/>
          </a:xfrm>
          <a:prstGeom prst="rect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6390" name="Picture 5" descr="C:\Users\Marc A. Smith\Documents\My Dropbox\_Blog - Connected Action\2010 -  University of Maryland - Logo.pn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3581400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6" descr="C:\Users\Marc A. Smith\Documents\My Dropbox\_Blog - Connected Action\2009 - Connected Action Logo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70088" y="4605338"/>
            <a:ext cx="1458912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7" descr="C:\Users\Marc A. Smith\Documents\My Dropbox\_Blog - Connected Action\2010 -  University of Maryland - HCIL - Logo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914400"/>
            <a:ext cx="3276600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Rectangle 9"/>
          <p:cNvSpPr>
            <a:spLocks noChangeArrowheads="1"/>
          </p:cNvSpPr>
          <p:nvPr/>
        </p:nvSpPr>
        <p:spPr bwMode="auto">
          <a:xfrm>
            <a:off x="76200" y="6224588"/>
            <a:ext cx="33718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Calibri" pitchFamily="34" charset="0"/>
                <a:hlinkClick r:id="rId10"/>
              </a:rPr>
              <a:t>http://nodexl.codeplex.com</a:t>
            </a:r>
            <a:endParaRPr lang="en-US" sz="2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tw2011_sizedbyfollower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1368264"/>
            <a:ext cx="6857999" cy="54897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Theorizing The Web 2011 (@ttw2011)</a:t>
            </a:r>
            <a:endParaRPr lang="en-US" sz="40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Theorizing The Web 2011 (@ttw2011)</a:t>
            </a:r>
            <a:endParaRPr lang="en-US" sz="4000" b="1" dirty="0"/>
          </a:p>
        </p:txBody>
      </p:sp>
      <p:pic>
        <p:nvPicPr>
          <p:cNvPr id="5" name="Picture 4" descr="Ttw2011_sizedbybetweene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60957" y="1356842"/>
            <a:ext cx="6840043" cy="547536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Future Work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Automated query expansion/refinement (particularly for unplanned events)</a:t>
            </a:r>
          </a:p>
          <a:p>
            <a:r>
              <a:rPr lang="en-US" sz="2800" dirty="0" smtClean="0"/>
              <a:t>Event detection algorithms and </a:t>
            </a:r>
            <a:r>
              <a:rPr lang="en-US" sz="2800" dirty="0" err="1" smtClean="0"/>
              <a:t>hashtag</a:t>
            </a:r>
            <a:r>
              <a:rPr lang="en-US" sz="2800" dirty="0" smtClean="0"/>
              <a:t> recommendations</a:t>
            </a:r>
          </a:p>
          <a:p>
            <a:r>
              <a:rPr lang="en-US" sz="2800" dirty="0" smtClean="0"/>
              <a:t>Overlaying text-based attributes (e.g., sentiment analysis)</a:t>
            </a:r>
          </a:p>
          <a:p>
            <a:r>
              <a:rPr lang="en-US" sz="2800" dirty="0" smtClean="0"/>
              <a:t>Integrating </a:t>
            </a:r>
            <a:r>
              <a:rPr lang="en-US" sz="2800" dirty="0" err="1" smtClean="0"/>
              <a:t>EventGraphs</a:t>
            </a:r>
            <a:r>
              <a:rPr lang="en-US" sz="2800" dirty="0" smtClean="0"/>
              <a:t> and </a:t>
            </a:r>
            <a:r>
              <a:rPr lang="en-US" sz="2800" dirty="0" smtClean="0"/>
              <a:t>events</a:t>
            </a:r>
          </a:p>
          <a:p>
            <a:r>
              <a:rPr lang="en-US" sz="2800" dirty="0" smtClean="0"/>
              <a:t>Developing metrics that identify individuals that benefit most from events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Taxonomy of </a:t>
            </a:r>
            <a:r>
              <a:rPr lang="en-US" b="1" dirty="0" err="1" smtClean="0"/>
              <a:t>EventGraphs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Duration of event (point events, hours long, days long, weeks long…)</a:t>
            </a:r>
          </a:p>
          <a:p>
            <a:r>
              <a:rPr lang="en-US" dirty="0" smtClean="0"/>
              <a:t>Frequency of event (one-time, repeated)</a:t>
            </a:r>
          </a:p>
          <a:p>
            <a:r>
              <a:rPr lang="en-US" dirty="0" smtClean="0"/>
              <a:t>Spontaneity of event (planned, unplanned)</a:t>
            </a:r>
          </a:p>
          <a:p>
            <a:r>
              <a:rPr lang="en-US" dirty="0" smtClean="0"/>
              <a:t>Geographic dispersion of event discussants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 t="21875" r="6250" b="25000"/>
          <a:stretch>
            <a:fillRect/>
          </a:stretch>
        </p:blipFill>
        <p:spPr bwMode="auto">
          <a:xfrm>
            <a:off x="3672841" y="1767840"/>
            <a:ext cx="5380573" cy="3419856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Mass Conversations of Events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t="22250" r="48711" b="6631"/>
          <a:stretch>
            <a:fillRect/>
          </a:stretch>
        </p:blipFill>
        <p:spPr bwMode="auto">
          <a:xfrm>
            <a:off x="182880" y="1774030"/>
            <a:ext cx="3276600" cy="340757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52400" y="5562600"/>
            <a:ext cx="8763000" cy="95410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b="1" dirty="0" smtClean="0"/>
              <a:t>Research </a:t>
            </a:r>
            <a:r>
              <a:rPr lang="en-US" sz="2800" b="1" dirty="0" smtClean="0"/>
              <a:t>Goal: Augment </a:t>
            </a:r>
            <a:r>
              <a:rPr lang="en-US" sz="2800" b="1" dirty="0" smtClean="0"/>
              <a:t>people’s ability to make sense of mass </a:t>
            </a:r>
            <a:r>
              <a:rPr lang="en-US" sz="2800" b="1" dirty="0" smtClean="0"/>
              <a:t>conversations of events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b="1" dirty="0" smtClean="0"/>
              <a:t>HICSS 2011 </a:t>
            </a:r>
            <a:r>
              <a:rPr lang="en-US" b="1" dirty="0" err="1" smtClean="0"/>
              <a:t>EventGraph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1752600" y="6488668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baseline="0" dirty="0" smtClean="0"/>
              <a:t>https://casci.umd.edu/HICSS_2011_EventGraph </a:t>
            </a:r>
            <a:endParaRPr lang="en-US" b="1" dirty="0"/>
          </a:p>
        </p:txBody>
      </p:sp>
      <p:grpSp>
        <p:nvGrpSpPr>
          <p:cNvPr id="5" name="Group 5"/>
          <p:cNvGrpSpPr/>
          <p:nvPr/>
        </p:nvGrpSpPr>
        <p:grpSpPr>
          <a:xfrm>
            <a:off x="1828800" y="762000"/>
            <a:ext cx="5105400" cy="5611805"/>
            <a:chOff x="1828800" y="762000"/>
            <a:chExt cx="5105400" cy="5611805"/>
          </a:xfrm>
        </p:grpSpPr>
        <p:pic>
          <p:nvPicPr>
            <p:cNvPr id="3" name="Picture 2" descr="HICSS-44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28800" y="762000"/>
              <a:ext cx="5105400" cy="5611805"/>
            </a:xfrm>
            <a:prstGeom prst="rect">
              <a:avLst/>
            </a:prstGeom>
          </p:spPr>
        </p:pic>
        <p:pic>
          <p:nvPicPr>
            <p:cNvPr id="38914" name="Picture 2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33600" y="2743200"/>
              <a:ext cx="50292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960437"/>
            <a:ext cx="7924800" cy="4525963"/>
          </a:xfrm>
        </p:spPr>
        <p:txBody>
          <a:bodyPr/>
          <a:lstStyle/>
          <a:p>
            <a:pPr>
              <a:buNone/>
            </a:pPr>
            <a:r>
              <a:rPr lang="en-US" sz="4000" b="1" dirty="0" smtClean="0"/>
              <a:t>   </a:t>
            </a:r>
            <a:r>
              <a:rPr lang="en-US" sz="4000" b="1" dirty="0" err="1" smtClean="0"/>
              <a:t>EventGraph</a:t>
            </a:r>
            <a:r>
              <a:rPr lang="en-US" sz="4000" dirty="0" smtClean="0"/>
              <a:t>: n. A specific genre of network </a:t>
            </a:r>
            <a:r>
              <a:rPr lang="en-US" sz="4000" dirty="0" smtClean="0"/>
              <a:t>graph </a:t>
            </a:r>
            <a:r>
              <a:rPr lang="en-US" sz="4000" dirty="0" smtClean="0"/>
              <a:t>that illustrates the </a:t>
            </a:r>
            <a:r>
              <a:rPr lang="en-US" sz="4000" u="sng" dirty="0" smtClean="0"/>
              <a:t>structure of connections </a:t>
            </a:r>
            <a:r>
              <a:rPr lang="en-US" sz="4000" dirty="0" smtClean="0"/>
              <a:t>among people </a:t>
            </a:r>
            <a:r>
              <a:rPr lang="en-US" sz="4000" u="sng" dirty="0" smtClean="0"/>
              <a:t>discussing</a:t>
            </a:r>
            <a:r>
              <a:rPr lang="en-US" sz="4000" dirty="0" smtClean="0"/>
              <a:t> an </a:t>
            </a:r>
            <a:r>
              <a:rPr lang="en-US" sz="4000" u="sng" dirty="0" smtClean="0"/>
              <a:t>event</a:t>
            </a:r>
            <a:r>
              <a:rPr lang="en-US" sz="4000" dirty="0" smtClean="0"/>
              <a:t> via social media services like </a:t>
            </a:r>
            <a:r>
              <a:rPr lang="en-US" sz="4000" dirty="0" smtClean="0"/>
              <a:t>Twitter.</a:t>
            </a:r>
            <a:r>
              <a:rPr lang="en-US" sz="4000" baseline="30000" dirty="0" smtClean="0"/>
              <a:t>1</a:t>
            </a:r>
            <a:endParaRPr lang="en-US" sz="4000" baseline="30000" dirty="0"/>
          </a:p>
        </p:txBody>
      </p:sp>
      <p:sp>
        <p:nvSpPr>
          <p:cNvPr id="4" name="Rectangle 3"/>
          <p:cNvSpPr/>
          <p:nvPr/>
        </p:nvSpPr>
        <p:spPr>
          <a:xfrm>
            <a:off x="990600" y="5325070"/>
            <a:ext cx="7391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 smtClean="0">
                <a:latin typeface="+mn-lt"/>
              </a:rPr>
              <a:t>1</a:t>
            </a:r>
            <a:r>
              <a:rPr lang="en-US" dirty="0" smtClean="0">
                <a:latin typeface="+mn-lt"/>
              </a:rPr>
              <a:t>Derek Hansen, Marc A. Smith, Ben </a:t>
            </a:r>
            <a:r>
              <a:rPr lang="en-US" dirty="0" err="1" smtClean="0">
                <a:latin typeface="+mn-lt"/>
              </a:rPr>
              <a:t>Shneiderman</a:t>
            </a:r>
            <a:r>
              <a:rPr lang="en-US" dirty="0" smtClean="0">
                <a:latin typeface="+mn-lt"/>
              </a:rPr>
              <a:t>, "</a:t>
            </a:r>
            <a:r>
              <a:rPr lang="en-US" dirty="0" err="1" smtClean="0">
                <a:latin typeface="+mn-lt"/>
              </a:rPr>
              <a:t>EventGraphs</a:t>
            </a:r>
            <a:r>
              <a:rPr lang="en-US" dirty="0" smtClean="0">
                <a:latin typeface="+mn-lt"/>
              </a:rPr>
              <a:t>: Charting Collections of Conference Connections," HICSS, pp.1-10, 2011 44th Hawaii International Conference on System Sciences, 2011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</a:t>
            </a:r>
            <a:r>
              <a:rPr lang="en-US" b="1" dirty="0" err="1" smtClean="0"/>
              <a:t>EventGraph</a:t>
            </a:r>
            <a:r>
              <a:rPr lang="en-US" b="1" dirty="0" smtClean="0"/>
              <a:t> Connections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Conversational Connections: </a:t>
            </a:r>
            <a:r>
              <a:rPr lang="en-US" dirty="0" smtClean="0"/>
              <a:t>E.g.,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Mentions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Replies to</a:t>
            </a:r>
            <a:r>
              <a:rPr lang="en-US" dirty="0" smtClean="0"/>
              <a:t>, Forwards to, Re-Tweets</a:t>
            </a:r>
          </a:p>
          <a:p>
            <a:r>
              <a:rPr lang="en-US" b="1" dirty="0" smtClean="0"/>
              <a:t>Structural Connections: </a:t>
            </a:r>
            <a:r>
              <a:rPr lang="en-US" dirty="0" smtClean="0"/>
              <a:t>E.g., </a:t>
            </a:r>
            <a:r>
              <a:rPr lang="en-US" dirty="0" smtClean="0">
                <a:solidFill>
                  <a:srgbClr val="FFC000"/>
                </a:solidFill>
              </a:rPr>
              <a:t>Follows</a:t>
            </a:r>
            <a:r>
              <a:rPr lang="en-US" dirty="0" smtClean="0"/>
              <a:t>, is Friends with, is a Fan of</a:t>
            </a:r>
            <a:endParaRPr lang="en-US" dirty="0"/>
          </a:p>
        </p:txBody>
      </p:sp>
      <p:pic>
        <p:nvPicPr>
          <p:cNvPr id="5" name="Picture 4" descr="HICSS-44.png"/>
          <p:cNvPicPr>
            <a:picLocks noChangeAspect="1"/>
          </p:cNvPicPr>
          <p:nvPr/>
        </p:nvPicPr>
        <p:blipFill>
          <a:blip r:embed="rId3" cstate="print"/>
          <a:srcRect t="43785" b="19887"/>
          <a:stretch>
            <a:fillRect/>
          </a:stretch>
        </p:blipFill>
        <p:spPr>
          <a:xfrm>
            <a:off x="762000" y="3876075"/>
            <a:ext cx="7467600" cy="2981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6670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Creating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EventGraphs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NodeXL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0"/>
          <p:cNvGrpSpPr/>
          <p:nvPr/>
        </p:nvGrpSpPr>
        <p:grpSpPr>
          <a:xfrm>
            <a:off x="457200" y="3048000"/>
            <a:ext cx="1828800" cy="2895600"/>
            <a:chOff x="533400" y="2209800"/>
            <a:chExt cx="1828800" cy="2895600"/>
          </a:xfrm>
        </p:grpSpPr>
        <p:sp>
          <p:nvSpPr>
            <p:cNvPr id="7" name="Rectangular Callout 6"/>
            <p:cNvSpPr/>
            <p:nvPr/>
          </p:nvSpPr>
          <p:spPr>
            <a:xfrm>
              <a:off x="533400" y="2209800"/>
              <a:ext cx="1828800" cy="2895600"/>
            </a:xfrm>
            <a:prstGeom prst="wedgeRectCallout">
              <a:avLst>
                <a:gd name="adj1" fmla="val -40833"/>
                <a:gd name="adj2" fmla="val -13609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HICSS</a:t>
              </a:r>
              <a:endParaRPr lang="en-US" dirty="0"/>
            </a:p>
          </p:txBody>
        </p:sp>
        <p:pic>
          <p:nvPicPr>
            <p:cNvPr id="3993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9600" y="2286000"/>
              <a:ext cx="1676400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" name="Group 14"/>
          <p:cNvGrpSpPr/>
          <p:nvPr/>
        </p:nvGrpSpPr>
        <p:grpSpPr>
          <a:xfrm>
            <a:off x="7010400" y="2590800"/>
            <a:ext cx="1905000" cy="1066800"/>
            <a:chOff x="3657600" y="3124200"/>
            <a:chExt cx="1905000" cy="1066800"/>
          </a:xfrm>
        </p:grpSpPr>
        <p:sp>
          <p:nvSpPr>
            <p:cNvPr id="14" name="Rectangular Callout 13"/>
            <p:cNvSpPr/>
            <p:nvPr/>
          </p:nvSpPr>
          <p:spPr>
            <a:xfrm>
              <a:off x="3657600" y="3124200"/>
              <a:ext cx="1905000" cy="1066800"/>
            </a:xfrm>
            <a:prstGeom prst="wedgeRectCallout">
              <a:avLst>
                <a:gd name="adj1" fmla="val -59233"/>
                <a:gd name="adj2" fmla="val -118954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9942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 l="62500" t="26042" r="19531" b="61458"/>
            <a:stretch>
              <a:fillRect/>
            </a:stretch>
          </p:blipFill>
          <p:spPr bwMode="auto">
            <a:xfrm>
              <a:off x="3733800" y="3200400"/>
              <a:ext cx="17526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" name="Picture 2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3688080"/>
            <a:ext cx="457200" cy="426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Group 18"/>
          <p:cNvGrpSpPr/>
          <p:nvPr/>
        </p:nvGrpSpPr>
        <p:grpSpPr>
          <a:xfrm>
            <a:off x="3429000" y="2362200"/>
            <a:ext cx="1981200" cy="4495800"/>
            <a:chOff x="2819400" y="2362200"/>
            <a:chExt cx="1981200" cy="4495800"/>
          </a:xfrm>
        </p:grpSpPr>
        <p:sp>
          <p:nvSpPr>
            <p:cNvPr id="17" name="Rectangular Callout 16"/>
            <p:cNvSpPr/>
            <p:nvPr/>
          </p:nvSpPr>
          <p:spPr>
            <a:xfrm>
              <a:off x="2819400" y="2362200"/>
              <a:ext cx="1981200" cy="4495800"/>
            </a:xfrm>
            <a:prstGeom prst="wedgeRectCallout">
              <a:avLst>
                <a:gd name="adj1" fmla="val -55820"/>
                <a:gd name="adj2" fmla="val -78842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9943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 r="37773" b="4089"/>
            <a:stretch>
              <a:fillRect/>
            </a:stretch>
          </p:blipFill>
          <p:spPr bwMode="auto">
            <a:xfrm>
              <a:off x="2870043" y="2395538"/>
              <a:ext cx="1869597" cy="4386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6670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Analyzing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EventGraphs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NodeXL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the Social Structure of an Event Related Discussion?</a:t>
            </a:r>
            <a:endParaRPr lang="en-US" dirty="0"/>
          </a:p>
        </p:txBody>
      </p:sp>
      <p:pic>
        <p:nvPicPr>
          <p:cNvPr id="4" name="Content Placeholder 3" descr="oilspill_may4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1459415"/>
            <a:ext cx="4953000" cy="4560385"/>
          </a:xfrm>
        </p:spPr>
      </p:pic>
      <p:sp>
        <p:nvSpPr>
          <p:cNvPr id="5" name="Rectangle 4"/>
          <p:cNvSpPr/>
          <p:nvPr/>
        </p:nvSpPr>
        <p:spPr>
          <a:xfrm>
            <a:off x="990600" y="6019800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/>
              <a:t>EventGraph</a:t>
            </a:r>
            <a:r>
              <a:rPr lang="en-US" b="1" dirty="0"/>
              <a:t> of “oil spill” Twitter data from May 4, 2010 with clusters colored differently and size based on Twitter followers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4875</TotalTime>
  <Words>615</Words>
  <Application>Microsoft Office PowerPoint</Application>
  <PresentationFormat>On-screen Show (4:3)</PresentationFormat>
  <Paragraphs>77</Paragraphs>
  <Slides>19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Mass Conversations of Events</vt:lpstr>
      <vt:lpstr>HICSS 2011 EventGraph</vt:lpstr>
      <vt:lpstr>Slide 4</vt:lpstr>
      <vt:lpstr>Types of EventGraph Connections</vt:lpstr>
      <vt:lpstr>Slide 6</vt:lpstr>
      <vt:lpstr>Slide 7</vt:lpstr>
      <vt:lpstr>Slide 8</vt:lpstr>
      <vt:lpstr>What is the Social Structure of an Event Related Discussion?</vt:lpstr>
      <vt:lpstr>Compare DC Week (left) to HICSS (right)</vt:lpstr>
      <vt:lpstr>Who are “Important” Event Discussants?</vt:lpstr>
      <vt:lpstr>What is the Nature of the Event Conversation?</vt:lpstr>
      <vt:lpstr>Caveats</vt:lpstr>
      <vt:lpstr>EventGraph Uses</vt:lpstr>
      <vt:lpstr>Slide 15</vt:lpstr>
      <vt:lpstr>Theorizing The Web 2011 (@ttw2011)</vt:lpstr>
      <vt:lpstr>Theorizing The Web 2011 (@ttw2011)</vt:lpstr>
      <vt:lpstr>Future Work</vt:lpstr>
      <vt:lpstr>Taxonomy of EventGraphs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CMSC Student Projects</dc:title>
  <dc:creator>ben shneiderman</dc:creator>
  <cp:lastModifiedBy>Derek</cp:lastModifiedBy>
  <cp:revision>109</cp:revision>
  <dcterms:created xsi:type="dcterms:W3CDTF">2010-08-27T18:15:25Z</dcterms:created>
  <dcterms:modified xsi:type="dcterms:W3CDTF">2011-05-24T04:30:31Z</dcterms:modified>
</cp:coreProperties>
</file>