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306" r:id="rId3"/>
    <p:sldId id="302" r:id="rId4"/>
    <p:sldId id="301" r:id="rId5"/>
    <p:sldId id="274" r:id="rId6"/>
    <p:sldId id="276" r:id="rId7"/>
    <p:sldId id="259" r:id="rId8"/>
    <p:sldId id="277" r:id="rId9"/>
    <p:sldId id="279" r:id="rId10"/>
    <p:sldId id="298" r:id="rId11"/>
    <p:sldId id="260" r:id="rId12"/>
    <p:sldId id="296" r:id="rId13"/>
    <p:sldId id="262" r:id="rId14"/>
    <p:sldId id="284" r:id="rId15"/>
    <p:sldId id="283" r:id="rId16"/>
    <p:sldId id="300" r:id="rId17"/>
    <p:sldId id="304" r:id="rId18"/>
    <p:sldId id="267" r:id="rId19"/>
    <p:sldId id="307" r:id="rId20"/>
    <p:sldId id="271" r:id="rId21"/>
    <p:sldId id="287" r:id="rId22"/>
    <p:sldId id="288" r:id="rId2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8DA5"/>
    <a:srgbClr val="000B22"/>
    <a:srgbClr val="89E842"/>
    <a:srgbClr val="7ABC3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10" autoAdjust="0"/>
    <p:restoredTop sz="98305" autoAdjust="0"/>
  </p:normalViewPr>
  <p:slideViewPr>
    <p:cSldViewPr>
      <p:cViewPr>
        <p:scale>
          <a:sx n="70" d="100"/>
          <a:sy n="70" d="100"/>
        </p:scale>
        <p:origin x="-1584" y="-234"/>
      </p:cViewPr>
      <p:guideLst>
        <p:guide orient="horz" pos="2160"/>
        <p:guide pos="2880"/>
      </p:guideLst>
    </p:cSldViewPr>
  </p:slideViewPr>
  <p:outlineViewPr>
    <p:cViewPr>
      <p:scale>
        <a:sx n="33" d="100"/>
        <a:sy n="33" d="100"/>
      </p:scale>
      <p:origin x="48" y="503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D1BCD011-2D6A-4464-9F4A-1565C8FA0A82}" type="datetimeFigureOut">
              <a:rPr lang="en-US" smtClean="0"/>
              <a:pPr/>
              <a:t>5/25/2011</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3164117-05A1-4EFE-862A-BE000BB54D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Should we</a:t>
            </a:r>
            <a:r>
              <a:rPr lang="en-US" baseline="0" dirty="0" smtClean="0"/>
              <a:t> only analyze the tweets ? Or also the followers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we also need to know the level of confusion and confidence. There comes the table view that reveals all the details,</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table shows each paper in a row. The first column shows the predicted label from model</a:t>
            </a:r>
            <a:r>
              <a:rPr lang="en-US" baseline="0" dirty="0" smtClean="0"/>
              <a:t> 1, second column shows the prediction from model 2 . </a:t>
            </a:r>
          </a:p>
          <a:p>
            <a:r>
              <a:rPr lang="en-US" baseline="0" dirty="0" smtClean="0"/>
              <a:t>Bar chart as total number. </a:t>
            </a:r>
          </a:p>
          <a:p>
            <a:r>
              <a:rPr lang="en-US" baseline="0" dirty="0" smtClean="0"/>
              <a:t>Colors corresponds to label.</a:t>
            </a:r>
          </a:p>
          <a:p>
            <a:r>
              <a:rPr lang="en-US" baseline="0" dirty="0" smtClean="0"/>
              <a:t>The horizontal bar chart at the top of the columns show the total number of nodes for each label. The colors in the bar are consistent with label’s legend for quick assessment.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two columns are our special distribution column,</a:t>
            </a:r>
            <a:r>
              <a:rPr lang="en-US" baseline="0" dirty="0" smtClean="0"/>
              <a:t> where each cell is a probability distribution over </a:t>
            </a:r>
            <a:r>
              <a:rPr lang="en-US" baseline="0" smtClean="0"/>
              <a:t>the labels</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we can also show how these</a:t>
            </a:r>
            <a:r>
              <a:rPr lang="en-US" baseline="0" dirty="0" smtClean="0"/>
              <a:t> probability distributions are different in both models. </a:t>
            </a:r>
          </a:p>
          <a:p>
            <a:r>
              <a:rPr lang="en-US" baseline="0" dirty="0" smtClean="0"/>
              <a:t>Divergence as a disagreement measure.</a:t>
            </a:r>
          </a:p>
          <a:p>
            <a:r>
              <a:rPr lang="en-US" baseline="0" dirty="0" smtClean="0"/>
              <a:t>So we present the symmetric  KL divergence of the distribution for each node by both models, if the probability distributions are same by both models then this value is zero,  again the column header shows the histograms of the divergence value, here we can see most of the times this value is zero, therefore most of the time both models generate same output.</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 sort the table by divergence and want to see the neighborhood of that</a:t>
            </a:r>
            <a:r>
              <a:rPr lang="en-US" baseline="0" dirty="0" smtClean="0"/>
              <a:t> node. But </a:t>
            </a:r>
            <a:r>
              <a:rPr lang="en-US" baseline="0" dirty="0" err="1" smtClean="0"/>
              <a:t>definitley</a:t>
            </a:r>
            <a:r>
              <a:rPr lang="en-US" baseline="0" dirty="0" smtClean="0"/>
              <a:t> this clutter will not help us, therefore we have filtering and </a:t>
            </a:r>
            <a:r>
              <a:rPr lang="en-US" baseline="0" smtClean="0"/>
              <a:t>expansion option.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Topic = labels</a:t>
            </a:r>
          </a:p>
          <a:p>
            <a:r>
              <a:rPr lang="en-US" dirty="0" smtClean="0"/>
              <a:t>Pointing …</a:t>
            </a:r>
          </a:p>
          <a:p>
            <a:endParaRPr lang="en-US" dirty="0" smtClean="0"/>
          </a:p>
          <a:p>
            <a:r>
              <a:rPr lang="en-US" dirty="0" smtClean="0"/>
              <a:t>The node with highest disagreement of</a:t>
            </a:r>
            <a:r>
              <a:rPr lang="en-US" baseline="0" dirty="0" smtClean="0"/>
              <a:t> prediction between both models.</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Select the most divergent node. With highest disagreement between the prediction models.</a:t>
            </a:r>
          </a:p>
          <a:p>
            <a:endParaRPr lang="en-US" dirty="0" smtClean="0"/>
          </a:p>
          <a:p>
            <a:r>
              <a:rPr lang="en-US" dirty="0" smtClean="0"/>
              <a:t>Ego-network of paper 114189 : paper is misclassified as “Theory” by the relational model since all the papers that it is connected to are “Theory” papers. By overlaying the ground truth, we note that two of the three neighbors of the paper are actually misclassified as </a:t>
            </a:r>
            <a:r>
              <a:rPr lang="en-US" dirty="0" err="1" smtClean="0"/>
              <a:t>well.In</a:t>
            </a:r>
            <a:r>
              <a:rPr lang="en-US" dirty="0" smtClean="0"/>
              <a:t> order to identify the error source, we can then expand the top neighboring node to also include its ego-network. As shown in Figure, G-PARE keeps track of the current path that the user is exploring by highlighting the corresponding nodes and edges.  By examining the neighborhood of the newly expanded paper (31479), we observe that 50% of its neighbors are misclassified as “Theory” papers as well. By hovering over paper 31479, we can see that the true topic of the paper is “Probabilistic Models”, similar to the true topic of paper 114189.</a:t>
            </a:r>
          </a:p>
          <a:p>
            <a:r>
              <a:rPr lang="en-US" dirty="0" smtClean="0"/>
              <a:t>We can continue following the error cascade by expanding the neighborhood of paper 31479 further, until we reach the source of the cascade to investigate the source of the error.</a:t>
            </a:r>
          </a:p>
          <a:p>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context is: </a:t>
            </a:r>
            <a:r>
              <a:rPr lang="en-US" dirty="0" err="1" smtClean="0"/>
              <a:t>citeseer</a:t>
            </a:r>
            <a:r>
              <a:rPr lang="en-US" dirty="0" smtClean="0"/>
              <a:t> citation network, animation</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Enron: position in company</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Should we</a:t>
            </a:r>
            <a:r>
              <a:rPr lang="en-US" baseline="0" dirty="0" smtClean="0"/>
              <a:t> only analyze the tweets ? Or also the followers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Fortunately we have machine learning a</a:t>
            </a:r>
            <a:r>
              <a:rPr lang="en-US" baseline="0" dirty="0" smtClean="0"/>
              <a:t>lgorithms to predict this kind of information.  We call them node labeling algorithm which are special type of classification algorithm that works on graphs. Some machine learning algorithms may look only at attributes of the nodes to make predictions for labels , while others look at both the attributes and the labels of the neighbors . There are also simple algorithms which assign labels based on the proportion of neighbors with a given label.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latin typeface="Times New Roman" pitchFamily="18" charset="0"/>
                <a:cs typeface="Times New Roman" pitchFamily="18" charset="0"/>
              </a:rPr>
              <a:t>To what extent should we believe the output from our algorithm ?</a:t>
            </a:r>
          </a:p>
          <a:p>
            <a:pPr defTabSz="966612">
              <a:defRPr/>
            </a:pPr>
            <a:r>
              <a:rPr lang="en-US" dirty="0" smtClean="0">
                <a:latin typeface="Times New Roman" pitchFamily="18" charset="0"/>
                <a:cs typeface="Times New Roman" pitchFamily="18" charset="0"/>
              </a:rPr>
              <a:t>What if we have two algorithms and they predict different label for the same paper? Then we will have two uncertain graphs with same nodes but different labels. </a:t>
            </a:r>
          </a:p>
          <a:p>
            <a:pPr defTabSz="966612">
              <a:defRPr/>
            </a:pPr>
            <a:r>
              <a:rPr lang="en-US" dirty="0" smtClean="0">
                <a:latin typeface="Times New Roman" pitchFamily="18" charset="0"/>
                <a:cs typeface="Times New Roman" pitchFamily="18" charset="0"/>
              </a:rPr>
              <a:t>One algorithm may look at only the text on the</a:t>
            </a:r>
            <a:r>
              <a:rPr lang="en-US" baseline="0" dirty="0" smtClean="0">
                <a:latin typeface="Times New Roman" pitchFamily="18" charset="0"/>
                <a:cs typeface="Times New Roman" pitchFamily="18" charset="0"/>
              </a:rPr>
              <a:t> paper itself another may also consider the papers that cites this one. And both may assign different label and different probability for the labels.</a:t>
            </a:r>
            <a:endParaRPr lang="en-US"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966612">
              <a:defRPr/>
            </a:pPr>
            <a:r>
              <a:rPr lang="en-US" dirty="0" smtClean="0"/>
              <a:t>With this need to compare the algorithms and the graphs generated by them, we felt the need to apply visual analytics to understand the difference.</a:t>
            </a:r>
            <a:r>
              <a:rPr lang="en-US" baseline="0" dirty="0" smtClean="0"/>
              <a:t> We </a:t>
            </a:r>
            <a:endParaRPr lang="en-US" dirty="0" smtClean="0"/>
          </a:p>
          <a:p>
            <a:r>
              <a:rPr lang="en-US" dirty="0" smtClean="0"/>
              <a:t>developed G-Pare</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G-Pare showing a citation</a:t>
            </a:r>
            <a:r>
              <a:rPr lang="en-US" baseline="0" dirty="0" smtClean="0"/>
              <a:t> network. Nodes are papers. Links are citations. The two algorithms predict the topic for the papers which are the labels for them, the legend panel shows the possible 7 labels in different colors. The first algorithm uses only the words in the document to predict the topic. The second algorithm uses the topic labels of the documents which cite or are cited by the document.  We refer to the output of the first algorithm as Model1 and the second as Model2.</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underlying data is a graph, that has</a:t>
            </a:r>
            <a:r>
              <a:rPr lang="en-US" baseline="0" dirty="0" smtClean="0"/>
              <a:t> nodes labeled by two models. </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they always</a:t>
            </a:r>
            <a:r>
              <a:rPr lang="en-US" baseline="0" dirty="0" smtClean="0"/>
              <a:t> had agreement, only the diagonals will have high values , 0 in others. But in our candidate models, we definitely see </a:t>
            </a:r>
            <a:r>
              <a:rPr lang="en-US" baseline="0" dirty="0" err="1" smtClean="0"/>
              <a:t>disagrement</a:t>
            </a:r>
            <a:r>
              <a:rPr lang="en-US" baseline="0" dirty="0" smtClean="0"/>
              <a:t> in some areas. Like, 31 cases where … but  some disagreements are more prevalent than others ? they are not distinct enough to be distinguished, so overlap of </a:t>
            </a:r>
            <a:r>
              <a:rPr lang="en-US" baseline="0" dirty="0" err="1" smtClean="0"/>
              <a:t>characterstics</a:t>
            </a:r>
            <a:r>
              <a:rPr lang="en-US" baseline="0" dirty="0" smtClean="0"/>
              <a:t> which makes the models confused .</a:t>
            </a:r>
          </a:p>
          <a:p>
            <a:endParaRPr lang="en-US" dirty="0" smtClean="0"/>
          </a:p>
          <a:p>
            <a:r>
              <a:rPr lang="en-US" dirty="0" smtClean="0"/>
              <a:t>Now we have our next view, which</a:t>
            </a:r>
            <a:r>
              <a:rPr lang="en-US" baseline="0" dirty="0" smtClean="0"/>
              <a:t> is a confusion matrix of the outputs of both models. It gives a more aggregated global overview of the models, Highlighting areas where the two models agree and disagree . … </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Diagonals having Red indicates that most papers have same labels from both models</a:t>
            </a:r>
          </a:p>
          <a:p>
            <a:pPr lvl="1"/>
            <a:r>
              <a:rPr lang="en-US" dirty="0" smtClean="0">
                <a:latin typeface="Times New Roman" pitchFamily="18" charset="0"/>
                <a:cs typeface="Times New Roman" pitchFamily="18" charset="0"/>
              </a:rPr>
              <a:t>The  white colored cell in (rule learning, probabilistic method) indicates there is no confusion between these two topics by the models.</a:t>
            </a:r>
          </a:p>
          <a:p>
            <a:r>
              <a:rPr lang="en-US" dirty="0" smtClean="0"/>
              <a:t>“Neural Network” topic has the largest number of matching predictions between the compared models, with a cell count of</a:t>
            </a:r>
          </a:p>
          <a:p>
            <a:r>
              <a:rPr lang="en-US" dirty="0" smtClean="0"/>
              <a:t>774. Looking at places where the models disagree, we see that there are 31 publications that are labeled “Neural Network” by Model1,</a:t>
            </a:r>
          </a:p>
          <a:p>
            <a:r>
              <a:rPr lang="en-US" dirty="0" smtClean="0"/>
              <a:t>and “Theory” by Model2</a:t>
            </a:r>
            <a:endParaRPr lang="en-US" dirty="0"/>
          </a:p>
        </p:txBody>
      </p:sp>
      <p:sp>
        <p:nvSpPr>
          <p:cNvPr id="4" name="Slide Number Placeholder 3"/>
          <p:cNvSpPr>
            <a:spLocks noGrp="1"/>
          </p:cNvSpPr>
          <p:nvPr>
            <p:ph type="sldNum" sz="quarter" idx="10"/>
          </p:nvPr>
        </p:nvSpPr>
        <p:spPr/>
        <p:txBody>
          <a:bodyPr/>
          <a:lstStyle/>
          <a:p>
            <a:fld id="{D3164117-05A1-4EFE-862A-BE000BB54D9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CABF147-2DE1-41DE-8979-3F76204F4A2F}"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FF7DC-08C2-4161-8273-DF123487819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ABF147-2DE1-41DE-8979-3F76204F4A2F}"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ABF147-2DE1-41DE-8979-3F76204F4A2F}" type="datetimeFigureOut">
              <a:rPr lang="en-US" smtClean="0"/>
              <a:pPr/>
              <a:t>5/25/2011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ABF147-2DE1-41DE-8979-3F76204F4A2F}"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CABF147-2DE1-41DE-8979-3F76204F4A2F}"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EFF7DC-08C2-4161-8273-DF123487819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ABF147-2DE1-41DE-8979-3F76204F4A2F}"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CABF147-2DE1-41DE-8979-3F76204F4A2F}" type="datetimeFigureOut">
              <a:rPr lang="en-US" smtClean="0"/>
              <a:pPr/>
              <a:t>5/25/2011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CABF147-2DE1-41DE-8979-3F76204F4A2F}" type="datetimeFigureOut">
              <a:rPr lang="en-US" smtClean="0"/>
              <a:pPr/>
              <a:t>5/25/2011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ABF147-2DE1-41DE-8979-3F76204F4A2F}" type="datetimeFigureOut">
              <a:rPr lang="en-US" smtClean="0"/>
              <a:pPr/>
              <a:t>5/25/2011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EFF7DC-08C2-4161-8273-DF12348781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CABF147-2DE1-41DE-8979-3F76204F4A2F}"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EFF7DC-08C2-4161-8273-DF123487819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CABF147-2DE1-41DE-8979-3F76204F4A2F}" type="datetimeFigureOut">
              <a:rPr lang="en-US" smtClean="0"/>
              <a:pPr/>
              <a:t>5/25/2011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5EFF7DC-08C2-4161-8273-DF123487819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CABF147-2DE1-41DE-8979-3F76204F4A2F}" type="datetimeFigureOut">
              <a:rPr lang="en-US" smtClean="0"/>
              <a:pPr/>
              <a:t>5/25/2011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5EFF7DC-08C2-4161-8273-DF123487819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181600"/>
            <a:ext cx="9144000" cy="167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533400"/>
            <a:ext cx="8534400" cy="2743199"/>
          </a:xfrm>
        </p:spPr>
        <p:txBody>
          <a:bodyPr>
            <a:normAutofit fontScale="90000"/>
          </a:bodyPr>
          <a:lstStyle/>
          <a:p>
            <a:pPr algn="ctr"/>
            <a:r>
              <a:rPr lang="en-US" sz="6000" b="1" dirty="0" smtClean="0">
                <a:solidFill>
                  <a:srgbClr val="89E842"/>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G-Pare</a:t>
            </a: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a:r>
            <a:b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b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A Visual Analytic Tool</a:t>
            </a:r>
            <a:b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b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for Comparative Analysis </a:t>
            </a:r>
            <a:b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b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of Uncertain Graphs</a:t>
            </a:r>
            <a:endParaRPr lang="en-US"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3" name="Subtitle 2"/>
          <p:cNvSpPr>
            <a:spLocks noGrp="1"/>
          </p:cNvSpPr>
          <p:nvPr>
            <p:ph type="subTitle" idx="1"/>
          </p:nvPr>
        </p:nvSpPr>
        <p:spPr>
          <a:xfrm>
            <a:off x="0" y="3657600"/>
            <a:ext cx="9144000" cy="1066800"/>
          </a:xfrm>
        </p:spPr>
        <p:txBody>
          <a:bodyPr>
            <a:normAutofit/>
          </a:bodyPr>
          <a:lstStyle/>
          <a:p>
            <a:pPr algn="ctr"/>
            <a:r>
              <a:rPr lang="en-US" sz="3200" dirty="0" err="1" smtClean="0">
                <a:latin typeface="Verdana" pitchFamily="34" charset="0"/>
                <a:ea typeface="Verdana" pitchFamily="34" charset="0"/>
                <a:cs typeface="Verdana" pitchFamily="34" charset="0"/>
              </a:rPr>
              <a:t>Hossam</a:t>
            </a:r>
            <a:r>
              <a:rPr lang="en-US" sz="3200" dirty="0" smtClean="0">
                <a:latin typeface="Verdana" pitchFamily="34" charset="0"/>
                <a:ea typeface="Verdana" pitchFamily="34" charset="0"/>
                <a:cs typeface="Verdana" pitchFamily="34" charset="0"/>
              </a:rPr>
              <a:t> </a:t>
            </a:r>
            <a:r>
              <a:rPr lang="en-US" sz="3200" dirty="0" err="1" smtClean="0">
                <a:latin typeface="Verdana" pitchFamily="34" charset="0"/>
                <a:ea typeface="Verdana" pitchFamily="34" charset="0"/>
                <a:cs typeface="Verdana" pitchFamily="34" charset="0"/>
              </a:rPr>
              <a:t>Shahara</a:t>
            </a:r>
            <a:r>
              <a:rPr lang="en-US" sz="3200" dirty="0" smtClean="0">
                <a:latin typeface="Verdana" pitchFamily="34" charset="0"/>
                <a:ea typeface="Verdana" pitchFamily="34" charset="0"/>
                <a:cs typeface="Verdana" pitchFamily="34" charset="0"/>
              </a:rPr>
              <a:t>, </a:t>
            </a:r>
            <a:r>
              <a:rPr lang="en-US" sz="3200" dirty="0" err="1" smtClean="0">
                <a:latin typeface="Verdana" pitchFamily="34" charset="0"/>
                <a:ea typeface="Verdana" pitchFamily="34" charset="0"/>
                <a:cs typeface="Verdana" pitchFamily="34" charset="0"/>
              </a:rPr>
              <a:t>Awalin</a:t>
            </a:r>
            <a:r>
              <a:rPr lang="en-US" sz="3200" dirty="0" smtClean="0">
                <a:latin typeface="Verdana" pitchFamily="34" charset="0"/>
                <a:ea typeface="Verdana" pitchFamily="34" charset="0"/>
                <a:cs typeface="Verdana" pitchFamily="34" charset="0"/>
              </a:rPr>
              <a:t> </a:t>
            </a:r>
            <a:r>
              <a:rPr lang="en-US" sz="3200" dirty="0" err="1" smtClean="0">
                <a:latin typeface="Verdana" pitchFamily="34" charset="0"/>
                <a:ea typeface="Verdana" pitchFamily="34" charset="0"/>
                <a:cs typeface="Verdana" pitchFamily="34" charset="0"/>
              </a:rPr>
              <a:t>Sopan</a:t>
            </a:r>
            <a:r>
              <a:rPr lang="en-US" sz="3200" dirty="0" smtClean="0">
                <a:latin typeface="Verdana" pitchFamily="34" charset="0"/>
                <a:ea typeface="Verdana" pitchFamily="34" charset="0"/>
                <a:cs typeface="Verdana" pitchFamily="34" charset="0"/>
              </a:rPr>
              <a:t>, </a:t>
            </a:r>
          </a:p>
          <a:p>
            <a:pPr algn="ctr"/>
            <a:r>
              <a:rPr lang="en-US" sz="3200" dirty="0" smtClean="0">
                <a:latin typeface="Verdana" pitchFamily="34" charset="0"/>
                <a:ea typeface="Verdana" pitchFamily="34" charset="0"/>
                <a:cs typeface="Verdana" pitchFamily="34" charset="0"/>
              </a:rPr>
              <a:t>Galileo </a:t>
            </a:r>
            <a:r>
              <a:rPr lang="en-US" sz="3200" dirty="0" err="1" smtClean="0">
                <a:latin typeface="Verdana" pitchFamily="34" charset="0"/>
                <a:ea typeface="Verdana" pitchFamily="34" charset="0"/>
                <a:cs typeface="Verdana" pitchFamily="34" charset="0"/>
              </a:rPr>
              <a:t>Namata</a:t>
            </a:r>
            <a:r>
              <a:rPr lang="en-US" sz="3200" dirty="0" smtClean="0">
                <a:latin typeface="Verdana" pitchFamily="34" charset="0"/>
                <a:ea typeface="Verdana" pitchFamily="34" charset="0"/>
                <a:cs typeface="Verdana" pitchFamily="34" charset="0"/>
              </a:rPr>
              <a:t>, </a:t>
            </a:r>
            <a:r>
              <a:rPr lang="en-US" sz="3200" dirty="0" err="1" smtClean="0">
                <a:latin typeface="Verdana" pitchFamily="34" charset="0"/>
                <a:ea typeface="Verdana" pitchFamily="34" charset="0"/>
                <a:cs typeface="Verdana" pitchFamily="34" charset="0"/>
              </a:rPr>
              <a:t>Lise</a:t>
            </a:r>
            <a:r>
              <a:rPr lang="en-US" sz="3200" dirty="0" smtClean="0">
                <a:latin typeface="Verdana" pitchFamily="34" charset="0"/>
                <a:ea typeface="Verdana" pitchFamily="34" charset="0"/>
                <a:cs typeface="Verdana" pitchFamily="34" charset="0"/>
              </a:rPr>
              <a:t> </a:t>
            </a:r>
            <a:r>
              <a:rPr lang="en-US" sz="3200" dirty="0" err="1" smtClean="0">
                <a:latin typeface="Verdana" pitchFamily="34" charset="0"/>
                <a:ea typeface="Verdana" pitchFamily="34" charset="0"/>
                <a:cs typeface="Verdana" pitchFamily="34" charset="0"/>
              </a:rPr>
              <a:t>Getoor</a:t>
            </a:r>
            <a:r>
              <a:rPr lang="en-US" sz="3200" dirty="0" smtClean="0">
                <a:latin typeface="Verdana" pitchFamily="34" charset="0"/>
                <a:ea typeface="Verdana" pitchFamily="34" charset="0"/>
                <a:cs typeface="Verdana" pitchFamily="34" charset="0"/>
              </a:rPr>
              <a:t>, Lisa Singh </a:t>
            </a:r>
          </a:p>
        </p:txBody>
      </p:sp>
      <p:pic>
        <p:nvPicPr>
          <p:cNvPr id="2050" name="Picture 2" descr="C:\Users\awalin\Desktop\slide\logo.jpg"/>
          <p:cNvPicPr>
            <a:picLocks noChangeAspect="1" noChangeArrowheads="1"/>
          </p:cNvPicPr>
          <p:nvPr/>
        </p:nvPicPr>
        <p:blipFill>
          <a:blip r:embed="rId2" cstate="print"/>
          <a:srcRect/>
          <a:stretch>
            <a:fillRect/>
          </a:stretch>
        </p:blipFill>
        <p:spPr bwMode="auto">
          <a:xfrm>
            <a:off x="6742831" y="5410200"/>
            <a:ext cx="1334369" cy="1066800"/>
          </a:xfrm>
          <a:prstGeom prst="rect">
            <a:avLst/>
          </a:prstGeom>
          <a:noFill/>
        </p:spPr>
      </p:pic>
      <p:pic>
        <p:nvPicPr>
          <p:cNvPr id="2051" name="Picture 3" descr="C:\Users\awalin\Desktop\slide\HCIL_Logo.jpg"/>
          <p:cNvPicPr>
            <a:picLocks noChangeAspect="1" noChangeArrowheads="1"/>
          </p:cNvPicPr>
          <p:nvPr/>
        </p:nvPicPr>
        <p:blipFill>
          <a:blip r:embed="rId3" cstate="print"/>
          <a:srcRect/>
          <a:stretch>
            <a:fillRect/>
          </a:stretch>
        </p:blipFill>
        <p:spPr bwMode="auto">
          <a:xfrm>
            <a:off x="914400" y="5334000"/>
            <a:ext cx="1377950" cy="1219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C:\G-Pare\Gpare-Paper-dox\img\fullNet.png"/>
          <p:cNvPicPr>
            <a:picLocks noChangeAspect="1" noChangeArrowheads="1"/>
          </p:cNvPicPr>
          <p:nvPr/>
        </p:nvPicPr>
        <p:blipFill>
          <a:blip r:embed="rId3" cstate="print"/>
          <a:stretch>
            <a:fillRect/>
          </a:stretch>
        </p:blipFill>
        <p:spPr bwMode="auto">
          <a:xfrm>
            <a:off x="0" y="1447800"/>
            <a:ext cx="9123724" cy="5486400"/>
          </a:xfrm>
          <a:prstGeom prst="rect">
            <a:avLst/>
          </a:prstGeom>
          <a:noFill/>
        </p:spPr>
      </p:pic>
      <p:sp>
        <p:nvSpPr>
          <p:cNvPr id="10" name="Title 1"/>
          <p:cNvSpPr>
            <a:spLocks noGrp="1"/>
          </p:cNvSpPr>
          <p:nvPr>
            <p:ph type="title"/>
          </p:nvPr>
        </p:nvSpPr>
        <p:spPr>
          <a:xfrm>
            <a:off x="0" y="0"/>
            <a:ext cx="8686800" cy="1447800"/>
          </a:xfrm>
        </p:spPr>
        <p:txBody>
          <a:bodyPr/>
          <a:lstStyle/>
          <a:p>
            <a:r>
              <a:rPr lang="en-US" dirty="0" smtClean="0">
                <a:latin typeface="Verdana" pitchFamily="34" charset="0"/>
                <a:ea typeface="Verdana" pitchFamily="34" charset="0"/>
                <a:cs typeface="Verdana" pitchFamily="34" charset="0"/>
              </a:rPr>
              <a:t> Matrix view</a:t>
            </a:r>
            <a:endParaRPr lang="en-US" dirty="0">
              <a:latin typeface="Verdana" pitchFamily="34" charset="0"/>
              <a:ea typeface="Verdana" pitchFamily="34" charset="0"/>
              <a:cs typeface="Verdana" pitchFamily="34" charset="0"/>
            </a:endParaRPr>
          </a:p>
        </p:txBody>
      </p:sp>
      <p:sp>
        <p:nvSpPr>
          <p:cNvPr id="11" name="Rounded Rectangle 10"/>
          <p:cNvSpPr/>
          <p:nvPr/>
        </p:nvSpPr>
        <p:spPr>
          <a:xfrm>
            <a:off x="4572000" y="4343400"/>
            <a:ext cx="4419600" cy="2514600"/>
          </a:xfrm>
          <a:prstGeom prst="roundRect">
            <a:avLst>
              <a:gd name="adj" fmla="val 1684"/>
            </a:avLst>
          </a:prstGeom>
          <a:noFill/>
          <a:ln w="34925" cap="rnd"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ular Callout 11"/>
          <p:cNvSpPr/>
          <p:nvPr/>
        </p:nvSpPr>
        <p:spPr>
          <a:xfrm>
            <a:off x="7239000" y="4191000"/>
            <a:ext cx="1676400" cy="381000"/>
          </a:xfrm>
          <a:prstGeom prst="wedgeRoundRectCallout">
            <a:avLst>
              <a:gd name="adj1" fmla="val -45873"/>
              <a:gd name="adj2" fmla="val 9288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Matrix View</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371600"/>
          </a:xfrm>
        </p:spPr>
        <p:txBody>
          <a:bodyPr/>
          <a:lstStyle/>
          <a:p>
            <a:r>
              <a:rPr lang="en-US" dirty="0" smtClean="0">
                <a:latin typeface="Verdana" pitchFamily="34" charset="0"/>
                <a:ea typeface="Verdana" pitchFamily="34" charset="0"/>
                <a:cs typeface="Verdana" pitchFamily="34" charset="0"/>
              </a:rPr>
              <a:t> Matrix view </a:t>
            </a:r>
            <a:endParaRPr lang="en-US" dirty="0">
              <a:latin typeface="Verdana" pitchFamily="34" charset="0"/>
              <a:ea typeface="Verdana" pitchFamily="34" charset="0"/>
              <a:cs typeface="Verdana" pitchFamily="34" charset="0"/>
            </a:endParaRPr>
          </a:p>
        </p:txBody>
      </p:sp>
      <p:pic>
        <p:nvPicPr>
          <p:cNvPr id="3076" name="Picture 4" descr="C:\G-Pare\Gpare-Paper-dox\img\matrixView.png"/>
          <p:cNvPicPr>
            <a:picLocks noChangeAspect="1" noChangeArrowheads="1"/>
          </p:cNvPicPr>
          <p:nvPr/>
        </p:nvPicPr>
        <p:blipFill>
          <a:blip r:embed="rId3" cstate="print"/>
          <a:srcRect/>
          <a:stretch>
            <a:fillRect/>
          </a:stretch>
        </p:blipFill>
        <p:spPr bwMode="auto">
          <a:xfrm>
            <a:off x="0" y="1752600"/>
            <a:ext cx="9144333" cy="4592265"/>
          </a:xfrm>
          <a:prstGeom prst="rect">
            <a:avLst/>
          </a:prstGeom>
          <a:noFill/>
        </p:spPr>
      </p:pic>
      <p:sp>
        <p:nvSpPr>
          <p:cNvPr id="8" name="Rounded Rectangular Callout 7"/>
          <p:cNvSpPr/>
          <p:nvPr/>
        </p:nvSpPr>
        <p:spPr>
          <a:xfrm>
            <a:off x="0" y="2590800"/>
            <a:ext cx="2057400" cy="533400"/>
          </a:xfrm>
          <a:prstGeom prst="wedgeRoundRectCallout">
            <a:avLst>
              <a:gd name="adj1" fmla="val -1571"/>
              <a:gd name="adj2" fmla="val 8110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Rows: Model 1 </a:t>
            </a:r>
            <a:endParaRPr lang="en-US" dirty="0">
              <a:latin typeface="Verdana" pitchFamily="34" charset="0"/>
              <a:ea typeface="Verdana" pitchFamily="34" charset="0"/>
              <a:cs typeface="Verdana" pitchFamily="34" charset="0"/>
            </a:endParaRPr>
          </a:p>
        </p:txBody>
      </p:sp>
      <p:sp>
        <p:nvSpPr>
          <p:cNvPr id="9" name="Rounded Rectangular Callout 8"/>
          <p:cNvSpPr/>
          <p:nvPr/>
        </p:nvSpPr>
        <p:spPr>
          <a:xfrm>
            <a:off x="6477000" y="1143000"/>
            <a:ext cx="2362200" cy="609600"/>
          </a:xfrm>
          <a:prstGeom prst="wedgeRoundRectCallout">
            <a:avLst>
              <a:gd name="adj1" fmla="val -41523"/>
              <a:gd name="adj2" fmla="val 815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Columns :Model 2</a:t>
            </a:r>
            <a:endParaRPr lang="en-US" dirty="0">
              <a:latin typeface="Verdana" pitchFamily="34" charset="0"/>
              <a:ea typeface="Verdana" pitchFamily="34" charset="0"/>
              <a:cs typeface="Verdana" pitchFamily="34" charset="0"/>
            </a:endParaRPr>
          </a:p>
        </p:txBody>
      </p:sp>
      <p:sp>
        <p:nvSpPr>
          <p:cNvPr id="10" name="Rounded Rectangular Callout 9"/>
          <p:cNvSpPr/>
          <p:nvPr/>
        </p:nvSpPr>
        <p:spPr>
          <a:xfrm>
            <a:off x="5105400" y="5791200"/>
            <a:ext cx="3276600" cy="838200"/>
          </a:xfrm>
          <a:prstGeom prst="wedgeRoundRectCallout">
            <a:avLst>
              <a:gd name="adj1" fmla="val -36249"/>
              <a:gd name="adj2" fmla="val -9155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dirty="0" smtClean="0">
                <a:latin typeface="Verdana" pitchFamily="34" charset="0"/>
                <a:ea typeface="Verdana" pitchFamily="34" charset="0"/>
                <a:cs typeface="Verdana" pitchFamily="34" charset="0"/>
              </a:rPr>
              <a:t>Heat map visualization </a:t>
            </a:r>
          </a:p>
          <a:p>
            <a:r>
              <a:rPr lang="en-US" dirty="0" smtClean="0">
                <a:latin typeface="Verdana" pitchFamily="34" charset="0"/>
                <a:ea typeface="Verdana" pitchFamily="34" charset="0"/>
                <a:cs typeface="Verdana" pitchFamily="34" charset="0"/>
              </a:rPr>
              <a:t>highlight cell frequencies</a:t>
            </a:r>
          </a:p>
        </p:txBody>
      </p:sp>
      <p:sp>
        <p:nvSpPr>
          <p:cNvPr id="7" name="Rounded Rectangle 6"/>
          <p:cNvSpPr/>
          <p:nvPr/>
        </p:nvSpPr>
        <p:spPr>
          <a:xfrm>
            <a:off x="7924800" y="3962400"/>
            <a:ext cx="1066800" cy="457200"/>
          </a:xfrm>
          <a:prstGeom prst="round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1" name="Rounded Rectangle 10"/>
          <p:cNvSpPr/>
          <p:nvPr/>
        </p:nvSpPr>
        <p:spPr>
          <a:xfrm>
            <a:off x="3581400" y="3962400"/>
            <a:ext cx="1066800" cy="457200"/>
          </a:xfrm>
          <a:prstGeom prst="roundRect">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7"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ll.png"/>
          <p:cNvPicPr>
            <a:picLocks noChangeAspect="1"/>
          </p:cNvPicPr>
          <p:nvPr/>
        </p:nvPicPr>
        <p:blipFill>
          <a:blip r:embed="rId3" cstate="print"/>
          <a:stretch>
            <a:fillRect/>
          </a:stretch>
        </p:blipFill>
        <p:spPr>
          <a:xfrm>
            <a:off x="6088" y="1442930"/>
            <a:ext cx="9131823" cy="5491270"/>
          </a:xfrm>
          <a:prstGeom prst="rect">
            <a:avLst/>
          </a:prstGeom>
        </p:spPr>
      </p:pic>
      <p:sp>
        <p:nvSpPr>
          <p:cNvPr id="3" name="Rounded Rectangle 2"/>
          <p:cNvSpPr/>
          <p:nvPr/>
        </p:nvSpPr>
        <p:spPr>
          <a:xfrm>
            <a:off x="4572000" y="2362200"/>
            <a:ext cx="4419600" cy="2057400"/>
          </a:xfrm>
          <a:prstGeom prst="roundRect">
            <a:avLst>
              <a:gd name="adj" fmla="val 4660"/>
            </a:avLst>
          </a:prstGeom>
          <a:noFill/>
          <a:ln w="34925"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6781800" y="1752600"/>
            <a:ext cx="2057400" cy="381000"/>
          </a:xfrm>
          <a:prstGeom prst="wedgeRoundRectCallout">
            <a:avLst>
              <a:gd name="adj1" fmla="val -43681"/>
              <a:gd name="adj2" fmla="val 11344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Tabular View</a:t>
            </a:r>
            <a:endParaRPr lang="en-US" dirty="0">
              <a:latin typeface="Verdana" pitchFamily="34" charset="0"/>
              <a:ea typeface="Verdana" pitchFamily="34" charset="0"/>
              <a:cs typeface="Verdana" pitchFamily="34" charset="0"/>
            </a:endParaRPr>
          </a:p>
        </p:txBody>
      </p:sp>
      <p:sp>
        <p:nvSpPr>
          <p:cNvPr id="10" name="Title 1"/>
          <p:cNvSpPr>
            <a:spLocks noGrp="1"/>
          </p:cNvSpPr>
          <p:nvPr>
            <p:ph type="title"/>
          </p:nvPr>
        </p:nvSpPr>
        <p:spPr>
          <a:xfrm>
            <a:off x="0" y="0"/>
            <a:ext cx="9144000" cy="1371600"/>
          </a:xfrm>
        </p:spPr>
        <p:txBody>
          <a:bodyPr/>
          <a:lstStyle/>
          <a:p>
            <a:r>
              <a:rPr lang="en-US" dirty="0" smtClean="0">
                <a:latin typeface="Verdana" pitchFamily="34" charset="0"/>
                <a:ea typeface="Verdana" pitchFamily="34" charset="0"/>
                <a:cs typeface="Verdana" pitchFamily="34" charset="0"/>
              </a:rPr>
              <a:t> Tabular view</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Tabular view </a:t>
            </a:r>
            <a:endParaRPr lang="en-US" dirty="0">
              <a:latin typeface="Verdana" pitchFamily="34" charset="0"/>
              <a:ea typeface="Verdana" pitchFamily="34" charset="0"/>
              <a:cs typeface="Verdana" pitchFamily="34" charset="0"/>
            </a:endParaRPr>
          </a:p>
        </p:txBody>
      </p:sp>
      <p:pic>
        <p:nvPicPr>
          <p:cNvPr id="2051" name="Picture 3" descr="C:\G-Pare\Gpare-Paper-dox\img\tabularView.png"/>
          <p:cNvPicPr>
            <a:picLocks noChangeAspect="1" noChangeArrowheads="1"/>
          </p:cNvPicPr>
          <p:nvPr/>
        </p:nvPicPr>
        <p:blipFill>
          <a:blip r:embed="rId3" cstate="print"/>
          <a:stretch>
            <a:fillRect/>
          </a:stretch>
        </p:blipFill>
        <p:spPr bwMode="auto">
          <a:xfrm>
            <a:off x="0" y="1523999"/>
            <a:ext cx="9144000" cy="3742481"/>
          </a:xfrm>
          <a:prstGeom prst="rect">
            <a:avLst/>
          </a:prstGeom>
          <a:noFill/>
        </p:spPr>
      </p:pic>
      <p:sp>
        <p:nvSpPr>
          <p:cNvPr id="7" name="Rectangle 6"/>
          <p:cNvSpPr/>
          <p:nvPr/>
        </p:nvSpPr>
        <p:spPr>
          <a:xfrm>
            <a:off x="1295400" y="1676400"/>
            <a:ext cx="1524000" cy="3581400"/>
          </a:xfrm>
          <a:prstGeom prst="rect">
            <a:avLst/>
          </a:prstGeom>
          <a:noFill/>
          <a:ln cmpd="sng">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8" name="Rectangle 7"/>
          <p:cNvSpPr/>
          <p:nvPr/>
        </p:nvSpPr>
        <p:spPr>
          <a:xfrm>
            <a:off x="2895600" y="1676400"/>
            <a:ext cx="1524000" cy="3581400"/>
          </a:xfrm>
          <a:prstGeom prst="rect">
            <a:avLst/>
          </a:prstGeom>
          <a:noFill/>
          <a:ln cmpd="sng">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 name="Rounded Rectangular Callout 8"/>
          <p:cNvSpPr/>
          <p:nvPr/>
        </p:nvSpPr>
        <p:spPr>
          <a:xfrm>
            <a:off x="4648200" y="5715000"/>
            <a:ext cx="2286000" cy="457200"/>
          </a:xfrm>
          <a:prstGeom prst="wedgeRoundRectCallout">
            <a:avLst>
              <a:gd name="adj1" fmla="val -59257"/>
              <a:gd name="adj2" fmla="val -21734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Labels</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408176"/>
          </a:xfrm>
        </p:spPr>
        <p:txBody>
          <a:bodyPr/>
          <a:lstStyle/>
          <a:p>
            <a:r>
              <a:rPr lang="en-US" dirty="0" smtClean="0">
                <a:latin typeface="Verdana" pitchFamily="34" charset="0"/>
                <a:ea typeface="Verdana" pitchFamily="34" charset="0"/>
                <a:cs typeface="Verdana" pitchFamily="34" charset="0"/>
              </a:rPr>
              <a:t> Tabular view </a:t>
            </a:r>
            <a:endParaRPr lang="en-US" dirty="0">
              <a:latin typeface="Verdana" pitchFamily="34" charset="0"/>
              <a:ea typeface="Verdana" pitchFamily="34" charset="0"/>
              <a:cs typeface="Verdana" pitchFamily="34" charset="0"/>
            </a:endParaRPr>
          </a:p>
        </p:txBody>
      </p:sp>
      <p:pic>
        <p:nvPicPr>
          <p:cNvPr id="2051" name="Picture 3" descr="C:\G-Pare\Gpare-Paper-dox\img\tabularView.png"/>
          <p:cNvPicPr>
            <a:picLocks noChangeAspect="1" noChangeArrowheads="1"/>
          </p:cNvPicPr>
          <p:nvPr/>
        </p:nvPicPr>
        <p:blipFill>
          <a:blip r:embed="rId3" cstate="print"/>
          <a:stretch>
            <a:fillRect/>
          </a:stretch>
        </p:blipFill>
        <p:spPr bwMode="auto">
          <a:xfrm>
            <a:off x="57150" y="1581475"/>
            <a:ext cx="9028113" cy="3695050"/>
          </a:xfrm>
          <a:prstGeom prst="rect">
            <a:avLst/>
          </a:prstGeom>
          <a:noFill/>
        </p:spPr>
      </p:pic>
      <p:sp>
        <p:nvSpPr>
          <p:cNvPr id="7" name="Rectangle 6"/>
          <p:cNvSpPr/>
          <p:nvPr/>
        </p:nvSpPr>
        <p:spPr>
          <a:xfrm>
            <a:off x="4572000" y="1676400"/>
            <a:ext cx="1524000" cy="3581400"/>
          </a:xfrm>
          <a:prstGeom prst="rect">
            <a:avLst/>
          </a:prstGeom>
          <a:noFill/>
          <a:ln cmpd="sng">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8" name="Rectangle 7"/>
          <p:cNvSpPr/>
          <p:nvPr/>
        </p:nvSpPr>
        <p:spPr>
          <a:xfrm>
            <a:off x="6172200" y="1676400"/>
            <a:ext cx="1524000" cy="3581400"/>
          </a:xfrm>
          <a:prstGeom prst="rect">
            <a:avLst/>
          </a:prstGeom>
          <a:noFill/>
          <a:ln cmpd="sng">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6" name="Rounded Rectangular Callout 5"/>
          <p:cNvSpPr/>
          <p:nvPr/>
        </p:nvSpPr>
        <p:spPr>
          <a:xfrm>
            <a:off x="1981200" y="5715000"/>
            <a:ext cx="2286000" cy="533400"/>
          </a:xfrm>
          <a:prstGeom prst="wedgeRoundRectCallout">
            <a:avLst>
              <a:gd name="adj1" fmla="val 56605"/>
              <a:gd name="adj2" fmla="val -23459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Probability distributions</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408176"/>
          </a:xfrm>
        </p:spPr>
        <p:txBody>
          <a:bodyPr/>
          <a:lstStyle/>
          <a:p>
            <a:r>
              <a:rPr lang="en-US" dirty="0" smtClean="0">
                <a:latin typeface="Verdana" pitchFamily="34" charset="0"/>
                <a:ea typeface="Verdana" pitchFamily="34" charset="0"/>
                <a:cs typeface="Verdana" pitchFamily="34" charset="0"/>
              </a:rPr>
              <a:t> Tabular view </a:t>
            </a:r>
            <a:endParaRPr lang="en-US" dirty="0">
              <a:latin typeface="Verdana" pitchFamily="34" charset="0"/>
              <a:ea typeface="Verdana" pitchFamily="34" charset="0"/>
              <a:cs typeface="Verdana" pitchFamily="34" charset="0"/>
            </a:endParaRPr>
          </a:p>
        </p:txBody>
      </p:sp>
      <p:pic>
        <p:nvPicPr>
          <p:cNvPr id="2051" name="Picture 3" descr="C:\G-Pare\Gpare-Paper-dox\img\tabularView.png"/>
          <p:cNvPicPr>
            <a:picLocks noChangeAspect="1" noChangeArrowheads="1"/>
          </p:cNvPicPr>
          <p:nvPr/>
        </p:nvPicPr>
        <p:blipFill>
          <a:blip r:embed="rId3" cstate="print"/>
          <a:stretch>
            <a:fillRect/>
          </a:stretch>
        </p:blipFill>
        <p:spPr bwMode="auto">
          <a:xfrm>
            <a:off x="57150" y="1581475"/>
            <a:ext cx="9028113" cy="3695050"/>
          </a:xfrm>
          <a:prstGeom prst="rect">
            <a:avLst/>
          </a:prstGeom>
          <a:noFill/>
        </p:spPr>
      </p:pic>
      <p:sp>
        <p:nvSpPr>
          <p:cNvPr id="8" name="Rectangle 7"/>
          <p:cNvSpPr/>
          <p:nvPr/>
        </p:nvSpPr>
        <p:spPr>
          <a:xfrm>
            <a:off x="7620000" y="1676400"/>
            <a:ext cx="1143000" cy="3581400"/>
          </a:xfrm>
          <a:prstGeom prst="rect">
            <a:avLst/>
          </a:prstGeom>
          <a:noFill/>
          <a:ln cmpd="sng">
            <a:solidFill>
              <a:srgbClr val="00B0F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 name="Rounded Rectangular Callout 8"/>
          <p:cNvSpPr/>
          <p:nvPr/>
        </p:nvSpPr>
        <p:spPr>
          <a:xfrm>
            <a:off x="5257800" y="5562600"/>
            <a:ext cx="2286000" cy="533400"/>
          </a:xfrm>
          <a:prstGeom prst="wedgeRoundRectCallout">
            <a:avLst>
              <a:gd name="adj1" fmla="val 51232"/>
              <a:gd name="adj2" fmla="val -15015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Divergence of the distributions</a:t>
            </a:r>
            <a:endParaRPr lang="en-US" dirty="0">
              <a:latin typeface="Verdana" pitchFamily="34" charset="0"/>
              <a:ea typeface="Verdana" pitchFamily="34" charset="0"/>
              <a:cs typeface="Verdana" pitchFamily="34" charset="0"/>
            </a:endParaRPr>
          </a:p>
        </p:txBody>
      </p:sp>
      <p:sp>
        <p:nvSpPr>
          <p:cNvPr id="10" name="Rectangle 9"/>
          <p:cNvSpPr/>
          <p:nvPr/>
        </p:nvSpPr>
        <p:spPr>
          <a:xfrm>
            <a:off x="228600" y="3276600"/>
            <a:ext cx="8534400" cy="457200"/>
          </a:xfrm>
          <a:prstGeom prst="rect">
            <a:avLst/>
          </a:prstGeom>
          <a:solidFill>
            <a:schemeClr val="bg2">
              <a:lumMod val="9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28600" y="4038600"/>
            <a:ext cx="8534400" cy="609600"/>
          </a:xfrm>
          <a:prstGeom prst="rect">
            <a:avLst/>
          </a:prstGeom>
          <a:solidFill>
            <a:schemeClr val="bg2">
              <a:lumMod val="9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8600" y="4876800"/>
            <a:ext cx="8534400" cy="228600"/>
          </a:xfrm>
          <a:prstGeom prst="rect">
            <a:avLst/>
          </a:prstGeom>
          <a:solidFill>
            <a:schemeClr val="bg2">
              <a:lumMod val="90000"/>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52400" y="2819400"/>
            <a:ext cx="2743200" cy="2971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descr="C:\G-Pare\Gpare-Paper-dox\img\fullNet.png"/>
          <p:cNvPicPr>
            <a:picLocks noChangeAspect="1" noChangeArrowheads="1"/>
          </p:cNvPicPr>
          <p:nvPr/>
        </p:nvPicPr>
        <p:blipFill>
          <a:blip r:embed="rId3" cstate="print"/>
          <a:stretch>
            <a:fillRect/>
          </a:stretch>
        </p:blipFill>
        <p:spPr bwMode="auto">
          <a:xfrm>
            <a:off x="0" y="1447800"/>
            <a:ext cx="9123724" cy="5486400"/>
          </a:xfrm>
          <a:prstGeom prst="rect">
            <a:avLst/>
          </a:prstGeom>
          <a:noFill/>
        </p:spPr>
      </p:pic>
      <p:sp>
        <p:nvSpPr>
          <p:cNvPr id="10" name="Title 1"/>
          <p:cNvSpPr>
            <a:spLocks noGrp="1"/>
          </p:cNvSpPr>
          <p:nvPr>
            <p:ph type="title"/>
          </p:nvPr>
        </p:nvSpPr>
        <p:spPr>
          <a:xfrm>
            <a:off x="0" y="0"/>
            <a:ext cx="8686800" cy="1371600"/>
          </a:xfrm>
        </p:spPr>
        <p:txBody>
          <a:bodyPr/>
          <a:lstStyle/>
          <a:p>
            <a:r>
              <a:rPr lang="en-US" dirty="0" smtClean="0">
                <a:latin typeface="Verdana" pitchFamily="34" charset="0"/>
                <a:ea typeface="Verdana" pitchFamily="34" charset="0"/>
                <a:cs typeface="Verdana" pitchFamily="34" charset="0"/>
              </a:rPr>
              <a:t> Network view</a:t>
            </a:r>
            <a:endParaRPr lang="en-US" dirty="0">
              <a:latin typeface="Verdana" pitchFamily="34" charset="0"/>
              <a:ea typeface="Verdana" pitchFamily="34" charset="0"/>
              <a:cs typeface="Verdana" pitchFamily="34" charset="0"/>
            </a:endParaRPr>
          </a:p>
        </p:txBody>
      </p:sp>
      <p:sp>
        <p:nvSpPr>
          <p:cNvPr id="8" name="Rounded Rectangle 7"/>
          <p:cNvSpPr/>
          <p:nvPr/>
        </p:nvSpPr>
        <p:spPr>
          <a:xfrm>
            <a:off x="76200" y="2362200"/>
            <a:ext cx="4495800" cy="4419600"/>
          </a:xfrm>
          <a:prstGeom prst="roundRect">
            <a:avLst>
              <a:gd name="adj" fmla="val 2055"/>
            </a:avLst>
          </a:prstGeom>
          <a:noFill/>
          <a:ln w="34925"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a:off x="457200" y="1752600"/>
            <a:ext cx="1828800" cy="457200"/>
          </a:xfrm>
          <a:prstGeom prst="wedgeRoundRectCallout">
            <a:avLst>
              <a:gd name="adj1" fmla="val 44898"/>
              <a:gd name="adj2" fmla="val 12240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Network View</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Visual Encoding of Node</a:t>
            </a:r>
            <a:endParaRPr lang="en-US" dirty="0">
              <a:latin typeface="Verdana" pitchFamily="34" charset="0"/>
              <a:ea typeface="Verdana" pitchFamily="34" charset="0"/>
              <a:cs typeface="Verdana" pitchFamily="34" charset="0"/>
            </a:endParaRPr>
          </a:p>
        </p:txBody>
      </p:sp>
      <p:pic>
        <p:nvPicPr>
          <p:cNvPr id="2050" name="Picture 2" descr="C:\Users\awalin\Desktop\slide\pfollowing1 (2).png"/>
          <p:cNvPicPr>
            <a:picLocks noChangeAspect="1" noChangeArrowheads="1"/>
          </p:cNvPicPr>
          <p:nvPr/>
        </p:nvPicPr>
        <p:blipFill>
          <a:blip r:embed="rId3" cstate="print"/>
          <a:srcRect/>
          <a:stretch>
            <a:fillRect/>
          </a:stretch>
        </p:blipFill>
        <p:spPr bwMode="auto">
          <a:xfrm>
            <a:off x="457200" y="2209800"/>
            <a:ext cx="2860766" cy="3429000"/>
          </a:xfrm>
          <a:prstGeom prst="rect">
            <a:avLst/>
          </a:prstGeom>
          <a:noFill/>
        </p:spPr>
      </p:pic>
      <p:sp>
        <p:nvSpPr>
          <p:cNvPr id="5" name="Rectangle 4"/>
          <p:cNvSpPr/>
          <p:nvPr/>
        </p:nvSpPr>
        <p:spPr>
          <a:xfrm>
            <a:off x="3886200" y="1600200"/>
            <a:ext cx="5105400" cy="4339650"/>
          </a:xfrm>
          <a:prstGeom prst="rect">
            <a:avLst/>
          </a:prstGeom>
        </p:spPr>
        <p:txBody>
          <a:bodyPr wrap="square">
            <a:spAutoFit/>
          </a:bodyPr>
          <a:lstStyle/>
          <a:p>
            <a:r>
              <a:rPr lang="en-US" sz="2400" b="1" dirty="0" smtClean="0">
                <a:latin typeface="Verdana" pitchFamily="34" charset="0"/>
                <a:ea typeface="Verdana" pitchFamily="34" charset="0"/>
                <a:cs typeface="Verdana" pitchFamily="34" charset="0"/>
              </a:rPr>
              <a:t>Color</a:t>
            </a:r>
            <a:r>
              <a:rPr lang="en-US" sz="2000" b="1" dirty="0" smtClean="0">
                <a:latin typeface="Verdana" pitchFamily="34" charset="0"/>
                <a:ea typeface="Verdana" pitchFamily="34" charset="0"/>
                <a:cs typeface="Verdana" pitchFamily="34" charset="0"/>
              </a:rPr>
              <a:t> </a:t>
            </a:r>
            <a:endParaRPr lang="en-US" sz="2000" dirty="0" smtClean="0">
              <a:latin typeface="Verdana" pitchFamily="34" charset="0"/>
              <a:ea typeface="Verdana" pitchFamily="34" charset="0"/>
              <a:cs typeface="Verdana" pitchFamily="34" charset="0"/>
            </a:endParaRPr>
          </a:p>
          <a:p>
            <a:r>
              <a:rPr lang="en-US" sz="2000" dirty="0" smtClean="0">
                <a:latin typeface="Verdana" pitchFamily="34" charset="0"/>
                <a:ea typeface="Verdana" pitchFamily="34" charset="0"/>
                <a:cs typeface="Verdana" pitchFamily="34" charset="0"/>
              </a:rPr>
              <a:t>Best predicted label from each model</a:t>
            </a:r>
          </a:p>
          <a:p>
            <a:endParaRPr lang="en-US" sz="2000" dirty="0" smtClean="0">
              <a:latin typeface="Verdana" pitchFamily="34" charset="0"/>
              <a:ea typeface="Verdana" pitchFamily="34" charset="0"/>
              <a:cs typeface="Verdana" pitchFamily="34" charset="0"/>
            </a:endParaRPr>
          </a:p>
          <a:p>
            <a:r>
              <a:rPr lang="en-US" sz="2400" b="1" dirty="0" smtClean="0">
                <a:latin typeface="Verdana" pitchFamily="34" charset="0"/>
                <a:ea typeface="Verdana" pitchFamily="34" charset="0"/>
                <a:cs typeface="Verdana" pitchFamily="34" charset="0"/>
              </a:rPr>
              <a:t>Filled area </a:t>
            </a:r>
          </a:p>
          <a:p>
            <a:r>
              <a:rPr lang="en-US" sz="2000" dirty="0" smtClean="0">
                <a:latin typeface="Verdana" pitchFamily="34" charset="0"/>
                <a:ea typeface="Verdana" pitchFamily="34" charset="0"/>
                <a:cs typeface="Verdana" pitchFamily="34" charset="0"/>
              </a:rPr>
              <a:t>Confidence of prediction</a:t>
            </a:r>
          </a:p>
          <a:p>
            <a:endParaRPr lang="en-US" sz="2000" dirty="0" smtClean="0">
              <a:latin typeface="Verdana" pitchFamily="34" charset="0"/>
              <a:ea typeface="Verdana" pitchFamily="34" charset="0"/>
              <a:cs typeface="Verdana" pitchFamily="34" charset="0"/>
            </a:endParaRPr>
          </a:p>
          <a:p>
            <a:r>
              <a:rPr lang="en-US" sz="2400" b="1" dirty="0" smtClean="0">
                <a:latin typeface="Verdana" pitchFamily="34" charset="0"/>
                <a:ea typeface="Verdana" pitchFamily="34" charset="0"/>
                <a:cs typeface="Verdana" pitchFamily="34" charset="0"/>
              </a:rPr>
              <a:t>Shape</a:t>
            </a:r>
            <a:r>
              <a:rPr lang="en-US" sz="2000" b="1" dirty="0" smtClean="0">
                <a:latin typeface="Verdana" pitchFamily="34" charset="0"/>
                <a:ea typeface="Verdana" pitchFamily="34" charset="0"/>
                <a:cs typeface="Verdana" pitchFamily="34" charset="0"/>
              </a:rPr>
              <a:t> </a:t>
            </a:r>
          </a:p>
          <a:p>
            <a:r>
              <a:rPr lang="en-US" sz="2000" dirty="0" smtClean="0">
                <a:latin typeface="Verdana" pitchFamily="34" charset="0"/>
                <a:ea typeface="Verdana" pitchFamily="34" charset="0"/>
                <a:cs typeface="Verdana" pitchFamily="34" charset="0"/>
              </a:rPr>
              <a:t>Divergence-&gt; elliptical </a:t>
            </a:r>
          </a:p>
          <a:p>
            <a:r>
              <a:rPr lang="en-US" sz="2000" dirty="0" smtClean="0">
                <a:latin typeface="Verdana" pitchFamily="34" charset="0"/>
                <a:ea typeface="Verdana" pitchFamily="34" charset="0"/>
                <a:cs typeface="Verdana" pitchFamily="34" charset="0"/>
              </a:rPr>
              <a:t>Similarity  -&gt; circular</a:t>
            </a:r>
          </a:p>
          <a:p>
            <a:endParaRPr lang="en-US" sz="2000" dirty="0" smtClean="0">
              <a:latin typeface="Verdana" pitchFamily="34" charset="0"/>
              <a:ea typeface="Verdana" pitchFamily="34" charset="0"/>
              <a:cs typeface="Verdana" pitchFamily="34" charset="0"/>
            </a:endParaRPr>
          </a:p>
          <a:p>
            <a:r>
              <a:rPr lang="en-US" sz="2400" b="1" dirty="0" smtClean="0">
                <a:latin typeface="Verdana" pitchFamily="34" charset="0"/>
                <a:ea typeface="Verdana" pitchFamily="34" charset="0"/>
                <a:cs typeface="Verdana" pitchFamily="34" charset="0"/>
              </a:rPr>
              <a:t>Border</a:t>
            </a:r>
          </a:p>
          <a:p>
            <a:r>
              <a:rPr lang="en-US" sz="2000" dirty="0" smtClean="0">
                <a:latin typeface="Verdana" pitchFamily="34" charset="0"/>
                <a:ea typeface="Verdana" pitchFamily="34" charset="0"/>
                <a:cs typeface="Verdana" pitchFamily="34" charset="0"/>
              </a:rPr>
              <a:t>Correct prediction</a:t>
            </a:r>
          </a:p>
          <a:p>
            <a:endParaRPr lang="en-US" sz="2000" dirty="0" smtClean="0">
              <a:latin typeface="Verdana" pitchFamily="34" charset="0"/>
              <a:ea typeface="Verdana" pitchFamily="34" charset="0"/>
              <a:cs typeface="Verdana" pitchFamily="34" charset="0"/>
            </a:endParaRPr>
          </a:p>
        </p:txBody>
      </p:sp>
      <p:pic>
        <p:nvPicPr>
          <p:cNvPr id="6" name="Picture 2" descr="C:\Users\awalin\Desktop\slide\legend.png"/>
          <p:cNvPicPr>
            <a:picLocks noChangeAspect="1" noChangeArrowheads="1"/>
          </p:cNvPicPr>
          <p:nvPr/>
        </p:nvPicPr>
        <p:blipFill>
          <a:blip r:embed="rId4" cstate="print"/>
          <a:srcRect/>
          <a:stretch>
            <a:fillRect/>
          </a:stretch>
        </p:blipFill>
        <p:spPr bwMode="auto">
          <a:xfrm>
            <a:off x="7743825" y="5200650"/>
            <a:ext cx="1400175" cy="1657350"/>
          </a:xfrm>
          <a:prstGeom prst="rect">
            <a:avLst/>
          </a:prstGeom>
          <a:noFill/>
        </p:spPr>
      </p:pic>
      <p:sp>
        <p:nvSpPr>
          <p:cNvPr id="7" name="Rectangle 6"/>
          <p:cNvSpPr/>
          <p:nvPr/>
        </p:nvSpPr>
        <p:spPr>
          <a:xfrm>
            <a:off x="533400" y="1828800"/>
            <a:ext cx="2590800" cy="1905000"/>
          </a:xfrm>
          <a:prstGeom prst="rect">
            <a:avLst/>
          </a:prstGeom>
          <a:solidFill>
            <a:schemeClr val="bg2">
              <a:lumMod val="9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33400" y="4191000"/>
            <a:ext cx="2590800" cy="1981200"/>
          </a:xfrm>
          <a:prstGeom prst="rect">
            <a:avLst/>
          </a:prstGeom>
          <a:solidFill>
            <a:schemeClr val="bg2">
              <a:lumMod val="9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1000" y="1828800"/>
            <a:ext cx="152400" cy="4343400"/>
          </a:xfrm>
          <a:prstGeom prst="rect">
            <a:avLst/>
          </a:prstGeom>
          <a:solidFill>
            <a:schemeClr val="bg2">
              <a:lumMod val="9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24200" y="1828800"/>
            <a:ext cx="152400" cy="4343400"/>
          </a:xfrm>
          <a:prstGeom prst="rect">
            <a:avLst/>
          </a:prstGeom>
          <a:solidFill>
            <a:schemeClr val="bg2">
              <a:lumMod val="9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hord 11"/>
          <p:cNvSpPr/>
          <p:nvPr/>
        </p:nvSpPr>
        <p:spPr>
          <a:xfrm>
            <a:off x="685800" y="3810000"/>
            <a:ext cx="2514600" cy="3048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ular Callout 12"/>
          <p:cNvSpPr/>
          <p:nvPr/>
        </p:nvSpPr>
        <p:spPr>
          <a:xfrm>
            <a:off x="2057400" y="4343400"/>
            <a:ext cx="1676400" cy="381000"/>
          </a:xfrm>
          <a:prstGeom prst="wedgeRoundRectCallout">
            <a:avLst>
              <a:gd name="adj1" fmla="val -47043"/>
              <a:gd name="adj2" fmla="val -9161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Theory</a:t>
            </a:r>
          </a:p>
        </p:txBody>
      </p:sp>
      <p:sp>
        <p:nvSpPr>
          <p:cNvPr id="14" name="Rounded Rectangular Callout 13"/>
          <p:cNvSpPr/>
          <p:nvPr/>
        </p:nvSpPr>
        <p:spPr>
          <a:xfrm>
            <a:off x="152400" y="2971800"/>
            <a:ext cx="2438400" cy="533400"/>
          </a:xfrm>
          <a:prstGeom prst="wedgeRoundRectCallout">
            <a:avLst>
              <a:gd name="adj1" fmla="val -8395"/>
              <a:gd name="adj2" fmla="val 101906"/>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Probabilistic Method</a:t>
            </a:r>
          </a:p>
        </p:txBody>
      </p:sp>
      <p:sp>
        <p:nvSpPr>
          <p:cNvPr id="15" name="Rounded Rectangular Callout 14"/>
          <p:cNvSpPr/>
          <p:nvPr/>
        </p:nvSpPr>
        <p:spPr>
          <a:xfrm>
            <a:off x="152400" y="4495800"/>
            <a:ext cx="1295400" cy="457200"/>
          </a:xfrm>
          <a:prstGeom prst="wedgeRoundRectCallout">
            <a:avLst>
              <a:gd name="adj1" fmla="val 25331"/>
              <a:gd name="adj2" fmla="val -138798"/>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Correct Topic</a:t>
            </a:r>
            <a:endParaRPr lang="en-US" dirty="0"/>
          </a:p>
        </p:txBody>
      </p:sp>
      <p:sp>
        <p:nvSpPr>
          <p:cNvPr id="16" name="Rounded Rectangular Callout 15"/>
          <p:cNvSpPr/>
          <p:nvPr/>
        </p:nvSpPr>
        <p:spPr>
          <a:xfrm>
            <a:off x="304800" y="3048000"/>
            <a:ext cx="1295400" cy="457200"/>
          </a:xfrm>
          <a:prstGeom prst="wedgeRoundRectCallout">
            <a:avLst>
              <a:gd name="adj1" fmla="val -8395"/>
              <a:gd name="adj2" fmla="val 101906"/>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30% confidence</a:t>
            </a:r>
          </a:p>
        </p:txBody>
      </p:sp>
      <p:sp>
        <p:nvSpPr>
          <p:cNvPr id="17" name="Rounded Rectangular Callout 16"/>
          <p:cNvSpPr/>
          <p:nvPr/>
        </p:nvSpPr>
        <p:spPr>
          <a:xfrm>
            <a:off x="2209800" y="4191000"/>
            <a:ext cx="1295400" cy="457200"/>
          </a:xfrm>
          <a:prstGeom prst="wedgeRoundRectCallout">
            <a:avLst>
              <a:gd name="adj1" fmla="val -51481"/>
              <a:gd name="adj2" fmla="val -6952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90%</a:t>
            </a:r>
          </a:p>
          <a:p>
            <a:pPr algn="ctr"/>
            <a:r>
              <a:rPr lang="en-US" dirty="0" smtClean="0"/>
              <a:t>confidence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par>
                                <p:cTn id="31" presetID="3" presetClass="exit" presetSubtype="10" fill="hold" grpId="1" nodeType="withEffect">
                                  <p:stCondLst>
                                    <p:cond delay="0"/>
                                  </p:stCondLst>
                                  <p:childTnLst>
                                    <p:animEffect transition="out" filter="blinds(horizontal)">
                                      <p:cBhvr>
                                        <p:cTn id="32" dur="500"/>
                                        <p:tgtEl>
                                          <p:spTgt spid="13"/>
                                        </p:tgtEl>
                                      </p:cBhvr>
                                    </p:animEffect>
                                    <p:set>
                                      <p:cBhvr>
                                        <p:cTn id="33" dur="1" fill="hold">
                                          <p:stCondLst>
                                            <p:cond delay="499"/>
                                          </p:stCondLst>
                                        </p:cTn>
                                        <p:tgtEl>
                                          <p:spTgt spid="13"/>
                                        </p:tgtEl>
                                        <p:attrNameLst>
                                          <p:attrName>style.visibility</p:attrName>
                                        </p:attrNameLst>
                                      </p:cBhvr>
                                      <p:to>
                                        <p:strVal val="hidden"/>
                                      </p:to>
                                    </p:set>
                                  </p:childTnLst>
                                </p:cTn>
                              </p:par>
                              <p:par>
                                <p:cTn id="34" presetID="3" presetClass="exit" presetSubtype="10" fill="hold" grpId="1" nodeType="withEffect">
                                  <p:stCondLst>
                                    <p:cond delay="0"/>
                                  </p:stCondLst>
                                  <p:childTnLst>
                                    <p:animEffect transition="out" filter="blinds(horizontal)">
                                      <p:cBhvr>
                                        <p:cTn id="35" dur="500"/>
                                        <p:tgtEl>
                                          <p:spTgt spid="14"/>
                                        </p:tgtEl>
                                      </p:cBhvr>
                                    </p:animEffect>
                                    <p:set>
                                      <p:cBhvr>
                                        <p:cTn id="36" dur="1" fill="hold">
                                          <p:stCondLst>
                                            <p:cond delay="499"/>
                                          </p:stCondLst>
                                        </p:cTn>
                                        <p:tgtEl>
                                          <p:spTgt spid="1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8" end="8"/>
                                            </p:txEl>
                                          </p:spTgt>
                                        </p:tgtEl>
                                        <p:attrNameLst>
                                          <p:attrName>style.visibility</p:attrName>
                                        </p:attrNameLst>
                                      </p:cBhvr>
                                      <p:to>
                                        <p:strVal val="visible"/>
                                      </p:to>
                                    </p:set>
                                  </p:childTnLst>
                                </p:cTn>
                              </p:par>
                              <p:par>
                                <p:cTn id="45" presetID="3" presetClass="exit" presetSubtype="10" fill="hold" grpId="1" nodeType="withEffect">
                                  <p:stCondLst>
                                    <p:cond delay="0"/>
                                  </p:stCondLst>
                                  <p:childTnLst>
                                    <p:animEffect transition="out" filter="blinds(horizontal)">
                                      <p:cBhvr>
                                        <p:cTn id="46" dur="500"/>
                                        <p:tgtEl>
                                          <p:spTgt spid="10"/>
                                        </p:tgtEl>
                                      </p:cBhvr>
                                    </p:animEffect>
                                    <p:set>
                                      <p:cBhvr>
                                        <p:cTn id="47" dur="1" fill="hold">
                                          <p:stCondLst>
                                            <p:cond delay="499"/>
                                          </p:stCondLst>
                                        </p:cTn>
                                        <p:tgtEl>
                                          <p:spTgt spid="10"/>
                                        </p:tgtEl>
                                        <p:attrNameLst>
                                          <p:attrName>style.visibility</p:attrName>
                                        </p:attrNameLst>
                                      </p:cBhvr>
                                      <p:to>
                                        <p:strVal val="hidden"/>
                                      </p:to>
                                    </p:set>
                                  </p:childTnLst>
                                </p:cTn>
                              </p:par>
                              <p:par>
                                <p:cTn id="48" presetID="3" presetClass="exit" presetSubtype="10" fill="hold" grpId="1" nodeType="withEffect">
                                  <p:stCondLst>
                                    <p:cond delay="0"/>
                                  </p:stCondLst>
                                  <p:childTnLst>
                                    <p:animEffect transition="out" filter="blinds(horizontal)">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3" presetClass="exit" presetSubtype="10" fill="hold" nodeType="withEffect">
                                  <p:stCondLst>
                                    <p:cond delay="0"/>
                                  </p:stCondLst>
                                  <p:childTnLst>
                                    <p:animEffect transition="out" filter="blinds(horizontal)">
                                      <p:cBhvr>
                                        <p:cTn id="52" dur="500"/>
                                        <p:tgtEl>
                                          <p:spTgt spid="9"/>
                                        </p:tgtEl>
                                      </p:cBhvr>
                                    </p:animEffect>
                                    <p:set>
                                      <p:cBhvr>
                                        <p:cTn id="53" dur="1" fill="hold">
                                          <p:stCondLst>
                                            <p:cond delay="499"/>
                                          </p:stCondLst>
                                        </p:cTn>
                                        <p:tgtEl>
                                          <p:spTgt spid="9"/>
                                        </p:tgtEl>
                                        <p:attrNameLst>
                                          <p:attrName>style.visibility</p:attrName>
                                        </p:attrNameLst>
                                      </p:cBhvr>
                                      <p:to>
                                        <p:strVal val="hidden"/>
                                      </p:to>
                                    </p:set>
                                  </p:childTnLst>
                                </p:cTn>
                              </p:par>
                              <p:par>
                                <p:cTn id="54" presetID="3" presetClass="exit" presetSubtype="10" fill="hold" grpId="4" nodeType="withEffect">
                                  <p:stCondLst>
                                    <p:cond delay="0"/>
                                  </p:stCondLst>
                                  <p:childTnLst>
                                    <p:animEffect transition="out" filter="blinds(horizontal)">
                                      <p:cBhvr>
                                        <p:cTn id="55" dur="500"/>
                                        <p:tgtEl>
                                          <p:spTgt spid="16"/>
                                        </p:tgtEl>
                                      </p:cBhvr>
                                    </p:animEffect>
                                    <p:set>
                                      <p:cBhvr>
                                        <p:cTn id="56" dur="1" fill="hold">
                                          <p:stCondLst>
                                            <p:cond delay="499"/>
                                          </p:stCondLst>
                                        </p:cTn>
                                        <p:tgtEl>
                                          <p:spTgt spid="16"/>
                                        </p:tgtEl>
                                        <p:attrNameLst>
                                          <p:attrName>style.visibility</p:attrName>
                                        </p:attrNameLst>
                                      </p:cBhvr>
                                      <p:to>
                                        <p:strVal val="hidden"/>
                                      </p:to>
                                    </p:set>
                                  </p:childTnLst>
                                </p:cTn>
                              </p:par>
                              <p:par>
                                <p:cTn id="57" presetID="3" presetClass="exit" presetSubtype="10" fill="hold" grpId="4" nodeType="withEffect">
                                  <p:stCondLst>
                                    <p:cond delay="0"/>
                                  </p:stCondLst>
                                  <p:childTnLst>
                                    <p:animEffect transition="out" filter="blinds(horizontal)">
                                      <p:cBhvr>
                                        <p:cTn id="58" dur="500"/>
                                        <p:tgtEl>
                                          <p:spTgt spid="17"/>
                                        </p:tgtEl>
                                      </p:cBhvr>
                                    </p:animEffect>
                                    <p:set>
                                      <p:cBhvr>
                                        <p:cTn id="59" dur="1" fill="hold">
                                          <p:stCondLst>
                                            <p:cond delay="499"/>
                                          </p:stCondLst>
                                        </p:cTn>
                                        <p:tgtEl>
                                          <p:spTgt spid="17"/>
                                        </p:tgtEl>
                                        <p:attrNameLst>
                                          <p:attrName>style.visibility</p:attrName>
                                        </p:attrNameLst>
                                      </p:cBhvr>
                                      <p:to>
                                        <p:strVal val="hidden"/>
                                      </p:to>
                                    </p:set>
                                  </p:childTnLst>
                                </p:cTn>
                              </p:par>
                              <p:par>
                                <p:cTn id="60" presetID="3" presetClass="exit" presetSubtype="10" fill="hold" grpId="1" nodeType="withEffect">
                                  <p:stCondLst>
                                    <p:cond delay="0"/>
                                  </p:stCondLst>
                                  <p:childTnLst>
                                    <p:animEffect transition="out" filter="blinds(horizontal)">
                                      <p:cBhvr>
                                        <p:cTn id="61" dur="500"/>
                                        <p:tgtEl>
                                          <p:spTgt spid="7"/>
                                        </p:tgtEl>
                                      </p:cBhvr>
                                    </p:animEffect>
                                    <p:set>
                                      <p:cBhvr>
                                        <p:cTn id="62" dur="1" fill="hold">
                                          <p:stCondLst>
                                            <p:cond delay="499"/>
                                          </p:stCondLst>
                                        </p:cTn>
                                        <p:tgtEl>
                                          <p:spTgt spid="7"/>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
                                            <p:txEl>
                                              <p:pRg st="10" end="10"/>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
                                            <p:txEl>
                                              <p:pRg st="11" end="11"/>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childTnLst>
                                </p:cTn>
                              </p:par>
                              <p:par>
                                <p:cTn id="75" presetID="3" presetClass="exit" presetSubtype="10" fill="hold" grpId="1" nodeType="withEffect">
                                  <p:stCondLst>
                                    <p:cond delay="0"/>
                                  </p:stCondLst>
                                  <p:childTnLst>
                                    <p:animEffect transition="out" filter="blinds(horizontal)">
                                      <p:cBhvr>
                                        <p:cTn id="76" dur="500"/>
                                        <p:tgtEl>
                                          <p:spTgt spid="16"/>
                                        </p:tgtEl>
                                      </p:cBhvr>
                                    </p:animEffect>
                                    <p:set>
                                      <p:cBhvr>
                                        <p:cTn id="77" dur="1" fill="hold">
                                          <p:stCondLst>
                                            <p:cond delay="499"/>
                                          </p:stCondLst>
                                        </p:cTn>
                                        <p:tgtEl>
                                          <p:spTgt spid="16"/>
                                        </p:tgtEl>
                                        <p:attrNameLst>
                                          <p:attrName>style.visibility</p:attrName>
                                        </p:attrNameLst>
                                      </p:cBhvr>
                                      <p:to>
                                        <p:strVal val="hidden"/>
                                      </p:to>
                                    </p:set>
                                  </p:childTnLst>
                                </p:cTn>
                              </p:par>
                              <p:par>
                                <p:cTn id="78" presetID="1"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childTnLst>
                                </p:cTn>
                              </p:par>
                              <p:par>
                                <p:cTn id="80" presetID="3" presetClass="exit" presetSubtype="10" fill="hold" grpId="1" nodeType="withEffect">
                                  <p:stCondLst>
                                    <p:cond delay="0"/>
                                  </p:stCondLst>
                                  <p:childTnLst>
                                    <p:animEffect transition="out" filter="blinds(horizontal)">
                                      <p:cBhvr>
                                        <p:cTn id="81" dur="500"/>
                                        <p:tgtEl>
                                          <p:spTgt spid="17"/>
                                        </p:tgtEl>
                                      </p:cBhvr>
                                    </p:animEffect>
                                    <p:set>
                                      <p:cBhvr>
                                        <p:cTn id="82" dur="1" fill="hold">
                                          <p:stCondLst>
                                            <p:cond delay="499"/>
                                          </p:stCondLst>
                                        </p:cTn>
                                        <p:tgtEl>
                                          <p:spTgt spid="17"/>
                                        </p:tgtEl>
                                        <p:attrNameLst>
                                          <p:attrName>style.visibility</p:attrName>
                                        </p:attrNameLst>
                                      </p:cBhvr>
                                      <p:to>
                                        <p:strVal val="hidden"/>
                                      </p:to>
                                    </p:set>
                                  </p:childTnLst>
                                </p:cTn>
                              </p:par>
                              <p:par>
                                <p:cTn id="83" presetID="3" presetClass="exit" presetSubtype="10" fill="hold" grpId="3" nodeType="withEffect">
                                  <p:stCondLst>
                                    <p:cond delay="0"/>
                                  </p:stCondLst>
                                  <p:childTnLst>
                                    <p:animEffect transition="out" filter="blinds(horizontal)">
                                      <p:cBhvr>
                                        <p:cTn id="84" dur="500"/>
                                        <p:tgtEl>
                                          <p:spTgt spid="17"/>
                                        </p:tgtEl>
                                      </p:cBhvr>
                                    </p:animEffect>
                                    <p:set>
                                      <p:cBhvr>
                                        <p:cTn id="85" dur="1" fill="hold">
                                          <p:stCondLst>
                                            <p:cond delay="499"/>
                                          </p:stCondLst>
                                        </p:cTn>
                                        <p:tgtEl>
                                          <p:spTgt spid="17"/>
                                        </p:tgtEl>
                                        <p:attrNameLst>
                                          <p:attrName>style.visibility</p:attrName>
                                        </p:attrNameLst>
                                      </p:cBhvr>
                                      <p:to>
                                        <p:strVal val="hidden"/>
                                      </p:to>
                                    </p:set>
                                  </p:childTnLst>
                                </p:cTn>
                              </p:par>
                              <p:par>
                                <p:cTn id="86" presetID="3" presetClass="exit" presetSubtype="10" fill="hold" grpId="3" nodeType="withEffect">
                                  <p:stCondLst>
                                    <p:cond delay="0"/>
                                  </p:stCondLst>
                                  <p:childTnLst>
                                    <p:animEffect transition="out" filter="blinds(horizontal)">
                                      <p:cBhvr>
                                        <p:cTn id="87" dur="500"/>
                                        <p:tgtEl>
                                          <p:spTgt spid="16"/>
                                        </p:tgtEl>
                                      </p:cBhvr>
                                    </p:animEffect>
                                    <p:set>
                                      <p:cBhvr>
                                        <p:cTn id="88"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10" grpId="0" animBg="1"/>
      <p:bldP spid="10" grpId="1" animBg="1"/>
      <p:bldP spid="11" grpId="0" animBg="1"/>
      <p:bldP spid="11" grpId="1" animBg="1"/>
      <p:bldP spid="12" grpId="0" animBg="1"/>
      <p:bldP spid="13" grpId="0" animBg="1"/>
      <p:bldP spid="13" grpId="1" animBg="1"/>
      <p:bldP spid="14" grpId="0" animBg="1"/>
      <p:bldP spid="14" grpId="1" animBg="1"/>
      <p:bldP spid="15" grpId="0" animBg="1"/>
      <p:bldP spid="16" grpId="0" animBg="1"/>
      <p:bldP spid="16" grpId="1" animBg="1"/>
      <p:bldP spid="16" grpId="2" animBg="1"/>
      <p:bldP spid="16" grpId="3" animBg="1"/>
      <p:bldP spid="16" grpId="4" animBg="1"/>
      <p:bldP spid="17" grpId="0" animBg="1"/>
      <p:bldP spid="17" grpId="1" animBg="1"/>
      <p:bldP spid="17" grpId="2" animBg="1"/>
      <p:bldP spid="17" grpId="3" animBg="1"/>
      <p:bldP spid="17" grpId="4"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Analyzing Neighborhood </a:t>
            </a:r>
            <a:endParaRPr lang="en-US" dirty="0">
              <a:latin typeface="Verdana" pitchFamily="34" charset="0"/>
              <a:ea typeface="Verdana" pitchFamily="34" charset="0"/>
              <a:cs typeface="Verdana" pitchFamily="34" charset="0"/>
            </a:endParaRPr>
          </a:p>
        </p:txBody>
      </p:sp>
      <p:sp>
        <p:nvSpPr>
          <p:cNvPr id="38" name="Right Arrow 37"/>
          <p:cNvSpPr/>
          <p:nvPr/>
        </p:nvSpPr>
        <p:spPr>
          <a:xfrm>
            <a:off x="3962400" y="4343400"/>
            <a:ext cx="653699" cy="23024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3" cstate="print"/>
          <a:srcRect/>
          <a:stretch>
            <a:fillRect/>
          </a:stretch>
        </p:blipFill>
        <p:spPr bwMode="auto">
          <a:xfrm>
            <a:off x="7743825" y="5200650"/>
            <a:ext cx="1400175" cy="165735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4676775" y="1504950"/>
            <a:ext cx="4467225" cy="5353050"/>
          </a:xfrm>
          <a:prstGeom prst="rect">
            <a:avLst/>
          </a:prstGeom>
          <a:noFill/>
          <a:ln w="9525">
            <a:noFill/>
            <a:miter lim="800000"/>
            <a:headEnd/>
            <a:tailEnd/>
          </a:ln>
        </p:spPr>
      </p:pic>
      <p:sp>
        <p:nvSpPr>
          <p:cNvPr id="7" name="Rectangular Callout 6"/>
          <p:cNvSpPr/>
          <p:nvPr/>
        </p:nvSpPr>
        <p:spPr>
          <a:xfrm>
            <a:off x="762000" y="1828800"/>
            <a:ext cx="2133600" cy="838200"/>
          </a:xfrm>
          <a:prstGeom prst="wedgeRectCallout">
            <a:avLst>
              <a:gd name="adj1" fmla="val 68788"/>
              <a:gd name="adj2" fmla="val 28496"/>
            </a:avLst>
          </a:prstGeom>
          <a:solidFill>
            <a:schemeClr val="tx2">
              <a:lumMod val="40000"/>
              <a:lumOff val="60000"/>
            </a:schemeClr>
          </a:solidFill>
          <a:ln w="38100" cmpd="sng">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Verdana" pitchFamily="34" charset="0"/>
                <a:ea typeface="Verdana" pitchFamily="34" charset="0"/>
                <a:cs typeface="Verdana" pitchFamily="34" charset="0"/>
              </a:rPr>
              <a:t>cascade of errors</a:t>
            </a:r>
            <a:endParaRPr lang="en-US" dirty="0">
              <a:solidFill>
                <a:schemeClr val="tx1"/>
              </a:solidFill>
              <a:latin typeface="Verdana" pitchFamily="34" charset="0"/>
              <a:ea typeface="Verdana" pitchFamily="34" charset="0"/>
              <a:cs typeface="Verdana" pitchFamily="34" charset="0"/>
            </a:endParaRPr>
          </a:p>
        </p:txBody>
      </p:sp>
      <p:pic>
        <p:nvPicPr>
          <p:cNvPr id="4098" name="Picture 2" descr="C:\Users\awalin\Desktop\slide\legend.png"/>
          <p:cNvPicPr>
            <a:picLocks noChangeAspect="1" noChangeArrowheads="1"/>
          </p:cNvPicPr>
          <p:nvPr/>
        </p:nvPicPr>
        <p:blipFill>
          <a:blip r:embed="rId5" cstate="print"/>
          <a:srcRect/>
          <a:stretch>
            <a:fillRect/>
          </a:stretch>
        </p:blipFill>
        <p:spPr bwMode="auto">
          <a:xfrm>
            <a:off x="7743825" y="5181600"/>
            <a:ext cx="1400175" cy="1657350"/>
          </a:xfrm>
          <a:prstGeom prst="rect">
            <a:avLst/>
          </a:prstGeom>
          <a:noFill/>
        </p:spPr>
      </p:pic>
      <p:grpSp>
        <p:nvGrpSpPr>
          <p:cNvPr id="18" name="Group 17"/>
          <p:cNvGrpSpPr/>
          <p:nvPr/>
        </p:nvGrpSpPr>
        <p:grpSpPr>
          <a:xfrm>
            <a:off x="685800" y="3733800"/>
            <a:ext cx="2419681" cy="2900304"/>
            <a:chOff x="685800" y="3733800"/>
            <a:chExt cx="2419681" cy="2900304"/>
          </a:xfrm>
        </p:grpSpPr>
        <p:pic>
          <p:nvPicPr>
            <p:cNvPr id="1037" name="Picture 13" descr="C:\Users\awalin\Desktop\slide\pfollowing1.png"/>
            <p:cNvPicPr>
              <a:picLocks noChangeAspect="1" noChangeArrowheads="1"/>
            </p:cNvPicPr>
            <p:nvPr/>
          </p:nvPicPr>
          <p:blipFill>
            <a:blip r:embed="rId6" cstate="print"/>
            <a:stretch>
              <a:fillRect/>
            </a:stretch>
          </p:blipFill>
          <p:spPr bwMode="auto">
            <a:xfrm>
              <a:off x="685800" y="3733800"/>
              <a:ext cx="2419681" cy="2900304"/>
            </a:xfrm>
            <a:prstGeom prst="rect">
              <a:avLst/>
            </a:prstGeom>
            <a:noFill/>
          </p:spPr>
        </p:pic>
        <p:sp>
          <p:nvSpPr>
            <p:cNvPr id="9" name="Chord 8"/>
            <p:cNvSpPr/>
            <p:nvPr/>
          </p:nvSpPr>
          <p:spPr>
            <a:xfrm>
              <a:off x="914400" y="5105400"/>
              <a:ext cx="20574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Chord 10"/>
          <p:cNvSpPr/>
          <p:nvPr/>
        </p:nvSpPr>
        <p:spPr>
          <a:xfrm>
            <a:off x="5105400" y="5410200"/>
            <a:ext cx="1905000" cy="152400"/>
          </a:xfrm>
          <a:prstGeom prst="chord">
            <a:avLst>
              <a:gd name="adj1" fmla="val 7777131"/>
              <a:gd name="adj2" fmla="val 13827881"/>
            </a:avLst>
          </a:prstGeom>
          <a:noFill/>
          <a:ln w="476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4800600" y="3200400"/>
            <a:ext cx="457200" cy="228600"/>
          </a:xfrm>
          <a:prstGeom prst="ellipse">
            <a:avLst/>
          </a:prstGeom>
          <a:noFill/>
          <a:ln w="381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7" grpId="0" animBg="1"/>
      <p:bldP spid="7" grpId="1" animBg="1"/>
      <p:bldP spid="11"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1752600" y="1548608"/>
            <a:ext cx="5663070" cy="5385592"/>
          </a:xfrm>
          <a:prstGeom prst="rect">
            <a:avLst/>
          </a:prstGeom>
          <a:noFill/>
          <a:ln w="9525">
            <a:noFill/>
            <a:miter lim="800000"/>
            <a:headEnd/>
            <a:tailEnd/>
          </a:ln>
        </p:spPr>
      </p:pic>
      <p:sp>
        <p:nvSpPr>
          <p:cNvPr id="5" name="Rectangular Callout 4"/>
          <p:cNvSpPr/>
          <p:nvPr/>
        </p:nvSpPr>
        <p:spPr>
          <a:xfrm>
            <a:off x="6705600" y="3200400"/>
            <a:ext cx="2133600" cy="838200"/>
          </a:xfrm>
          <a:prstGeom prst="wedgeRectCallout">
            <a:avLst>
              <a:gd name="adj1" fmla="val -100593"/>
              <a:gd name="adj2" fmla="val -49333"/>
            </a:avLst>
          </a:prstGeom>
          <a:solidFill>
            <a:schemeClr val="tx2">
              <a:lumMod val="40000"/>
              <a:lumOff val="60000"/>
            </a:schemeClr>
          </a:solidFill>
          <a:ln w="38100" cmpd="sng">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Verdana" pitchFamily="34" charset="0"/>
                <a:ea typeface="Verdana" pitchFamily="34" charset="0"/>
                <a:cs typeface="Verdana" pitchFamily="34" charset="0"/>
              </a:rPr>
              <a:t>chain of misclassification</a:t>
            </a:r>
            <a:endParaRPr lang="en-US" dirty="0">
              <a:solidFill>
                <a:schemeClr val="tx1"/>
              </a:solidFill>
              <a:latin typeface="Verdana" pitchFamily="34" charset="0"/>
              <a:ea typeface="Verdana" pitchFamily="34" charset="0"/>
              <a:cs typeface="Verdana" pitchFamily="34" charset="0"/>
            </a:endParaRPr>
          </a:p>
        </p:txBody>
      </p:sp>
      <p:sp>
        <p:nvSpPr>
          <p:cNvPr id="8"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Analyzing Neighborhood </a:t>
            </a:r>
            <a:endParaRPr lang="en-US" dirty="0">
              <a:latin typeface="Verdana" pitchFamily="34" charset="0"/>
              <a:ea typeface="Verdana" pitchFamily="34" charset="0"/>
              <a:cs typeface="Verdana" pitchFamily="34" charset="0"/>
            </a:endParaRPr>
          </a:p>
        </p:txBody>
      </p:sp>
      <p:sp>
        <p:nvSpPr>
          <p:cNvPr id="6" name="Chord 5"/>
          <p:cNvSpPr/>
          <p:nvPr/>
        </p:nvSpPr>
        <p:spPr>
          <a:xfrm>
            <a:off x="4724400" y="4724400"/>
            <a:ext cx="18288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ord 6"/>
          <p:cNvSpPr/>
          <p:nvPr/>
        </p:nvSpPr>
        <p:spPr>
          <a:xfrm>
            <a:off x="2514600" y="4267200"/>
            <a:ext cx="1524000" cy="3048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hord 8"/>
          <p:cNvSpPr/>
          <p:nvPr/>
        </p:nvSpPr>
        <p:spPr>
          <a:xfrm>
            <a:off x="3962400" y="2209800"/>
            <a:ext cx="15240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hord 9"/>
          <p:cNvSpPr/>
          <p:nvPr/>
        </p:nvSpPr>
        <p:spPr>
          <a:xfrm>
            <a:off x="3200400" y="6400800"/>
            <a:ext cx="1447800" cy="3048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hord 10"/>
          <p:cNvSpPr/>
          <p:nvPr/>
        </p:nvSpPr>
        <p:spPr>
          <a:xfrm>
            <a:off x="1828800" y="5638800"/>
            <a:ext cx="16002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hord 13"/>
          <p:cNvSpPr/>
          <p:nvPr/>
        </p:nvSpPr>
        <p:spPr>
          <a:xfrm>
            <a:off x="5334000" y="1676400"/>
            <a:ext cx="1600200" cy="152400"/>
          </a:xfrm>
          <a:prstGeom prst="chord">
            <a:avLst>
              <a:gd name="adj1" fmla="val 7777131"/>
              <a:gd name="adj2" fmla="val 13833285"/>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hord 14"/>
          <p:cNvSpPr/>
          <p:nvPr/>
        </p:nvSpPr>
        <p:spPr>
          <a:xfrm>
            <a:off x="2667000" y="3352800"/>
            <a:ext cx="14478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ord 15"/>
          <p:cNvSpPr/>
          <p:nvPr/>
        </p:nvSpPr>
        <p:spPr>
          <a:xfrm>
            <a:off x="4419600" y="3048000"/>
            <a:ext cx="12954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ord 16"/>
          <p:cNvSpPr/>
          <p:nvPr/>
        </p:nvSpPr>
        <p:spPr>
          <a:xfrm>
            <a:off x="4724400" y="3886200"/>
            <a:ext cx="12954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hord 17"/>
          <p:cNvSpPr/>
          <p:nvPr/>
        </p:nvSpPr>
        <p:spPr>
          <a:xfrm>
            <a:off x="6172200" y="6172200"/>
            <a:ext cx="12192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hord 18"/>
          <p:cNvSpPr/>
          <p:nvPr/>
        </p:nvSpPr>
        <p:spPr>
          <a:xfrm>
            <a:off x="5410200" y="5638800"/>
            <a:ext cx="7620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ord 19"/>
          <p:cNvSpPr/>
          <p:nvPr/>
        </p:nvSpPr>
        <p:spPr>
          <a:xfrm>
            <a:off x="4876800" y="6553200"/>
            <a:ext cx="15240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ord 20"/>
          <p:cNvSpPr/>
          <p:nvPr/>
        </p:nvSpPr>
        <p:spPr>
          <a:xfrm>
            <a:off x="5029200" y="2514600"/>
            <a:ext cx="15240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ord 21"/>
          <p:cNvSpPr/>
          <p:nvPr/>
        </p:nvSpPr>
        <p:spPr>
          <a:xfrm>
            <a:off x="2971800" y="5410200"/>
            <a:ext cx="1676400" cy="228600"/>
          </a:xfrm>
          <a:prstGeom prst="chord">
            <a:avLst>
              <a:gd name="adj1" fmla="val 7777131"/>
              <a:gd name="adj2" fmla="val 13827881"/>
            </a:avLst>
          </a:prstGeom>
          <a:noFill/>
          <a:ln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1" name="Picture 3" descr="C:\Users\awalin\Desktop\slide\people-untagged.png"/>
          <p:cNvPicPr>
            <a:picLocks noChangeAspect="1" noChangeArrowheads="1"/>
          </p:cNvPicPr>
          <p:nvPr/>
        </p:nvPicPr>
        <p:blipFill>
          <a:blip r:embed="rId3" cstate="print"/>
          <a:stretch>
            <a:fillRect/>
          </a:stretch>
        </p:blipFill>
        <p:spPr bwMode="auto">
          <a:xfrm>
            <a:off x="381000" y="1539275"/>
            <a:ext cx="8420100" cy="5048069"/>
          </a:xfrm>
          <a:prstGeom prst="rect">
            <a:avLst/>
          </a:prstGeom>
          <a:noFill/>
        </p:spPr>
      </p:pic>
      <p:sp>
        <p:nvSpPr>
          <p:cNvPr id="6" name="Title 1"/>
          <p:cNvSpPr txBox="1">
            <a:spLocks/>
          </p:cNvSpPr>
          <p:nvPr/>
        </p:nvSpPr>
        <p:spPr>
          <a:xfrm>
            <a:off x="0" y="0"/>
            <a:ext cx="8686800" cy="13716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smtClean="0">
                <a:ln>
                  <a:noFill/>
                </a:ln>
                <a:solidFill>
                  <a:schemeClr val="accent1">
                    <a:satMod val="150000"/>
                  </a:schemeClr>
                </a:solidFill>
                <a:effectLst/>
                <a:uLnTx/>
                <a:uFillTx/>
                <a:latin typeface="Verdana" pitchFamily="34" charset="0"/>
                <a:ea typeface="Verdana" pitchFamily="34" charset="0"/>
                <a:cs typeface="Verdana" pitchFamily="34" charset="0"/>
              </a:rPr>
              <a:t> Social Network</a:t>
            </a:r>
            <a:endParaRPr kumimoji="0" lang="en-US" sz="4500" b="1" i="0" u="none" strike="noStrike" kern="1200" cap="none" spc="0" normalizeH="0" baseline="0" noProof="0" dirty="0">
              <a:ln>
                <a:noFill/>
              </a:ln>
              <a:solidFill>
                <a:schemeClr val="accent1">
                  <a:satMod val="150000"/>
                </a:schemeClr>
              </a:solidFill>
              <a:effectLst/>
              <a:uLnTx/>
              <a:uFillTx/>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Verdana" pitchFamily="34" charset="0"/>
                <a:ea typeface="Verdana" pitchFamily="34" charset="0"/>
                <a:cs typeface="Verdana" pitchFamily="34" charset="0"/>
              </a:rPr>
              <a:t>Case Study </a:t>
            </a:r>
            <a:endParaRPr lang="en-US"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304800" y="1775191"/>
            <a:ext cx="8686800" cy="4701809"/>
          </a:xfrm>
        </p:spPr>
        <p:txBody>
          <a:bodyPr>
            <a:normAutofit/>
          </a:bodyPr>
          <a:lstStyle/>
          <a:p>
            <a:r>
              <a:rPr lang="en-US" dirty="0" smtClean="0">
                <a:latin typeface="Verdana" pitchFamily="34" charset="0"/>
                <a:ea typeface="Verdana" pitchFamily="34" charset="0"/>
                <a:cs typeface="Verdana" pitchFamily="34" charset="0"/>
              </a:rPr>
              <a:t>Communication network: </a:t>
            </a:r>
          </a:p>
          <a:p>
            <a:pPr lvl="1"/>
            <a:r>
              <a:rPr lang="en-US" dirty="0" smtClean="0">
                <a:latin typeface="Verdana" pitchFamily="34" charset="0"/>
                <a:ea typeface="Verdana" pitchFamily="34" charset="0"/>
                <a:cs typeface="Verdana" pitchFamily="34" charset="0"/>
              </a:rPr>
              <a:t>Enron </a:t>
            </a:r>
          </a:p>
          <a:p>
            <a:pPr lvl="1"/>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Citation: </a:t>
            </a:r>
          </a:p>
          <a:p>
            <a:pPr lvl="1"/>
            <a:r>
              <a:rPr lang="en-US" dirty="0" err="1" smtClean="0">
                <a:latin typeface="Verdana" pitchFamily="34" charset="0"/>
                <a:ea typeface="Verdana" pitchFamily="34" charset="0"/>
                <a:cs typeface="Verdana" pitchFamily="34" charset="0"/>
              </a:rPr>
              <a:t>Citeseer</a:t>
            </a:r>
            <a:endParaRPr lang="en-US" dirty="0" smtClean="0">
              <a:latin typeface="Verdana" pitchFamily="34" charset="0"/>
              <a:ea typeface="Verdana" pitchFamily="34" charset="0"/>
              <a:cs typeface="Verdana" pitchFamily="34" charset="0"/>
            </a:endParaRPr>
          </a:p>
          <a:p>
            <a:pPr lvl="1"/>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Animal Social Network: </a:t>
            </a:r>
          </a:p>
          <a:p>
            <a:pPr lvl="1"/>
            <a:r>
              <a:rPr lang="en-US" dirty="0" smtClean="0">
                <a:latin typeface="Verdana" pitchFamily="34" charset="0"/>
                <a:ea typeface="Verdana" pitchFamily="34" charset="0"/>
                <a:cs typeface="Verdana" pitchFamily="34" charset="0"/>
              </a:rPr>
              <a:t>Dolphin network</a:t>
            </a:r>
          </a:p>
          <a:p>
            <a:endParaRPr lang="en-US" dirty="0" smtClean="0">
              <a:latin typeface="Verdana" pitchFamily="34" charset="0"/>
              <a:ea typeface="Verdana" pitchFamily="34" charset="0"/>
              <a:cs typeface="Verdana" pitchFamily="34" charset="0"/>
            </a:endParaRPr>
          </a:p>
          <a:p>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08176"/>
          </a:xfrm>
        </p:spPr>
        <p:txBody>
          <a:bodyPr/>
          <a:lstStyle/>
          <a:p>
            <a:r>
              <a:rPr lang="en-US" dirty="0" smtClean="0">
                <a:latin typeface="Verdana" pitchFamily="34" charset="0"/>
                <a:ea typeface="Verdana" pitchFamily="34" charset="0"/>
                <a:cs typeface="Verdana" pitchFamily="34" charset="0"/>
              </a:rPr>
              <a:t>Take away message</a:t>
            </a:r>
            <a:endParaRPr lang="en-US"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0" y="1447800"/>
            <a:ext cx="9144000" cy="5410200"/>
          </a:xfrm>
        </p:spPr>
        <p:txBody>
          <a:bodyPr>
            <a:normAutofit/>
          </a:bodyPr>
          <a:lstStyle/>
          <a:p>
            <a:pPr lvl="1"/>
            <a:r>
              <a:rPr lang="en-US" dirty="0" smtClean="0">
                <a:latin typeface="Verdana" pitchFamily="34" charset="0"/>
                <a:ea typeface="Verdana" pitchFamily="34" charset="0"/>
                <a:cs typeface="Verdana" pitchFamily="34" charset="0"/>
              </a:rPr>
              <a:t>Understand the results of </a:t>
            </a:r>
            <a:r>
              <a:rPr lang="en-US" dirty="0" smtClean="0">
                <a:latin typeface="Verdana" pitchFamily="34" charset="0"/>
                <a:ea typeface="Verdana" pitchFamily="34" charset="0"/>
                <a:cs typeface="Verdana" pitchFamily="34" charset="0"/>
              </a:rPr>
              <a:t>classifiers</a:t>
            </a:r>
            <a:endParaRPr lang="en-US" dirty="0" smtClean="0">
              <a:latin typeface="Verdana" pitchFamily="34" charset="0"/>
              <a:ea typeface="Verdana" pitchFamily="34" charset="0"/>
              <a:cs typeface="Verdana" pitchFamily="34" charset="0"/>
            </a:endParaRPr>
          </a:p>
          <a:p>
            <a:pPr lvl="2"/>
            <a:endParaRPr lang="en-US" dirty="0" smtClean="0">
              <a:latin typeface="Verdana" pitchFamily="34" charset="0"/>
              <a:ea typeface="Verdana" pitchFamily="34" charset="0"/>
              <a:cs typeface="Verdana" pitchFamily="34" charset="0"/>
            </a:endParaRPr>
          </a:p>
          <a:p>
            <a:pPr lvl="2"/>
            <a:r>
              <a:rPr lang="en-US" dirty="0" smtClean="0">
                <a:latin typeface="Verdana" pitchFamily="34" charset="0"/>
                <a:ea typeface="Verdana" pitchFamily="34" charset="0"/>
                <a:cs typeface="Verdana" pitchFamily="34" charset="0"/>
              </a:rPr>
              <a:t>see </a:t>
            </a:r>
            <a:r>
              <a:rPr lang="en-US" dirty="0" smtClean="0">
                <a:latin typeface="Verdana" pitchFamily="34" charset="0"/>
                <a:ea typeface="Verdana" pitchFamily="34" charset="0"/>
                <a:cs typeface="Verdana" pitchFamily="34" charset="0"/>
              </a:rPr>
              <a:t>the relational context</a:t>
            </a:r>
          </a:p>
          <a:p>
            <a:pPr lvl="2"/>
            <a:endParaRPr lang="en-US" dirty="0" smtClean="0">
              <a:latin typeface="Verdana" pitchFamily="34" charset="0"/>
              <a:ea typeface="Verdana" pitchFamily="34" charset="0"/>
              <a:cs typeface="Verdana" pitchFamily="34" charset="0"/>
            </a:endParaRPr>
          </a:p>
          <a:p>
            <a:pPr lvl="2"/>
            <a:r>
              <a:rPr lang="en-US" dirty="0" smtClean="0">
                <a:latin typeface="Verdana" pitchFamily="34" charset="0"/>
                <a:ea typeface="Verdana" pitchFamily="34" charset="0"/>
                <a:cs typeface="Verdana" pitchFamily="34" charset="0"/>
              </a:rPr>
              <a:t>see </a:t>
            </a:r>
            <a:r>
              <a:rPr lang="en-US" dirty="0" smtClean="0">
                <a:latin typeface="Verdana" pitchFamily="34" charset="0"/>
                <a:ea typeface="Verdana" pitchFamily="34" charset="0"/>
                <a:cs typeface="Verdana" pitchFamily="34" charset="0"/>
              </a:rPr>
              <a:t>cascades of errors</a:t>
            </a:r>
          </a:p>
          <a:p>
            <a:pPr lvl="2"/>
            <a:endParaRPr lang="en-US" dirty="0" smtClean="0">
              <a:latin typeface="Verdana" pitchFamily="34" charset="0"/>
              <a:ea typeface="Verdana" pitchFamily="34" charset="0"/>
              <a:cs typeface="Verdana" pitchFamily="34" charset="0"/>
            </a:endParaRPr>
          </a:p>
          <a:p>
            <a:pPr lvl="2"/>
            <a:r>
              <a:rPr lang="en-US" dirty="0" smtClean="0">
                <a:latin typeface="Verdana" pitchFamily="34" charset="0"/>
                <a:ea typeface="Verdana" pitchFamily="34" charset="0"/>
                <a:cs typeface="Verdana" pitchFamily="34" charset="0"/>
              </a:rPr>
              <a:t>follow </a:t>
            </a:r>
            <a:r>
              <a:rPr lang="en-US" dirty="0" smtClean="0">
                <a:latin typeface="Verdana" pitchFamily="34" charset="0"/>
                <a:ea typeface="Verdana" pitchFamily="34" charset="0"/>
                <a:cs typeface="Verdana" pitchFamily="34" charset="0"/>
              </a:rPr>
              <a:t>chains of misclassification</a:t>
            </a:r>
          </a:p>
          <a:p>
            <a:pPr lvl="1">
              <a:buNone/>
            </a:pPr>
            <a:endParaRPr lang="en-US" dirty="0" smtClean="0">
              <a:latin typeface="Verdana" pitchFamily="34" charset="0"/>
              <a:ea typeface="Verdana" pitchFamily="34" charset="0"/>
              <a:cs typeface="Verdana" pitchFamily="34" charset="0"/>
            </a:endParaRPr>
          </a:p>
          <a:p>
            <a:pPr lvl="1">
              <a:buNone/>
            </a:pPr>
            <a:endParaRPr lang="en-US" dirty="0" smtClean="0">
              <a:latin typeface="Verdana" pitchFamily="34" charset="0"/>
              <a:ea typeface="Verdana" pitchFamily="34" charset="0"/>
              <a:cs typeface="Verdana" pitchFamily="34" charset="0"/>
            </a:endParaRPr>
          </a:p>
          <a:p>
            <a:pPr lvl="1">
              <a:buNone/>
            </a:pPr>
            <a:r>
              <a:rPr lang="en-US" b="1" dirty="0" smtClean="0">
                <a:latin typeface="Verdana" pitchFamily="34" charset="0"/>
                <a:ea typeface="Verdana" pitchFamily="34" charset="0"/>
                <a:cs typeface="Verdana" pitchFamily="34" charset="0"/>
              </a:rPr>
              <a:t>URL: </a:t>
            </a:r>
            <a:r>
              <a:rPr lang="en-US" dirty="0" smtClean="0">
                <a:latin typeface="Verdana" pitchFamily="34" charset="0"/>
                <a:ea typeface="Verdana" pitchFamily="34" charset="0"/>
                <a:cs typeface="Verdana" pitchFamily="34" charset="0"/>
              </a:rPr>
              <a:t>http://www.cs.umd.edu/projects/linqs/gpare</a:t>
            </a:r>
          </a:p>
          <a:p>
            <a:pPr lvl="1"/>
            <a:endParaRPr lang="en-US" dirty="0" smtClean="0">
              <a:latin typeface="Verdana" pitchFamily="34" charset="0"/>
              <a:ea typeface="Verdana" pitchFamily="34" charset="0"/>
              <a:cs typeface="Verdana" pitchFamily="34" charset="0"/>
            </a:endParaRPr>
          </a:p>
          <a:p>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Acknowledgement</a:t>
            </a:r>
            <a:endParaRPr lang="en-US"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0" y="1524000"/>
            <a:ext cx="9144000" cy="5334000"/>
          </a:xfrm>
        </p:spPr>
        <p:txBody>
          <a:bodyPr>
            <a:normAutofit/>
          </a:bodyPr>
          <a:lstStyle/>
          <a:p>
            <a:r>
              <a:rPr lang="en-US" dirty="0" smtClean="0">
                <a:latin typeface="Verdana" pitchFamily="34" charset="0"/>
                <a:ea typeface="Verdana" pitchFamily="34" charset="0"/>
                <a:cs typeface="Verdana" pitchFamily="34" charset="0"/>
              </a:rPr>
              <a:t>Catherine </a:t>
            </a:r>
            <a:r>
              <a:rPr lang="en-US" dirty="0" err="1" smtClean="0">
                <a:latin typeface="Verdana" pitchFamily="34" charset="0"/>
                <a:ea typeface="Verdana" pitchFamily="34" charset="0"/>
                <a:cs typeface="Verdana" pitchFamily="34" charset="0"/>
              </a:rPr>
              <a:t>Plaisant</a:t>
            </a:r>
            <a:r>
              <a:rPr lang="en-US" dirty="0" smtClean="0">
                <a:latin typeface="Verdana" pitchFamily="34" charset="0"/>
                <a:ea typeface="Verdana" pitchFamily="34" charset="0"/>
                <a:cs typeface="Verdana" pitchFamily="34" charset="0"/>
              </a:rPr>
              <a:t> and Ben </a:t>
            </a:r>
            <a:r>
              <a:rPr lang="en-US" dirty="0" err="1" smtClean="0">
                <a:latin typeface="Verdana" pitchFamily="34" charset="0"/>
                <a:ea typeface="Verdana" pitchFamily="34" charset="0"/>
                <a:cs typeface="Verdana" pitchFamily="34" charset="0"/>
              </a:rPr>
              <a:t>Shneiderman</a:t>
            </a:r>
            <a:endParaRPr lang="en-US" dirty="0" smtClean="0">
              <a:latin typeface="Verdana" pitchFamily="34" charset="0"/>
              <a:ea typeface="Verdana" pitchFamily="34" charset="0"/>
              <a:cs typeface="Verdana" pitchFamily="34" charset="0"/>
            </a:endParaRPr>
          </a:p>
          <a:p>
            <a:endParaRPr lang="en-US" dirty="0" smtClean="0">
              <a:latin typeface="Verdana" pitchFamily="34" charset="0"/>
              <a:ea typeface="Verdana" pitchFamily="34" charset="0"/>
              <a:cs typeface="Verdana" pitchFamily="34" charset="0"/>
            </a:endParaRPr>
          </a:p>
          <a:p>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Janet Mann and the Shark Bay Dolphin Research Project (SBDRP)</a:t>
            </a:r>
          </a:p>
          <a:p>
            <a:endParaRPr lang="en-US" dirty="0" smtClean="0">
              <a:latin typeface="Verdana" pitchFamily="34" charset="0"/>
              <a:ea typeface="Verdana" pitchFamily="34" charset="0"/>
              <a:cs typeface="Verdana" pitchFamily="34" charset="0"/>
            </a:endParaRPr>
          </a:p>
          <a:p>
            <a:endParaRPr lang="en-US"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FODAVA grant from NSF Grant #CCF0937094</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1" name="Picture 3" descr="C:\Users\awalin\Desktop\slide\people-untagged.png"/>
          <p:cNvPicPr>
            <a:picLocks noChangeAspect="1" noChangeArrowheads="1"/>
          </p:cNvPicPr>
          <p:nvPr/>
        </p:nvPicPr>
        <p:blipFill>
          <a:blip r:embed="rId3" cstate="print"/>
          <a:srcRect/>
          <a:stretch>
            <a:fillRect/>
          </a:stretch>
        </p:blipFill>
        <p:spPr bwMode="auto">
          <a:xfrm>
            <a:off x="381000" y="1497219"/>
            <a:ext cx="8420100" cy="5132181"/>
          </a:xfrm>
          <a:prstGeom prst="rect">
            <a:avLst/>
          </a:prstGeom>
          <a:noFill/>
        </p:spPr>
      </p:pic>
      <p:sp>
        <p:nvSpPr>
          <p:cNvPr id="6" name="Title 1"/>
          <p:cNvSpPr txBox="1">
            <a:spLocks/>
          </p:cNvSpPr>
          <p:nvPr/>
        </p:nvSpPr>
        <p:spPr>
          <a:xfrm>
            <a:off x="0" y="0"/>
            <a:ext cx="8686800" cy="13716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smtClean="0">
                <a:ln>
                  <a:noFill/>
                </a:ln>
                <a:solidFill>
                  <a:schemeClr val="accent1">
                    <a:satMod val="150000"/>
                  </a:schemeClr>
                </a:solidFill>
                <a:effectLst/>
                <a:uLnTx/>
                <a:uFillTx/>
                <a:latin typeface="Verdana" pitchFamily="34" charset="0"/>
                <a:ea typeface="Verdana" pitchFamily="34" charset="0"/>
                <a:cs typeface="Verdana" pitchFamily="34" charset="0"/>
              </a:rPr>
              <a:t> Social Network</a:t>
            </a:r>
            <a:endParaRPr kumimoji="0" lang="en-US" sz="4500" b="1" i="0" u="none" strike="noStrike" kern="1200" cap="none" spc="0" normalizeH="0" baseline="0" noProof="0" dirty="0">
              <a:ln>
                <a:noFill/>
              </a:ln>
              <a:solidFill>
                <a:schemeClr val="accent1">
                  <a:satMod val="150000"/>
                </a:schemeClr>
              </a:solidFill>
              <a:effectLst/>
              <a:uLnTx/>
              <a:uFillTx/>
              <a:latin typeface="Verdana" pitchFamily="34" charset="0"/>
              <a:ea typeface="Verdana" pitchFamily="34" charset="0"/>
              <a:cs typeface="Verdana" pitchFamily="34" charset="0"/>
            </a:endParaRPr>
          </a:p>
        </p:txBody>
      </p:sp>
      <p:sp>
        <p:nvSpPr>
          <p:cNvPr id="5" name="Rectangular Callout 4"/>
          <p:cNvSpPr/>
          <p:nvPr/>
        </p:nvSpPr>
        <p:spPr>
          <a:xfrm>
            <a:off x="6781800" y="1447800"/>
            <a:ext cx="1752600" cy="762000"/>
          </a:xfrm>
          <a:prstGeom prst="wedgeRectCallout">
            <a:avLst>
              <a:gd name="adj1" fmla="val -71606"/>
              <a:gd name="adj2" fmla="val 36913"/>
            </a:avLst>
          </a:prstGeom>
          <a:solidFill>
            <a:schemeClr val="tx2">
              <a:lumMod val="40000"/>
              <a:lumOff val="60000"/>
            </a:schemeClr>
          </a:solidFill>
          <a:ln w="38100" cmpd="sng">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Verdana" pitchFamily="34" charset="0"/>
                <a:ea typeface="Verdana" pitchFamily="34" charset="0"/>
                <a:cs typeface="Verdana" pitchFamily="34" charset="0"/>
              </a:rPr>
              <a:t>Predicting political preference</a:t>
            </a:r>
            <a:endParaRPr lang="en-US" dirty="0">
              <a:solidFill>
                <a:schemeClr val="tx1"/>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8686800" cy="1252728"/>
          </a:xfrm>
        </p:spPr>
        <p:txBody>
          <a:bodyPr/>
          <a:lstStyle/>
          <a:p>
            <a:r>
              <a:rPr lang="en-US" dirty="0" smtClean="0">
                <a:latin typeface="Verdana" pitchFamily="34" charset="0"/>
                <a:ea typeface="Verdana" pitchFamily="34" charset="0"/>
                <a:cs typeface="Verdana" pitchFamily="34" charset="0"/>
              </a:rPr>
              <a:t> Citation Network</a:t>
            </a:r>
            <a:endParaRPr lang="en-US" dirty="0">
              <a:latin typeface="Verdana" pitchFamily="34" charset="0"/>
              <a:ea typeface="Verdana" pitchFamily="34" charset="0"/>
              <a:cs typeface="Verdana" pitchFamily="34" charset="0"/>
            </a:endParaRPr>
          </a:p>
        </p:txBody>
      </p:sp>
      <p:pic>
        <p:nvPicPr>
          <p:cNvPr id="5" name="Content Placeholder 4" descr="citation.jpg"/>
          <p:cNvPicPr>
            <a:picLocks noGrp="1" noChangeAspect="1"/>
          </p:cNvPicPr>
          <p:nvPr>
            <p:ph idx="1"/>
          </p:nvPr>
        </p:nvPicPr>
        <p:blipFill>
          <a:blip r:embed="rId2" cstate="print"/>
          <a:stretch>
            <a:fillRect/>
          </a:stretch>
        </p:blipFill>
        <p:spPr>
          <a:xfrm>
            <a:off x="2018443" y="1524000"/>
            <a:ext cx="5312663" cy="5333999"/>
          </a:xfrm>
        </p:spPr>
      </p:pic>
      <p:sp>
        <p:nvSpPr>
          <p:cNvPr id="6" name="Rectangular Callout 5"/>
          <p:cNvSpPr/>
          <p:nvPr/>
        </p:nvSpPr>
        <p:spPr>
          <a:xfrm>
            <a:off x="7086600" y="1676400"/>
            <a:ext cx="1828800" cy="838200"/>
          </a:xfrm>
          <a:prstGeom prst="wedgeRectCallout">
            <a:avLst>
              <a:gd name="adj1" fmla="val -63680"/>
              <a:gd name="adj2" fmla="val 45497"/>
            </a:avLst>
          </a:prstGeom>
          <a:solidFill>
            <a:schemeClr val="tx2">
              <a:lumMod val="40000"/>
              <a:lumOff val="60000"/>
            </a:schemeClr>
          </a:solidFill>
          <a:ln w="38100" cmpd="sng">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Verdana" pitchFamily="34" charset="0"/>
                <a:ea typeface="Verdana" pitchFamily="34" charset="0"/>
                <a:cs typeface="Verdana" pitchFamily="34" charset="0"/>
              </a:rPr>
              <a:t>Labeling paper by topics ?</a:t>
            </a:r>
            <a:endParaRPr lang="en-US" dirty="0">
              <a:solidFill>
                <a:schemeClr val="tx1"/>
              </a:solidFill>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lstStyle/>
          <a:p>
            <a:r>
              <a:rPr lang="en-US" dirty="0" smtClean="0">
                <a:latin typeface="Verdana" pitchFamily="34" charset="0"/>
                <a:ea typeface="Verdana" pitchFamily="34" charset="0"/>
                <a:cs typeface="Verdana" pitchFamily="34" charset="0"/>
              </a:rPr>
              <a:t> Labeling the Nodes</a:t>
            </a:r>
            <a:endParaRPr lang="en-US" dirty="0">
              <a:latin typeface="Verdana" pitchFamily="34" charset="0"/>
              <a:ea typeface="Verdana" pitchFamily="34" charset="0"/>
              <a:cs typeface="Verdana" pitchFamily="34" charset="0"/>
            </a:endParaRPr>
          </a:p>
        </p:txBody>
      </p:sp>
      <p:grpSp>
        <p:nvGrpSpPr>
          <p:cNvPr id="59" name="Group 58"/>
          <p:cNvGrpSpPr/>
          <p:nvPr/>
        </p:nvGrpSpPr>
        <p:grpSpPr>
          <a:xfrm>
            <a:off x="304800" y="1676404"/>
            <a:ext cx="7532536" cy="369336"/>
            <a:chOff x="0" y="1904998"/>
            <a:chExt cx="7803978" cy="268278"/>
          </a:xfrm>
        </p:grpSpPr>
        <p:sp>
          <p:nvSpPr>
            <p:cNvPr id="51" name="Rectangle 50"/>
            <p:cNvSpPr/>
            <p:nvPr/>
          </p:nvSpPr>
          <p:spPr>
            <a:xfrm>
              <a:off x="1973649" y="1960351"/>
              <a:ext cx="315784" cy="166051"/>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2" name="Rectangle 51"/>
            <p:cNvSpPr/>
            <p:nvPr/>
          </p:nvSpPr>
          <p:spPr>
            <a:xfrm>
              <a:off x="4736756" y="1960348"/>
              <a:ext cx="315784" cy="166051"/>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3" name="Rectangle 52"/>
            <p:cNvSpPr/>
            <p:nvPr/>
          </p:nvSpPr>
          <p:spPr>
            <a:xfrm>
              <a:off x="5289378" y="1904998"/>
              <a:ext cx="2514600" cy="245920"/>
            </a:xfrm>
            <a:prstGeom prst="rect">
              <a:avLst/>
            </a:prstGeom>
          </p:spPr>
          <p:txBody>
            <a:bodyPr wrap="square">
              <a:spAutoFit/>
            </a:bodyPr>
            <a:lstStyle/>
            <a:p>
              <a:pPr marL="1188720" lvl="2" indent="-274320">
                <a:spcBef>
                  <a:spcPct val="20000"/>
                </a:spcBef>
                <a:buClr>
                  <a:schemeClr val="accent2"/>
                </a:buClr>
                <a:buSzPct val="90000"/>
              </a:pPr>
              <a:r>
                <a:rPr lang="en-US" sz="1600" dirty="0" smtClean="0">
                  <a:latin typeface="Verdana" pitchFamily="34" charset="0"/>
                  <a:ea typeface="Verdana" pitchFamily="34" charset="0"/>
                  <a:cs typeface="Verdana" pitchFamily="34" charset="0"/>
                </a:rPr>
                <a:t>Topic 3</a:t>
              </a:r>
            </a:p>
          </p:txBody>
        </p:sp>
        <p:sp>
          <p:nvSpPr>
            <p:cNvPr id="54" name="Rectangle 53"/>
            <p:cNvSpPr/>
            <p:nvPr/>
          </p:nvSpPr>
          <p:spPr>
            <a:xfrm>
              <a:off x="7184080" y="1960345"/>
              <a:ext cx="285578" cy="173250"/>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5" name="Rectangle 54"/>
            <p:cNvSpPr/>
            <p:nvPr/>
          </p:nvSpPr>
          <p:spPr>
            <a:xfrm>
              <a:off x="2684162" y="1905000"/>
              <a:ext cx="2052594" cy="268276"/>
            </a:xfrm>
            <a:prstGeom prst="rect">
              <a:avLst/>
            </a:prstGeom>
          </p:spPr>
          <p:txBody>
            <a:bodyPr wrap="square">
              <a:spAutoFit/>
            </a:bodyPr>
            <a:lstStyle/>
            <a:p>
              <a:pPr marL="1188720" lvl="2" indent="-274320">
                <a:spcBef>
                  <a:spcPct val="20000"/>
                </a:spcBef>
                <a:buClr>
                  <a:schemeClr val="accent2"/>
                </a:buClr>
                <a:buSzPct val="90000"/>
              </a:pPr>
              <a:r>
                <a:rPr lang="en-US" dirty="0" smtClean="0">
                  <a:latin typeface="Verdana" pitchFamily="34" charset="0"/>
                  <a:ea typeface="Verdana" pitchFamily="34" charset="0"/>
                  <a:cs typeface="Verdana" pitchFamily="34" charset="0"/>
                </a:rPr>
                <a:t>Topic 2</a:t>
              </a:r>
            </a:p>
          </p:txBody>
        </p:sp>
        <p:sp>
          <p:nvSpPr>
            <p:cNvPr id="56" name="Rectangle 55"/>
            <p:cNvSpPr/>
            <p:nvPr/>
          </p:nvSpPr>
          <p:spPr>
            <a:xfrm>
              <a:off x="0" y="1905001"/>
              <a:ext cx="2842054" cy="245920"/>
            </a:xfrm>
            <a:prstGeom prst="rect">
              <a:avLst/>
            </a:prstGeom>
          </p:spPr>
          <p:txBody>
            <a:bodyPr wrap="square">
              <a:spAutoFit/>
            </a:bodyPr>
            <a:lstStyle/>
            <a:p>
              <a:pPr marL="1188720" lvl="2" indent="-274320">
                <a:spcBef>
                  <a:spcPct val="20000"/>
                </a:spcBef>
                <a:buClr>
                  <a:schemeClr val="accent2"/>
                </a:buClr>
                <a:buSzPct val="90000"/>
              </a:pPr>
              <a:r>
                <a:rPr lang="en-US" sz="1600" dirty="0" smtClean="0">
                  <a:latin typeface="Verdana" pitchFamily="34" charset="0"/>
                  <a:ea typeface="Verdana" pitchFamily="34" charset="0"/>
                  <a:cs typeface="Verdana" pitchFamily="34" charset="0"/>
                </a:rPr>
                <a:t>Topic 1 </a:t>
              </a:r>
            </a:p>
          </p:txBody>
        </p:sp>
      </p:grpSp>
      <p:grpSp>
        <p:nvGrpSpPr>
          <p:cNvPr id="81" name="Group 80"/>
          <p:cNvGrpSpPr/>
          <p:nvPr/>
        </p:nvGrpSpPr>
        <p:grpSpPr>
          <a:xfrm>
            <a:off x="304800" y="3352800"/>
            <a:ext cx="5562600" cy="2413576"/>
            <a:chOff x="304800" y="3352800"/>
            <a:chExt cx="5562600" cy="2413576"/>
          </a:xfrm>
        </p:grpSpPr>
        <p:sp>
          <p:nvSpPr>
            <p:cNvPr id="5" name="Oval 4"/>
            <p:cNvSpPr/>
            <p:nvPr/>
          </p:nvSpPr>
          <p:spPr>
            <a:xfrm>
              <a:off x="4013200" y="3962400"/>
              <a:ext cx="483704" cy="4572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Oval 5"/>
            <p:cNvSpPr/>
            <p:nvPr/>
          </p:nvSpPr>
          <p:spPr>
            <a:xfrm>
              <a:off x="3287643" y="3962400"/>
              <a:ext cx="483704" cy="457200"/>
            </a:xfrm>
            <a:prstGeom prst="ellipse">
              <a:avLst/>
            </a:prstGeom>
            <a:noFill/>
            <a:ln w="41275" cmpd="sng">
              <a:solidFill>
                <a:srgbClr val="000B2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Oval 6"/>
            <p:cNvSpPr/>
            <p:nvPr/>
          </p:nvSpPr>
          <p:spPr>
            <a:xfrm>
              <a:off x="4577522" y="4495800"/>
              <a:ext cx="483704" cy="457200"/>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8" name="Oval 7"/>
            <p:cNvSpPr/>
            <p:nvPr/>
          </p:nvSpPr>
          <p:spPr>
            <a:xfrm>
              <a:off x="4577522" y="5257800"/>
              <a:ext cx="483704" cy="457200"/>
            </a:xfrm>
            <a:prstGeom prst="ellipse">
              <a:avLst/>
            </a:prstGeom>
            <a:noFill/>
            <a:ln w="41275" cmpd="sng">
              <a:solidFill>
                <a:srgbClr val="000B2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Oval 8"/>
            <p:cNvSpPr/>
            <p:nvPr/>
          </p:nvSpPr>
          <p:spPr>
            <a:xfrm>
              <a:off x="4819374" y="3886200"/>
              <a:ext cx="483704" cy="4572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cxnSp>
          <p:nvCxnSpPr>
            <p:cNvPr id="10" name="Straight Connector 9"/>
            <p:cNvCxnSpPr>
              <a:stCxn id="5" idx="6"/>
              <a:endCxn id="9" idx="2"/>
            </p:cNvCxnSpPr>
            <p:nvPr/>
          </p:nvCxnSpPr>
          <p:spPr>
            <a:xfrm flipV="1">
              <a:off x="4496904" y="4114800"/>
              <a:ext cx="322470" cy="7620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5"/>
              <a:endCxn id="7" idx="1"/>
            </p:cNvCxnSpPr>
            <p:nvPr/>
          </p:nvCxnSpPr>
          <p:spPr>
            <a:xfrm rot="16200000" flipH="1">
              <a:off x="4432158" y="4346555"/>
              <a:ext cx="210110" cy="22229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0"/>
              <a:endCxn id="9" idx="3"/>
            </p:cNvCxnSpPr>
            <p:nvPr/>
          </p:nvCxnSpPr>
          <p:spPr>
            <a:xfrm rot="5400000" flipH="1" flipV="1">
              <a:off x="4745115" y="4350705"/>
              <a:ext cx="219355" cy="70836"/>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5383696" y="3352800"/>
              <a:ext cx="483704" cy="4572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cxnSp>
          <p:nvCxnSpPr>
            <p:cNvPr id="14" name="Straight Connector 13"/>
            <p:cNvCxnSpPr>
              <a:stCxn id="9" idx="7"/>
            </p:cNvCxnSpPr>
            <p:nvPr/>
          </p:nvCxnSpPr>
          <p:spPr>
            <a:xfrm rot="5400000" flipH="1" flipV="1">
              <a:off x="5238332" y="3736955"/>
              <a:ext cx="210110" cy="22229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7" idx="4"/>
              <a:endCxn id="8" idx="0"/>
            </p:cNvCxnSpPr>
            <p:nvPr/>
          </p:nvCxnSpPr>
          <p:spPr>
            <a:xfrm rot="5400000">
              <a:off x="4666974" y="5105400"/>
              <a:ext cx="3048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5" idx="2"/>
              <a:endCxn id="6" idx="6"/>
            </p:cNvCxnSpPr>
            <p:nvPr/>
          </p:nvCxnSpPr>
          <p:spPr>
            <a:xfrm rot="10800000">
              <a:off x="3771348" y="4191000"/>
              <a:ext cx="241852"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04800" y="3581400"/>
              <a:ext cx="2249655" cy="646331"/>
            </a:xfrm>
            <a:prstGeom prst="rect">
              <a:avLst/>
            </a:prstGeom>
            <a:noFill/>
          </p:spPr>
          <p:txBody>
            <a:bodyPr wrap="none" rtlCol="0">
              <a:spAutoFit/>
            </a:bodyPr>
            <a:lstStyle/>
            <a:p>
              <a:pPr marL="0" lvl="1"/>
              <a:r>
                <a:rPr lang="en-US" b="1" dirty="0" smtClean="0">
                  <a:latin typeface="Verdana" pitchFamily="34" charset="0"/>
                  <a:ea typeface="Verdana" pitchFamily="34" charset="0"/>
                  <a:cs typeface="Verdana" pitchFamily="34" charset="0"/>
                </a:rPr>
                <a:t>Input graph</a:t>
              </a:r>
              <a:r>
                <a:rPr lang="en-US" dirty="0" smtClean="0">
                  <a:latin typeface="Verdana" pitchFamily="34" charset="0"/>
                  <a:ea typeface="Verdana" pitchFamily="34" charset="0"/>
                  <a:cs typeface="Verdana" pitchFamily="34" charset="0"/>
                </a:rPr>
                <a:t>: </a:t>
              </a:r>
            </a:p>
            <a:p>
              <a:pPr marL="0" lvl="1"/>
              <a:r>
                <a:rPr lang="en-US" dirty="0" smtClean="0">
                  <a:latin typeface="Verdana" pitchFamily="34" charset="0"/>
                  <a:ea typeface="Verdana" pitchFamily="34" charset="0"/>
                  <a:cs typeface="Verdana" pitchFamily="34" charset="0"/>
                </a:rPr>
                <a:t>Partially observed</a:t>
              </a:r>
            </a:p>
          </p:txBody>
        </p:sp>
        <p:sp>
          <p:nvSpPr>
            <p:cNvPr id="65" name="TextBox 64"/>
            <p:cNvSpPr txBox="1"/>
            <p:nvPr/>
          </p:nvSpPr>
          <p:spPr>
            <a:xfrm>
              <a:off x="3368261" y="3886200"/>
              <a:ext cx="483704" cy="584775"/>
            </a:xfrm>
            <a:prstGeom prst="rect">
              <a:avLst/>
            </a:prstGeom>
            <a:noFill/>
          </p:spPr>
          <p:txBody>
            <a:bodyPr wrap="square" rtlCol="0">
              <a:spAutoFit/>
            </a:bodyPr>
            <a:lstStyle/>
            <a:p>
              <a:r>
                <a:rPr lang="en-US" sz="3200" b="1" dirty="0" smtClean="0"/>
                <a:t>?</a:t>
              </a:r>
              <a:endParaRPr lang="en-US" sz="3200" b="1" dirty="0"/>
            </a:p>
          </p:txBody>
        </p:sp>
        <p:sp>
          <p:nvSpPr>
            <p:cNvPr id="66" name="TextBox 65"/>
            <p:cNvSpPr txBox="1"/>
            <p:nvPr/>
          </p:nvSpPr>
          <p:spPr>
            <a:xfrm>
              <a:off x="4577522" y="5181601"/>
              <a:ext cx="564322" cy="584775"/>
            </a:xfrm>
            <a:prstGeom prst="rect">
              <a:avLst/>
            </a:prstGeom>
            <a:noFill/>
          </p:spPr>
          <p:txBody>
            <a:bodyPr wrap="square" rtlCol="0">
              <a:spAutoFit/>
            </a:bodyPr>
            <a:lstStyle/>
            <a:p>
              <a:r>
                <a:rPr lang="en-US" sz="3200" b="1" dirty="0" smtClean="0"/>
                <a:t> ?</a:t>
              </a:r>
              <a:endParaRPr lang="en-US" sz="3200" b="1" dirty="0"/>
            </a:p>
          </p:txBody>
        </p:sp>
        <p:sp>
          <p:nvSpPr>
            <p:cNvPr id="67" name="TextBox 66"/>
            <p:cNvSpPr txBox="1"/>
            <p:nvPr/>
          </p:nvSpPr>
          <p:spPr>
            <a:xfrm>
              <a:off x="4899991" y="3810001"/>
              <a:ext cx="403087" cy="584775"/>
            </a:xfrm>
            <a:prstGeom prst="rect">
              <a:avLst/>
            </a:prstGeom>
            <a:noFill/>
          </p:spPr>
          <p:txBody>
            <a:bodyPr wrap="square" rtlCol="0">
              <a:spAutoFit/>
            </a:bodyPr>
            <a:lstStyle/>
            <a:p>
              <a:endParaRPr lang="en-US" sz="3200" b="1" dirty="0"/>
            </a:p>
          </p:txBody>
        </p:sp>
      </p:grpSp>
      <p:grpSp>
        <p:nvGrpSpPr>
          <p:cNvPr id="79" name="Group 78"/>
          <p:cNvGrpSpPr/>
          <p:nvPr/>
        </p:nvGrpSpPr>
        <p:grpSpPr>
          <a:xfrm>
            <a:off x="3352800" y="2895600"/>
            <a:ext cx="5562600" cy="2971800"/>
            <a:chOff x="3276600" y="2895600"/>
            <a:chExt cx="5867400" cy="2971800"/>
          </a:xfrm>
        </p:grpSpPr>
        <p:grpSp>
          <p:nvGrpSpPr>
            <p:cNvPr id="78" name="Group 77"/>
            <p:cNvGrpSpPr/>
            <p:nvPr/>
          </p:nvGrpSpPr>
          <p:grpSpPr>
            <a:xfrm>
              <a:off x="3276600" y="2895600"/>
              <a:ext cx="3200400" cy="2971800"/>
              <a:chOff x="457200" y="2971800"/>
              <a:chExt cx="3200400" cy="2971800"/>
            </a:xfrm>
          </p:grpSpPr>
          <p:sp>
            <p:nvSpPr>
              <p:cNvPr id="69" name="Rectangle 68"/>
              <p:cNvSpPr/>
              <p:nvPr/>
            </p:nvSpPr>
            <p:spPr>
              <a:xfrm rot="16200000">
                <a:off x="342900" y="3314700"/>
                <a:ext cx="838200" cy="152400"/>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70" name="Rectangle 69"/>
              <p:cNvSpPr/>
              <p:nvPr/>
            </p:nvSpPr>
            <p:spPr>
              <a:xfrm rot="16200000">
                <a:off x="785156" y="3558244"/>
                <a:ext cx="381000" cy="122512"/>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1" name="Rectangle 70"/>
              <p:cNvSpPr/>
              <p:nvPr/>
            </p:nvSpPr>
            <p:spPr>
              <a:xfrm>
                <a:off x="1143000" y="3581400"/>
                <a:ext cx="122511" cy="228600"/>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72" name="Rounded Rectangular Callout 71"/>
              <p:cNvSpPr/>
              <p:nvPr/>
            </p:nvSpPr>
            <p:spPr>
              <a:xfrm>
                <a:off x="457200" y="2971800"/>
                <a:ext cx="1066800" cy="914400"/>
              </a:xfrm>
              <a:prstGeom prst="wedgeRoundRectCallout">
                <a:avLst/>
              </a:prstGeom>
              <a:noFill/>
              <a:ln w="25400" cmpd="sng">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73" name="Rounded Rectangular Callout 72"/>
              <p:cNvSpPr/>
              <p:nvPr/>
            </p:nvSpPr>
            <p:spPr>
              <a:xfrm>
                <a:off x="2590800" y="5029200"/>
                <a:ext cx="1066800" cy="914400"/>
              </a:xfrm>
              <a:prstGeom prst="wedgeRoundRectCallout">
                <a:avLst>
                  <a:gd name="adj1" fmla="val -74249"/>
                  <a:gd name="adj2" fmla="val 24819"/>
                  <a:gd name="adj3" fmla="val 16667"/>
                </a:avLst>
              </a:prstGeom>
              <a:noFill/>
              <a:ln w="25400" cmpd="sng">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74" name="Rectangle 73"/>
              <p:cNvSpPr/>
              <p:nvPr/>
            </p:nvSpPr>
            <p:spPr>
              <a:xfrm rot="16200000">
                <a:off x="2552700" y="5372100"/>
                <a:ext cx="685800" cy="152400"/>
              </a:xfrm>
              <a:prstGeom prst="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75" name="Rectangle 74"/>
              <p:cNvSpPr/>
              <p:nvPr/>
            </p:nvSpPr>
            <p:spPr>
              <a:xfrm rot="16200000">
                <a:off x="2918756" y="5539444"/>
                <a:ext cx="381000" cy="122512"/>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76" name="Rectangle 75"/>
              <p:cNvSpPr/>
              <p:nvPr/>
            </p:nvSpPr>
            <p:spPr>
              <a:xfrm>
                <a:off x="3276600" y="5562600"/>
                <a:ext cx="122511" cy="228600"/>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sp>
          <p:nvSpPr>
            <p:cNvPr id="77" name="Rectangle 76"/>
            <p:cNvSpPr/>
            <p:nvPr/>
          </p:nvSpPr>
          <p:spPr>
            <a:xfrm>
              <a:off x="6324600" y="3429000"/>
              <a:ext cx="2819400" cy="1200329"/>
            </a:xfrm>
            <a:prstGeom prst="rect">
              <a:avLst/>
            </a:prstGeom>
          </p:spPr>
          <p:txBody>
            <a:bodyPr wrap="square">
              <a:spAutoFit/>
            </a:bodyPr>
            <a:lstStyle/>
            <a:p>
              <a:r>
                <a:rPr lang="en-US" b="1" dirty="0" smtClean="0">
                  <a:latin typeface="Verdana" pitchFamily="34" charset="0"/>
                  <a:ea typeface="Verdana" pitchFamily="34" charset="0"/>
                  <a:cs typeface="Verdana" pitchFamily="34" charset="0"/>
                </a:rPr>
                <a:t>Output graph</a:t>
              </a:r>
              <a:r>
                <a:rPr lang="en-US" dirty="0" smtClean="0">
                  <a:latin typeface="Verdana" pitchFamily="34" charset="0"/>
                  <a:ea typeface="Verdana" pitchFamily="34" charset="0"/>
                  <a:cs typeface="Verdana" pitchFamily="34" charset="0"/>
                </a:rPr>
                <a:t>: </a:t>
              </a:r>
            </a:p>
            <a:p>
              <a:r>
                <a:rPr lang="en-US" dirty="0" smtClean="0">
                  <a:latin typeface="Verdana" pitchFamily="34" charset="0"/>
                  <a:ea typeface="Verdana" pitchFamily="34" charset="0"/>
                  <a:cs typeface="Verdana" pitchFamily="34" charset="0"/>
                </a:rPr>
                <a:t>Nodes with probability for each possible label</a:t>
              </a:r>
              <a:endParaRPr lang="en-US" dirty="0">
                <a:latin typeface="Verdana" pitchFamily="34" charset="0"/>
                <a:ea typeface="Verdana" pitchFamily="34" charset="0"/>
                <a:cs typeface="Verdana" pitchFamily="34" charset="0"/>
              </a:endParaRPr>
            </a:p>
          </p:txBody>
        </p:sp>
      </p:grpSp>
      <p:sp>
        <p:nvSpPr>
          <p:cNvPr id="82" name="Rectangle 81"/>
          <p:cNvSpPr/>
          <p:nvPr/>
        </p:nvSpPr>
        <p:spPr>
          <a:xfrm>
            <a:off x="3429000" y="4038600"/>
            <a:ext cx="228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4724400" y="5334000"/>
            <a:ext cx="228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04800" y="2895600"/>
            <a:ext cx="2438400"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5"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rmAutofit/>
          </a:bodyPr>
          <a:lstStyle/>
          <a:p>
            <a:r>
              <a:rPr lang="en-US" sz="4900" dirty="0" smtClean="0">
                <a:latin typeface="Verdana" pitchFamily="34" charset="0"/>
                <a:ea typeface="Verdana" pitchFamily="34" charset="0"/>
                <a:cs typeface="Verdana" pitchFamily="34" charset="0"/>
              </a:rPr>
              <a:t> Conflicting Predictions</a:t>
            </a:r>
            <a:endParaRPr lang="en-US"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1219200" y="4343400"/>
            <a:ext cx="6553200" cy="1676400"/>
          </a:xfrm>
        </p:spPr>
        <p:txBody>
          <a:bodyPr>
            <a:normAutofit/>
          </a:bodyPr>
          <a:lstStyle/>
          <a:p>
            <a:pPr lvl="1"/>
            <a:r>
              <a:rPr lang="en-US" dirty="0" smtClean="0">
                <a:latin typeface="Verdana" pitchFamily="34" charset="0"/>
                <a:ea typeface="Verdana" pitchFamily="34" charset="0"/>
                <a:cs typeface="Verdana" pitchFamily="34" charset="0"/>
              </a:rPr>
              <a:t>Why are they different ? </a:t>
            </a:r>
          </a:p>
          <a:p>
            <a:pPr lvl="1"/>
            <a:r>
              <a:rPr lang="en-US" dirty="0" smtClean="0">
                <a:latin typeface="Verdana" pitchFamily="34" charset="0"/>
                <a:ea typeface="Verdana" pitchFamily="34" charset="0"/>
                <a:cs typeface="Verdana" pitchFamily="34" charset="0"/>
              </a:rPr>
              <a:t>Which one to rely on?</a:t>
            </a:r>
          </a:p>
          <a:p>
            <a:pPr lvl="1"/>
            <a:r>
              <a:rPr lang="en-US" dirty="0" smtClean="0">
                <a:latin typeface="Verdana" pitchFamily="34" charset="0"/>
                <a:ea typeface="Verdana" pitchFamily="34" charset="0"/>
                <a:cs typeface="Verdana" pitchFamily="34" charset="0"/>
              </a:rPr>
              <a:t>How to improve ?</a:t>
            </a:r>
            <a:endParaRPr lang="en-US" dirty="0">
              <a:latin typeface="Verdana" pitchFamily="34" charset="0"/>
              <a:ea typeface="Verdana" pitchFamily="34" charset="0"/>
              <a:cs typeface="Verdana" pitchFamily="34" charset="0"/>
            </a:endParaRPr>
          </a:p>
        </p:txBody>
      </p:sp>
      <p:sp>
        <p:nvSpPr>
          <p:cNvPr id="4" name="Rounded Rectangular Callout 3"/>
          <p:cNvSpPr/>
          <p:nvPr/>
        </p:nvSpPr>
        <p:spPr>
          <a:xfrm>
            <a:off x="5943600" y="2590800"/>
            <a:ext cx="914400" cy="612648"/>
          </a:xfrm>
          <a:prstGeom prst="wedgeRoundRectCallout">
            <a:avLst>
              <a:gd name="adj1" fmla="val 120650"/>
              <a:gd name="adj2" fmla="val -67819"/>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It’s a  cat !!</a:t>
            </a:r>
            <a:endParaRPr lang="en-US" dirty="0">
              <a:latin typeface="Verdana" pitchFamily="34" charset="0"/>
              <a:ea typeface="Verdana" pitchFamily="34" charset="0"/>
              <a:cs typeface="Verdana" pitchFamily="34" charset="0"/>
            </a:endParaRPr>
          </a:p>
        </p:txBody>
      </p:sp>
      <p:sp>
        <p:nvSpPr>
          <p:cNvPr id="5" name="Rounded Rectangular Callout 4"/>
          <p:cNvSpPr/>
          <p:nvPr/>
        </p:nvSpPr>
        <p:spPr>
          <a:xfrm>
            <a:off x="1828800" y="3048000"/>
            <a:ext cx="914400" cy="612648"/>
          </a:xfrm>
          <a:prstGeom prst="wedgeRoundRectCallout">
            <a:avLst>
              <a:gd name="adj1" fmla="val -137122"/>
              <a:gd name="adj2" fmla="val -107071"/>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It’s a dog!!</a:t>
            </a:r>
            <a:endParaRPr lang="en-US" dirty="0">
              <a:latin typeface="Verdana" pitchFamily="34" charset="0"/>
              <a:ea typeface="Verdana" pitchFamily="34" charset="0"/>
              <a:cs typeface="Verdana" pitchFamily="34" charset="0"/>
            </a:endParaRPr>
          </a:p>
        </p:txBody>
      </p:sp>
      <p:pic>
        <p:nvPicPr>
          <p:cNvPr id="7170" name="Picture 2" descr="C:\Users\awalin\Desktop\CatDog-Episode-16--All-About-Cat.jpg.gif"/>
          <p:cNvPicPr>
            <a:picLocks noChangeAspect="1" noChangeArrowheads="1"/>
          </p:cNvPicPr>
          <p:nvPr/>
        </p:nvPicPr>
        <p:blipFill>
          <a:blip r:embed="rId3" cstate="print"/>
          <a:srcRect/>
          <a:stretch>
            <a:fillRect/>
          </a:stretch>
        </p:blipFill>
        <p:spPr bwMode="auto">
          <a:xfrm>
            <a:off x="2971800" y="2209800"/>
            <a:ext cx="2692400" cy="2065780"/>
          </a:xfrm>
          <a:prstGeom prst="rect">
            <a:avLst/>
          </a:prstGeom>
          <a:noFill/>
        </p:spPr>
      </p:pic>
      <p:sp>
        <p:nvSpPr>
          <p:cNvPr id="10" name="TextBox 9"/>
          <p:cNvSpPr txBox="1"/>
          <p:nvPr/>
        </p:nvSpPr>
        <p:spPr>
          <a:xfrm>
            <a:off x="685800" y="2209800"/>
            <a:ext cx="1093569" cy="369332"/>
          </a:xfrm>
          <a:prstGeom prst="rect">
            <a:avLst/>
          </a:prstGeom>
          <a:noFill/>
        </p:spPr>
        <p:txBody>
          <a:bodyPr wrap="none" rtlCol="0">
            <a:spAutoFit/>
          </a:bodyPr>
          <a:lstStyle/>
          <a:p>
            <a:r>
              <a:rPr lang="en-US" dirty="0" smtClean="0">
                <a:latin typeface="Verdana" pitchFamily="34" charset="0"/>
                <a:ea typeface="Verdana" pitchFamily="34" charset="0"/>
                <a:cs typeface="Verdana" pitchFamily="34" charset="0"/>
              </a:rPr>
              <a:t>Model 1</a:t>
            </a:r>
            <a:endParaRPr lang="en-US" dirty="0">
              <a:latin typeface="Verdana" pitchFamily="34" charset="0"/>
              <a:ea typeface="Verdana" pitchFamily="34" charset="0"/>
              <a:cs typeface="Verdana" pitchFamily="34" charset="0"/>
            </a:endParaRPr>
          </a:p>
        </p:txBody>
      </p:sp>
      <p:sp>
        <p:nvSpPr>
          <p:cNvPr id="11" name="TextBox 10"/>
          <p:cNvSpPr txBox="1"/>
          <p:nvPr/>
        </p:nvSpPr>
        <p:spPr>
          <a:xfrm>
            <a:off x="7086600" y="2057400"/>
            <a:ext cx="1093569" cy="369332"/>
          </a:xfrm>
          <a:prstGeom prst="rect">
            <a:avLst/>
          </a:prstGeom>
          <a:noFill/>
        </p:spPr>
        <p:txBody>
          <a:bodyPr wrap="none" rtlCol="0">
            <a:spAutoFit/>
          </a:bodyPr>
          <a:lstStyle/>
          <a:p>
            <a:r>
              <a:rPr lang="en-US" dirty="0" smtClean="0">
                <a:latin typeface="Verdana" pitchFamily="34" charset="0"/>
                <a:ea typeface="Verdana" pitchFamily="34" charset="0"/>
                <a:cs typeface="Verdana" pitchFamily="34" charset="0"/>
              </a:rPr>
              <a:t>Model 2</a:t>
            </a:r>
            <a:endParaRPr lang="en-US" dirty="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lstStyle/>
          <a:p>
            <a:r>
              <a:rPr lang="en-US" dirty="0" smtClean="0">
                <a:latin typeface="Verdana" pitchFamily="34" charset="0"/>
                <a:ea typeface="Verdana" pitchFamily="34" charset="0"/>
                <a:cs typeface="Verdana" pitchFamily="34" charset="0"/>
              </a:rPr>
              <a:t> G-Pare</a:t>
            </a:r>
            <a:endParaRPr lang="en-US" dirty="0">
              <a:latin typeface="Verdana" pitchFamily="34" charset="0"/>
              <a:ea typeface="Verdana" pitchFamily="34" charset="0"/>
              <a:cs typeface="Verdana" pitchFamily="34" charset="0"/>
            </a:endParaRPr>
          </a:p>
        </p:txBody>
      </p:sp>
      <p:sp>
        <p:nvSpPr>
          <p:cNvPr id="3" name="Content Placeholder 2"/>
          <p:cNvSpPr>
            <a:spLocks noGrp="1"/>
          </p:cNvSpPr>
          <p:nvPr>
            <p:ph idx="1"/>
          </p:nvPr>
        </p:nvSpPr>
        <p:spPr>
          <a:xfrm>
            <a:off x="0" y="1524000"/>
            <a:ext cx="9144000" cy="4983163"/>
          </a:xfrm>
        </p:spPr>
        <p:txBody>
          <a:bodyPr>
            <a:normAutofit/>
          </a:bodyPr>
          <a:lstStyle/>
          <a:p>
            <a:pPr marL="514350" indent="-514350">
              <a:buNone/>
            </a:pPr>
            <a:r>
              <a:rPr lang="en-US" dirty="0" smtClean="0">
                <a:latin typeface="Verdana" pitchFamily="34" charset="0"/>
                <a:ea typeface="Verdana" pitchFamily="34" charset="0"/>
                <a:cs typeface="Verdana" pitchFamily="34" charset="0"/>
              </a:rPr>
              <a:t>   Compare uncertain graphs</a:t>
            </a:r>
          </a:p>
          <a:p>
            <a:pPr marL="806958" lvl="1" indent="-514350"/>
            <a:r>
              <a:rPr lang="en-US" dirty="0" smtClean="0">
                <a:latin typeface="Verdana" pitchFamily="34" charset="0"/>
                <a:ea typeface="Verdana" pitchFamily="34" charset="0"/>
                <a:cs typeface="Verdana" pitchFamily="34" charset="0"/>
              </a:rPr>
              <a:t>Prediction from two models</a:t>
            </a:r>
          </a:p>
          <a:p>
            <a:pPr marL="806958" lvl="1" indent="-514350"/>
            <a:r>
              <a:rPr lang="en-US" dirty="0" smtClean="0">
                <a:latin typeface="Verdana" pitchFamily="34" charset="0"/>
                <a:ea typeface="Verdana" pitchFamily="34" charset="0"/>
                <a:cs typeface="Verdana" pitchFamily="34" charset="0"/>
              </a:rPr>
              <a:t>Prediction with ground truth</a:t>
            </a:r>
          </a:p>
          <a:p>
            <a:pPr marL="514350" indent="-514350">
              <a:buNone/>
            </a:pPr>
            <a:endParaRPr lang="en-US" sz="2800" dirty="0" smtClean="0">
              <a:latin typeface="Verdana" pitchFamily="34" charset="0"/>
              <a:ea typeface="Verdana" pitchFamily="34" charset="0"/>
              <a:cs typeface="Verdana" pitchFamily="34" charset="0"/>
            </a:endParaRPr>
          </a:p>
          <a:p>
            <a:pPr marL="514350" indent="-514350">
              <a:buNone/>
            </a:pPr>
            <a:r>
              <a:rPr lang="en-US" sz="2800" dirty="0" smtClean="0">
                <a:latin typeface="Verdana" pitchFamily="34" charset="0"/>
                <a:ea typeface="Verdana" pitchFamily="34" charset="0"/>
                <a:cs typeface="Verdana" pitchFamily="34" charset="0"/>
              </a:rPr>
              <a:t>   Compare…</a:t>
            </a:r>
          </a:p>
          <a:p>
            <a:pPr marL="1072134" lvl="2" indent="-514350"/>
            <a:r>
              <a:rPr lang="en-US" sz="3200" dirty="0" smtClean="0">
                <a:latin typeface="Verdana" pitchFamily="34" charset="0"/>
                <a:ea typeface="Verdana" pitchFamily="34" charset="0"/>
                <a:cs typeface="Verdana" pitchFamily="34" charset="0"/>
              </a:rPr>
              <a:t>Entire graph</a:t>
            </a:r>
            <a:endParaRPr lang="en-US" sz="2000" dirty="0" smtClean="0">
              <a:latin typeface="Verdana" pitchFamily="34" charset="0"/>
              <a:ea typeface="Verdana" pitchFamily="34" charset="0"/>
              <a:cs typeface="Verdana" pitchFamily="34" charset="0"/>
            </a:endParaRPr>
          </a:p>
          <a:p>
            <a:pPr marL="1072134" lvl="2" indent="-514350"/>
            <a:r>
              <a:rPr lang="en-US" sz="3200" dirty="0" smtClean="0">
                <a:latin typeface="Verdana" pitchFamily="34" charset="0"/>
                <a:ea typeface="Verdana" pitchFamily="34" charset="0"/>
                <a:cs typeface="Verdana" pitchFamily="34" charset="0"/>
              </a:rPr>
              <a:t>Individual nodes</a:t>
            </a:r>
            <a:endParaRPr lang="en-US" dirty="0" smtClean="0">
              <a:latin typeface="Verdana" pitchFamily="34" charset="0"/>
              <a:ea typeface="Verdana" pitchFamily="34" charset="0"/>
              <a:cs typeface="Verdana" pitchFamily="34" charset="0"/>
            </a:endParaRPr>
          </a:p>
          <a:p>
            <a:pPr marL="1072134" lvl="2" indent="-514350"/>
            <a:r>
              <a:rPr lang="en-US" sz="3200" dirty="0" smtClean="0">
                <a:latin typeface="Verdana" pitchFamily="34" charset="0"/>
                <a:ea typeface="Verdana" pitchFamily="34" charset="0"/>
                <a:cs typeface="Verdana" pitchFamily="34" charset="0"/>
              </a:rPr>
              <a:t>Neighborhood around the nodes</a:t>
            </a:r>
          </a:p>
          <a:p>
            <a:pPr marL="1072134" lvl="2" indent="-514350"/>
            <a:endParaRPr lang="en-US" sz="2000" dirty="0" smtClean="0">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G-Pare\Gpare-Paper-dox\img\fullNet.png"/>
          <p:cNvPicPr>
            <a:picLocks noChangeAspect="1" noChangeArrowheads="1"/>
          </p:cNvPicPr>
          <p:nvPr/>
        </p:nvPicPr>
        <p:blipFill>
          <a:blip r:embed="rId3" cstate="print"/>
          <a:stretch>
            <a:fillRect/>
          </a:stretch>
        </p:blipFill>
        <p:spPr bwMode="auto">
          <a:xfrm>
            <a:off x="11720" y="1447800"/>
            <a:ext cx="9123724" cy="5486400"/>
          </a:xfrm>
          <a:prstGeom prst="rect">
            <a:avLst/>
          </a:prstGeom>
          <a:noFill/>
        </p:spPr>
      </p:pic>
      <p:sp>
        <p:nvSpPr>
          <p:cNvPr id="5" name="Title 1"/>
          <p:cNvSpPr txBox="1">
            <a:spLocks/>
          </p:cNvSpPr>
          <p:nvPr/>
        </p:nvSpPr>
        <p:spPr>
          <a:xfrm>
            <a:off x="0" y="0"/>
            <a:ext cx="9144000" cy="13716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smtClean="0">
                <a:ln>
                  <a:noFill/>
                </a:ln>
                <a:solidFill>
                  <a:schemeClr val="accent1">
                    <a:satMod val="150000"/>
                  </a:schemeClr>
                </a:solidFill>
                <a:effectLst/>
                <a:uLnTx/>
                <a:uFillTx/>
                <a:latin typeface="Verdana" pitchFamily="34" charset="0"/>
                <a:ea typeface="Verdana" pitchFamily="34" charset="0"/>
                <a:cs typeface="Verdana" pitchFamily="34" charset="0"/>
              </a:rPr>
              <a:t> G-Pare</a:t>
            </a:r>
            <a:endParaRPr kumimoji="0" lang="en-US" sz="4500" b="1" i="0" u="none" strike="noStrike" kern="1200" cap="none" spc="0" normalizeH="0" baseline="0" noProof="0" dirty="0">
              <a:ln>
                <a:noFill/>
              </a:ln>
              <a:solidFill>
                <a:schemeClr val="accent1">
                  <a:satMod val="150000"/>
                </a:schemeClr>
              </a:solidFill>
              <a:effectLst/>
              <a:uLnTx/>
              <a:uFillTx/>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ll.png"/>
          <p:cNvPicPr>
            <a:picLocks noChangeAspect="1"/>
          </p:cNvPicPr>
          <p:nvPr/>
        </p:nvPicPr>
        <p:blipFill>
          <a:blip r:embed="rId3" cstate="print"/>
          <a:stretch>
            <a:fillRect/>
          </a:stretch>
        </p:blipFill>
        <p:spPr>
          <a:xfrm>
            <a:off x="6088" y="1442930"/>
            <a:ext cx="9131823" cy="5491270"/>
          </a:xfrm>
          <a:prstGeom prst="rect">
            <a:avLst/>
          </a:prstGeom>
        </p:spPr>
      </p:pic>
      <p:sp>
        <p:nvSpPr>
          <p:cNvPr id="3" name="Rounded Rectangle 2"/>
          <p:cNvSpPr/>
          <p:nvPr/>
        </p:nvSpPr>
        <p:spPr>
          <a:xfrm>
            <a:off x="4572000" y="2362200"/>
            <a:ext cx="4419600" cy="2057400"/>
          </a:xfrm>
          <a:prstGeom prst="roundRect">
            <a:avLst>
              <a:gd name="adj" fmla="val 4660"/>
            </a:avLst>
          </a:prstGeom>
          <a:noFill/>
          <a:ln w="34925"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ular Callout 5"/>
          <p:cNvSpPr/>
          <p:nvPr/>
        </p:nvSpPr>
        <p:spPr>
          <a:xfrm>
            <a:off x="6781800" y="1752600"/>
            <a:ext cx="2057400" cy="381000"/>
          </a:xfrm>
          <a:prstGeom prst="wedgeRoundRectCallout">
            <a:avLst>
              <a:gd name="adj1" fmla="val -43681"/>
              <a:gd name="adj2" fmla="val 11344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Tabular View</a:t>
            </a:r>
            <a:endParaRPr lang="en-US" dirty="0">
              <a:latin typeface="Verdana" pitchFamily="34" charset="0"/>
              <a:ea typeface="Verdana" pitchFamily="34" charset="0"/>
              <a:cs typeface="Verdana" pitchFamily="34" charset="0"/>
            </a:endParaRPr>
          </a:p>
        </p:txBody>
      </p:sp>
      <p:sp>
        <p:nvSpPr>
          <p:cNvPr id="8" name="Rounded Rectangle 7"/>
          <p:cNvSpPr/>
          <p:nvPr/>
        </p:nvSpPr>
        <p:spPr>
          <a:xfrm>
            <a:off x="0" y="2438400"/>
            <a:ext cx="4495800" cy="4419600"/>
          </a:xfrm>
          <a:prstGeom prst="roundRect">
            <a:avLst>
              <a:gd name="adj" fmla="val 2055"/>
            </a:avLst>
          </a:prstGeom>
          <a:noFill/>
          <a:ln w="34925"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a:off x="457200" y="1752600"/>
            <a:ext cx="1828800" cy="457200"/>
          </a:xfrm>
          <a:prstGeom prst="wedgeRoundRectCallout">
            <a:avLst>
              <a:gd name="adj1" fmla="val 44898"/>
              <a:gd name="adj2" fmla="val 122404"/>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Network View</a:t>
            </a:r>
            <a:endParaRPr lang="en-US" dirty="0">
              <a:latin typeface="Verdana" pitchFamily="34" charset="0"/>
              <a:ea typeface="Verdana" pitchFamily="34" charset="0"/>
              <a:cs typeface="Verdana" pitchFamily="34" charset="0"/>
            </a:endParaRPr>
          </a:p>
        </p:txBody>
      </p:sp>
      <p:sp>
        <p:nvSpPr>
          <p:cNvPr id="11" name="Rounded Rectangle 10"/>
          <p:cNvSpPr/>
          <p:nvPr/>
        </p:nvSpPr>
        <p:spPr>
          <a:xfrm>
            <a:off x="4572000" y="4572000"/>
            <a:ext cx="4419600" cy="2362200"/>
          </a:xfrm>
          <a:prstGeom prst="roundRect">
            <a:avLst>
              <a:gd name="adj" fmla="val 1684"/>
            </a:avLst>
          </a:prstGeom>
          <a:noFill/>
          <a:ln w="34925" cap="rnd" cmpd="sng">
            <a:solidFill>
              <a:srgbClr val="358D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ular Callout 11"/>
          <p:cNvSpPr/>
          <p:nvPr/>
        </p:nvSpPr>
        <p:spPr>
          <a:xfrm>
            <a:off x="7239000" y="4191000"/>
            <a:ext cx="1676400" cy="381000"/>
          </a:xfrm>
          <a:prstGeom prst="wedgeRoundRectCallout">
            <a:avLst>
              <a:gd name="adj1" fmla="val -45873"/>
              <a:gd name="adj2" fmla="val 9288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latin typeface="Verdana" pitchFamily="34" charset="0"/>
                <a:ea typeface="Verdana" pitchFamily="34" charset="0"/>
                <a:cs typeface="Verdana" pitchFamily="34" charset="0"/>
              </a:rPr>
              <a:t>Matrix View</a:t>
            </a:r>
            <a:endParaRPr lang="en-US" dirty="0">
              <a:latin typeface="Verdana" pitchFamily="34" charset="0"/>
              <a:ea typeface="Verdana" pitchFamily="34" charset="0"/>
              <a:cs typeface="Verdana" pitchFamily="34" charset="0"/>
            </a:endParaRPr>
          </a:p>
        </p:txBody>
      </p:sp>
      <p:sp>
        <p:nvSpPr>
          <p:cNvPr id="14" name="Title 1"/>
          <p:cNvSpPr txBox="1">
            <a:spLocks/>
          </p:cNvSpPr>
          <p:nvPr/>
        </p:nvSpPr>
        <p:spPr>
          <a:xfrm>
            <a:off x="0" y="0"/>
            <a:ext cx="9144000" cy="137160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smtClean="0">
                <a:ln>
                  <a:noFill/>
                </a:ln>
                <a:solidFill>
                  <a:schemeClr val="accent1">
                    <a:satMod val="150000"/>
                  </a:schemeClr>
                </a:solidFill>
                <a:effectLst/>
                <a:uLnTx/>
                <a:uFillTx/>
                <a:latin typeface="Verdana" pitchFamily="34" charset="0"/>
                <a:ea typeface="Verdana" pitchFamily="34" charset="0"/>
                <a:cs typeface="Verdana" pitchFamily="34" charset="0"/>
              </a:rPr>
              <a:t> G-Pare</a:t>
            </a:r>
            <a:endParaRPr kumimoji="0" lang="en-US" sz="4500" b="1" i="0" u="none" strike="noStrike" kern="1200" cap="none" spc="0" normalizeH="0" baseline="0" noProof="0" dirty="0">
              <a:ln>
                <a:noFill/>
              </a:ln>
              <a:solidFill>
                <a:schemeClr val="accent1">
                  <a:satMod val="150000"/>
                </a:schemeClr>
              </a:solidFill>
              <a:effectLst/>
              <a:uLnTx/>
              <a:uFillTx/>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1" nodeType="clickEffect">
                                  <p:stCondLst>
                                    <p:cond delay="0"/>
                                  </p:stCondLst>
                                  <p:childTnLst>
                                    <p:animEffect transition="out" filter="blinds(horizont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8" grpId="0" animBg="1"/>
      <p:bldP spid="9" grpId="0" animBg="1"/>
      <p:bldP spid="11" grpId="0" animBg="1"/>
      <p:bldP spid="11" grpId="1" animBg="1"/>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5548</TotalTime>
  <Words>1305</Words>
  <Application>Microsoft Office PowerPoint</Application>
  <PresentationFormat>On-screen Show (4:3)</PresentationFormat>
  <Paragraphs>164</Paragraphs>
  <Slides>22</Slides>
  <Notes>18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Module</vt:lpstr>
      <vt:lpstr>G-Pare  A Visual Analytic Tool  for Comparative Analysis  of Uncertain Graphs</vt:lpstr>
      <vt:lpstr>Slide 2</vt:lpstr>
      <vt:lpstr>Slide 3</vt:lpstr>
      <vt:lpstr> Citation Network</vt:lpstr>
      <vt:lpstr> Labeling the Nodes</vt:lpstr>
      <vt:lpstr> Conflicting Predictions</vt:lpstr>
      <vt:lpstr> G-Pare</vt:lpstr>
      <vt:lpstr>Slide 8</vt:lpstr>
      <vt:lpstr>Slide 9</vt:lpstr>
      <vt:lpstr> Matrix view</vt:lpstr>
      <vt:lpstr> Matrix view </vt:lpstr>
      <vt:lpstr> Tabular view</vt:lpstr>
      <vt:lpstr> Tabular view </vt:lpstr>
      <vt:lpstr> Tabular view </vt:lpstr>
      <vt:lpstr> Tabular view </vt:lpstr>
      <vt:lpstr> Network view</vt:lpstr>
      <vt:lpstr> Visual Encoding of Node</vt:lpstr>
      <vt:lpstr> Analyzing Neighborhood </vt:lpstr>
      <vt:lpstr> Analyzing Neighborhood </vt:lpstr>
      <vt:lpstr>Case Study </vt:lpstr>
      <vt:lpstr>Take away message</vt:lpstr>
      <vt:lpstr> Acknowledgement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awalin</dc:creator>
  <cp:lastModifiedBy>awalin</cp:lastModifiedBy>
  <cp:revision>937</cp:revision>
  <dcterms:created xsi:type="dcterms:W3CDTF">2011-05-11T21:43:23Z</dcterms:created>
  <dcterms:modified xsi:type="dcterms:W3CDTF">2011-05-25T20:44:03Z</dcterms:modified>
</cp:coreProperties>
</file>