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charts/chart1.xml" ContentType="application/vnd.openxmlformats-officedocument.drawingml.char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Override PartName="/ppt/commentAuthors.xml" ContentType="application/vnd.openxmlformats-officedocument.presentationml.commentAuthors+xml"/>
  <Override PartName="/ppt/slides/slide3.xml" ContentType="application/vnd.openxmlformats-officedocument.presentationml.slide+xml"/>
  <Override PartName="/ppt/slides/slide4.xml" ContentType="application/vnd.openxmlformats-officedocument.presentationml.slide+xml"/>
  <Default Extension="png" ContentType="image/png"/>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0"/>
  </p:notesMasterIdLst>
  <p:sldIdLst>
    <p:sldId id="256" r:id="rId2"/>
    <p:sldId id="283" r:id="rId3"/>
    <p:sldId id="278" r:id="rId4"/>
    <p:sldId id="277" r:id="rId5"/>
    <p:sldId id="280" r:id="rId6"/>
    <p:sldId id="281" r:id="rId7"/>
    <p:sldId id="284" r:id="rId8"/>
    <p:sldId id="287" r:id="rId9"/>
    <p:sldId id="267" r:id="rId10"/>
    <p:sldId id="295" r:id="rId11"/>
    <p:sldId id="286" r:id="rId12"/>
    <p:sldId id="259" r:id="rId13"/>
    <p:sldId id="261" r:id="rId14"/>
    <p:sldId id="291" r:id="rId15"/>
    <p:sldId id="293" r:id="rId16"/>
    <p:sldId id="266" r:id="rId17"/>
    <p:sldId id="289" r:id="rId18"/>
    <p:sldId id="29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Dana" initials="D" lastIdx="4" clrIdx="0"/>
  <p:cmAuthor id="1" name="Dana Rotman" initials="DR" lastIdx="2" clrIdx="1"/>
  <p:cmAuthor id="2" name="Cynthia Parr" initials="CP" lastIdx="0" clrIdx="2"/>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clrMru>
    <a:srgbClr val="0C7F03"/>
    <a:srgbClr val="828B31"/>
    <a:srgbClr val="0B6D03"/>
    <a:srgbClr val="996633"/>
    <a:srgbClr val="4E4DFF"/>
    <a:srgbClr val="085202"/>
    <a:srgbClr val="11AB05"/>
    <a:srgbClr val="3A3E16"/>
    <a:srgbClr val="4BC408"/>
    <a:srgbClr val="59E90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3386" autoAdjust="0"/>
    <p:restoredTop sz="83048" autoAdjust="0"/>
  </p:normalViewPr>
  <p:slideViewPr>
    <p:cSldViewPr>
      <p:cViewPr varScale="1">
        <p:scale>
          <a:sx n="80" d="100"/>
          <a:sy n="80" d="100"/>
        </p:scale>
        <p:origin x="-952" y="-112"/>
      </p:cViewPr>
      <p:guideLst>
        <p:guide orient="horz" pos="2160"/>
        <p:guide pos="2880"/>
      </p:guideLst>
    </p:cSldViewPr>
  </p:slideViewPr>
  <p:notesTextViewPr>
    <p:cViewPr>
      <p:scale>
        <a:sx n="100" d="100"/>
        <a:sy n="100" d="100"/>
      </p:scale>
      <p:origin x="0" y="1648"/>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commentAuthors" Target="commentAuthor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ana\Downloads\DanaMay19DataCombin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7"/>
  <c:chart>
    <c:plotArea>
      <c:layout/>
      <c:barChart>
        <c:barDir val="col"/>
        <c:grouping val="clustered"/>
        <c:ser>
          <c:idx val="0"/>
          <c:order val="0"/>
          <c:tx>
            <c:v>Scientists</c:v>
          </c:tx>
          <c:errBars>
            <c:errBarType val="plus"/>
            <c:errValType val="cust"/>
            <c:plus>
              <c:numRef>
                <c:f>Scientists!$AE$52:$AH$52</c:f>
                <c:numCache>
                  <c:formatCode>General</c:formatCode>
                  <c:ptCount val="4"/>
                  <c:pt idx="0">
                    <c:v>0.698839058786441</c:v>
                  </c:pt>
                  <c:pt idx="1">
                    <c:v>0.387576295218617</c:v>
                  </c:pt>
                  <c:pt idx="2">
                    <c:v>0.726571387543332</c:v>
                  </c:pt>
                  <c:pt idx="3">
                    <c:v>0.709302779903861</c:v>
                  </c:pt>
                </c:numCache>
              </c:numRef>
            </c:plus>
            <c:minus>
              <c:numLit>
                <c:formatCode>General</c:formatCode>
                <c:ptCount val="1"/>
                <c:pt idx="0">
                  <c:v>1.0</c:v>
                </c:pt>
              </c:numLit>
            </c:minus>
          </c:errBars>
          <c:cat>
            <c:strRef>
              <c:f>Volunteers!$Z$1:$AC$1</c:f>
              <c:strCache>
                <c:ptCount val="4"/>
                <c:pt idx="0">
                  <c:v>Altruism</c:v>
                </c:pt>
                <c:pt idx="1">
                  <c:v>Collectivism</c:v>
                </c:pt>
                <c:pt idx="2">
                  <c:v>Principalism</c:v>
                </c:pt>
                <c:pt idx="3">
                  <c:v>Egoism</c:v>
                </c:pt>
              </c:strCache>
            </c:strRef>
          </c:cat>
          <c:val>
            <c:numRef>
              <c:f>Scientists!$AE$51:$AH$51</c:f>
              <c:numCache>
                <c:formatCode>General</c:formatCode>
                <c:ptCount val="4"/>
                <c:pt idx="0">
                  <c:v>4.448717923076923</c:v>
                </c:pt>
                <c:pt idx="1">
                  <c:v>2.73076923076923</c:v>
                </c:pt>
                <c:pt idx="2">
                  <c:v>4.28846161538462</c:v>
                </c:pt>
                <c:pt idx="3">
                  <c:v>3.784340653846156</c:v>
                </c:pt>
              </c:numCache>
            </c:numRef>
          </c:val>
        </c:ser>
        <c:ser>
          <c:idx val="1"/>
          <c:order val="1"/>
          <c:tx>
            <c:v>Volunteers</c:v>
          </c:tx>
          <c:errBars>
            <c:errBarType val="plus"/>
            <c:errValType val="cust"/>
            <c:plus>
              <c:numRef>
                <c:f>Volunteers!$Z$57:$AC$57</c:f>
                <c:numCache>
                  <c:formatCode>General</c:formatCode>
                  <c:ptCount val="4"/>
                  <c:pt idx="0">
                    <c:v>0.812252676400461</c:v>
                  </c:pt>
                  <c:pt idx="1">
                    <c:v>0.887105699304841</c:v>
                  </c:pt>
                  <c:pt idx="2">
                    <c:v>0.783933250570862</c:v>
                  </c:pt>
                  <c:pt idx="3">
                    <c:v>0.780374740977197</c:v>
                  </c:pt>
                </c:numCache>
              </c:numRef>
            </c:plus>
            <c:minus>
              <c:numLit>
                <c:formatCode>General</c:formatCode>
                <c:ptCount val="1"/>
                <c:pt idx="0">
                  <c:v>1.0</c:v>
                </c:pt>
              </c:numLit>
            </c:minus>
          </c:errBars>
          <c:cat>
            <c:strRef>
              <c:f>Volunteers!$Z$1:$AC$1</c:f>
              <c:strCache>
                <c:ptCount val="4"/>
                <c:pt idx="0">
                  <c:v>Altruism</c:v>
                </c:pt>
                <c:pt idx="1">
                  <c:v>Collectivism</c:v>
                </c:pt>
                <c:pt idx="2">
                  <c:v>Principalism</c:v>
                </c:pt>
                <c:pt idx="3">
                  <c:v>Egoism</c:v>
                </c:pt>
              </c:strCache>
            </c:strRef>
          </c:cat>
          <c:val>
            <c:numRef>
              <c:f>Volunteers!$Z$56:$AC$56</c:f>
              <c:numCache>
                <c:formatCode>General</c:formatCode>
                <c:ptCount val="4"/>
                <c:pt idx="0">
                  <c:v>4.223404255319148</c:v>
                </c:pt>
                <c:pt idx="1">
                  <c:v>4.456521739130435</c:v>
                </c:pt>
                <c:pt idx="2">
                  <c:v>4.074468085106386</c:v>
                </c:pt>
                <c:pt idx="3">
                  <c:v>4.32978723404255</c:v>
                </c:pt>
              </c:numCache>
            </c:numRef>
          </c:val>
        </c:ser>
        <c:axId val="451757800"/>
        <c:axId val="455305288"/>
      </c:barChart>
      <c:catAx>
        <c:axId val="451757800"/>
        <c:scaling>
          <c:orientation val="minMax"/>
        </c:scaling>
        <c:axPos val="b"/>
        <c:tickLblPos val="nextTo"/>
        <c:txPr>
          <a:bodyPr/>
          <a:lstStyle/>
          <a:p>
            <a:pPr>
              <a:defRPr sz="1800"/>
            </a:pPr>
            <a:endParaRPr lang="en-US"/>
          </a:p>
        </c:txPr>
        <c:crossAx val="455305288"/>
        <c:crosses val="autoZero"/>
        <c:auto val="1"/>
        <c:lblAlgn val="ctr"/>
        <c:lblOffset val="100"/>
      </c:catAx>
      <c:valAx>
        <c:axId val="455305288"/>
        <c:scaling>
          <c:orientation val="minMax"/>
          <c:max val="5.5"/>
          <c:min val="0.0"/>
        </c:scaling>
        <c:axPos val="l"/>
        <c:majorGridlines/>
        <c:title>
          <c:tx>
            <c:rich>
              <a:bodyPr rot="-5400000" vert="horz"/>
              <a:lstStyle/>
              <a:p>
                <a:pPr>
                  <a:defRPr sz="1800"/>
                </a:pPr>
                <a:r>
                  <a:rPr lang="en-US" sz="1800"/>
                  <a:t>Motivation level (Likert scale)</a:t>
                </a:r>
              </a:p>
            </c:rich>
          </c:tx>
          <c:layout/>
        </c:title>
        <c:numFmt formatCode="General" sourceLinked="1"/>
        <c:tickLblPos val="nextTo"/>
        <c:crossAx val="451757800"/>
        <c:crosses val="autoZero"/>
        <c:crossBetween val="between"/>
        <c:majorUnit val="1.0"/>
      </c:valAx>
      <c:spPr>
        <a:noFill/>
      </c:spPr>
    </c:plotArea>
    <c:legend>
      <c:legendPos val="r"/>
      <c:layout/>
      <c:txPr>
        <a:bodyPr/>
        <a:lstStyle/>
        <a:p>
          <a:pPr>
            <a:defRPr sz="1800"/>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E9D726-9124-4755-9982-6569A98142E6}" type="datetimeFigureOut">
              <a:rPr lang="en-US" smtClean="0"/>
              <a:pPr/>
              <a:t>5/25/11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E93EDE-5FE6-4700-85F5-2AA63FB4A9C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Hi, I’m </a:t>
            </a:r>
            <a:r>
              <a:rPr lang="en-US" dirty="0" err="1" smtClean="0"/>
              <a:t>Cyndy</a:t>
            </a:r>
            <a:r>
              <a:rPr lang="en-US" baseline="0" dirty="0" smtClean="0"/>
              <a:t> Parr.  A couple things about this presentation – it will be a</a:t>
            </a:r>
            <a:r>
              <a:rPr lang="en-US" dirty="0" smtClean="0"/>
              <a:t> </a:t>
            </a:r>
            <a:r>
              <a:rPr lang="en-US" dirty="0" smtClean="0"/>
              <a:t>tag</a:t>
            </a:r>
            <a:r>
              <a:rPr lang="en-US" baseline="0" dirty="0" smtClean="0"/>
              <a:t> team presentation</a:t>
            </a:r>
            <a:r>
              <a:rPr lang="en-US" baseline="0" dirty="0" smtClean="0"/>
              <a:t>, as </a:t>
            </a:r>
            <a:r>
              <a:rPr lang="en-US" baseline="0" dirty="0" smtClean="0"/>
              <a:t>Dana will take over from me.</a:t>
            </a:r>
          </a:p>
          <a:p>
            <a:r>
              <a:rPr lang="en-US" baseline="0" dirty="0" smtClean="0"/>
              <a:t>It also reflects a very </a:t>
            </a:r>
            <a:r>
              <a:rPr lang="en-US" baseline="0" dirty="0" err="1" smtClean="0"/>
              <a:t>interdiscilpinary</a:t>
            </a:r>
            <a:r>
              <a:rPr lang="en-US" baseline="0" dirty="0" smtClean="0"/>
              <a:t> effort.  Derek, </a:t>
            </a:r>
            <a:r>
              <a:rPr lang="en-US" baseline="0" dirty="0" smtClean="0"/>
              <a:t>Jenny, </a:t>
            </a:r>
            <a:r>
              <a:rPr lang="en-US" baseline="0" dirty="0" err="1" smtClean="0"/>
              <a:t>Kezee</a:t>
            </a:r>
            <a:r>
              <a:rPr lang="en-US" baseline="0" dirty="0" smtClean="0"/>
              <a:t> and </a:t>
            </a:r>
            <a:r>
              <a:rPr lang="en-US" baseline="0" dirty="0" smtClean="0"/>
              <a:t>Dana are in the school of information.</a:t>
            </a:r>
          </a:p>
          <a:p>
            <a:r>
              <a:rPr lang="en-US" baseline="0" dirty="0" smtClean="0"/>
              <a:t>Jen</a:t>
            </a:r>
            <a:r>
              <a:rPr lang="en-US" baseline="0" dirty="0" smtClean="0"/>
              <a:t> Hammock and </a:t>
            </a:r>
            <a:r>
              <a:rPr lang="en-US" baseline="0" dirty="0" smtClean="0"/>
              <a:t>I are biologists.  Actually, I began my career as a biologist but I spent a number of years as a member of the HCIL lab working with Ben </a:t>
            </a:r>
            <a:r>
              <a:rPr lang="en-US" baseline="0" dirty="0" err="1" smtClean="0"/>
              <a:t>Bederson</a:t>
            </a:r>
            <a:r>
              <a:rPr lang="en-US" baseline="0" dirty="0" smtClean="0"/>
              <a:t> before moving on to the Smithsonian.  I’m very happy to be able to continue to collaborate with HCIL </a:t>
            </a:r>
            <a:r>
              <a:rPr lang="en-US" baseline="0" dirty="0" smtClean="0"/>
              <a:t>on the research we’ll be talking about today.</a:t>
            </a:r>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How many of you have seen this XKCD comic?</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Why are scientists motivated</a:t>
            </a:r>
            <a:r>
              <a:rPr lang="en-US" baseline="0" dirty="0" smtClean="0"/>
              <a:t> to curate EOL? </a:t>
            </a:r>
            <a:r>
              <a:rPr lang="en-US" dirty="0" smtClean="0"/>
              <a:t>Here we show</a:t>
            </a:r>
            <a:r>
              <a:rPr lang="en-US" baseline="0" dirty="0" smtClean="0"/>
              <a:t> the a</a:t>
            </a:r>
            <a:r>
              <a:rPr lang="en-US" dirty="0" smtClean="0"/>
              <a:t>verage </a:t>
            </a:r>
            <a:r>
              <a:rPr lang="en-US" dirty="0" smtClean="0"/>
              <a:t>response across</a:t>
            </a:r>
            <a:r>
              <a:rPr lang="en-US" baseline="0" dirty="0" smtClean="0"/>
              <a:t> all </a:t>
            </a:r>
            <a:r>
              <a:rPr lang="en-US" baseline="0" dirty="0" smtClean="0"/>
              <a:t>respondents on a scale of least important to most important</a:t>
            </a:r>
          </a:p>
          <a:p>
            <a:r>
              <a:rPr lang="en-US" baseline="0" dirty="0" smtClean="0"/>
              <a:t>Note the the </a:t>
            </a:r>
            <a:r>
              <a:rPr lang="en-US" baseline="0" dirty="0" smtClean="0"/>
              <a:t>most popular reason is to make sure there is accurate information on the internet.  That’s good news because it is probably a shared motivation of both scientists and non-scientists.  You’ll hear more from Dana about Altruism like this.</a:t>
            </a:r>
          </a:p>
          <a:p>
            <a:endParaRPr lang="en-US" baseline="0" dirty="0" smtClean="0"/>
          </a:p>
          <a:p>
            <a:r>
              <a:rPr lang="en-US" baseline="0" dirty="0" smtClean="0"/>
              <a:t>The rest of the highly ranked reasons all have to do with the scientist’s own work, </a:t>
            </a:r>
            <a:r>
              <a:rPr lang="en-US" baseline="0" dirty="0" smtClean="0"/>
              <a:t>citable work online, being known as as </a:t>
            </a:r>
            <a:r>
              <a:rPr lang="en-US" baseline="0" dirty="0" smtClean="0"/>
              <a:t>expert</a:t>
            </a:r>
            <a:r>
              <a:rPr lang="en-US" baseline="0" dirty="0" smtClean="0"/>
              <a:t>, motives about their own projects their own </a:t>
            </a:r>
            <a:r>
              <a:rPr lang="en-US" baseline="0" dirty="0" smtClean="0"/>
              <a:t>research.  This is what Dana will talk about being Egoism.</a:t>
            </a:r>
            <a:endParaRPr lang="en-US" baseline="0" dirty="0" smtClean="0"/>
          </a:p>
        </p:txBody>
      </p:sp>
      <p:sp>
        <p:nvSpPr>
          <p:cNvPr id="4" name="Slide Number Placeholder 3"/>
          <p:cNvSpPr>
            <a:spLocks noGrp="1"/>
          </p:cNvSpPr>
          <p:nvPr>
            <p:ph type="sldNum" sz="quarter" idx="10"/>
          </p:nvPr>
        </p:nvSpPr>
        <p:spPr/>
        <p:txBody>
          <a:bodyPr/>
          <a:lstStyle/>
          <a:p>
            <a:fld id="{32E93EDE-5FE6-4700-85F5-2AA63FB4A9C8}"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We’re diving deeper into</a:t>
            </a:r>
            <a:r>
              <a:rPr lang="en-US" baseline="0" dirty="0" smtClean="0"/>
              <a:t> the theory of motivations in the </a:t>
            </a:r>
            <a:r>
              <a:rPr lang="en-US" baseline="0" dirty="0" err="1" smtClean="0"/>
              <a:t>Biotracker</a:t>
            </a:r>
            <a:r>
              <a:rPr lang="en-US" baseline="0" dirty="0" smtClean="0"/>
              <a:t> project. </a:t>
            </a:r>
            <a:r>
              <a:rPr lang="en-US" baseline="0" dirty="0" err="1" smtClean="0"/>
              <a:t>Biotracker</a:t>
            </a:r>
            <a:r>
              <a:rPr lang="en-US" baseline="0" dirty="0" smtClean="0"/>
              <a:t> is a three year project on social computation funded by NSF. </a:t>
            </a:r>
            <a:r>
              <a:rPr lang="en-US" dirty="0" smtClean="0"/>
              <a:t>This</a:t>
            </a:r>
            <a:r>
              <a:rPr lang="en-US" baseline="0" dirty="0" smtClean="0"/>
              <a:t> is a  </a:t>
            </a:r>
            <a:r>
              <a:rPr lang="en-US" baseline="0" dirty="0" smtClean="0"/>
              <a:t>the first of two talks by the </a:t>
            </a:r>
            <a:r>
              <a:rPr lang="en-US" baseline="0" dirty="0" err="1" smtClean="0"/>
              <a:t>Biotracker</a:t>
            </a:r>
            <a:r>
              <a:rPr lang="en-US" baseline="0" dirty="0" smtClean="0"/>
              <a:t> </a:t>
            </a:r>
            <a:r>
              <a:rPr lang="en-US" baseline="0" dirty="0" smtClean="0"/>
              <a:t>team, as Jenny mentioned yesterday. In </a:t>
            </a:r>
            <a:r>
              <a:rPr lang="en-US" baseline="0" dirty="0" smtClean="0"/>
              <a:t>this talk </a:t>
            </a:r>
            <a:r>
              <a:rPr lang="en-US" baseline="0" dirty="0" smtClean="0"/>
              <a:t>we’ve </a:t>
            </a:r>
            <a:r>
              <a:rPr lang="en-US" baseline="0" dirty="0" smtClean="0"/>
              <a:t>been </a:t>
            </a:r>
            <a:r>
              <a:rPr lang="en-US" baseline="0" dirty="0" err="1" smtClean="0"/>
              <a:t>focussing</a:t>
            </a:r>
            <a:r>
              <a:rPr lang="en-US" baseline="0" dirty="0" smtClean="0"/>
              <a:t> on groundwork necessary to start answering the first</a:t>
            </a:r>
            <a:r>
              <a:rPr lang="en-US" baseline="0" dirty="0" smtClean="0"/>
              <a:t> of two research questions. As Jenny said yesterday, they may seem like old questions but the answers may be domain specific. So in this domain of biodiversity science, what are the most effective strategies for motivating people?</a:t>
            </a:r>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The theory of</a:t>
            </a:r>
            <a:r>
              <a:rPr lang="en-US" baseline="0" dirty="0" smtClean="0"/>
              <a:t> motivations for social involvement (</a:t>
            </a:r>
            <a:r>
              <a:rPr lang="en-US" baseline="0" dirty="0" err="1" smtClean="0"/>
              <a:t>Bastson</a:t>
            </a:r>
            <a:r>
              <a:rPr lang="en-US" baseline="0" dirty="0" smtClean="0"/>
              <a:t> et al):</a:t>
            </a:r>
          </a:p>
          <a:p>
            <a:r>
              <a:rPr lang="en-US" baseline="0" dirty="0" smtClean="0"/>
              <a:t>4 motivational principals for community involvement – </a:t>
            </a:r>
          </a:p>
          <a:p>
            <a:r>
              <a:rPr lang="en-US" i="1" baseline="0" dirty="0" smtClean="0"/>
              <a:t>Egoism – </a:t>
            </a:r>
            <a:r>
              <a:rPr lang="en-US" i="0" baseline="0" dirty="0" smtClean="0"/>
              <a:t>doing something for one’s own benefit (intrinsic motivations)</a:t>
            </a:r>
          </a:p>
          <a:p>
            <a:r>
              <a:rPr lang="en-US" i="1" baseline="0" dirty="0" smtClean="0"/>
              <a:t>Altruism</a:t>
            </a:r>
            <a:r>
              <a:rPr lang="en-US" i="0" baseline="0" dirty="0" smtClean="0"/>
              <a:t> – doing something for the pure benefit of another – person or group – which has no effect on the person who is acting</a:t>
            </a:r>
          </a:p>
          <a:p>
            <a:r>
              <a:rPr lang="en-US" i="0" baseline="0" dirty="0" smtClean="0"/>
              <a:t>Collectivism – doing something for the greater good of a group, community or collective that that person belongs to, he is peer group (sharing resources)</a:t>
            </a:r>
          </a:p>
          <a:p>
            <a:r>
              <a:rPr lang="en-US" i="0" baseline="0" dirty="0" err="1" smtClean="0"/>
              <a:t>Principalism</a:t>
            </a:r>
            <a:r>
              <a:rPr lang="en-US" i="0" baseline="0" dirty="0" smtClean="0"/>
              <a:t> – the most murky one – upholding a principal that is dear to that person or to the group he or she belongs to (justice, knowledge sharing)</a:t>
            </a:r>
          </a:p>
          <a:p>
            <a:r>
              <a:rPr lang="en-US" i="0" baseline="0" dirty="0" smtClean="0"/>
              <a:t>These motivation can be solitary or combined to foster a specific behavior that aims to reach a certain goal.</a:t>
            </a:r>
          </a:p>
          <a:p>
            <a:r>
              <a:rPr lang="en-US" i="0" baseline="0" dirty="0" smtClean="0"/>
              <a:t> </a:t>
            </a:r>
          </a:p>
          <a:p>
            <a:r>
              <a:rPr lang="en-US" i="0" baseline="0" dirty="0" smtClean="0"/>
              <a:t>This is a good framework to examine community involvement, such as participation in collaborative science projects </a:t>
            </a:r>
          </a:p>
        </p:txBody>
      </p:sp>
      <p:sp>
        <p:nvSpPr>
          <p:cNvPr id="4" name="Slide Number Placeholder 3"/>
          <p:cNvSpPr>
            <a:spLocks noGrp="1"/>
          </p:cNvSpPr>
          <p:nvPr>
            <p:ph type="sldNum" sz="quarter" idx="10"/>
          </p:nvPr>
        </p:nvSpPr>
        <p:spPr/>
        <p:txBody>
          <a:bodyPr/>
          <a:lstStyle/>
          <a:p>
            <a:fld id="{32E93EDE-5FE6-4700-85F5-2AA63FB4A9C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lnSpcReduction="10000"/>
          </a:bodyPr>
          <a:lstStyle/>
          <a:p>
            <a:r>
              <a:rPr lang="en-US" dirty="0" smtClean="0"/>
              <a:t>When teasing</a:t>
            </a:r>
            <a:r>
              <a:rPr lang="en-US" baseline="0" dirty="0" smtClean="0"/>
              <a:t> out the different motivational factors using qualitative interviews, it was clear that the Batson et al. motivational framework which looks at community involvement (and its associated tasks) through the prism of singular motivational factors, may not necessarily apply here. </a:t>
            </a:r>
            <a:br>
              <a:rPr lang="en-US" baseline="0" dirty="0" smtClean="0"/>
            </a:br>
            <a:r>
              <a:rPr lang="en-US" baseline="0" dirty="0" smtClean="0"/>
              <a:t>What presented itself is a complex motivational framework, involving different aspects of Batson’s theory in the various steps volunteers take when they are engaged in citizen science projects. </a:t>
            </a:r>
          </a:p>
          <a:p>
            <a:r>
              <a:rPr lang="en-US" baseline="0" dirty="0" smtClean="0"/>
              <a:t>Stemming from their initial interest in a topic, an environment or habitat, reflecting egoistical, communal and sometimes altruistic motivations, they often look for a project that will involve them in scientific work (perhaps say more about the time of projects, community involvement, if we have time). </a:t>
            </a:r>
          </a:p>
          <a:p>
            <a:r>
              <a:rPr lang="en-US" baseline="0" dirty="0" smtClean="0"/>
              <a:t>Once involved in such project, volunteers seek recognition and reification of their role within the scientific community. They expect scientists to credit them for their work (egoism) and are often disappointed by the lack of recognition and attribution. When this happens, their motivation drops and they often quite the scientific work and refrain from further collaboration with those scientists (though not necessarily from other citizen science projects). However, when volunteers feel needed, appreciated and valued by scientists – and this can be done in  surprising ways, for example by training them in a way that “initiates” them in the ranks of those who “can do science” – their involvement will continue on a deeper scale. This is where volunteers identified altruism and collectivism as being the most potent motivators.</a:t>
            </a:r>
          </a:p>
          <a:p>
            <a:r>
              <a:rPr lang="en-US" baseline="0" dirty="0" smtClean="0"/>
              <a:t>It should be noted that recognition and other motivation-facilitating actions should be done throughout the lifecycle of the volunteer’s involvement in the project, as the volunteers reported that lack of constant attribution and inclusion activities directly affect their levels of involvement beyond the initial </a:t>
            </a:r>
            <a:r>
              <a:rPr lang="en-US" baseline="0" dirty="0" err="1" smtClean="0"/>
              <a:t>effot</a:t>
            </a:r>
            <a:r>
              <a:rPr lang="en-US" baseline="0" dirty="0" smtClean="0"/>
              <a:t> that they make.</a:t>
            </a:r>
            <a:endParaRPr lang="en-US" dirty="0" smtClean="0"/>
          </a:p>
          <a:p>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Here’s the new</a:t>
            </a:r>
            <a:r>
              <a:rPr lang="en-US" baseline="0" dirty="0" smtClean="0"/>
              <a:t> home page again, and now I’ll scroll up and show the bottom which starts to get at some of the new features we are designing to provide social rewards.  In addition to tallies of the pages we have with information, we’ll also encourage people to form communities and interact with each other and there will be visible sign of the </a:t>
            </a:r>
            <a:r>
              <a:rPr lang="en-US" baseline="0" dirty="0" err="1" smtClean="0"/>
              <a:t>activies</a:t>
            </a:r>
            <a:r>
              <a:rPr lang="en-US" baseline="0" dirty="0" smtClean="0"/>
              <a:t> these people are doing.</a:t>
            </a:r>
          </a:p>
          <a:p>
            <a:endParaRPr lang="en-US" baseline="0" dirty="0" smtClean="0"/>
          </a:p>
          <a:p>
            <a:r>
              <a:rPr lang="en-US" baseline="0" dirty="0" smtClean="0"/>
              <a:t>Communities will include scientists and non-scientists, and we will encourage everyone to build and discuss lists of species they care about, called “collections” They will use communities to organize their work on those pages.  We hope to see you there.</a:t>
            </a:r>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32770" name="Rectangle 10"/>
          <p:cNvSpPr>
            <a:spLocks noGrp="1" noChangeArrowheads="1"/>
          </p:cNvSpPr>
          <p:nvPr>
            <p:ph type="sldNum" sz="quarter"/>
          </p:nvPr>
        </p:nvSpPr>
        <p:spPr>
          <a:noFill/>
        </p:spPr>
        <p:txBody>
          <a:bodyPr/>
          <a:lstStyle/>
          <a:p>
            <a:fld id="{ACEDF6BC-1A07-4CA1-9E17-40FB73B371CB}" type="slidenum">
              <a:rPr lang="en-US"/>
              <a:pPr/>
              <a:t>2</a:t>
            </a:fld>
            <a:endParaRPr lang="en-US"/>
          </a:p>
        </p:txBody>
      </p:sp>
      <p:sp>
        <p:nvSpPr>
          <p:cNvPr id="32771" name="Text Box 1"/>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2772" name="Text Box 2"/>
          <p:cNvSpPr>
            <a:spLocks noGrp="1" noChangeArrowheads="1"/>
          </p:cNvSpPr>
          <p:nvPr>
            <p:ph type="body"/>
          </p:nvPr>
        </p:nvSpPr>
        <p:spPr>
          <a:xfrm>
            <a:off x="685800" y="4343400"/>
            <a:ext cx="5486400" cy="4114800"/>
          </a:xfrm>
          <a:noFill/>
          <a:ln/>
        </p:spPr>
        <p:txBody>
          <a:bodyPr/>
          <a:lstStyle/>
          <a:p>
            <a:pPr eaLnBrk="1" hangingPunct="1">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smtClean="0">
                <a:latin typeface="Arial" charset="0"/>
                <a:cs typeface="Arial Unicode MS" charset="0"/>
              </a:rPr>
              <a:t>Our work is motivated by the four-year-old website, the </a:t>
            </a:r>
            <a:r>
              <a:rPr lang="en-GB" dirty="0" err="1" smtClean="0">
                <a:latin typeface="Arial" charset="0"/>
                <a:cs typeface="Arial Unicode MS" charset="0"/>
              </a:rPr>
              <a:t>Encyclopedia</a:t>
            </a:r>
            <a:r>
              <a:rPr lang="en-GB" baseline="0" dirty="0" smtClean="0">
                <a:latin typeface="Arial" charset="0"/>
                <a:cs typeface="Arial Unicode MS" charset="0"/>
              </a:rPr>
              <a:t> of Life.  The site’s mission is to provide global access to knowledge about life on earth.  This is our new home page, which will go live this Fall along with a complete revamping of our site which Ill talk about later.</a:t>
            </a:r>
          </a:p>
          <a:p>
            <a:pPr eaLnBrk="1" hangingPunct="1">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baseline="0" dirty="0" smtClean="0">
              <a:latin typeface="Arial" charset="0"/>
              <a:cs typeface="Arial Unicode MS" charset="0"/>
            </a:endParaRPr>
          </a:p>
          <a:p>
            <a:pPr eaLnBrk="1" hangingPunct="1">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t>EOL is</a:t>
            </a:r>
            <a:r>
              <a:rPr lang="en-US" baseline="0" dirty="0" smtClean="0"/>
              <a:t> aiming to provide authoritative, descriptive information about all living organisms. What they look like, where they live, what they eat, what we know</a:t>
            </a:r>
            <a:r>
              <a:rPr lang="en-US" baseline="0" dirty="0" smtClean="0"/>
              <a:t> about their </a:t>
            </a:r>
            <a:r>
              <a:rPr lang="en-US" baseline="0" dirty="0" smtClean="0"/>
              <a:t>ecology and their </a:t>
            </a:r>
            <a:r>
              <a:rPr lang="en-US" baseline="0" dirty="0" smtClean="0"/>
              <a:t>conservation and even their DNA.  </a:t>
            </a:r>
            <a:endParaRPr lang="en-GB" baseline="0" dirty="0" smtClean="0">
              <a:latin typeface="Arial" charset="0"/>
              <a:cs typeface="Arial Unicode MS" charset="0"/>
            </a:endParaRPr>
          </a:p>
          <a:p>
            <a:pPr eaLnBrk="1" hangingPunct="1">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GB" dirty="0" smtClean="0">
              <a:latin typeface="Arial" charset="0"/>
              <a:cs typeface="Arial Unicode MS" charset="0"/>
            </a:endParaRPr>
          </a:p>
          <a:p>
            <a:pPr eaLnBrk="1" hangingPunct="1">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kern="1200" dirty="0" smtClean="0">
                <a:solidFill>
                  <a:schemeClr val="tx1"/>
                </a:solidFill>
                <a:latin typeface="+mn-lt"/>
                <a:ea typeface="+mn-ea"/>
                <a:cs typeface="+mn-cs"/>
              </a:rPr>
              <a:t>We want to do this because we are in the midst</a:t>
            </a:r>
            <a:r>
              <a:rPr lang="en-US" sz="1200" kern="1200" baseline="0" dirty="0" smtClean="0">
                <a:solidFill>
                  <a:schemeClr val="tx1"/>
                </a:solidFill>
                <a:latin typeface="+mn-lt"/>
                <a:ea typeface="+mn-ea"/>
                <a:cs typeface="+mn-cs"/>
              </a:rPr>
              <a:t> of a </a:t>
            </a:r>
            <a:r>
              <a:rPr lang="en-US" sz="1200" kern="1200" dirty="0" smtClean="0">
                <a:solidFill>
                  <a:schemeClr val="tx1"/>
                </a:solidFill>
                <a:latin typeface="+mn-lt"/>
                <a:ea typeface="+mn-ea"/>
                <a:cs typeface="+mn-cs"/>
              </a:rPr>
              <a:t>biodiversity crisis. The rate of species loss is currently 100 to 1,000 times estimates of historical extinction rates, and these rates are increasing with climate change  </a:t>
            </a:r>
          </a:p>
          <a:p>
            <a:pPr eaLnBrk="1" hangingPunct="1">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200" kern="1200" dirty="0" smtClean="0">
              <a:solidFill>
                <a:schemeClr val="tx1"/>
              </a:solidFill>
              <a:latin typeface="+mn-lt"/>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fact, recent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assessments by</a:t>
            </a:r>
            <a:r>
              <a:rPr lang="en-US" sz="1200" kern="1200" baseline="0" dirty="0" smtClean="0">
                <a:solidFill>
                  <a:schemeClr val="tx1"/>
                </a:solidFill>
                <a:latin typeface="+mn-lt"/>
                <a:ea typeface="+mn-ea"/>
                <a:cs typeface="+mn-cs"/>
              </a:rPr>
              <a:t> the International Union for the conservation of Nature</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indicate that, for example, nearly 25% of mammals and one-third of amphibians are endangered or threatened [3].</a:t>
            </a:r>
            <a:endParaRPr lang="en-US" sz="1200" kern="1200" dirty="0" smtClean="0">
              <a:solidFill>
                <a:schemeClr val="tx1"/>
              </a:solidFill>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Yet as much as 90% of the needs of the world’s poorest people depend directly on biodiversity for food, fuel, medicine, etc. [1] [2].  </a:t>
            </a:r>
            <a:endParaRPr lang="en-GB" dirty="0" smtClean="0">
              <a:latin typeface="Arial" charset="0"/>
              <a:cs typeface="Arial Unicode MS" charset="0"/>
            </a:endParaRPr>
          </a:p>
          <a:p>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baseline="0" dirty="0" smtClean="0"/>
              <a:t>This</a:t>
            </a:r>
            <a:r>
              <a:rPr lang="en-US" baseline="0" dirty="0" smtClean="0"/>
              <a:t>  </a:t>
            </a:r>
            <a:r>
              <a:rPr lang="en-US" dirty="0" err="1" smtClean="0"/>
              <a:t>Treemap</a:t>
            </a:r>
            <a:r>
              <a:rPr lang="en-US" baseline="0" dirty="0" smtClean="0"/>
              <a:t> summarizes the </a:t>
            </a:r>
            <a:r>
              <a:rPr lang="en-US" dirty="0" smtClean="0"/>
              <a:t>1.9</a:t>
            </a:r>
            <a:r>
              <a:rPr lang="en-US" baseline="0" dirty="0" smtClean="0"/>
              <a:t> </a:t>
            </a:r>
            <a:r>
              <a:rPr lang="en-US" baseline="0" dirty="0" smtClean="0"/>
              <a:t>million described </a:t>
            </a:r>
            <a:r>
              <a:rPr lang="en-US" baseline="0" dirty="0" smtClean="0"/>
              <a:t>species that each have a page on the </a:t>
            </a:r>
            <a:r>
              <a:rPr lang="en-US" baseline="0" dirty="0" err="1" smtClean="0"/>
              <a:t>Encyclopedis</a:t>
            </a:r>
            <a:r>
              <a:rPr lang="en-US" baseline="0" dirty="0" smtClean="0"/>
              <a:t> of life. Some </a:t>
            </a:r>
            <a:r>
              <a:rPr lang="en-US" baseline="0" dirty="0" smtClean="0"/>
              <a:t>of </a:t>
            </a:r>
            <a:r>
              <a:rPr lang="en-US" baseline="0" dirty="0" smtClean="0"/>
              <a:t>these pages </a:t>
            </a:r>
            <a:r>
              <a:rPr lang="en-US" baseline="0" dirty="0" smtClean="0"/>
              <a:t>have only a name</a:t>
            </a:r>
            <a:r>
              <a:rPr lang="en-US" baseline="0" dirty="0" smtClean="0"/>
              <a:t> so far </a:t>
            </a:r>
            <a:r>
              <a:rPr lang="en-US" baseline="0" dirty="0" smtClean="0"/>
              <a:t>but about a million of them actually have more than that, with maps, multimedia, </a:t>
            </a:r>
            <a:r>
              <a:rPr lang="en-US" baseline="0" dirty="0" smtClean="0"/>
              <a:t>text, at </a:t>
            </a:r>
            <a:r>
              <a:rPr lang="en-US" baseline="0" dirty="0" smtClean="0"/>
              <a:t>least literature references</a:t>
            </a:r>
            <a:r>
              <a:rPr lang="en-US" baseline="0" dirty="0" smtClean="0"/>
              <a:t>.</a:t>
            </a:r>
          </a:p>
          <a:p>
            <a:endParaRPr lang="en-US" baseline="0" dirty="0" smtClean="0"/>
          </a:p>
          <a:p>
            <a:r>
              <a:rPr lang="en-US" sz="1200" kern="1200" dirty="0" smtClean="0">
                <a:solidFill>
                  <a:schemeClr val="tx1"/>
                </a:solidFill>
                <a:latin typeface="+mn-lt"/>
                <a:ea typeface="+mn-ea"/>
                <a:cs typeface="+mn-cs"/>
              </a:rPr>
              <a:t>Each</a:t>
            </a:r>
            <a:r>
              <a:rPr lang="en-US" sz="1200" kern="1200" baseline="0" dirty="0" smtClean="0">
                <a:solidFill>
                  <a:schemeClr val="tx1"/>
                </a:solidFill>
                <a:latin typeface="+mn-lt"/>
                <a:ea typeface="+mn-ea"/>
                <a:cs typeface="+mn-cs"/>
              </a:rPr>
              <a:t> of these</a:t>
            </a:r>
            <a:r>
              <a:rPr lang="en-US" sz="1200" kern="1200" dirty="0" smtClean="0">
                <a:solidFill>
                  <a:schemeClr val="tx1"/>
                </a:solidFill>
                <a:latin typeface="+mn-lt"/>
                <a:ea typeface="+mn-ea"/>
                <a:cs typeface="+mn-cs"/>
              </a:rPr>
              <a:t> species potentially represents a volume in a “living library,” as each has evolved solutions to nature’s challenges, solutions that can benefit human society. For example, the genomics revolution and half of our synthetic drugs were made possible by understanding the characteristics of particular species </a:t>
            </a:r>
            <a:endParaRPr lang="en-US" dirty="0"/>
          </a:p>
        </p:txBody>
      </p:sp>
      <p:sp>
        <p:nvSpPr>
          <p:cNvPr id="4" name="Slide Number Placeholder 3"/>
          <p:cNvSpPr>
            <a:spLocks noGrp="1"/>
          </p:cNvSpPr>
          <p:nvPr>
            <p:ph type="sldNum" sz="quarter" idx="10"/>
          </p:nvPr>
        </p:nvSpPr>
        <p:spPr/>
        <p:txBody>
          <a:bodyPr/>
          <a:lstStyle/>
          <a:p>
            <a:fld id="{510B5BC8-0AF6-492D-9AAD-454E6B94C99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Part of the problem is that as we are</a:t>
            </a:r>
            <a:r>
              <a:rPr lang="en-US" baseline="0" dirty="0" smtClean="0"/>
              <a:t> losing biodiversity we are also losing the scientists trained to study it. An article earlier this year called it another mass extinction. Society hasn’t been creating jobs for scientists like me.</a:t>
            </a:r>
            <a:endParaRPr lang="en-US" dirty="0"/>
          </a:p>
        </p:txBody>
      </p:sp>
      <p:sp>
        <p:nvSpPr>
          <p:cNvPr id="4" name="Slide Number Placeholder 3"/>
          <p:cNvSpPr>
            <a:spLocks noGrp="1"/>
          </p:cNvSpPr>
          <p:nvPr>
            <p:ph type="sldNum" sz="quarter" idx="10"/>
          </p:nvPr>
        </p:nvSpPr>
        <p:spPr/>
        <p:txBody>
          <a:bodyPr/>
          <a:lstStyle/>
          <a:p>
            <a:fld id="{32E93EDE-5FE6-4700-85F5-2AA63FB4A9C8}"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For this reason, we are increasingly turning to citizen science.</a:t>
            </a:r>
          </a:p>
          <a:p>
            <a:r>
              <a:rPr lang="en-US" sz="1200" kern="1200" dirty="0" smtClean="0">
                <a:solidFill>
                  <a:schemeClr val="tx1"/>
                </a:solidFill>
                <a:latin typeface="+mn-lt"/>
                <a:ea typeface="+mn-ea"/>
                <a:cs typeface="+mn-cs"/>
              </a:rPr>
              <a:t> </a:t>
            </a:r>
          </a:p>
          <a:p>
            <a:r>
              <a:rPr lang="en-US" dirty="0" smtClean="0"/>
              <a:t>These</a:t>
            </a:r>
            <a:r>
              <a:rPr lang="en-US" baseline="0" dirty="0" smtClean="0"/>
              <a:t> are a few well-known citizen science projects</a:t>
            </a:r>
            <a:r>
              <a:rPr lang="en-US" baseline="0" dirty="0" smtClean="0"/>
              <a:t>. They encourage people to report sightings of individual organisms. Can they help to gather together all the knowledge of every species on the planet?</a:t>
            </a:r>
          </a:p>
          <a:p>
            <a:endParaRPr lang="en-US" baseline="0" dirty="0" smtClean="0"/>
          </a:p>
          <a:p>
            <a:r>
              <a:rPr lang="en-US" baseline="0" dirty="0" smtClean="0"/>
              <a:t>What about sites like Wikipedia?  They allow anybody to CREATE the kind of descriptions you might want to read on the internet.  But scientists haven’t jumped on board the Wikipedia </a:t>
            </a:r>
            <a:r>
              <a:rPr lang="en-US" baseline="0" dirty="0" smtClean="0"/>
              <a:t>bandwagon because they don’t get much credit and their work is too easily undone.</a:t>
            </a:r>
            <a:endParaRPr lang="en-US" dirty="0"/>
          </a:p>
        </p:txBody>
      </p:sp>
      <p:sp>
        <p:nvSpPr>
          <p:cNvPr id="4" name="Slide Number Placeholder 3"/>
          <p:cNvSpPr>
            <a:spLocks noGrp="1"/>
          </p:cNvSpPr>
          <p:nvPr>
            <p:ph type="sldNum" sz="quarter" idx="10"/>
          </p:nvPr>
        </p:nvSpPr>
        <p:spPr/>
        <p:txBody>
          <a:bodyPr/>
          <a:lstStyle/>
          <a:p>
            <a:fld id="{72D3E3E9-3345-D846-84BE-ECADDA64B97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2475" cy="3422650"/>
          </a:xfrm>
        </p:spPr>
      </p:sp>
      <p:sp>
        <p:nvSpPr>
          <p:cNvPr id="3" name="Notes Placeholder 2"/>
          <p:cNvSpPr>
            <a:spLocks noGrp="1"/>
          </p:cNvSpPr>
          <p:nvPr>
            <p:ph type="body" idx="1"/>
          </p:nvPr>
        </p:nvSpPr>
        <p:spPr/>
        <p:txBody>
          <a:bodyPr>
            <a:normAutofit/>
          </a:bodyPr>
          <a:lstStyle/>
          <a:p>
            <a:r>
              <a:rPr lang="en-US" dirty="0" smtClean="0"/>
              <a:t>Instead, EOL is taking a different approach.</a:t>
            </a:r>
            <a:r>
              <a:rPr lang="en-US" baseline="0" dirty="0" smtClean="0"/>
              <a:t> It is</a:t>
            </a:r>
            <a:r>
              <a:rPr lang="en-US" dirty="0" smtClean="0"/>
              <a:t> </a:t>
            </a:r>
            <a:r>
              <a:rPr lang="en-US" dirty="0" smtClean="0"/>
              <a:t>an example of a new breed of website.  We’ve coined the term “content</a:t>
            </a:r>
            <a:r>
              <a:rPr lang="en-US" baseline="0" dirty="0" smtClean="0"/>
              <a:t> </a:t>
            </a:r>
            <a:r>
              <a:rPr lang="en-US" baseline="0" dirty="0" err="1" smtClean="0"/>
              <a:t>curation</a:t>
            </a:r>
            <a:r>
              <a:rPr lang="en-US" baseline="0" dirty="0" smtClean="0"/>
              <a:t> community” to describe it.</a:t>
            </a:r>
            <a:endParaRPr lang="en-US" dirty="0" smtClean="0"/>
          </a:p>
          <a:p>
            <a:endParaRPr lang="en-US" dirty="0" smtClean="0"/>
          </a:p>
          <a:p>
            <a:r>
              <a:rPr lang="en-US" baseline="0" dirty="0" smtClean="0"/>
              <a:t>EOL </a:t>
            </a:r>
            <a:r>
              <a:rPr lang="en-US" baseline="0" dirty="0" smtClean="0"/>
              <a:t>is a giant </a:t>
            </a:r>
            <a:r>
              <a:rPr lang="en-US" baseline="0" dirty="0" err="1" smtClean="0"/>
              <a:t>mashup</a:t>
            </a:r>
            <a:r>
              <a:rPr lang="en-US" baseline="0" dirty="0" smtClean="0"/>
              <a:t> that merges information that were created </a:t>
            </a:r>
            <a:r>
              <a:rPr lang="en-US" baseline="0" dirty="0" smtClean="0"/>
              <a:t>elsewhere on its pages which are </a:t>
            </a:r>
            <a:r>
              <a:rPr lang="en-US" baseline="0" dirty="0" smtClean="0"/>
              <a:t>then available for curators (mostly credentialed scientists) to</a:t>
            </a:r>
            <a:r>
              <a:rPr lang="en-US" baseline="0" dirty="0" smtClean="0"/>
              <a:t> trust or </a:t>
            </a:r>
            <a:r>
              <a:rPr lang="en-US" baseline="0" dirty="0" err="1" smtClean="0"/>
              <a:t>untrust</a:t>
            </a:r>
            <a:r>
              <a:rPr lang="en-US" baseline="0" dirty="0" smtClean="0"/>
              <a:t> </a:t>
            </a:r>
            <a:r>
              <a:rPr lang="en-US" baseline="0" dirty="0" smtClean="0"/>
              <a:t>and rate, or for anybody to provide comments or tags.</a:t>
            </a:r>
          </a:p>
          <a:p>
            <a:endParaRPr lang="en-US" baseline="0" dirty="0" smtClean="0"/>
          </a:p>
          <a:p>
            <a:r>
              <a:rPr lang="en-US" baseline="0" dirty="0" smtClean="0"/>
              <a:t>We’re partnering with over a hundred scientific databases as well as public </a:t>
            </a:r>
            <a:r>
              <a:rPr lang="en-US" baseline="0" dirty="0" err="1" smtClean="0"/>
              <a:t>conribution</a:t>
            </a:r>
            <a:r>
              <a:rPr lang="en-US" baseline="0" dirty="0" smtClean="0"/>
              <a:t> sites like </a:t>
            </a:r>
            <a:r>
              <a:rPr lang="en-US" baseline="0" dirty="0" err="1" smtClean="0"/>
              <a:t>Flickr</a:t>
            </a:r>
            <a:r>
              <a:rPr lang="en-US" baseline="0" dirty="0" smtClean="0"/>
              <a:t> and Wikipedia.</a:t>
            </a:r>
          </a:p>
          <a:p>
            <a:endParaRPr lang="en-US" baseline="0" dirty="0" smtClean="0"/>
          </a:p>
          <a:p>
            <a:pPr>
              <a:spcBef>
                <a:spcPts val="0"/>
              </a:spcBef>
              <a:spcAft>
                <a:spcPts val="2400"/>
              </a:spcAft>
              <a:buFont typeface="Arial"/>
              <a:buChar char="•"/>
            </a:pPr>
            <a:r>
              <a:rPr lang="en-US" sz="1200" dirty="0" smtClean="0">
                <a:solidFill>
                  <a:srgbClr val="3A3E16"/>
                </a:solidFill>
              </a:rPr>
              <a:t>100+ partner databases</a:t>
            </a:r>
            <a:br>
              <a:rPr lang="en-US" sz="1200" dirty="0" smtClean="0">
                <a:solidFill>
                  <a:srgbClr val="3A3E16"/>
                </a:solidFill>
              </a:rPr>
            </a:br>
            <a:r>
              <a:rPr lang="en-US" sz="1200" dirty="0" smtClean="0">
                <a:solidFill>
                  <a:srgbClr val="3A3E16"/>
                </a:solidFill>
              </a:rPr>
              <a:t>700 curators/1000s contributors/46,000 members</a:t>
            </a:r>
          </a:p>
          <a:p>
            <a:pPr>
              <a:spcBef>
                <a:spcPts val="0"/>
              </a:spcBef>
              <a:spcAft>
                <a:spcPts val="2400"/>
              </a:spcAft>
              <a:buFont typeface="Arial"/>
              <a:buChar char="•"/>
            </a:pPr>
            <a:r>
              <a:rPr lang="en-US" sz="1200" dirty="0" smtClean="0">
                <a:solidFill>
                  <a:srgbClr val="3A3E16"/>
                </a:solidFill>
              </a:rPr>
              <a:t>2.8 million pages</a:t>
            </a:r>
            <a:br>
              <a:rPr lang="en-US" sz="1200" dirty="0" smtClean="0">
                <a:solidFill>
                  <a:srgbClr val="3A3E16"/>
                </a:solidFill>
              </a:rPr>
            </a:br>
            <a:r>
              <a:rPr lang="en-US" sz="1200" dirty="0" smtClean="0">
                <a:solidFill>
                  <a:srgbClr val="3A3E16"/>
                </a:solidFill>
              </a:rPr>
              <a:t>500 thousand pages with Creative Commons content</a:t>
            </a:r>
          </a:p>
          <a:p>
            <a:pPr>
              <a:spcBef>
                <a:spcPts val="0"/>
              </a:spcBef>
              <a:spcAft>
                <a:spcPts val="2400"/>
              </a:spcAft>
              <a:buClrTx/>
              <a:buFont typeface="Arial" pitchFamily="34" charset="0"/>
              <a:buChar char="•"/>
            </a:pPr>
            <a:r>
              <a:rPr lang="en-US" sz="1200" dirty="0" smtClean="0">
                <a:solidFill>
                  <a:srgbClr val="3A3E16"/>
                </a:solidFill>
              </a:rPr>
              <a:t>Over 2 million data objects and &gt;1 million pages with links to research literature</a:t>
            </a:r>
          </a:p>
          <a:p>
            <a:pPr>
              <a:spcBef>
                <a:spcPts val="0"/>
              </a:spcBef>
              <a:spcAft>
                <a:spcPts val="2400"/>
              </a:spcAft>
              <a:buClrTx/>
              <a:buFont typeface="Arial" pitchFamily="34" charset="0"/>
              <a:buChar char="•"/>
            </a:pPr>
            <a:r>
              <a:rPr lang="en-US" sz="1200" dirty="0" smtClean="0">
                <a:solidFill>
                  <a:srgbClr val="3A3E16"/>
                </a:solidFill>
              </a:rPr>
              <a:t>Traffic in past year: 1.7 million unique users, 6.2 million page views</a:t>
            </a:r>
            <a:endParaRPr lang="en-US" baseline="0" dirty="0" smtClean="0"/>
          </a:p>
        </p:txBody>
      </p:sp>
      <p:sp>
        <p:nvSpPr>
          <p:cNvPr id="4" name="Slide Number Placeholder 3"/>
          <p:cNvSpPr>
            <a:spLocks noGrp="1"/>
          </p:cNvSpPr>
          <p:nvPr>
            <p:ph type="sldNum" idx="10"/>
          </p:nvPr>
        </p:nvSpPr>
        <p:spPr/>
        <p:txBody>
          <a:bodyPr/>
          <a:lstStyle/>
          <a:p>
            <a:fld id="{B31DA7F9-9ED0-4CF4-B9D7-C44736C5D5B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4588" y="685800"/>
            <a:ext cx="4562475" cy="3422650"/>
          </a:xfrm>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But these new kinds of communities face</a:t>
            </a:r>
            <a:r>
              <a:rPr lang="en-US" sz="1200" b="0" i="0" kern="1200" baseline="0" dirty="0" smtClean="0">
                <a:solidFill>
                  <a:schemeClr val="tx1"/>
                </a:solidFill>
                <a:latin typeface="+mn-lt"/>
                <a:ea typeface="+mn-ea"/>
                <a:cs typeface="+mn-cs"/>
              </a:rPr>
              <a:t> challenges.</a:t>
            </a:r>
          </a:p>
          <a:p>
            <a:endParaRPr lang="en-US" sz="1200" b="0" i="0" kern="1200" baseline="0" dirty="0" smtClean="0">
              <a:solidFill>
                <a:schemeClr val="tx1"/>
              </a:solidFill>
              <a:latin typeface="+mn-lt"/>
              <a:ea typeface="+mn-ea"/>
              <a:cs typeface="+mn-cs"/>
            </a:endParaRPr>
          </a:p>
          <a:p>
            <a:r>
              <a:rPr lang="en-US" sz="1200" b="0" i="0" kern="1200" baseline="0" dirty="0" smtClean="0">
                <a:solidFill>
                  <a:schemeClr val="tx1"/>
                </a:solidFill>
                <a:latin typeface="+mn-lt"/>
                <a:ea typeface="+mn-ea"/>
                <a:cs typeface="+mn-cs"/>
              </a:rPr>
              <a:t>Here we have a </a:t>
            </a:r>
            <a:r>
              <a:rPr lang="en-US" sz="12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Marabou stork (</a:t>
            </a:r>
            <a:r>
              <a:rPr lang="en-US" sz="1200" b="0" i="1" kern="1200" dirty="0" err="1" smtClean="0">
                <a:solidFill>
                  <a:schemeClr val="tx1"/>
                </a:solidFill>
                <a:latin typeface="+mn-lt"/>
                <a:ea typeface="+mn-ea"/>
                <a:cs typeface="+mn-cs"/>
              </a:rPr>
              <a:t>Leptoptilos</a:t>
            </a:r>
            <a:r>
              <a:rPr lang="en-US" sz="1200" b="0" i="1" kern="1200" dirty="0" smtClean="0">
                <a:solidFill>
                  <a:schemeClr val="tx1"/>
                </a:solidFill>
                <a:latin typeface="+mn-lt"/>
                <a:ea typeface="+mn-ea"/>
                <a:cs typeface="+mn-cs"/>
              </a:rPr>
              <a:t> </a:t>
            </a:r>
            <a:r>
              <a:rPr lang="en-US" sz="1200" b="0" i="1" kern="1200" dirty="0" err="1" smtClean="0">
                <a:solidFill>
                  <a:schemeClr val="tx1"/>
                </a:solidFill>
                <a:latin typeface="+mn-lt"/>
                <a:ea typeface="+mn-ea"/>
                <a:cs typeface="+mn-cs"/>
              </a:rPr>
              <a:t>crumeniferus</a:t>
            </a:r>
            <a:r>
              <a:rPr lang="en-US" sz="1200" b="0" i="0" kern="1200" dirty="0" smtClean="0">
                <a:solidFill>
                  <a:schemeClr val="tx1"/>
                </a:solidFill>
                <a:latin typeface="+mn-lt"/>
                <a:ea typeface="+mn-ea"/>
                <a:cs typeface="+mn-cs"/>
              </a:rPr>
              <a:t>) surrounded by White-breasted cormorants (</a:t>
            </a:r>
            <a:r>
              <a:rPr lang="en-US" sz="1200" b="0" i="1" kern="1200" dirty="0" err="1" smtClean="0">
                <a:solidFill>
                  <a:schemeClr val="tx1"/>
                </a:solidFill>
                <a:latin typeface="+mn-lt"/>
                <a:ea typeface="+mn-ea"/>
                <a:cs typeface="+mn-cs"/>
              </a:rPr>
              <a:t>Phalacrocorax</a:t>
            </a:r>
            <a:r>
              <a:rPr lang="en-US" sz="1200" b="0" i="1" kern="1200" dirty="0" smtClean="0">
                <a:solidFill>
                  <a:schemeClr val="tx1"/>
                </a:solidFill>
                <a:latin typeface="+mn-lt"/>
                <a:ea typeface="+mn-ea"/>
                <a:cs typeface="+mn-cs"/>
              </a:rPr>
              <a:t> </a:t>
            </a:r>
            <a:r>
              <a:rPr lang="en-US" sz="1200" b="0" i="1" kern="1200" dirty="0" err="1" smtClean="0">
                <a:solidFill>
                  <a:schemeClr val="tx1"/>
                </a:solidFill>
                <a:latin typeface="+mn-lt"/>
                <a:ea typeface="+mn-ea"/>
                <a:cs typeface="+mn-cs"/>
              </a:rPr>
              <a:t>carbo</a:t>
            </a:r>
            <a:r>
              <a:rPr lang="en-US" sz="1200" b="0" i="1" kern="1200" dirty="0" smtClean="0">
                <a:solidFill>
                  <a:schemeClr val="tx1"/>
                </a:solidFill>
                <a:latin typeface="+mn-lt"/>
                <a:ea typeface="+mn-ea"/>
                <a:cs typeface="+mn-cs"/>
              </a:rPr>
              <a:t> </a:t>
            </a:r>
            <a:r>
              <a:rPr lang="en-US" sz="1200" b="0" i="1" kern="1200" dirty="0" err="1" smtClean="0">
                <a:solidFill>
                  <a:schemeClr val="tx1"/>
                </a:solidFill>
                <a:latin typeface="+mn-lt"/>
                <a:ea typeface="+mn-ea"/>
                <a:cs typeface="+mn-cs"/>
              </a:rPr>
              <a:t>lucidus</a:t>
            </a:r>
            <a:r>
              <a:rPr lang="en-US" sz="1200" b="0" i="0" kern="1200" dirty="0" smtClean="0">
                <a:solidFill>
                  <a:schemeClr val="tx1"/>
                </a:solidFill>
                <a:latin typeface="+mn-lt"/>
                <a:ea typeface="+mn-ea"/>
                <a:cs typeface="+mn-cs"/>
              </a:rPr>
              <a:t>)</a:t>
            </a:r>
            <a:endParaRPr lang="en-US" sz="1200" b="0" i="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Content curation communities deal with large</a:t>
            </a:r>
            <a:r>
              <a:rPr lang="en-US" sz="1200" kern="1200" dirty="0" smtClean="0">
                <a:solidFill>
                  <a:schemeClr val="tx1"/>
                </a:solidFill>
                <a:latin typeface="+mn-lt"/>
                <a:ea typeface="+mn-ea"/>
                <a:cs typeface="+mn-cs"/>
              </a:rPr>
              <a:t> bodies of content from </a:t>
            </a:r>
            <a:r>
              <a:rPr lang="en-US" sz="1200" kern="1200" dirty="0" smtClean="0">
                <a:solidFill>
                  <a:schemeClr val="tx1"/>
                </a:solidFill>
                <a:latin typeface="+mn-lt"/>
                <a:ea typeface="+mn-ea"/>
                <a:cs typeface="+mn-cs"/>
              </a:rPr>
              <a:t>diverse sources, which must be selected, organized, managed, and integrated into a holistic resource.</a:t>
            </a:r>
            <a:r>
              <a:rPr lang="en-US" sz="1200" kern="1200" baseline="0" dirty="0" smtClean="0">
                <a:solidFill>
                  <a:schemeClr val="tx1"/>
                </a:solidFill>
                <a:latin typeface="+mn-lt"/>
                <a:ea typeface="+mn-ea"/>
                <a:cs typeface="+mn-cs"/>
              </a:rPr>
              <a:t> We won’t be talking much </a:t>
            </a:r>
            <a:r>
              <a:rPr lang="en-US" sz="1200" kern="1200" dirty="0" smtClean="0">
                <a:solidFill>
                  <a:schemeClr val="tx1"/>
                </a:solidFill>
                <a:latin typeface="+mn-lt"/>
                <a:ea typeface="+mn-ea"/>
                <a:cs typeface="+mn-cs"/>
              </a:rPr>
              <a:t>about</a:t>
            </a:r>
            <a:r>
              <a:rPr lang="en-US" sz="1200" kern="1200" baseline="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the challenge of information integration,</a:t>
            </a:r>
            <a:r>
              <a:rPr lang="en-US" sz="1200" kern="1200" baseline="0" dirty="0" smtClean="0">
                <a:solidFill>
                  <a:schemeClr val="tx1"/>
                </a:solidFill>
                <a:latin typeface="+mn-lt"/>
                <a:ea typeface="+mn-ea"/>
                <a:cs typeface="+mn-cs"/>
              </a:rPr>
              <a:t> that’s pretty technical. Instead we’ll </a:t>
            </a:r>
            <a:r>
              <a:rPr lang="en-US" sz="1200" kern="1200" baseline="0" dirty="0" smtClean="0">
                <a:solidFill>
                  <a:schemeClr val="tx1"/>
                </a:solidFill>
                <a:latin typeface="+mn-lt"/>
                <a:ea typeface="+mn-ea"/>
                <a:cs typeface="+mn-cs"/>
              </a:rPr>
              <a:t>be honing in on the challenging of integrating the people:</a:t>
            </a: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How </a:t>
            </a:r>
            <a:r>
              <a:rPr lang="en-US" sz="1200" kern="1200" baseline="0" dirty="0" smtClean="0">
                <a:solidFill>
                  <a:schemeClr val="tx1"/>
                </a:solidFill>
                <a:latin typeface="+mn-lt"/>
                <a:ea typeface="+mn-ea"/>
                <a:cs typeface="+mn-cs"/>
              </a:rPr>
              <a:t>can we help them to  work better </a:t>
            </a:r>
            <a:r>
              <a:rPr lang="en-US" sz="1200" kern="1200" baseline="0" dirty="0" smtClean="0">
                <a:solidFill>
                  <a:schemeClr val="tx1"/>
                </a:solidFill>
                <a:latin typeface="+mn-lt"/>
                <a:ea typeface="+mn-ea"/>
                <a:cs typeface="+mn-cs"/>
              </a:rPr>
              <a:t>together </a:t>
            </a:r>
            <a:r>
              <a:rPr lang="en-US" sz="1200" kern="1200" baseline="0" dirty="0" smtClean="0">
                <a:solidFill>
                  <a:schemeClr val="tx1"/>
                </a:solidFill>
                <a:latin typeface="+mn-lt"/>
                <a:ea typeface="+mn-ea"/>
                <a:cs typeface="+mn-cs"/>
              </a:rPr>
              <a:t>– should they move in opposite directions (doing different kinds of tasks for example) or should we get them all moving in the same direction.</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idx="10"/>
          </p:nvPr>
        </p:nvSpPr>
        <p:spPr/>
        <p:txBody>
          <a:bodyPr/>
          <a:lstStyle/>
          <a:p>
            <a:fld id="{B31DA7F9-9ED0-4CF4-B9D7-C44736C5D5B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lnSpcReduction="20000"/>
          </a:bodyPr>
          <a:lstStyle/>
          <a:p>
            <a:r>
              <a:rPr lang="en-US" dirty="0" smtClean="0"/>
              <a:t>To answer these questions, we </a:t>
            </a:r>
            <a:r>
              <a:rPr lang="en-US" dirty="0" smtClean="0"/>
              <a:t>conducted </a:t>
            </a:r>
            <a:r>
              <a:rPr lang="en-US" baseline="0" dirty="0" smtClean="0"/>
              <a:t>surveys of nearly 300 scientists and interviews with 12 people who either curate on EOL or are participating in Wikipedia and are familiar with EOL.</a:t>
            </a:r>
          </a:p>
          <a:p>
            <a:endParaRPr lang="en-US" baseline="0" dirty="0" smtClean="0"/>
          </a:p>
          <a:p>
            <a:r>
              <a:rPr lang="en-US" sz="1200" i="0" kern="1200" baseline="0" dirty="0" smtClean="0">
                <a:solidFill>
                  <a:schemeClr val="tx1"/>
                </a:solidFill>
                <a:latin typeface="+mn-lt"/>
                <a:ea typeface="+mn-ea"/>
                <a:cs typeface="+mn-cs"/>
              </a:rPr>
              <a:t>importing data from </a:t>
            </a:r>
            <a:r>
              <a:rPr lang="en-US" sz="1200" i="0" kern="1200" baseline="0" dirty="0" smtClean="0">
                <a:solidFill>
                  <a:schemeClr val="tx1"/>
                </a:solidFill>
                <a:latin typeface="+mn-lt"/>
                <a:ea typeface="+mn-ea"/>
                <a:cs typeface="+mn-cs"/>
              </a:rPr>
              <a:t>open projects </a:t>
            </a:r>
            <a:r>
              <a:rPr lang="en-US" sz="1200" i="0" kern="1200" baseline="0" dirty="0" smtClean="0">
                <a:solidFill>
                  <a:schemeClr val="tx1"/>
                </a:solidFill>
                <a:latin typeface="+mn-lt"/>
                <a:ea typeface="+mn-ea"/>
                <a:cs typeface="+mn-cs"/>
              </a:rPr>
              <a:t>such as </a:t>
            </a:r>
            <a:r>
              <a:rPr lang="en-US" sz="1200" i="0" kern="1200" baseline="0" dirty="0" err="1" smtClean="0">
                <a:solidFill>
                  <a:schemeClr val="tx1"/>
                </a:solidFill>
                <a:latin typeface="+mn-lt"/>
                <a:ea typeface="+mn-ea"/>
                <a:cs typeface="+mn-cs"/>
              </a:rPr>
              <a:t>flickr</a:t>
            </a:r>
            <a:r>
              <a:rPr lang="en-US" sz="1200" i="0" kern="1200" baseline="0" dirty="0" smtClean="0">
                <a:solidFill>
                  <a:schemeClr val="tx1"/>
                </a:solidFill>
                <a:latin typeface="+mn-lt"/>
                <a:ea typeface="+mn-ea"/>
                <a:cs typeface="+mn-cs"/>
              </a:rPr>
              <a:t> and </a:t>
            </a:r>
            <a:r>
              <a:rPr lang="en-US" sz="1200" i="0" kern="1200" baseline="0" dirty="0" err="1" smtClean="0">
                <a:solidFill>
                  <a:schemeClr val="tx1"/>
                </a:solidFill>
                <a:latin typeface="+mn-lt"/>
                <a:ea typeface="+mn-ea"/>
                <a:cs typeface="+mn-cs"/>
              </a:rPr>
              <a:t>wikipedia</a:t>
            </a:r>
            <a:r>
              <a:rPr lang="en-US" sz="1200" i="0" kern="1200" baseline="0" dirty="0" smtClean="0">
                <a:solidFill>
                  <a:schemeClr val="tx1"/>
                </a:solidFill>
                <a:latin typeface="+mn-lt"/>
                <a:ea typeface="+mn-ea"/>
                <a:cs typeface="+mn-cs"/>
              </a:rPr>
              <a:t> </a:t>
            </a:r>
            <a:r>
              <a:rPr lang="en-US" sz="1200" i="0" kern="1200" baseline="0" dirty="0" smtClean="0">
                <a:solidFill>
                  <a:schemeClr val="tx1"/>
                </a:solidFill>
                <a:latin typeface="+mn-lt"/>
                <a:ea typeface="+mn-ea"/>
                <a:cs typeface="+mn-cs"/>
              </a:rPr>
              <a:t>raise </a:t>
            </a:r>
            <a:r>
              <a:rPr lang="en-US" sz="1200" i="0" kern="1200" baseline="0" dirty="0" smtClean="0">
                <a:solidFill>
                  <a:schemeClr val="tx1"/>
                </a:solidFill>
                <a:latin typeface="+mn-lt"/>
                <a:ea typeface="+mn-ea"/>
                <a:cs typeface="+mn-cs"/>
              </a:rPr>
              <a:t>concerns among scientists. </a:t>
            </a:r>
            <a:r>
              <a:rPr lang="en-US" baseline="0" dirty="0" smtClean="0"/>
              <a:t>The good news is that</a:t>
            </a:r>
            <a:r>
              <a:rPr lang="en-US" baseline="0" dirty="0" smtClean="0"/>
              <a:t> many </a:t>
            </a:r>
            <a:r>
              <a:rPr lang="en-US" baseline="0" dirty="0" smtClean="0"/>
              <a:t>scientists </a:t>
            </a:r>
            <a:r>
              <a:rPr lang="en-US" baseline="0" dirty="0" smtClean="0"/>
              <a:t>acknowledge </a:t>
            </a:r>
            <a:r>
              <a:rPr lang="en-US" baseline="0" dirty="0" smtClean="0"/>
              <a:t>that they could use the help of non-scientists and both groups acknowledging that expert review was important</a:t>
            </a:r>
            <a:r>
              <a:rPr lang="en-US" baseline="0" dirty="0" smtClean="0"/>
              <a:t>.  The devil is in the details, though. Distilling the responses, we find that successful collaboration will depend on three things:</a:t>
            </a:r>
          </a:p>
          <a:p>
            <a:endParaRPr lang="en-US" baseline="0" dirty="0" smtClean="0"/>
          </a:p>
          <a:p>
            <a:r>
              <a:rPr lang="en-US" baseline="0" dirty="0" smtClean="0"/>
              <a:t>Shared </a:t>
            </a:r>
            <a:r>
              <a:rPr lang="en-US" baseline="0" dirty="0" smtClean="0"/>
              <a:t>vocabulary. For example, biologists </a:t>
            </a:r>
            <a:r>
              <a:rPr lang="en-US" baseline="0" dirty="0" smtClean="0"/>
              <a:t>often don’t agree</a:t>
            </a:r>
            <a:r>
              <a:rPr lang="en-US" baseline="0" dirty="0" smtClean="0"/>
              <a:t> among themselves </a:t>
            </a:r>
            <a:r>
              <a:rPr lang="en-US" baseline="0" dirty="0" smtClean="0"/>
              <a:t>on how </a:t>
            </a:r>
            <a:r>
              <a:rPr lang="en-US" baseline="0" dirty="0" smtClean="0"/>
              <a:t>to name and </a:t>
            </a:r>
            <a:r>
              <a:rPr lang="en-US" baseline="0" dirty="0" smtClean="0"/>
              <a:t>organize the tree of </a:t>
            </a:r>
            <a:r>
              <a:rPr lang="en-US" baseline="0" dirty="0" smtClean="0"/>
              <a:t>life.  These controversies can be important, but they can </a:t>
            </a:r>
            <a:r>
              <a:rPr lang="en-US" baseline="0" dirty="0" smtClean="0"/>
              <a:t>pose problems with nonscientists who have usually been taught that there is a single “truth” . We suggest that it is necessary to support the scientists with the full range of options, and we need to filter that complexity for other audiences without completely hiding it. Over time we want both groups to develop a shared understanding of each other’s point of view.</a:t>
            </a:r>
          </a:p>
          <a:p>
            <a:endParaRPr lang="en-US" baseline="0" dirty="0" smtClean="0"/>
          </a:p>
          <a:p>
            <a:r>
              <a:rPr lang="en-US" baseline="0" dirty="0" smtClean="0"/>
              <a:t>Mutual recognition – </a:t>
            </a:r>
            <a:r>
              <a:rPr lang="en-US" baseline="0" dirty="0" smtClean="0"/>
              <a:t>need </a:t>
            </a:r>
            <a:r>
              <a:rPr lang="en-US" baseline="0" dirty="0" smtClean="0"/>
              <a:t>to reward effort, even when the kind of effort is different and the incentives needed are different</a:t>
            </a:r>
          </a:p>
          <a:p>
            <a:r>
              <a:rPr lang="en-US" baseline="0" dirty="0" smtClean="0"/>
              <a:t>Scientist are evaluated by their peer-reviewed publication </a:t>
            </a:r>
            <a:r>
              <a:rPr lang="en-US" baseline="0" dirty="0" smtClean="0"/>
              <a:t>records</a:t>
            </a:r>
          </a:p>
          <a:p>
            <a:r>
              <a:rPr lang="en-US" baseline="0" dirty="0" smtClean="0"/>
              <a:t>Right now scientists don’t get academic credit for </a:t>
            </a:r>
            <a:r>
              <a:rPr lang="en-US" baseline="0" dirty="0" err="1" smtClean="0"/>
              <a:t>curation</a:t>
            </a:r>
            <a:r>
              <a:rPr lang="en-US" baseline="0" dirty="0" smtClean="0"/>
              <a:t> activity</a:t>
            </a:r>
          </a:p>
          <a:p>
            <a:r>
              <a:rPr lang="en-US" baseline="0" dirty="0" smtClean="0"/>
              <a:t>Address that by making it easier</a:t>
            </a:r>
            <a:r>
              <a:rPr lang="en-US" baseline="0" dirty="0" smtClean="0"/>
              <a:t> for </a:t>
            </a:r>
            <a:r>
              <a:rPr lang="en-US" baseline="0" dirty="0" smtClean="0"/>
              <a:t>curators to put their stats on their resumes – may not be valued now </a:t>
            </a:r>
            <a:r>
              <a:rPr lang="en-US" baseline="0" dirty="0" smtClean="0"/>
              <a:t>but administrators love metrics – </a:t>
            </a:r>
            <a:r>
              <a:rPr lang="en-US" baseline="0" dirty="0" smtClean="0"/>
              <a:t>and by encouraging institutions to reward EOL activity as outreach in their performance plans.</a:t>
            </a:r>
            <a:r>
              <a:rPr lang="en-US" baseline="0" dirty="0" smtClean="0"/>
              <a:t> Scientists are using EOL </a:t>
            </a:r>
            <a:r>
              <a:rPr lang="en-US" baseline="0" dirty="0" smtClean="0"/>
              <a:t>as an easy way to disseminate </a:t>
            </a:r>
            <a:r>
              <a:rPr lang="en-US" baseline="0" dirty="0" smtClean="0"/>
              <a:t>the </a:t>
            </a:r>
            <a:r>
              <a:rPr lang="en-US" baseline="0" dirty="0" smtClean="0"/>
              <a:t>results of </a:t>
            </a:r>
            <a:r>
              <a:rPr lang="en-US" baseline="0" dirty="0" smtClean="0"/>
              <a:t>their </a:t>
            </a:r>
            <a:r>
              <a:rPr lang="en-US" baseline="0" dirty="0" smtClean="0"/>
              <a:t>research.  We even have ways for a published paper in certain journals to automatically appear on EOL pages.</a:t>
            </a:r>
            <a:r>
              <a:rPr lang="en-US" baseline="0" dirty="0" smtClean="0"/>
              <a:t> The rewards for citizen scientists will likely be different and Dana will talk more about that.</a:t>
            </a:r>
          </a:p>
          <a:p>
            <a:endParaRPr lang="en-US" baseline="0" dirty="0" smtClean="0"/>
          </a:p>
          <a:p>
            <a:r>
              <a:rPr lang="en-US" baseline="0" dirty="0" smtClean="0"/>
              <a:t>What about motivation? </a:t>
            </a:r>
          </a:p>
        </p:txBody>
      </p:sp>
      <p:sp>
        <p:nvSpPr>
          <p:cNvPr id="4" name="Slide Number Placeholder 3"/>
          <p:cNvSpPr>
            <a:spLocks noGrp="1"/>
          </p:cNvSpPr>
          <p:nvPr>
            <p:ph type="sldNum" sz="quarter" idx="10"/>
          </p:nvPr>
        </p:nvSpPr>
        <p:spPr/>
        <p:txBody>
          <a:bodyPr/>
          <a:lstStyle/>
          <a:p>
            <a:fld id="{32E93EDE-5FE6-4700-85F5-2AA63FB4A9C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251BE3-63FB-435B-833B-F481A747D21B}" type="datetimeFigureOut">
              <a:rPr lang="en-US" smtClean="0"/>
              <a:pPr/>
              <a:t>5/25/11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E4A7BD-EA8B-4D43-8E6A-1B99339BC6D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51BE3-63FB-435B-833B-F481A747D21B}" type="datetimeFigureOut">
              <a:rPr lang="en-US" smtClean="0"/>
              <a:pPr/>
              <a:t>5/25/11</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4A7BD-EA8B-4D43-8E6A-1B99339BC6D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image" Target="../media/image4.gi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 Id="rId5"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chart" Target="../charts/chart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2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3"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image" Target="../media/image10.gif"/><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jpeg"/><Relationship Id="rId5" Type="http://schemas.openxmlformats.org/officeDocument/2006/relationships/image" Target="../media/image11.jpeg"/></Relationships>
</file>

<file path=ppt/slides/_rels/slide7.xml.rels><?xml version="1.0" encoding="UTF-8" standalone="yes"?>
<Relationships xmlns="http://schemas.openxmlformats.org/package/2006/relationships"><Relationship Id="rId6"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2.png"/><Relationship Id="rId5"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7.png"/><Relationship Id="rId5"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1524000" y="1066801"/>
            <a:ext cx="5715000" cy="2215991"/>
          </a:xfrm>
          <a:prstGeom prst="rect">
            <a:avLst/>
          </a:prstGeom>
          <a:noFill/>
        </p:spPr>
        <p:txBody>
          <a:bodyPr wrap="square" rtlCol="0">
            <a:spAutoFit/>
          </a:bodyPr>
          <a:lstStyle/>
          <a:p>
            <a:pPr algn="ctr"/>
            <a:r>
              <a:rPr lang="en-US" sz="4800" b="1" dirty="0" smtClean="0">
                <a:solidFill>
                  <a:srgbClr val="0B6D03"/>
                </a:solidFill>
              </a:rPr>
              <a:t>Encyclopedia of Life</a:t>
            </a:r>
          </a:p>
          <a:p>
            <a:pPr algn="ctr"/>
            <a:r>
              <a:rPr lang="en-US" sz="3000" dirty="0" smtClean="0">
                <a:solidFill>
                  <a:srgbClr val="0B6D03"/>
                </a:solidFill>
              </a:rPr>
              <a:t>Motivating Public Enthusiasts and Expert Scientists to Document the World’s Species </a:t>
            </a:r>
            <a:endParaRPr lang="en-US" sz="3000" dirty="0">
              <a:solidFill>
                <a:srgbClr val="0B6D03"/>
              </a:solidFill>
            </a:endParaRPr>
          </a:p>
        </p:txBody>
      </p:sp>
      <p:pic>
        <p:nvPicPr>
          <p:cNvPr id="7" name="Picture 6" descr="EOL logo.jpg"/>
          <p:cNvPicPr>
            <a:picLocks noChangeAspect="1"/>
          </p:cNvPicPr>
          <p:nvPr/>
        </p:nvPicPr>
        <p:blipFill>
          <a:blip r:embed="rId3" cstate="print"/>
          <a:stretch>
            <a:fillRect/>
          </a:stretch>
        </p:blipFill>
        <p:spPr>
          <a:xfrm>
            <a:off x="2057400" y="5562601"/>
            <a:ext cx="1371600" cy="851835"/>
          </a:xfrm>
          <a:prstGeom prst="rect">
            <a:avLst/>
          </a:prstGeom>
        </p:spPr>
      </p:pic>
      <p:pic>
        <p:nvPicPr>
          <p:cNvPr id="8" name="Picture 7" descr="ischool-umd-LOGO.png"/>
          <p:cNvPicPr>
            <a:picLocks noChangeAspect="1"/>
          </p:cNvPicPr>
          <p:nvPr/>
        </p:nvPicPr>
        <p:blipFill>
          <a:blip r:embed="rId4" cstate="print"/>
          <a:stretch>
            <a:fillRect/>
          </a:stretch>
        </p:blipFill>
        <p:spPr>
          <a:xfrm>
            <a:off x="4003682" y="5562600"/>
            <a:ext cx="3159119" cy="685800"/>
          </a:xfrm>
          <a:prstGeom prst="rect">
            <a:avLst/>
          </a:prstGeom>
        </p:spPr>
      </p:pic>
      <p:pic>
        <p:nvPicPr>
          <p:cNvPr id="11" name="Picture 10" descr="SI.jpg"/>
          <p:cNvPicPr>
            <a:picLocks noChangeAspect="1"/>
          </p:cNvPicPr>
          <p:nvPr/>
        </p:nvPicPr>
        <p:blipFill>
          <a:blip r:embed="rId5" cstate="print"/>
          <a:stretch>
            <a:fillRect/>
          </a:stretch>
        </p:blipFill>
        <p:spPr>
          <a:xfrm>
            <a:off x="7738388" y="5529264"/>
            <a:ext cx="719813" cy="871537"/>
          </a:xfrm>
          <a:prstGeom prst="rect">
            <a:avLst/>
          </a:prstGeom>
        </p:spPr>
      </p:pic>
      <p:sp>
        <p:nvSpPr>
          <p:cNvPr id="4098" name="AutoShape 2" descr="https://mail.google.com/mail/?ui=2&amp;ik=f6a031c5d1&amp;view=att&amp;th=12e4b5be9d6f27e8&amp;attid=0.5&amp;disp=inline&amp;realattid=f_gkg8j1nm4&amp;z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4" name="TextBox 13"/>
          <p:cNvSpPr txBox="1"/>
          <p:nvPr/>
        </p:nvSpPr>
        <p:spPr>
          <a:xfrm>
            <a:off x="1371600" y="3810001"/>
            <a:ext cx="6705600" cy="954107"/>
          </a:xfrm>
          <a:prstGeom prst="rect">
            <a:avLst/>
          </a:prstGeom>
          <a:noFill/>
        </p:spPr>
        <p:txBody>
          <a:bodyPr wrap="square" rtlCol="0">
            <a:spAutoFit/>
          </a:bodyPr>
          <a:lstStyle/>
          <a:p>
            <a:r>
              <a:rPr lang="en-US" sz="2800" dirty="0" smtClean="0">
                <a:solidFill>
                  <a:srgbClr val="000000"/>
                </a:solidFill>
              </a:rPr>
              <a:t>Cynthia Parr, Dana </a:t>
            </a:r>
            <a:r>
              <a:rPr lang="en-US" sz="2800" dirty="0" err="1" smtClean="0">
                <a:solidFill>
                  <a:srgbClr val="000000"/>
                </a:solidFill>
              </a:rPr>
              <a:t>Rotman</a:t>
            </a:r>
            <a:r>
              <a:rPr lang="en-US" sz="2800" dirty="0" smtClean="0">
                <a:solidFill>
                  <a:srgbClr val="000000"/>
                </a:solidFill>
              </a:rPr>
              <a:t>, Jenny </a:t>
            </a:r>
            <a:r>
              <a:rPr lang="en-US" sz="2800" dirty="0" err="1" smtClean="0">
                <a:solidFill>
                  <a:srgbClr val="000000"/>
                </a:solidFill>
              </a:rPr>
              <a:t>Preece</a:t>
            </a:r>
            <a:r>
              <a:rPr lang="en-US" sz="2800" dirty="0" smtClean="0">
                <a:solidFill>
                  <a:srgbClr val="000000"/>
                </a:solidFill>
              </a:rPr>
              <a:t>, Derek Hansen, </a:t>
            </a:r>
            <a:r>
              <a:rPr lang="en-US" sz="2800" dirty="0" err="1" smtClean="0">
                <a:solidFill>
                  <a:srgbClr val="000000"/>
                </a:solidFill>
              </a:rPr>
              <a:t>Kezee</a:t>
            </a:r>
            <a:r>
              <a:rPr lang="en-US" sz="2800" dirty="0" smtClean="0">
                <a:solidFill>
                  <a:srgbClr val="000000"/>
                </a:solidFill>
              </a:rPr>
              <a:t> </a:t>
            </a:r>
            <a:r>
              <a:rPr lang="en-US" sz="2800" dirty="0" err="1" smtClean="0">
                <a:solidFill>
                  <a:srgbClr val="000000"/>
                </a:solidFill>
              </a:rPr>
              <a:t>Procita</a:t>
            </a:r>
            <a:r>
              <a:rPr lang="en-US" sz="2800" dirty="0" smtClean="0">
                <a:solidFill>
                  <a:srgbClr val="000000"/>
                </a:solidFill>
              </a:rPr>
              <a:t>, Jen Hammock</a:t>
            </a:r>
            <a:endParaRPr lang="en-US" sz="2800" dirty="0">
              <a:solidFill>
                <a:srgbClr val="000000"/>
              </a:solidFill>
            </a:endParaRPr>
          </a:p>
        </p:txBody>
      </p:sp>
      <p:pic>
        <p:nvPicPr>
          <p:cNvPr id="9" name="Picture 8" descr="HCIL_logo_small_no border (1).gif"/>
          <p:cNvPicPr>
            <a:picLocks noChangeAspect="1"/>
          </p:cNvPicPr>
          <p:nvPr/>
        </p:nvPicPr>
        <p:blipFill>
          <a:blip r:embed="rId6" cstate="print"/>
          <a:stretch>
            <a:fillRect/>
          </a:stretch>
        </p:blipFill>
        <p:spPr>
          <a:xfrm>
            <a:off x="457201" y="5486401"/>
            <a:ext cx="930828" cy="92562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514600" y="914400"/>
            <a:ext cx="4419600" cy="4861560"/>
          </a:xfrm>
          <a:prstGeom prst="rect">
            <a:avLst/>
          </a:prstGeom>
        </p:spPr>
      </p:pic>
      <p:sp>
        <p:nvSpPr>
          <p:cNvPr id="5" name="Rectangle 4"/>
          <p:cNvSpPr/>
          <p:nvPr/>
        </p:nvSpPr>
        <p:spPr>
          <a:xfrm>
            <a:off x="2989505" y="5953780"/>
            <a:ext cx="3469795" cy="523220"/>
          </a:xfrm>
          <a:prstGeom prst="rect">
            <a:avLst/>
          </a:prstGeom>
        </p:spPr>
        <p:txBody>
          <a:bodyPr wrap="none">
            <a:spAutoFit/>
          </a:bodyPr>
          <a:lstStyle/>
          <a:p>
            <a:r>
              <a:rPr lang="en-US" sz="2800" b="1" dirty="0" smtClean="0">
                <a:solidFill>
                  <a:schemeClr val="bg1"/>
                </a:solidFill>
              </a:rPr>
              <a:t>http://xkcd.com/386/</a:t>
            </a: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7" name="Group 6"/>
          <p:cNvGrpSpPr/>
          <p:nvPr/>
        </p:nvGrpSpPr>
        <p:grpSpPr>
          <a:xfrm>
            <a:off x="152400" y="609601"/>
            <a:ext cx="8991600" cy="7024226"/>
            <a:chOff x="152400" y="381000"/>
            <a:chExt cx="8991600" cy="7024226"/>
          </a:xfrm>
        </p:grpSpPr>
        <p:pic>
          <p:nvPicPr>
            <p:cNvPr id="10" name="Picture 9" descr="ChartExport (1).png"/>
            <p:cNvPicPr>
              <a:picLocks noChangeAspect="1"/>
            </p:cNvPicPr>
            <p:nvPr/>
          </p:nvPicPr>
          <p:blipFill>
            <a:blip r:embed="rId3" cstate="print"/>
            <a:srcRect l="28467" t="10016" b="11377"/>
            <a:stretch>
              <a:fillRect/>
            </a:stretch>
          </p:blipFill>
          <p:spPr>
            <a:xfrm>
              <a:off x="3657600" y="381000"/>
              <a:ext cx="5486400" cy="5791200"/>
            </a:xfrm>
            <a:prstGeom prst="rect">
              <a:avLst/>
            </a:prstGeom>
          </p:spPr>
        </p:pic>
        <p:sp>
          <p:nvSpPr>
            <p:cNvPr id="11" name="TextBox 10"/>
            <p:cNvSpPr txBox="1"/>
            <p:nvPr/>
          </p:nvSpPr>
          <p:spPr>
            <a:xfrm>
              <a:off x="152400" y="979468"/>
              <a:ext cx="3886200" cy="6425758"/>
            </a:xfrm>
            <a:prstGeom prst="rect">
              <a:avLst/>
            </a:prstGeom>
            <a:noFill/>
          </p:spPr>
          <p:txBody>
            <a:bodyPr wrap="square" rtlCol="0">
              <a:spAutoFit/>
            </a:bodyPr>
            <a:lstStyle/>
            <a:p>
              <a:r>
                <a:rPr lang="en-US" sz="2400" b="1" dirty="0" smtClean="0">
                  <a:solidFill>
                    <a:srgbClr val="FF6600"/>
                  </a:solidFill>
                </a:rPr>
                <a:t>Institutional obligations</a:t>
              </a:r>
              <a:r>
                <a:rPr lang="en-US" sz="2400" b="1" dirty="0" smtClean="0"/>
                <a:t/>
              </a:r>
              <a:br>
                <a:rPr lang="en-US" sz="2400" b="1" dirty="0" smtClean="0"/>
              </a:br>
              <a:endParaRPr lang="en-US" sz="2400" b="1" dirty="0" smtClean="0"/>
            </a:p>
            <a:p>
              <a:r>
                <a:rPr lang="en-US" sz="2400" b="1" dirty="0" smtClean="0">
                  <a:solidFill>
                    <a:srgbClr val="4E4DFF"/>
                  </a:solidFill>
                </a:rPr>
                <a:t>Citable online work</a:t>
              </a:r>
              <a:r>
                <a:rPr lang="en-US" sz="2400" b="1" dirty="0" smtClean="0"/>
                <a:t/>
              </a:r>
              <a:br>
                <a:rPr lang="en-US" sz="2400" b="1" dirty="0" smtClean="0"/>
              </a:br>
              <a:endParaRPr lang="en-US" sz="2400" b="1" dirty="0" smtClean="0"/>
            </a:p>
            <a:p>
              <a:r>
                <a:rPr lang="en-US" sz="2400" b="1" dirty="0" smtClean="0">
                  <a:solidFill>
                    <a:srgbClr val="660066"/>
                  </a:solidFill>
                </a:rPr>
                <a:t>Accurate info on internet</a:t>
              </a:r>
            </a:p>
            <a:p>
              <a:endParaRPr lang="en-US" sz="2400" b="1" dirty="0" smtClean="0">
                <a:solidFill>
                  <a:srgbClr val="660066"/>
                </a:solidFill>
              </a:endParaRPr>
            </a:p>
            <a:p>
              <a:r>
                <a:rPr lang="en-US" sz="2400" b="1" dirty="0" smtClean="0">
                  <a:solidFill>
                    <a:srgbClr val="FF0000"/>
                  </a:solidFill>
                </a:rPr>
                <a:t>Advertise my expertise</a:t>
              </a:r>
            </a:p>
            <a:p>
              <a:endParaRPr lang="en-US" sz="2400" b="1" dirty="0" smtClean="0">
                <a:solidFill>
                  <a:srgbClr val="008000"/>
                </a:solidFill>
              </a:endParaRPr>
            </a:p>
            <a:p>
              <a:r>
                <a:rPr lang="en-US" sz="2400" b="1" dirty="0" smtClean="0">
                  <a:solidFill>
                    <a:srgbClr val="008000"/>
                  </a:solidFill>
                </a:rPr>
                <a:t>Highlight my research</a:t>
              </a:r>
            </a:p>
            <a:p>
              <a:endParaRPr lang="en-US" sz="2400" b="1" dirty="0" smtClean="0"/>
            </a:p>
            <a:p>
              <a:r>
                <a:rPr lang="en-US" sz="2400" b="1" dirty="0" smtClean="0">
                  <a:solidFill>
                    <a:srgbClr val="996633"/>
                  </a:solidFill>
                </a:rPr>
                <a:t>Meet needs of my project </a:t>
              </a:r>
            </a:p>
            <a:p>
              <a:endParaRPr lang="en-US" sz="2400" b="1" dirty="0" smtClean="0"/>
            </a:p>
            <a:p>
              <a:r>
                <a:rPr lang="en-US" sz="2400" b="1" dirty="0" smtClean="0">
                  <a:solidFill>
                    <a:srgbClr val="3366FF"/>
                  </a:solidFill>
                </a:rPr>
                <a:t>Supervising someone else</a:t>
              </a:r>
              <a:r>
                <a:rPr lang="en-US" sz="2400" dirty="0" smtClean="0"/>
                <a:t/>
              </a:r>
              <a:br>
                <a:rPr lang="en-US" sz="2400" dirty="0" smtClean="0"/>
              </a:br>
              <a:endParaRPr lang="en-US" sz="2400" dirty="0" smtClean="0"/>
            </a:p>
            <a:p>
              <a:r>
                <a:rPr lang="en-US" sz="2400" dirty="0" err="1" smtClean="0">
                  <a:solidFill>
                    <a:srgbClr val="008000"/>
                  </a:solidFill>
                </a:rPr>
                <a:t>n</a:t>
              </a:r>
              <a:r>
                <a:rPr lang="en-US" sz="2400" dirty="0" smtClean="0">
                  <a:solidFill>
                    <a:srgbClr val="008000"/>
                  </a:solidFill>
                </a:rPr>
                <a:t>=161</a:t>
              </a:r>
              <a:endParaRPr lang="en-US" sz="2400" dirty="0" smtClean="0">
                <a:solidFill>
                  <a:srgbClr val="A6A6A6"/>
                </a:solidFill>
              </a:endParaRPr>
            </a:p>
            <a:p>
              <a:endParaRPr lang="en-US" sz="2000" dirty="0" smtClean="0"/>
            </a:p>
            <a:p>
              <a:endParaRPr lang="en-US" sz="2000" dirty="0"/>
            </a:p>
          </p:txBody>
        </p:sp>
      </p:grpSp>
      <p:sp>
        <p:nvSpPr>
          <p:cNvPr id="12" name="TextBox 11"/>
          <p:cNvSpPr txBox="1"/>
          <p:nvPr/>
        </p:nvSpPr>
        <p:spPr>
          <a:xfrm>
            <a:off x="7543802" y="6336268"/>
            <a:ext cx="1663323" cy="369332"/>
          </a:xfrm>
          <a:prstGeom prst="rect">
            <a:avLst/>
          </a:prstGeom>
          <a:noFill/>
        </p:spPr>
        <p:txBody>
          <a:bodyPr wrap="none" rtlCol="0">
            <a:spAutoFit/>
          </a:bodyPr>
          <a:lstStyle/>
          <a:p>
            <a:r>
              <a:rPr lang="en-US" dirty="0" smtClean="0">
                <a:solidFill>
                  <a:srgbClr val="000000"/>
                </a:solidFill>
              </a:rPr>
              <a:t>Most important</a:t>
            </a:r>
            <a:endParaRPr lang="en-US" dirty="0">
              <a:solidFill>
                <a:srgbClr val="000000"/>
              </a:solidFill>
            </a:endParaRPr>
          </a:p>
        </p:txBody>
      </p:sp>
      <p:sp>
        <p:nvSpPr>
          <p:cNvPr id="13" name="TextBox 12"/>
          <p:cNvSpPr txBox="1"/>
          <p:nvPr/>
        </p:nvSpPr>
        <p:spPr>
          <a:xfrm>
            <a:off x="2743201" y="6336268"/>
            <a:ext cx="1672253" cy="369332"/>
          </a:xfrm>
          <a:prstGeom prst="rect">
            <a:avLst/>
          </a:prstGeom>
          <a:noFill/>
        </p:spPr>
        <p:txBody>
          <a:bodyPr wrap="none" rtlCol="0">
            <a:spAutoFit/>
          </a:bodyPr>
          <a:lstStyle/>
          <a:p>
            <a:r>
              <a:rPr lang="en-US" dirty="0" smtClean="0">
                <a:solidFill>
                  <a:srgbClr val="000000"/>
                </a:solidFill>
              </a:rPr>
              <a:t>Least important</a:t>
            </a:r>
            <a:endParaRPr lang="en-US" dirty="0">
              <a:solidFill>
                <a:srgbClr val="000000"/>
              </a:solidFill>
            </a:endParaRPr>
          </a:p>
        </p:txBody>
      </p:sp>
      <p:sp>
        <p:nvSpPr>
          <p:cNvPr id="2" name="Title 1"/>
          <p:cNvSpPr>
            <a:spLocks noGrp="1"/>
          </p:cNvSpPr>
          <p:nvPr>
            <p:ph type="title"/>
          </p:nvPr>
        </p:nvSpPr>
        <p:spPr>
          <a:xfrm>
            <a:off x="457200" y="-152400"/>
            <a:ext cx="8229600" cy="1143000"/>
          </a:xfrm>
        </p:spPr>
        <p:txBody>
          <a:bodyPr>
            <a:normAutofit/>
          </a:bodyPr>
          <a:lstStyle/>
          <a:p>
            <a:r>
              <a:rPr lang="en-US" dirty="0" smtClean="0">
                <a:solidFill>
                  <a:srgbClr val="0C7F03"/>
                </a:solidFill>
              </a:rPr>
              <a:t>Why scientists want to curate EOL</a:t>
            </a:r>
            <a:endParaRPr lang="en-US" dirty="0">
              <a:solidFill>
                <a:srgbClr val="008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dbl">
            <a:noFill/>
          </a:ln>
        </p:spPr>
        <p:txBody>
          <a:bodyPr>
            <a:noAutofit/>
          </a:bodyPr>
          <a:lstStyle/>
          <a:p>
            <a:r>
              <a:rPr lang="en-US" sz="4000" dirty="0" err="1" smtClean="0">
                <a:solidFill>
                  <a:srgbClr val="0C7F03"/>
                </a:solidFill>
              </a:rPr>
              <a:t>Biotracker</a:t>
            </a:r>
            <a:r>
              <a:rPr lang="en-US" sz="4000" dirty="0" smtClean="0">
                <a:solidFill>
                  <a:srgbClr val="0C7F03"/>
                </a:solidFill>
              </a:rPr>
              <a:t>: </a:t>
            </a:r>
            <a:br>
              <a:rPr lang="en-US" sz="4000" dirty="0" smtClean="0">
                <a:solidFill>
                  <a:srgbClr val="0C7F03"/>
                </a:solidFill>
              </a:rPr>
            </a:br>
            <a:r>
              <a:rPr lang="en-US" sz="4000" dirty="0" smtClean="0">
                <a:solidFill>
                  <a:srgbClr val="0C7F03"/>
                </a:solidFill>
              </a:rPr>
              <a:t>research questions</a:t>
            </a:r>
            <a:endParaRPr lang="en-US" sz="4000" dirty="0">
              <a:solidFill>
                <a:srgbClr val="0C7F03"/>
              </a:solidFill>
            </a:endParaRPr>
          </a:p>
        </p:txBody>
      </p:sp>
      <p:sp>
        <p:nvSpPr>
          <p:cNvPr id="5" name="Content Placeholder 4"/>
          <p:cNvSpPr>
            <a:spLocks noGrp="1"/>
          </p:cNvSpPr>
          <p:nvPr>
            <p:ph idx="1"/>
          </p:nvPr>
        </p:nvSpPr>
        <p:spPr>
          <a:xfrm>
            <a:off x="457200" y="1371601"/>
            <a:ext cx="8229600" cy="4525963"/>
          </a:xfrm>
        </p:spPr>
        <p:txBody>
          <a:bodyPr>
            <a:normAutofit lnSpcReduction="10000"/>
          </a:bodyPr>
          <a:lstStyle/>
          <a:p>
            <a:pPr>
              <a:buNone/>
            </a:pPr>
            <a:r>
              <a:rPr lang="en-US" sz="2800" i="1" dirty="0" smtClean="0">
                <a:solidFill>
                  <a:srgbClr val="3A3E16"/>
                </a:solidFill>
              </a:rPr>
              <a:t> </a:t>
            </a:r>
            <a:endParaRPr lang="en-US" sz="2800" dirty="0" smtClean="0">
              <a:solidFill>
                <a:srgbClr val="3A3E16"/>
              </a:solidFill>
            </a:endParaRPr>
          </a:p>
          <a:p>
            <a:pPr>
              <a:buNone/>
            </a:pPr>
            <a:r>
              <a:rPr lang="en-US" i="1" dirty="0" smtClean="0">
                <a:solidFill>
                  <a:srgbClr val="3A3E16"/>
                </a:solidFill>
              </a:rPr>
              <a:t>What are the most effective strategies for </a:t>
            </a:r>
          </a:p>
          <a:p>
            <a:pPr>
              <a:buNone/>
            </a:pPr>
            <a:r>
              <a:rPr lang="en-US" i="1" dirty="0" smtClean="0">
                <a:solidFill>
                  <a:srgbClr val="3A3E16"/>
                </a:solidFill>
              </a:rPr>
              <a:t>motivating enthusiasts and experts to voluntarily</a:t>
            </a:r>
          </a:p>
          <a:p>
            <a:pPr>
              <a:buNone/>
            </a:pPr>
            <a:r>
              <a:rPr lang="en-US" i="1" dirty="0" smtClean="0">
                <a:solidFill>
                  <a:srgbClr val="3A3E16"/>
                </a:solidFill>
              </a:rPr>
              <a:t>contribute and collaborate?</a:t>
            </a:r>
          </a:p>
          <a:p>
            <a:pPr>
              <a:buNone/>
            </a:pPr>
            <a:endParaRPr lang="en-US" i="1" dirty="0" smtClean="0">
              <a:solidFill>
                <a:srgbClr val="3A3E16"/>
              </a:solidFill>
            </a:endParaRPr>
          </a:p>
          <a:p>
            <a:pPr>
              <a:buNone/>
            </a:pPr>
            <a:r>
              <a:rPr lang="en-US" i="1" dirty="0" smtClean="0">
                <a:solidFill>
                  <a:srgbClr val="3A3E16"/>
                </a:solidFill>
              </a:rPr>
              <a:t>How can a socially intelligent system be used to</a:t>
            </a:r>
          </a:p>
          <a:p>
            <a:pPr>
              <a:buNone/>
            </a:pPr>
            <a:r>
              <a:rPr lang="en-US" i="1" dirty="0" smtClean="0">
                <a:solidFill>
                  <a:srgbClr val="3A3E16"/>
                </a:solidFill>
              </a:rPr>
              <a:t>direct human effort and expertise to the most </a:t>
            </a:r>
          </a:p>
          <a:p>
            <a:pPr>
              <a:buNone/>
            </a:pPr>
            <a:r>
              <a:rPr lang="en-US" i="1" dirty="0" smtClean="0">
                <a:solidFill>
                  <a:srgbClr val="3A3E16"/>
                </a:solidFill>
              </a:rPr>
              <a:t>valuable collection and classification tasks?</a:t>
            </a:r>
            <a:endParaRPr lang="en-US" dirty="0" smtClean="0">
              <a:solidFill>
                <a:srgbClr val="3A3E16"/>
              </a:solidFill>
            </a:endParaRPr>
          </a:p>
          <a:p>
            <a:pPr>
              <a:buNone/>
            </a:pPr>
            <a:endParaRPr lang="en-US" sz="2800" dirty="0" smtClean="0">
              <a:solidFill>
                <a:srgbClr val="3A3E16"/>
              </a:solidFill>
            </a:endParaRPr>
          </a:p>
          <a:p>
            <a:pPr>
              <a:buNone/>
            </a:pPr>
            <a:endParaRPr lang="en-US" sz="2800" dirty="0" smtClean="0"/>
          </a:p>
          <a:p>
            <a:endParaRPr lang="en-US" sz="2800" dirty="0">
              <a:solidFill>
                <a:srgbClr val="085202"/>
              </a:solidFill>
            </a:endParaRPr>
          </a:p>
        </p:txBody>
      </p:sp>
      <p:pic>
        <p:nvPicPr>
          <p:cNvPr id="7" name="Picture 6" descr="biotracker logo 17.png"/>
          <p:cNvPicPr>
            <a:picLocks noChangeAspect="1"/>
          </p:cNvPicPr>
          <p:nvPr/>
        </p:nvPicPr>
        <p:blipFill>
          <a:blip r:embed="rId3" cstate="print"/>
          <a:srcRect l="3418" t="4762" r="78149" b="12698"/>
          <a:stretch>
            <a:fillRect/>
          </a:stretch>
        </p:blipFill>
        <p:spPr>
          <a:xfrm>
            <a:off x="8001000" y="5638800"/>
            <a:ext cx="914400" cy="9906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228600"/>
            <a:ext cx="9144000" cy="2133600"/>
          </a:xfrm>
        </p:spPr>
        <p:txBody>
          <a:bodyPr>
            <a:normAutofit/>
          </a:bodyPr>
          <a:lstStyle/>
          <a:p>
            <a:pPr algn="ctr">
              <a:buNone/>
            </a:pPr>
            <a:r>
              <a:rPr lang="en-US" sz="4000" dirty="0" smtClean="0">
                <a:solidFill>
                  <a:srgbClr val="0C7F03"/>
                </a:solidFill>
              </a:rPr>
              <a:t>Participation in social activities stems from personal and collective reasons</a:t>
            </a:r>
            <a:endParaRPr lang="en-US" sz="4000" dirty="0">
              <a:solidFill>
                <a:srgbClr val="0C7F03"/>
              </a:solidFill>
            </a:endParaRPr>
          </a:p>
        </p:txBody>
      </p:sp>
      <p:sp>
        <p:nvSpPr>
          <p:cNvPr id="11" name="Quad Arrow 10"/>
          <p:cNvSpPr/>
          <p:nvPr/>
        </p:nvSpPr>
        <p:spPr>
          <a:xfrm>
            <a:off x="3429000" y="2971800"/>
            <a:ext cx="2057400" cy="2057400"/>
          </a:xfrm>
          <a:prstGeom prst="quadArrow">
            <a:avLst/>
          </a:prstGeom>
          <a:solidFill>
            <a:srgbClr val="4BC408">
              <a:alpha val="71765"/>
            </a:srgb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733800" y="2209801"/>
            <a:ext cx="1522998" cy="646331"/>
          </a:xfrm>
          <a:prstGeom prst="rect">
            <a:avLst/>
          </a:prstGeom>
          <a:noFill/>
        </p:spPr>
        <p:txBody>
          <a:bodyPr wrap="none" rtlCol="0">
            <a:spAutoFit/>
          </a:bodyPr>
          <a:lstStyle/>
          <a:p>
            <a:r>
              <a:rPr lang="en-US" sz="3600" dirty="0" smtClean="0">
                <a:solidFill>
                  <a:schemeClr val="bg1"/>
                </a:solidFill>
              </a:rPr>
              <a:t>Egoism</a:t>
            </a:r>
            <a:endParaRPr lang="en-US" sz="3600" dirty="0">
              <a:solidFill>
                <a:schemeClr val="bg1"/>
              </a:solidFill>
            </a:endParaRPr>
          </a:p>
        </p:txBody>
      </p:sp>
      <p:sp>
        <p:nvSpPr>
          <p:cNvPr id="13" name="TextBox 12"/>
          <p:cNvSpPr txBox="1"/>
          <p:nvPr/>
        </p:nvSpPr>
        <p:spPr>
          <a:xfrm>
            <a:off x="762000" y="3733801"/>
            <a:ext cx="2432126" cy="646331"/>
          </a:xfrm>
          <a:prstGeom prst="rect">
            <a:avLst/>
          </a:prstGeom>
          <a:noFill/>
        </p:spPr>
        <p:txBody>
          <a:bodyPr wrap="none" rtlCol="0">
            <a:spAutoFit/>
          </a:bodyPr>
          <a:lstStyle/>
          <a:p>
            <a:r>
              <a:rPr lang="en-US" sz="3600" dirty="0" smtClean="0">
                <a:solidFill>
                  <a:schemeClr val="bg1"/>
                </a:solidFill>
              </a:rPr>
              <a:t>Collectivism</a:t>
            </a:r>
            <a:endParaRPr lang="en-US" sz="3600" dirty="0">
              <a:solidFill>
                <a:schemeClr val="bg1"/>
              </a:solidFill>
            </a:endParaRPr>
          </a:p>
        </p:txBody>
      </p:sp>
      <p:sp>
        <p:nvSpPr>
          <p:cNvPr id="14" name="TextBox 13"/>
          <p:cNvSpPr txBox="1"/>
          <p:nvPr/>
        </p:nvSpPr>
        <p:spPr>
          <a:xfrm>
            <a:off x="3657600" y="5257801"/>
            <a:ext cx="1771188" cy="646331"/>
          </a:xfrm>
          <a:prstGeom prst="rect">
            <a:avLst/>
          </a:prstGeom>
          <a:noFill/>
        </p:spPr>
        <p:txBody>
          <a:bodyPr wrap="none" rtlCol="0">
            <a:spAutoFit/>
          </a:bodyPr>
          <a:lstStyle/>
          <a:p>
            <a:r>
              <a:rPr lang="en-US" sz="3600" dirty="0" smtClean="0">
                <a:solidFill>
                  <a:schemeClr val="bg1"/>
                </a:solidFill>
              </a:rPr>
              <a:t>Altruism</a:t>
            </a:r>
            <a:endParaRPr lang="en-US" sz="3600" dirty="0">
              <a:solidFill>
                <a:schemeClr val="bg1"/>
              </a:solidFill>
            </a:endParaRPr>
          </a:p>
        </p:txBody>
      </p:sp>
      <p:sp>
        <p:nvSpPr>
          <p:cNvPr id="15" name="TextBox 14"/>
          <p:cNvSpPr txBox="1"/>
          <p:nvPr/>
        </p:nvSpPr>
        <p:spPr>
          <a:xfrm>
            <a:off x="5848076" y="3733801"/>
            <a:ext cx="2458726" cy="646331"/>
          </a:xfrm>
          <a:prstGeom prst="rect">
            <a:avLst/>
          </a:prstGeom>
          <a:noFill/>
        </p:spPr>
        <p:txBody>
          <a:bodyPr wrap="none" rtlCol="0">
            <a:spAutoFit/>
          </a:bodyPr>
          <a:lstStyle/>
          <a:p>
            <a:r>
              <a:rPr lang="en-US" sz="3600" dirty="0" err="1" smtClean="0">
                <a:solidFill>
                  <a:schemeClr val="bg1"/>
                </a:solidFill>
              </a:rPr>
              <a:t>Principalism</a:t>
            </a:r>
            <a:endParaRPr lang="en-US" sz="3600" dirty="0">
              <a:solidFill>
                <a:schemeClr val="bg1"/>
              </a:solidFill>
            </a:endParaRPr>
          </a:p>
        </p:txBody>
      </p:sp>
      <p:sp>
        <p:nvSpPr>
          <p:cNvPr id="16" name="TextBox 15"/>
          <p:cNvSpPr txBox="1"/>
          <p:nvPr/>
        </p:nvSpPr>
        <p:spPr>
          <a:xfrm>
            <a:off x="5638801" y="6096000"/>
            <a:ext cx="3119789" cy="400110"/>
          </a:xfrm>
          <a:prstGeom prst="rect">
            <a:avLst/>
          </a:prstGeom>
          <a:noFill/>
        </p:spPr>
        <p:txBody>
          <a:bodyPr wrap="none" rtlCol="0">
            <a:spAutoFit/>
          </a:bodyPr>
          <a:lstStyle/>
          <a:p>
            <a:r>
              <a:rPr lang="en-US" sz="2000" dirty="0" smtClean="0">
                <a:solidFill>
                  <a:srgbClr val="3A3E16"/>
                </a:solidFill>
              </a:rPr>
              <a:t>Batson, Ahmad, Tsang, 2002</a:t>
            </a:r>
            <a:endParaRPr lang="en-US" sz="2000" dirty="0">
              <a:solidFill>
                <a:srgbClr val="3A3E16"/>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77186" y="304800"/>
            <a:ext cx="8972879" cy="707886"/>
          </a:xfrm>
          <a:prstGeom prst="rect">
            <a:avLst/>
          </a:prstGeom>
        </p:spPr>
        <p:txBody>
          <a:bodyPr wrap="none">
            <a:spAutoFit/>
          </a:bodyPr>
          <a:lstStyle/>
          <a:p>
            <a:r>
              <a:rPr lang="en-US" sz="4000" dirty="0" smtClean="0">
                <a:solidFill>
                  <a:srgbClr val="0C7F03"/>
                </a:solidFill>
              </a:rPr>
              <a:t>What motivates scientists and volunteers?</a:t>
            </a:r>
          </a:p>
        </p:txBody>
      </p:sp>
      <p:graphicFrame>
        <p:nvGraphicFramePr>
          <p:cNvPr id="8" name="Chart 7"/>
          <p:cNvGraphicFramePr/>
          <p:nvPr/>
        </p:nvGraphicFramePr>
        <p:xfrm>
          <a:off x="838200" y="1447800"/>
          <a:ext cx="7543800"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7391402" y="5791200"/>
            <a:ext cx="787395" cy="369332"/>
          </a:xfrm>
          <a:prstGeom prst="rect">
            <a:avLst/>
          </a:prstGeom>
        </p:spPr>
        <p:txBody>
          <a:bodyPr wrap="none">
            <a:spAutoFit/>
          </a:bodyPr>
          <a:lstStyle/>
          <a:p>
            <a:r>
              <a:rPr lang="en-US" dirty="0" smtClean="0">
                <a:solidFill>
                  <a:schemeClr val="bg1"/>
                </a:solidFill>
              </a:rPr>
              <a:t>N = 74</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odelcoloer.png"/>
          <p:cNvPicPr>
            <a:picLocks noChangeAspect="1"/>
          </p:cNvPicPr>
          <p:nvPr/>
        </p:nvPicPr>
        <p:blipFill>
          <a:blip r:embed="rId3" cstate="print"/>
          <a:stretch>
            <a:fillRect/>
          </a:stretch>
        </p:blipFill>
        <p:spPr>
          <a:xfrm>
            <a:off x="76200" y="1544496"/>
            <a:ext cx="8839200" cy="5161104"/>
          </a:xfrm>
          <a:prstGeom prst="rect">
            <a:avLst/>
          </a:prstGeom>
        </p:spPr>
      </p:pic>
      <p:sp>
        <p:nvSpPr>
          <p:cNvPr id="4" name="Rectangle 3"/>
          <p:cNvSpPr/>
          <p:nvPr/>
        </p:nvSpPr>
        <p:spPr>
          <a:xfrm>
            <a:off x="1009109" y="228601"/>
            <a:ext cx="7109388" cy="1323439"/>
          </a:xfrm>
          <a:prstGeom prst="rect">
            <a:avLst/>
          </a:prstGeom>
        </p:spPr>
        <p:txBody>
          <a:bodyPr wrap="none">
            <a:spAutoFit/>
          </a:bodyPr>
          <a:lstStyle/>
          <a:p>
            <a:pPr algn="ctr"/>
            <a:r>
              <a:rPr lang="en-US" sz="4000" dirty="0" smtClean="0">
                <a:solidFill>
                  <a:srgbClr val="0C7F03"/>
                </a:solidFill>
              </a:rPr>
              <a:t>Motivational model for volunteer </a:t>
            </a:r>
          </a:p>
          <a:p>
            <a:pPr algn="ctr"/>
            <a:r>
              <a:rPr lang="en-US" sz="4000" dirty="0" smtClean="0">
                <a:solidFill>
                  <a:srgbClr val="0C7F03"/>
                </a:solidFill>
              </a:rPr>
              <a:t>involvement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1600200"/>
            <a:ext cx="8229600" cy="4800600"/>
          </a:xfrm>
        </p:spPr>
        <p:txBody>
          <a:bodyPr>
            <a:normAutofit fontScale="85000" lnSpcReduction="10000"/>
          </a:bodyPr>
          <a:lstStyle/>
          <a:p>
            <a:pPr>
              <a:spcAft>
                <a:spcPts val="1200"/>
              </a:spcAft>
            </a:pPr>
            <a:r>
              <a:rPr lang="en-US" u="sng" dirty="0" smtClean="0">
                <a:solidFill>
                  <a:schemeClr val="bg1"/>
                </a:solidFill>
              </a:rPr>
              <a:t>Content </a:t>
            </a:r>
            <a:r>
              <a:rPr lang="en-US" u="sng" dirty="0" err="1" smtClean="0">
                <a:solidFill>
                  <a:schemeClr val="bg1"/>
                </a:solidFill>
              </a:rPr>
              <a:t>curation</a:t>
            </a:r>
            <a:r>
              <a:rPr lang="en-US" u="sng" dirty="0" smtClean="0">
                <a:solidFill>
                  <a:schemeClr val="bg1"/>
                </a:solidFill>
              </a:rPr>
              <a:t> communities</a:t>
            </a:r>
            <a:r>
              <a:rPr lang="en-US" dirty="0" smtClean="0">
                <a:solidFill>
                  <a:schemeClr val="bg1"/>
                </a:solidFill>
              </a:rPr>
              <a:t> are an emerging phenomenon</a:t>
            </a:r>
          </a:p>
          <a:p>
            <a:pPr marL="914400" lvl="1" indent="-514350">
              <a:spcAft>
                <a:spcPts val="1200"/>
              </a:spcAft>
              <a:buNone/>
            </a:pPr>
            <a:r>
              <a:rPr lang="en-US" dirty="0" smtClean="0">
                <a:solidFill>
                  <a:schemeClr val="bg1"/>
                </a:solidFill>
              </a:rPr>
              <a:t>With both information and social integration challenges</a:t>
            </a:r>
            <a:endParaRPr lang="en-US" u="sng" dirty="0" smtClean="0">
              <a:solidFill>
                <a:schemeClr val="bg1"/>
              </a:solidFill>
            </a:endParaRPr>
          </a:p>
          <a:p>
            <a:pPr>
              <a:spcAft>
                <a:spcPts val="1200"/>
              </a:spcAft>
            </a:pPr>
            <a:r>
              <a:rPr lang="en-US" dirty="0" smtClean="0">
                <a:solidFill>
                  <a:schemeClr val="bg1"/>
                </a:solidFill>
              </a:rPr>
              <a:t>A more sophisticated model of volunteerism highlights key places and ways to KEEP volunteers coming back</a:t>
            </a:r>
            <a:endParaRPr lang="en-US" u="sng" dirty="0" smtClean="0">
              <a:solidFill>
                <a:schemeClr val="bg1"/>
              </a:solidFill>
            </a:endParaRPr>
          </a:p>
          <a:p>
            <a:pPr>
              <a:spcAft>
                <a:spcPts val="1200"/>
              </a:spcAft>
            </a:pPr>
            <a:r>
              <a:rPr lang="en-US" dirty="0" smtClean="0">
                <a:solidFill>
                  <a:schemeClr val="bg1"/>
                </a:solidFill>
              </a:rPr>
              <a:t>Future research will involve interventions and games to test possible solutions  (see </a:t>
            </a:r>
            <a:r>
              <a:rPr lang="en-US" b="1" dirty="0" smtClean="0">
                <a:solidFill>
                  <a:schemeClr val="bg1"/>
                </a:solidFill>
              </a:rPr>
              <a:t>www.biotrackers.net</a:t>
            </a:r>
            <a:r>
              <a:rPr lang="en-US" dirty="0" smtClean="0">
                <a:solidFill>
                  <a:schemeClr val="bg1"/>
                </a:solidFill>
              </a:rPr>
              <a:t>)</a:t>
            </a:r>
          </a:p>
          <a:p>
            <a:pPr>
              <a:spcAft>
                <a:spcPts val="1200"/>
              </a:spcAft>
            </a:pPr>
            <a:r>
              <a:rPr lang="en-US" dirty="0" smtClean="0">
                <a:solidFill>
                  <a:schemeClr val="bg1"/>
                </a:solidFill>
              </a:rPr>
              <a:t>Become part of the EOL community at </a:t>
            </a:r>
            <a:r>
              <a:rPr lang="en-US" b="1" dirty="0" err="1" smtClean="0">
                <a:solidFill>
                  <a:schemeClr val="bg1"/>
                </a:solidFill>
              </a:rPr>
              <a:t>eol.org</a:t>
            </a:r>
            <a:r>
              <a:rPr lang="en-US" dirty="0" smtClean="0">
                <a:solidFill>
                  <a:schemeClr val="bg1"/>
                </a:solidFill>
              </a:rPr>
              <a:t>!</a:t>
            </a:r>
          </a:p>
          <a:p>
            <a:endParaRPr lang="en-US" dirty="0" smtClean="0">
              <a:solidFill>
                <a:schemeClr val="bg1"/>
              </a:solidFill>
            </a:endParaRPr>
          </a:p>
          <a:p>
            <a:endParaRPr lang="en-US" dirty="0" smtClean="0">
              <a:solidFill>
                <a:schemeClr val="bg1"/>
              </a:solidFill>
            </a:endParaRPr>
          </a:p>
          <a:p>
            <a:endParaRPr lang="en-US" dirty="0">
              <a:solidFill>
                <a:schemeClr val="bg1"/>
              </a:solidFill>
            </a:endParaRPr>
          </a:p>
        </p:txBody>
      </p:sp>
      <p:sp>
        <p:nvSpPr>
          <p:cNvPr id="9" name="Title 8"/>
          <p:cNvSpPr>
            <a:spLocks noGrp="1"/>
          </p:cNvSpPr>
          <p:nvPr>
            <p:ph type="title"/>
          </p:nvPr>
        </p:nvSpPr>
        <p:spPr/>
        <p:txBody>
          <a:bodyPr>
            <a:normAutofit fontScale="90000"/>
          </a:bodyPr>
          <a:lstStyle/>
          <a:p>
            <a:r>
              <a:rPr lang="en-US" dirty="0" smtClean="0">
                <a:solidFill>
                  <a:srgbClr val="0C7F03"/>
                </a:solidFill>
              </a:rPr>
              <a:t>Take home messages</a:t>
            </a:r>
            <a:br>
              <a:rPr lang="en-US" dirty="0" smtClean="0">
                <a:solidFill>
                  <a:srgbClr val="0C7F03"/>
                </a:solidFill>
              </a:rPr>
            </a:br>
            <a:endParaRPr lang="en-US" dirty="0">
              <a:solidFill>
                <a:srgbClr val="0C7F03"/>
              </a:solidFill>
            </a:endParaRPr>
          </a:p>
        </p:txBody>
      </p:sp>
      <p:sp>
        <p:nvSpPr>
          <p:cNvPr id="4" name="Rectangle 3"/>
          <p:cNvSpPr/>
          <p:nvPr/>
        </p:nvSpPr>
        <p:spPr>
          <a:xfrm>
            <a:off x="1066800" y="6211669"/>
            <a:ext cx="7620000" cy="646331"/>
          </a:xfrm>
          <a:prstGeom prst="rect">
            <a:avLst/>
          </a:prstGeom>
        </p:spPr>
        <p:txBody>
          <a:bodyPr wrap="square">
            <a:spAutoFit/>
          </a:bodyPr>
          <a:lstStyle/>
          <a:p>
            <a:pPr marL="336550" indent="-336550">
              <a:spcBef>
                <a:spcPts val="700"/>
              </a:spcBef>
              <a:tabLst>
                <a:tab pos="336550" algn="l"/>
                <a:tab pos="449263" algn="l"/>
                <a:tab pos="906463" algn="l"/>
                <a:tab pos="1363663" algn="l"/>
                <a:tab pos="1820863" algn="l"/>
                <a:tab pos="2278063" algn="l"/>
                <a:tab pos="2735263" algn="l"/>
                <a:tab pos="3192463" algn="l"/>
                <a:tab pos="3649663" algn="l"/>
                <a:tab pos="4106863" algn="l"/>
                <a:tab pos="4564063" algn="l"/>
                <a:tab pos="5021263" algn="l"/>
                <a:tab pos="5478463" algn="l"/>
                <a:tab pos="5935663" algn="l"/>
                <a:tab pos="6392863" algn="l"/>
                <a:tab pos="6850063" algn="l"/>
                <a:tab pos="7307263" algn="l"/>
                <a:tab pos="7764463" algn="l"/>
                <a:tab pos="8221663" algn="l"/>
                <a:tab pos="8678863" algn="l"/>
                <a:tab pos="9136063" algn="l"/>
              </a:tabLst>
            </a:pPr>
            <a:r>
              <a:rPr lang="en-US" dirty="0" err="1" smtClean="0">
                <a:solidFill>
                  <a:srgbClr val="000000"/>
                </a:solidFill>
              </a:rPr>
              <a:t>Biotracker</a:t>
            </a:r>
            <a:r>
              <a:rPr lang="en-US" dirty="0" smtClean="0">
                <a:solidFill>
                  <a:srgbClr val="000000"/>
                </a:solidFill>
              </a:rPr>
              <a:t> and EOL funding from: National Science Foundation, John D. and Catherine T. MacArthur Foundation, Alfred P. Sloan Foundation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4" name="Picture 3" descr="eol_home.png"/>
          <p:cNvPicPr>
            <a:picLocks noChangeAspect="1"/>
          </p:cNvPicPr>
          <p:nvPr/>
        </p:nvPicPr>
        <p:blipFill>
          <a:blip r:embed="rId3" cstate="print"/>
          <a:stretch>
            <a:fillRect/>
          </a:stretch>
        </p:blipFill>
        <p:spPr>
          <a:xfrm>
            <a:off x="-152400" y="286512"/>
            <a:ext cx="9601200" cy="119054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38889E-6 -1.85185E-6 L -1.38889E-6 -0.72222 " pathEditMode="relative" ptsTypes="AA">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3" name="Picture 2" descr="Home Page AR.png"/>
          <p:cNvPicPr>
            <a:picLocks noChangeAspect="1"/>
          </p:cNvPicPr>
          <p:nvPr/>
        </p:nvPicPr>
        <p:blipFill>
          <a:blip r:embed="rId3" cstate="print"/>
          <a:stretch>
            <a:fillRect/>
          </a:stretch>
        </p:blipFill>
        <p:spPr>
          <a:xfrm>
            <a:off x="1806678" y="0"/>
            <a:ext cx="5530645"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1746" name="Rectangle 1"/>
          <p:cNvSpPr>
            <a:spLocks noGrp="1" noChangeArrowheads="1"/>
          </p:cNvSpPr>
          <p:nvPr>
            <p:ph type="body" idx="4294967295"/>
          </p:nvPr>
        </p:nvSpPr>
        <p:spPr>
          <a:xfrm>
            <a:off x="381000" y="2209800"/>
            <a:ext cx="8229600" cy="2362200"/>
          </a:xfrm>
        </p:spPr>
        <p:txBody>
          <a:bodyPr/>
          <a:lstStyle/>
          <a:p>
            <a:pPr>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dirty="0" smtClean="0">
                <a:solidFill>
                  <a:srgbClr val="3A3E16"/>
                </a:solidFill>
              </a:rPr>
              <a:t>Imagine an electronic page for each</a:t>
            </a:r>
          </a:p>
          <a:p>
            <a:pPr>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dirty="0" smtClean="0">
                <a:solidFill>
                  <a:srgbClr val="3A3E16"/>
                </a:solidFill>
              </a:rPr>
              <a:t>species of organism on Earth.</a:t>
            </a:r>
          </a:p>
          <a:p>
            <a:pPr>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dirty="0" smtClean="0">
              <a:solidFill>
                <a:srgbClr val="3A3E16"/>
              </a:solidFill>
            </a:endParaRPr>
          </a:p>
        </p:txBody>
      </p:sp>
      <p:pic>
        <p:nvPicPr>
          <p:cNvPr id="9" name="Picture 8" descr="eol_home.png"/>
          <p:cNvPicPr>
            <a:picLocks noChangeAspect="1"/>
          </p:cNvPicPr>
          <p:nvPr/>
        </p:nvPicPr>
        <p:blipFill>
          <a:blip r:embed="rId3" cstate="print"/>
          <a:srcRect t="2740" b="50000"/>
          <a:stretch>
            <a:fillRect/>
          </a:stretch>
        </p:blipFill>
        <p:spPr>
          <a:xfrm>
            <a:off x="95866" y="1752600"/>
            <a:ext cx="8971935" cy="5257800"/>
          </a:xfrm>
          <a:prstGeom prst="rect">
            <a:avLst/>
          </a:prstGeom>
        </p:spPr>
      </p:pic>
      <p:sp>
        <p:nvSpPr>
          <p:cNvPr id="10" name="TextBox 9"/>
          <p:cNvSpPr txBox="1"/>
          <p:nvPr/>
        </p:nvSpPr>
        <p:spPr>
          <a:xfrm>
            <a:off x="762001" y="294382"/>
            <a:ext cx="3893127" cy="1077218"/>
          </a:xfrm>
          <a:prstGeom prst="rect">
            <a:avLst/>
          </a:prstGeom>
          <a:noFill/>
        </p:spPr>
        <p:txBody>
          <a:bodyPr wrap="square" rtlCol="0">
            <a:spAutoFit/>
          </a:bodyPr>
          <a:lstStyle/>
          <a:p>
            <a:r>
              <a:rPr lang="en-US" sz="3200" b="1" dirty="0" smtClean="0"/>
              <a:t>Encyclopedia of Life</a:t>
            </a:r>
          </a:p>
          <a:p>
            <a:r>
              <a:rPr lang="en-US" sz="3200" b="1" dirty="0" smtClean="0"/>
              <a:t>http://www.eol.org</a:t>
            </a:r>
            <a:endParaRPr lang="en-US" sz="3200" b="1" dirty="0"/>
          </a:p>
        </p:txBody>
      </p:sp>
      <p:sp>
        <p:nvSpPr>
          <p:cNvPr id="13" name="Cloud 12"/>
          <p:cNvSpPr/>
          <p:nvPr/>
        </p:nvSpPr>
        <p:spPr>
          <a:xfrm>
            <a:off x="4953000" y="152400"/>
            <a:ext cx="3886200" cy="1524000"/>
          </a:xfrm>
          <a:prstGeom prst="cloud">
            <a:avLst/>
          </a:prstGeom>
          <a:solidFill>
            <a:schemeClr val="accent3">
              <a:lumMod val="60000"/>
              <a:lumOff val="40000"/>
            </a:scheme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normAutofit fontScale="92500"/>
          </a:bodyPr>
          <a:lstStyle/>
          <a:p>
            <a:pPr algn="ctr"/>
            <a:r>
              <a:rPr lang="en-US" sz="2400" b="1" dirty="0" smtClean="0">
                <a:solidFill>
                  <a:srgbClr val="008000"/>
                </a:solidFill>
              </a:rPr>
              <a:t>Version 2</a:t>
            </a:r>
          </a:p>
          <a:p>
            <a:pPr algn="ctr"/>
            <a:r>
              <a:rPr lang="en-US" sz="2400" b="1" dirty="0" smtClean="0">
                <a:solidFill>
                  <a:srgbClr val="008000"/>
                </a:solidFill>
              </a:rPr>
              <a:t>Coming in Fall 2011!</a:t>
            </a:r>
            <a:endParaRPr lang="en-US" sz="2400" b="1" dirty="0">
              <a:solidFill>
                <a:srgbClr val="008000"/>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2009_red_list_extinction.gif"/>
          <p:cNvPicPr>
            <a:picLocks noGrp="1" noChangeAspect="1"/>
          </p:cNvPicPr>
          <p:nvPr>
            <p:ph idx="1"/>
          </p:nvPr>
        </p:nvPicPr>
        <p:blipFill>
          <a:blip r:embed="rId3" cstate="print"/>
          <a:srcRect l="-12958" r="-12958"/>
          <a:stretch>
            <a:fillRect/>
          </a:stretch>
        </p:blipFill>
        <p:spPr>
          <a:xfrm>
            <a:off x="26507" y="1143001"/>
            <a:ext cx="9134716" cy="4343399"/>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9" name="Picture 5"/>
          <p:cNvPicPr>
            <a:picLocks noChangeAspect="1" noChangeArrowheads="1"/>
          </p:cNvPicPr>
          <p:nvPr/>
        </p:nvPicPr>
        <p:blipFill>
          <a:blip r:embed="rId3" cstate="print"/>
          <a:srcRect l="432" t="12384" r="39525" b="929"/>
          <a:stretch>
            <a:fillRect/>
          </a:stretch>
        </p:blipFill>
        <p:spPr bwMode="auto">
          <a:xfrm>
            <a:off x="-35558" y="0"/>
            <a:ext cx="9179559" cy="693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icture 14.png"/>
          <p:cNvPicPr>
            <a:picLocks noGrp="1" noChangeAspect="1"/>
          </p:cNvPicPr>
          <p:nvPr>
            <p:ph idx="1"/>
          </p:nvPr>
        </p:nvPicPr>
        <p:blipFill>
          <a:blip r:embed="rId3" cstate="print"/>
          <a:srcRect t="-10748" b="-10748"/>
          <a:stretch>
            <a:fillRect/>
          </a:stretch>
        </p:blipFill>
        <p:spPr>
          <a:xfrm>
            <a:off x="533400" y="914401"/>
            <a:ext cx="8223251" cy="391001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rss_is_ebird.jpg"/>
          <p:cNvPicPr>
            <a:picLocks noChangeAspect="1"/>
          </p:cNvPicPr>
          <p:nvPr/>
        </p:nvPicPr>
        <p:blipFill>
          <a:blip r:embed="rId3" cstate="print"/>
          <a:stretch>
            <a:fillRect/>
          </a:stretch>
        </p:blipFill>
        <p:spPr>
          <a:xfrm>
            <a:off x="399709" y="2209801"/>
            <a:ext cx="4070691" cy="3378673"/>
          </a:xfrm>
          <a:prstGeom prst="rect">
            <a:avLst/>
          </a:prstGeom>
          <a:ln>
            <a:noFill/>
          </a:ln>
          <a:effectLst>
            <a:outerShdw blurRad="292100" dist="139700" dir="2700000" algn="tl" rotWithShape="0">
              <a:srgbClr val="333333">
                <a:alpha val="65000"/>
              </a:srgbClr>
            </a:outerShdw>
          </a:effectLst>
        </p:spPr>
      </p:pic>
      <p:pic>
        <p:nvPicPr>
          <p:cNvPr id="6" name="Picture 5" descr="FrogWatch_top1.gif"/>
          <p:cNvPicPr>
            <a:picLocks noChangeAspect="1"/>
          </p:cNvPicPr>
          <p:nvPr/>
        </p:nvPicPr>
        <p:blipFill>
          <a:blip r:embed="rId4" cstate="print"/>
          <a:stretch>
            <a:fillRect/>
          </a:stretch>
        </p:blipFill>
        <p:spPr>
          <a:xfrm>
            <a:off x="6035332" y="4876800"/>
            <a:ext cx="2422869" cy="1828800"/>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381000" y="5559624"/>
            <a:ext cx="4572000" cy="307777"/>
          </a:xfrm>
          <a:prstGeom prst="rect">
            <a:avLst/>
          </a:prstGeom>
        </p:spPr>
        <p:txBody>
          <a:bodyPr>
            <a:spAutoFit/>
          </a:bodyPr>
          <a:lstStyle/>
          <a:p>
            <a:r>
              <a:rPr lang="en-US" sz="1400" dirty="0" smtClean="0">
                <a:solidFill>
                  <a:srgbClr val="3A3E16"/>
                </a:solidFill>
              </a:rPr>
              <a:t>Photo: Cornell Univ.</a:t>
            </a:r>
            <a:endParaRPr lang="en-US" sz="1400" dirty="0">
              <a:solidFill>
                <a:srgbClr val="3A3E16"/>
              </a:solidFill>
            </a:endParaRPr>
          </a:p>
        </p:txBody>
      </p:sp>
      <p:grpSp>
        <p:nvGrpSpPr>
          <p:cNvPr id="2" name="Group 14"/>
          <p:cNvGrpSpPr/>
          <p:nvPr/>
        </p:nvGrpSpPr>
        <p:grpSpPr>
          <a:xfrm>
            <a:off x="5334001" y="1676400"/>
            <a:ext cx="5508823" cy="3048000"/>
            <a:chOff x="5715000" y="17491"/>
            <a:chExt cx="5966022" cy="4363655"/>
          </a:xfrm>
        </p:grpSpPr>
        <p:grpSp>
          <p:nvGrpSpPr>
            <p:cNvPr id="3" name="Group 13"/>
            <p:cNvGrpSpPr/>
            <p:nvPr/>
          </p:nvGrpSpPr>
          <p:grpSpPr>
            <a:xfrm>
              <a:off x="5774387" y="17491"/>
              <a:ext cx="5906635" cy="3137881"/>
              <a:chOff x="5774387" y="17491"/>
              <a:chExt cx="5906635" cy="3137881"/>
            </a:xfrm>
          </p:grpSpPr>
          <p:sp>
            <p:nvSpPr>
              <p:cNvPr id="7" name="Rectangle 6"/>
              <p:cNvSpPr/>
              <p:nvPr/>
            </p:nvSpPr>
            <p:spPr>
              <a:xfrm>
                <a:off x="7109023" y="2714745"/>
                <a:ext cx="4571999" cy="440627"/>
              </a:xfrm>
              <a:prstGeom prst="rect">
                <a:avLst/>
              </a:prstGeom>
            </p:spPr>
            <p:txBody>
              <a:bodyPr>
                <a:spAutoFit/>
              </a:bodyPr>
              <a:lstStyle/>
              <a:p>
                <a:r>
                  <a:rPr lang="en-US" sz="1400" dirty="0" smtClean="0"/>
                  <a:t>Photo: Mary </a:t>
                </a:r>
                <a:r>
                  <a:rPr lang="en-US" sz="1400" dirty="0" err="1" smtClean="0"/>
                  <a:t>Keim</a:t>
                </a:r>
                <a:endParaRPr lang="en-US" sz="1400" dirty="0"/>
              </a:p>
            </p:txBody>
          </p:sp>
          <p:pic>
            <p:nvPicPr>
              <p:cNvPr id="8" name="Picture 7" descr="49924_large.jpg"/>
              <p:cNvPicPr>
                <a:picLocks noChangeAspect="1"/>
              </p:cNvPicPr>
              <p:nvPr/>
            </p:nvPicPr>
            <p:blipFill>
              <a:blip r:embed="rId5" cstate="print"/>
              <a:stretch>
                <a:fillRect/>
              </a:stretch>
            </p:blipFill>
            <p:spPr>
              <a:xfrm>
                <a:off x="5774387" y="17491"/>
                <a:ext cx="3369613" cy="2697254"/>
              </a:xfrm>
              <a:prstGeom prst="rect">
                <a:avLst/>
              </a:prstGeom>
              <a:ln>
                <a:noFill/>
              </a:ln>
              <a:effectLst>
                <a:outerShdw blurRad="292100" dist="139700" dir="2700000" algn="tl" rotWithShape="0">
                  <a:srgbClr val="333333">
                    <a:alpha val="65000"/>
                  </a:srgbClr>
                </a:outerShdw>
              </a:effectLst>
            </p:spPr>
          </p:pic>
        </p:grpSp>
        <p:sp>
          <p:nvSpPr>
            <p:cNvPr id="11" name="TextBox 10"/>
            <p:cNvSpPr txBox="1"/>
            <p:nvPr/>
          </p:nvSpPr>
          <p:spPr>
            <a:xfrm>
              <a:off x="5715000" y="3015203"/>
              <a:ext cx="4025497" cy="1365943"/>
            </a:xfrm>
            <a:prstGeom prst="rect">
              <a:avLst/>
            </a:prstGeom>
            <a:noFill/>
          </p:spPr>
          <p:txBody>
            <a:bodyPr wrap="none" rtlCol="0">
              <a:spAutoFit/>
            </a:bodyPr>
            <a:lstStyle/>
            <a:p>
              <a:r>
                <a:rPr lang="en-US" sz="2800" dirty="0" smtClean="0">
                  <a:solidFill>
                    <a:srgbClr val="3A3E16"/>
                  </a:solidFill>
                </a:rPr>
                <a:t>NA Butterfly Association</a:t>
              </a:r>
            </a:p>
            <a:p>
              <a:r>
                <a:rPr lang="en-US" sz="2800" dirty="0" smtClean="0">
                  <a:solidFill>
                    <a:srgbClr val="3A3E16"/>
                  </a:solidFill>
                </a:rPr>
                <a:t>Fourth of July Count</a:t>
              </a:r>
              <a:endParaRPr lang="en-US" sz="2800" dirty="0">
                <a:solidFill>
                  <a:srgbClr val="3A3E16"/>
                </a:solidFill>
              </a:endParaRPr>
            </a:p>
          </p:txBody>
        </p:sp>
      </p:grpSp>
      <p:sp>
        <p:nvSpPr>
          <p:cNvPr id="12" name="TextBox 11"/>
          <p:cNvSpPr txBox="1"/>
          <p:nvPr/>
        </p:nvSpPr>
        <p:spPr>
          <a:xfrm>
            <a:off x="122205" y="5867400"/>
            <a:ext cx="4673951" cy="523220"/>
          </a:xfrm>
          <a:prstGeom prst="rect">
            <a:avLst/>
          </a:prstGeom>
          <a:noFill/>
        </p:spPr>
        <p:txBody>
          <a:bodyPr wrap="none" rtlCol="0">
            <a:spAutoFit/>
          </a:bodyPr>
          <a:lstStyle/>
          <a:p>
            <a:r>
              <a:rPr lang="en-US" sz="2800" dirty="0" smtClean="0">
                <a:solidFill>
                  <a:srgbClr val="3A3E16"/>
                </a:solidFill>
              </a:rPr>
              <a:t>Audubon Christmas Bird Count</a:t>
            </a:r>
            <a:endParaRPr lang="en-US" sz="2800" dirty="0">
              <a:solidFill>
                <a:srgbClr val="3A3E16"/>
              </a:solidFill>
            </a:endParaRPr>
          </a:p>
        </p:txBody>
      </p:sp>
      <p:sp>
        <p:nvSpPr>
          <p:cNvPr id="13" name="Title 1"/>
          <p:cNvSpPr txBox="1">
            <a:spLocks/>
          </p:cNvSpPr>
          <p:nvPr/>
        </p:nvSpPr>
        <p:spPr>
          <a:xfrm>
            <a:off x="457200" y="274638"/>
            <a:ext cx="8229600" cy="1143000"/>
          </a:xfrm>
          <a:prstGeom prst="rect">
            <a:avLst/>
          </a:prstGeom>
          <a:ln w="38100" cmpd="dbl">
            <a:no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0C7F03"/>
                </a:solidFill>
                <a:effectLst/>
                <a:uLnTx/>
                <a:uFillTx/>
                <a:latin typeface="+mj-lt"/>
                <a:ea typeface="+mj-ea"/>
                <a:cs typeface="+mj-cs"/>
              </a:rPr>
              <a:t>We need citizen science</a:t>
            </a:r>
            <a:endParaRPr kumimoji="0" lang="en-US" sz="4000" b="0" i="0" u="none" strike="noStrike" kern="1200" cap="none" spc="0" normalizeH="0" baseline="0" noProof="0" dirty="0">
              <a:ln>
                <a:noFill/>
              </a:ln>
              <a:solidFill>
                <a:srgbClr val="0C7F03"/>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90" name="TextBox 7"/>
          <p:cNvSpPr txBox="1">
            <a:spLocks noChangeArrowheads="1"/>
          </p:cNvSpPr>
          <p:nvPr/>
        </p:nvSpPr>
        <p:spPr bwMode="auto">
          <a:xfrm>
            <a:off x="128426" y="2057401"/>
            <a:ext cx="3071975" cy="954107"/>
          </a:xfrm>
          <a:prstGeom prst="rect">
            <a:avLst/>
          </a:prstGeom>
          <a:noFill/>
          <a:ln w="9525">
            <a:noFill/>
            <a:miter lim="800000"/>
            <a:headEnd/>
            <a:tailEnd/>
          </a:ln>
        </p:spPr>
        <p:txBody>
          <a:bodyPr wrap="none">
            <a:spAutoFit/>
          </a:bodyPr>
          <a:lstStyle/>
          <a:p>
            <a:r>
              <a:rPr lang="en-US" sz="2800" dirty="0" smtClean="0">
                <a:solidFill>
                  <a:srgbClr val="3A3E16"/>
                </a:solidFill>
              </a:rPr>
              <a:t>Scientific Databases</a:t>
            </a:r>
          </a:p>
          <a:p>
            <a:r>
              <a:rPr lang="en-US" sz="2800" dirty="0" smtClean="0">
                <a:solidFill>
                  <a:srgbClr val="3A3E16"/>
                </a:solidFill>
              </a:rPr>
              <a:t>Scientific Journals</a:t>
            </a:r>
          </a:p>
        </p:txBody>
      </p:sp>
      <p:pic>
        <p:nvPicPr>
          <p:cNvPr id="41991" name="Picture 7"/>
          <p:cNvPicPr>
            <a:picLocks noChangeAspect="1" noChangeArrowheads="1"/>
          </p:cNvPicPr>
          <p:nvPr/>
        </p:nvPicPr>
        <p:blipFill>
          <a:blip r:embed="rId3" cstate="print"/>
          <a:srcRect/>
          <a:stretch>
            <a:fillRect/>
          </a:stretch>
        </p:blipFill>
        <p:spPr bwMode="auto">
          <a:xfrm>
            <a:off x="3276601" y="2565527"/>
            <a:ext cx="2374795" cy="1447800"/>
          </a:xfrm>
          <a:prstGeom prst="rect">
            <a:avLst/>
          </a:prstGeom>
          <a:ln>
            <a:noFill/>
          </a:ln>
          <a:effectLst>
            <a:outerShdw blurRad="292100" dist="139700" dir="2700000" algn="tl" rotWithShape="0">
              <a:srgbClr val="333333">
                <a:alpha val="65000"/>
              </a:srgbClr>
            </a:outerShdw>
          </a:effectLst>
        </p:spPr>
        <p:style>
          <a:lnRef idx="0">
            <a:schemeClr val="accent3"/>
          </a:lnRef>
          <a:fillRef idx="3">
            <a:schemeClr val="accent3"/>
          </a:fillRef>
          <a:effectRef idx="3">
            <a:schemeClr val="accent3"/>
          </a:effectRef>
          <a:fontRef idx="minor">
            <a:schemeClr val="lt1"/>
          </a:fontRef>
        </p:style>
      </p:pic>
      <p:cxnSp>
        <p:nvCxnSpPr>
          <p:cNvPr id="41999" name="Straight Arrow Connector 16"/>
          <p:cNvCxnSpPr>
            <a:cxnSpLocks noChangeShapeType="1"/>
          </p:cNvCxnSpPr>
          <p:nvPr/>
        </p:nvCxnSpPr>
        <p:spPr bwMode="auto">
          <a:xfrm>
            <a:off x="2286000" y="3198813"/>
            <a:ext cx="914400" cy="1588"/>
          </a:xfrm>
          <a:prstGeom prst="straightConnector1">
            <a:avLst/>
          </a:prstGeom>
          <a:noFill/>
          <a:ln w="38100" cap="flat" cmpd="sng" algn="ctr">
            <a:solidFill>
              <a:srgbClr val="B3B3B3"/>
            </a:solidFill>
            <a:prstDash val="solid"/>
            <a:round/>
            <a:headEnd type="none" w="med" len="med"/>
            <a:tailEnd type="arrow" w="med" len="med"/>
          </a:ln>
        </p:spPr>
      </p:cxnSp>
      <p:sp>
        <p:nvSpPr>
          <p:cNvPr id="41993" name="Right Arrow 22"/>
          <p:cNvSpPr>
            <a:spLocks noChangeArrowheads="1"/>
          </p:cNvSpPr>
          <p:nvPr/>
        </p:nvSpPr>
        <p:spPr bwMode="auto">
          <a:xfrm>
            <a:off x="5430983" y="2133600"/>
            <a:ext cx="1905000" cy="1066800"/>
          </a:xfrm>
          <a:prstGeom prst="rightArrow">
            <a:avLst>
              <a:gd name="adj1" fmla="val 50000"/>
              <a:gd name="adj2" fmla="val 50000"/>
            </a:avLst>
          </a:prstGeom>
          <a:ln>
            <a:headEnd/>
            <a:tailEnd/>
          </a:ln>
        </p:spPr>
        <p:style>
          <a:lnRef idx="1">
            <a:schemeClr val="accent3"/>
          </a:lnRef>
          <a:fillRef idx="3">
            <a:schemeClr val="accent3"/>
          </a:fillRef>
          <a:effectRef idx="2">
            <a:schemeClr val="accent3"/>
          </a:effectRef>
          <a:fontRef idx="minor">
            <a:schemeClr val="lt1"/>
          </a:fontRef>
        </p:style>
        <p:txBody>
          <a:bodyPr/>
          <a:lstStyle/>
          <a:p>
            <a:r>
              <a:rPr lang="en-US" dirty="0" err="1" smtClean="0"/>
              <a:t>Curating</a:t>
            </a:r>
            <a:r>
              <a:rPr lang="en-US" dirty="0" smtClean="0"/>
              <a:t> </a:t>
            </a:r>
          </a:p>
          <a:p>
            <a:endParaRPr lang="en-US" dirty="0"/>
          </a:p>
        </p:txBody>
      </p:sp>
      <p:sp>
        <p:nvSpPr>
          <p:cNvPr id="41994" name="Right Arrow 23"/>
          <p:cNvSpPr>
            <a:spLocks noChangeArrowheads="1"/>
          </p:cNvSpPr>
          <p:nvPr/>
        </p:nvSpPr>
        <p:spPr bwMode="auto">
          <a:xfrm>
            <a:off x="5493328" y="3352800"/>
            <a:ext cx="1905000" cy="1219200"/>
          </a:xfrm>
          <a:prstGeom prst="rightArrow">
            <a:avLst>
              <a:gd name="adj1" fmla="val 50000"/>
              <a:gd name="adj2" fmla="val 50000"/>
            </a:avLst>
          </a:prstGeom>
          <a:ln>
            <a:headEnd/>
            <a:tailEnd/>
          </a:ln>
        </p:spPr>
        <p:style>
          <a:lnRef idx="1">
            <a:schemeClr val="accent3"/>
          </a:lnRef>
          <a:fillRef idx="3">
            <a:schemeClr val="accent3"/>
          </a:fillRef>
          <a:effectRef idx="2">
            <a:schemeClr val="accent3"/>
          </a:effectRef>
          <a:fontRef idx="minor">
            <a:schemeClr val="lt1"/>
          </a:fontRef>
        </p:style>
        <p:txBody>
          <a:bodyPr wrap="none"/>
          <a:lstStyle/>
          <a:p>
            <a:r>
              <a:rPr lang="en-US" sz="1600" dirty="0" smtClean="0"/>
              <a:t>Commenting</a:t>
            </a:r>
          </a:p>
          <a:p>
            <a:r>
              <a:rPr lang="en-US" sz="1600" dirty="0" smtClean="0"/>
              <a:t>Tagging</a:t>
            </a:r>
            <a:endParaRPr lang="en-US" sz="1600" dirty="0"/>
          </a:p>
        </p:txBody>
      </p:sp>
      <p:pic>
        <p:nvPicPr>
          <p:cNvPr id="41995" name="Picture 25" descr="Picture 7.png"/>
          <p:cNvPicPr>
            <a:picLocks noChangeAspect="1"/>
          </p:cNvPicPr>
          <p:nvPr/>
        </p:nvPicPr>
        <p:blipFill>
          <a:blip r:embed="rId4" cstate="print"/>
          <a:srcRect/>
          <a:stretch>
            <a:fillRect/>
          </a:stretch>
        </p:blipFill>
        <p:spPr bwMode="auto">
          <a:xfrm>
            <a:off x="7213600" y="2819400"/>
            <a:ext cx="1930400" cy="889000"/>
          </a:xfrm>
          <a:prstGeom prst="rect">
            <a:avLst/>
          </a:prstGeom>
          <a:noFill/>
          <a:ln w="9525">
            <a:noFill/>
            <a:miter lim="800000"/>
            <a:headEnd/>
            <a:tailEnd/>
          </a:ln>
        </p:spPr>
      </p:pic>
      <p:pic>
        <p:nvPicPr>
          <p:cNvPr id="20" name="Picture 19" descr="flickr-yahoo-logo.png.v3.png"/>
          <p:cNvPicPr>
            <a:picLocks noChangeAspect="1"/>
          </p:cNvPicPr>
          <p:nvPr/>
        </p:nvPicPr>
        <p:blipFill>
          <a:blip r:embed="rId5" cstate="print"/>
          <a:srcRect r="42745"/>
          <a:stretch>
            <a:fillRect/>
          </a:stretch>
        </p:blipFill>
        <p:spPr>
          <a:xfrm>
            <a:off x="457202" y="4114801"/>
            <a:ext cx="1125527" cy="327633"/>
          </a:xfrm>
          <a:prstGeom prst="rect">
            <a:avLst/>
          </a:prstGeom>
        </p:spPr>
      </p:pic>
      <p:pic>
        <p:nvPicPr>
          <p:cNvPr id="132098" name="Picture 2" descr="Wikipedia"/>
          <p:cNvPicPr>
            <a:picLocks noChangeAspect="1" noChangeArrowheads="1"/>
          </p:cNvPicPr>
          <p:nvPr/>
        </p:nvPicPr>
        <p:blipFill>
          <a:blip r:embed="rId6" cstate="print"/>
          <a:srcRect/>
          <a:stretch>
            <a:fillRect/>
          </a:stretch>
        </p:blipFill>
        <p:spPr bwMode="auto">
          <a:xfrm>
            <a:off x="1905002" y="3887927"/>
            <a:ext cx="914399" cy="914399"/>
          </a:xfrm>
          <a:prstGeom prst="rect">
            <a:avLst/>
          </a:prstGeom>
          <a:noFill/>
        </p:spPr>
      </p:pic>
      <p:sp>
        <p:nvSpPr>
          <p:cNvPr id="11" name="TextBox 10"/>
          <p:cNvSpPr txBox="1"/>
          <p:nvPr/>
        </p:nvSpPr>
        <p:spPr>
          <a:xfrm>
            <a:off x="7460674" y="3657600"/>
            <a:ext cx="1454727" cy="584776"/>
          </a:xfrm>
          <a:prstGeom prst="rect">
            <a:avLst/>
          </a:prstGeom>
          <a:noFill/>
        </p:spPr>
        <p:txBody>
          <a:bodyPr wrap="square" rtlCol="0">
            <a:spAutoFit/>
          </a:bodyPr>
          <a:lstStyle/>
          <a:p>
            <a:r>
              <a:rPr lang="en-US" sz="3200" b="1" dirty="0" err="1" smtClean="0">
                <a:solidFill>
                  <a:srgbClr val="828B31"/>
                </a:solidFill>
              </a:rPr>
              <a:t>eol.org</a:t>
            </a:r>
            <a:endParaRPr lang="en-US" sz="3200" b="1" dirty="0">
              <a:solidFill>
                <a:srgbClr val="828B31"/>
              </a:solidFill>
            </a:endParaRPr>
          </a:p>
        </p:txBody>
      </p:sp>
      <p:sp>
        <p:nvSpPr>
          <p:cNvPr id="12" name="Title 1"/>
          <p:cNvSpPr txBox="1">
            <a:spLocks/>
          </p:cNvSpPr>
          <p:nvPr/>
        </p:nvSpPr>
        <p:spPr>
          <a:xfrm>
            <a:off x="457200" y="274638"/>
            <a:ext cx="8229600" cy="1143000"/>
          </a:xfrm>
          <a:prstGeom prst="rect">
            <a:avLst/>
          </a:prstGeom>
          <a:ln w="38100" cmpd="dbl">
            <a:no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dirty="0" smtClean="0">
                <a:solidFill>
                  <a:srgbClr val="0C7F03"/>
                </a:solidFill>
                <a:latin typeface="+mj-lt"/>
                <a:ea typeface="+mj-ea"/>
                <a:cs typeface="+mj-cs"/>
              </a:rPr>
              <a:t>EOL is a </a:t>
            </a:r>
            <a:r>
              <a:rPr lang="en-US" sz="4000" u="sng" dirty="0" smtClean="0">
                <a:solidFill>
                  <a:srgbClr val="0C7F03"/>
                </a:solidFill>
                <a:latin typeface="+mj-lt"/>
                <a:ea typeface="+mj-ea"/>
                <a:cs typeface="+mj-cs"/>
              </a:rPr>
              <a:t>content </a:t>
            </a:r>
            <a:r>
              <a:rPr lang="en-US" sz="4000" u="sng" dirty="0" err="1" smtClean="0">
                <a:solidFill>
                  <a:srgbClr val="0C7F03"/>
                </a:solidFill>
                <a:latin typeface="+mj-lt"/>
                <a:ea typeface="+mj-ea"/>
                <a:cs typeface="+mj-cs"/>
              </a:rPr>
              <a:t>curation</a:t>
            </a:r>
            <a:r>
              <a:rPr lang="en-US" sz="4000" u="sng" dirty="0" smtClean="0">
                <a:solidFill>
                  <a:srgbClr val="0C7F03"/>
                </a:solidFill>
                <a:latin typeface="+mj-lt"/>
                <a:ea typeface="+mj-ea"/>
                <a:cs typeface="+mj-cs"/>
              </a:rPr>
              <a:t> community</a:t>
            </a:r>
            <a:endParaRPr kumimoji="0" lang="en-US" sz="4000" i="0" u="sng" strike="noStrike" kern="1200" cap="none" spc="0" normalizeH="0" baseline="0" noProof="0" dirty="0">
              <a:ln>
                <a:noFill/>
              </a:ln>
              <a:solidFill>
                <a:srgbClr val="0C7F03"/>
              </a:solidFill>
              <a:effectLst/>
              <a:uLnTx/>
              <a:uFillTx/>
              <a:latin typeface="+mj-lt"/>
              <a:ea typeface="+mj-ea"/>
              <a:cs typeface="+mj-cs"/>
            </a:endParaRPr>
          </a:p>
        </p:txBody>
      </p:sp>
      <p:sp>
        <p:nvSpPr>
          <p:cNvPr id="13" name="Right Arrow 22"/>
          <p:cNvSpPr>
            <a:spLocks noChangeArrowheads="1"/>
          </p:cNvSpPr>
          <p:nvPr/>
        </p:nvSpPr>
        <p:spPr bwMode="auto">
          <a:xfrm>
            <a:off x="1828800" y="2743200"/>
            <a:ext cx="1905000" cy="1066800"/>
          </a:xfrm>
          <a:prstGeom prst="rightArrow">
            <a:avLst>
              <a:gd name="adj1" fmla="val 50000"/>
              <a:gd name="adj2" fmla="val 50000"/>
            </a:avLst>
          </a:prstGeom>
          <a:ln>
            <a:headEnd/>
            <a:tailEnd/>
          </a:ln>
        </p:spPr>
        <p:style>
          <a:lnRef idx="1">
            <a:schemeClr val="accent3"/>
          </a:lnRef>
          <a:fillRef idx="3">
            <a:schemeClr val="accent3"/>
          </a:fillRef>
          <a:effectRef idx="2">
            <a:schemeClr val="accent3"/>
          </a:effectRef>
          <a:fontRef idx="minor">
            <a:schemeClr val="lt1"/>
          </a:fontRef>
        </p:style>
        <p:txBody>
          <a:bodyPr/>
          <a:lstStyle/>
          <a:p>
            <a:r>
              <a:rPr lang="en-US" dirty="0" smtClean="0"/>
              <a:t>Aggregate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
          <p:cNvSpPr txBox="1">
            <a:spLocks/>
          </p:cNvSpPr>
          <p:nvPr/>
        </p:nvSpPr>
        <p:spPr>
          <a:xfrm>
            <a:off x="457200" y="0"/>
            <a:ext cx="8686800" cy="1143000"/>
          </a:xfrm>
          <a:prstGeom prst="rect">
            <a:avLst/>
          </a:prstGeom>
          <a:ln w="38100" cmpd="dbl">
            <a:no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dirty="0" smtClean="0">
                <a:solidFill>
                  <a:srgbClr val="0C7F03"/>
                </a:solidFill>
                <a:latin typeface="+mj-lt"/>
                <a:ea typeface="+mj-ea"/>
                <a:cs typeface="+mj-cs"/>
              </a:rPr>
              <a:t>Content </a:t>
            </a:r>
            <a:r>
              <a:rPr lang="en-US" sz="4000" dirty="0" err="1" smtClean="0">
                <a:solidFill>
                  <a:srgbClr val="0C7F03"/>
                </a:solidFill>
                <a:latin typeface="+mj-lt"/>
                <a:ea typeface="+mj-ea"/>
                <a:cs typeface="+mj-cs"/>
              </a:rPr>
              <a:t>curation</a:t>
            </a:r>
            <a:r>
              <a:rPr lang="en-US" sz="4000" dirty="0" smtClean="0">
                <a:solidFill>
                  <a:srgbClr val="0C7F03"/>
                </a:solidFill>
                <a:latin typeface="+mj-lt"/>
                <a:ea typeface="+mj-ea"/>
                <a:cs typeface="+mj-cs"/>
              </a:rPr>
              <a:t> communities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dirty="0" smtClean="0">
                <a:solidFill>
                  <a:srgbClr val="0C7F03"/>
                </a:solidFill>
                <a:latin typeface="+mj-lt"/>
                <a:ea typeface="+mj-ea"/>
                <a:cs typeface="+mj-cs"/>
              </a:rPr>
              <a:t>face challenges </a:t>
            </a:r>
            <a:endParaRPr kumimoji="0" lang="en-US" sz="4000" b="0" i="0" u="none" strike="noStrike" kern="1200" cap="none" spc="0" normalizeH="0" baseline="0" noProof="0" dirty="0">
              <a:ln>
                <a:noFill/>
              </a:ln>
              <a:solidFill>
                <a:srgbClr val="0C7F03"/>
              </a:solidFill>
              <a:effectLst/>
              <a:uLnTx/>
              <a:uFillTx/>
              <a:latin typeface="+mj-lt"/>
              <a:ea typeface="+mj-ea"/>
              <a:cs typeface="+mj-cs"/>
            </a:endParaRPr>
          </a:p>
        </p:txBody>
      </p:sp>
      <p:pic>
        <p:nvPicPr>
          <p:cNvPr id="13" name="Picture 12" descr="social integration.jpg"/>
          <p:cNvPicPr>
            <a:picLocks noChangeAspect="1"/>
          </p:cNvPicPr>
          <p:nvPr/>
        </p:nvPicPr>
        <p:blipFill>
          <a:blip r:embed="rId3" cstate="print"/>
          <a:stretch>
            <a:fillRect/>
          </a:stretch>
        </p:blipFill>
        <p:spPr>
          <a:xfrm>
            <a:off x="0" y="1238817"/>
            <a:ext cx="9144000" cy="5703674"/>
          </a:xfrm>
          <a:prstGeom prst="rect">
            <a:avLst/>
          </a:prstGeom>
        </p:spPr>
      </p:pic>
      <p:sp>
        <p:nvSpPr>
          <p:cNvPr id="14" name="TextBox 13"/>
          <p:cNvSpPr txBox="1"/>
          <p:nvPr/>
        </p:nvSpPr>
        <p:spPr>
          <a:xfrm>
            <a:off x="5429961" y="1676401"/>
            <a:ext cx="3108693" cy="461665"/>
          </a:xfrm>
          <a:prstGeom prst="rect">
            <a:avLst/>
          </a:prstGeom>
          <a:solidFill>
            <a:schemeClr val="tx1"/>
          </a:solidFill>
        </p:spPr>
        <p:txBody>
          <a:bodyPr wrap="none" rtlCol="0">
            <a:spAutoFit/>
          </a:bodyPr>
          <a:lstStyle/>
          <a:p>
            <a:r>
              <a:rPr lang="en-US" sz="2400" dirty="0" smtClean="0">
                <a:solidFill>
                  <a:srgbClr val="085202"/>
                </a:solidFill>
              </a:rPr>
              <a:t>Information integration</a:t>
            </a:r>
            <a:endParaRPr lang="en-US" sz="2400" dirty="0">
              <a:solidFill>
                <a:srgbClr val="085202"/>
              </a:solidFill>
            </a:endParaRPr>
          </a:p>
        </p:txBody>
      </p:sp>
      <p:sp>
        <p:nvSpPr>
          <p:cNvPr id="15" name="TextBox 14"/>
          <p:cNvSpPr txBox="1"/>
          <p:nvPr/>
        </p:nvSpPr>
        <p:spPr>
          <a:xfrm>
            <a:off x="5410200" y="2286001"/>
            <a:ext cx="3124200" cy="461665"/>
          </a:xfrm>
          <a:prstGeom prst="rect">
            <a:avLst/>
          </a:prstGeom>
          <a:solidFill>
            <a:schemeClr val="tx1"/>
          </a:solidFill>
        </p:spPr>
        <p:txBody>
          <a:bodyPr wrap="square" rtlCol="0">
            <a:spAutoFit/>
          </a:bodyPr>
          <a:lstStyle/>
          <a:p>
            <a:r>
              <a:rPr lang="en-US" sz="2400" dirty="0" smtClean="0">
                <a:solidFill>
                  <a:srgbClr val="085202"/>
                </a:solidFill>
              </a:rPr>
              <a:t>Social integration</a:t>
            </a:r>
            <a:endParaRPr lang="en-US" sz="2400" dirty="0">
              <a:solidFill>
                <a:srgbClr val="085202"/>
              </a:solidFill>
            </a:endParaRPr>
          </a:p>
        </p:txBody>
      </p:sp>
      <p:sp>
        <p:nvSpPr>
          <p:cNvPr id="16" name="TextBox 15"/>
          <p:cNvSpPr txBox="1"/>
          <p:nvPr/>
        </p:nvSpPr>
        <p:spPr>
          <a:xfrm>
            <a:off x="6400801" y="6671846"/>
            <a:ext cx="2305739" cy="338554"/>
          </a:xfrm>
          <a:prstGeom prst="rect">
            <a:avLst/>
          </a:prstGeom>
          <a:noFill/>
        </p:spPr>
        <p:txBody>
          <a:bodyPr wrap="none" rtlCol="0">
            <a:spAutoFit/>
          </a:bodyPr>
          <a:lstStyle/>
          <a:p>
            <a:r>
              <a:rPr lang="en-US" sz="1600" dirty="0" smtClean="0"/>
              <a:t> photo by </a:t>
            </a:r>
            <a:r>
              <a:rPr lang="en-US" sz="1600" dirty="0" err="1" smtClean="0"/>
              <a:t>SimonWhitaker</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507485" y="6324600"/>
            <a:ext cx="5137419" cy="369332"/>
          </a:xfrm>
          <a:prstGeom prst="rect">
            <a:avLst/>
          </a:prstGeom>
          <a:noFill/>
        </p:spPr>
        <p:txBody>
          <a:bodyPr wrap="none" rtlCol="0">
            <a:spAutoFit/>
          </a:bodyPr>
          <a:lstStyle/>
          <a:p>
            <a:r>
              <a:rPr lang="en-US" dirty="0" err="1" smtClean="0">
                <a:solidFill>
                  <a:srgbClr val="0C7F03"/>
                </a:solidFill>
              </a:rPr>
              <a:t>Rotman</a:t>
            </a:r>
            <a:r>
              <a:rPr lang="en-US" dirty="0" smtClean="0">
                <a:solidFill>
                  <a:srgbClr val="0C7F03"/>
                </a:solidFill>
              </a:rPr>
              <a:t>, </a:t>
            </a:r>
            <a:r>
              <a:rPr lang="en-US" dirty="0" err="1" smtClean="0">
                <a:solidFill>
                  <a:srgbClr val="0C7F03"/>
                </a:solidFill>
              </a:rPr>
              <a:t>Procita</a:t>
            </a:r>
            <a:r>
              <a:rPr lang="en-US" dirty="0" smtClean="0">
                <a:solidFill>
                  <a:srgbClr val="0C7F03"/>
                </a:solidFill>
              </a:rPr>
              <a:t>, Hansen,  Parr,  </a:t>
            </a:r>
            <a:r>
              <a:rPr lang="en-US" dirty="0" err="1" smtClean="0">
                <a:solidFill>
                  <a:srgbClr val="0C7F03"/>
                </a:solidFill>
              </a:rPr>
              <a:t>Preece</a:t>
            </a:r>
            <a:r>
              <a:rPr lang="en-US" dirty="0" smtClean="0">
                <a:solidFill>
                  <a:srgbClr val="0C7F03"/>
                </a:solidFill>
              </a:rPr>
              <a:t>,  forthcoming</a:t>
            </a:r>
            <a:endParaRPr lang="en-US" dirty="0">
              <a:solidFill>
                <a:srgbClr val="0C7F03"/>
              </a:solidFill>
            </a:endParaRPr>
          </a:p>
        </p:txBody>
      </p:sp>
      <p:sp>
        <p:nvSpPr>
          <p:cNvPr id="2" name="Title 1"/>
          <p:cNvSpPr>
            <a:spLocks noGrp="1"/>
          </p:cNvSpPr>
          <p:nvPr>
            <p:ph type="title"/>
          </p:nvPr>
        </p:nvSpPr>
        <p:spPr>
          <a:xfrm>
            <a:off x="0" y="914400"/>
            <a:ext cx="9067800" cy="1143000"/>
          </a:xfrm>
          <a:ln w="38100" cmpd="dbl">
            <a:noFill/>
          </a:ln>
        </p:spPr>
        <p:txBody>
          <a:bodyPr>
            <a:normAutofit fontScale="90000"/>
          </a:bodyPr>
          <a:lstStyle/>
          <a:p>
            <a:r>
              <a:rPr lang="en-US" sz="4000" dirty="0" smtClean="0">
                <a:solidFill>
                  <a:srgbClr val="0C7F03"/>
                </a:solidFill>
              </a:rPr>
              <a:t>"</a:t>
            </a:r>
            <a:r>
              <a:rPr lang="en-US" dirty="0" smtClean="0">
                <a:solidFill>
                  <a:srgbClr val="0C7F03"/>
                </a:solidFill>
              </a:rPr>
              <a:t>Scientists often have an aversion to what nonscientists say about science” </a:t>
            </a:r>
            <a:r>
              <a:rPr lang="en-US" sz="2400" dirty="0" smtClean="0">
                <a:solidFill>
                  <a:srgbClr val="3A3E16"/>
                </a:solidFill>
              </a:rPr>
              <a:t>(Salk, 1986)</a:t>
            </a:r>
            <a:r>
              <a:rPr lang="en-US" sz="2800" dirty="0" smtClean="0">
                <a:solidFill>
                  <a:srgbClr val="3A3E16"/>
                </a:solidFill>
              </a:rPr>
              <a:t/>
            </a:r>
            <a:br>
              <a:rPr lang="en-US" sz="2800" dirty="0" smtClean="0">
                <a:solidFill>
                  <a:srgbClr val="3A3E16"/>
                </a:solidFill>
              </a:rPr>
            </a:br>
            <a:r>
              <a:rPr lang="en-US" sz="2800" dirty="0" smtClean="0">
                <a:solidFill>
                  <a:srgbClr val="3A3E16"/>
                </a:solidFill>
              </a:rPr>
              <a:t/>
            </a:r>
            <a:br>
              <a:rPr lang="en-US" sz="2800" dirty="0" smtClean="0">
                <a:solidFill>
                  <a:srgbClr val="3A3E16"/>
                </a:solidFill>
              </a:rPr>
            </a:br>
            <a:endParaRPr lang="en-US" sz="4000" dirty="0">
              <a:solidFill>
                <a:srgbClr val="0C7F03"/>
              </a:solidFill>
            </a:endParaRPr>
          </a:p>
        </p:txBody>
      </p:sp>
      <p:sp>
        <p:nvSpPr>
          <p:cNvPr id="5" name="Content Placeholder 4"/>
          <p:cNvSpPr>
            <a:spLocks noGrp="1"/>
          </p:cNvSpPr>
          <p:nvPr>
            <p:ph idx="1"/>
          </p:nvPr>
        </p:nvSpPr>
        <p:spPr>
          <a:xfrm>
            <a:off x="457200" y="2362200"/>
            <a:ext cx="8229600" cy="5029200"/>
          </a:xfrm>
        </p:spPr>
        <p:txBody>
          <a:bodyPr>
            <a:normAutofit/>
          </a:bodyPr>
          <a:lstStyle/>
          <a:p>
            <a:pPr>
              <a:buNone/>
            </a:pPr>
            <a:r>
              <a:rPr lang="en-US" sz="2800" dirty="0" smtClean="0">
                <a:solidFill>
                  <a:srgbClr val="3A3E16"/>
                </a:solidFill>
              </a:rPr>
              <a:t>Collaboration is based on:</a:t>
            </a:r>
          </a:p>
          <a:p>
            <a:r>
              <a:rPr lang="en-US" sz="2800" dirty="0" smtClean="0">
                <a:solidFill>
                  <a:srgbClr val="3A3E16"/>
                </a:solidFill>
              </a:rPr>
              <a:t>Shared vocabulary, practices, and meanings</a:t>
            </a:r>
          </a:p>
          <a:p>
            <a:endParaRPr lang="en-US" sz="2800" dirty="0" smtClean="0">
              <a:solidFill>
                <a:srgbClr val="3A3E16"/>
              </a:solidFill>
            </a:endParaRPr>
          </a:p>
          <a:p>
            <a:r>
              <a:rPr lang="en-US" sz="2800" dirty="0" smtClean="0">
                <a:solidFill>
                  <a:srgbClr val="3A3E16"/>
                </a:solidFill>
              </a:rPr>
              <a:t>Mutual recognition of knowledge, competency, and prestige</a:t>
            </a:r>
          </a:p>
          <a:p>
            <a:endParaRPr lang="en-US" sz="2800" dirty="0" smtClean="0">
              <a:solidFill>
                <a:srgbClr val="3A3E16"/>
              </a:solidFill>
            </a:endParaRPr>
          </a:p>
          <a:p>
            <a:r>
              <a:rPr lang="en-US" sz="2800" dirty="0" smtClean="0">
                <a:solidFill>
                  <a:srgbClr val="3A3E16"/>
                </a:solidFill>
              </a:rPr>
              <a:t>Motivation to collaborate </a:t>
            </a:r>
            <a:endParaRPr lang="en-US" sz="2800" dirty="0">
              <a:solidFill>
                <a:srgbClr val="3A3E16"/>
              </a:solidFill>
            </a:endParaRPr>
          </a:p>
        </p:txBody>
      </p:sp>
      <p:pic>
        <p:nvPicPr>
          <p:cNvPr id="7" name="Picture 6" descr="biotracker logo 17.png"/>
          <p:cNvPicPr>
            <a:picLocks noChangeAspect="1"/>
          </p:cNvPicPr>
          <p:nvPr/>
        </p:nvPicPr>
        <p:blipFill>
          <a:blip r:embed="rId3" cstate="print"/>
          <a:srcRect l="3418" t="4762" r="78149" b="12698"/>
          <a:stretch>
            <a:fillRect/>
          </a:stretch>
        </p:blipFill>
        <p:spPr>
          <a:xfrm>
            <a:off x="7924800" y="5486400"/>
            <a:ext cx="914400" cy="990600"/>
          </a:xfrm>
          <a:prstGeom prst="rect">
            <a:avLst/>
          </a:prstGeom>
        </p:spPr>
      </p:pic>
      <p:pic>
        <p:nvPicPr>
          <p:cNvPr id="10" name="Picture 9" descr="Picture 3.png"/>
          <p:cNvPicPr>
            <a:picLocks noChangeAspect="1"/>
          </p:cNvPicPr>
          <p:nvPr/>
        </p:nvPicPr>
        <p:blipFill>
          <a:blip r:embed="rId4" cstate="print"/>
          <a:stretch>
            <a:fillRect/>
          </a:stretch>
        </p:blipFill>
        <p:spPr>
          <a:xfrm>
            <a:off x="2057400" y="3505201"/>
            <a:ext cx="4114800" cy="3119283"/>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533400" y="1828801"/>
            <a:ext cx="6248400" cy="892552"/>
          </a:xfrm>
          <a:prstGeom prst="rect">
            <a:avLst/>
          </a:prstGeom>
        </p:spPr>
        <p:txBody>
          <a:bodyPr wrap="square">
            <a:spAutoFit/>
          </a:bodyPr>
          <a:lstStyle/>
          <a:p>
            <a:r>
              <a:rPr lang="en-US" sz="2800" dirty="0" smtClean="0">
                <a:solidFill>
                  <a:srgbClr val="000000"/>
                </a:solidFill>
              </a:rPr>
              <a:t>Scientists</a:t>
            </a:r>
            <a:r>
              <a:rPr lang="en-US" sz="2000" dirty="0" smtClean="0">
                <a:solidFill>
                  <a:srgbClr val="000000"/>
                </a:solidFill>
              </a:rPr>
              <a:t> </a:t>
            </a:r>
            <a:r>
              <a:rPr lang="en-US" dirty="0" smtClean="0">
                <a:solidFill>
                  <a:srgbClr val="000000"/>
                </a:solidFill>
              </a:rPr>
              <a:t>(n=280) </a:t>
            </a:r>
            <a:r>
              <a:rPr lang="en-US" sz="2800" dirty="0" smtClean="0">
                <a:solidFill>
                  <a:srgbClr val="000000"/>
                </a:solidFill>
              </a:rPr>
              <a:t>and volunteers</a:t>
            </a:r>
            <a:r>
              <a:rPr lang="en-US" sz="3200" dirty="0" smtClean="0">
                <a:solidFill>
                  <a:srgbClr val="000000"/>
                </a:solidFill>
              </a:rPr>
              <a:t> </a:t>
            </a:r>
            <a:r>
              <a:rPr lang="en-US" dirty="0" smtClean="0">
                <a:solidFill>
                  <a:srgbClr val="000000"/>
                </a:solidFill>
              </a:rPr>
              <a:t>(n=12) </a:t>
            </a:r>
            <a:r>
              <a:rPr lang="en-US" sz="2800" dirty="0" smtClean="0">
                <a:solidFill>
                  <a:srgbClr val="000000"/>
                </a:solidFill>
              </a:rPr>
              <a:t>told us</a:t>
            </a:r>
            <a:r>
              <a:rPr lang="en-US" sz="2000" dirty="0" smtClean="0">
                <a:solidFill>
                  <a:srgbClr val="000000"/>
                </a:solidFill>
              </a:rPr>
              <a:t/>
            </a:r>
            <a:br>
              <a:rPr lang="en-US" sz="2000" dirty="0" smtClean="0">
                <a:solidFill>
                  <a:srgbClr val="000000"/>
                </a:solidFill>
              </a:rPr>
            </a:br>
            <a:endParaRPr lang="en-US" sz="2000" dirty="0">
              <a:solidFill>
                <a:srgbClr val="000000"/>
              </a:solidFill>
            </a:endParaRPr>
          </a:p>
        </p:txBody>
      </p:sp>
      <p:pic>
        <p:nvPicPr>
          <p:cNvPr id="9" name="Picture 8" descr="Picture 4.png"/>
          <p:cNvPicPr>
            <a:picLocks noChangeAspect="1"/>
          </p:cNvPicPr>
          <p:nvPr/>
        </p:nvPicPr>
        <p:blipFill>
          <a:blip r:embed="rId5"/>
          <a:stretch>
            <a:fillRect/>
          </a:stretch>
        </p:blipFill>
        <p:spPr>
          <a:xfrm>
            <a:off x="5638800" y="4383190"/>
            <a:ext cx="3352800" cy="224621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2005</TotalTime>
  <Words>2449</Words>
  <Application>Microsoft Macintosh PowerPoint</Application>
  <PresentationFormat>On-screen Show (4:3)</PresentationFormat>
  <Paragraphs>170</Paragraphs>
  <Slides>18</Slides>
  <Notes>18</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"Scientists often have an aversion to what nonscientists say about science” (Salk, 1986)  </vt:lpstr>
      <vt:lpstr>Slide 10</vt:lpstr>
      <vt:lpstr>Why scientists want to curate EOL</vt:lpstr>
      <vt:lpstr>Biotracker:  research questions</vt:lpstr>
      <vt:lpstr>Slide 13</vt:lpstr>
      <vt:lpstr>Slide 14</vt:lpstr>
      <vt:lpstr>Slide 15</vt:lpstr>
      <vt:lpstr>Take home messages </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Dana</dc:creator>
  <cp:lastModifiedBy>Cynthia Parr</cp:lastModifiedBy>
  <cp:revision>133</cp:revision>
  <cp:lastPrinted>2011-05-26T08:33:39Z</cp:lastPrinted>
  <dcterms:created xsi:type="dcterms:W3CDTF">2011-05-25T11:31:09Z</dcterms:created>
  <dcterms:modified xsi:type="dcterms:W3CDTF">2011-05-26T08:34:50Z</dcterms:modified>
</cp:coreProperties>
</file>