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4" r:id="rId12"/>
    <p:sldId id="269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CC"/>
    <a:srgbClr val="C0D4EC"/>
    <a:srgbClr val="D2E2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38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tudent\Local%20Settings\Temp\MTurk%20Pilot%20of%20Odd%20Leaf%20Out.od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tudent\Local%20Settings\Temp\MTurk%20Pilot%20of%20Odd%20Leaf%20Out-1.od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1"/>
  <c:chart>
    <c:autoTitleDeleted val="1"/>
    <c:plotArea>
      <c:layout>
        <c:manualLayout>
          <c:xMode val="edge"/>
          <c:yMode val="edge"/>
          <c:x val="8.4864406682568644E-2"/>
          <c:y val="9.4926197811022878E-2"/>
          <c:w val="0.87514058574979969"/>
          <c:h val="0.72909950566211024"/>
        </c:manualLayout>
      </c:layout>
      <c:scatterChart>
        <c:scatterStyle val="lineMarker"/>
        <c:ser>
          <c:idx val="0"/>
          <c:order val="0"/>
          <c:tx>
            <c:strRef>
              <c:f>'Test Data Uploaded 5.2'!$D$1</c:f>
              <c:strCache>
                <c:ptCount val="1"/>
                <c:pt idx="0">
                  <c:v>Correct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</c:trendline>
          <c:xVal>
            <c:numRef>
              <c:f>'Test Data Uploaded 5.2'!$C$2:$C$41</c:f>
              <c:numCache>
                <c:formatCode>General</c:formatCode>
                <c:ptCount val="40"/>
                <c:pt idx="0">
                  <c:v>5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4</c:v>
                </c:pt>
                <c:pt idx="12">
                  <c:v>2</c:v>
                </c:pt>
                <c:pt idx="13">
                  <c:v>5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5</c:v>
                </c:pt>
                <c:pt idx="18">
                  <c:v>5</c:v>
                </c:pt>
                <c:pt idx="19">
                  <c:v>4</c:v>
                </c:pt>
                <c:pt idx="20">
                  <c:v>2</c:v>
                </c:pt>
                <c:pt idx="21">
                  <c:v>4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4</c:v>
                </c:pt>
                <c:pt idx="26">
                  <c:v>5</c:v>
                </c:pt>
                <c:pt idx="27">
                  <c:v>4</c:v>
                </c:pt>
                <c:pt idx="28">
                  <c:v>1</c:v>
                </c:pt>
                <c:pt idx="29">
                  <c:v>3</c:v>
                </c:pt>
                <c:pt idx="30">
                  <c:v>5</c:v>
                </c:pt>
                <c:pt idx="31">
                  <c:v>4</c:v>
                </c:pt>
                <c:pt idx="32">
                  <c:v>5</c:v>
                </c:pt>
                <c:pt idx="33">
                  <c:v>5</c:v>
                </c:pt>
                <c:pt idx="34">
                  <c:v>4</c:v>
                </c:pt>
                <c:pt idx="35">
                  <c:v>5</c:v>
                </c:pt>
                <c:pt idx="36">
                  <c:v>4</c:v>
                </c:pt>
                <c:pt idx="37">
                  <c:v>4</c:v>
                </c:pt>
                <c:pt idx="38">
                  <c:v>2</c:v>
                </c:pt>
                <c:pt idx="39">
                  <c:v>5</c:v>
                </c:pt>
              </c:numCache>
            </c:numRef>
          </c:xVal>
          <c:yVal>
            <c:numRef>
              <c:f>'Test Data Uploaded 5.2'!$D$2:$D$41</c:f>
              <c:numCache>
                <c:formatCode>General</c:formatCode>
                <c:ptCount val="40"/>
                <c:pt idx="0">
                  <c:v>3</c:v>
                </c:pt>
                <c:pt idx="1">
                  <c:v>9</c:v>
                </c:pt>
                <c:pt idx="2">
                  <c:v>6</c:v>
                </c:pt>
                <c:pt idx="3">
                  <c:v>11</c:v>
                </c:pt>
                <c:pt idx="4">
                  <c:v>15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0</c:v>
                </c:pt>
                <c:pt idx="9">
                  <c:v>4</c:v>
                </c:pt>
                <c:pt idx="10">
                  <c:v>14</c:v>
                </c:pt>
                <c:pt idx="11">
                  <c:v>0</c:v>
                </c:pt>
                <c:pt idx="12">
                  <c:v>2</c:v>
                </c:pt>
                <c:pt idx="13">
                  <c:v>9</c:v>
                </c:pt>
                <c:pt idx="14">
                  <c:v>4</c:v>
                </c:pt>
                <c:pt idx="15">
                  <c:v>1</c:v>
                </c:pt>
                <c:pt idx="16">
                  <c:v>4</c:v>
                </c:pt>
                <c:pt idx="17">
                  <c:v>9</c:v>
                </c:pt>
                <c:pt idx="18">
                  <c:v>3</c:v>
                </c:pt>
                <c:pt idx="19">
                  <c:v>18</c:v>
                </c:pt>
                <c:pt idx="20">
                  <c:v>11</c:v>
                </c:pt>
                <c:pt idx="21">
                  <c:v>6</c:v>
                </c:pt>
                <c:pt idx="22">
                  <c:v>4</c:v>
                </c:pt>
                <c:pt idx="23">
                  <c:v>4</c:v>
                </c:pt>
                <c:pt idx="24">
                  <c:v>24</c:v>
                </c:pt>
                <c:pt idx="25">
                  <c:v>14</c:v>
                </c:pt>
                <c:pt idx="26">
                  <c:v>2</c:v>
                </c:pt>
                <c:pt idx="27">
                  <c:v>11</c:v>
                </c:pt>
                <c:pt idx="28">
                  <c:v>0</c:v>
                </c:pt>
                <c:pt idx="29">
                  <c:v>5</c:v>
                </c:pt>
                <c:pt idx="30">
                  <c:v>8</c:v>
                </c:pt>
                <c:pt idx="31">
                  <c:v>9</c:v>
                </c:pt>
                <c:pt idx="32">
                  <c:v>11</c:v>
                </c:pt>
                <c:pt idx="33">
                  <c:v>10</c:v>
                </c:pt>
                <c:pt idx="34">
                  <c:v>9</c:v>
                </c:pt>
                <c:pt idx="35">
                  <c:v>9</c:v>
                </c:pt>
                <c:pt idx="36">
                  <c:v>4</c:v>
                </c:pt>
                <c:pt idx="37">
                  <c:v>8</c:v>
                </c:pt>
                <c:pt idx="38">
                  <c:v>17</c:v>
                </c:pt>
                <c:pt idx="39">
                  <c:v>3</c:v>
                </c:pt>
              </c:numCache>
            </c:numRef>
          </c:yVal>
        </c:ser>
        <c:dLbls/>
        <c:axId val="45102592"/>
        <c:axId val="44920192"/>
      </c:scatterChart>
      <c:valAx>
        <c:axId val="449201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Correct</a:t>
                </a:r>
              </a:p>
            </c:rich>
          </c:tx>
          <c:layout>
            <c:manualLayout>
              <c:xMode val="edge"/>
              <c:yMode val="edge"/>
              <c:x val="2.5979306132921695E-2"/>
              <c:y val="0.30230612158121994"/>
            </c:manualLayout>
          </c:layout>
        </c:title>
        <c:numFmt formatCode="General" sourceLinked="1"/>
        <c:majorTickMark val="none"/>
        <c:tickLblPos val="nextTo"/>
        <c:crossAx val="45102592"/>
        <c:crosses val="autoZero"/>
        <c:crossBetween val="midCat"/>
      </c:valAx>
      <c:valAx>
        <c:axId val="45102592"/>
        <c:scaling>
          <c:orientation val="minMax"/>
          <c:max val="5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Enjoyment</a:t>
                </a:r>
              </a:p>
            </c:rich>
          </c:tx>
          <c:layout>
            <c:manualLayout>
              <c:xMode val="edge"/>
              <c:yMode val="edge"/>
              <c:x val="0.47087872190953955"/>
              <c:y val="0.84401016617019065"/>
            </c:manualLayout>
          </c:layout>
        </c:title>
        <c:numFmt formatCode="General" sourceLinked="1"/>
        <c:majorTickMark val="none"/>
        <c:tickLblPos val="nextTo"/>
        <c:crossAx val="44920192"/>
        <c:crosses val="autoZero"/>
        <c:crossBetween val="midCat"/>
        <c:majorUnit val="1"/>
        <c:minorUnit val="1"/>
      </c:valAx>
    </c:plotArea>
    <c:plotVisOnly val="1"/>
    <c:dispBlanksAs val="gap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3"/>
  <c:chart>
    <c:autoTitleDeleted val="1"/>
    <c:plotArea>
      <c:layout>
        <c:manualLayout>
          <c:xMode val="edge"/>
          <c:yMode val="edge"/>
          <c:x val="4.8115978254077367E-2"/>
          <c:y val="9.4815173018261437E-2"/>
          <c:w val="0.91176637019447748"/>
          <c:h val="0.8383482101415598"/>
        </c:manualLayout>
      </c:layout>
      <c:scatterChart>
        <c:scatterStyle val="lineMarker"/>
        <c:ser>
          <c:idx val="0"/>
          <c:order val="0"/>
          <c:tx>
            <c:strRef>
              <c:f>'Test Data Uploaded 5.2'!$C$1</c:f>
              <c:strCache>
                <c:ptCount val="1"/>
                <c:pt idx="0">
                  <c:v>Enjoyment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</c:trendline>
          <c:xVal>
            <c:numRef>
              <c:f>'Test Data Uploaded 5.2'!$B$2:$B$37</c:f>
              <c:numCache>
                <c:formatCode>General</c:formatCode>
                <c:ptCount val="36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1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4</c:v>
                </c:pt>
                <c:pt idx="13">
                  <c:v>4</c:v>
                </c:pt>
                <c:pt idx="14">
                  <c:v>2</c:v>
                </c:pt>
                <c:pt idx="15">
                  <c:v>5</c:v>
                </c:pt>
                <c:pt idx="16">
                  <c:v>2</c:v>
                </c:pt>
                <c:pt idx="17">
                  <c:v>4</c:v>
                </c:pt>
                <c:pt idx="18">
                  <c:v>3</c:v>
                </c:pt>
                <c:pt idx="19">
                  <c:v>3</c:v>
                </c:pt>
                <c:pt idx="20">
                  <c:v>4</c:v>
                </c:pt>
                <c:pt idx="21">
                  <c:v>1</c:v>
                </c:pt>
                <c:pt idx="22">
                  <c:v>5</c:v>
                </c:pt>
                <c:pt idx="23">
                  <c:v>4</c:v>
                </c:pt>
                <c:pt idx="24">
                  <c:v>3</c:v>
                </c:pt>
                <c:pt idx="25">
                  <c:v>3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2</c:v>
                </c:pt>
                <c:pt idx="30">
                  <c:v>5</c:v>
                </c:pt>
                <c:pt idx="31">
                  <c:v>3</c:v>
                </c:pt>
                <c:pt idx="32">
                  <c:v>2</c:v>
                </c:pt>
                <c:pt idx="33">
                  <c:v>4</c:v>
                </c:pt>
                <c:pt idx="34">
                  <c:v>3</c:v>
                </c:pt>
                <c:pt idx="35">
                  <c:v>3</c:v>
                </c:pt>
              </c:numCache>
            </c:numRef>
          </c:xVal>
          <c:yVal>
            <c:numRef>
              <c:f>'Test Data Uploaded 5.2'!$C$2:$C$37</c:f>
              <c:numCache>
                <c:formatCode>General</c:formatCode>
                <c:ptCount val="36"/>
                <c:pt idx="0">
                  <c:v>5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4</c:v>
                </c:pt>
                <c:pt idx="12">
                  <c:v>2</c:v>
                </c:pt>
                <c:pt idx="13">
                  <c:v>5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5</c:v>
                </c:pt>
                <c:pt idx="18">
                  <c:v>5</c:v>
                </c:pt>
                <c:pt idx="19">
                  <c:v>4</c:v>
                </c:pt>
                <c:pt idx="20">
                  <c:v>2</c:v>
                </c:pt>
                <c:pt idx="21">
                  <c:v>4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4</c:v>
                </c:pt>
                <c:pt idx="26">
                  <c:v>5</c:v>
                </c:pt>
                <c:pt idx="27">
                  <c:v>4</c:v>
                </c:pt>
                <c:pt idx="28">
                  <c:v>1</c:v>
                </c:pt>
                <c:pt idx="29">
                  <c:v>3</c:v>
                </c:pt>
                <c:pt idx="30">
                  <c:v>5</c:v>
                </c:pt>
                <c:pt idx="31">
                  <c:v>4</c:v>
                </c:pt>
                <c:pt idx="32">
                  <c:v>5</c:v>
                </c:pt>
                <c:pt idx="33">
                  <c:v>5</c:v>
                </c:pt>
                <c:pt idx="34">
                  <c:v>4</c:v>
                </c:pt>
                <c:pt idx="35">
                  <c:v>5</c:v>
                </c:pt>
              </c:numCache>
            </c:numRef>
          </c:yVal>
        </c:ser>
        <c:dLbls/>
        <c:axId val="55775616"/>
        <c:axId val="45144320"/>
      </c:scatterChart>
      <c:valAx>
        <c:axId val="45144320"/>
        <c:scaling>
          <c:orientation val="minMax"/>
          <c:max val="5"/>
          <c:min val="1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Enjoyment</a:t>
                </a:r>
              </a:p>
            </c:rich>
          </c:tx>
          <c:layout>
            <c:manualLayout>
              <c:xMode val="edge"/>
              <c:yMode val="edge"/>
              <c:x val="6.2492199324424639E-5"/>
              <c:y val="0.37127331634637595"/>
            </c:manualLayout>
          </c:layout>
        </c:title>
        <c:numFmt formatCode="General" sourceLinked="1"/>
        <c:majorTickMark val="none"/>
        <c:tickLblPos val="nextTo"/>
        <c:crossAx val="55775616"/>
        <c:crosses val="autoZero"/>
        <c:crossBetween val="midCat"/>
        <c:majorUnit val="1"/>
        <c:minorUnit val="1"/>
      </c:valAx>
      <c:valAx>
        <c:axId val="55775616"/>
        <c:scaling>
          <c:orientation val="minMax"/>
          <c:max val="5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Difficulty</a:t>
                </a:r>
              </a:p>
            </c:rich>
          </c:tx>
          <c:layout>
            <c:manualLayout>
              <c:xMode val="edge"/>
              <c:yMode val="edge"/>
              <c:x val="0.46316298332951472"/>
              <c:y val="0.93482844664904063"/>
            </c:manualLayout>
          </c:layout>
        </c:title>
        <c:numFmt formatCode="General" sourceLinked="1"/>
        <c:majorTickMark val="none"/>
        <c:tickLblPos val="nextTo"/>
        <c:crossAx val="45144320"/>
        <c:crosses val="autoZero"/>
        <c:crossBetween val="midCat"/>
        <c:majorUnit val="1"/>
        <c:minorUnit val="1"/>
      </c:valAx>
    </c:plotArea>
    <c:plotVisOnly val="1"/>
    <c:dispBlanksAs val="gap"/>
  </c:chart>
  <c:spPr>
    <a:solidFill>
      <a:schemeClr val="bg1"/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704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899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854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055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422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846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026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792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1441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879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580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51889-8827-4449-9C26-A37B52067C76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DAA2-A873-461D-82BD-E1DB33048A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080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7" y="6858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Odd Leaf Out</a:t>
            </a:r>
            <a:br>
              <a:rPr lang="en-US" dirty="0" smtClean="0"/>
            </a:br>
            <a:r>
              <a:rPr lang="en-US" dirty="0" smtClean="0"/>
              <a:t>Combining Human and Computer Vision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3800475" cy="773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23622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Arijit</a:t>
            </a:r>
            <a:r>
              <a:rPr lang="en-US" sz="2000" dirty="0" smtClean="0"/>
              <a:t> </a:t>
            </a:r>
            <a:r>
              <a:rPr lang="en-US" sz="2000" dirty="0" err="1" smtClean="0"/>
              <a:t>Biswas</a:t>
            </a:r>
            <a:r>
              <a:rPr lang="en-US" sz="2000" dirty="0" smtClean="0"/>
              <a:t>, Computer Science and  Darcy Lewis, </a:t>
            </a:r>
            <a:r>
              <a:rPr lang="en-US" sz="2000" dirty="0" err="1" smtClean="0"/>
              <a:t>iSchool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Derek Hansen, Jenny </a:t>
            </a:r>
            <a:r>
              <a:rPr lang="en-US" sz="2000" dirty="0" err="1" smtClean="0"/>
              <a:t>Preece</a:t>
            </a:r>
            <a:r>
              <a:rPr lang="en-US" sz="2000" dirty="0" smtClean="0"/>
              <a:t>, Dana </a:t>
            </a:r>
            <a:r>
              <a:rPr lang="en-US" sz="2000" dirty="0" err="1" smtClean="0"/>
              <a:t>Rotman</a:t>
            </a:r>
            <a:r>
              <a:rPr lang="en-US" sz="2000" dirty="0" smtClean="0"/>
              <a:t>-University of Maryland’s </a:t>
            </a:r>
            <a:r>
              <a:rPr lang="en-US" sz="2000" dirty="0" err="1" smtClean="0"/>
              <a:t>iSchool</a:t>
            </a:r>
            <a:endParaRPr lang="en-US" sz="2000" dirty="0" smtClean="0"/>
          </a:p>
          <a:p>
            <a:pPr algn="ctr"/>
            <a:r>
              <a:rPr lang="en-US" sz="2000" dirty="0" smtClean="0"/>
              <a:t>David Jacobs, Eric Stevens-University of Maryland Computer Science</a:t>
            </a:r>
          </a:p>
          <a:p>
            <a:pPr algn="ctr"/>
            <a:r>
              <a:rPr lang="en-US" sz="2000" dirty="0" smtClean="0"/>
              <a:t>Jen Hammock, Cynthia Parr-The Smithsonian Institution</a:t>
            </a:r>
            <a:endParaRPr lang="en-US" sz="2000" dirty="0"/>
          </a:p>
        </p:txBody>
      </p:sp>
      <p:pic>
        <p:nvPicPr>
          <p:cNvPr id="5" name="Picture 4" descr="HCIL_logo_small_no bor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5791200"/>
            <a:ext cx="1072793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12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Game Variations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95146743"/>
              </p:ext>
            </p:extLst>
          </p:nvPr>
        </p:nvGraphicFramePr>
        <p:xfrm>
          <a:off x="543782" y="1440727"/>
          <a:ext cx="7533418" cy="4502873"/>
        </p:xfrm>
        <a:graphic>
          <a:graphicData uri="http://schemas.openxmlformats.org/presentationml/2006/ole">
            <p:oleObj spid="_x0000_s1045" name="Worksheet" r:id="rId3" imgW="5848259" imgH="3495690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2899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Mechanical Turk Trial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1434262"/>
              </p:ext>
            </p:extLst>
          </p:nvPr>
        </p:nvGraphicFramePr>
        <p:xfrm>
          <a:off x="1295400" y="1524000"/>
          <a:ext cx="6228801" cy="3669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185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Turk Trial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47569847"/>
              </p:ext>
            </p:extLst>
          </p:nvPr>
        </p:nvGraphicFramePr>
        <p:xfrm>
          <a:off x="1524000" y="1905000"/>
          <a:ext cx="6172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773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spcAft>
                <a:spcPts val="600"/>
              </a:spcAft>
            </a:pPr>
            <a:r>
              <a:rPr lang="en-US" dirty="0"/>
              <a:t>Anyone can help in Computer Vision </a:t>
            </a:r>
            <a:r>
              <a:rPr lang="en-US" dirty="0" smtClean="0"/>
              <a:t>research </a:t>
            </a:r>
            <a:r>
              <a:rPr lang="en-US" dirty="0"/>
              <a:t>work.</a:t>
            </a:r>
          </a:p>
          <a:p>
            <a:pPr lvl="0" algn="just">
              <a:spcAft>
                <a:spcPts val="600"/>
              </a:spcAft>
            </a:pPr>
            <a:r>
              <a:rPr lang="en-US" dirty="0"/>
              <a:t>Games can be fun for players and useful for researchers.</a:t>
            </a:r>
          </a:p>
          <a:p>
            <a:pPr lvl="0" algn="just">
              <a:spcAft>
                <a:spcPts val="600"/>
              </a:spcAft>
            </a:pPr>
            <a:r>
              <a:rPr lang="en-US" dirty="0"/>
              <a:t>Humans are better than machines in </a:t>
            </a:r>
            <a:r>
              <a:rPr lang="en-US" dirty="0" smtClean="0"/>
              <a:t>judging the </a:t>
            </a:r>
            <a:r>
              <a:rPr lang="en-US" dirty="0"/>
              <a:t>similarity of two images.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13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95600"/>
            <a:ext cx="1237595" cy="123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62200" y="317065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work is made possible by National Science Foundation grant number 0968546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59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420228"/>
            <a:ext cx="9144000" cy="3437772"/>
          </a:xfrm>
          <a:prstGeom prst="rect">
            <a:avLst/>
          </a:prstGeom>
          <a:solidFill>
            <a:srgbClr val="66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067800" cy="3352800"/>
          </a:xfrm>
          <a:prstGeom prst="rect">
            <a:avLst/>
          </a:prstGeom>
          <a:solidFill>
            <a:srgbClr val="C0D4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1" r="-1001"/>
          <a:stretch/>
        </p:blipFill>
        <p:spPr bwMode="auto">
          <a:xfrm>
            <a:off x="18288" y="990600"/>
            <a:ext cx="4267200" cy="66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0" r="447" b="38889"/>
          <a:stretch/>
        </p:blipFill>
        <p:spPr bwMode="auto">
          <a:xfrm>
            <a:off x="4145280" y="152400"/>
            <a:ext cx="4846320" cy="31089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" y="3505200"/>
            <a:ext cx="5686425" cy="333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19625"/>
          <a:stretch/>
        </p:blipFill>
        <p:spPr bwMode="auto">
          <a:xfrm>
            <a:off x="5715000" y="4572000"/>
            <a:ext cx="3438144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241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" y="762000"/>
            <a:ext cx="847344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Refining Metadata Associated with Images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58848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Existing Image Crowdsourcing Games</a:t>
            </a:r>
            <a:endParaRPr lang="en-US" sz="32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14400"/>
            <a:ext cx="72294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8129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our game is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spcAft>
                <a:spcPts val="600"/>
              </a:spcAft>
            </a:pPr>
            <a:r>
              <a:rPr lang="en-US" dirty="0"/>
              <a:t>Anyone can play  and can provide us with useful information</a:t>
            </a:r>
            <a:r>
              <a:rPr lang="en-US" dirty="0" smtClean="0"/>
              <a:t>.</a:t>
            </a:r>
            <a:endParaRPr lang="en-US" dirty="0"/>
          </a:p>
          <a:p>
            <a:pPr lvl="0" algn="just">
              <a:spcAft>
                <a:spcPts val="600"/>
              </a:spcAft>
            </a:pPr>
            <a:r>
              <a:rPr lang="en-US" dirty="0"/>
              <a:t>No expertise necessary</a:t>
            </a:r>
          </a:p>
          <a:p>
            <a:pPr lvl="0" algn="just">
              <a:spcAft>
                <a:spcPts val="600"/>
              </a:spcAft>
            </a:pPr>
            <a:r>
              <a:rPr lang="en-US" dirty="0" smtClean="0"/>
              <a:t>Capitalizes </a:t>
            </a:r>
            <a:r>
              <a:rPr lang="en-US" dirty="0"/>
              <a:t>on strengths of humans and </a:t>
            </a:r>
            <a:r>
              <a:rPr lang="en-US" dirty="0" smtClean="0"/>
              <a:t>algorithms</a:t>
            </a:r>
          </a:p>
          <a:p>
            <a:pPr lvl="1" algn="just">
              <a:spcAft>
                <a:spcPts val="600"/>
              </a:spcAft>
            </a:pPr>
            <a:r>
              <a:rPr lang="en-US" dirty="0"/>
              <a:t>Humans are better than algorithms at identifying similarity of  images</a:t>
            </a:r>
          </a:p>
          <a:p>
            <a:pPr marL="457200" lvl="1" indent="0" algn="just">
              <a:spcAft>
                <a:spcPts val="600"/>
              </a:spcAft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999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Mechanics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176338"/>
            <a:ext cx="7124700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1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Mechanics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76338"/>
            <a:ext cx="7162800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5617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Leaf Sets Are Constructed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>
              <a:spcAft>
                <a:spcPts val="600"/>
              </a:spcAft>
            </a:pPr>
            <a:r>
              <a:rPr lang="en-US" dirty="0"/>
              <a:t>Designed to bring in useful </a:t>
            </a:r>
            <a:r>
              <a:rPr lang="en-US" dirty="0" smtClean="0"/>
              <a:t>data</a:t>
            </a:r>
          </a:p>
          <a:p>
            <a:pPr lvl="0" algn="just">
              <a:spcAft>
                <a:spcPts val="600"/>
              </a:spcAft>
            </a:pPr>
            <a:endParaRPr lang="en-US" dirty="0"/>
          </a:p>
          <a:p>
            <a:pPr lvl="0" algn="just">
              <a:spcAft>
                <a:spcPts val="600"/>
              </a:spcAft>
            </a:pPr>
            <a:r>
              <a:rPr lang="en-US" dirty="0"/>
              <a:t>Not too easy or too </a:t>
            </a:r>
            <a:r>
              <a:rPr lang="en-US" dirty="0" smtClean="0"/>
              <a:t>hard</a:t>
            </a:r>
          </a:p>
          <a:p>
            <a:pPr lvl="0" algn="just">
              <a:spcAft>
                <a:spcPts val="600"/>
              </a:spcAft>
            </a:pPr>
            <a:endParaRPr lang="en-US" dirty="0"/>
          </a:p>
          <a:p>
            <a:pPr lvl="0" algn="just">
              <a:spcAft>
                <a:spcPts val="600"/>
              </a:spcAft>
            </a:pPr>
            <a:r>
              <a:rPr lang="en-US" dirty="0"/>
              <a:t>Curvature based histograms used to get features from leaf shapes.</a:t>
            </a:r>
          </a:p>
          <a:p>
            <a:pPr lvl="1" algn="just">
              <a:spcAft>
                <a:spcPts val="600"/>
              </a:spcAft>
            </a:pPr>
            <a:r>
              <a:rPr lang="en-US" dirty="0"/>
              <a:t>These features are used to find distance between all possible pairs of leaves.</a:t>
            </a:r>
          </a:p>
        </p:txBody>
      </p:sp>
    </p:spTree>
    <p:extLst>
      <p:ext uri="{BB962C8B-B14F-4D97-AF65-F5344CB8AC3E}">
        <p14:creationId xmlns:p14="http://schemas.microsoft.com/office/powerpoint/2010/main" xmlns="" val="8629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What’s in it for us if people play this game?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spcAft>
                <a:spcPts val="600"/>
              </a:spcAft>
            </a:pPr>
            <a:r>
              <a:rPr lang="en-US" dirty="0"/>
              <a:t>Identify errors in the </a:t>
            </a:r>
            <a:r>
              <a:rPr lang="en-US" dirty="0" smtClean="0"/>
              <a:t>dataset</a:t>
            </a:r>
          </a:p>
          <a:p>
            <a:pPr lvl="0" algn="just">
              <a:spcAft>
                <a:spcPts val="600"/>
              </a:spcAft>
            </a:pPr>
            <a:endParaRPr lang="en-US" dirty="0"/>
          </a:p>
          <a:p>
            <a:pPr lvl="0" algn="just">
              <a:spcAft>
                <a:spcPts val="600"/>
              </a:spcAft>
            </a:pPr>
            <a:r>
              <a:rPr lang="en-US" dirty="0" smtClean="0"/>
              <a:t>Discover if </a:t>
            </a:r>
            <a:r>
              <a:rPr lang="en-US" dirty="0"/>
              <a:t>color </a:t>
            </a:r>
            <a:r>
              <a:rPr lang="en-US" dirty="0" smtClean="0"/>
              <a:t>helps </a:t>
            </a:r>
            <a:r>
              <a:rPr lang="en-US" dirty="0"/>
              <a:t>humans identify </a:t>
            </a:r>
            <a:r>
              <a:rPr lang="en-US" dirty="0" smtClean="0"/>
              <a:t>leaves</a:t>
            </a:r>
          </a:p>
          <a:p>
            <a:pPr lvl="0" algn="just">
              <a:spcAft>
                <a:spcPts val="600"/>
              </a:spcAft>
            </a:pPr>
            <a:endParaRPr lang="en-US" dirty="0"/>
          </a:p>
          <a:p>
            <a:pPr lvl="0" algn="just">
              <a:spcAft>
                <a:spcPts val="600"/>
              </a:spcAft>
            </a:pPr>
            <a:r>
              <a:rPr lang="en-US" dirty="0" smtClean="0"/>
              <a:t>Feedback on how enjoyable </a:t>
            </a:r>
            <a:r>
              <a:rPr lang="en-US" dirty="0"/>
              <a:t>or </a:t>
            </a:r>
            <a:r>
              <a:rPr lang="en-US" dirty="0" smtClean="0"/>
              <a:t>difficult </a:t>
            </a:r>
            <a:r>
              <a:rPr lang="en-US" dirty="0"/>
              <a:t>the game is</a:t>
            </a:r>
          </a:p>
        </p:txBody>
      </p:sp>
    </p:spTree>
    <p:extLst>
      <p:ext uri="{BB962C8B-B14F-4D97-AF65-F5344CB8AC3E}">
        <p14:creationId xmlns:p14="http://schemas.microsoft.com/office/powerpoint/2010/main" xmlns="" val="21560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223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Worksheet</vt:lpstr>
      <vt:lpstr>Odd Leaf Out Combining Human and Computer Vision</vt:lpstr>
      <vt:lpstr>Slide 2</vt:lpstr>
      <vt:lpstr>Refining Metadata Associated with Images</vt:lpstr>
      <vt:lpstr>Existing Image Crowdsourcing Games</vt:lpstr>
      <vt:lpstr>How our game is different</vt:lpstr>
      <vt:lpstr>Game Mechanics</vt:lpstr>
      <vt:lpstr>Game Mechanics</vt:lpstr>
      <vt:lpstr>How Leaf Sets Are Constructed</vt:lpstr>
      <vt:lpstr>What’s in it for us if people play this game?</vt:lpstr>
      <vt:lpstr>Game Variations</vt:lpstr>
      <vt:lpstr>Mechanical Turk Trial</vt:lpstr>
      <vt:lpstr>Mechanical Turk Trial</vt:lpstr>
      <vt:lpstr>Summary</vt:lpstr>
      <vt:lpstr>Funding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William Schaeffer</cp:lastModifiedBy>
  <cp:revision>20</cp:revision>
  <dcterms:created xsi:type="dcterms:W3CDTF">2011-05-16T14:44:10Z</dcterms:created>
  <dcterms:modified xsi:type="dcterms:W3CDTF">2011-05-26T01:29:06Z</dcterms:modified>
</cp:coreProperties>
</file>