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56" r:id="rId2"/>
    <p:sldId id="287" r:id="rId3"/>
    <p:sldId id="295" r:id="rId4"/>
    <p:sldId id="290" r:id="rId5"/>
    <p:sldId id="296" r:id="rId6"/>
    <p:sldId id="291" r:id="rId7"/>
    <p:sldId id="292" r:id="rId8"/>
    <p:sldId id="288" r:id="rId9"/>
    <p:sldId id="272" r:id="rId10"/>
    <p:sldId id="258" r:id="rId11"/>
    <p:sldId id="273" r:id="rId12"/>
    <p:sldId id="274" r:id="rId13"/>
    <p:sldId id="275" r:id="rId14"/>
    <p:sldId id="276" r:id="rId15"/>
    <p:sldId id="277" r:id="rId16"/>
    <p:sldId id="262" r:id="rId17"/>
    <p:sldId id="281" r:id="rId18"/>
    <p:sldId id="278" r:id="rId19"/>
    <p:sldId id="279" r:id="rId20"/>
    <p:sldId id="280" r:id="rId21"/>
    <p:sldId id="293" r:id="rId22"/>
    <p:sldId id="294" r:id="rId23"/>
    <p:sldId id="284" r:id="rId24"/>
    <p:sldId id="286" r:id="rId25"/>
    <p:sldId id="285" r:id="rId26"/>
    <p:sldId id="264" r:id="rId27"/>
    <p:sldId id="269" r:id="rId28"/>
    <p:sldId id="266" r:id="rId29"/>
    <p:sldId id="260" r:id="rId30"/>
    <p:sldId id="263" r:id="rId31"/>
    <p:sldId id="261" r:id="rId32"/>
    <p:sldId id="259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CA1CE"/>
    <a:srgbClr val="13F94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102" autoAdjust="0"/>
    <p:restoredTop sz="94000" autoAdjust="0"/>
  </p:normalViewPr>
  <p:slideViewPr>
    <p:cSldViewPr>
      <p:cViewPr>
        <p:scale>
          <a:sx n="75" d="100"/>
          <a:sy n="75" d="100"/>
        </p:scale>
        <p:origin x="-372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50" d="100"/>
        <a:sy n="5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40367F-591C-43F9-8C3A-DCCB6B93025B}" type="datetimeFigureOut">
              <a:rPr lang="en-US" smtClean="0"/>
              <a:pPr/>
              <a:t>5/26/2011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C8F054-F749-462A-A9A4-971FE9D5E3A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Spreadsheets are widely used for decision modeling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Here in this building (Van Munching), the BUDT 732 course</a:t>
            </a:r>
            <a:r>
              <a:rPr lang="en-US" baseline="0" dirty="0" smtClean="0"/>
              <a:t> "</a:t>
            </a:r>
            <a:r>
              <a:rPr lang="en-US" dirty="0" smtClean="0"/>
              <a:t>Decision Modeling with Spreadsheets" is taught by Professor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Wedad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J.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Elmaghraby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and 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others.  Many, many 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modeling techniques exist.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We are interested in </a:t>
            </a:r>
            <a:r>
              <a:rPr lang="en-US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data-driven</a:t>
            </a:r>
            <a:r>
              <a:rPr lang="en-US" sz="1200" b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models that </a:t>
            </a:r>
            <a:r>
              <a:rPr lang="en-US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compute result with formulas</a:t>
            </a:r>
            <a:r>
              <a:rPr lang="en-US" sz="1200" b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8F054-F749-462A-A9A4-971FE9D5E3A4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is SURPRISING!  Most</a:t>
            </a:r>
            <a:r>
              <a:rPr lang="en-US" baseline="0" dirty="0" smtClean="0"/>
              <a:t> spreadsheets don’t work like this!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8F054-F749-462A-A9A4-971FE9D5E3A4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Using</a:t>
            </a:r>
            <a:r>
              <a:rPr lang="en-US" baseline="0" dirty="0" smtClean="0"/>
              <a:t> selective acquisition, she was able to reduce the 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8F054-F749-462A-A9A4-971FE9D5E3A4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Here’s a</a:t>
            </a:r>
            <a:r>
              <a:rPr lang="en-US" baseline="0" dirty="0" smtClean="0"/>
              <a:t> minimal example to show how prioritizing the inputs can decrease the amount of human effort needed to get to a result.  </a:t>
            </a:r>
            <a:endParaRPr lang="en-US" dirty="0" smtClean="0"/>
          </a:p>
          <a:p>
            <a:r>
              <a:rPr lang="en-US" dirty="0" smtClean="0"/>
              <a:t>Excel </a:t>
            </a:r>
            <a:r>
              <a:rPr lang="en-US" dirty="0" smtClean="0"/>
              <a:t>would do</a:t>
            </a:r>
            <a:r>
              <a:rPr lang="en-US" baseline="0" dirty="0" smtClean="0"/>
              <a:t> it the most expensive possible way.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8F054-F749-462A-A9A4-971FE9D5E3A4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Appsheet schedules the requests to avoid asking unnecessary questions.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8F054-F749-462A-A9A4-971FE9D5E3A4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Account for levels of confidence in</a:t>
            </a:r>
            <a:r>
              <a:rPr lang="en-US" baseline="0" dirty="0" smtClean="0"/>
              <a:t> inputs</a:t>
            </a:r>
          </a:p>
          <a:p>
            <a:pPr lvl="1"/>
            <a:r>
              <a:rPr lang="en-US" dirty="0" smtClean="0"/>
              <a:t>Account for confidence in optimization</a:t>
            </a:r>
          </a:p>
          <a:p>
            <a:pPr lvl="1"/>
            <a:r>
              <a:rPr lang="en-US" baseline="0" dirty="0" smtClean="0"/>
              <a:t>Leverage for additional savings in optimization</a:t>
            </a:r>
          </a:p>
          <a:p>
            <a:pPr lvl="0">
              <a:spcBef>
                <a:spcPts val="1800"/>
              </a:spcBef>
            </a:pPr>
            <a:r>
              <a:rPr lang="en-US" baseline="0" dirty="0" smtClean="0"/>
              <a:t>Sharing of models</a:t>
            </a:r>
          </a:p>
          <a:p>
            <a:pPr lvl="1"/>
            <a:r>
              <a:rPr lang="en-US" baseline="0" dirty="0" smtClean="0"/>
              <a:t>Let users benefit from each others’ models</a:t>
            </a:r>
          </a:p>
          <a:p>
            <a:pPr lvl="1"/>
            <a:r>
              <a:rPr lang="en-US" baseline="0" dirty="0" smtClean="0"/>
              <a:t>Share model structure, weights, data among users</a:t>
            </a:r>
          </a:p>
          <a:p>
            <a:pPr lvl="0">
              <a:spcBef>
                <a:spcPts val="1800"/>
              </a:spcBef>
            </a:pPr>
            <a:r>
              <a:rPr lang="en-US" baseline="0" dirty="0" smtClean="0"/>
              <a:t>Web-only front ends</a:t>
            </a:r>
          </a:p>
          <a:p>
            <a:pPr lvl="1"/>
            <a:r>
              <a:rPr lang="en-US" dirty="0" smtClean="0"/>
              <a:t>Create a variety of social decision applications</a:t>
            </a:r>
          </a:p>
          <a:p>
            <a:pPr lvl="1"/>
            <a:r>
              <a:rPr lang="en-US" baseline="0" dirty="0" smtClean="0"/>
              <a:t>Hide spreadsheet from the user</a:t>
            </a: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8F054-F749-462A-A9A4-971FE9D5E3A4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Here's the high level view of this project.  I'll explain this through</a:t>
            </a:r>
            <a:r>
              <a:rPr lang="en-US" baseline="0" smtClean="0"/>
              <a:t> an example.</a:t>
            </a:r>
          </a:p>
          <a:p>
            <a:r>
              <a:rPr lang="en-US" baseline="0" smtClean="0"/>
              <a:t>(This slide is here because it's going to take a while to get to the point, and I don't want listeners to get impatient and tune out.)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8F054-F749-462A-A9A4-971FE9D5E3A4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Anna uses her expertise as an analyst to </a:t>
            </a:r>
            <a:r>
              <a:rPr lang="en-US" dirty="0" smtClean="0"/>
              <a:t>…  Using</a:t>
            </a:r>
            <a:r>
              <a:rPr lang="en-US" baseline="0" dirty="0" smtClean="0"/>
              <a:t> a typical method for decision-making with spreadsheets, this one from </a:t>
            </a:r>
            <a:r>
              <a:rPr lang="en-US" baseline="0" dirty="0" err="1" smtClean="0"/>
              <a:t>Balakrishnan’s</a:t>
            </a:r>
            <a:r>
              <a:rPr lang="en-US" baseline="0" dirty="0" smtClean="0"/>
              <a:t> textbook on the subject, she starts by 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8F054-F749-462A-A9A4-971FE9D5E3A4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I'm</a:t>
            </a:r>
            <a:r>
              <a:rPr lang="en-US" baseline="0" smtClean="0"/>
              <a:t> not going to delve into the theories of Multi-Attribute Utility Theory or Multi-Criteria Decision Making because this project is about a technology that supports many methods.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8F054-F749-462A-A9A4-971FE9D5E3A4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8F054-F749-462A-A9A4-971FE9D5E3A4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aseline="0" dirty="0" smtClean="0"/>
              <a:t>WAYS OF ACQUIRING INFORMATION</a:t>
            </a:r>
          </a:p>
          <a:p>
            <a:r>
              <a:rPr lang="en-US" baseline="0" dirty="0" smtClean="0"/>
              <a:t>Option </a:t>
            </a:r>
            <a:r>
              <a:rPr lang="en-US" baseline="0" dirty="0" smtClean="0"/>
              <a:t>1:  Use Mechanical Turk</a:t>
            </a:r>
          </a:p>
          <a:p>
            <a:pPr lvl="1"/>
            <a:r>
              <a:rPr lang="en-US" baseline="0" dirty="0" smtClean="0"/>
              <a:t>… but they lack domain knowledge</a:t>
            </a:r>
          </a:p>
          <a:p>
            <a:r>
              <a:rPr lang="en-US" dirty="0" smtClean="0"/>
              <a:t>Option 2:  Get help from co-workers</a:t>
            </a:r>
            <a:r>
              <a:rPr lang="en-US" baseline="0" dirty="0" smtClean="0"/>
              <a:t>.</a:t>
            </a:r>
          </a:p>
          <a:p>
            <a:pPr lvl="1"/>
            <a:r>
              <a:rPr lang="en-US" baseline="0" dirty="0" smtClean="0"/>
              <a:t>… but their time is valuable</a:t>
            </a:r>
          </a:p>
          <a:p>
            <a:r>
              <a:rPr lang="en-US" baseline="0" dirty="0" smtClean="0"/>
              <a:t>Option 3:  Gather a little information and narrow the field; then explore top contenders</a:t>
            </a:r>
          </a:p>
          <a:p>
            <a:pPr lvl="1"/>
            <a:r>
              <a:rPr lang="en-US" baseline="0" dirty="0" smtClean="0"/>
              <a:t>… but this may lead to suboptimal result</a:t>
            </a:r>
          </a:p>
          <a:p>
            <a:pPr lvl="0"/>
            <a:r>
              <a:rPr lang="en-US" baseline="0" dirty="0" smtClean="0"/>
              <a:t>Option 4:  Appsheet</a:t>
            </a:r>
          </a:p>
          <a:p>
            <a:pPr lvl="1"/>
            <a:r>
              <a:rPr lang="en-US" baseline="0" dirty="0" smtClean="0"/>
              <a:t>Combine all three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8F054-F749-462A-A9A4-971FE9D5E3A4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aseline="0" smtClean="0"/>
              <a:t>Option 1:  Use Mechanical Turk</a:t>
            </a:r>
          </a:p>
          <a:p>
            <a:pPr lvl="1"/>
            <a:r>
              <a:rPr lang="en-US" baseline="0" smtClean="0"/>
              <a:t>… but they lack domain knowledge</a:t>
            </a:r>
          </a:p>
          <a:p>
            <a:r>
              <a:rPr lang="en-US" smtClean="0"/>
              <a:t>Option 2:  Get help from co-workers</a:t>
            </a:r>
            <a:r>
              <a:rPr lang="en-US" baseline="0" smtClean="0"/>
              <a:t>.</a:t>
            </a:r>
          </a:p>
          <a:p>
            <a:pPr lvl="1"/>
            <a:r>
              <a:rPr lang="en-US" baseline="0" smtClean="0"/>
              <a:t>… but their time is valuable</a:t>
            </a:r>
          </a:p>
          <a:p>
            <a:r>
              <a:rPr lang="en-US" baseline="0" smtClean="0"/>
              <a:t>Option 3:  Gather a little information and narrow the field; then explore top contenders</a:t>
            </a:r>
          </a:p>
          <a:p>
            <a:pPr lvl="1"/>
            <a:r>
              <a:rPr lang="en-US" baseline="0" smtClean="0"/>
              <a:t>… but this may lead to suboptimal result</a:t>
            </a:r>
          </a:p>
          <a:p>
            <a:pPr lvl="0"/>
            <a:r>
              <a:rPr lang="en-US" baseline="0" smtClean="0"/>
              <a:t>Option 4:  Appsheet</a:t>
            </a:r>
          </a:p>
          <a:p>
            <a:pPr lvl="1"/>
            <a:r>
              <a:rPr lang="en-US" baseline="0" smtClean="0"/>
              <a:t>Combine all three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8F054-F749-462A-A9A4-971FE9D5E3A4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Now, let’s say Anna uses Appsheet to do the same thing.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8F054-F749-462A-A9A4-971FE9D5E3A4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8F054-F749-462A-A9A4-971FE9D5E3A4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Generated</a:t>
            </a:r>
            <a:r>
              <a:rPr lang="en-US" baseline="0" dirty="0" smtClean="0"/>
              <a:t> from the spreadsheet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8F054-F749-462A-A9A4-971FE9D5E3A4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F09A8-8756-479F-862F-8B64DC999769}" type="datetimeFigureOut">
              <a:rPr lang="en-US" smtClean="0"/>
              <a:pPr/>
              <a:t>5/26/2011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91DEF-A135-4A10-9B5A-8CF4C61E97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F09A8-8756-479F-862F-8B64DC999769}" type="datetimeFigureOut">
              <a:rPr lang="en-US" smtClean="0"/>
              <a:pPr/>
              <a:t>5/26/2011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91DEF-A135-4A10-9B5A-8CF4C61E97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F09A8-8756-479F-862F-8B64DC999769}" type="datetimeFigureOut">
              <a:rPr lang="en-US" smtClean="0"/>
              <a:pPr/>
              <a:t>5/26/2011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91DEF-A135-4A10-9B5A-8CF4C61E97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F09A8-8756-479F-862F-8B64DC999769}" type="datetimeFigureOut">
              <a:rPr lang="en-US" smtClean="0"/>
              <a:pPr/>
              <a:t>5/26/2011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91DEF-A135-4A10-9B5A-8CF4C61E97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F09A8-8756-479F-862F-8B64DC999769}" type="datetimeFigureOut">
              <a:rPr lang="en-US" smtClean="0"/>
              <a:pPr/>
              <a:t>5/26/2011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91DEF-A135-4A10-9B5A-8CF4C61E97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F09A8-8756-479F-862F-8B64DC999769}" type="datetimeFigureOut">
              <a:rPr lang="en-US" smtClean="0"/>
              <a:pPr/>
              <a:t>5/26/2011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91DEF-A135-4A10-9B5A-8CF4C61E97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F09A8-8756-479F-862F-8B64DC999769}" type="datetimeFigureOut">
              <a:rPr lang="en-US" smtClean="0"/>
              <a:pPr/>
              <a:t>5/26/2011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91DEF-A135-4A10-9B5A-8CF4C61E97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F09A8-8756-479F-862F-8B64DC999769}" type="datetimeFigureOut">
              <a:rPr lang="en-US" smtClean="0"/>
              <a:pPr/>
              <a:t>5/26/2011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91DEF-A135-4A10-9B5A-8CF4C61E97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F09A8-8756-479F-862F-8B64DC999769}" type="datetimeFigureOut">
              <a:rPr lang="en-US" smtClean="0"/>
              <a:pPr/>
              <a:t>5/26/2011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91DEF-A135-4A10-9B5A-8CF4C61E97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F09A8-8756-479F-862F-8B64DC999769}" type="datetimeFigureOut">
              <a:rPr lang="en-US" smtClean="0"/>
              <a:pPr/>
              <a:t>5/26/2011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91DEF-A135-4A10-9B5A-8CF4C61E97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F09A8-8756-479F-862F-8B64DC999769}" type="datetimeFigureOut">
              <a:rPr lang="en-US" smtClean="0"/>
              <a:pPr/>
              <a:t>5/26/2011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91DEF-A135-4A10-9B5A-8CF4C61E97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CF09A8-8756-479F-862F-8B64DC999769}" type="datetimeFigureOut">
              <a:rPr lang="en-US" smtClean="0"/>
              <a:pPr/>
              <a:t>5/26/2011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D91DEF-A135-4A10-9B5A-8CF4C61E97D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8001000" cy="1470025"/>
          </a:xfrm>
        </p:spPr>
        <p:txBody>
          <a:bodyPr>
            <a:normAutofit fontScale="90000"/>
          </a:bodyPr>
          <a:lstStyle/>
          <a:p>
            <a:r>
              <a:rPr lang="en-US" sz="5300" b="1" dirty="0" err="1" smtClean="0"/>
              <a:t>Appsheet</a:t>
            </a:r>
            <a:r>
              <a:rPr lang="en-US" sz="5300" b="1" dirty="0" smtClean="0"/>
              <a:t>: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3600" b="1" dirty="0" smtClean="0"/>
              <a:t>Crowdsourcing Decision Support Efficiently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Alex Quinn, Tom Yeh, Ben </a:t>
            </a:r>
            <a:r>
              <a:rPr lang="en-US" dirty="0" smtClean="0"/>
              <a:t>Bederson</a:t>
            </a:r>
            <a:endParaRPr lang="en-US" dirty="0"/>
          </a:p>
        </p:txBody>
      </p:sp>
      <p:pic>
        <p:nvPicPr>
          <p:cNvPr id="6" name="Picture 2" descr="S:\d\symbosium2011\imgs\hcil logo 382x382 transparent backgroun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77200" y="5791200"/>
            <a:ext cx="916800" cy="914400"/>
          </a:xfrm>
          <a:prstGeom prst="rect">
            <a:avLst/>
          </a:prstGeom>
          <a:noFill/>
        </p:spPr>
      </p:pic>
      <p:pic>
        <p:nvPicPr>
          <p:cNvPr id="7" name="Picture 1" descr="S:\d\iphone\umd-logo-white-circle-transparent-background-182x182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5791200"/>
            <a:ext cx="914400" cy="914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en-US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62200" y="2743200"/>
            <a:ext cx="5867400" cy="1600200"/>
          </a:xfrm>
        </p:spPr>
        <p:txBody>
          <a:bodyPr>
            <a:normAutofit/>
          </a:bodyPr>
          <a:lstStyle/>
          <a:p>
            <a:pPr marL="1144588" indent="-1144588">
              <a:spcBef>
                <a:spcPts val="0"/>
              </a:spcBef>
              <a:buNone/>
              <a:tabLst>
                <a:tab pos="1139825" algn="l"/>
              </a:tabLst>
            </a:pPr>
            <a:r>
              <a:rPr lang="en-US" b="1" smtClean="0"/>
              <a:t>Task: 	</a:t>
            </a:r>
            <a:r>
              <a:rPr lang="en-US" smtClean="0"/>
              <a:t>Help management choose a city</a:t>
            </a:r>
            <a:r>
              <a:rPr lang="en-US" baseline="0" smtClean="0"/>
              <a:t> for the new company headquarters.</a:t>
            </a:r>
            <a:endParaRPr lang="en-US" baseline="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533400" y="3733800"/>
            <a:ext cx="1447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smtClean="0"/>
              <a:t>"Anna"</a:t>
            </a:r>
            <a:br>
              <a:rPr lang="en-US" sz="2800" smtClean="0"/>
            </a:br>
            <a:r>
              <a:rPr lang="en-US" sz="2800" smtClean="0"/>
              <a:t>(analyst)</a:t>
            </a:r>
            <a:endParaRPr lang="en-US" sz="2800"/>
          </a:p>
        </p:txBody>
      </p:sp>
      <p:pic>
        <p:nvPicPr>
          <p:cNvPr id="3075" name="Picture 3" descr="S:\d\symbosium2011\imgs\female_user_woman_ico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2514600"/>
            <a:ext cx="1219200" cy="1219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-41096" y="6605875"/>
            <a:ext cx="918509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smtClean="0">
                <a:solidFill>
                  <a:schemeClr val="bg1">
                    <a:lumMod val="50000"/>
                  </a:schemeClr>
                </a:solidFill>
              </a:rPr>
              <a:t>Diagram based on </a:t>
            </a:r>
            <a:r>
              <a:rPr lang="en-US" sz="1300" i="1" smtClean="0">
                <a:solidFill>
                  <a:schemeClr val="bg1">
                    <a:lumMod val="50000"/>
                  </a:schemeClr>
                </a:solidFill>
              </a:rPr>
              <a:t>Managerial Decision Modeling with Spreadsheets</a:t>
            </a:r>
            <a:r>
              <a:rPr lang="en-US" sz="1300" smtClean="0">
                <a:solidFill>
                  <a:schemeClr val="bg1">
                    <a:lumMod val="50000"/>
                  </a:schemeClr>
                </a:solidFill>
              </a:rPr>
              <a:t> by Balakrishnan, Render, &amp; Stair. © 2007 Pearson Education</a:t>
            </a:r>
            <a:endParaRPr lang="en-US" sz="13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Rectangular Callout 8"/>
          <p:cNvSpPr/>
          <p:nvPr/>
        </p:nvSpPr>
        <p:spPr>
          <a:xfrm>
            <a:off x="2819400" y="304800"/>
            <a:ext cx="5943600" cy="990600"/>
          </a:xfrm>
          <a:prstGeom prst="wedgeRectCallout">
            <a:avLst>
              <a:gd name="adj1" fmla="val -59483"/>
              <a:gd name="adj2" fmla="val -23420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800" smtClean="0"/>
              <a:t>Interviews to determine problem structure, relevant attributes, weights</a:t>
            </a:r>
            <a:endParaRPr lang="en-US" sz="2800"/>
          </a:p>
        </p:txBody>
      </p:sp>
      <p:sp>
        <p:nvSpPr>
          <p:cNvPr id="8" name="Rectangle 7"/>
          <p:cNvSpPr/>
          <p:nvPr/>
        </p:nvSpPr>
        <p:spPr>
          <a:xfrm>
            <a:off x="228600" y="228600"/>
            <a:ext cx="1752600" cy="990600"/>
          </a:xfrm>
          <a:prstGeom prst="rect">
            <a:avLst/>
          </a:prstGeom>
          <a:ln w="571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smtClean="0"/>
              <a:t>Define the Problem</a:t>
            </a:r>
            <a:endParaRPr lang="en-US" sz="2800"/>
          </a:p>
        </p:txBody>
      </p:sp>
      <p:sp>
        <p:nvSpPr>
          <p:cNvPr id="10" name="Rectangle 9"/>
          <p:cNvSpPr/>
          <p:nvPr/>
        </p:nvSpPr>
        <p:spPr>
          <a:xfrm>
            <a:off x="228600" y="1524000"/>
            <a:ext cx="1752600" cy="990600"/>
          </a:xfrm>
          <a:prstGeom prst="rect">
            <a:avLst/>
          </a:prstGeom>
          <a:ln w="571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smtClean="0"/>
              <a:t>Develop a Model</a:t>
            </a:r>
            <a:endParaRPr lang="en-US" sz="2800"/>
          </a:p>
        </p:txBody>
      </p:sp>
      <p:sp>
        <p:nvSpPr>
          <p:cNvPr id="11" name="Rectangle 10"/>
          <p:cNvSpPr/>
          <p:nvPr/>
        </p:nvSpPr>
        <p:spPr>
          <a:xfrm>
            <a:off x="228600" y="2895600"/>
            <a:ext cx="1752600" cy="990600"/>
          </a:xfrm>
          <a:prstGeom prst="rect">
            <a:avLst/>
          </a:prstGeom>
          <a:ln w="571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smtClean="0"/>
              <a:t>Acquire Input Data</a:t>
            </a:r>
            <a:endParaRPr lang="en-US" sz="2800"/>
          </a:p>
        </p:txBody>
      </p:sp>
      <p:sp>
        <p:nvSpPr>
          <p:cNvPr id="12" name="Rectangle 11"/>
          <p:cNvSpPr/>
          <p:nvPr/>
        </p:nvSpPr>
        <p:spPr>
          <a:xfrm>
            <a:off x="228600" y="4191000"/>
            <a:ext cx="1752600" cy="990600"/>
          </a:xfrm>
          <a:prstGeom prst="rect">
            <a:avLst/>
          </a:prstGeom>
          <a:ln w="571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smtClean="0"/>
              <a:t>Develop a Solution</a:t>
            </a:r>
            <a:endParaRPr lang="en-US" sz="2800"/>
          </a:p>
        </p:txBody>
      </p:sp>
      <p:sp>
        <p:nvSpPr>
          <p:cNvPr id="14" name="Rectangle 13"/>
          <p:cNvSpPr/>
          <p:nvPr/>
        </p:nvSpPr>
        <p:spPr>
          <a:xfrm>
            <a:off x="228600" y="5486400"/>
            <a:ext cx="1752600" cy="990600"/>
          </a:xfrm>
          <a:prstGeom prst="rect">
            <a:avLst/>
          </a:prstGeom>
          <a:ln w="571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smtClean="0"/>
              <a:t>Test the Solution</a:t>
            </a:r>
            <a:endParaRPr lang="en-US" sz="2800"/>
          </a:p>
        </p:txBody>
      </p:sp>
      <p:cxnSp>
        <p:nvCxnSpPr>
          <p:cNvPr id="16" name="Straight Arrow Connector 15"/>
          <p:cNvCxnSpPr>
            <a:stCxn id="8" idx="2"/>
            <a:endCxn id="10" idx="0"/>
          </p:cNvCxnSpPr>
          <p:nvPr/>
        </p:nvCxnSpPr>
        <p:spPr>
          <a:xfrm rot="5400000">
            <a:off x="952500" y="1371600"/>
            <a:ext cx="304800" cy="1588"/>
          </a:xfrm>
          <a:prstGeom prst="straightConnector1">
            <a:avLst/>
          </a:prstGeom>
          <a:ln w="571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10" idx="2"/>
            <a:endCxn id="11" idx="0"/>
          </p:cNvCxnSpPr>
          <p:nvPr/>
        </p:nvCxnSpPr>
        <p:spPr>
          <a:xfrm rot="5400000">
            <a:off x="914400" y="2705100"/>
            <a:ext cx="381000" cy="1588"/>
          </a:xfrm>
          <a:prstGeom prst="straightConnector1">
            <a:avLst/>
          </a:prstGeom>
          <a:ln w="571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11" idx="2"/>
            <a:endCxn id="12" idx="0"/>
          </p:cNvCxnSpPr>
          <p:nvPr/>
        </p:nvCxnSpPr>
        <p:spPr>
          <a:xfrm rot="5400000">
            <a:off x="952500" y="4038600"/>
            <a:ext cx="304800" cy="1588"/>
          </a:xfrm>
          <a:prstGeom prst="straightConnector1">
            <a:avLst/>
          </a:prstGeom>
          <a:ln w="571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12" idx="2"/>
            <a:endCxn id="14" idx="0"/>
          </p:cNvCxnSpPr>
          <p:nvPr/>
        </p:nvCxnSpPr>
        <p:spPr>
          <a:xfrm rot="5400000">
            <a:off x="952500" y="5334000"/>
            <a:ext cx="304800" cy="1588"/>
          </a:xfrm>
          <a:prstGeom prst="straightConnector1">
            <a:avLst/>
          </a:prstGeom>
          <a:ln w="571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oup 25"/>
          <p:cNvGrpSpPr/>
          <p:nvPr/>
        </p:nvGrpSpPr>
        <p:grpSpPr>
          <a:xfrm>
            <a:off x="3505200" y="1550252"/>
            <a:ext cx="3809999" cy="5044803"/>
            <a:chOff x="3733800" y="1550252"/>
            <a:chExt cx="3809999" cy="5044803"/>
          </a:xfrm>
        </p:grpSpPr>
        <p:pic>
          <p:nvPicPr>
            <p:cNvPr id="27" name="Picture 3" descr="S:\d\symbosium2011\imgs\lined paper.gif"/>
            <p:cNvPicPr>
              <a:picLocks noChangeAspect="1" noChangeArrowheads="1"/>
            </p:cNvPicPr>
            <p:nvPr/>
          </p:nvPicPr>
          <p:blipFill>
            <a:blip r:embed="rId3" cstate="print">
              <a:lum bright="37000" contrast="-43000"/>
            </a:blip>
            <a:srcRect/>
            <a:stretch>
              <a:fillRect/>
            </a:stretch>
          </p:blipFill>
          <p:spPr bwMode="auto">
            <a:xfrm>
              <a:off x="3733800" y="1550252"/>
              <a:ext cx="3809999" cy="4979557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28" name="TextBox 27"/>
            <p:cNvSpPr txBox="1"/>
            <p:nvPr/>
          </p:nvSpPr>
          <p:spPr>
            <a:xfrm>
              <a:off x="3793733" y="1824518"/>
              <a:ext cx="3744074" cy="47705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>
                <a:buAutoNum type="arabicPeriod"/>
              </a:pPr>
              <a:r>
                <a:rPr lang="en-US" sz="2000" dirty="0" smtClean="0">
                  <a:solidFill>
                    <a:schemeClr val="bg1">
                      <a:lumMod val="50000"/>
                    </a:schemeClr>
                  </a:solidFill>
                  <a:latin typeface="Comic Sans MS" pitchFamily="66" charset="0"/>
                </a:rPr>
                <a:t>climate</a:t>
              </a:r>
            </a:p>
            <a:p>
              <a:pPr marL="342900" indent="-342900">
                <a:buAutoNum type="arabicPeriod"/>
              </a:pPr>
              <a:r>
                <a:rPr lang="en-US" sz="2000" dirty="0" smtClean="0">
                  <a:solidFill>
                    <a:schemeClr val="bg1">
                      <a:lumMod val="50000"/>
                    </a:schemeClr>
                  </a:solidFill>
                  <a:latin typeface="Comic Sans MS" pitchFamily="66" charset="0"/>
                </a:rPr>
                <a:t>w</a:t>
              </a:r>
              <a:r>
                <a:rPr lang="en-US" sz="2000" dirty="0" smtClean="0">
                  <a:solidFill>
                    <a:schemeClr val="bg1">
                      <a:lumMod val="50000"/>
                    </a:schemeClr>
                  </a:solidFill>
                  <a:latin typeface="Comic Sans MS" pitchFamily="66" charset="0"/>
                </a:rPr>
                <a:t>orkers</a:t>
              </a:r>
            </a:p>
            <a:p>
              <a:pPr marL="342900" indent="-342900">
                <a:buAutoNum type="arabicPeriod"/>
              </a:pPr>
              <a:r>
                <a:rPr lang="en-US" sz="2000" dirty="0" smtClean="0">
                  <a:solidFill>
                    <a:schemeClr val="bg1">
                      <a:lumMod val="50000"/>
                    </a:schemeClr>
                  </a:solidFill>
                  <a:latin typeface="Comic Sans MS" pitchFamily="66" charset="0"/>
                </a:rPr>
                <a:t>affordability</a:t>
              </a:r>
              <a:endParaRPr lang="en-US" sz="2000" dirty="0" smtClean="0">
                <a:solidFill>
                  <a:schemeClr val="bg1">
                    <a:lumMod val="50000"/>
                  </a:schemeClr>
                </a:solidFill>
                <a:latin typeface="Comic Sans MS" pitchFamily="66" charset="0"/>
              </a:endParaRPr>
            </a:p>
            <a:p>
              <a:pPr marL="342900" indent="-342900">
                <a:buAutoNum type="arabicPeriod"/>
              </a:pPr>
              <a:r>
                <a:rPr lang="en-US" sz="2000" dirty="0" smtClean="0">
                  <a:solidFill>
                    <a:schemeClr val="bg1">
                      <a:lumMod val="50000"/>
                    </a:schemeClr>
                  </a:solidFill>
                  <a:latin typeface="Comic Sans MS" pitchFamily="66" charset="0"/>
                </a:rPr>
                <a:t>health insurance costs</a:t>
              </a:r>
            </a:p>
            <a:p>
              <a:pPr marL="342900" indent="-342900">
                <a:buAutoNum type="arabicPeriod"/>
              </a:pPr>
              <a:r>
                <a:rPr lang="en-US" sz="2000" dirty="0" smtClean="0">
                  <a:solidFill>
                    <a:schemeClr val="bg1">
                      <a:lumMod val="50000"/>
                    </a:schemeClr>
                  </a:solidFill>
                  <a:latin typeface="Comic Sans MS" pitchFamily="66" charset="0"/>
                </a:rPr>
                <a:t>employee preference</a:t>
              </a:r>
            </a:p>
            <a:p>
              <a:pPr marL="342900" indent="-342900">
                <a:buAutoNum type="arabicPeriod"/>
              </a:pPr>
              <a:r>
                <a:rPr lang="en-US" sz="2000" dirty="0" smtClean="0">
                  <a:solidFill>
                    <a:schemeClr val="bg1">
                      <a:lumMod val="50000"/>
                    </a:schemeClr>
                  </a:solidFill>
                  <a:latin typeface="Comic Sans MS" pitchFamily="66" charset="0"/>
                </a:rPr>
                <a:t>rent</a:t>
              </a:r>
            </a:p>
            <a:p>
              <a:pPr marL="342900" indent="-342900">
                <a:buAutoNum type="arabicPeriod"/>
              </a:pPr>
              <a:r>
                <a:rPr lang="en-US" sz="2000" dirty="0" smtClean="0">
                  <a:solidFill>
                    <a:schemeClr val="bg1">
                      <a:lumMod val="50000"/>
                    </a:schemeClr>
                  </a:solidFill>
                  <a:latin typeface="Comic Sans MS" pitchFamily="66" charset="0"/>
                </a:rPr>
                <a:t>transportation</a:t>
              </a:r>
            </a:p>
            <a:p>
              <a:pPr marL="342900" indent="-342900">
                <a:buAutoNum type="arabicPeriod"/>
              </a:pPr>
              <a:r>
                <a:rPr lang="en-US" sz="2000" dirty="0" smtClean="0">
                  <a:solidFill>
                    <a:schemeClr val="bg1">
                      <a:lumMod val="50000"/>
                    </a:schemeClr>
                  </a:solidFill>
                  <a:latin typeface="Comic Sans MS" pitchFamily="66" charset="0"/>
                </a:rPr>
                <a:t>labor laws</a:t>
              </a:r>
            </a:p>
            <a:p>
              <a:pPr marL="342900" indent="-342900">
                <a:buAutoNum type="arabicPeriod"/>
              </a:pPr>
              <a:r>
                <a:rPr lang="en-US" sz="2000" dirty="0" smtClean="0">
                  <a:solidFill>
                    <a:schemeClr val="bg1">
                      <a:lumMod val="50000"/>
                    </a:schemeClr>
                  </a:solidFill>
                  <a:latin typeface="Comic Sans MS" pitchFamily="66" charset="0"/>
                </a:rPr>
                <a:t>sales tax</a:t>
              </a:r>
            </a:p>
            <a:p>
              <a:pPr marL="342900" indent="-342900">
                <a:buAutoNum type="arabicPeriod"/>
              </a:pPr>
              <a:r>
                <a:rPr lang="en-US" sz="2000" dirty="0" smtClean="0">
                  <a:solidFill>
                    <a:schemeClr val="bg1">
                      <a:lumMod val="50000"/>
                    </a:schemeClr>
                  </a:solidFill>
                  <a:latin typeface="Comic Sans MS" pitchFamily="66" charset="0"/>
                </a:rPr>
                <a:t>distance to other offices</a:t>
              </a:r>
            </a:p>
            <a:p>
              <a:pPr marL="342900" indent="-342900">
                <a:buAutoNum type="arabicPeriod"/>
              </a:pPr>
              <a:r>
                <a:rPr lang="en-US" sz="2000" dirty="0" smtClean="0">
                  <a:solidFill>
                    <a:schemeClr val="bg1">
                      <a:lumMod val="50000"/>
                    </a:schemeClr>
                  </a:solidFill>
                  <a:latin typeface="Comic Sans MS" pitchFamily="66" charset="0"/>
                </a:rPr>
                <a:t>distance to CEO hometown</a:t>
              </a:r>
            </a:p>
            <a:p>
              <a:pPr marL="342900" indent="-342900">
                <a:buAutoNum type="arabicPeriod"/>
              </a:pPr>
              <a:r>
                <a:rPr lang="en-US" sz="2000" dirty="0" smtClean="0">
                  <a:solidFill>
                    <a:schemeClr val="bg1">
                      <a:lumMod val="50000"/>
                    </a:schemeClr>
                  </a:solidFill>
                  <a:latin typeface="Comic Sans MS" pitchFamily="66" charset="0"/>
                </a:rPr>
                <a:t>availability of skilled labor</a:t>
              </a:r>
            </a:p>
            <a:p>
              <a:pPr marL="342900" indent="-342900">
                <a:buAutoNum type="arabicPeriod"/>
              </a:pPr>
              <a:r>
                <a:rPr lang="en-US" sz="2000" dirty="0" smtClean="0">
                  <a:solidFill>
                    <a:schemeClr val="bg1">
                      <a:lumMod val="50000"/>
                    </a:schemeClr>
                  </a:solidFill>
                  <a:latin typeface="Comic Sans MS" pitchFamily="66" charset="0"/>
                </a:rPr>
                <a:t>availability of office space</a:t>
              </a:r>
            </a:p>
            <a:p>
              <a:pPr marL="342900" indent="-342900"/>
              <a:r>
                <a:rPr lang="en-US" sz="2400" dirty="0" smtClean="0">
                  <a:solidFill>
                    <a:schemeClr val="bg1">
                      <a:lumMod val="50000"/>
                    </a:schemeClr>
                  </a:solidFill>
                  <a:latin typeface="Comic Sans MS" pitchFamily="66" charset="0"/>
                </a:rPr>
                <a:t>…</a:t>
              </a:r>
              <a:endParaRPr lang="en-US" sz="3200" dirty="0" smtClean="0">
                <a:solidFill>
                  <a:schemeClr val="bg1">
                    <a:lumMod val="50000"/>
                  </a:schemeClr>
                </a:solidFill>
                <a:latin typeface="Comic Sans MS" pitchFamily="66" charset="0"/>
              </a:endParaRPr>
            </a:p>
            <a:p>
              <a:pPr marL="342900" indent="-342900"/>
              <a:r>
                <a:rPr lang="en-US" sz="2000" dirty="0" smtClean="0">
                  <a:solidFill>
                    <a:schemeClr val="bg1">
                      <a:lumMod val="50000"/>
                    </a:schemeClr>
                  </a:solidFill>
                  <a:latin typeface="Comic Sans MS" pitchFamily="66" charset="0"/>
                </a:rPr>
                <a:t>50. employee satisfaction</a:t>
              </a:r>
            </a:p>
          </p:txBody>
        </p:sp>
      </p:grpSp>
      <p:cxnSp>
        <p:nvCxnSpPr>
          <p:cNvPr id="30" name="Elbow Connector 29"/>
          <p:cNvCxnSpPr>
            <a:stCxn id="14" idx="3"/>
            <a:endCxn id="10" idx="3"/>
          </p:cNvCxnSpPr>
          <p:nvPr/>
        </p:nvCxnSpPr>
        <p:spPr>
          <a:xfrm flipV="1">
            <a:off x="1981200" y="2019300"/>
            <a:ext cx="1588" cy="3962400"/>
          </a:xfrm>
          <a:prstGeom prst="bentConnector3">
            <a:avLst>
              <a:gd name="adj1" fmla="val 14395466"/>
            </a:avLst>
          </a:prstGeom>
          <a:ln w="12700"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362200" y="3048000"/>
            <a:ext cx="6400800" cy="312420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-41096" y="6605875"/>
            <a:ext cx="918509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smtClean="0">
                <a:solidFill>
                  <a:schemeClr val="bg1">
                    <a:lumMod val="50000"/>
                  </a:schemeClr>
                </a:solidFill>
              </a:rPr>
              <a:t>Diagram based on </a:t>
            </a:r>
            <a:r>
              <a:rPr lang="en-US" sz="1300" i="1" smtClean="0">
                <a:solidFill>
                  <a:schemeClr val="bg1">
                    <a:lumMod val="50000"/>
                  </a:schemeClr>
                </a:solidFill>
              </a:rPr>
              <a:t>Managerial Decision Modeling with Spreadsheets</a:t>
            </a:r>
            <a:r>
              <a:rPr lang="en-US" sz="1300" smtClean="0">
                <a:solidFill>
                  <a:schemeClr val="bg1">
                    <a:lumMod val="50000"/>
                  </a:schemeClr>
                </a:solidFill>
              </a:rPr>
              <a:t> by Balakrishnan, Render, &amp; Stair. © 2007 Pearson Education</a:t>
            </a:r>
            <a:endParaRPr lang="en-US" sz="13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28600" y="228600"/>
            <a:ext cx="1752600" cy="990600"/>
          </a:xfrm>
          <a:prstGeom prst="rect">
            <a:avLst/>
          </a:prstGeom>
          <a:ln w="571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smtClean="0"/>
              <a:t>Define the Problem</a:t>
            </a:r>
            <a:endParaRPr lang="en-US" sz="2800"/>
          </a:p>
        </p:txBody>
      </p:sp>
      <p:sp>
        <p:nvSpPr>
          <p:cNvPr id="10" name="Rectangle 9"/>
          <p:cNvSpPr/>
          <p:nvPr/>
        </p:nvSpPr>
        <p:spPr>
          <a:xfrm>
            <a:off x="228600" y="1524000"/>
            <a:ext cx="1752600" cy="990600"/>
          </a:xfrm>
          <a:prstGeom prst="rect">
            <a:avLst/>
          </a:prstGeom>
          <a:ln w="571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smtClean="0"/>
              <a:t>Develop a Model</a:t>
            </a:r>
            <a:endParaRPr lang="en-US" sz="2800"/>
          </a:p>
        </p:txBody>
      </p:sp>
      <p:sp>
        <p:nvSpPr>
          <p:cNvPr id="11" name="Rectangle 10"/>
          <p:cNvSpPr/>
          <p:nvPr/>
        </p:nvSpPr>
        <p:spPr>
          <a:xfrm>
            <a:off x="228600" y="2895600"/>
            <a:ext cx="1752600" cy="990600"/>
          </a:xfrm>
          <a:prstGeom prst="rect">
            <a:avLst/>
          </a:prstGeom>
          <a:ln w="571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smtClean="0"/>
              <a:t>Acquire Input Data</a:t>
            </a:r>
            <a:endParaRPr lang="en-US" sz="2800"/>
          </a:p>
        </p:txBody>
      </p:sp>
      <p:sp>
        <p:nvSpPr>
          <p:cNvPr id="12" name="Rectangle 11"/>
          <p:cNvSpPr/>
          <p:nvPr/>
        </p:nvSpPr>
        <p:spPr>
          <a:xfrm>
            <a:off x="228600" y="4191000"/>
            <a:ext cx="1752600" cy="990600"/>
          </a:xfrm>
          <a:prstGeom prst="rect">
            <a:avLst/>
          </a:prstGeom>
          <a:ln w="571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smtClean="0"/>
              <a:t>Develop a Solution</a:t>
            </a:r>
            <a:endParaRPr lang="en-US" sz="2800"/>
          </a:p>
        </p:txBody>
      </p:sp>
      <p:sp>
        <p:nvSpPr>
          <p:cNvPr id="14" name="Rectangle 13"/>
          <p:cNvSpPr/>
          <p:nvPr/>
        </p:nvSpPr>
        <p:spPr>
          <a:xfrm>
            <a:off x="228600" y="5486400"/>
            <a:ext cx="1752600" cy="990600"/>
          </a:xfrm>
          <a:prstGeom prst="rect">
            <a:avLst/>
          </a:prstGeom>
          <a:ln w="571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smtClean="0"/>
              <a:t>Test the Solution</a:t>
            </a:r>
            <a:endParaRPr lang="en-US" sz="2800"/>
          </a:p>
        </p:txBody>
      </p:sp>
      <p:cxnSp>
        <p:nvCxnSpPr>
          <p:cNvPr id="16" name="Straight Arrow Connector 15"/>
          <p:cNvCxnSpPr>
            <a:stCxn id="8" idx="2"/>
            <a:endCxn id="10" idx="0"/>
          </p:cNvCxnSpPr>
          <p:nvPr/>
        </p:nvCxnSpPr>
        <p:spPr>
          <a:xfrm rot="5400000">
            <a:off x="952500" y="1371600"/>
            <a:ext cx="304800" cy="1588"/>
          </a:xfrm>
          <a:prstGeom prst="straightConnector1">
            <a:avLst/>
          </a:prstGeom>
          <a:ln w="571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10" idx="2"/>
            <a:endCxn id="11" idx="0"/>
          </p:cNvCxnSpPr>
          <p:nvPr/>
        </p:nvCxnSpPr>
        <p:spPr>
          <a:xfrm rot="5400000">
            <a:off x="914400" y="2705100"/>
            <a:ext cx="381000" cy="1588"/>
          </a:xfrm>
          <a:prstGeom prst="straightConnector1">
            <a:avLst/>
          </a:prstGeom>
          <a:ln w="571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11" idx="2"/>
            <a:endCxn id="12" idx="0"/>
          </p:cNvCxnSpPr>
          <p:nvPr/>
        </p:nvCxnSpPr>
        <p:spPr>
          <a:xfrm rot="5400000">
            <a:off x="952500" y="4038600"/>
            <a:ext cx="304800" cy="1588"/>
          </a:xfrm>
          <a:prstGeom prst="straightConnector1">
            <a:avLst/>
          </a:prstGeom>
          <a:ln w="571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12" idx="2"/>
            <a:endCxn id="14" idx="0"/>
          </p:cNvCxnSpPr>
          <p:nvPr/>
        </p:nvCxnSpPr>
        <p:spPr>
          <a:xfrm rot="5400000">
            <a:off x="952500" y="5334000"/>
            <a:ext cx="304800" cy="1588"/>
          </a:xfrm>
          <a:prstGeom prst="straightConnector1">
            <a:avLst/>
          </a:prstGeom>
          <a:ln w="571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2800" y="3886200"/>
            <a:ext cx="4369880" cy="1582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Rectangular Callout 19"/>
          <p:cNvSpPr/>
          <p:nvPr/>
        </p:nvSpPr>
        <p:spPr>
          <a:xfrm>
            <a:off x="2895600" y="1676400"/>
            <a:ext cx="5943600" cy="964058"/>
          </a:xfrm>
          <a:prstGeom prst="wedgeRectCallout">
            <a:avLst>
              <a:gd name="adj1" fmla="val -59483"/>
              <a:gd name="adj2" fmla="val -23420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en-US" sz="2800" smtClean="0"/>
              <a:t>Select method: Weighted Sums Model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057400" y="3336534"/>
            <a:ext cx="7086600" cy="2759466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-41096" y="6605875"/>
            <a:ext cx="918509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smtClean="0">
                <a:solidFill>
                  <a:schemeClr val="bg1">
                    <a:lumMod val="50000"/>
                  </a:schemeClr>
                </a:solidFill>
              </a:rPr>
              <a:t>Diagram based on </a:t>
            </a:r>
            <a:r>
              <a:rPr lang="en-US" sz="1300" i="1" smtClean="0">
                <a:solidFill>
                  <a:schemeClr val="bg1">
                    <a:lumMod val="50000"/>
                  </a:schemeClr>
                </a:solidFill>
              </a:rPr>
              <a:t>Managerial Decision Modeling with Spreadsheets</a:t>
            </a:r>
            <a:r>
              <a:rPr lang="en-US" sz="1300" smtClean="0">
                <a:solidFill>
                  <a:schemeClr val="bg1">
                    <a:lumMod val="50000"/>
                  </a:schemeClr>
                </a:solidFill>
              </a:rPr>
              <a:t> by Balakrishnan, Render, &amp; Stair. © 2007 Pearson Education</a:t>
            </a:r>
            <a:endParaRPr lang="en-US" sz="13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28600" y="228600"/>
            <a:ext cx="1752600" cy="990600"/>
          </a:xfrm>
          <a:prstGeom prst="rect">
            <a:avLst/>
          </a:prstGeom>
          <a:ln w="571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smtClean="0"/>
              <a:t>Define the Problem</a:t>
            </a:r>
            <a:endParaRPr lang="en-US" sz="2800"/>
          </a:p>
        </p:txBody>
      </p:sp>
      <p:sp>
        <p:nvSpPr>
          <p:cNvPr id="10" name="Rectangle 9"/>
          <p:cNvSpPr/>
          <p:nvPr/>
        </p:nvSpPr>
        <p:spPr>
          <a:xfrm>
            <a:off x="228600" y="1524000"/>
            <a:ext cx="1752600" cy="990600"/>
          </a:xfrm>
          <a:prstGeom prst="rect">
            <a:avLst/>
          </a:prstGeom>
          <a:ln w="571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smtClean="0"/>
              <a:t>Develop a Model</a:t>
            </a:r>
            <a:endParaRPr lang="en-US" sz="2800"/>
          </a:p>
        </p:txBody>
      </p:sp>
      <p:sp>
        <p:nvSpPr>
          <p:cNvPr id="11" name="Rectangle 10"/>
          <p:cNvSpPr/>
          <p:nvPr/>
        </p:nvSpPr>
        <p:spPr>
          <a:xfrm>
            <a:off x="228600" y="2895600"/>
            <a:ext cx="1752600" cy="990600"/>
          </a:xfrm>
          <a:prstGeom prst="rect">
            <a:avLst/>
          </a:prstGeom>
          <a:ln w="571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smtClean="0"/>
              <a:t>Acquire Input Data</a:t>
            </a:r>
            <a:endParaRPr lang="en-US" sz="2800"/>
          </a:p>
        </p:txBody>
      </p:sp>
      <p:sp>
        <p:nvSpPr>
          <p:cNvPr id="12" name="Rectangle 11"/>
          <p:cNvSpPr/>
          <p:nvPr/>
        </p:nvSpPr>
        <p:spPr>
          <a:xfrm>
            <a:off x="228600" y="4191000"/>
            <a:ext cx="1752600" cy="990600"/>
          </a:xfrm>
          <a:prstGeom prst="rect">
            <a:avLst/>
          </a:prstGeom>
          <a:ln w="571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smtClean="0"/>
              <a:t>Develop a Solution</a:t>
            </a:r>
            <a:endParaRPr lang="en-US" sz="2800"/>
          </a:p>
        </p:txBody>
      </p:sp>
      <p:sp>
        <p:nvSpPr>
          <p:cNvPr id="14" name="Rectangle 13"/>
          <p:cNvSpPr/>
          <p:nvPr/>
        </p:nvSpPr>
        <p:spPr>
          <a:xfrm>
            <a:off x="228600" y="5486400"/>
            <a:ext cx="1752600" cy="990600"/>
          </a:xfrm>
          <a:prstGeom prst="rect">
            <a:avLst/>
          </a:prstGeom>
          <a:ln w="571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smtClean="0"/>
              <a:t>Test the Solution</a:t>
            </a:r>
            <a:endParaRPr lang="en-US" sz="2800"/>
          </a:p>
        </p:txBody>
      </p:sp>
      <p:cxnSp>
        <p:nvCxnSpPr>
          <p:cNvPr id="16" name="Straight Arrow Connector 15"/>
          <p:cNvCxnSpPr>
            <a:stCxn id="8" idx="2"/>
            <a:endCxn id="10" idx="0"/>
          </p:cNvCxnSpPr>
          <p:nvPr/>
        </p:nvCxnSpPr>
        <p:spPr>
          <a:xfrm rot="5400000">
            <a:off x="952500" y="1371600"/>
            <a:ext cx="304800" cy="1588"/>
          </a:xfrm>
          <a:prstGeom prst="straightConnector1">
            <a:avLst/>
          </a:prstGeom>
          <a:ln w="571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10" idx="2"/>
            <a:endCxn id="11" idx="0"/>
          </p:cNvCxnSpPr>
          <p:nvPr/>
        </p:nvCxnSpPr>
        <p:spPr>
          <a:xfrm rot="5400000">
            <a:off x="914400" y="2705100"/>
            <a:ext cx="381000" cy="1588"/>
          </a:xfrm>
          <a:prstGeom prst="straightConnector1">
            <a:avLst/>
          </a:prstGeom>
          <a:ln w="571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11" idx="2"/>
            <a:endCxn id="12" idx="0"/>
          </p:cNvCxnSpPr>
          <p:nvPr/>
        </p:nvCxnSpPr>
        <p:spPr>
          <a:xfrm rot="5400000">
            <a:off x="952500" y="4038600"/>
            <a:ext cx="304800" cy="1588"/>
          </a:xfrm>
          <a:prstGeom prst="straightConnector1">
            <a:avLst/>
          </a:prstGeom>
          <a:ln w="571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12" idx="2"/>
            <a:endCxn id="14" idx="0"/>
          </p:cNvCxnSpPr>
          <p:nvPr/>
        </p:nvCxnSpPr>
        <p:spPr>
          <a:xfrm rot="5400000">
            <a:off x="952500" y="5334000"/>
            <a:ext cx="304800" cy="1588"/>
          </a:xfrm>
          <a:prstGeom prst="straightConnector1">
            <a:avLst/>
          </a:prstGeom>
          <a:ln w="571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ular Callout 19"/>
          <p:cNvSpPr/>
          <p:nvPr/>
        </p:nvSpPr>
        <p:spPr>
          <a:xfrm>
            <a:off x="2895600" y="1676400"/>
            <a:ext cx="5943600" cy="964058"/>
          </a:xfrm>
          <a:prstGeom prst="wedgeRectCallout">
            <a:avLst>
              <a:gd name="adj1" fmla="val -59483"/>
              <a:gd name="adj2" fmla="val -23420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en-US" sz="2800" smtClean="0"/>
              <a:t>Select method: Weighted Sums Model</a:t>
            </a:r>
          </a:p>
          <a:p>
            <a:r>
              <a:rPr lang="en-US" sz="2800" smtClean="0"/>
              <a:t>Enter formulas</a:t>
            </a:r>
            <a:endParaRPr lang="en-US" sz="2800"/>
          </a:p>
        </p:txBody>
      </p:sp>
      <p:pic>
        <p:nvPicPr>
          <p:cNvPr id="6146" name="Picture 2" descr="S:\d\ga\uist11\imgs\ss_company_formulas_skeleton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9770" y="3886200"/>
            <a:ext cx="6350794" cy="1579639"/>
          </a:xfrm>
          <a:prstGeom prst="rect">
            <a:avLst/>
          </a:prstGeom>
          <a:noFill/>
        </p:spPr>
      </p:pic>
      <p:grpSp>
        <p:nvGrpSpPr>
          <p:cNvPr id="26" name="Group 25"/>
          <p:cNvGrpSpPr/>
          <p:nvPr/>
        </p:nvGrpSpPr>
        <p:grpSpPr>
          <a:xfrm>
            <a:off x="7655104" y="5650786"/>
            <a:ext cx="1260296" cy="445213"/>
            <a:chOff x="7045504" y="5943600"/>
            <a:chExt cx="1260296" cy="533400"/>
          </a:xfrm>
        </p:grpSpPr>
        <p:sp>
          <p:nvSpPr>
            <p:cNvPr id="24" name="Folded Corner 23"/>
            <p:cNvSpPr/>
            <p:nvPr/>
          </p:nvSpPr>
          <p:spPr>
            <a:xfrm>
              <a:off x="7086600" y="5943600"/>
              <a:ext cx="1219200" cy="533400"/>
            </a:xfrm>
            <a:prstGeom prst="foldedCorner">
              <a:avLst>
                <a:gd name="adj" fmla="val 28224"/>
              </a:avLst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7045504" y="5978476"/>
              <a:ext cx="12192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smtClean="0"/>
                <a:t>Simplified</a:t>
              </a:r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057400" y="4174734"/>
            <a:ext cx="7086600" cy="2454666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-41096" y="6605875"/>
            <a:ext cx="918509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smtClean="0">
                <a:solidFill>
                  <a:schemeClr val="bg1">
                    <a:lumMod val="50000"/>
                  </a:schemeClr>
                </a:solidFill>
              </a:rPr>
              <a:t>Diagram based on </a:t>
            </a:r>
            <a:r>
              <a:rPr lang="en-US" sz="1300" i="1" smtClean="0">
                <a:solidFill>
                  <a:schemeClr val="bg1">
                    <a:lumMod val="50000"/>
                  </a:schemeClr>
                </a:solidFill>
              </a:rPr>
              <a:t>Managerial Decision Modeling with Spreadsheets</a:t>
            </a:r>
            <a:r>
              <a:rPr lang="en-US" sz="1300" smtClean="0">
                <a:solidFill>
                  <a:schemeClr val="bg1">
                    <a:lumMod val="50000"/>
                  </a:schemeClr>
                </a:solidFill>
              </a:rPr>
              <a:t> by Balakrishnan, Render, &amp; Stair. © 2007 Pearson Education</a:t>
            </a:r>
            <a:endParaRPr lang="en-US" sz="13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28600" y="228600"/>
            <a:ext cx="1752600" cy="990600"/>
          </a:xfrm>
          <a:prstGeom prst="rect">
            <a:avLst/>
          </a:prstGeom>
          <a:ln w="571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smtClean="0"/>
              <a:t>Define the Problem</a:t>
            </a:r>
            <a:endParaRPr lang="en-US" sz="2800"/>
          </a:p>
        </p:txBody>
      </p:sp>
      <p:sp>
        <p:nvSpPr>
          <p:cNvPr id="10" name="Rectangle 9"/>
          <p:cNvSpPr/>
          <p:nvPr/>
        </p:nvSpPr>
        <p:spPr>
          <a:xfrm>
            <a:off x="228600" y="1524000"/>
            <a:ext cx="1752600" cy="990600"/>
          </a:xfrm>
          <a:prstGeom prst="rect">
            <a:avLst/>
          </a:prstGeom>
          <a:ln w="571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smtClean="0"/>
              <a:t>Develop a Model</a:t>
            </a:r>
            <a:endParaRPr lang="en-US" sz="2800"/>
          </a:p>
        </p:txBody>
      </p:sp>
      <p:sp>
        <p:nvSpPr>
          <p:cNvPr id="11" name="Rectangle 10"/>
          <p:cNvSpPr/>
          <p:nvPr/>
        </p:nvSpPr>
        <p:spPr>
          <a:xfrm>
            <a:off x="228600" y="2895600"/>
            <a:ext cx="1752600" cy="990600"/>
          </a:xfrm>
          <a:prstGeom prst="rect">
            <a:avLst/>
          </a:prstGeom>
          <a:ln w="571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smtClean="0"/>
              <a:t>Acquire Input Data</a:t>
            </a:r>
            <a:endParaRPr lang="en-US" sz="2800"/>
          </a:p>
        </p:txBody>
      </p:sp>
      <p:sp>
        <p:nvSpPr>
          <p:cNvPr id="12" name="Rectangle 11"/>
          <p:cNvSpPr/>
          <p:nvPr/>
        </p:nvSpPr>
        <p:spPr>
          <a:xfrm>
            <a:off x="228600" y="4191000"/>
            <a:ext cx="1752600" cy="990600"/>
          </a:xfrm>
          <a:prstGeom prst="rect">
            <a:avLst/>
          </a:prstGeom>
          <a:ln w="571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smtClean="0"/>
              <a:t>Develop a Solution</a:t>
            </a:r>
            <a:endParaRPr lang="en-US" sz="2800"/>
          </a:p>
        </p:txBody>
      </p:sp>
      <p:sp>
        <p:nvSpPr>
          <p:cNvPr id="14" name="Rectangle 13"/>
          <p:cNvSpPr/>
          <p:nvPr/>
        </p:nvSpPr>
        <p:spPr>
          <a:xfrm>
            <a:off x="228600" y="5486400"/>
            <a:ext cx="1752600" cy="990600"/>
          </a:xfrm>
          <a:prstGeom prst="rect">
            <a:avLst/>
          </a:prstGeom>
          <a:ln w="571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smtClean="0"/>
              <a:t>Test the Solution</a:t>
            </a:r>
            <a:endParaRPr lang="en-US" sz="2800"/>
          </a:p>
        </p:txBody>
      </p:sp>
      <p:cxnSp>
        <p:nvCxnSpPr>
          <p:cNvPr id="16" name="Straight Arrow Connector 15"/>
          <p:cNvCxnSpPr>
            <a:stCxn id="8" idx="2"/>
            <a:endCxn id="10" idx="0"/>
          </p:cNvCxnSpPr>
          <p:nvPr/>
        </p:nvCxnSpPr>
        <p:spPr>
          <a:xfrm rot="5400000">
            <a:off x="952500" y="1371600"/>
            <a:ext cx="304800" cy="1588"/>
          </a:xfrm>
          <a:prstGeom prst="straightConnector1">
            <a:avLst/>
          </a:prstGeom>
          <a:ln w="571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10" idx="2"/>
            <a:endCxn id="11" idx="0"/>
          </p:cNvCxnSpPr>
          <p:nvPr/>
        </p:nvCxnSpPr>
        <p:spPr>
          <a:xfrm rot="5400000">
            <a:off x="914400" y="2705100"/>
            <a:ext cx="381000" cy="1588"/>
          </a:xfrm>
          <a:prstGeom prst="straightConnector1">
            <a:avLst/>
          </a:prstGeom>
          <a:ln w="571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11" idx="2"/>
            <a:endCxn id="12" idx="0"/>
          </p:cNvCxnSpPr>
          <p:nvPr/>
        </p:nvCxnSpPr>
        <p:spPr>
          <a:xfrm rot="5400000">
            <a:off x="952500" y="4038600"/>
            <a:ext cx="304800" cy="1588"/>
          </a:xfrm>
          <a:prstGeom prst="straightConnector1">
            <a:avLst/>
          </a:prstGeom>
          <a:ln w="571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12" idx="2"/>
            <a:endCxn id="14" idx="0"/>
          </p:cNvCxnSpPr>
          <p:nvPr/>
        </p:nvCxnSpPr>
        <p:spPr>
          <a:xfrm rot="5400000">
            <a:off x="952500" y="5334000"/>
            <a:ext cx="304800" cy="1588"/>
          </a:xfrm>
          <a:prstGeom prst="straightConnector1">
            <a:avLst/>
          </a:prstGeom>
          <a:ln w="571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ular Callout 19"/>
          <p:cNvSpPr/>
          <p:nvPr/>
        </p:nvSpPr>
        <p:spPr>
          <a:xfrm>
            <a:off x="2895600" y="2057400"/>
            <a:ext cx="5943600" cy="1809107"/>
          </a:xfrm>
          <a:prstGeom prst="wedgeRectCallout">
            <a:avLst>
              <a:gd name="adj1" fmla="val -62249"/>
              <a:gd name="adj2" fmla="val 19682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en-US" sz="2800" smtClean="0"/>
              <a:t>Strategies:</a:t>
            </a:r>
          </a:p>
          <a:p>
            <a:pPr>
              <a:buFont typeface="Arial" charset="0"/>
              <a:buChar char="•"/>
            </a:pPr>
            <a:r>
              <a:rPr lang="en-US" sz="2800" smtClean="0"/>
              <a:t>Recruit co-workers</a:t>
            </a:r>
          </a:p>
          <a:p>
            <a:pPr>
              <a:buFont typeface="Arial" charset="0"/>
              <a:buChar char="•"/>
            </a:pPr>
            <a:r>
              <a:rPr lang="en-US" sz="2800" smtClean="0"/>
              <a:t>Mechanical Turk</a:t>
            </a:r>
          </a:p>
          <a:p>
            <a:pPr>
              <a:buFont typeface="Arial" charset="0"/>
              <a:buChar char="•"/>
            </a:pPr>
            <a:r>
              <a:rPr lang="en-US" sz="2800" smtClean="0"/>
              <a:t>Acquire selectively</a:t>
            </a:r>
            <a:endParaRPr lang="en-US" sz="2800"/>
          </a:p>
        </p:txBody>
      </p:sp>
      <p:pic>
        <p:nvPicPr>
          <p:cNvPr id="7172" name="Picture 4" descr="S:\d\ga\uist11\imgs\ss_company_ful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1800" y="4648200"/>
            <a:ext cx="4499039" cy="1582198"/>
          </a:xfrm>
          <a:prstGeom prst="rect">
            <a:avLst/>
          </a:prstGeom>
          <a:noFill/>
        </p:spPr>
      </p:pic>
      <p:grpSp>
        <p:nvGrpSpPr>
          <p:cNvPr id="21" name="Group 20"/>
          <p:cNvGrpSpPr/>
          <p:nvPr/>
        </p:nvGrpSpPr>
        <p:grpSpPr>
          <a:xfrm>
            <a:off x="7655104" y="5650786"/>
            <a:ext cx="1260296" cy="445213"/>
            <a:chOff x="7045504" y="5943600"/>
            <a:chExt cx="1260296" cy="533400"/>
          </a:xfrm>
        </p:grpSpPr>
        <p:sp>
          <p:nvSpPr>
            <p:cNvPr id="22" name="Folded Corner 21"/>
            <p:cNvSpPr/>
            <p:nvPr/>
          </p:nvSpPr>
          <p:spPr>
            <a:xfrm>
              <a:off x="7086600" y="5943600"/>
              <a:ext cx="1219200" cy="533400"/>
            </a:xfrm>
            <a:prstGeom prst="foldedCorner">
              <a:avLst>
                <a:gd name="adj" fmla="val 28224"/>
              </a:avLst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7045504" y="5978476"/>
              <a:ext cx="12192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smtClean="0"/>
                <a:t>Simplified</a:t>
              </a:r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057400" y="4174734"/>
            <a:ext cx="7086600" cy="2454666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-41096" y="6605875"/>
            <a:ext cx="918509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smtClean="0">
                <a:solidFill>
                  <a:schemeClr val="bg1">
                    <a:lumMod val="50000"/>
                  </a:schemeClr>
                </a:solidFill>
              </a:rPr>
              <a:t>Diagram based on </a:t>
            </a:r>
            <a:r>
              <a:rPr lang="en-US" sz="1300" i="1" smtClean="0">
                <a:solidFill>
                  <a:schemeClr val="bg1">
                    <a:lumMod val="50000"/>
                  </a:schemeClr>
                </a:solidFill>
              </a:rPr>
              <a:t>Managerial Decision Modeling with Spreadsheets</a:t>
            </a:r>
            <a:r>
              <a:rPr lang="en-US" sz="1300" smtClean="0">
                <a:solidFill>
                  <a:schemeClr val="bg1">
                    <a:lumMod val="50000"/>
                  </a:schemeClr>
                </a:solidFill>
              </a:rPr>
              <a:t> by Balakrishnan, Render, &amp; Stair. © 2007 Pearson Education</a:t>
            </a:r>
            <a:endParaRPr lang="en-US" sz="13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28600" y="228600"/>
            <a:ext cx="1752600" cy="990600"/>
          </a:xfrm>
          <a:prstGeom prst="rect">
            <a:avLst/>
          </a:prstGeom>
          <a:ln w="571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smtClean="0"/>
              <a:t>Define the Problem</a:t>
            </a:r>
            <a:endParaRPr lang="en-US" sz="2800"/>
          </a:p>
        </p:txBody>
      </p:sp>
      <p:sp>
        <p:nvSpPr>
          <p:cNvPr id="10" name="Rectangle 9"/>
          <p:cNvSpPr/>
          <p:nvPr/>
        </p:nvSpPr>
        <p:spPr>
          <a:xfrm>
            <a:off x="228600" y="1524000"/>
            <a:ext cx="1752600" cy="990600"/>
          </a:xfrm>
          <a:prstGeom prst="rect">
            <a:avLst/>
          </a:prstGeom>
          <a:ln w="571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smtClean="0"/>
              <a:t>Develop a Model</a:t>
            </a:r>
            <a:endParaRPr lang="en-US" sz="2800"/>
          </a:p>
        </p:txBody>
      </p:sp>
      <p:sp>
        <p:nvSpPr>
          <p:cNvPr id="11" name="Rectangle 10"/>
          <p:cNvSpPr/>
          <p:nvPr/>
        </p:nvSpPr>
        <p:spPr>
          <a:xfrm>
            <a:off x="228600" y="2895600"/>
            <a:ext cx="1752600" cy="990600"/>
          </a:xfrm>
          <a:prstGeom prst="rect">
            <a:avLst/>
          </a:prstGeom>
          <a:ln w="571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smtClean="0"/>
              <a:t>Acquire Input Data</a:t>
            </a:r>
            <a:endParaRPr lang="en-US" sz="2800"/>
          </a:p>
        </p:txBody>
      </p:sp>
      <p:sp>
        <p:nvSpPr>
          <p:cNvPr id="12" name="Rectangle 11"/>
          <p:cNvSpPr/>
          <p:nvPr/>
        </p:nvSpPr>
        <p:spPr>
          <a:xfrm>
            <a:off x="228600" y="4191000"/>
            <a:ext cx="1752600" cy="990600"/>
          </a:xfrm>
          <a:prstGeom prst="rect">
            <a:avLst/>
          </a:prstGeom>
          <a:ln w="571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smtClean="0"/>
              <a:t>Develop a Solution</a:t>
            </a:r>
            <a:endParaRPr lang="en-US" sz="2800"/>
          </a:p>
        </p:txBody>
      </p:sp>
      <p:sp>
        <p:nvSpPr>
          <p:cNvPr id="14" name="Rectangle 13"/>
          <p:cNvSpPr/>
          <p:nvPr/>
        </p:nvSpPr>
        <p:spPr>
          <a:xfrm>
            <a:off x="228600" y="5486400"/>
            <a:ext cx="1752600" cy="990600"/>
          </a:xfrm>
          <a:prstGeom prst="rect">
            <a:avLst/>
          </a:prstGeom>
          <a:ln w="571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smtClean="0"/>
              <a:t>Test the Solution</a:t>
            </a:r>
            <a:endParaRPr lang="en-US" sz="2800"/>
          </a:p>
        </p:txBody>
      </p:sp>
      <p:cxnSp>
        <p:nvCxnSpPr>
          <p:cNvPr id="16" name="Straight Arrow Connector 15"/>
          <p:cNvCxnSpPr>
            <a:stCxn id="8" idx="2"/>
            <a:endCxn id="10" idx="0"/>
          </p:cNvCxnSpPr>
          <p:nvPr/>
        </p:nvCxnSpPr>
        <p:spPr>
          <a:xfrm rot="5400000">
            <a:off x="952500" y="1371600"/>
            <a:ext cx="304800" cy="1588"/>
          </a:xfrm>
          <a:prstGeom prst="straightConnector1">
            <a:avLst/>
          </a:prstGeom>
          <a:ln w="571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10" idx="2"/>
            <a:endCxn id="11" idx="0"/>
          </p:cNvCxnSpPr>
          <p:nvPr/>
        </p:nvCxnSpPr>
        <p:spPr>
          <a:xfrm rot="5400000">
            <a:off x="914400" y="2705100"/>
            <a:ext cx="381000" cy="1588"/>
          </a:xfrm>
          <a:prstGeom prst="straightConnector1">
            <a:avLst/>
          </a:prstGeom>
          <a:ln w="571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11" idx="2"/>
            <a:endCxn id="12" idx="0"/>
          </p:cNvCxnSpPr>
          <p:nvPr/>
        </p:nvCxnSpPr>
        <p:spPr>
          <a:xfrm rot="5400000">
            <a:off x="952500" y="4038600"/>
            <a:ext cx="304800" cy="1588"/>
          </a:xfrm>
          <a:prstGeom prst="straightConnector1">
            <a:avLst/>
          </a:prstGeom>
          <a:ln w="571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12" idx="2"/>
            <a:endCxn id="14" idx="0"/>
          </p:cNvCxnSpPr>
          <p:nvPr/>
        </p:nvCxnSpPr>
        <p:spPr>
          <a:xfrm rot="5400000">
            <a:off x="952500" y="5334000"/>
            <a:ext cx="304800" cy="1588"/>
          </a:xfrm>
          <a:prstGeom prst="straightConnector1">
            <a:avLst/>
          </a:prstGeom>
          <a:ln w="571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ular Callout 19"/>
          <p:cNvSpPr/>
          <p:nvPr/>
        </p:nvSpPr>
        <p:spPr>
          <a:xfrm>
            <a:off x="2895600" y="2057400"/>
            <a:ext cx="5943600" cy="1809107"/>
          </a:xfrm>
          <a:prstGeom prst="wedgeRectCallout">
            <a:avLst>
              <a:gd name="adj1" fmla="val -62249"/>
              <a:gd name="adj2" fmla="val 19682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en-US" sz="2800" dirty="0" smtClean="0"/>
              <a:t>Strategies:</a:t>
            </a:r>
          </a:p>
          <a:p>
            <a:pPr>
              <a:buFont typeface="Arial" charset="0"/>
              <a:buChar char="•"/>
            </a:pPr>
            <a:r>
              <a:rPr lang="en-US" sz="2800" dirty="0" smtClean="0"/>
              <a:t>Recruit co-workers</a:t>
            </a:r>
          </a:p>
          <a:p>
            <a:pPr>
              <a:buFont typeface="Arial" charset="0"/>
              <a:buChar char="•"/>
            </a:pPr>
            <a:r>
              <a:rPr lang="en-US" sz="2800" dirty="0" smtClean="0"/>
              <a:t>Mechanical Turk</a:t>
            </a:r>
          </a:p>
          <a:p>
            <a:pPr>
              <a:buFont typeface="Arial" charset="0"/>
              <a:buChar char="•"/>
            </a:pPr>
            <a:r>
              <a:rPr lang="en-US" sz="2800" dirty="0" smtClean="0"/>
              <a:t>Acquire selectively</a:t>
            </a:r>
            <a:endParaRPr lang="en-US" sz="2800" dirty="0"/>
          </a:p>
        </p:txBody>
      </p:sp>
      <p:pic>
        <p:nvPicPr>
          <p:cNvPr id="7172" name="Picture 4" descr="S:\d\ga\uist11\imgs\ss_company_ful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1800" y="4648200"/>
            <a:ext cx="4499039" cy="1582198"/>
          </a:xfrm>
          <a:prstGeom prst="rect">
            <a:avLst/>
          </a:prstGeom>
          <a:noFill/>
        </p:spPr>
      </p:pic>
      <p:grpSp>
        <p:nvGrpSpPr>
          <p:cNvPr id="2" name="Group 20"/>
          <p:cNvGrpSpPr/>
          <p:nvPr/>
        </p:nvGrpSpPr>
        <p:grpSpPr>
          <a:xfrm>
            <a:off x="7655104" y="5650786"/>
            <a:ext cx="1260296" cy="445213"/>
            <a:chOff x="7045504" y="5943600"/>
            <a:chExt cx="1260296" cy="533400"/>
          </a:xfrm>
        </p:grpSpPr>
        <p:sp>
          <p:nvSpPr>
            <p:cNvPr id="22" name="Folded Corner 21"/>
            <p:cNvSpPr/>
            <p:nvPr/>
          </p:nvSpPr>
          <p:spPr>
            <a:xfrm>
              <a:off x="7086600" y="5943600"/>
              <a:ext cx="1219200" cy="533400"/>
            </a:xfrm>
            <a:prstGeom prst="foldedCorner">
              <a:avLst>
                <a:gd name="adj" fmla="val 28224"/>
              </a:avLst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7045504" y="5978476"/>
              <a:ext cx="12192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smtClean="0"/>
                <a:t>Simplified</a:t>
              </a:r>
              <a:endParaRPr lang="en-US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6090008" y="2766669"/>
            <a:ext cx="27577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smtClean="0"/>
              <a:t>Appsheet</a:t>
            </a:r>
            <a:endParaRPr lang="en-US" sz="4000" b="1"/>
          </a:p>
        </p:txBody>
      </p:sp>
      <p:sp>
        <p:nvSpPr>
          <p:cNvPr id="21" name="Right Brace 20"/>
          <p:cNvSpPr/>
          <p:nvPr/>
        </p:nvSpPr>
        <p:spPr>
          <a:xfrm>
            <a:off x="5867400" y="2590800"/>
            <a:ext cx="294526" cy="1143000"/>
          </a:xfrm>
          <a:prstGeom prst="rightBrac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6233844" y="2667000"/>
            <a:ext cx="2541140" cy="914400"/>
          </a:xfrm>
          <a:prstGeom prst="ellipse">
            <a:avLst/>
          </a:prstGeom>
          <a:noFill/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Appsheet:  Getting started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0" y="1828800"/>
            <a:ext cx="9144000" cy="3558147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09928" y="2643746"/>
            <a:ext cx="5833872" cy="2112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Appsheet:  Getting started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0" y="1828800"/>
            <a:ext cx="9144000" cy="3558147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S:\d\ga\uist11\imgs\ss_company_formulas_skeleto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9" y="2643747"/>
            <a:ext cx="8495280" cy="2113039"/>
          </a:xfrm>
          <a:prstGeom prst="rect">
            <a:avLst/>
          </a:prstGeom>
          <a:noFill/>
        </p:spPr>
      </p:pic>
      <p:grpSp>
        <p:nvGrpSpPr>
          <p:cNvPr id="3" name="Group 20"/>
          <p:cNvGrpSpPr/>
          <p:nvPr/>
        </p:nvGrpSpPr>
        <p:grpSpPr>
          <a:xfrm>
            <a:off x="7924800" y="6336587"/>
            <a:ext cx="1143000" cy="445213"/>
            <a:chOff x="7086600" y="5943600"/>
            <a:chExt cx="1219200" cy="533400"/>
          </a:xfrm>
        </p:grpSpPr>
        <p:sp>
          <p:nvSpPr>
            <p:cNvPr id="14" name="Folded Corner 13"/>
            <p:cNvSpPr/>
            <p:nvPr/>
          </p:nvSpPr>
          <p:spPr>
            <a:xfrm>
              <a:off x="7086600" y="5943600"/>
              <a:ext cx="1219200" cy="533400"/>
            </a:xfrm>
            <a:prstGeom prst="foldedCorner">
              <a:avLst>
                <a:gd name="adj" fmla="val 28224"/>
              </a:avLst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167880" y="5978476"/>
              <a:ext cx="1096825" cy="4793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smtClean="0"/>
                <a:t>Mockup</a:t>
              </a:r>
              <a:endParaRPr lang="en-US"/>
            </a:p>
          </p:txBody>
        </p:sp>
      </p:grp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3925" y="3454400"/>
            <a:ext cx="2752725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Appsheet:  ASK formulas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0" y="1828800"/>
            <a:ext cx="9144000" cy="3558147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2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475" y="2640711"/>
            <a:ext cx="8494776" cy="2112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Oval 9"/>
          <p:cNvSpPr/>
          <p:nvPr/>
        </p:nvSpPr>
        <p:spPr>
          <a:xfrm>
            <a:off x="1600200" y="3048000"/>
            <a:ext cx="4724400" cy="1447800"/>
          </a:xfrm>
          <a:prstGeom prst="ellipse">
            <a:avLst/>
          </a:prstGeom>
          <a:noFill/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25"/>
          <p:cNvGrpSpPr/>
          <p:nvPr/>
        </p:nvGrpSpPr>
        <p:grpSpPr>
          <a:xfrm>
            <a:off x="685800" y="5309170"/>
            <a:ext cx="6477000" cy="1387733"/>
            <a:chOff x="838200" y="5410200"/>
            <a:chExt cx="6477000" cy="1387733"/>
          </a:xfrm>
        </p:grpSpPr>
        <p:sp>
          <p:nvSpPr>
            <p:cNvPr id="11" name="TextBox 10"/>
            <p:cNvSpPr txBox="1"/>
            <p:nvPr/>
          </p:nvSpPr>
          <p:spPr>
            <a:xfrm>
              <a:off x="838200" y="5410200"/>
              <a:ext cx="37338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smtClean="0">
                  <a:latin typeface="Courier New" pitchFamily="49" charset="0"/>
                  <a:cs typeface="Courier New" pitchFamily="49" charset="0"/>
                </a:rPr>
                <a:t>=ASK(1, 1, 10)</a:t>
              </a:r>
              <a:endParaRPr lang="en-US" sz="32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838200" y="6336268"/>
              <a:ext cx="6477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cost        minimum value          maximum value</a:t>
              </a:r>
              <a:endParaRPr lang="en-US" sz="2400" dirty="0"/>
            </a:p>
          </p:txBody>
        </p:sp>
        <p:cxnSp>
          <p:nvCxnSpPr>
            <p:cNvPr id="14" name="Straight Arrow Connector 13"/>
            <p:cNvCxnSpPr/>
            <p:nvPr/>
          </p:nvCxnSpPr>
          <p:spPr>
            <a:xfrm rot="10800000" flipV="1">
              <a:off x="1295400" y="5929044"/>
              <a:ext cx="990600" cy="533400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 rot="5400000">
              <a:off x="2788578" y="6203022"/>
              <a:ext cx="518844" cy="1588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>
              <a:off x="3886200" y="5929044"/>
              <a:ext cx="990600" cy="533400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oup 20"/>
          <p:cNvGrpSpPr/>
          <p:nvPr/>
        </p:nvGrpSpPr>
        <p:grpSpPr>
          <a:xfrm>
            <a:off x="7924800" y="6336587"/>
            <a:ext cx="1143000" cy="445213"/>
            <a:chOff x="7086600" y="5943600"/>
            <a:chExt cx="1219200" cy="533400"/>
          </a:xfrm>
        </p:grpSpPr>
        <p:sp>
          <p:nvSpPr>
            <p:cNvPr id="28" name="Folded Corner 27"/>
            <p:cNvSpPr/>
            <p:nvPr/>
          </p:nvSpPr>
          <p:spPr>
            <a:xfrm>
              <a:off x="7086600" y="5943600"/>
              <a:ext cx="1219200" cy="533400"/>
            </a:xfrm>
            <a:prstGeom prst="foldedCorner">
              <a:avLst>
                <a:gd name="adj" fmla="val 28224"/>
              </a:avLst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7167880" y="5978476"/>
              <a:ext cx="1096825" cy="4793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smtClean="0"/>
                <a:t>Mockup</a:t>
              </a:r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839200" cy="1143000"/>
          </a:xfrm>
        </p:spPr>
        <p:txBody>
          <a:bodyPr>
            <a:normAutofit/>
          </a:bodyPr>
          <a:lstStyle/>
          <a:p>
            <a:r>
              <a:rPr lang="en-US" smtClean="0"/>
              <a:t>Appsheet:  Starting Input Acquisition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1752600" y="1447800"/>
            <a:ext cx="5867400" cy="487680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993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47144" y="2135982"/>
            <a:ext cx="4278312" cy="350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" name="Group 20"/>
          <p:cNvGrpSpPr/>
          <p:nvPr/>
        </p:nvGrpSpPr>
        <p:grpSpPr>
          <a:xfrm>
            <a:off x="7924800" y="6336587"/>
            <a:ext cx="1143000" cy="445213"/>
            <a:chOff x="7086600" y="5943600"/>
            <a:chExt cx="1219200" cy="533400"/>
          </a:xfrm>
        </p:grpSpPr>
        <p:sp>
          <p:nvSpPr>
            <p:cNvPr id="10" name="Folded Corner 9"/>
            <p:cNvSpPr/>
            <p:nvPr/>
          </p:nvSpPr>
          <p:spPr>
            <a:xfrm>
              <a:off x="7086600" y="5943600"/>
              <a:ext cx="1219200" cy="533400"/>
            </a:xfrm>
            <a:prstGeom prst="foldedCorner">
              <a:avLst>
                <a:gd name="adj" fmla="val 28224"/>
              </a:avLst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167880" y="5978476"/>
              <a:ext cx="1096825" cy="4793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smtClean="0"/>
                <a:t>Mockup</a:t>
              </a:r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S:\d\symposium2011\imgs\phone_ico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27403" y="2286000"/>
            <a:ext cx="2201863" cy="2201863"/>
          </a:xfrm>
          <a:prstGeom prst="rect">
            <a:avLst/>
          </a:prstGeom>
          <a:noFill/>
        </p:spPr>
      </p:pic>
      <p:sp>
        <p:nvSpPr>
          <p:cNvPr id="12" name="Right Arrow 11"/>
          <p:cNvSpPr/>
          <p:nvPr/>
        </p:nvSpPr>
        <p:spPr>
          <a:xfrm>
            <a:off x="3937203" y="2979737"/>
            <a:ext cx="1447800" cy="762000"/>
          </a:xfrm>
          <a:prstGeom prst="rightArrow">
            <a:avLst>
              <a:gd name="adj1" fmla="val 31124"/>
              <a:gd name="adj2" fmla="val 4325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33" name="Picture 9" descr="S:\d\symposium2011\imgs\question_block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13603" y="2522537"/>
            <a:ext cx="1625397" cy="16253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Appsheet:  Data collection</a:t>
            </a:r>
            <a:endParaRPr lang="en-US" dirty="0"/>
          </a:p>
        </p:txBody>
      </p:sp>
      <p:grpSp>
        <p:nvGrpSpPr>
          <p:cNvPr id="14" name="Group 13"/>
          <p:cNvGrpSpPr/>
          <p:nvPr/>
        </p:nvGrpSpPr>
        <p:grpSpPr>
          <a:xfrm>
            <a:off x="1064949" y="1219201"/>
            <a:ext cx="7088451" cy="5257800"/>
            <a:chOff x="1064949" y="1219201"/>
            <a:chExt cx="7088451" cy="5257800"/>
          </a:xfrm>
        </p:grpSpPr>
        <p:grpSp>
          <p:nvGrpSpPr>
            <p:cNvPr id="10" name="Group 9"/>
            <p:cNvGrpSpPr/>
            <p:nvPr/>
          </p:nvGrpSpPr>
          <p:grpSpPr>
            <a:xfrm>
              <a:off x="1064949" y="1219201"/>
              <a:ext cx="7088451" cy="5257800"/>
              <a:chOff x="838200" y="1219200"/>
              <a:chExt cx="7467600" cy="5539031"/>
            </a:xfrm>
          </p:grpSpPr>
          <p:pic>
            <p:nvPicPr>
              <p:cNvPr id="40962" name="Picture 2" descr="https://blob-s-docs.googlegroups.com/docs/OgAAAF6tnG-SF_xiO6Wz7VLD_tIvlZRxoufQQpWR0gQpo048-8dNEvy4lsu1vzAZP3stkGdRIBW1H_JqcnY9_GlWgXwA15jOjH3CE5eil9tkP_TmVuNKzZugJdwu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838200" y="1219200"/>
                <a:ext cx="7467600" cy="5539031"/>
              </a:xfrm>
              <a:prstGeom prst="rect">
                <a:avLst/>
              </a:prstGeom>
              <a:noFill/>
            </p:spPr>
          </p:pic>
          <p:sp>
            <p:nvSpPr>
              <p:cNvPr id="7" name="Rectangle 6"/>
              <p:cNvSpPr/>
              <p:nvPr/>
            </p:nvSpPr>
            <p:spPr>
              <a:xfrm>
                <a:off x="1143000" y="5003514"/>
                <a:ext cx="6553200" cy="151458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40963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445949" y="4800600"/>
              <a:ext cx="3905036" cy="1375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1" name="Group 20"/>
          <p:cNvGrpSpPr/>
          <p:nvPr/>
        </p:nvGrpSpPr>
        <p:grpSpPr>
          <a:xfrm>
            <a:off x="7924800" y="6336587"/>
            <a:ext cx="1143000" cy="445213"/>
            <a:chOff x="7086600" y="5943600"/>
            <a:chExt cx="1219200" cy="533400"/>
          </a:xfrm>
        </p:grpSpPr>
        <p:sp>
          <p:nvSpPr>
            <p:cNvPr id="12" name="Folded Corner 11"/>
            <p:cNvSpPr/>
            <p:nvPr/>
          </p:nvSpPr>
          <p:spPr>
            <a:xfrm>
              <a:off x="7086600" y="5943600"/>
              <a:ext cx="1219200" cy="533400"/>
            </a:xfrm>
            <a:prstGeom prst="foldedCorner">
              <a:avLst>
                <a:gd name="adj" fmla="val 28224"/>
              </a:avLst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167880" y="5978476"/>
              <a:ext cx="1096825" cy="4793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smtClean="0"/>
                <a:t>Mockup</a:t>
              </a:r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064949" y="1219201"/>
            <a:ext cx="7088451" cy="5257800"/>
            <a:chOff x="1064949" y="1219201"/>
            <a:chExt cx="7088451" cy="5257800"/>
          </a:xfrm>
        </p:grpSpPr>
        <p:grpSp>
          <p:nvGrpSpPr>
            <p:cNvPr id="10" name="Group 9"/>
            <p:cNvGrpSpPr/>
            <p:nvPr/>
          </p:nvGrpSpPr>
          <p:grpSpPr>
            <a:xfrm>
              <a:off x="1064949" y="1219201"/>
              <a:ext cx="7088451" cy="5257800"/>
              <a:chOff x="838200" y="1219200"/>
              <a:chExt cx="7467600" cy="5539031"/>
            </a:xfrm>
          </p:grpSpPr>
          <p:pic>
            <p:nvPicPr>
              <p:cNvPr id="12" name="Picture 2" descr="https://blob-s-docs.googlegroups.com/docs/OgAAAF6tnG-SF_xiO6Wz7VLD_tIvlZRxoufQQpWR0gQpo048-8dNEvy4lsu1vzAZP3stkGdRIBW1H_JqcnY9_GlWgXwA15jOjH3CE5eil9tkP_TmVuNKzZugJdwu"/>
              <p:cNvPicPr>
                <a:picLocks noChangeAspect="1" noChangeArrowheads="1"/>
              </p:cNvPicPr>
              <p:nvPr/>
            </p:nvPicPr>
            <p:blipFill>
              <a:blip r:embed="rId3" cstate="print">
                <a:lum bright="25000" contrast="-40000"/>
              </a:blip>
              <a:srcRect/>
              <a:stretch>
                <a:fillRect/>
              </a:stretch>
            </p:blipFill>
            <p:spPr bwMode="auto">
              <a:xfrm>
                <a:off x="838200" y="1219200"/>
                <a:ext cx="7467600" cy="5539031"/>
              </a:xfrm>
              <a:prstGeom prst="rect">
                <a:avLst/>
              </a:prstGeom>
              <a:noFill/>
            </p:spPr>
          </p:pic>
          <p:sp>
            <p:nvSpPr>
              <p:cNvPr id="13" name="Rectangle 12"/>
              <p:cNvSpPr/>
              <p:nvPr/>
            </p:nvSpPr>
            <p:spPr>
              <a:xfrm>
                <a:off x="1143000" y="5003514"/>
                <a:ext cx="6553200" cy="151458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11" name="Picture 3"/>
            <p:cNvPicPr>
              <a:picLocks noChangeAspect="1" noChangeArrowheads="1"/>
            </p:cNvPicPr>
            <p:nvPr/>
          </p:nvPicPr>
          <p:blipFill>
            <a:blip r:embed="rId4" cstate="print">
              <a:lum bright="25000" contrast="-40000"/>
            </a:blip>
            <a:srcRect/>
            <a:stretch>
              <a:fillRect/>
            </a:stretch>
          </p:blipFill>
          <p:spPr bwMode="auto">
            <a:xfrm>
              <a:off x="1445949" y="4800600"/>
              <a:ext cx="3905036" cy="1375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Appsheet:  Savings</a:t>
            </a:r>
            <a:endParaRPr lang="en-US" dirty="0"/>
          </a:p>
        </p:txBody>
      </p:sp>
      <p:grpSp>
        <p:nvGrpSpPr>
          <p:cNvPr id="3" name="Group 20"/>
          <p:cNvGrpSpPr/>
          <p:nvPr/>
        </p:nvGrpSpPr>
        <p:grpSpPr>
          <a:xfrm>
            <a:off x="7924800" y="6336587"/>
            <a:ext cx="1143000" cy="445213"/>
            <a:chOff x="7086600" y="5943600"/>
            <a:chExt cx="1219200" cy="533400"/>
          </a:xfrm>
        </p:grpSpPr>
        <p:sp>
          <p:nvSpPr>
            <p:cNvPr id="14" name="Folded Corner 13"/>
            <p:cNvSpPr/>
            <p:nvPr/>
          </p:nvSpPr>
          <p:spPr>
            <a:xfrm>
              <a:off x="7086600" y="5943600"/>
              <a:ext cx="1219200" cy="533400"/>
            </a:xfrm>
            <a:prstGeom prst="foldedCorner">
              <a:avLst>
                <a:gd name="adj" fmla="val 28224"/>
              </a:avLst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167880" y="5978476"/>
              <a:ext cx="1096825" cy="4793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smtClean="0"/>
                <a:t>Mockup</a:t>
              </a:r>
              <a:endParaRPr lang="en-US"/>
            </a:p>
          </p:txBody>
        </p:sp>
      </p:grpSp>
      <p:sp>
        <p:nvSpPr>
          <p:cNvPr id="16" name="Rounded Rectangle 15"/>
          <p:cNvSpPr/>
          <p:nvPr/>
        </p:nvSpPr>
        <p:spPr>
          <a:xfrm>
            <a:off x="1066800" y="1447800"/>
            <a:ext cx="6934200" cy="297180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1986" name="Picture 2" descr="S:\d\ga\uist11\imgs\ss_company_savings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0" y="1905000"/>
            <a:ext cx="6006302" cy="2112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Appsheet:  Savings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1066800" y="1447800"/>
            <a:ext cx="6934200" cy="297180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0"/>
          <p:cNvGrpSpPr/>
          <p:nvPr/>
        </p:nvGrpSpPr>
        <p:grpSpPr>
          <a:xfrm>
            <a:off x="7924800" y="6336587"/>
            <a:ext cx="1143000" cy="445213"/>
            <a:chOff x="7086600" y="5943600"/>
            <a:chExt cx="1219200" cy="533400"/>
          </a:xfrm>
        </p:grpSpPr>
        <p:sp>
          <p:nvSpPr>
            <p:cNvPr id="14" name="Folded Corner 13"/>
            <p:cNvSpPr/>
            <p:nvPr/>
          </p:nvSpPr>
          <p:spPr>
            <a:xfrm>
              <a:off x="7086600" y="5943600"/>
              <a:ext cx="1219200" cy="533400"/>
            </a:xfrm>
            <a:prstGeom prst="foldedCorner">
              <a:avLst>
                <a:gd name="adj" fmla="val 28224"/>
              </a:avLst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167880" y="5978476"/>
              <a:ext cx="1096825" cy="4793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smtClean="0"/>
                <a:t>Mockup</a:t>
              </a:r>
              <a:endParaRPr lang="en-US"/>
            </a:p>
          </p:txBody>
        </p:sp>
      </p:grpSp>
      <p:pic>
        <p:nvPicPr>
          <p:cNvPr id="41986" name="Picture 2" descr="S:\d\ga\uist11\imgs\ss_company_saving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1905000"/>
            <a:ext cx="6006302" cy="2112264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04800" y="5429071"/>
            <a:ext cx="8763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Conclusive decision with only 5 of the 9 inputs</a:t>
            </a:r>
          </a:p>
          <a:p>
            <a:pPr fontAlgn="t"/>
            <a:r>
              <a:rPr lang="en-US" sz="4000" b="1" dirty="0" smtClean="0"/>
              <a:t>Savings:  44% of the </a:t>
            </a:r>
            <a:r>
              <a:rPr lang="en-US" sz="4000" b="1" dirty="0" smtClean="0"/>
              <a:t>human effort</a:t>
            </a:r>
            <a:endParaRPr lang="en-US" sz="3200" b="1" dirty="0" smtClean="0"/>
          </a:p>
        </p:txBody>
      </p:sp>
      <p:pic>
        <p:nvPicPr>
          <p:cNvPr id="10" name="Picture 2" descr="S:\d\symposium2011\imgs\trophy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14800" y="4103131"/>
            <a:ext cx="1295400" cy="1295400"/>
          </a:xfrm>
          <a:prstGeom prst="rect">
            <a:avLst/>
          </a:prstGeom>
          <a:noFill/>
        </p:spPr>
      </p:pic>
      <p:sp>
        <p:nvSpPr>
          <p:cNvPr id="13" name="Rounded Rectangle 12"/>
          <p:cNvSpPr/>
          <p:nvPr/>
        </p:nvSpPr>
        <p:spPr>
          <a:xfrm>
            <a:off x="3491702" y="2614054"/>
            <a:ext cx="381000" cy="914400"/>
          </a:xfrm>
          <a:prstGeom prst="roundRect">
            <a:avLst>
              <a:gd name="adj" fmla="val 37831"/>
            </a:avLst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>
            <a:off x="5897444" y="2842654"/>
            <a:ext cx="381000" cy="457200"/>
          </a:xfrm>
          <a:prstGeom prst="roundRect">
            <a:avLst>
              <a:gd name="adj" fmla="val 37831"/>
            </a:avLst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609600" y="1066800"/>
            <a:ext cx="7848600" cy="220980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Prioritization</a:t>
            </a:r>
            <a:endParaRPr lang="en-US" dirty="0"/>
          </a:p>
        </p:txBody>
      </p:sp>
      <p:pic>
        <p:nvPicPr>
          <p:cNvPr id="4301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1524000"/>
            <a:ext cx="7139836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304800" y="5135940"/>
            <a:ext cx="8763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smtClean="0"/>
              <a:t>Standard plan:  A1, B1, C1, D1</a:t>
            </a:r>
          </a:p>
        </p:txBody>
      </p:sp>
      <p:grpSp>
        <p:nvGrpSpPr>
          <p:cNvPr id="27" name="Group 26"/>
          <p:cNvGrpSpPr/>
          <p:nvPr/>
        </p:nvGrpSpPr>
        <p:grpSpPr>
          <a:xfrm>
            <a:off x="3975100" y="2191656"/>
            <a:ext cx="5181600" cy="1059544"/>
            <a:chOff x="3975100" y="2191656"/>
            <a:chExt cx="5181600" cy="1059544"/>
          </a:xfrm>
        </p:grpSpPr>
        <p:sp>
          <p:nvSpPr>
            <p:cNvPr id="28" name="TextBox 27"/>
            <p:cNvSpPr txBox="1"/>
            <p:nvPr/>
          </p:nvSpPr>
          <p:spPr>
            <a:xfrm>
              <a:off x="3975100" y="2789535"/>
              <a:ext cx="51816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solidFill>
                    <a:schemeClr val="bg1">
                      <a:lumMod val="50000"/>
                    </a:schemeClr>
                  </a:solidFill>
                </a:rPr>
                <a:t>cost </a:t>
              </a:r>
              <a:r>
                <a:rPr lang="en-US" sz="2400" dirty="0" smtClean="0">
                  <a:solidFill>
                    <a:schemeClr val="bg1">
                      <a:lumMod val="50000"/>
                    </a:schemeClr>
                  </a:solidFill>
                </a:rPr>
                <a:t>    </a:t>
              </a:r>
              <a:r>
                <a:rPr lang="en-US" sz="2400" dirty="0" smtClean="0">
                  <a:solidFill>
                    <a:schemeClr val="bg1">
                      <a:lumMod val="50000"/>
                    </a:schemeClr>
                  </a:solidFill>
                </a:rPr>
                <a:t>minimum value </a:t>
              </a:r>
              <a:r>
                <a:rPr lang="en-US" sz="2400" dirty="0" smtClean="0">
                  <a:solidFill>
                    <a:schemeClr val="bg1">
                      <a:lumMod val="50000"/>
                    </a:schemeClr>
                  </a:solidFill>
                </a:rPr>
                <a:t>  </a:t>
              </a:r>
              <a:r>
                <a:rPr lang="en-US" sz="2400" dirty="0" smtClean="0">
                  <a:solidFill>
                    <a:schemeClr val="bg1">
                      <a:lumMod val="50000"/>
                    </a:schemeClr>
                  </a:solidFill>
                </a:rPr>
                <a:t>maximum value</a:t>
              </a:r>
              <a:endParaRPr lang="en-US" sz="24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cxnSp>
          <p:nvCxnSpPr>
            <p:cNvPr id="29" name="Straight Arrow Connector 28"/>
            <p:cNvCxnSpPr/>
            <p:nvPr/>
          </p:nvCxnSpPr>
          <p:spPr>
            <a:xfrm rot="10800000" flipV="1">
              <a:off x="4552951" y="2206170"/>
              <a:ext cx="2921909" cy="765630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 rot="10800000" flipV="1">
              <a:off x="5981701" y="2191656"/>
              <a:ext cx="1667333" cy="767444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 rot="16200000" flipH="1">
              <a:off x="7566023" y="2593975"/>
              <a:ext cx="784683" cy="9072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609600" y="1066800"/>
            <a:ext cx="7848600" cy="220980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Prioritization</a:t>
            </a:r>
            <a:endParaRPr lang="en-US" dirty="0"/>
          </a:p>
        </p:txBody>
      </p:sp>
      <p:pic>
        <p:nvPicPr>
          <p:cNvPr id="4301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1524000"/>
            <a:ext cx="7139836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0" name="Picture 2" descr="S:\d\ga\uist11\imgs\d_a1_1-10_b1_1-5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10903" y="3284538"/>
            <a:ext cx="4875697" cy="1820862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04800" y="5135940"/>
            <a:ext cx="8763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smtClean="0"/>
              <a:t>Standard plan:  A1, B1, C1, D1</a:t>
            </a:r>
          </a:p>
          <a:p>
            <a:r>
              <a:rPr lang="en-US" sz="3200" smtClean="0"/>
              <a:t>Appsheet plan:  B1, [A1 only if B1 ≤ 4], (C1 </a:t>
            </a:r>
            <a:r>
              <a:rPr lang="en-US" sz="3200" i="1" smtClean="0"/>
              <a:t>or</a:t>
            </a:r>
            <a:r>
              <a:rPr lang="en-US" sz="3200" smtClean="0"/>
              <a:t> D1)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3975100" y="2191656"/>
            <a:ext cx="5181600" cy="1059544"/>
            <a:chOff x="3975100" y="2191656"/>
            <a:chExt cx="5181600" cy="1059544"/>
          </a:xfrm>
        </p:grpSpPr>
        <p:sp>
          <p:nvSpPr>
            <p:cNvPr id="14" name="TextBox 13"/>
            <p:cNvSpPr txBox="1"/>
            <p:nvPr/>
          </p:nvSpPr>
          <p:spPr>
            <a:xfrm>
              <a:off x="3975100" y="2789535"/>
              <a:ext cx="51816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solidFill>
                    <a:schemeClr val="bg1">
                      <a:lumMod val="50000"/>
                    </a:schemeClr>
                  </a:solidFill>
                </a:rPr>
                <a:t>cost </a:t>
              </a:r>
              <a:r>
                <a:rPr lang="en-US" sz="2400" dirty="0" smtClean="0">
                  <a:solidFill>
                    <a:schemeClr val="bg1">
                      <a:lumMod val="50000"/>
                    </a:schemeClr>
                  </a:solidFill>
                </a:rPr>
                <a:t>    </a:t>
              </a:r>
              <a:r>
                <a:rPr lang="en-US" sz="2400" dirty="0" smtClean="0">
                  <a:solidFill>
                    <a:schemeClr val="bg1">
                      <a:lumMod val="50000"/>
                    </a:schemeClr>
                  </a:solidFill>
                </a:rPr>
                <a:t>minimum value </a:t>
              </a:r>
              <a:r>
                <a:rPr lang="en-US" sz="2400" dirty="0" smtClean="0">
                  <a:solidFill>
                    <a:schemeClr val="bg1">
                      <a:lumMod val="50000"/>
                    </a:schemeClr>
                  </a:solidFill>
                </a:rPr>
                <a:t>  </a:t>
              </a:r>
              <a:r>
                <a:rPr lang="en-US" sz="2400" dirty="0" smtClean="0">
                  <a:solidFill>
                    <a:schemeClr val="bg1">
                      <a:lumMod val="50000"/>
                    </a:schemeClr>
                  </a:solidFill>
                </a:rPr>
                <a:t>maximum value</a:t>
              </a:r>
              <a:endParaRPr lang="en-US" sz="24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 rot="10800000" flipV="1">
              <a:off x="4552951" y="2206170"/>
              <a:ext cx="2921909" cy="765630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 rot="10800000" flipV="1">
              <a:off x="5981701" y="2191656"/>
              <a:ext cx="1667333" cy="767444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 rot="16200000" flipH="1">
              <a:off x="7566023" y="2593975"/>
              <a:ext cx="784683" cy="9072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609600" y="1066800"/>
            <a:ext cx="7848600" cy="220980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Prioritization</a:t>
            </a:r>
            <a:endParaRPr lang="en-US" dirty="0"/>
          </a:p>
        </p:txBody>
      </p:sp>
      <p:pic>
        <p:nvPicPr>
          <p:cNvPr id="4301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524000"/>
            <a:ext cx="7139836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304800" y="5135940"/>
            <a:ext cx="876300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smtClean="0"/>
              <a:t>Standard plan:  A1, B1, C1, D1</a:t>
            </a:r>
          </a:p>
          <a:p>
            <a:r>
              <a:rPr lang="en-US" sz="3200" smtClean="0"/>
              <a:t>Appsheet plan:  B1, [A1 only if B1 ≤ 4], (C1 </a:t>
            </a:r>
            <a:r>
              <a:rPr lang="en-US" sz="3200" i="1" smtClean="0"/>
              <a:t>or</a:t>
            </a:r>
            <a:r>
              <a:rPr lang="en-US" sz="3200" smtClean="0"/>
              <a:t> D1)</a:t>
            </a:r>
          </a:p>
          <a:p>
            <a:pPr fontAlgn="t"/>
            <a:r>
              <a:rPr lang="en-US" sz="3200" b="1" smtClean="0"/>
              <a:t>Expected savings:  </a:t>
            </a:r>
            <a:r>
              <a:rPr lang="en-US" sz="4000" b="1" smtClean="0"/>
              <a:t>37%</a:t>
            </a:r>
            <a:endParaRPr lang="en-US" sz="3200" b="1" smtClean="0"/>
          </a:p>
        </p:txBody>
      </p:sp>
      <p:sp>
        <p:nvSpPr>
          <p:cNvPr id="7" name="Oval 6"/>
          <p:cNvSpPr/>
          <p:nvPr/>
        </p:nvSpPr>
        <p:spPr>
          <a:xfrm>
            <a:off x="3383621" y="6164494"/>
            <a:ext cx="1126733" cy="606176"/>
          </a:xfrm>
          <a:prstGeom prst="ellipse">
            <a:avLst/>
          </a:prstGeom>
          <a:noFill/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S:\d\ga\uist11\imgs\d_a1_1-10_b1_1-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0903" y="3284538"/>
            <a:ext cx="4875697" cy="1820862"/>
          </a:xfrm>
          <a:prstGeom prst="rect">
            <a:avLst/>
          </a:prstGeom>
          <a:noFill/>
        </p:spPr>
      </p:pic>
      <p:grpSp>
        <p:nvGrpSpPr>
          <p:cNvPr id="10" name="Group 9"/>
          <p:cNvGrpSpPr/>
          <p:nvPr/>
        </p:nvGrpSpPr>
        <p:grpSpPr>
          <a:xfrm>
            <a:off x="3975100" y="2191656"/>
            <a:ext cx="5181600" cy="1059544"/>
            <a:chOff x="3975100" y="2191656"/>
            <a:chExt cx="5181600" cy="1059544"/>
          </a:xfrm>
        </p:grpSpPr>
        <p:sp>
          <p:nvSpPr>
            <p:cNvPr id="11" name="TextBox 10"/>
            <p:cNvSpPr txBox="1"/>
            <p:nvPr/>
          </p:nvSpPr>
          <p:spPr>
            <a:xfrm>
              <a:off x="3975100" y="2789535"/>
              <a:ext cx="51816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solidFill>
                    <a:schemeClr val="bg1">
                      <a:lumMod val="50000"/>
                    </a:schemeClr>
                  </a:solidFill>
                </a:rPr>
                <a:t>cost </a:t>
              </a:r>
              <a:r>
                <a:rPr lang="en-US" sz="2400" dirty="0" smtClean="0">
                  <a:solidFill>
                    <a:schemeClr val="bg1">
                      <a:lumMod val="50000"/>
                    </a:schemeClr>
                  </a:solidFill>
                </a:rPr>
                <a:t>    </a:t>
              </a:r>
              <a:r>
                <a:rPr lang="en-US" sz="2400" dirty="0" smtClean="0">
                  <a:solidFill>
                    <a:schemeClr val="bg1">
                      <a:lumMod val="50000"/>
                    </a:schemeClr>
                  </a:solidFill>
                </a:rPr>
                <a:t>minimum value </a:t>
              </a:r>
              <a:r>
                <a:rPr lang="en-US" sz="2400" dirty="0" smtClean="0">
                  <a:solidFill>
                    <a:schemeClr val="bg1">
                      <a:lumMod val="50000"/>
                    </a:schemeClr>
                  </a:solidFill>
                </a:rPr>
                <a:t>  </a:t>
              </a:r>
              <a:r>
                <a:rPr lang="en-US" sz="2400" dirty="0" smtClean="0">
                  <a:solidFill>
                    <a:schemeClr val="bg1">
                      <a:lumMod val="50000"/>
                    </a:schemeClr>
                  </a:solidFill>
                </a:rPr>
                <a:t>maximum value</a:t>
              </a:r>
              <a:endParaRPr lang="en-US" sz="24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 rot="10800000" flipV="1">
              <a:off x="4552951" y="2206170"/>
              <a:ext cx="2921909" cy="765630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 rot="10800000" flipV="1">
              <a:off x="5981701" y="2191656"/>
              <a:ext cx="1667333" cy="767444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 rot="16200000" flipH="1">
              <a:off x="7566023" y="2593975"/>
              <a:ext cx="784683" cy="9072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5" name="Picture 2" descr="S:\d\symposium2011\imgs\trophy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8200" y="6096000"/>
            <a:ext cx="762000" cy="76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686800" cy="5486400"/>
          </a:xfrm>
        </p:spPr>
        <p:txBody>
          <a:bodyPr>
            <a:normAutofit/>
          </a:bodyPr>
          <a:lstStyle/>
          <a:p>
            <a:r>
              <a:rPr lang="en-US" dirty="0" smtClean="0"/>
              <a:t>Account for varying confidence in</a:t>
            </a:r>
            <a:r>
              <a:rPr lang="en-US" baseline="0" dirty="0" smtClean="0"/>
              <a:t> inputs</a:t>
            </a:r>
            <a:br>
              <a:rPr lang="en-US" baseline="0" dirty="0" smtClean="0"/>
            </a:br>
            <a:endParaRPr lang="en-US" baseline="0" dirty="0" smtClean="0"/>
          </a:p>
          <a:p>
            <a:pPr lvl="0">
              <a:spcBef>
                <a:spcPts val="1800"/>
              </a:spcBef>
            </a:pPr>
            <a:r>
              <a:rPr lang="en-US" baseline="0" dirty="0" smtClean="0"/>
              <a:t>Sharing </a:t>
            </a:r>
            <a:r>
              <a:rPr lang="en-US" baseline="0" dirty="0" smtClean="0"/>
              <a:t>of </a:t>
            </a:r>
            <a:r>
              <a:rPr lang="en-US" baseline="0" dirty="0" smtClean="0"/>
              <a:t>models themselves</a:t>
            </a:r>
            <a:br>
              <a:rPr lang="en-US" baseline="0" dirty="0" smtClean="0"/>
            </a:br>
            <a:endParaRPr lang="en-US" baseline="0" dirty="0" smtClean="0"/>
          </a:p>
          <a:p>
            <a:pPr lvl="0">
              <a:spcBef>
                <a:spcPts val="1800"/>
              </a:spcBef>
            </a:pPr>
            <a:r>
              <a:rPr lang="en-US" baseline="0" dirty="0" smtClean="0"/>
              <a:t>Construct web</a:t>
            </a:r>
            <a:r>
              <a:rPr lang="en-US" dirty="0" smtClean="0"/>
              <a:t>-based tools using spreadsheets</a:t>
            </a:r>
            <a:endParaRPr lang="en-US" baseline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Take-home lessons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5257800"/>
          </a:xfrm>
        </p:spPr>
        <p:txBody>
          <a:bodyPr>
            <a:normAutofit/>
          </a:bodyPr>
          <a:lstStyle/>
          <a:p>
            <a:pPr lvl="0">
              <a:spcAft>
                <a:spcPts val="1600"/>
              </a:spcAft>
            </a:pPr>
            <a:r>
              <a:rPr lang="en-US" baseline="0" dirty="0" smtClean="0"/>
              <a:t>Use crowdsourcing</a:t>
            </a:r>
            <a:r>
              <a:rPr lang="en-US" dirty="0" smtClean="0"/>
              <a:t> to gather data for decisions</a:t>
            </a:r>
            <a:endParaRPr lang="en-US" baseline="0" dirty="0" smtClean="0"/>
          </a:p>
          <a:p>
            <a:pPr lvl="0">
              <a:spcAft>
                <a:spcPts val="1600"/>
              </a:spcAft>
            </a:pPr>
            <a:r>
              <a:rPr lang="en-US" baseline="0" dirty="0" smtClean="0"/>
              <a:t>Human </a:t>
            </a:r>
            <a:r>
              <a:rPr lang="en-US" dirty="0" smtClean="0"/>
              <a:t>effort </a:t>
            </a:r>
            <a:r>
              <a:rPr lang="en-US" baseline="0" dirty="0" smtClean="0"/>
              <a:t>is expensive</a:t>
            </a:r>
          </a:p>
          <a:p>
            <a:pPr lvl="0">
              <a:spcAft>
                <a:spcPts val="1600"/>
              </a:spcAft>
            </a:pPr>
            <a:r>
              <a:rPr lang="en-US" dirty="0" smtClean="0"/>
              <a:t>Leverage computation to reduce human effort</a:t>
            </a:r>
            <a:endParaRPr lang="en-US" dirty="0" smtClean="0"/>
          </a:p>
          <a:p>
            <a:pPr lvl="0"/>
            <a:r>
              <a:rPr lang="en-US" baseline="0" dirty="0" smtClean="0"/>
              <a:t>Blend</a:t>
            </a:r>
            <a:r>
              <a:rPr lang="en-US" dirty="0" smtClean="0"/>
              <a:t> crowdsourcing with social </a:t>
            </a:r>
            <a:r>
              <a:rPr lang="en-US" dirty="0" smtClean="0"/>
              <a:t>computing </a:t>
            </a:r>
            <a:endParaRPr lang="en-US" dirty="0" smtClean="0"/>
          </a:p>
          <a:p>
            <a:pPr lvl="0">
              <a:buNone/>
            </a:pPr>
            <a:endParaRPr lang="en-US" baseline="0" dirty="0" smtClean="0"/>
          </a:p>
          <a:p>
            <a:pPr lvl="0">
              <a:buNone/>
            </a:pPr>
            <a:endParaRPr lang="en-US" baseline="0" dirty="0" smtClean="0"/>
          </a:p>
          <a:p>
            <a:pPr lvl="0" algn="ctr">
              <a:buNone/>
            </a:pPr>
            <a:r>
              <a:rPr lang="en-US" sz="2800" baseline="0" dirty="0" smtClean="0"/>
              <a:t>Alex Quinn &amp; Ben Bederson</a:t>
            </a:r>
            <a:endParaRPr lang="en-US" sz="2800" baseline="0" dirty="0"/>
          </a:p>
          <a:p>
            <a:pPr lvl="0" algn="ctr">
              <a:buNone/>
            </a:pPr>
            <a:r>
              <a:rPr lang="en-US" sz="2800" dirty="0" smtClean="0"/>
              <a:t>Contact:  aq@cs.umd.edu</a:t>
            </a:r>
          </a:p>
        </p:txBody>
      </p:sp>
      <p:pic>
        <p:nvPicPr>
          <p:cNvPr id="4" name="Picture 2" descr="S:\d\symbosium2011\imgs\hcil logo 382x382 transparent backgroun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77200" y="5791200"/>
            <a:ext cx="916800" cy="914400"/>
          </a:xfrm>
          <a:prstGeom prst="rect">
            <a:avLst/>
          </a:prstGeom>
          <a:noFill/>
        </p:spPr>
      </p:pic>
      <p:pic>
        <p:nvPicPr>
          <p:cNvPr id="16385" name="Picture 1" descr="S:\d\iphone\umd-logo-white-circle-transparent-background-182x182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5791200"/>
            <a:ext cx="914400" cy="914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Appsheet:  Architecture</a:t>
            </a:r>
            <a:endParaRPr lang="en-US" dirty="0"/>
          </a:p>
        </p:txBody>
      </p:sp>
      <p:pic>
        <p:nvPicPr>
          <p:cNvPr id="23554" name="Picture 2" descr="https://docs.google.com/drawings/image?id=sf5F2e2VNvSJQvuKlZ8r3Mg&amp;w=690&amp;h=452&amp;rev=216&amp;crop=5715%2C17526%2C262890%2C172212&amp;authkey=CNTaj60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524000"/>
            <a:ext cx="7851803" cy="5143501"/>
          </a:xfrm>
          <a:prstGeom prst="rect">
            <a:avLst/>
          </a:prstGeom>
          <a:noFill/>
        </p:spPr>
      </p:pic>
      <p:sp>
        <p:nvSpPr>
          <p:cNvPr id="4" name="Multiply 3"/>
          <p:cNvSpPr/>
          <p:nvPr/>
        </p:nvSpPr>
        <p:spPr>
          <a:xfrm>
            <a:off x="0" y="0"/>
            <a:ext cx="9144000" cy="6858000"/>
          </a:xfrm>
          <a:prstGeom prst="mathMultiply">
            <a:avLst>
              <a:gd name="adj1" fmla="val 11330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6" descr="fig1_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52400" y="177346"/>
            <a:ext cx="3352800" cy="6406018"/>
          </a:xfrm>
          <a:prstGeom prst="rect">
            <a:avLst/>
          </a:prstGeom>
          <a:noFill/>
          <a:ln/>
        </p:spPr>
      </p:pic>
      <p:sp>
        <p:nvSpPr>
          <p:cNvPr id="5" name="TextBox 4"/>
          <p:cNvSpPr txBox="1"/>
          <p:nvPr/>
        </p:nvSpPr>
        <p:spPr>
          <a:xfrm>
            <a:off x="-41096" y="6605875"/>
            <a:ext cx="91850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mtClean="0">
                <a:solidFill>
                  <a:schemeClr val="bg1">
                    <a:lumMod val="50000"/>
                  </a:schemeClr>
                </a:solidFill>
              </a:rPr>
              <a:t>Diagram:  © 2007 Pearson Education.   Balakrishnan, Render, and Stair.   Managerial Decision Modeling with Spreadsheets</a:t>
            </a:r>
            <a:endParaRPr lang="en-US" sz="14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Rectangular Callout 8"/>
          <p:cNvSpPr/>
          <p:nvPr/>
        </p:nvSpPr>
        <p:spPr>
          <a:xfrm>
            <a:off x="3733800" y="228600"/>
            <a:ext cx="5181600" cy="990600"/>
          </a:xfrm>
          <a:prstGeom prst="wedgeRectCallout">
            <a:avLst>
              <a:gd name="adj1" fmla="val -59483"/>
              <a:gd name="adj2" fmla="val -23420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400" smtClean="0"/>
              <a:t>Interviews to determine problem structure, relevant attributes, weights</a:t>
            </a:r>
            <a:endParaRPr lang="en-US" sz="2400"/>
          </a:p>
        </p:txBody>
      </p:sp>
      <p:grpSp>
        <p:nvGrpSpPr>
          <p:cNvPr id="14" name="Group 13"/>
          <p:cNvGrpSpPr/>
          <p:nvPr/>
        </p:nvGrpSpPr>
        <p:grpSpPr>
          <a:xfrm>
            <a:off x="4419601" y="1550252"/>
            <a:ext cx="3809999" cy="5050036"/>
            <a:chOff x="3733800" y="1550252"/>
            <a:chExt cx="3809999" cy="5050036"/>
          </a:xfrm>
        </p:grpSpPr>
        <p:pic>
          <p:nvPicPr>
            <p:cNvPr id="4099" name="Picture 3" descr="S:\d\symbosium2011\imgs\lined paper.gif"/>
            <p:cNvPicPr>
              <a:picLocks noChangeAspect="1" noChangeArrowheads="1"/>
            </p:cNvPicPr>
            <p:nvPr/>
          </p:nvPicPr>
          <p:blipFill>
            <a:blip r:embed="rId3" cstate="print">
              <a:lum bright="37000" contrast="-43000"/>
            </a:blip>
            <a:srcRect/>
            <a:stretch>
              <a:fillRect/>
            </a:stretch>
          </p:blipFill>
          <p:spPr bwMode="auto">
            <a:xfrm>
              <a:off x="3733800" y="1550252"/>
              <a:ext cx="3809999" cy="4979557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3" name="TextBox 12"/>
            <p:cNvSpPr txBox="1"/>
            <p:nvPr/>
          </p:nvSpPr>
          <p:spPr>
            <a:xfrm>
              <a:off x="3793733" y="2014417"/>
              <a:ext cx="3744074" cy="45858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>
                <a:buAutoNum type="arabicPeriod"/>
              </a:pPr>
              <a:r>
                <a:rPr lang="en-US" sz="2000" smtClean="0">
                  <a:latin typeface="Comic Sans MS" pitchFamily="66" charset="0"/>
                </a:rPr>
                <a:t>business income tax</a:t>
              </a:r>
            </a:p>
            <a:p>
              <a:pPr marL="342900" indent="-342900">
                <a:buAutoNum type="arabicPeriod"/>
              </a:pPr>
              <a:r>
                <a:rPr lang="en-US" sz="2000" smtClean="0">
                  <a:latin typeface="Comic Sans MS" pitchFamily="66" charset="0"/>
                </a:rPr>
                <a:t>climate</a:t>
              </a:r>
            </a:p>
            <a:p>
              <a:pPr marL="342900" indent="-342900">
                <a:buAutoNum type="arabicPeriod"/>
              </a:pPr>
              <a:r>
                <a:rPr lang="en-US" sz="2000" smtClean="0">
                  <a:latin typeface="Comic Sans MS" pitchFamily="66" charset="0"/>
                </a:rPr>
                <a:t>labor pool</a:t>
              </a:r>
            </a:p>
            <a:p>
              <a:pPr marL="342900" indent="-342900">
                <a:buAutoNum type="arabicPeriod"/>
              </a:pPr>
              <a:r>
                <a:rPr lang="en-US" sz="2000" smtClean="0">
                  <a:latin typeface="Comic Sans MS" pitchFamily="66" charset="0"/>
                </a:rPr>
                <a:t>health insurance costs</a:t>
              </a:r>
            </a:p>
            <a:p>
              <a:pPr marL="342900" indent="-342900">
                <a:buAutoNum type="arabicPeriod"/>
              </a:pPr>
              <a:r>
                <a:rPr lang="en-US" sz="2000" smtClean="0">
                  <a:latin typeface="Comic Sans MS" pitchFamily="66" charset="0"/>
                </a:rPr>
                <a:t>employee preference</a:t>
              </a:r>
            </a:p>
            <a:p>
              <a:pPr marL="342900" indent="-342900">
                <a:buAutoNum type="arabicPeriod"/>
              </a:pPr>
              <a:r>
                <a:rPr lang="en-US" sz="2000" smtClean="0">
                  <a:latin typeface="Comic Sans MS" pitchFamily="66" charset="0"/>
                </a:rPr>
                <a:t>rent</a:t>
              </a:r>
            </a:p>
            <a:p>
              <a:pPr marL="342900" indent="-342900">
                <a:buAutoNum type="arabicPeriod"/>
              </a:pPr>
              <a:r>
                <a:rPr lang="en-US" sz="2000" smtClean="0">
                  <a:latin typeface="Comic Sans MS" pitchFamily="66" charset="0"/>
                </a:rPr>
                <a:t>transportation</a:t>
              </a:r>
            </a:p>
            <a:p>
              <a:pPr marL="342900" indent="-342900">
                <a:buAutoNum type="arabicPeriod"/>
              </a:pPr>
              <a:r>
                <a:rPr lang="en-US" sz="2000" smtClean="0">
                  <a:latin typeface="Comic Sans MS" pitchFamily="66" charset="0"/>
                </a:rPr>
                <a:t>labor laws</a:t>
              </a:r>
            </a:p>
            <a:p>
              <a:pPr marL="342900" indent="-342900">
                <a:buAutoNum type="arabicPeriod"/>
              </a:pPr>
              <a:r>
                <a:rPr lang="en-US" sz="2000" smtClean="0">
                  <a:latin typeface="Comic Sans MS" pitchFamily="66" charset="0"/>
                </a:rPr>
                <a:t>sales tax</a:t>
              </a:r>
            </a:p>
            <a:p>
              <a:pPr marL="342900" indent="-342900">
                <a:buAutoNum type="arabicPeriod"/>
              </a:pPr>
              <a:r>
                <a:rPr lang="en-US" sz="2000" smtClean="0">
                  <a:latin typeface="Comic Sans MS" pitchFamily="66" charset="0"/>
                </a:rPr>
                <a:t>distance to other offices</a:t>
              </a:r>
            </a:p>
            <a:p>
              <a:pPr marL="342900" indent="-342900">
                <a:buAutoNum type="arabicPeriod"/>
              </a:pPr>
              <a:r>
                <a:rPr lang="en-US" sz="2000" smtClean="0">
                  <a:latin typeface="Comic Sans MS" pitchFamily="66" charset="0"/>
                </a:rPr>
                <a:t>distance to CEO hometown</a:t>
              </a:r>
            </a:p>
            <a:p>
              <a:pPr marL="342900" indent="-342900">
                <a:buAutoNum type="arabicPeriod"/>
              </a:pPr>
              <a:r>
                <a:rPr lang="en-US" sz="2000" smtClean="0">
                  <a:latin typeface="Comic Sans MS" pitchFamily="66" charset="0"/>
                </a:rPr>
                <a:t>availability of skilled labor</a:t>
              </a:r>
            </a:p>
            <a:p>
              <a:pPr marL="342900" indent="-342900">
                <a:buAutoNum type="arabicPeriod"/>
              </a:pPr>
              <a:r>
                <a:rPr lang="en-US" sz="2000" smtClean="0">
                  <a:latin typeface="Comic Sans MS" pitchFamily="66" charset="0"/>
                </a:rPr>
                <a:t>availability of office space</a:t>
              </a:r>
            </a:p>
            <a:p>
              <a:pPr marL="342900" indent="-342900"/>
              <a:r>
                <a:rPr lang="en-US" sz="1200" smtClean="0">
                  <a:latin typeface="Comic Sans MS" pitchFamily="66" charset="0"/>
                </a:rPr>
                <a:t>…</a:t>
              </a:r>
              <a:endParaRPr lang="en-US" sz="1600" smtClean="0">
                <a:latin typeface="Comic Sans MS" pitchFamily="66" charset="0"/>
              </a:endParaRPr>
            </a:p>
            <a:p>
              <a:pPr marL="342900" indent="-342900"/>
              <a:r>
                <a:rPr lang="en-US" sz="2000" smtClean="0">
                  <a:latin typeface="Comic Sans MS" pitchFamily="66" charset="0"/>
                </a:rPr>
                <a:t>50. employee satisfaction</a:t>
              </a:r>
            </a:p>
          </p:txBody>
        </p:sp>
      </p:grpSp>
      <p:sp>
        <p:nvSpPr>
          <p:cNvPr id="15" name="Multiply 14"/>
          <p:cNvSpPr/>
          <p:nvPr/>
        </p:nvSpPr>
        <p:spPr>
          <a:xfrm>
            <a:off x="0" y="0"/>
            <a:ext cx="9144000" cy="6858000"/>
          </a:xfrm>
          <a:prstGeom prst="mathMultiply">
            <a:avLst>
              <a:gd name="adj1" fmla="val 11330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4172984"/>
            <a:ext cx="1676400" cy="1803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Ideal</a:t>
            </a:r>
            <a:endParaRPr lang="en-US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 l="28667" t="5890" r="23333"/>
          <a:stretch>
            <a:fillRect/>
          </a:stretch>
        </p:blipFill>
        <p:spPr bwMode="auto">
          <a:xfrm>
            <a:off x="2362200" y="4114800"/>
            <a:ext cx="1515882" cy="197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 l="35897" r="5128"/>
          <a:stretch>
            <a:fillRect/>
          </a:stretch>
        </p:blipFill>
        <p:spPr bwMode="auto">
          <a:xfrm>
            <a:off x="4495800" y="4114800"/>
            <a:ext cx="17526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 descr="S:\d\symposium2011\imgs\fast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8200" y="1752600"/>
            <a:ext cx="1905000" cy="1905000"/>
          </a:xfrm>
          <a:prstGeom prst="rect">
            <a:avLst/>
          </a:prstGeom>
          <a:noFill/>
        </p:spPr>
      </p:pic>
      <p:pic>
        <p:nvPicPr>
          <p:cNvPr id="2" name="Picture 8" descr="S:\d\symposium2011\imgs\battery_care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4800" y="1676400"/>
            <a:ext cx="1905000" cy="1905000"/>
          </a:xfrm>
          <a:prstGeom prst="rect">
            <a:avLst/>
          </a:prstGeom>
          <a:noFill/>
        </p:spPr>
      </p:pic>
      <p:pic>
        <p:nvPicPr>
          <p:cNvPr id="3" name="Picture 9" descr="S:\d\symposium2011\imgs\cell_reception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667000" y="1676400"/>
            <a:ext cx="1429789" cy="2091447"/>
          </a:xfrm>
          <a:prstGeom prst="rect">
            <a:avLst/>
          </a:prstGeom>
          <a:noFill/>
        </p:spPr>
      </p:pic>
      <p:pic>
        <p:nvPicPr>
          <p:cNvPr id="1036" name="Picture 12" descr="S:\d\symposium2011\imgs\altek_leo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781800" y="4495800"/>
            <a:ext cx="2022661" cy="1264163"/>
          </a:xfrm>
          <a:prstGeom prst="rect">
            <a:avLst/>
          </a:prstGeom>
          <a:noFill/>
        </p:spPr>
      </p:pic>
      <p:pic>
        <p:nvPicPr>
          <p:cNvPr id="1040" name="Picture 16" descr="S:\d\symposium2011\imgs\32gb_microsdhc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038450" y="2083716"/>
            <a:ext cx="1572150" cy="11491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Overview</a:t>
            </a:r>
            <a:endParaRPr lang="en-US" dirty="0" smtClean="0"/>
          </a:p>
          <a:p>
            <a:r>
              <a:rPr lang="en-US" smtClean="0"/>
              <a:t>Example</a:t>
            </a:r>
            <a:endParaRPr lang="en-US" dirty="0" smtClean="0"/>
          </a:p>
          <a:p>
            <a:r>
              <a:rPr lang="en-US" smtClean="0"/>
              <a:t>Challenges</a:t>
            </a:r>
            <a:endParaRPr lang="en-US" dirty="0" smtClean="0"/>
          </a:p>
          <a:p>
            <a:r>
              <a:rPr lang="en-US" smtClean="0"/>
              <a:t>Next </a:t>
            </a:r>
            <a:r>
              <a:rPr lang="en-US" dirty="0" smtClean="0"/>
              <a:t>steps</a:t>
            </a:r>
            <a:endParaRPr lang="en-US" dirty="0"/>
          </a:p>
        </p:txBody>
      </p:sp>
      <p:sp>
        <p:nvSpPr>
          <p:cNvPr id="4" name="Multiply 3"/>
          <p:cNvSpPr/>
          <p:nvPr/>
        </p:nvSpPr>
        <p:spPr>
          <a:xfrm>
            <a:off x="0" y="0"/>
            <a:ext cx="9144000" cy="6858000"/>
          </a:xfrm>
          <a:prstGeom prst="mathMultiply">
            <a:avLst>
              <a:gd name="adj1" fmla="val 11330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Ways</a:t>
            </a:r>
            <a:r>
              <a:rPr lang="en-US" baseline="0" dirty="0" smtClean="0"/>
              <a:t> to gather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aseline="0" dirty="0" smtClean="0"/>
              <a:t>Option 1:  Use Mechanical Turk</a:t>
            </a:r>
          </a:p>
          <a:p>
            <a:pPr lvl="1"/>
            <a:r>
              <a:rPr lang="en-US" baseline="0" dirty="0" smtClean="0"/>
              <a:t>… but they lack domain knowledge</a:t>
            </a:r>
          </a:p>
          <a:p>
            <a:r>
              <a:rPr lang="en-US" dirty="0" smtClean="0"/>
              <a:t>Option 2:  Get help from co-workers</a:t>
            </a:r>
            <a:r>
              <a:rPr lang="en-US" baseline="0" dirty="0" smtClean="0"/>
              <a:t>.</a:t>
            </a:r>
          </a:p>
          <a:p>
            <a:pPr lvl="1"/>
            <a:r>
              <a:rPr lang="en-US" baseline="0" dirty="0" smtClean="0"/>
              <a:t>… but their time is valuable</a:t>
            </a:r>
          </a:p>
          <a:p>
            <a:r>
              <a:rPr lang="en-US" baseline="0" dirty="0" smtClean="0"/>
              <a:t>Option 3:  Gather a little information and narrow the field; then explore top contenders</a:t>
            </a:r>
          </a:p>
          <a:p>
            <a:pPr lvl="1"/>
            <a:r>
              <a:rPr lang="en-US" baseline="0" dirty="0" smtClean="0"/>
              <a:t>… but this may lead to suboptimal result</a:t>
            </a:r>
          </a:p>
          <a:p>
            <a:pPr lvl="0"/>
            <a:r>
              <a:rPr lang="en-US" baseline="0" dirty="0" smtClean="0"/>
              <a:t>Option 4:  </a:t>
            </a:r>
            <a:r>
              <a:rPr lang="en-US" baseline="0" dirty="0" err="1" smtClean="0"/>
              <a:t>Appsheet</a:t>
            </a:r>
            <a:endParaRPr lang="en-US" baseline="0" dirty="0" smtClean="0"/>
          </a:p>
          <a:p>
            <a:pPr lvl="1"/>
            <a:r>
              <a:rPr lang="en-US" baseline="0" dirty="0" smtClean="0"/>
              <a:t>Combine all three</a:t>
            </a:r>
          </a:p>
        </p:txBody>
      </p:sp>
      <p:sp>
        <p:nvSpPr>
          <p:cNvPr id="4" name="Multiply 3"/>
          <p:cNvSpPr/>
          <p:nvPr/>
        </p:nvSpPr>
        <p:spPr>
          <a:xfrm>
            <a:off x="0" y="0"/>
            <a:ext cx="9144000" cy="6858000"/>
          </a:xfrm>
          <a:prstGeom prst="mathMultiply">
            <a:avLst>
              <a:gd name="adj1" fmla="val 11330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/>
          </a:bodyPr>
          <a:lstStyle/>
          <a:p>
            <a:pPr>
              <a:spcAft>
                <a:spcPts val="3000"/>
              </a:spcAft>
            </a:pPr>
            <a:r>
              <a:rPr lang="en-US" b="1" smtClean="0"/>
              <a:t>Problem</a:t>
            </a:r>
            <a:r>
              <a:rPr lang="en-US" b="1" dirty="0" smtClean="0"/>
              <a:t>:</a:t>
            </a:r>
            <a:r>
              <a:rPr lang="en-US" baseline="0" dirty="0" smtClean="0"/>
              <a:t>  Gathering data </a:t>
            </a:r>
            <a:r>
              <a:rPr lang="en-US" baseline="0" smtClean="0"/>
              <a:t>is work-intensive</a:t>
            </a:r>
            <a:endParaRPr lang="en-US" baseline="0" dirty="0" smtClean="0"/>
          </a:p>
          <a:p>
            <a:pPr>
              <a:spcAft>
                <a:spcPts val="3000"/>
              </a:spcAft>
            </a:pPr>
            <a:r>
              <a:rPr lang="en-US" b="1" dirty="0" smtClean="0"/>
              <a:t>Goal</a:t>
            </a:r>
            <a:r>
              <a:rPr lang="en-US" b="1" smtClean="0"/>
              <a:t>:</a:t>
            </a:r>
            <a:r>
              <a:rPr lang="en-US" smtClean="0"/>
              <a:t>  Gather less data;  get the same result.</a:t>
            </a:r>
            <a:endParaRPr lang="en-US" baseline="0" dirty="0" smtClean="0"/>
          </a:p>
          <a:p>
            <a:pPr lvl="0">
              <a:spcAft>
                <a:spcPts val="3000"/>
              </a:spcAft>
            </a:pPr>
            <a:r>
              <a:rPr lang="en-US" b="1" baseline="0" dirty="0" smtClean="0"/>
              <a:t>Strategy:</a:t>
            </a:r>
            <a:r>
              <a:rPr lang="en-US" baseline="0" dirty="0" smtClean="0"/>
              <a:t>  Model-driven data collection </a:t>
            </a:r>
            <a:r>
              <a:rPr lang="en-US" baseline="0" smtClean="0"/>
              <a:t>with input prioritization for cost</a:t>
            </a:r>
            <a:r>
              <a:rPr lang="en-US" smtClean="0"/>
              <a:t> minimization</a:t>
            </a:r>
            <a:endParaRPr lang="en-US" dirty="0" smtClean="0"/>
          </a:p>
          <a:p>
            <a:pPr lvl="0">
              <a:spcAft>
                <a:spcPts val="3000"/>
              </a:spcAft>
            </a:pPr>
            <a:r>
              <a:rPr lang="en-US" b="1" dirty="0" smtClean="0"/>
              <a:t>Scope:</a:t>
            </a:r>
            <a:r>
              <a:rPr lang="en-US" dirty="0" smtClean="0"/>
              <a:t>  </a:t>
            </a:r>
            <a:r>
              <a:rPr lang="en-US" smtClean="0"/>
              <a:t>Any data-centric spreadsheet decision model that </a:t>
            </a:r>
            <a:r>
              <a:rPr lang="en-US" dirty="0" smtClean="0"/>
              <a:t>uses formulas to calculate a result</a:t>
            </a:r>
          </a:p>
        </p:txBody>
      </p:sp>
      <p:sp>
        <p:nvSpPr>
          <p:cNvPr id="4" name="Multiply 3"/>
          <p:cNvSpPr/>
          <p:nvPr/>
        </p:nvSpPr>
        <p:spPr>
          <a:xfrm>
            <a:off x="0" y="0"/>
            <a:ext cx="9144000" cy="6858000"/>
          </a:xfrm>
          <a:prstGeom prst="mathMultiply">
            <a:avLst>
              <a:gd name="adj1" fmla="val 11330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85800"/>
            <a:ext cx="9144000" cy="551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 r="47778" b="38493"/>
          <a:stretch>
            <a:fillRect/>
          </a:stretch>
        </p:blipFill>
        <p:spPr bwMode="auto">
          <a:xfrm>
            <a:off x="0" y="685800"/>
            <a:ext cx="9144000" cy="649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85800"/>
            <a:ext cx="9144000" cy="551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 descr="S:\d\symposium2011\imgs\atrix-581x106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1143000"/>
            <a:ext cx="2217370" cy="4072174"/>
          </a:xfrm>
          <a:prstGeom prst="rect">
            <a:avLst/>
          </a:prstGeom>
          <a:noFill/>
        </p:spPr>
      </p:pic>
      <p:cxnSp>
        <p:nvCxnSpPr>
          <p:cNvPr id="6" name="Straight Arrow Connector 5"/>
          <p:cNvCxnSpPr/>
          <p:nvPr/>
        </p:nvCxnSpPr>
        <p:spPr>
          <a:xfrm flipV="1">
            <a:off x="1676400" y="4953000"/>
            <a:ext cx="1752600" cy="990600"/>
          </a:xfrm>
          <a:prstGeom prst="straightConnector1">
            <a:avLst/>
          </a:prstGeom>
          <a:ln w="1079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/>
        </p:nvSpPr>
        <p:spPr>
          <a:xfrm>
            <a:off x="152400" y="5715000"/>
            <a:ext cx="1126733" cy="606176"/>
          </a:xfrm>
          <a:prstGeom prst="ellipse">
            <a:avLst/>
          </a:prstGeom>
          <a:noFill/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85800"/>
            <a:ext cx="9144000" cy="551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ounded Rectangle 5"/>
          <p:cNvSpPr/>
          <p:nvPr/>
        </p:nvSpPr>
        <p:spPr>
          <a:xfrm>
            <a:off x="3505200" y="1371600"/>
            <a:ext cx="381000" cy="4114800"/>
          </a:xfrm>
          <a:prstGeom prst="roundRect">
            <a:avLst>
              <a:gd name="adj" fmla="val 37831"/>
            </a:avLst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5715000" y="1371600"/>
            <a:ext cx="381000" cy="4114800"/>
          </a:xfrm>
          <a:prstGeom prst="roundRect">
            <a:avLst>
              <a:gd name="adj" fmla="val 37831"/>
            </a:avLst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8077200" y="1371600"/>
            <a:ext cx="381000" cy="4114800"/>
          </a:xfrm>
          <a:prstGeom prst="roundRect">
            <a:avLst>
              <a:gd name="adj" fmla="val 37831"/>
            </a:avLst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605532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4.44444E-6 L -0.75833 0.00695 " pathEditMode="fixed" rAng="0" ptsTypes="AA">
                                      <p:cBhvr>
                                        <p:cTn id="6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9" y="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S:\d\symbosium2011\imgs\textbooks\jacoby 098009580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1800" y="107546"/>
            <a:ext cx="2167930" cy="30970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31" name="Picture 7" descr="S:\d\symbosium2011\imgs\textbooks\render 013078381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81401" y="107546"/>
            <a:ext cx="2624091" cy="35798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32" name="Picture 8" descr="S:\d\symbosium2011\imgs\textbooks\balakrishnan 013195114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96000" y="3200524"/>
            <a:ext cx="2650846" cy="35110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33" name="Picture 9" descr="S:\d\symbosium2011\imgs\textbooks\albright 032466244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8600" y="107546"/>
            <a:ext cx="2904301" cy="38724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9" name="Picture 5" descr="S:\d\symbosium2011\imgs\textbooks\ragsdale 0538746319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971800" y="3200524"/>
            <a:ext cx="2865019" cy="35812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34" name="Picture 10" descr="S:\d\symbosium2011\imgs\textbooks\kros 0077212797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6200" y="3200524"/>
            <a:ext cx="2603213" cy="33662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2102</TotalTime>
  <Words>1071</Words>
  <Application>Microsoft Office PowerPoint</Application>
  <PresentationFormat>On-screen Show (4:3)</PresentationFormat>
  <Paragraphs>201</Paragraphs>
  <Slides>32</Slides>
  <Notes>15</Notes>
  <HiddenSlides>5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Office Theme</vt:lpstr>
      <vt:lpstr>Appsheet: Crowdsourcing Decision Support Efficiently</vt:lpstr>
      <vt:lpstr>Slide 2</vt:lpstr>
      <vt:lpstr>Ideal</vt:lpstr>
      <vt:lpstr>Slide 4</vt:lpstr>
      <vt:lpstr>Slide 5</vt:lpstr>
      <vt:lpstr>Slide 6</vt:lpstr>
      <vt:lpstr>Slide 7</vt:lpstr>
      <vt:lpstr>Slide 8</vt:lpstr>
      <vt:lpstr>Slide 9</vt:lpstr>
      <vt:lpstr>Example</vt:lpstr>
      <vt:lpstr>Slide 11</vt:lpstr>
      <vt:lpstr>Slide 12</vt:lpstr>
      <vt:lpstr>Slide 13</vt:lpstr>
      <vt:lpstr>Slide 14</vt:lpstr>
      <vt:lpstr>Slide 15</vt:lpstr>
      <vt:lpstr>Appsheet:  Getting started</vt:lpstr>
      <vt:lpstr>Appsheet:  Getting started</vt:lpstr>
      <vt:lpstr>Appsheet:  ASK formulas</vt:lpstr>
      <vt:lpstr>Appsheet:  Starting Input Acquisition</vt:lpstr>
      <vt:lpstr>Appsheet:  Data collection</vt:lpstr>
      <vt:lpstr>Appsheet:  Savings</vt:lpstr>
      <vt:lpstr>Appsheet:  Savings</vt:lpstr>
      <vt:lpstr>Prioritization</vt:lpstr>
      <vt:lpstr>Prioritization</vt:lpstr>
      <vt:lpstr>Prioritization</vt:lpstr>
      <vt:lpstr>Next steps</vt:lpstr>
      <vt:lpstr>Take-home lessons</vt:lpstr>
      <vt:lpstr>Appsheet:  Architecture</vt:lpstr>
      <vt:lpstr>Slide 29</vt:lpstr>
      <vt:lpstr>Outline</vt:lpstr>
      <vt:lpstr>Ways to gather data</vt:lpstr>
      <vt:lpstr>Overview</vt:lpstr>
    </vt:vector>
  </TitlesOfParts>
  <Company>University of Maryland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Appsheet</dc:title>
  <dc:creator>Alex Quinn</dc:creator>
  <cp:lastModifiedBy>Alex Quinn</cp:lastModifiedBy>
  <cp:revision>124</cp:revision>
  <dcterms:created xsi:type="dcterms:W3CDTF">2011-05-13T21:56:23Z</dcterms:created>
  <dcterms:modified xsi:type="dcterms:W3CDTF">2011-05-26T14:46:48Z</dcterms:modified>
</cp:coreProperties>
</file>