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259" r:id="rId4"/>
    <p:sldId id="260" r:id="rId5"/>
    <p:sldId id="261" r:id="rId6"/>
    <p:sldId id="265" r:id="rId7"/>
    <p:sldId id="262" r:id="rId8"/>
    <p:sldId id="266" r:id="rId9"/>
    <p:sldId id="263" r:id="rId10"/>
    <p:sldId id="267" r:id="rId11"/>
    <p:sldId id="264" r:id="rId12"/>
    <p:sldId id="268" r:id="rId13"/>
    <p:sldId id="25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416" y="-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9DB0AEC-9EF4-B642-97D4-956E6AB73633}" type="datetimeFigureOut">
              <a:rPr lang="en-US" smtClean="0"/>
              <a:pPr/>
              <a:t>5/26/11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C5C63A60-CFE0-D34B-B087-6D81D72AE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  <p:sldLayoutId r:id="rId19"/>
    <p:sldLayoutId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6.jpeg"/><Relationship Id="rId3" Type="http://schemas.openxmlformats.org/officeDocument/2006/relationships/image" Target="../media/image17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7.jpeg"/><Relationship Id="rId3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1.jpeg"/><Relationship Id="rId3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4624668"/>
            <a:ext cx="8610600" cy="9334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Does Social Media Affect Youth Development?</a:t>
            </a:r>
            <a:br>
              <a:rPr lang="en-US" dirty="0" smtClean="0"/>
            </a:br>
            <a:r>
              <a:rPr lang="en-US" dirty="0" smtClean="0"/>
              <a:t>Opportunities for Design &amp; Research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5652247"/>
            <a:ext cx="4114800" cy="748553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June Ahn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University of Maryland, College Park</a:t>
            </a:r>
          </a:p>
          <a:p>
            <a:r>
              <a:rPr lang="en-US" sz="1600" dirty="0" err="1" smtClean="0">
                <a:solidFill>
                  <a:schemeClr val="tx1"/>
                </a:solidFill>
              </a:rPr>
              <a:t>iSchool</a:t>
            </a:r>
            <a:r>
              <a:rPr lang="en-US" sz="1600" dirty="0" smtClean="0">
                <a:solidFill>
                  <a:schemeClr val="tx1"/>
                </a:solidFill>
              </a:rPr>
              <a:t> &amp; College of Education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4" name="Picture 3" descr="logo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917082"/>
            <a:ext cx="1066800" cy="940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from Social Media: The Challenges</a:t>
            </a:r>
            <a:endParaRPr lang="en-US" dirty="0"/>
          </a:p>
        </p:txBody>
      </p:sp>
      <p:pic>
        <p:nvPicPr>
          <p:cNvPr id="5" name="Picture 4" descr="foldi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828800"/>
            <a:ext cx="3048000" cy="1790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35814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http://</a:t>
            </a:r>
            <a:r>
              <a:rPr lang="en-US" sz="900" dirty="0" err="1" smtClean="0"/>
              <a:t>fold.it/portal/site_files/theme/science/competition.png</a:t>
            </a:r>
            <a:endParaRPr lang="en-US" sz="900" dirty="0"/>
          </a:p>
        </p:txBody>
      </p:sp>
      <p:pic>
        <p:nvPicPr>
          <p:cNvPr id="8" name="Picture 7" descr="wikipedia-logo-en-bi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2667000"/>
            <a:ext cx="1858440" cy="22764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57600" y="494853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http://www.wired.com/images_blogs/epicenter/2009/05/wikipedia-logo-en-big.png</a:t>
            </a:r>
            <a:endParaRPr lang="en-US" sz="800" dirty="0"/>
          </a:p>
        </p:txBody>
      </p:sp>
      <p:pic>
        <p:nvPicPr>
          <p:cNvPr id="10" name="Picture 9" descr="khan_academ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4850" y="4419600"/>
            <a:ext cx="3359150" cy="20492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91201" y="6490156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http://www.pixelpeople.co.za/wp-content/uploads/2011/04/khan_academy.jpg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Technology: The Big Design Challenges</a:t>
            </a:r>
            <a:endParaRPr lang="en-US" dirty="0"/>
          </a:p>
        </p:txBody>
      </p:sp>
      <p:sp>
        <p:nvSpPr>
          <p:cNvPr id="12" name="Vertical Text Placeholder 11"/>
          <p:cNvSpPr>
            <a:spLocks noGrp="1"/>
          </p:cNvSpPr>
          <p:nvPr>
            <p:ph type="body" orient="vert" idx="1"/>
          </p:nvPr>
        </p:nvSpPr>
        <p:spPr>
          <a:xfrm>
            <a:off x="498474" y="1981200"/>
            <a:ext cx="7197726" cy="4495800"/>
          </a:xfrm>
        </p:spPr>
        <p:txBody>
          <a:bodyPr vert="horz">
            <a:normAutofit lnSpcReduction="10000"/>
          </a:bodyPr>
          <a:lstStyle/>
          <a:p>
            <a:r>
              <a:rPr lang="en-US" sz="2800" dirty="0" smtClean="0"/>
              <a:t> Need to understand ways to motivate more interaction between users of social media.</a:t>
            </a:r>
          </a:p>
          <a:p>
            <a:r>
              <a:rPr lang="en-US" sz="2800" dirty="0" smtClean="0"/>
              <a:t> Find new ways to motivate social support.</a:t>
            </a:r>
          </a:p>
          <a:p>
            <a:r>
              <a:rPr lang="en-US" sz="2800" dirty="0" smtClean="0"/>
              <a:t> Design to mitigate negative </a:t>
            </a:r>
            <a:r>
              <a:rPr lang="en-US" sz="2800" dirty="0" smtClean="0"/>
              <a:t>behavior</a:t>
            </a:r>
          </a:p>
          <a:p>
            <a:pPr lvl="1"/>
            <a:r>
              <a:rPr lang="en-US" sz="2600" dirty="0" smtClean="0"/>
              <a:t>  It’s easy to organize to bully someone</a:t>
            </a:r>
          </a:p>
          <a:p>
            <a:pPr lvl="1"/>
            <a:r>
              <a:rPr lang="en-US" sz="2600" dirty="0" smtClean="0"/>
              <a:t> Can we make it easy to organize to</a:t>
            </a:r>
          </a:p>
          <a:p>
            <a:pPr lvl="1">
              <a:buNone/>
            </a:pPr>
            <a:r>
              <a:rPr lang="en-US" sz="2600" dirty="0" smtClean="0"/>
              <a:t>Counter-organize? Report? Support?</a:t>
            </a:r>
            <a:endParaRPr lang="en-US" sz="2600" dirty="0"/>
          </a:p>
        </p:txBody>
      </p:sp>
      <p:pic>
        <p:nvPicPr>
          <p:cNvPr id="13" name="Picture 12" descr="facebook_like_button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3200400"/>
            <a:ext cx="1587499" cy="706275"/>
          </a:xfrm>
          <a:prstGeom prst="rect">
            <a:avLst/>
          </a:prstGeom>
        </p:spPr>
      </p:pic>
      <p:pic>
        <p:nvPicPr>
          <p:cNvPr id="14" name="Picture 13" descr="fb_safety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137" y="4267200"/>
            <a:ext cx="1334263" cy="1708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Social Design Challenges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r>
              <a:rPr lang="en-US" sz="2800" dirty="0" smtClean="0"/>
              <a:t> Need to make online communities viable for youth and adults to coexist</a:t>
            </a:r>
          </a:p>
          <a:p>
            <a:pPr lvl="1"/>
            <a:r>
              <a:rPr lang="en-US" sz="2400" dirty="0" smtClean="0"/>
              <a:t>Identity Management Tools</a:t>
            </a:r>
          </a:p>
          <a:p>
            <a:pPr lvl="1">
              <a:buNone/>
            </a:pPr>
            <a:endParaRPr lang="en-US" sz="2600" dirty="0" smtClean="0"/>
          </a:p>
          <a:p>
            <a:r>
              <a:rPr lang="en-US" sz="2800" dirty="0" smtClean="0"/>
              <a:t> Need to understand youth who opt out </a:t>
            </a:r>
          </a:p>
          <a:p>
            <a:pPr lvl="1"/>
            <a:r>
              <a:rPr lang="en-US" sz="2400" dirty="0" smtClean="0"/>
              <a:t>Under represented populations </a:t>
            </a:r>
            <a:r>
              <a:rPr lang="en-US" sz="800" dirty="0" smtClean="0"/>
              <a:t>(Ahn, under review)</a:t>
            </a:r>
          </a:p>
          <a:p>
            <a:pPr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05000"/>
            <a:ext cx="51618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Email:  </a:t>
            </a:r>
            <a:r>
              <a:rPr lang="en-US" sz="3200" dirty="0" err="1" smtClean="0"/>
              <a:t>juneahn@umd.edu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533400" y="2819400"/>
            <a:ext cx="75438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/>
            <a:r>
              <a:rPr lang="en-US" sz="2400" dirty="0" smtClean="0"/>
              <a:t>Ahn, J. (2011). The effect of social network sites on adolescents’ social and academic development: Current theories and controversies.</a:t>
            </a:r>
          </a:p>
          <a:p>
            <a:pPr lvl="0" hangingPunct="0"/>
            <a:r>
              <a:rPr lang="en-US" sz="2400" i="1" dirty="0" smtClean="0"/>
              <a:t>Journal of the American Society for Information Science &amp; Technology</a:t>
            </a:r>
            <a:r>
              <a:rPr lang="en-US" sz="2400" dirty="0" smtClean="0"/>
              <a:t>. DOI: 10.1002/asi.21540.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 descr="logo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917082"/>
            <a:ext cx="1066800" cy="940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Teens? Why Social Media?</a:t>
            </a:r>
            <a:endParaRPr lang="en-US" dirty="0"/>
          </a:p>
        </p:txBody>
      </p:sp>
      <p:pic>
        <p:nvPicPr>
          <p:cNvPr id="3" name="Picture 2" descr="teen_ipho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2819400"/>
            <a:ext cx="4462057" cy="2971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95800" y="5755957"/>
            <a:ext cx="435247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Source: http://www.flickr.com/photos/robhardingii/2787936139/sizes/l/in/photostream/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1600200"/>
            <a:ext cx="3824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statistics from the </a:t>
            </a:r>
          </a:p>
          <a:p>
            <a:r>
              <a:rPr lang="en-US" dirty="0" smtClean="0"/>
              <a:t>Pew Internet &amp; American Life Project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495485"/>
            <a:ext cx="369372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93% of Teenagers are Online</a:t>
            </a:r>
          </a:p>
          <a:p>
            <a:endParaRPr lang="en-US" sz="2400" dirty="0" smtClean="0"/>
          </a:p>
          <a:p>
            <a:r>
              <a:rPr lang="en-US" sz="2400" dirty="0" smtClean="0"/>
              <a:t>73% of wired teens use social network sites</a:t>
            </a:r>
          </a:p>
          <a:p>
            <a:endParaRPr lang="en-US" sz="2400" dirty="0" smtClean="0"/>
          </a:p>
          <a:p>
            <a:r>
              <a:rPr lang="en-US" sz="2400" dirty="0" smtClean="0"/>
              <a:t>75% of teens own a cell phone</a:t>
            </a:r>
          </a:p>
          <a:p>
            <a:endParaRPr lang="en-US" sz="2400" dirty="0" smtClean="0"/>
          </a:p>
          <a:p>
            <a:r>
              <a:rPr lang="en-US" sz="2400" dirty="0" smtClean="0"/>
              <a:t>62% of teens consume online news and current events online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Network Sites (</a:t>
            </a:r>
            <a:r>
              <a:rPr lang="en-US" dirty="0" err="1" smtClean="0"/>
              <a:t>SNSs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Controversies &amp; Opportunities</a:t>
            </a:r>
            <a:endParaRPr lang="en-US" dirty="0"/>
          </a:p>
        </p:txBody>
      </p:sp>
      <p:pic>
        <p:nvPicPr>
          <p:cNvPr id="10" name="Picture 9" descr="facebook_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343331"/>
            <a:ext cx="2683398" cy="1009469"/>
          </a:xfrm>
          <a:prstGeom prst="rect">
            <a:avLst/>
          </a:prstGeom>
        </p:spPr>
      </p:pic>
      <p:pic>
        <p:nvPicPr>
          <p:cNvPr id="11" name="Picture 10" descr="myspace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399" y="3657600"/>
            <a:ext cx="2543309" cy="533400"/>
          </a:xfrm>
          <a:prstGeom prst="rect">
            <a:avLst/>
          </a:prstGeom>
        </p:spPr>
      </p:pic>
      <p:pic>
        <p:nvPicPr>
          <p:cNvPr id="12" name="Picture 11" descr="twit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4502830"/>
            <a:ext cx="1840734" cy="67877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53302" y="2580144"/>
            <a:ext cx="468589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What do youth do in </a:t>
            </a:r>
            <a:r>
              <a:rPr lang="en-US" sz="2800" dirty="0" err="1" smtClean="0"/>
              <a:t>SNSs</a:t>
            </a:r>
            <a:r>
              <a:rPr lang="en-US" sz="2800" dirty="0" smtClean="0"/>
              <a:t>?</a:t>
            </a:r>
          </a:p>
          <a:p>
            <a:endParaRPr lang="en-US" sz="2800" dirty="0" smtClean="0"/>
          </a:p>
          <a:p>
            <a:r>
              <a:rPr lang="en-US" sz="2800" dirty="0" smtClean="0"/>
              <a:t>Does it affect their: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 Relationships?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 Psychological Well Being?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 Learning?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SNSs</a:t>
            </a:r>
            <a:r>
              <a:rPr lang="en-US" dirty="0" smtClean="0"/>
              <a:t> are Identity Developing Platforms</a:t>
            </a:r>
            <a:endParaRPr lang="en-US" dirty="0"/>
          </a:p>
        </p:txBody>
      </p:sp>
      <p:pic>
        <p:nvPicPr>
          <p:cNvPr id="3" name="Picture 2" descr="profil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981200"/>
            <a:ext cx="5043526" cy="3140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0" y="2286000"/>
            <a:ext cx="1495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Pictures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4572000"/>
            <a:ext cx="1445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Friends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429000"/>
            <a:ext cx="2391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Relationships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819400" y="25908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772700" y="3766810"/>
            <a:ext cx="961100" cy="43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3"/>
          </p:cNvCxnSpPr>
          <p:nvPr/>
        </p:nvCxnSpPr>
        <p:spPr>
          <a:xfrm flipV="1">
            <a:off x="3045302" y="4800600"/>
            <a:ext cx="764698" cy="330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81400" y="5867400"/>
            <a:ext cx="2124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Interactions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7391400" y="5715000"/>
            <a:ext cx="82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Info</a:t>
            </a:r>
            <a:endParaRPr lang="en-US" sz="2800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4610100" y="5143500"/>
            <a:ext cx="9144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0"/>
          </p:cNvCxnSpPr>
          <p:nvPr/>
        </p:nvCxnSpPr>
        <p:spPr>
          <a:xfrm rot="16200000" flipV="1">
            <a:off x="5653490" y="3566710"/>
            <a:ext cx="3048000" cy="12485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Relationships: The Good and the Bad</a:t>
            </a:r>
            <a:endParaRPr lang="en-US" dirty="0"/>
          </a:p>
        </p:txBody>
      </p:sp>
      <p:pic>
        <p:nvPicPr>
          <p:cNvPr id="3" name="Picture 2" descr="cyberbull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1905000"/>
            <a:ext cx="3327399" cy="23491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62600" y="4233446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http://www.flickr.com/photos/winning-information/2314383724/sizes/m/in/photostream</a:t>
            </a:r>
            <a:endParaRPr lang="en-US" sz="800" dirty="0"/>
          </a:p>
        </p:txBody>
      </p:sp>
      <p:pic>
        <p:nvPicPr>
          <p:cNvPr id="6" name="Picture 5" descr="itgetsbetter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905000"/>
            <a:ext cx="3216045" cy="25121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4419600"/>
            <a:ext cx="15311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www.itgetsbetter.org</a:t>
            </a:r>
            <a:r>
              <a:rPr lang="en-US" sz="800" dirty="0" smtClean="0"/>
              <a:t>/</a:t>
            </a: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731194" y="5029200"/>
            <a:ext cx="841280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Online social networks can be used to build social capital, but also enhance negative behaviors.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Know?</a:t>
            </a:r>
            <a:endParaRPr lang="en-US" dirty="0"/>
          </a:p>
        </p:txBody>
      </p:sp>
      <p:sp>
        <p:nvSpPr>
          <p:cNvPr id="6" name="Vertical Text Placeholder 5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r>
              <a:rPr lang="en-US" sz="2800" dirty="0" smtClean="0"/>
              <a:t> Receiving messages in, related to higher bridging social capital </a:t>
            </a:r>
            <a:r>
              <a:rPr lang="en-US" sz="1000" dirty="0" smtClean="0"/>
              <a:t>(Burke, Kraut, Marlow, 2011)</a:t>
            </a:r>
          </a:p>
          <a:p>
            <a:r>
              <a:rPr lang="en-US" sz="2800" dirty="0" smtClean="0"/>
              <a:t> Positive supportive interactions related to higher bonding social capital </a:t>
            </a:r>
            <a:r>
              <a:rPr lang="en-US" sz="1000" dirty="0" smtClean="0"/>
              <a:t>(Ahn, under review)</a:t>
            </a:r>
          </a:p>
          <a:p>
            <a:r>
              <a:rPr lang="en-US" sz="2800" dirty="0" smtClean="0"/>
              <a:t> Design Challenges:</a:t>
            </a:r>
          </a:p>
          <a:p>
            <a:pPr lvl="1"/>
            <a:r>
              <a:rPr lang="en-US" sz="2800" dirty="0" smtClean="0"/>
              <a:t> How do we motivate positive interaction?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Psychological Well-Being</a:t>
            </a:r>
            <a:endParaRPr lang="en-US" dirty="0"/>
          </a:p>
        </p:txBody>
      </p:sp>
      <p:pic>
        <p:nvPicPr>
          <p:cNvPr id="3" name="Picture 2" descr="tech_isol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905000"/>
            <a:ext cx="4495800" cy="1760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3657600"/>
            <a:ext cx="37497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http://www.flickr.com/photos/joelogon/324259281/sizes/l/in/photostream/</a:t>
            </a:r>
            <a:endParaRPr lang="en-US" sz="800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2286000"/>
            <a:ext cx="426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early Internet was isolating</a:t>
            </a:r>
            <a:endParaRPr lang="en-US" sz="2800" dirty="0"/>
          </a:p>
        </p:txBody>
      </p:sp>
      <p:pic>
        <p:nvPicPr>
          <p:cNvPr id="8" name="Picture 7" descr="teens_sharete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4038600"/>
            <a:ext cx="3557195" cy="2362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47800" y="4343400"/>
            <a:ext cx="3657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Young People</a:t>
            </a:r>
          </a:p>
          <a:p>
            <a:r>
              <a:rPr lang="en-US" sz="2800" dirty="0" smtClean="0"/>
              <a:t>The Internet is now: social, connecting, sharing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254680" y="6400800"/>
            <a:ext cx="37369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http://www.flickr.com/photos/yourdon/3088582622/sizes/l/in/photostream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Know?</a:t>
            </a:r>
            <a:endParaRPr lang="en-US" dirty="0"/>
          </a:p>
        </p:txBody>
      </p:sp>
      <p:sp>
        <p:nvSpPr>
          <p:cNvPr id="4" name="Vertical Text Placeholder 3"/>
          <p:cNvSpPr>
            <a:spLocks noGrp="1"/>
          </p:cNvSpPr>
          <p:nvPr>
            <p:ph type="body" orient="vert" idx="1"/>
          </p:nvPr>
        </p:nvSpPr>
        <p:spPr>
          <a:xfrm>
            <a:off x="498474" y="1981200"/>
            <a:ext cx="7556313" cy="4648200"/>
          </a:xfrm>
        </p:spPr>
        <p:txBody>
          <a:bodyPr vert="horz">
            <a:normAutofit/>
          </a:bodyPr>
          <a:lstStyle/>
          <a:p>
            <a:r>
              <a:rPr lang="en-US" sz="2800" dirty="0" smtClean="0"/>
              <a:t> Positive interactions in </a:t>
            </a:r>
            <a:r>
              <a:rPr lang="en-US" sz="2800" dirty="0" err="1" smtClean="0"/>
              <a:t>SNSs</a:t>
            </a:r>
            <a:r>
              <a:rPr lang="en-US" sz="2800" dirty="0" smtClean="0"/>
              <a:t> related to More Happiness, Self-Esteem </a:t>
            </a:r>
            <a:r>
              <a:rPr lang="en-US" sz="1000" dirty="0" smtClean="0"/>
              <a:t>(</a:t>
            </a:r>
            <a:r>
              <a:rPr lang="en-US" sz="1000" dirty="0" err="1" smtClean="0"/>
              <a:t>Valkenburg</a:t>
            </a:r>
            <a:r>
              <a:rPr lang="en-US" sz="1000" dirty="0" smtClean="0"/>
              <a:t> &amp; Peter, 2009)</a:t>
            </a:r>
          </a:p>
          <a:p>
            <a:r>
              <a:rPr lang="en-US" sz="2800" dirty="0" smtClean="0"/>
              <a:t> </a:t>
            </a:r>
            <a:r>
              <a:rPr lang="en-US" sz="2800" dirty="0" err="1" smtClean="0"/>
              <a:t>Cyberbullying</a:t>
            </a:r>
            <a:r>
              <a:rPr lang="en-US" sz="2800" dirty="0" smtClean="0"/>
              <a:t> significantly related to lower self esteem </a:t>
            </a:r>
            <a:r>
              <a:rPr lang="en-US" sz="1000" dirty="0" smtClean="0"/>
              <a:t>(</a:t>
            </a:r>
            <a:r>
              <a:rPr lang="en-US" sz="1000" dirty="0" err="1" smtClean="0"/>
              <a:t>Patchin</a:t>
            </a:r>
            <a:r>
              <a:rPr lang="en-US" sz="1000" dirty="0" smtClean="0"/>
              <a:t> &amp; </a:t>
            </a:r>
            <a:r>
              <a:rPr lang="en-US" sz="1000" dirty="0" err="1" smtClean="0"/>
              <a:t>Hinduja</a:t>
            </a:r>
            <a:r>
              <a:rPr lang="en-US" sz="1000" dirty="0" smtClean="0"/>
              <a:t>, 2010)</a:t>
            </a:r>
          </a:p>
          <a:p>
            <a:r>
              <a:rPr lang="en-US" sz="2800" dirty="0" smtClean="0"/>
              <a:t> Design Challenges:</a:t>
            </a:r>
          </a:p>
          <a:p>
            <a:pPr lvl="1"/>
            <a:r>
              <a:rPr lang="en-US" sz="2800" dirty="0" smtClean="0"/>
              <a:t> How do we design for more social support?</a:t>
            </a:r>
          </a:p>
          <a:p>
            <a:pPr lvl="1"/>
            <a:r>
              <a:rPr lang="en-US" sz="2800" dirty="0" smtClean="0"/>
              <a:t>How do we design to mitigate bullying?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Big Question: Learning?</a:t>
            </a:r>
            <a:endParaRPr lang="en-US" dirty="0"/>
          </a:p>
        </p:txBody>
      </p:sp>
      <p:pic>
        <p:nvPicPr>
          <p:cNvPr id="3" name="Picture 2" descr="reportc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00200"/>
            <a:ext cx="2438400" cy="1828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9401" y="1981200"/>
            <a:ext cx="601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Using </a:t>
            </a:r>
            <a:r>
              <a:rPr lang="en-US" sz="2800" dirty="0" err="1" smtClean="0"/>
              <a:t>SNSs</a:t>
            </a:r>
            <a:r>
              <a:rPr lang="en-US" sz="2800" dirty="0" smtClean="0"/>
              <a:t> alone is not likely related to academic achievement!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2895600"/>
            <a:ext cx="5508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Pasek</a:t>
            </a:r>
            <a:r>
              <a:rPr lang="en-US" sz="800" dirty="0" smtClean="0"/>
              <a:t>, J., more, </a:t>
            </a:r>
            <a:r>
              <a:rPr lang="en-US" sz="800" dirty="0" err="1" smtClean="0"/>
              <a:t>e</a:t>
            </a:r>
            <a:r>
              <a:rPr lang="en-US" sz="800" dirty="0" smtClean="0"/>
              <a:t>., &amp; </a:t>
            </a:r>
            <a:r>
              <a:rPr lang="en-US" sz="800" dirty="0" err="1" smtClean="0"/>
              <a:t>Hargittai</a:t>
            </a:r>
            <a:r>
              <a:rPr lang="en-US" sz="800" dirty="0" smtClean="0"/>
              <a:t>, E. (2009). </a:t>
            </a:r>
            <a:r>
              <a:rPr lang="en-US" sz="800" dirty="0" err="1" smtClean="0"/>
              <a:t>Facebook</a:t>
            </a:r>
            <a:r>
              <a:rPr lang="en-US" sz="800" dirty="0" smtClean="0"/>
              <a:t> and academic per- </a:t>
            </a:r>
            <a:r>
              <a:rPr lang="en-US" sz="800" dirty="0" err="1" smtClean="0"/>
              <a:t>formance</a:t>
            </a:r>
            <a:r>
              <a:rPr lang="en-US" sz="800" dirty="0" smtClean="0"/>
              <a:t>: Reconciling a media sensation with data. First Monday, 14(5), </a:t>
            </a:r>
            <a:r>
              <a:rPr lang="en-US" sz="800" dirty="0" err="1" smtClean="0"/>
              <a:t>http://firstmonday.org/htbin/cgiwrap/bin/ojs/index.php/fm/article/view/</a:t>
            </a:r>
            <a:r>
              <a:rPr lang="en-US" sz="800" dirty="0" smtClean="0"/>
              <a:t> 2498/218.</a:t>
            </a:r>
            <a:endParaRPr lang="en-US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1" y="3429001"/>
            <a:ext cx="2438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http://www.flickr.com/photos/amboo213/4020584983/sizes/o/in/photostream/</a:t>
            </a:r>
          </a:p>
          <a:p>
            <a:endParaRPr lang="en-US" dirty="0"/>
          </a:p>
        </p:txBody>
      </p:sp>
      <p:pic>
        <p:nvPicPr>
          <p:cNvPr id="8" name="Picture 7" descr="class2point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114800"/>
            <a:ext cx="3126237" cy="1828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52800" y="4114800"/>
            <a:ext cx="5791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Big Design Challenge of the Future:</a:t>
            </a:r>
          </a:p>
          <a:p>
            <a:r>
              <a:rPr lang="en-US" sz="2400" dirty="0" smtClean="0"/>
              <a:t>How do we leverage affordances of social media for collaborative learning?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372</TotalTime>
  <Words>706</Words>
  <Application>Microsoft Office PowerPoint</Application>
  <PresentationFormat>On-screen Show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Advantage</vt:lpstr>
      <vt:lpstr>How Does Social Media Affect Youth Development? Opportunities for Design &amp; Research </vt:lpstr>
      <vt:lpstr>Why Teens? Why Social Media?</vt:lpstr>
      <vt:lpstr>Social Network Sites (SNSs) Controversies &amp; Opportunities</vt:lpstr>
      <vt:lpstr>SNSs are Identity Developing Platforms</vt:lpstr>
      <vt:lpstr>Relationships: The Good and the Bad</vt:lpstr>
      <vt:lpstr>What Do We Know?</vt:lpstr>
      <vt:lpstr>Psychological Well-Being</vt:lpstr>
      <vt:lpstr>What Do We Know?</vt:lpstr>
      <vt:lpstr>A Big Question: Learning?</vt:lpstr>
      <vt:lpstr>Learning from Social Media: The Challenges</vt:lpstr>
      <vt:lpstr>Technology: The Big Design Challenges</vt:lpstr>
      <vt:lpstr>Big Social Design Challenges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June  Ahn</dc:creator>
  <cp:lastModifiedBy>Greg Walsh</cp:lastModifiedBy>
  <cp:revision>62</cp:revision>
  <dcterms:created xsi:type="dcterms:W3CDTF">2011-05-26T15:03:15Z</dcterms:created>
  <dcterms:modified xsi:type="dcterms:W3CDTF">2011-05-26T15:03:56Z</dcterms:modified>
</cp:coreProperties>
</file>