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75" r:id="rId6"/>
    <p:sldId id="266" r:id="rId7"/>
    <p:sldId id="267" r:id="rId8"/>
    <p:sldId id="268" r:id="rId9"/>
    <p:sldId id="269" r:id="rId10"/>
    <p:sldId id="270" r:id="rId11"/>
    <p:sldId id="277" r:id="rId12"/>
    <p:sldId id="278" r:id="rId13"/>
    <p:sldId id="263" r:id="rId14"/>
    <p:sldId id="265" r:id="rId15"/>
    <p:sldId id="280" r:id="rId16"/>
    <p:sldId id="281" r:id="rId17"/>
    <p:sldId id="273" r:id="rId18"/>
    <p:sldId id="271" r:id="rId19"/>
    <p:sldId id="272" r:id="rId20"/>
    <p:sldId id="25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DA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782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F7A18-9203-4FAB-9FDF-286061A519A5}" type="datetimeFigureOut">
              <a:rPr lang="en-US" smtClean="0"/>
              <a:t>5/20/2011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6F525-5118-4EDB-A96C-6EA7964F1E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78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Bodoni MT" pitchFamily="18" charset="0"/>
              </a:rPr>
              <a:t>Use triggers to excite search</a:t>
            </a:r>
          </a:p>
          <a:p>
            <a:r>
              <a:rPr lang="en-US" dirty="0" smtClean="0">
                <a:latin typeface="Bodoni MT" pitchFamily="18" charset="0"/>
              </a:rPr>
              <a:t>Connect search interface with social networking sites to support adolescents’ social computer use and reliance on others</a:t>
            </a:r>
          </a:p>
          <a:p>
            <a:r>
              <a:rPr lang="en-US" dirty="0" smtClean="0">
                <a:latin typeface="Bodoni MT" pitchFamily="18" charset="0"/>
              </a:rPr>
              <a:t>Make success visible to encourage confidence in all searchers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6F525-5118-4EDB-A96C-6EA7964F1E9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92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091-FC9A-43D6-BCB3-B646941700BF}" type="datetimeFigureOut">
              <a:rPr lang="en-US" smtClean="0"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C87A-BC1F-4A87-B835-D9F0A946B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191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091-FC9A-43D6-BCB3-B646941700BF}" type="datetimeFigureOut">
              <a:rPr lang="en-US" smtClean="0"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C87A-BC1F-4A87-B835-D9F0A946B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0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091-FC9A-43D6-BCB3-B646941700BF}" type="datetimeFigureOut">
              <a:rPr lang="en-US" smtClean="0"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C87A-BC1F-4A87-B835-D9F0A946B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377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091-FC9A-43D6-BCB3-B646941700BF}" type="datetimeFigureOut">
              <a:rPr lang="en-US" smtClean="0"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C87A-BC1F-4A87-B835-D9F0A946B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56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091-FC9A-43D6-BCB3-B646941700BF}" type="datetimeFigureOut">
              <a:rPr lang="en-US" smtClean="0"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C87A-BC1F-4A87-B835-D9F0A946B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76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091-FC9A-43D6-BCB3-B646941700BF}" type="datetimeFigureOut">
              <a:rPr lang="en-US" smtClean="0"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C87A-BC1F-4A87-B835-D9F0A946B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41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091-FC9A-43D6-BCB3-B646941700BF}" type="datetimeFigureOut">
              <a:rPr lang="en-US" smtClean="0"/>
              <a:t>5/20/2011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C87A-BC1F-4A87-B835-D9F0A946B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19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091-FC9A-43D6-BCB3-B646941700BF}" type="datetimeFigureOut">
              <a:rPr lang="en-US" smtClean="0"/>
              <a:t>5/20/2011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C87A-BC1F-4A87-B835-D9F0A946B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9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091-FC9A-43D6-BCB3-B646941700BF}" type="datetimeFigureOut">
              <a:rPr lang="en-US" smtClean="0"/>
              <a:t>5/20/2011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C87A-BC1F-4A87-B835-D9F0A946B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76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091-FC9A-43D6-BCB3-B646941700BF}" type="datetimeFigureOut">
              <a:rPr lang="en-US" smtClean="0"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C87A-BC1F-4A87-B835-D9F0A946B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26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091-FC9A-43D6-BCB3-B646941700BF}" type="datetimeFigureOut">
              <a:rPr lang="en-US" smtClean="0"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5C87A-BC1F-4A87-B835-D9F0A946B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007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7E091-FC9A-43D6-BCB3-B646941700BF}" type="datetimeFigureOut">
              <a:rPr lang="en-US" smtClean="0"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5C87A-BC1F-4A87-B835-D9F0A946B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19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mrfoundation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50" y="357188"/>
            <a:ext cx="9086850" cy="4062412"/>
          </a:xfrm>
          <a:custGeom>
            <a:avLst/>
            <a:gdLst>
              <a:gd name="connsiteX0" fmla="*/ 0 w 9144000"/>
              <a:gd name="connsiteY0" fmla="*/ 0 h 4419600"/>
              <a:gd name="connsiteX1" fmla="*/ 9144000 w 9144000"/>
              <a:gd name="connsiteY1" fmla="*/ 0 h 4419600"/>
              <a:gd name="connsiteX2" fmla="*/ 9144000 w 9144000"/>
              <a:gd name="connsiteY2" fmla="*/ 4419600 h 4419600"/>
              <a:gd name="connsiteX3" fmla="*/ 0 w 9144000"/>
              <a:gd name="connsiteY3" fmla="*/ 4419600 h 4419600"/>
              <a:gd name="connsiteX4" fmla="*/ 0 w 9144000"/>
              <a:gd name="connsiteY4" fmla="*/ 0 h 4419600"/>
              <a:gd name="connsiteX0" fmla="*/ 0 w 9144000"/>
              <a:gd name="connsiteY0" fmla="*/ 0 h 4419600"/>
              <a:gd name="connsiteX1" fmla="*/ 9144000 w 9144000"/>
              <a:gd name="connsiteY1" fmla="*/ 0 h 4419600"/>
              <a:gd name="connsiteX2" fmla="*/ 9144000 w 9144000"/>
              <a:gd name="connsiteY2" fmla="*/ 4419600 h 4419600"/>
              <a:gd name="connsiteX3" fmla="*/ 185738 w 9144000"/>
              <a:gd name="connsiteY3" fmla="*/ 4205288 h 4419600"/>
              <a:gd name="connsiteX4" fmla="*/ 0 w 9144000"/>
              <a:gd name="connsiteY4" fmla="*/ 0 h 4419600"/>
              <a:gd name="connsiteX0" fmla="*/ 0 w 9144000"/>
              <a:gd name="connsiteY0" fmla="*/ 0 h 4419600"/>
              <a:gd name="connsiteX1" fmla="*/ 9144000 w 9144000"/>
              <a:gd name="connsiteY1" fmla="*/ 0 h 4419600"/>
              <a:gd name="connsiteX2" fmla="*/ 9144000 w 9144000"/>
              <a:gd name="connsiteY2" fmla="*/ 4419600 h 4419600"/>
              <a:gd name="connsiteX3" fmla="*/ 485776 w 9144000"/>
              <a:gd name="connsiteY3" fmla="*/ 3476625 h 4419600"/>
              <a:gd name="connsiteX4" fmla="*/ 0 w 9144000"/>
              <a:gd name="connsiteY4" fmla="*/ 0 h 4419600"/>
              <a:gd name="connsiteX0" fmla="*/ 0 w 9144000"/>
              <a:gd name="connsiteY0" fmla="*/ 0 h 4419600"/>
              <a:gd name="connsiteX1" fmla="*/ 8872538 w 9144000"/>
              <a:gd name="connsiteY1" fmla="*/ 1128713 h 4419600"/>
              <a:gd name="connsiteX2" fmla="*/ 9144000 w 9144000"/>
              <a:gd name="connsiteY2" fmla="*/ 4419600 h 4419600"/>
              <a:gd name="connsiteX3" fmla="*/ 485776 w 9144000"/>
              <a:gd name="connsiteY3" fmla="*/ 3476625 h 4419600"/>
              <a:gd name="connsiteX4" fmla="*/ 0 w 9144000"/>
              <a:gd name="connsiteY4" fmla="*/ 0 h 4419600"/>
              <a:gd name="connsiteX0" fmla="*/ 0 w 9086850"/>
              <a:gd name="connsiteY0" fmla="*/ 0 h 4062412"/>
              <a:gd name="connsiteX1" fmla="*/ 8815388 w 9086850"/>
              <a:gd name="connsiteY1" fmla="*/ 771525 h 4062412"/>
              <a:gd name="connsiteX2" fmla="*/ 9086850 w 9086850"/>
              <a:gd name="connsiteY2" fmla="*/ 4062412 h 4062412"/>
              <a:gd name="connsiteX3" fmla="*/ 428626 w 9086850"/>
              <a:gd name="connsiteY3" fmla="*/ 3119437 h 4062412"/>
              <a:gd name="connsiteX4" fmla="*/ 0 w 9086850"/>
              <a:gd name="connsiteY4" fmla="*/ 0 h 406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6850" h="4062412">
                <a:moveTo>
                  <a:pt x="0" y="0"/>
                </a:moveTo>
                <a:lnTo>
                  <a:pt x="8815388" y="771525"/>
                </a:lnTo>
                <a:lnTo>
                  <a:pt x="9086850" y="4062412"/>
                </a:lnTo>
                <a:lnTo>
                  <a:pt x="428626" y="3119437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5430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odoni MT" pitchFamily="18" charset="0"/>
              </a:rPr>
              <a:t>How Adolescents Search the Web with Keyword Interfaces:</a:t>
            </a:r>
            <a:br>
              <a:rPr lang="en-US" dirty="0" smtClean="0">
                <a:latin typeface="Bodoni MT" pitchFamily="18" charset="0"/>
              </a:rPr>
            </a:br>
            <a:r>
              <a:rPr lang="en-US" dirty="0" smtClean="0">
                <a:latin typeface="Bodoni MT" pitchFamily="18" charset="0"/>
              </a:rPr>
              <a:t>A pilot study</a:t>
            </a:r>
            <a:endParaRPr lang="en-US" dirty="0">
              <a:latin typeface="Bodoni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267200"/>
            <a:ext cx="8686800" cy="2057400"/>
          </a:xfrm>
        </p:spPr>
        <p:txBody>
          <a:bodyPr/>
          <a:lstStyle/>
          <a:p>
            <a:r>
              <a:rPr lang="en-US" b="1" dirty="0" smtClean="0">
                <a:latin typeface="Bodoni MT" pitchFamily="18" charset="0"/>
              </a:rPr>
              <a:t>Elizabeth Foss*, Allison Druin*, Robin Brewer</a:t>
            </a:r>
            <a:r>
              <a:rPr lang="en-US" sz="1600" b="1" dirty="0" smtClean="0">
                <a:latin typeface="Bodoni MT" pitchFamily="18" charset="0"/>
              </a:rPr>
              <a:t>†</a:t>
            </a:r>
            <a:r>
              <a:rPr lang="en-US" b="1" dirty="0" smtClean="0">
                <a:latin typeface="Bodoni MT" pitchFamily="18" charset="0"/>
              </a:rPr>
              <a:t>, Phillip Lo*, Luis Sanchez</a:t>
            </a:r>
            <a:r>
              <a:rPr lang="en-US" sz="1600" b="1" dirty="0" smtClean="0">
                <a:latin typeface="Bodoni MT" pitchFamily="18" charset="0"/>
              </a:rPr>
              <a:t>†</a:t>
            </a:r>
            <a:r>
              <a:rPr lang="en-US" b="1" dirty="0" smtClean="0">
                <a:latin typeface="Bodoni MT" pitchFamily="18" charset="0"/>
              </a:rPr>
              <a:t>, Evan Golub</a:t>
            </a:r>
            <a:r>
              <a:rPr lang="en-US" sz="1600" b="1" dirty="0" smtClean="0">
                <a:latin typeface="Bodoni MT" pitchFamily="18" charset="0"/>
              </a:rPr>
              <a:t>†</a:t>
            </a:r>
            <a:endParaRPr lang="en-US" sz="1600" b="1" dirty="0">
              <a:latin typeface="Bodoni MT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3388" y="5638800"/>
            <a:ext cx="8277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Bodoni MT" pitchFamily="18" charset="0"/>
              </a:rPr>
              <a:t>     *College of Information Studies		   †Department of Computer Science</a:t>
            </a:r>
            <a:endParaRPr lang="en-US" dirty="0">
              <a:solidFill>
                <a:schemeClr val="bg1">
                  <a:lumMod val="50000"/>
                </a:schemeClr>
              </a:solidFill>
              <a:latin typeface="Bodoni MT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0722" y="5345668"/>
            <a:ext cx="1402556" cy="1207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597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/>
          <p:nvPr/>
        </p:nvSpPr>
        <p:spPr>
          <a:xfrm>
            <a:off x="1447800" y="471487"/>
            <a:ext cx="6096000" cy="1052513"/>
          </a:xfrm>
          <a:custGeom>
            <a:avLst/>
            <a:gdLst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0 w 5562600"/>
              <a:gd name="connsiteY3" fmla="*/ 838200 h 838200"/>
              <a:gd name="connsiteX4" fmla="*/ 0 w 5562600"/>
              <a:gd name="connsiteY4" fmla="*/ 0 h 838200"/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128588 w 5562600"/>
              <a:gd name="connsiteY3" fmla="*/ 695325 h 838200"/>
              <a:gd name="connsiteX4" fmla="*/ 0 w 5562600"/>
              <a:gd name="connsiteY4" fmla="*/ 0 h 838200"/>
              <a:gd name="connsiteX0" fmla="*/ 0 w 5791200"/>
              <a:gd name="connsiteY0" fmla="*/ 0 h 1052513"/>
              <a:gd name="connsiteX1" fmla="*/ 5562600 w 5791200"/>
              <a:gd name="connsiteY1" fmla="*/ 0 h 1052513"/>
              <a:gd name="connsiteX2" fmla="*/ 5791200 w 5791200"/>
              <a:gd name="connsiteY2" fmla="*/ 1052513 h 1052513"/>
              <a:gd name="connsiteX3" fmla="*/ 128588 w 5791200"/>
              <a:gd name="connsiteY3" fmla="*/ 695325 h 1052513"/>
              <a:gd name="connsiteX4" fmla="*/ 0 w 5791200"/>
              <a:gd name="connsiteY4" fmla="*/ 0 h 105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1200" h="1052513">
                <a:moveTo>
                  <a:pt x="0" y="0"/>
                </a:moveTo>
                <a:lnTo>
                  <a:pt x="5562600" y="0"/>
                </a:lnTo>
                <a:lnTo>
                  <a:pt x="5791200" y="1052513"/>
                </a:lnTo>
                <a:lnTo>
                  <a:pt x="128588" y="695325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odoni MT" pitchFamily="18" charset="0"/>
              </a:rPr>
              <a:t>Rule-Bound Searcher</a:t>
            </a:r>
            <a:endParaRPr lang="en-US" b="1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odoni MT" pitchFamily="18" charset="0"/>
              </a:rPr>
              <a:t>Searching is dictated by a set of rigid guidelines </a:t>
            </a:r>
          </a:p>
          <a:p>
            <a:r>
              <a:rPr lang="en-US" dirty="0" smtClean="0">
                <a:latin typeface="Bodoni MT" pitchFamily="18" charset="0"/>
              </a:rPr>
              <a:t>Display trust in their searching patterns</a:t>
            </a:r>
          </a:p>
          <a:p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Double-check results</a:t>
            </a:r>
          </a:p>
          <a:p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Rate themselves as less skilled at early ages</a:t>
            </a:r>
          </a:p>
          <a:p>
            <a:r>
              <a:rPr lang="en-US" dirty="0" smtClean="0">
                <a:latin typeface="Bodoni MT" pitchFamily="18" charset="0"/>
              </a:rPr>
              <a:t>Report outside influence when describing how they learned to search; from school or by watching friends</a:t>
            </a:r>
            <a:endParaRPr lang="en-US" dirty="0"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52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0" y="409568"/>
            <a:ext cx="5791200" cy="1052513"/>
          </a:xfrm>
          <a:custGeom>
            <a:avLst/>
            <a:gdLst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0 w 5562600"/>
              <a:gd name="connsiteY3" fmla="*/ 838200 h 838200"/>
              <a:gd name="connsiteX4" fmla="*/ 0 w 5562600"/>
              <a:gd name="connsiteY4" fmla="*/ 0 h 838200"/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128588 w 5562600"/>
              <a:gd name="connsiteY3" fmla="*/ 695325 h 838200"/>
              <a:gd name="connsiteX4" fmla="*/ 0 w 5562600"/>
              <a:gd name="connsiteY4" fmla="*/ 0 h 838200"/>
              <a:gd name="connsiteX0" fmla="*/ 0 w 5791200"/>
              <a:gd name="connsiteY0" fmla="*/ 0 h 1052513"/>
              <a:gd name="connsiteX1" fmla="*/ 5562600 w 5791200"/>
              <a:gd name="connsiteY1" fmla="*/ 0 h 1052513"/>
              <a:gd name="connsiteX2" fmla="*/ 5791200 w 5791200"/>
              <a:gd name="connsiteY2" fmla="*/ 1052513 h 1052513"/>
              <a:gd name="connsiteX3" fmla="*/ 128588 w 5791200"/>
              <a:gd name="connsiteY3" fmla="*/ 695325 h 1052513"/>
              <a:gd name="connsiteX4" fmla="*/ 0 w 5791200"/>
              <a:gd name="connsiteY4" fmla="*/ 0 h 105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1200" h="1052513">
                <a:moveTo>
                  <a:pt x="0" y="0"/>
                </a:moveTo>
                <a:lnTo>
                  <a:pt x="5562600" y="0"/>
                </a:lnTo>
                <a:lnTo>
                  <a:pt x="5791200" y="1052513"/>
                </a:lnTo>
                <a:lnTo>
                  <a:pt x="128588" y="695325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/>
          <a:lstStyle/>
          <a:p>
            <a:r>
              <a:rPr lang="en-US" b="1" dirty="0" smtClean="0">
                <a:latin typeface="Bodoni MT" pitchFamily="18" charset="0"/>
              </a:rPr>
              <a:t>Power Searcher</a:t>
            </a:r>
            <a:endParaRPr lang="en-US" b="1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525963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Bodoni MT" pitchFamily="18" charset="0"/>
              </a:rPr>
              <a:t>Confident, verbal</a:t>
            </a:r>
          </a:p>
          <a:p>
            <a:r>
              <a:rPr lang="en-US" dirty="0" smtClean="0">
                <a:latin typeface="Bodoni MT" pitchFamily="18" charset="0"/>
              </a:rPr>
              <a:t>Use of search engine tools</a:t>
            </a:r>
          </a:p>
          <a:p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Self-report advanced use at a young age</a:t>
            </a:r>
          </a:p>
          <a:p>
            <a:r>
              <a:rPr lang="en-US" dirty="0" smtClean="0">
                <a:latin typeface="Bodoni MT" pitchFamily="18" charset="0"/>
              </a:rPr>
              <a:t>More influenced by fathers than other roles</a:t>
            </a:r>
          </a:p>
          <a:p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Some report no frustrations with the computer</a:t>
            </a:r>
          </a:p>
          <a:p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Have programming abilities</a:t>
            </a:r>
          </a:p>
        </p:txBody>
      </p:sp>
    </p:spTree>
    <p:extLst>
      <p:ext uri="{BB962C8B-B14F-4D97-AF65-F5344CB8AC3E}">
        <p14:creationId xmlns:p14="http://schemas.microsoft.com/office/powerpoint/2010/main" val="352392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Differences from younger children:</a:t>
            </a:r>
          </a:p>
          <a:p>
            <a:pPr marL="0" indent="0">
              <a:buNone/>
            </a:pPr>
            <a:r>
              <a:rPr lang="en-US" dirty="0">
                <a:latin typeface="Bodoni MT" pitchFamily="18" charset="0"/>
              </a:rPr>
              <a:t>	</a:t>
            </a:r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Natural language </a:t>
            </a:r>
            <a:r>
              <a:rPr lang="en-US" dirty="0">
                <a:solidFill>
                  <a:srgbClr val="C00000"/>
                </a:solidFill>
                <a:latin typeface="Bodoni MT" pitchFamily="18" charset="0"/>
              </a:rPr>
              <a:t>q</a:t>
            </a:r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ueries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	Higher overall level of expertise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custGeom>
            <a:avLst/>
            <a:gdLst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0 w 5562600"/>
              <a:gd name="connsiteY3" fmla="*/ 838200 h 838200"/>
              <a:gd name="connsiteX4" fmla="*/ 0 w 5562600"/>
              <a:gd name="connsiteY4" fmla="*/ 0 h 838200"/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128588 w 5562600"/>
              <a:gd name="connsiteY3" fmla="*/ 695325 h 838200"/>
              <a:gd name="connsiteX4" fmla="*/ 0 w 5562600"/>
              <a:gd name="connsiteY4" fmla="*/ 0 h 838200"/>
              <a:gd name="connsiteX0" fmla="*/ 0 w 5791200"/>
              <a:gd name="connsiteY0" fmla="*/ 0 h 1052513"/>
              <a:gd name="connsiteX1" fmla="*/ 5562600 w 5791200"/>
              <a:gd name="connsiteY1" fmla="*/ 0 h 1052513"/>
              <a:gd name="connsiteX2" fmla="*/ 5791200 w 5791200"/>
              <a:gd name="connsiteY2" fmla="*/ 1052513 h 1052513"/>
              <a:gd name="connsiteX3" fmla="*/ 128588 w 5791200"/>
              <a:gd name="connsiteY3" fmla="*/ 695325 h 1052513"/>
              <a:gd name="connsiteX4" fmla="*/ 0 w 5791200"/>
              <a:gd name="connsiteY4" fmla="*/ 0 h 105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1200" h="1052513">
                <a:moveTo>
                  <a:pt x="0" y="0"/>
                </a:moveTo>
                <a:lnTo>
                  <a:pt x="5562600" y="0"/>
                </a:lnTo>
                <a:lnTo>
                  <a:pt x="5791200" y="1052513"/>
                </a:lnTo>
                <a:lnTo>
                  <a:pt x="128588" y="695325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Power Searcher</a:t>
            </a:r>
            <a:endParaRPr lang="en-US" dirty="0">
              <a:solidFill>
                <a:srgbClr val="C00000"/>
              </a:solidFill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25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471487"/>
            <a:ext cx="6096000" cy="1052513"/>
          </a:xfrm>
          <a:custGeom>
            <a:avLst/>
            <a:gdLst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0 w 5562600"/>
              <a:gd name="connsiteY3" fmla="*/ 838200 h 838200"/>
              <a:gd name="connsiteX4" fmla="*/ 0 w 5562600"/>
              <a:gd name="connsiteY4" fmla="*/ 0 h 838200"/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128588 w 5562600"/>
              <a:gd name="connsiteY3" fmla="*/ 695325 h 838200"/>
              <a:gd name="connsiteX4" fmla="*/ 0 w 5562600"/>
              <a:gd name="connsiteY4" fmla="*/ 0 h 838200"/>
              <a:gd name="connsiteX0" fmla="*/ 0 w 5791200"/>
              <a:gd name="connsiteY0" fmla="*/ 0 h 1052513"/>
              <a:gd name="connsiteX1" fmla="*/ 5562600 w 5791200"/>
              <a:gd name="connsiteY1" fmla="*/ 0 h 1052513"/>
              <a:gd name="connsiteX2" fmla="*/ 5791200 w 5791200"/>
              <a:gd name="connsiteY2" fmla="*/ 1052513 h 1052513"/>
              <a:gd name="connsiteX3" fmla="*/ 128588 w 5791200"/>
              <a:gd name="connsiteY3" fmla="*/ 695325 h 1052513"/>
              <a:gd name="connsiteX4" fmla="*/ 0 w 5791200"/>
              <a:gd name="connsiteY4" fmla="*/ 0 h 105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1200" h="1052513">
                <a:moveTo>
                  <a:pt x="0" y="0"/>
                </a:moveTo>
                <a:lnTo>
                  <a:pt x="5562600" y="0"/>
                </a:lnTo>
                <a:lnTo>
                  <a:pt x="5791200" y="1052513"/>
                </a:lnTo>
                <a:lnTo>
                  <a:pt x="128588" y="695325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Bodoni MT" pitchFamily="18" charset="0"/>
              </a:rPr>
              <a:t>Doubting Searcher</a:t>
            </a:r>
            <a:endParaRPr lang="en-US" b="1" dirty="0">
              <a:solidFill>
                <a:srgbClr val="C00000"/>
              </a:solidFill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odoni MT" pitchFamily="18" charset="0"/>
              </a:rPr>
              <a:t>Asking clarifying questions</a:t>
            </a:r>
          </a:p>
          <a:p>
            <a:r>
              <a:rPr lang="en-US" dirty="0" smtClean="0">
                <a:latin typeface="Bodoni MT" pitchFamily="18" charset="0"/>
              </a:rPr>
              <a:t>Rate </a:t>
            </a:r>
            <a:r>
              <a:rPr lang="en-US" dirty="0" smtClean="0">
                <a:latin typeface="Bodoni MT" pitchFamily="18" charset="0"/>
              </a:rPr>
              <a:t>themselves as less skilled</a:t>
            </a:r>
          </a:p>
          <a:p>
            <a:r>
              <a:rPr lang="en-US" dirty="0" smtClean="0">
                <a:latin typeface="Bodoni MT" pitchFamily="18" charset="0"/>
              </a:rPr>
              <a:t>Report social use of the computer as a favorite activity</a:t>
            </a:r>
          </a:p>
          <a:p>
            <a:r>
              <a:rPr lang="en-US" dirty="0" smtClean="0">
                <a:latin typeface="Bodoni MT" pitchFamily="18" charset="0"/>
              </a:rPr>
              <a:t>All report influence from school and spend more time searching for school</a:t>
            </a:r>
          </a:p>
          <a:p>
            <a:r>
              <a:rPr lang="en-US" dirty="0" smtClean="0">
                <a:latin typeface="Bodoni MT" pitchFamily="18" charset="0"/>
              </a:rPr>
              <a:t>Heavily female</a:t>
            </a:r>
          </a:p>
        </p:txBody>
      </p:sp>
    </p:spTree>
    <p:extLst>
      <p:ext uri="{BB962C8B-B14F-4D97-AF65-F5344CB8AC3E}">
        <p14:creationId xmlns:p14="http://schemas.microsoft.com/office/powerpoint/2010/main" val="296602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471487"/>
            <a:ext cx="6096000" cy="1052513"/>
          </a:xfrm>
          <a:custGeom>
            <a:avLst/>
            <a:gdLst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0 w 5562600"/>
              <a:gd name="connsiteY3" fmla="*/ 838200 h 838200"/>
              <a:gd name="connsiteX4" fmla="*/ 0 w 5562600"/>
              <a:gd name="connsiteY4" fmla="*/ 0 h 838200"/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128588 w 5562600"/>
              <a:gd name="connsiteY3" fmla="*/ 695325 h 838200"/>
              <a:gd name="connsiteX4" fmla="*/ 0 w 5562600"/>
              <a:gd name="connsiteY4" fmla="*/ 0 h 838200"/>
              <a:gd name="connsiteX0" fmla="*/ 0 w 5791200"/>
              <a:gd name="connsiteY0" fmla="*/ 0 h 1052513"/>
              <a:gd name="connsiteX1" fmla="*/ 5562600 w 5791200"/>
              <a:gd name="connsiteY1" fmla="*/ 0 h 1052513"/>
              <a:gd name="connsiteX2" fmla="*/ 5791200 w 5791200"/>
              <a:gd name="connsiteY2" fmla="*/ 1052513 h 1052513"/>
              <a:gd name="connsiteX3" fmla="*/ 128588 w 5791200"/>
              <a:gd name="connsiteY3" fmla="*/ 695325 h 1052513"/>
              <a:gd name="connsiteX4" fmla="*/ 0 w 5791200"/>
              <a:gd name="connsiteY4" fmla="*/ 0 h 105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1200" h="1052513">
                <a:moveTo>
                  <a:pt x="0" y="0"/>
                </a:moveTo>
                <a:lnTo>
                  <a:pt x="5562600" y="0"/>
                </a:lnTo>
                <a:lnTo>
                  <a:pt x="5791200" y="1052513"/>
                </a:lnTo>
                <a:lnTo>
                  <a:pt x="128588" y="695325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Bodoni MT" pitchFamily="18" charset="0"/>
              </a:rPr>
              <a:t>Social Searcher</a:t>
            </a:r>
            <a:endParaRPr lang="en-US" b="1" dirty="0">
              <a:solidFill>
                <a:srgbClr val="C00000"/>
              </a:solidFill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odoni MT" pitchFamily="18" charset="0"/>
              </a:rPr>
              <a:t>Use of social networking or communication sites</a:t>
            </a:r>
          </a:p>
          <a:p>
            <a:r>
              <a:rPr lang="en-US" dirty="0" smtClean="0">
                <a:latin typeface="Bodoni MT" pitchFamily="18" charset="0"/>
              </a:rPr>
              <a:t>Instigating conversations with other people on and offline while using the computer</a:t>
            </a:r>
          </a:p>
          <a:p>
            <a:r>
              <a:rPr lang="en-US" dirty="0" smtClean="0">
                <a:latin typeface="Bodoni MT" pitchFamily="18" charset="0"/>
              </a:rPr>
              <a:t>Broadly triggered to search by images, music, conversations, personal interests, and school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75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Beth\Desktop\Adolescentroleconnections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95" y="350520"/>
            <a:ext cx="7007611" cy="635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Beth\Desktop\Childroleconnections.bmp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47991"/>
            <a:ext cx="7010400" cy="635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7000" y="64124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Bodoni MT" pitchFamily="18" charset="0"/>
              </a:rPr>
              <a:t>Druin</a:t>
            </a:r>
            <a:r>
              <a:rPr lang="en-US" dirty="0" smtClean="0">
                <a:latin typeface="Bodoni MT" pitchFamily="18" charset="0"/>
              </a:rPr>
              <a:t>, et al., 2010</a:t>
            </a:r>
            <a:endParaRPr lang="en-US" dirty="0"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51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4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0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60418" y="457200"/>
            <a:ext cx="4849091" cy="900545"/>
          </a:xfrm>
          <a:custGeom>
            <a:avLst/>
            <a:gdLst>
              <a:gd name="connsiteX0" fmla="*/ 0 w 4114800"/>
              <a:gd name="connsiteY0" fmla="*/ 0 h 762000"/>
              <a:gd name="connsiteX1" fmla="*/ 4114800 w 4114800"/>
              <a:gd name="connsiteY1" fmla="*/ 0 h 762000"/>
              <a:gd name="connsiteX2" fmla="*/ 4114800 w 4114800"/>
              <a:gd name="connsiteY2" fmla="*/ 762000 h 762000"/>
              <a:gd name="connsiteX3" fmla="*/ 0 w 4114800"/>
              <a:gd name="connsiteY3" fmla="*/ 762000 h 762000"/>
              <a:gd name="connsiteX4" fmla="*/ 0 w 4114800"/>
              <a:gd name="connsiteY4" fmla="*/ 0 h 762000"/>
              <a:gd name="connsiteX0" fmla="*/ 554182 w 4668982"/>
              <a:gd name="connsiteY0" fmla="*/ 0 h 900545"/>
              <a:gd name="connsiteX1" fmla="*/ 4668982 w 4668982"/>
              <a:gd name="connsiteY1" fmla="*/ 0 h 900545"/>
              <a:gd name="connsiteX2" fmla="*/ 4668982 w 4668982"/>
              <a:gd name="connsiteY2" fmla="*/ 762000 h 900545"/>
              <a:gd name="connsiteX3" fmla="*/ 0 w 4668982"/>
              <a:gd name="connsiteY3" fmla="*/ 900545 h 900545"/>
              <a:gd name="connsiteX4" fmla="*/ 554182 w 4668982"/>
              <a:gd name="connsiteY4" fmla="*/ 0 h 900545"/>
              <a:gd name="connsiteX0" fmla="*/ 554182 w 4849091"/>
              <a:gd name="connsiteY0" fmla="*/ 0 h 900545"/>
              <a:gd name="connsiteX1" fmla="*/ 4668982 w 4849091"/>
              <a:gd name="connsiteY1" fmla="*/ 0 h 900545"/>
              <a:gd name="connsiteX2" fmla="*/ 4849091 w 4849091"/>
              <a:gd name="connsiteY2" fmla="*/ 817419 h 900545"/>
              <a:gd name="connsiteX3" fmla="*/ 0 w 4849091"/>
              <a:gd name="connsiteY3" fmla="*/ 900545 h 900545"/>
              <a:gd name="connsiteX4" fmla="*/ 554182 w 4849091"/>
              <a:gd name="connsiteY4" fmla="*/ 0 h 900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49091" h="900545">
                <a:moveTo>
                  <a:pt x="554182" y="0"/>
                </a:moveTo>
                <a:lnTo>
                  <a:pt x="4668982" y="0"/>
                </a:lnTo>
                <a:lnTo>
                  <a:pt x="4849091" y="817419"/>
                </a:lnTo>
                <a:lnTo>
                  <a:pt x="0" y="900545"/>
                </a:lnTo>
                <a:lnTo>
                  <a:pt x="554182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MT" pitchFamily="18" charset="0"/>
              </a:rPr>
              <a:t>Role Connections</a:t>
            </a:r>
            <a:endParaRPr lang="en-US" dirty="0">
              <a:latin typeface="Bodoni MT" pitchFamily="18" charset="0"/>
            </a:endParaRPr>
          </a:p>
        </p:txBody>
      </p:sp>
      <p:pic>
        <p:nvPicPr>
          <p:cNvPr id="1027" name="Picture 3" descr="C:\Users\Beth\Desktop\Childroleconnections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4537302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eth\Desktop\Adolescentroleconnections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386" y="1981200"/>
            <a:ext cx="4537302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55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447800"/>
            <a:ext cx="8763000" cy="4800600"/>
          </a:xfrm>
          <a:custGeom>
            <a:avLst/>
            <a:gdLst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0 w 5562600"/>
              <a:gd name="connsiteY3" fmla="*/ 838200 h 838200"/>
              <a:gd name="connsiteX4" fmla="*/ 0 w 5562600"/>
              <a:gd name="connsiteY4" fmla="*/ 0 h 838200"/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128588 w 5562600"/>
              <a:gd name="connsiteY3" fmla="*/ 695325 h 838200"/>
              <a:gd name="connsiteX4" fmla="*/ 0 w 5562600"/>
              <a:gd name="connsiteY4" fmla="*/ 0 h 838200"/>
              <a:gd name="connsiteX0" fmla="*/ 0 w 5791200"/>
              <a:gd name="connsiteY0" fmla="*/ 0 h 1052513"/>
              <a:gd name="connsiteX1" fmla="*/ 5562600 w 5791200"/>
              <a:gd name="connsiteY1" fmla="*/ 0 h 1052513"/>
              <a:gd name="connsiteX2" fmla="*/ 5791200 w 5791200"/>
              <a:gd name="connsiteY2" fmla="*/ 1052513 h 1052513"/>
              <a:gd name="connsiteX3" fmla="*/ 128588 w 5791200"/>
              <a:gd name="connsiteY3" fmla="*/ 695325 h 1052513"/>
              <a:gd name="connsiteX4" fmla="*/ 0 w 5791200"/>
              <a:gd name="connsiteY4" fmla="*/ 0 h 1052513"/>
              <a:gd name="connsiteX0" fmla="*/ 0 w 5791200"/>
              <a:gd name="connsiteY0" fmla="*/ 0 h 1052513"/>
              <a:gd name="connsiteX1" fmla="*/ 5562600 w 5791200"/>
              <a:gd name="connsiteY1" fmla="*/ 0 h 1052513"/>
              <a:gd name="connsiteX2" fmla="*/ 5791200 w 5791200"/>
              <a:gd name="connsiteY2" fmla="*/ 1052513 h 1052513"/>
              <a:gd name="connsiteX3" fmla="*/ 15282 w 5791200"/>
              <a:gd name="connsiteY3" fmla="*/ 930399 h 1052513"/>
              <a:gd name="connsiteX4" fmla="*/ 0 w 5791200"/>
              <a:gd name="connsiteY4" fmla="*/ 0 h 105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1200" h="1052513">
                <a:moveTo>
                  <a:pt x="0" y="0"/>
                </a:moveTo>
                <a:lnTo>
                  <a:pt x="5562600" y="0"/>
                </a:lnTo>
                <a:lnTo>
                  <a:pt x="5791200" y="1052513"/>
                </a:lnTo>
                <a:lnTo>
                  <a:pt x="15282" y="930399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MT" pitchFamily="18" charset="0"/>
              </a:rPr>
              <a:t>Conclusions</a:t>
            </a:r>
            <a:endParaRPr lang="en-US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05800" cy="495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odoni MT" pitchFamily="18" charset="0"/>
              </a:rPr>
              <a:t>Some search behaviors </a:t>
            </a:r>
            <a:r>
              <a:rPr lang="en-US" dirty="0" smtClean="0">
                <a:latin typeface="Bodoni MT" pitchFamily="18" charset="0"/>
              </a:rPr>
              <a:t>are more permanent, while </a:t>
            </a:r>
            <a:r>
              <a:rPr lang="en-US" dirty="0" smtClean="0">
                <a:latin typeface="Bodoni MT" pitchFamily="18" charset="0"/>
              </a:rPr>
              <a:t>others </a:t>
            </a:r>
            <a:r>
              <a:rPr lang="en-US" dirty="0" smtClean="0">
                <a:latin typeface="Bodoni MT" pitchFamily="18" charset="0"/>
              </a:rPr>
              <a:t>develop </a:t>
            </a:r>
            <a:r>
              <a:rPr lang="en-US" dirty="0" smtClean="0">
                <a:latin typeface="Bodoni MT" pitchFamily="18" charset="0"/>
              </a:rPr>
              <a:t>later</a:t>
            </a:r>
            <a:endParaRPr lang="en-US" dirty="0" smtClean="0">
              <a:latin typeface="Bodoni MT" pitchFamily="18" charset="0"/>
            </a:endParaRPr>
          </a:p>
          <a:p>
            <a:r>
              <a:rPr lang="en-US" dirty="0" smtClean="0">
                <a:latin typeface="Bodoni MT" pitchFamily="18" charset="0"/>
              </a:rPr>
              <a:t>Educators, parents and designers can use search roles as guide to promote search </a:t>
            </a:r>
            <a:r>
              <a:rPr lang="en-US" dirty="0" smtClean="0">
                <a:latin typeface="Bodoni MT" pitchFamily="18" charset="0"/>
              </a:rPr>
              <a:t>literacy</a:t>
            </a:r>
          </a:p>
          <a:p>
            <a:pPr lvl="1"/>
            <a:r>
              <a:rPr lang="en-US" dirty="0" smtClean="0">
                <a:latin typeface="Bodoni MT" pitchFamily="18" charset="0"/>
              </a:rPr>
              <a:t>Teach skills of Power Searchers to all </a:t>
            </a:r>
          </a:p>
          <a:p>
            <a:pPr lvl="1"/>
            <a:r>
              <a:rPr lang="en-US" dirty="0" smtClean="0">
                <a:latin typeface="Bodoni MT" pitchFamily="18" charset="0"/>
              </a:rPr>
              <a:t>Social searching for adolescents</a:t>
            </a:r>
            <a:endParaRPr lang="en-US" dirty="0">
              <a:latin typeface="Bodoni MT" pitchFamily="18" charset="0"/>
            </a:endParaRPr>
          </a:p>
          <a:p>
            <a:pPr lvl="1"/>
            <a:r>
              <a:rPr lang="en-US" dirty="0" smtClean="0">
                <a:latin typeface="Bodoni MT" pitchFamily="18" charset="0"/>
              </a:rPr>
              <a:t>Use domains as access points to motivate search</a:t>
            </a:r>
          </a:p>
        </p:txBody>
      </p:sp>
    </p:spTree>
    <p:extLst>
      <p:ext uri="{BB962C8B-B14F-4D97-AF65-F5344CB8AC3E}">
        <p14:creationId xmlns:p14="http://schemas.microsoft.com/office/powerpoint/2010/main" val="15800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366837"/>
            <a:ext cx="8477250" cy="4957763"/>
          </a:xfrm>
          <a:custGeom>
            <a:avLst/>
            <a:gdLst>
              <a:gd name="connsiteX0" fmla="*/ 0 w 8305800"/>
              <a:gd name="connsiteY0" fmla="*/ 0 h 3581400"/>
              <a:gd name="connsiteX1" fmla="*/ 8305800 w 8305800"/>
              <a:gd name="connsiteY1" fmla="*/ 0 h 3581400"/>
              <a:gd name="connsiteX2" fmla="*/ 8305800 w 8305800"/>
              <a:gd name="connsiteY2" fmla="*/ 3581400 h 3581400"/>
              <a:gd name="connsiteX3" fmla="*/ 0 w 8305800"/>
              <a:gd name="connsiteY3" fmla="*/ 3581400 h 3581400"/>
              <a:gd name="connsiteX4" fmla="*/ 0 w 8305800"/>
              <a:gd name="connsiteY4" fmla="*/ 0 h 3581400"/>
              <a:gd name="connsiteX0" fmla="*/ 171450 w 8305800"/>
              <a:gd name="connsiteY0" fmla="*/ 71437 h 3581400"/>
              <a:gd name="connsiteX1" fmla="*/ 8305800 w 8305800"/>
              <a:gd name="connsiteY1" fmla="*/ 0 h 3581400"/>
              <a:gd name="connsiteX2" fmla="*/ 8305800 w 8305800"/>
              <a:gd name="connsiteY2" fmla="*/ 3581400 h 3581400"/>
              <a:gd name="connsiteX3" fmla="*/ 0 w 8305800"/>
              <a:gd name="connsiteY3" fmla="*/ 3581400 h 3581400"/>
              <a:gd name="connsiteX4" fmla="*/ 171450 w 8305800"/>
              <a:gd name="connsiteY4" fmla="*/ 71437 h 3581400"/>
              <a:gd name="connsiteX0" fmla="*/ 342900 w 8477250"/>
              <a:gd name="connsiteY0" fmla="*/ 71437 h 3581400"/>
              <a:gd name="connsiteX1" fmla="*/ 8477250 w 8477250"/>
              <a:gd name="connsiteY1" fmla="*/ 0 h 3581400"/>
              <a:gd name="connsiteX2" fmla="*/ 8477250 w 8477250"/>
              <a:gd name="connsiteY2" fmla="*/ 3581400 h 3581400"/>
              <a:gd name="connsiteX3" fmla="*/ 0 w 8477250"/>
              <a:gd name="connsiteY3" fmla="*/ 3181350 h 3581400"/>
              <a:gd name="connsiteX4" fmla="*/ 342900 w 8477250"/>
              <a:gd name="connsiteY4" fmla="*/ 71437 h 3581400"/>
              <a:gd name="connsiteX0" fmla="*/ 342900 w 8477250"/>
              <a:gd name="connsiteY0" fmla="*/ 0 h 3509963"/>
              <a:gd name="connsiteX1" fmla="*/ 8334375 w 8477250"/>
              <a:gd name="connsiteY1" fmla="*/ 100013 h 3509963"/>
              <a:gd name="connsiteX2" fmla="*/ 8477250 w 8477250"/>
              <a:gd name="connsiteY2" fmla="*/ 3509963 h 3509963"/>
              <a:gd name="connsiteX3" fmla="*/ 0 w 8477250"/>
              <a:gd name="connsiteY3" fmla="*/ 3109913 h 3509963"/>
              <a:gd name="connsiteX4" fmla="*/ 342900 w 8477250"/>
              <a:gd name="connsiteY4" fmla="*/ 0 h 3509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77250" h="3509963">
                <a:moveTo>
                  <a:pt x="342900" y="0"/>
                </a:moveTo>
                <a:lnTo>
                  <a:pt x="8334375" y="100013"/>
                </a:lnTo>
                <a:lnTo>
                  <a:pt x="8477250" y="3509963"/>
                </a:lnTo>
                <a:lnTo>
                  <a:pt x="0" y="3109913"/>
                </a:lnTo>
                <a:lnTo>
                  <a:pt x="34290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odoni MT" pitchFamily="18" charset="0"/>
              </a:rPr>
              <a:t>Future Work</a:t>
            </a:r>
            <a:endParaRPr lang="en-US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odoni MT" pitchFamily="18" charset="0"/>
              </a:rPr>
              <a:t>Full study with 15 and 16-year-olds, 80 planned participants. </a:t>
            </a:r>
          </a:p>
          <a:p>
            <a:r>
              <a:rPr lang="en-US" dirty="0" smtClean="0">
                <a:latin typeface="Bodoni MT" pitchFamily="18" charset="0"/>
              </a:rPr>
              <a:t>How to truly challenge more expert searchers?</a:t>
            </a:r>
          </a:p>
          <a:p>
            <a:r>
              <a:rPr lang="en-US" dirty="0" smtClean="0">
                <a:latin typeface="Bodoni MT" pitchFamily="18" charset="0"/>
              </a:rPr>
              <a:t>Comparative analysis with data from younger children.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18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252538"/>
            <a:ext cx="8763000" cy="3014662"/>
          </a:xfrm>
          <a:custGeom>
            <a:avLst/>
            <a:gdLst>
              <a:gd name="connsiteX0" fmla="*/ 0 w 8763000"/>
              <a:gd name="connsiteY0" fmla="*/ 0 h 2743200"/>
              <a:gd name="connsiteX1" fmla="*/ 8763000 w 8763000"/>
              <a:gd name="connsiteY1" fmla="*/ 0 h 2743200"/>
              <a:gd name="connsiteX2" fmla="*/ 8763000 w 8763000"/>
              <a:gd name="connsiteY2" fmla="*/ 2743200 h 2743200"/>
              <a:gd name="connsiteX3" fmla="*/ 0 w 8763000"/>
              <a:gd name="connsiteY3" fmla="*/ 2743200 h 2743200"/>
              <a:gd name="connsiteX4" fmla="*/ 0 w 8763000"/>
              <a:gd name="connsiteY4" fmla="*/ 0 h 2743200"/>
              <a:gd name="connsiteX0" fmla="*/ 0 w 8763000"/>
              <a:gd name="connsiteY0" fmla="*/ 0 h 2743200"/>
              <a:gd name="connsiteX1" fmla="*/ 8763000 w 8763000"/>
              <a:gd name="connsiteY1" fmla="*/ 0 h 2743200"/>
              <a:gd name="connsiteX2" fmla="*/ 7634287 w 8763000"/>
              <a:gd name="connsiteY2" fmla="*/ 2243138 h 2743200"/>
              <a:gd name="connsiteX3" fmla="*/ 0 w 8763000"/>
              <a:gd name="connsiteY3" fmla="*/ 2743200 h 2743200"/>
              <a:gd name="connsiteX4" fmla="*/ 0 w 8763000"/>
              <a:gd name="connsiteY4" fmla="*/ 0 h 2743200"/>
              <a:gd name="connsiteX0" fmla="*/ 0 w 8763000"/>
              <a:gd name="connsiteY0" fmla="*/ 0 h 2743200"/>
              <a:gd name="connsiteX1" fmla="*/ 8763000 w 8763000"/>
              <a:gd name="connsiteY1" fmla="*/ 0 h 2743200"/>
              <a:gd name="connsiteX2" fmla="*/ 7862887 w 8763000"/>
              <a:gd name="connsiteY2" fmla="*/ 2328863 h 2743200"/>
              <a:gd name="connsiteX3" fmla="*/ 0 w 8763000"/>
              <a:gd name="connsiteY3" fmla="*/ 2743200 h 2743200"/>
              <a:gd name="connsiteX4" fmla="*/ 0 w 8763000"/>
              <a:gd name="connsiteY4" fmla="*/ 0 h 2743200"/>
              <a:gd name="connsiteX0" fmla="*/ 85725 w 8763000"/>
              <a:gd name="connsiteY0" fmla="*/ 0 h 3014662"/>
              <a:gd name="connsiteX1" fmla="*/ 8763000 w 8763000"/>
              <a:gd name="connsiteY1" fmla="*/ 271462 h 3014662"/>
              <a:gd name="connsiteX2" fmla="*/ 7862887 w 8763000"/>
              <a:gd name="connsiteY2" fmla="*/ 2600325 h 3014662"/>
              <a:gd name="connsiteX3" fmla="*/ 0 w 8763000"/>
              <a:gd name="connsiteY3" fmla="*/ 3014662 h 3014662"/>
              <a:gd name="connsiteX4" fmla="*/ 85725 w 8763000"/>
              <a:gd name="connsiteY4" fmla="*/ 0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63000" h="3014662">
                <a:moveTo>
                  <a:pt x="85725" y="0"/>
                </a:moveTo>
                <a:lnTo>
                  <a:pt x="8763000" y="271462"/>
                </a:lnTo>
                <a:lnTo>
                  <a:pt x="7862887" y="2600325"/>
                </a:lnTo>
                <a:lnTo>
                  <a:pt x="0" y="3014662"/>
                </a:lnTo>
                <a:lnTo>
                  <a:pt x="85725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MT" pitchFamily="18" charset="0"/>
              </a:rPr>
              <a:t>Acknowledgements</a:t>
            </a:r>
            <a:endParaRPr lang="en-US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Thank you to the participating families!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This </a:t>
            </a:r>
            <a:r>
              <a:rPr lang="en-US" dirty="0">
                <a:latin typeface="Bodoni MT" pitchFamily="18" charset="0"/>
              </a:rPr>
              <a:t>research was made possible with a Google University Research </a:t>
            </a:r>
            <a:r>
              <a:rPr lang="en-US" dirty="0" smtClean="0">
                <a:latin typeface="Bodoni MT" pitchFamily="18" charset="0"/>
              </a:rPr>
              <a:t>Grant.</a:t>
            </a:r>
          </a:p>
        </p:txBody>
      </p:sp>
    </p:spTree>
    <p:extLst>
      <p:ext uri="{BB962C8B-B14F-4D97-AF65-F5344CB8AC3E}">
        <p14:creationId xmlns:p14="http://schemas.microsoft.com/office/powerpoint/2010/main" val="69882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219199"/>
            <a:ext cx="9029700" cy="5424489"/>
          </a:xfrm>
          <a:custGeom>
            <a:avLst/>
            <a:gdLst>
              <a:gd name="connsiteX0" fmla="*/ 0 w 9144000"/>
              <a:gd name="connsiteY0" fmla="*/ 0 h 4953000"/>
              <a:gd name="connsiteX1" fmla="*/ 9144000 w 9144000"/>
              <a:gd name="connsiteY1" fmla="*/ 0 h 4953000"/>
              <a:gd name="connsiteX2" fmla="*/ 9144000 w 9144000"/>
              <a:gd name="connsiteY2" fmla="*/ 4953000 h 4953000"/>
              <a:gd name="connsiteX3" fmla="*/ 0 w 9144000"/>
              <a:gd name="connsiteY3" fmla="*/ 4953000 h 4953000"/>
              <a:gd name="connsiteX4" fmla="*/ 0 w 9144000"/>
              <a:gd name="connsiteY4" fmla="*/ 0 h 4953000"/>
              <a:gd name="connsiteX0" fmla="*/ 0 w 9144000"/>
              <a:gd name="connsiteY0" fmla="*/ 0 h 4953000"/>
              <a:gd name="connsiteX1" fmla="*/ 9144000 w 9144000"/>
              <a:gd name="connsiteY1" fmla="*/ 0 h 4953000"/>
              <a:gd name="connsiteX2" fmla="*/ 9144000 w 9144000"/>
              <a:gd name="connsiteY2" fmla="*/ 4953000 h 4953000"/>
              <a:gd name="connsiteX3" fmla="*/ 400051 w 9144000"/>
              <a:gd name="connsiteY3" fmla="*/ 3609975 h 4953000"/>
              <a:gd name="connsiteX4" fmla="*/ 0 w 9144000"/>
              <a:gd name="connsiteY4" fmla="*/ 0 h 4953000"/>
              <a:gd name="connsiteX0" fmla="*/ 0 w 9144000"/>
              <a:gd name="connsiteY0" fmla="*/ 0 h 4953000"/>
              <a:gd name="connsiteX1" fmla="*/ 7715250 w 9144000"/>
              <a:gd name="connsiteY1" fmla="*/ 542925 h 4953000"/>
              <a:gd name="connsiteX2" fmla="*/ 9144000 w 9144000"/>
              <a:gd name="connsiteY2" fmla="*/ 4953000 h 4953000"/>
              <a:gd name="connsiteX3" fmla="*/ 400051 w 9144000"/>
              <a:gd name="connsiteY3" fmla="*/ 3609975 h 4953000"/>
              <a:gd name="connsiteX4" fmla="*/ 0 w 9144000"/>
              <a:gd name="connsiteY4" fmla="*/ 0 h 4953000"/>
              <a:gd name="connsiteX0" fmla="*/ 0 w 9144000"/>
              <a:gd name="connsiteY0" fmla="*/ 0 h 4953000"/>
              <a:gd name="connsiteX1" fmla="*/ 7715250 w 9144000"/>
              <a:gd name="connsiteY1" fmla="*/ 542925 h 4953000"/>
              <a:gd name="connsiteX2" fmla="*/ 9144000 w 9144000"/>
              <a:gd name="connsiteY2" fmla="*/ 4953000 h 4953000"/>
              <a:gd name="connsiteX3" fmla="*/ 357189 w 9144000"/>
              <a:gd name="connsiteY3" fmla="*/ 3785673 h 4953000"/>
              <a:gd name="connsiteX4" fmla="*/ 0 w 9144000"/>
              <a:gd name="connsiteY4" fmla="*/ 0 h 4953000"/>
              <a:gd name="connsiteX0" fmla="*/ 0 w 9029700"/>
              <a:gd name="connsiteY0" fmla="*/ 0 h 4764754"/>
              <a:gd name="connsiteX1" fmla="*/ 7715250 w 9029700"/>
              <a:gd name="connsiteY1" fmla="*/ 542925 h 4764754"/>
              <a:gd name="connsiteX2" fmla="*/ 9029700 w 9029700"/>
              <a:gd name="connsiteY2" fmla="*/ 4764754 h 4764754"/>
              <a:gd name="connsiteX3" fmla="*/ 357189 w 9029700"/>
              <a:gd name="connsiteY3" fmla="*/ 3785673 h 4764754"/>
              <a:gd name="connsiteX4" fmla="*/ 0 w 9029700"/>
              <a:gd name="connsiteY4" fmla="*/ 0 h 4764754"/>
              <a:gd name="connsiteX0" fmla="*/ 0 w 9029700"/>
              <a:gd name="connsiteY0" fmla="*/ 0 h 4764754"/>
              <a:gd name="connsiteX1" fmla="*/ 8115300 w 9029700"/>
              <a:gd name="connsiteY1" fmla="*/ 329578 h 4764754"/>
              <a:gd name="connsiteX2" fmla="*/ 9029700 w 9029700"/>
              <a:gd name="connsiteY2" fmla="*/ 4764754 h 4764754"/>
              <a:gd name="connsiteX3" fmla="*/ 357189 w 9029700"/>
              <a:gd name="connsiteY3" fmla="*/ 3785673 h 4764754"/>
              <a:gd name="connsiteX4" fmla="*/ 0 w 9029700"/>
              <a:gd name="connsiteY4" fmla="*/ 0 h 4764754"/>
              <a:gd name="connsiteX0" fmla="*/ 0 w 9029700"/>
              <a:gd name="connsiteY0" fmla="*/ 0 h 4764754"/>
              <a:gd name="connsiteX1" fmla="*/ 8115300 w 9029700"/>
              <a:gd name="connsiteY1" fmla="*/ 329578 h 4764754"/>
              <a:gd name="connsiteX2" fmla="*/ 8229600 w 9029700"/>
              <a:gd name="connsiteY2" fmla="*/ 322114 h 4764754"/>
              <a:gd name="connsiteX3" fmla="*/ 9029700 w 9029700"/>
              <a:gd name="connsiteY3" fmla="*/ 4764754 h 4764754"/>
              <a:gd name="connsiteX4" fmla="*/ 357189 w 9029700"/>
              <a:gd name="connsiteY4" fmla="*/ 3785673 h 4764754"/>
              <a:gd name="connsiteX5" fmla="*/ 0 w 9029700"/>
              <a:gd name="connsiteY5" fmla="*/ 0 h 4764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29700" h="4764754">
                <a:moveTo>
                  <a:pt x="0" y="0"/>
                </a:moveTo>
                <a:lnTo>
                  <a:pt x="8115300" y="329578"/>
                </a:lnTo>
                <a:cubicBezTo>
                  <a:pt x="8115300" y="343823"/>
                  <a:pt x="8229600" y="307869"/>
                  <a:pt x="8229600" y="322114"/>
                </a:cubicBezTo>
                <a:lnTo>
                  <a:pt x="9029700" y="4764754"/>
                </a:lnTo>
                <a:lnTo>
                  <a:pt x="357189" y="3785673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MT" pitchFamily="18" charset="0"/>
              </a:rPr>
              <a:t>The Study</a:t>
            </a:r>
            <a:endParaRPr lang="en-US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 anchor="ctr"/>
          <a:lstStyle/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Qualitative Study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In-home </a:t>
            </a:r>
            <a:r>
              <a:rPr lang="en-US" dirty="0">
                <a:latin typeface="Bodoni MT" pitchFamily="18" charset="0"/>
              </a:rPr>
              <a:t>interviews with adolescents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Eleven 16-year-olds, 3 Male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Questions </a:t>
            </a:r>
            <a:r>
              <a:rPr lang="en-US" dirty="0">
                <a:latin typeface="Bodoni MT" pitchFamily="18" charset="0"/>
              </a:rPr>
              <a:t>regarding general computer use and affect 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Five search tasks, ranging in difficulty and agency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	</a:t>
            </a:r>
            <a:endParaRPr lang="en-US" dirty="0"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9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168193" y="1357504"/>
            <a:ext cx="8847219" cy="5319522"/>
          </a:xfrm>
          <a:custGeom>
            <a:avLst/>
            <a:gdLst>
              <a:gd name="connsiteX0" fmla="*/ 0 w 8915400"/>
              <a:gd name="connsiteY0" fmla="*/ 0 h 5715000"/>
              <a:gd name="connsiteX1" fmla="*/ 8915400 w 8915400"/>
              <a:gd name="connsiteY1" fmla="*/ 0 h 5715000"/>
              <a:gd name="connsiteX2" fmla="*/ 8915400 w 8915400"/>
              <a:gd name="connsiteY2" fmla="*/ 5715000 h 5715000"/>
              <a:gd name="connsiteX3" fmla="*/ 0 w 8915400"/>
              <a:gd name="connsiteY3" fmla="*/ 5715000 h 5715000"/>
              <a:gd name="connsiteX4" fmla="*/ 0 w 8915400"/>
              <a:gd name="connsiteY4" fmla="*/ 0 h 5715000"/>
              <a:gd name="connsiteX0" fmla="*/ 142875 w 9058275"/>
              <a:gd name="connsiteY0" fmla="*/ 0 h 5715000"/>
              <a:gd name="connsiteX1" fmla="*/ 9058275 w 9058275"/>
              <a:gd name="connsiteY1" fmla="*/ 0 h 5715000"/>
              <a:gd name="connsiteX2" fmla="*/ 9058275 w 9058275"/>
              <a:gd name="connsiteY2" fmla="*/ 5715000 h 5715000"/>
              <a:gd name="connsiteX3" fmla="*/ 0 w 9058275"/>
              <a:gd name="connsiteY3" fmla="*/ 3557587 h 5715000"/>
              <a:gd name="connsiteX4" fmla="*/ 142875 w 9058275"/>
              <a:gd name="connsiteY4" fmla="*/ 0 h 5715000"/>
              <a:gd name="connsiteX0" fmla="*/ 200025 w 9115425"/>
              <a:gd name="connsiteY0" fmla="*/ 0 h 5715000"/>
              <a:gd name="connsiteX1" fmla="*/ 9115425 w 9115425"/>
              <a:gd name="connsiteY1" fmla="*/ 0 h 5715000"/>
              <a:gd name="connsiteX2" fmla="*/ 9115425 w 9115425"/>
              <a:gd name="connsiteY2" fmla="*/ 5715000 h 5715000"/>
              <a:gd name="connsiteX3" fmla="*/ 0 w 9115425"/>
              <a:gd name="connsiteY3" fmla="*/ 3543300 h 5715000"/>
              <a:gd name="connsiteX4" fmla="*/ 200025 w 9115425"/>
              <a:gd name="connsiteY4" fmla="*/ 0 h 5715000"/>
              <a:gd name="connsiteX0" fmla="*/ 200025 w 9115425"/>
              <a:gd name="connsiteY0" fmla="*/ 0 h 4235223"/>
              <a:gd name="connsiteX1" fmla="*/ 9115425 w 9115425"/>
              <a:gd name="connsiteY1" fmla="*/ 0 h 4235223"/>
              <a:gd name="connsiteX2" fmla="*/ 8479466 w 9115425"/>
              <a:gd name="connsiteY2" fmla="*/ 4235223 h 4235223"/>
              <a:gd name="connsiteX3" fmla="*/ 0 w 9115425"/>
              <a:gd name="connsiteY3" fmla="*/ 3543300 h 4235223"/>
              <a:gd name="connsiteX4" fmla="*/ 200025 w 9115425"/>
              <a:gd name="connsiteY4" fmla="*/ 0 h 4235223"/>
              <a:gd name="connsiteX0" fmla="*/ 66917 w 8982317"/>
              <a:gd name="connsiteY0" fmla="*/ 0 h 6366783"/>
              <a:gd name="connsiteX1" fmla="*/ 8982317 w 8982317"/>
              <a:gd name="connsiteY1" fmla="*/ 0 h 6366783"/>
              <a:gd name="connsiteX2" fmla="*/ 8346358 w 8982317"/>
              <a:gd name="connsiteY2" fmla="*/ 4235223 h 6366783"/>
              <a:gd name="connsiteX3" fmla="*/ 0 w 8982317"/>
              <a:gd name="connsiteY3" fmla="*/ 6366783 h 6366783"/>
              <a:gd name="connsiteX4" fmla="*/ 66917 w 8982317"/>
              <a:gd name="connsiteY4" fmla="*/ 0 h 6366783"/>
              <a:gd name="connsiteX0" fmla="*/ 1 w 8915401"/>
              <a:gd name="connsiteY0" fmla="*/ 0 h 5890533"/>
              <a:gd name="connsiteX1" fmla="*/ 8915401 w 8915401"/>
              <a:gd name="connsiteY1" fmla="*/ 0 h 5890533"/>
              <a:gd name="connsiteX2" fmla="*/ 8279442 w 8915401"/>
              <a:gd name="connsiteY2" fmla="*/ 4235223 h 5890533"/>
              <a:gd name="connsiteX3" fmla="*/ 923998 w 8915401"/>
              <a:gd name="connsiteY3" fmla="*/ 5890533 h 5890533"/>
              <a:gd name="connsiteX4" fmla="*/ 1 w 8915401"/>
              <a:gd name="connsiteY4" fmla="*/ 0 h 5890533"/>
              <a:gd name="connsiteX0" fmla="*/ 0 w 8915400"/>
              <a:gd name="connsiteY0" fmla="*/ 0 h 5890533"/>
              <a:gd name="connsiteX1" fmla="*/ 8915400 w 8915400"/>
              <a:gd name="connsiteY1" fmla="*/ 0 h 5890533"/>
              <a:gd name="connsiteX2" fmla="*/ 8221310 w 8915400"/>
              <a:gd name="connsiteY2" fmla="*/ 5353096 h 5890533"/>
              <a:gd name="connsiteX3" fmla="*/ 923997 w 8915400"/>
              <a:gd name="connsiteY3" fmla="*/ 5890533 h 5890533"/>
              <a:gd name="connsiteX4" fmla="*/ 0 w 8915400"/>
              <a:gd name="connsiteY4" fmla="*/ 0 h 5890533"/>
              <a:gd name="connsiteX0" fmla="*/ 136884 w 9052284"/>
              <a:gd name="connsiteY0" fmla="*/ 0 h 6120683"/>
              <a:gd name="connsiteX1" fmla="*/ 9052284 w 9052284"/>
              <a:gd name="connsiteY1" fmla="*/ 0 h 6120683"/>
              <a:gd name="connsiteX2" fmla="*/ 8358194 w 9052284"/>
              <a:gd name="connsiteY2" fmla="*/ 5353096 h 6120683"/>
              <a:gd name="connsiteX3" fmla="*/ 0 w 9052284"/>
              <a:gd name="connsiteY3" fmla="*/ 6120683 h 6120683"/>
              <a:gd name="connsiteX4" fmla="*/ 136884 w 9052284"/>
              <a:gd name="connsiteY4" fmla="*/ 0 h 6120683"/>
              <a:gd name="connsiteX0" fmla="*/ 136884 w 8922601"/>
              <a:gd name="connsiteY0" fmla="*/ 0 h 6120683"/>
              <a:gd name="connsiteX1" fmla="*/ 8922601 w 8922601"/>
              <a:gd name="connsiteY1" fmla="*/ 0 h 6120683"/>
              <a:gd name="connsiteX2" fmla="*/ 8358194 w 8922601"/>
              <a:gd name="connsiteY2" fmla="*/ 5353096 h 6120683"/>
              <a:gd name="connsiteX3" fmla="*/ 0 w 8922601"/>
              <a:gd name="connsiteY3" fmla="*/ 6120683 h 6120683"/>
              <a:gd name="connsiteX4" fmla="*/ 136884 w 8922601"/>
              <a:gd name="connsiteY4" fmla="*/ 0 h 6120683"/>
              <a:gd name="connsiteX0" fmla="*/ 136884 w 8922601"/>
              <a:gd name="connsiteY0" fmla="*/ 0 h 6120683"/>
              <a:gd name="connsiteX1" fmla="*/ 8922601 w 8922601"/>
              <a:gd name="connsiteY1" fmla="*/ 0 h 6120683"/>
              <a:gd name="connsiteX2" fmla="*/ 8444650 w 8922601"/>
              <a:gd name="connsiteY2" fmla="*/ 5517490 h 6120683"/>
              <a:gd name="connsiteX3" fmla="*/ 0 w 8922601"/>
              <a:gd name="connsiteY3" fmla="*/ 6120683 h 6120683"/>
              <a:gd name="connsiteX4" fmla="*/ 136884 w 8922601"/>
              <a:gd name="connsiteY4" fmla="*/ 0 h 6120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22601" h="6120683">
                <a:moveTo>
                  <a:pt x="136884" y="0"/>
                </a:moveTo>
                <a:lnTo>
                  <a:pt x="8922601" y="0"/>
                </a:lnTo>
                <a:lnTo>
                  <a:pt x="8444650" y="5517490"/>
                </a:lnTo>
                <a:lnTo>
                  <a:pt x="0" y="6120683"/>
                </a:lnTo>
                <a:lnTo>
                  <a:pt x="136884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MT" pitchFamily="18" charset="0"/>
              </a:rPr>
              <a:t>References</a:t>
            </a:r>
            <a:endParaRPr lang="en-US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Bodoni MT" pitchFamily="18" charset="0"/>
              </a:rPr>
              <a:t>Beyer, H., and </a:t>
            </a:r>
            <a:r>
              <a:rPr lang="en-US" dirty="0" err="1" smtClean="0">
                <a:latin typeface="Bodoni MT" pitchFamily="18" charset="0"/>
              </a:rPr>
              <a:t>Holtzblatt</a:t>
            </a:r>
            <a:r>
              <a:rPr lang="en-US" dirty="0" smtClean="0">
                <a:latin typeface="Bodoni MT" pitchFamily="18" charset="0"/>
              </a:rPr>
              <a:t>, K. </a:t>
            </a:r>
            <a:r>
              <a:rPr lang="en-US" i="1" dirty="0" smtClean="0">
                <a:latin typeface="Bodoni MT" pitchFamily="18" charset="0"/>
              </a:rPr>
              <a:t>Contextual Design: Defining Customer-Centered Systems</a:t>
            </a:r>
            <a:r>
              <a:rPr lang="en-US" dirty="0" smtClean="0">
                <a:latin typeface="Bodoni MT" pitchFamily="18" charset="0"/>
              </a:rPr>
              <a:t>. Morgan Kaufmann, San Francisco CA, USA, (1998). </a:t>
            </a:r>
          </a:p>
          <a:p>
            <a:r>
              <a:rPr lang="en-US" dirty="0" err="1" smtClean="0">
                <a:latin typeface="Bodoni MT" pitchFamily="18" charset="0"/>
              </a:rPr>
              <a:t>Druin</a:t>
            </a:r>
            <a:r>
              <a:rPr lang="en-US" dirty="0">
                <a:latin typeface="Bodoni MT" pitchFamily="18" charset="0"/>
              </a:rPr>
              <a:t>, A., Foss, E., </a:t>
            </a:r>
            <a:r>
              <a:rPr lang="en-US" dirty="0" err="1">
                <a:latin typeface="Bodoni MT" pitchFamily="18" charset="0"/>
              </a:rPr>
              <a:t>Hatley</a:t>
            </a:r>
            <a:r>
              <a:rPr lang="en-US" dirty="0">
                <a:latin typeface="Bodoni MT" pitchFamily="18" charset="0"/>
              </a:rPr>
              <a:t>, L., </a:t>
            </a:r>
            <a:r>
              <a:rPr lang="en-US" dirty="0" err="1">
                <a:latin typeface="Bodoni MT" pitchFamily="18" charset="0"/>
              </a:rPr>
              <a:t>Golub</a:t>
            </a:r>
            <a:r>
              <a:rPr lang="en-US" dirty="0">
                <a:latin typeface="Bodoni MT" pitchFamily="18" charset="0"/>
              </a:rPr>
              <a:t>, E., </a:t>
            </a:r>
            <a:r>
              <a:rPr lang="en-US" dirty="0" err="1">
                <a:latin typeface="Bodoni MT" pitchFamily="18" charset="0"/>
              </a:rPr>
              <a:t>Guha</a:t>
            </a:r>
            <a:r>
              <a:rPr lang="en-US" dirty="0">
                <a:latin typeface="Bodoni MT" pitchFamily="18" charset="0"/>
              </a:rPr>
              <a:t>, M.L., Fails, J., </a:t>
            </a:r>
            <a:r>
              <a:rPr lang="en-US" dirty="0" smtClean="0">
                <a:latin typeface="Bodoni MT" pitchFamily="18" charset="0"/>
              </a:rPr>
              <a:t>and </a:t>
            </a:r>
            <a:r>
              <a:rPr lang="en-US" dirty="0">
                <a:latin typeface="Bodoni MT" pitchFamily="18" charset="0"/>
              </a:rPr>
              <a:t>Hutchinson, H. How children search </a:t>
            </a:r>
            <a:r>
              <a:rPr lang="en-US" dirty="0" smtClean="0">
                <a:latin typeface="Bodoni MT" pitchFamily="18" charset="0"/>
              </a:rPr>
              <a:t>the Internet </a:t>
            </a:r>
            <a:r>
              <a:rPr lang="en-US" dirty="0">
                <a:latin typeface="Bodoni MT" pitchFamily="18" charset="0"/>
              </a:rPr>
              <a:t>with keyword interfaces. In </a:t>
            </a:r>
            <a:r>
              <a:rPr lang="en-US" i="1" dirty="0">
                <a:latin typeface="Bodoni MT" pitchFamily="18" charset="0"/>
              </a:rPr>
              <a:t>Proc. IDC 2009</a:t>
            </a:r>
            <a:r>
              <a:rPr lang="en-US" dirty="0">
                <a:latin typeface="Bodoni MT" pitchFamily="18" charset="0"/>
              </a:rPr>
              <a:t>, ACM Press (2009), 89-96.</a:t>
            </a:r>
          </a:p>
          <a:p>
            <a:pPr lvl="0"/>
            <a:r>
              <a:rPr lang="en-US" dirty="0" err="1">
                <a:latin typeface="Bodoni MT" pitchFamily="18" charset="0"/>
              </a:rPr>
              <a:t>Druin</a:t>
            </a:r>
            <a:r>
              <a:rPr lang="en-US" dirty="0">
                <a:latin typeface="Bodoni MT" pitchFamily="18" charset="0"/>
              </a:rPr>
              <a:t>, A., Foss, E., Hutchinson, H., </a:t>
            </a:r>
            <a:r>
              <a:rPr lang="en-US" dirty="0" err="1">
                <a:latin typeface="Bodoni MT" pitchFamily="18" charset="0"/>
              </a:rPr>
              <a:t>Golub</a:t>
            </a:r>
            <a:r>
              <a:rPr lang="en-US" dirty="0">
                <a:latin typeface="Bodoni MT" pitchFamily="18" charset="0"/>
              </a:rPr>
              <a:t>, E., and </a:t>
            </a:r>
            <a:r>
              <a:rPr lang="en-US" dirty="0" err="1">
                <a:latin typeface="Bodoni MT" pitchFamily="18" charset="0"/>
              </a:rPr>
              <a:t>Hatley</a:t>
            </a:r>
            <a:r>
              <a:rPr lang="en-US" dirty="0">
                <a:latin typeface="Bodoni MT" pitchFamily="18" charset="0"/>
              </a:rPr>
              <a:t>, L. Children’s roles using keyword search interfaces at home. In </a:t>
            </a:r>
            <a:r>
              <a:rPr lang="en-US" i="1" dirty="0">
                <a:latin typeface="Bodoni MT" pitchFamily="18" charset="0"/>
              </a:rPr>
              <a:t>Proc. of CHI 2010</a:t>
            </a:r>
            <a:r>
              <a:rPr lang="en-US" dirty="0">
                <a:latin typeface="Bodoni MT" pitchFamily="18" charset="0"/>
              </a:rPr>
              <a:t>, ACM Press (2010), 413-422</a:t>
            </a:r>
            <a:r>
              <a:rPr lang="en-US" dirty="0" smtClean="0">
                <a:latin typeface="Bodoni MT" pitchFamily="18" charset="0"/>
              </a:rPr>
              <a:t>.</a:t>
            </a:r>
          </a:p>
          <a:p>
            <a:pPr lvl="0"/>
            <a:r>
              <a:rPr lang="en-US" dirty="0">
                <a:latin typeface="Bodoni MT" pitchFamily="18" charset="0"/>
              </a:rPr>
              <a:t>Smith, M., </a:t>
            </a:r>
            <a:r>
              <a:rPr lang="en-US" dirty="0" err="1">
                <a:latin typeface="Bodoni MT" pitchFamily="18" charset="0"/>
              </a:rPr>
              <a:t>Milic-Frayling</a:t>
            </a:r>
            <a:r>
              <a:rPr lang="en-US" dirty="0">
                <a:latin typeface="Bodoni MT" pitchFamily="18" charset="0"/>
              </a:rPr>
              <a:t>, N., </a:t>
            </a:r>
            <a:r>
              <a:rPr lang="en-US" dirty="0" err="1">
                <a:latin typeface="Bodoni MT" pitchFamily="18" charset="0"/>
              </a:rPr>
              <a:t>Shneiderman</a:t>
            </a:r>
            <a:r>
              <a:rPr lang="en-US" dirty="0">
                <a:latin typeface="Bodoni MT" pitchFamily="18" charset="0"/>
              </a:rPr>
              <a:t>, B., Mendes Rodrigues, E., </a:t>
            </a:r>
            <a:r>
              <a:rPr lang="en-US" dirty="0" err="1">
                <a:latin typeface="Bodoni MT" pitchFamily="18" charset="0"/>
              </a:rPr>
              <a:t>Leskovec</a:t>
            </a:r>
            <a:r>
              <a:rPr lang="en-US" dirty="0">
                <a:latin typeface="Bodoni MT" pitchFamily="18" charset="0"/>
              </a:rPr>
              <a:t>, J., Dunne, C., (2010). </a:t>
            </a:r>
            <a:r>
              <a:rPr lang="en-US" dirty="0" err="1">
                <a:latin typeface="Bodoni MT" pitchFamily="18" charset="0"/>
              </a:rPr>
              <a:t>NodeXL</a:t>
            </a:r>
            <a:r>
              <a:rPr lang="en-US" dirty="0">
                <a:latin typeface="Bodoni MT" pitchFamily="18" charset="0"/>
              </a:rPr>
              <a:t>: a free and open network overview, discovery and exploration add-in for Excel 2007/2010, http://nodexl.codeplex.com/ from the Social Media Research Foundation, </a:t>
            </a:r>
            <a:r>
              <a:rPr lang="en-US" dirty="0">
                <a:latin typeface="Bodoni MT" pitchFamily="18" charset="0"/>
                <a:hlinkClick r:id="rId2"/>
              </a:rPr>
              <a:t>http://</a:t>
            </a:r>
            <a:r>
              <a:rPr lang="en-US" dirty="0" smtClean="0">
                <a:latin typeface="Bodoni MT" pitchFamily="18" charset="0"/>
                <a:hlinkClick r:id="rId2"/>
              </a:rPr>
              <a:t>www.smrfoundation.org</a:t>
            </a:r>
            <a:r>
              <a:rPr lang="en-US" dirty="0" smtClean="0">
                <a:latin typeface="Bodoni MT" pitchFamily="18" charset="0"/>
              </a:rPr>
              <a:t>.</a:t>
            </a:r>
            <a:endParaRPr lang="en-US" dirty="0">
              <a:latin typeface="Bodoni MT" pitchFamily="18" charset="0"/>
            </a:endParaRPr>
          </a:p>
          <a:p>
            <a:endParaRPr lang="en-US" dirty="0"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80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6568" y="1357503"/>
            <a:ext cx="8612632" cy="4948047"/>
          </a:xfrm>
          <a:custGeom>
            <a:avLst/>
            <a:gdLst>
              <a:gd name="connsiteX0" fmla="*/ 0 w 8915400"/>
              <a:gd name="connsiteY0" fmla="*/ 0 h 5715000"/>
              <a:gd name="connsiteX1" fmla="*/ 8915400 w 8915400"/>
              <a:gd name="connsiteY1" fmla="*/ 0 h 5715000"/>
              <a:gd name="connsiteX2" fmla="*/ 8915400 w 8915400"/>
              <a:gd name="connsiteY2" fmla="*/ 5715000 h 5715000"/>
              <a:gd name="connsiteX3" fmla="*/ 0 w 8915400"/>
              <a:gd name="connsiteY3" fmla="*/ 5715000 h 5715000"/>
              <a:gd name="connsiteX4" fmla="*/ 0 w 8915400"/>
              <a:gd name="connsiteY4" fmla="*/ 0 h 5715000"/>
              <a:gd name="connsiteX0" fmla="*/ 142875 w 9058275"/>
              <a:gd name="connsiteY0" fmla="*/ 0 h 5715000"/>
              <a:gd name="connsiteX1" fmla="*/ 9058275 w 9058275"/>
              <a:gd name="connsiteY1" fmla="*/ 0 h 5715000"/>
              <a:gd name="connsiteX2" fmla="*/ 9058275 w 9058275"/>
              <a:gd name="connsiteY2" fmla="*/ 5715000 h 5715000"/>
              <a:gd name="connsiteX3" fmla="*/ 0 w 9058275"/>
              <a:gd name="connsiteY3" fmla="*/ 3557587 h 5715000"/>
              <a:gd name="connsiteX4" fmla="*/ 142875 w 9058275"/>
              <a:gd name="connsiteY4" fmla="*/ 0 h 5715000"/>
              <a:gd name="connsiteX0" fmla="*/ 200025 w 9115425"/>
              <a:gd name="connsiteY0" fmla="*/ 0 h 5715000"/>
              <a:gd name="connsiteX1" fmla="*/ 9115425 w 9115425"/>
              <a:gd name="connsiteY1" fmla="*/ 0 h 5715000"/>
              <a:gd name="connsiteX2" fmla="*/ 9115425 w 9115425"/>
              <a:gd name="connsiteY2" fmla="*/ 5715000 h 5715000"/>
              <a:gd name="connsiteX3" fmla="*/ 0 w 9115425"/>
              <a:gd name="connsiteY3" fmla="*/ 3543300 h 5715000"/>
              <a:gd name="connsiteX4" fmla="*/ 200025 w 9115425"/>
              <a:gd name="connsiteY4" fmla="*/ 0 h 5715000"/>
              <a:gd name="connsiteX0" fmla="*/ 200025 w 9115425"/>
              <a:gd name="connsiteY0" fmla="*/ 0 h 4235223"/>
              <a:gd name="connsiteX1" fmla="*/ 9115425 w 9115425"/>
              <a:gd name="connsiteY1" fmla="*/ 0 h 4235223"/>
              <a:gd name="connsiteX2" fmla="*/ 8479466 w 9115425"/>
              <a:gd name="connsiteY2" fmla="*/ 4235223 h 4235223"/>
              <a:gd name="connsiteX3" fmla="*/ 0 w 9115425"/>
              <a:gd name="connsiteY3" fmla="*/ 3543300 h 4235223"/>
              <a:gd name="connsiteX4" fmla="*/ 200025 w 9115425"/>
              <a:gd name="connsiteY4" fmla="*/ 0 h 4235223"/>
              <a:gd name="connsiteX0" fmla="*/ 66917 w 8982317"/>
              <a:gd name="connsiteY0" fmla="*/ 0 h 6366783"/>
              <a:gd name="connsiteX1" fmla="*/ 8982317 w 8982317"/>
              <a:gd name="connsiteY1" fmla="*/ 0 h 6366783"/>
              <a:gd name="connsiteX2" fmla="*/ 8346358 w 8982317"/>
              <a:gd name="connsiteY2" fmla="*/ 4235223 h 6366783"/>
              <a:gd name="connsiteX3" fmla="*/ 0 w 8982317"/>
              <a:gd name="connsiteY3" fmla="*/ 6366783 h 6366783"/>
              <a:gd name="connsiteX4" fmla="*/ 66917 w 8982317"/>
              <a:gd name="connsiteY4" fmla="*/ 0 h 6366783"/>
              <a:gd name="connsiteX0" fmla="*/ 1 w 8915401"/>
              <a:gd name="connsiteY0" fmla="*/ 0 h 5890533"/>
              <a:gd name="connsiteX1" fmla="*/ 8915401 w 8915401"/>
              <a:gd name="connsiteY1" fmla="*/ 0 h 5890533"/>
              <a:gd name="connsiteX2" fmla="*/ 8279442 w 8915401"/>
              <a:gd name="connsiteY2" fmla="*/ 4235223 h 5890533"/>
              <a:gd name="connsiteX3" fmla="*/ 923998 w 8915401"/>
              <a:gd name="connsiteY3" fmla="*/ 5890533 h 5890533"/>
              <a:gd name="connsiteX4" fmla="*/ 1 w 8915401"/>
              <a:gd name="connsiteY4" fmla="*/ 0 h 589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5401" h="5890533">
                <a:moveTo>
                  <a:pt x="1" y="0"/>
                </a:moveTo>
                <a:lnTo>
                  <a:pt x="8915401" y="0"/>
                </a:lnTo>
                <a:lnTo>
                  <a:pt x="8279442" y="4235223"/>
                </a:lnTo>
                <a:lnTo>
                  <a:pt x="923998" y="5890533"/>
                </a:lnTo>
                <a:lnTo>
                  <a:pt x="1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MT" pitchFamily="18" charset="0"/>
              </a:rPr>
              <a:t>Data Analysis</a:t>
            </a:r>
            <a:endParaRPr lang="en-US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866" y="1752600"/>
            <a:ext cx="7611770" cy="3733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latin typeface="Bodoni MT" pitchFamily="18" charset="0"/>
              </a:rPr>
              <a:t>Examined the Search Task portions of the interviews for 4 aspects: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67400" y="62484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(Beyer and </a:t>
            </a:r>
            <a:r>
              <a:rPr lang="en-US" dirty="0" err="1" smtClean="0"/>
              <a:t>Holtzblatt</a:t>
            </a:r>
            <a:r>
              <a:rPr lang="en-US" dirty="0" smtClean="0"/>
              <a:t>, 1998)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19500" y="2773501"/>
            <a:ext cx="1905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dirty="0">
                <a:latin typeface="Bodoni MT" pitchFamily="18" charset="0"/>
              </a:rPr>
              <a:t>Flow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latin typeface="Bodoni MT" pitchFamily="18" charset="0"/>
              </a:rPr>
              <a:t>Artifact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latin typeface="Bodoni MT" pitchFamily="18" charset="0"/>
              </a:rPr>
              <a:t>Culture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latin typeface="Bodoni MT" pitchFamily="18" charset="0"/>
              </a:rPr>
              <a:t>Sequence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9233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0945" y="1146464"/>
            <a:ext cx="8776855" cy="5295900"/>
          </a:xfrm>
          <a:custGeom>
            <a:avLst/>
            <a:gdLst>
              <a:gd name="connsiteX0" fmla="*/ 0 w 4800600"/>
              <a:gd name="connsiteY0" fmla="*/ 0 h 4953000"/>
              <a:gd name="connsiteX1" fmla="*/ 4800600 w 4800600"/>
              <a:gd name="connsiteY1" fmla="*/ 0 h 4953000"/>
              <a:gd name="connsiteX2" fmla="*/ 4800600 w 4800600"/>
              <a:gd name="connsiteY2" fmla="*/ 4953000 h 4953000"/>
              <a:gd name="connsiteX3" fmla="*/ 0 w 4800600"/>
              <a:gd name="connsiteY3" fmla="*/ 4953000 h 4953000"/>
              <a:gd name="connsiteX4" fmla="*/ 0 w 4800600"/>
              <a:gd name="connsiteY4" fmla="*/ 0 h 4953000"/>
              <a:gd name="connsiteX0" fmla="*/ 0 w 4800600"/>
              <a:gd name="connsiteY0" fmla="*/ 0 h 4953000"/>
              <a:gd name="connsiteX1" fmla="*/ 4800600 w 4800600"/>
              <a:gd name="connsiteY1" fmla="*/ 0 h 4953000"/>
              <a:gd name="connsiteX2" fmla="*/ 4429125 w 4800600"/>
              <a:gd name="connsiteY2" fmla="*/ 4324350 h 4953000"/>
              <a:gd name="connsiteX3" fmla="*/ 0 w 4800600"/>
              <a:gd name="connsiteY3" fmla="*/ 4953000 h 4953000"/>
              <a:gd name="connsiteX4" fmla="*/ 0 w 4800600"/>
              <a:gd name="connsiteY4" fmla="*/ 0 h 4953000"/>
              <a:gd name="connsiteX0" fmla="*/ 0 w 4443412"/>
              <a:gd name="connsiteY0" fmla="*/ 0 h 4953000"/>
              <a:gd name="connsiteX1" fmla="*/ 4443412 w 4443412"/>
              <a:gd name="connsiteY1" fmla="*/ 185738 h 4953000"/>
              <a:gd name="connsiteX2" fmla="*/ 4429125 w 4443412"/>
              <a:gd name="connsiteY2" fmla="*/ 4324350 h 4953000"/>
              <a:gd name="connsiteX3" fmla="*/ 0 w 4443412"/>
              <a:gd name="connsiteY3" fmla="*/ 4953000 h 4953000"/>
              <a:gd name="connsiteX4" fmla="*/ 0 w 4443412"/>
              <a:gd name="connsiteY4" fmla="*/ 0 h 4953000"/>
              <a:gd name="connsiteX0" fmla="*/ 0 w 4500562"/>
              <a:gd name="connsiteY0" fmla="*/ 0 h 5295900"/>
              <a:gd name="connsiteX1" fmla="*/ 4500562 w 4500562"/>
              <a:gd name="connsiteY1" fmla="*/ 528638 h 5295900"/>
              <a:gd name="connsiteX2" fmla="*/ 4486275 w 4500562"/>
              <a:gd name="connsiteY2" fmla="*/ 4667250 h 5295900"/>
              <a:gd name="connsiteX3" fmla="*/ 57150 w 4500562"/>
              <a:gd name="connsiteY3" fmla="*/ 5295900 h 5295900"/>
              <a:gd name="connsiteX4" fmla="*/ 0 w 4500562"/>
              <a:gd name="connsiteY4" fmla="*/ 0 h 529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0562" h="5295900">
                <a:moveTo>
                  <a:pt x="0" y="0"/>
                </a:moveTo>
                <a:lnTo>
                  <a:pt x="4500562" y="528638"/>
                </a:lnTo>
                <a:cubicBezTo>
                  <a:pt x="4495800" y="1908175"/>
                  <a:pt x="4491037" y="3287713"/>
                  <a:pt x="4486275" y="4667250"/>
                </a:cubicBezTo>
                <a:lnTo>
                  <a:pt x="57150" y="5295900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MT" pitchFamily="18" charset="0"/>
              </a:rPr>
              <a:t>Roles</a:t>
            </a:r>
            <a:endParaRPr lang="en-US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700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Developing Searcher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Domain-Specific Searcher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Power </a:t>
            </a:r>
            <a:r>
              <a:rPr lang="en-US" dirty="0">
                <a:latin typeface="Bodoni MT" pitchFamily="18" charset="0"/>
              </a:rPr>
              <a:t>Searcher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Non-Motivated Searcher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Distracted </a:t>
            </a:r>
            <a:r>
              <a:rPr lang="en-US" dirty="0">
                <a:solidFill>
                  <a:srgbClr val="C00000"/>
                </a:solidFill>
                <a:latin typeface="Bodoni MT" pitchFamily="18" charset="0"/>
              </a:rPr>
              <a:t>Searcher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Visual </a:t>
            </a:r>
            <a:r>
              <a:rPr lang="en-US" dirty="0">
                <a:latin typeface="Bodoni MT" pitchFamily="18" charset="0"/>
              </a:rPr>
              <a:t>Searcher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Rule-Bound Searcher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7145" y="3974068"/>
            <a:ext cx="367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______________________________</a:t>
            </a:r>
            <a:endParaRPr lang="en-US" b="1" dirty="0"/>
          </a:p>
        </p:txBody>
      </p:sp>
      <p:pic>
        <p:nvPicPr>
          <p:cNvPr id="1026" name="Picture 2" descr="C:\Users\Beth\Desktop\A011Searchphot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03"/>
          <a:stretch/>
        </p:blipFill>
        <p:spPr bwMode="auto">
          <a:xfrm>
            <a:off x="4775876" y="1981200"/>
            <a:ext cx="4291924" cy="3581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7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146464"/>
            <a:ext cx="8839200" cy="5295900"/>
          </a:xfrm>
          <a:custGeom>
            <a:avLst/>
            <a:gdLst>
              <a:gd name="connsiteX0" fmla="*/ 0 w 4800600"/>
              <a:gd name="connsiteY0" fmla="*/ 0 h 4953000"/>
              <a:gd name="connsiteX1" fmla="*/ 4800600 w 4800600"/>
              <a:gd name="connsiteY1" fmla="*/ 0 h 4953000"/>
              <a:gd name="connsiteX2" fmla="*/ 4800600 w 4800600"/>
              <a:gd name="connsiteY2" fmla="*/ 4953000 h 4953000"/>
              <a:gd name="connsiteX3" fmla="*/ 0 w 4800600"/>
              <a:gd name="connsiteY3" fmla="*/ 4953000 h 4953000"/>
              <a:gd name="connsiteX4" fmla="*/ 0 w 4800600"/>
              <a:gd name="connsiteY4" fmla="*/ 0 h 4953000"/>
              <a:gd name="connsiteX0" fmla="*/ 0 w 4800600"/>
              <a:gd name="connsiteY0" fmla="*/ 0 h 4953000"/>
              <a:gd name="connsiteX1" fmla="*/ 4800600 w 4800600"/>
              <a:gd name="connsiteY1" fmla="*/ 0 h 4953000"/>
              <a:gd name="connsiteX2" fmla="*/ 4429125 w 4800600"/>
              <a:gd name="connsiteY2" fmla="*/ 4324350 h 4953000"/>
              <a:gd name="connsiteX3" fmla="*/ 0 w 4800600"/>
              <a:gd name="connsiteY3" fmla="*/ 4953000 h 4953000"/>
              <a:gd name="connsiteX4" fmla="*/ 0 w 4800600"/>
              <a:gd name="connsiteY4" fmla="*/ 0 h 4953000"/>
              <a:gd name="connsiteX0" fmla="*/ 0 w 4443412"/>
              <a:gd name="connsiteY0" fmla="*/ 0 h 4953000"/>
              <a:gd name="connsiteX1" fmla="*/ 4443412 w 4443412"/>
              <a:gd name="connsiteY1" fmla="*/ 185738 h 4953000"/>
              <a:gd name="connsiteX2" fmla="*/ 4429125 w 4443412"/>
              <a:gd name="connsiteY2" fmla="*/ 4324350 h 4953000"/>
              <a:gd name="connsiteX3" fmla="*/ 0 w 4443412"/>
              <a:gd name="connsiteY3" fmla="*/ 4953000 h 4953000"/>
              <a:gd name="connsiteX4" fmla="*/ 0 w 4443412"/>
              <a:gd name="connsiteY4" fmla="*/ 0 h 4953000"/>
              <a:gd name="connsiteX0" fmla="*/ 0 w 4500562"/>
              <a:gd name="connsiteY0" fmla="*/ 0 h 5295900"/>
              <a:gd name="connsiteX1" fmla="*/ 4500562 w 4500562"/>
              <a:gd name="connsiteY1" fmla="*/ 528638 h 5295900"/>
              <a:gd name="connsiteX2" fmla="*/ 4486275 w 4500562"/>
              <a:gd name="connsiteY2" fmla="*/ 4667250 h 5295900"/>
              <a:gd name="connsiteX3" fmla="*/ 57150 w 4500562"/>
              <a:gd name="connsiteY3" fmla="*/ 5295900 h 5295900"/>
              <a:gd name="connsiteX4" fmla="*/ 0 w 4500562"/>
              <a:gd name="connsiteY4" fmla="*/ 0 h 529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0562" h="5295900">
                <a:moveTo>
                  <a:pt x="0" y="0"/>
                </a:moveTo>
                <a:lnTo>
                  <a:pt x="4500562" y="528638"/>
                </a:lnTo>
                <a:cubicBezTo>
                  <a:pt x="4495800" y="1908175"/>
                  <a:pt x="4491037" y="3287713"/>
                  <a:pt x="4486275" y="4667250"/>
                </a:cubicBezTo>
                <a:lnTo>
                  <a:pt x="57150" y="5295900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doni MT" pitchFamily="18" charset="0"/>
              </a:rPr>
              <a:t>Roles</a:t>
            </a:r>
            <a:endParaRPr lang="en-US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70037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Developing Searcher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Domain-Specific Searcher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Power </a:t>
            </a:r>
            <a:r>
              <a:rPr lang="en-US" dirty="0">
                <a:solidFill>
                  <a:srgbClr val="C00000"/>
                </a:solidFill>
                <a:latin typeface="Bodoni MT" pitchFamily="18" charset="0"/>
              </a:rPr>
              <a:t>Searcher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Visual Searcher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Doubting </a:t>
            </a:r>
            <a:r>
              <a:rPr lang="en-US" dirty="0">
                <a:solidFill>
                  <a:srgbClr val="C00000"/>
                </a:solidFill>
                <a:latin typeface="Bodoni MT" pitchFamily="18" charset="0"/>
              </a:rPr>
              <a:t>Searcher</a:t>
            </a:r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  <a:latin typeface="Bodoni MT" pitchFamily="18" charset="0"/>
              </a:rPr>
              <a:t>Social Searcher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Non-Motivated Searcher</a:t>
            </a:r>
          </a:p>
          <a:p>
            <a:pPr marL="0" indent="0">
              <a:buNone/>
            </a:pPr>
            <a:r>
              <a:rPr lang="en-US" dirty="0" smtClean="0">
                <a:latin typeface="Bodoni MT" pitchFamily="18" charset="0"/>
              </a:rPr>
              <a:t>Rule-Bound Searcher</a:t>
            </a:r>
          </a:p>
        </p:txBody>
      </p:sp>
      <p:pic>
        <p:nvPicPr>
          <p:cNvPr id="5" name="Picture 2" descr="C:\Users\Beth\Desktop\A011Searchphot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03"/>
          <a:stretch/>
        </p:blipFill>
        <p:spPr bwMode="auto">
          <a:xfrm>
            <a:off x="4775876" y="1981200"/>
            <a:ext cx="4291924" cy="3581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51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4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00"/>
                            </p:stCondLst>
                            <p:childTnLst>
                              <p:par>
                                <p:cTn id="1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471487"/>
            <a:ext cx="5791200" cy="1052513"/>
          </a:xfrm>
          <a:custGeom>
            <a:avLst/>
            <a:gdLst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0 w 5562600"/>
              <a:gd name="connsiteY3" fmla="*/ 838200 h 838200"/>
              <a:gd name="connsiteX4" fmla="*/ 0 w 5562600"/>
              <a:gd name="connsiteY4" fmla="*/ 0 h 838200"/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128588 w 5562600"/>
              <a:gd name="connsiteY3" fmla="*/ 695325 h 838200"/>
              <a:gd name="connsiteX4" fmla="*/ 0 w 5562600"/>
              <a:gd name="connsiteY4" fmla="*/ 0 h 838200"/>
              <a:gd name="connsiteX0" fmla="*/ 0 w 5791200"/>
              <a:gd name="connsiteY0" fmla="*/ 0 h 1052513"/>
              <a:gd name="connsiteX1" fmla="*/ 5562600 w 5791200"/>
              <a:gd name="connsiteY1" fmla="*/ 0 h 1052513"/>
              <a:gd name="connsiteX2" fmla="*/ 5791200 w 5791200"/>
              <a:gd name="connsiteY2" fmla="*/ 1052513 h 1052513"/>
              <a:gd name="connsiteX3" fmla="*/ 128588 w 5791200"/>
              <a:gd name="connsiteY3" fmla="*/ 695325 h 1052513"/>
              <a:gd name="connsiteX4" fmla="*/ 0 w 5791200"/>
              <a:gd name="connsiteY4" fmla="*/ 0 h 105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1200" h="1052513">
                <a:moveTo>
                  <a:pt x="0" y="0"/>
                </a:moveTo>
                <a:lnTo>
                  <a:pt x="5562600" y="0"/>
                </a:lnTo>
                <a:lnTo>
                  <a:pt x="5791200" y="1052513"/>
                </a:lnTo>
                <a:lnTo>
                  <a:pt x="128588" y="695325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odoni MT" pitchFamily="18" charset="0"/>
              </a:rPr>
              <a:t>Developing Searcher</a:t>
            </a:r>
            <a:endParaRPr lang="en-US" b="1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Bodoni MT" pitchFamily="18" charset="0"/>
              </a:rPr>
              <a:t>Difficulty when facing multi-step search task</a:t>
            </a:r>
          </a:p>
          <a:p>
            <a:r>
              <a:rPr lang="en-US" dirty="0" smtClean="0">
                <a:latin typeface="Bodoni MT" pitchFamily="18" charset="0"/>
              </a:rPr>
              <a:t>Limited knowledge and use of search engine tools</a:t>
            </a:r>
          </a:p>
          <a:p>
            <a:r>
              <a:rPr lang="en-US" dirty="0">
                <a:latin typeface="Bodoni MT" pitchFamily="18" charset="0"/>
              </a:rPr>
              <a:t>Unplanned, wandering search paths</a:t>
            </a:r>
          </a:p>
          <a:p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Focused on search tasks</a:t>
            </a:r>
          </a:p>
          <a:p>
            <a:r>
              <a:rPr lang="en-US" dirty="0" smtClean="0">
                <a:latin typeface="Bodoni MT" pitchFamily="18" charset="0"/>
              </a:rPr>
              <a:t>Perceive themselves as advanced </a:t>
            </a:r>
            <a:r>
              <a:rPr lang="en-US" dirty="0" smtClean="0">
                <a:latin typeface="Bodoni MT" pitchFamily="18" charset="0"/>
              </a:rPr>
              <a:t>users</a:t>
            </a:r>
            <a:endParaRPr lang="en-US" dirty="0" smtClean="0"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24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1600" y="471487"/>
            <a:ext cx="6324600" cy="1052513"/>
          </a:xfrm>
          <a:custGeom>
            <a:avLst/>
            <a:gdLst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0 w 5562600"/>
              <a:gd name="connsiteY3" fmla="*/ 838200 h 838200"/>
              <a:gd name="connsiteX4" fmla="*/ 0 w 5562600"/>
              <a:gd name="connsiteY4" fmla="*/ 0 h 838200"/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128588 w 5562600"/>
              <a:gd name="connsiteY3" fmla="*/ 695325 h 838200"/>
              <a:gd name="connsiteX4" fmla="*/ 0 w 5562600"/>
              <a:gd name="connsiteY4" fmla="*/ 0 h 838200"/>
              <a:gd name="connsiteX0" fmla="*/ 0 w 5791200"/>
              <a:gd name="connsiteY0" fmla="*/ 0 h 1052513"/>
              <a:gd name="connsiteX1" fmla="*/ 5562600 w 5791200"/>
              <a:gd name="connsiteY1" fmla="*/ 0 h 1052513"/>
              <a:gd name="connsiteX2" fmla="*/ 5791200 w 5791200"/>
              <a:gd name="connsiteY2" fmla="*/ 1052513 h 1052513"/>
              <a:gd name="connsiteX3" fmla="*/ 128588 w 5791200"/>
              <a:gd name="connsiteY3" fmla="*/ 695325 h 1052513"/>
              <a:gd name="connsiteX4" fmla="*/ 0 w 5791200"/>
              <a:gd name="connsiteY4" fmla="*/ 0 h 105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1200" h="1052513">
                <a:moveTo>
                  <a:pt x="0" y="0"/>
                </a:moveTo>
                <a:lnTo>
                  <a:pt x="5562600" y="0"/>
                </a:lnTo>
                <a:lnTo>
                  <a:pt x="5791200" y="1052513"/>
                </a:lnTo>
                <a:lnTo>
                  <a:pt x="128588" y="695325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odoni MT" pitchFamily="18" charset="0"/>
              </a:rPr>
              <a:t>Domain-Specific Searcher</a:t>
            </a:r>
            <a:endParaRPr lang="en-US" b="1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odoni MT" pitchFamily="18" charset="0"/>
              </a:rPr>
              <a:t>Expertise in specific content area of interest</a:t>
            </a:r>
          </a:p>
          <a:p>
            <a:r>
              <a:rPr lang="en-US" dirty="0" smtClean="0">
                <a:latin typeface="Bodoni MT" pitchFamily="18" charset="0"/>
              </a:rPr>
              <a:t>Expertise does not transfer to general searching ability</a:t>
            </a:r>
          </a:p>
          <a:p>
            <a:r>
              <a:rPr lang="en-US" dirty="0" smtClean="0">
                <a:latin typeface="Bodoni MT" pitchFamily="18" charset="0"/>
              </a:rPr>
              <a:t>Influenced by family</a:t>
            </a:r>
          </a:p>
          <a:p>
            <a:pPr marL="0" indent="0">
              <a:buNone/>
            </a:pPr>
            <a:endParaRPr lang="en-US" dirty="0" smtClean="0"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34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471487"/>
            <a:ext cx="6096000" cy="1052513"/>
          </a:xfrm>
          <a:custGeom>
            <a:avLst/>
            <a:gdLst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0 w 5562600"/>
              <a:gd name="connsiteY3" fmla="*/ 838200 h 838200"/>
              <a:gd name="connsiteX4" fmla="*/ 0 w 5562600"/>
              <a:gd name="connsiteY4" fmla="*/ 0 h 838200"/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128588 w 5562600"/>
              <a:gd name="connsiteY3" fmla="*/ 695325 h 838200"/>
              <a:gd name="connsiteX4" fmla="*/ 0 w 5562600"/>
              <a:gd name="connsiteY4" fmla="*/ 0 h 838200"/>
              <a:gd name="connsiteX0" fmla="*/ 0 w 5791200"/>
              <a:gd name="connsiteY0" fmla="*/ 0 h 1052513"/>
              <a:gd name="connsiteX1" fmla="*/ 5562600 w 5791200"/>
              <a:gd name="connsiteY1" fmla="*/ 0 h 1052513"/>
              <a:gd name="connsiteX2" fmla="*/ 5791200 w 5791200"/>
              <a:gd name="connsiteY2" fmla="*/ 1052513 h 1052513"/>
              <a:gd name="connsiteX3" fmla="*/ 128588 w 5791200"/>
              <a:gd name="connsiteY3" fmla="*/ 695325 h 1052513"/>
              <a:gd name="connsiteX4" fmla="*/ 0 w 5791200"/>
              <a:gd name="connsiteY4" fmla="*/ 0 h 105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1200" h="1052513">
                <a:moveTo>
                  <a:pt x="0" y="0"/>
                </a:moveTo>
                <a:lnTo>
                  <a:pt x="5562600" y="0"/>
                </a:lnTo>
                <a:lnTo>
                  <a:pt x="5791200" y="1052513"/>
                </a:lnTo>
                <a:lnTo>
                  <a:pt x="128588" y="695325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odoni MT" pitchFamily="18" charset="0"/>
              </a:rPr>
              <a:t>Visual Searcher</a:t>
            </a:r>
            <a:endParaRPr lang="en-US" b="1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odoni MT" pitchFamily="18" charset="0"/>
              </a:rPr>
              <a:t>Prefer to look for information using images or video</a:t>
            </a:r>
          </a:p>
          <a:p>
            <a:r>
              <a:rPr lang="en-US" dirty="0" smtClean="0">
                <a:latin typeface="Bodoni MT" pitchFamily="18" charset="0"/>
              </a:rPr>
              <a:t>Verbally </a:t>
            </a:r>
            <a:r>
              <a:rPr lang="en-US" dirty="0">
                <a:latin typeface="Bodoni MT" pitchFamily="18" charset="0"/>
              </a:rPr>
              <a:t>discuss videos and </a:t>
            </a:r>
            <a:r>
              <a:rPr lang="en-US" dirty="0" smtClean="0">
                <a:latin typeface="Bodoni MT" pitchFamily="18" charset="0"/>
              </a:rPr>
              <a:t>images</a:t>
            </a:r>
          </a:p>
          <a:p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Widely influenced by friends, school, and siblings</a:t>
            </a:r>
          </a:p>
          <a:p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Broadly triggered to searching by personal interests, school, music, events, and conversations</a:t>
            </a:r>
          </a:p>
        </p:txBody>
      </p:sp>
    </p:spTree>
    <p:extLst>
      <p:ext uri="{BB962C8B-B14F-4D97-AF65-F5344CB8AC3E}">
        <p14:creationId xmlns:p14="http://schemas.microsoft.com/office/powerpoint/2010/main" val="233802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471487"/>
            <a:ext cx="6248400" cy="1052513"/>
          </a:xfrm>
          <a:custGeom>
            <a:avLst/>
            <a:gdLst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0 w 5562600"/>
              <a:gd name="connsiteY3" fmla="*/ 838200 h 838200"/>
              <a:gd name="connsiteX4" fmla="*/ 0 w 5562600"/>
              <a:gd name="connsiteY4" fmla="*/ 0 h 838200"/>
              <a:gd name="connsiteX0" fmla="*/ 0 w 5562600"/>
              <a:gd name="connsiteY0" fmla="*/ 0 h 838200"/>
              <a:gd name="connsiteX1" fmla="*/ 5562600 w 5562600"/>
              <a:gd name="connsiteY1" fmla="*/ 0 h 838200"/>
              <a:gd name="connsiteX2" fmla="*/ 5562600 w 5562600"/>
              <a:gd name="connsiteY2" fmla="*/ 838200 h 838200"/>
              <a:gd name="connsiteX3" fmla="*/ 128588 w 5562600"/>
              <a:gd name="connsiteY3" fmla="*/ 695325 h 838200"/>
              <a:gd name="connsiteX4" fmla="*/ 0 w 5562600"/>
              <a:gd name="connsiteY4" fmla="*/ 0 h 838200"/>
              <a:gd name="connsiteX0" fmla="*/ 0 w 5791200"/>
              <a:gd name="connsiteY0" fmla="*/ 0 h 1052513"/>
              <a:gd name="connsiteX1" fmla="*/ 5562600 w 5791200"/>
              <a:gd name="connsiteY1" fmla="*/ 0 h 1052513"/>
              <a:gd name="connsiteX2" fmla="*/ 5791200 w 5791200"/>
              <a:gd name="connsiteY2" fmla="*/ 1052513 h 1052513"/>
              <a:gd name="connsiteX3" fmla="*/ 128588 w 5791200"/>
              <a:gd name="connsiteY3" fmla="*/ 695325 h 1052513"/>
              <a:gd name="connsiteX4" fmla="*/ 0 w 5791200"/>
              <a:gd name="connsiteY4" fmla="*/ 0 h 1052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1200" h="1052513">
                <a:moveTo>
                  <a:pt x="0" y="0"/>
                </a:moveTo>
                <a:lnTo>
                  <a:pt x="5562600" y="0"/>
                </a:lnTo>
                <a:lnTo>
                  <a:pt x="5791200" y="1052513"/>
                </a:lnTo>
                <a:lnTo>
                  <a:pt x="128588" y="695325"/>
                </a:lnTo>
                <a:lnTo>
                  <a:pt x="0" y="0"/>
                </a:lnTo>
                <a:close/>
              </a:path>
            </a:pathLst>
          </a:custGeom>
          <a:solidFill>
            <a:srgbClr val="A9DA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odoni MT" pitchFamily="18" charset="0"/>
              </a:rPr>
              <a:t>Non-Motivated Searcher</a:t>
            </a:r>
            <a:endParaRPr lang="en-US" b="1" dirty="0">
              <a:latin typeface="Bodoni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odoni MT" pitchFamily="18" charset="0"/>
              </a:rPr>
              <a:t>Minimally engaged during interview, limited verbal response</a:t>
            </a:r>
          </a:p>
          <a:p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Unfocused, distracted search behaviors</a:t>
            </a:r>
          </a:p>
          <a:p>
            <a:r>
              <a:rPr lang="en-US" dirty="0" smtClean="0">
                <a:solidFill>
                  <a:srgbClr val="C00000"/>
                </a:solidFill>
                <a:latin typeface="Bodoni MT" pitchFamily="18" charset="0"/>
              </a:rPr>
              <a:t>Physically distant from the computer</a:t>
            </a:r>
          </a:p>
          <a:p>
            <a:r>
              <a:rPr lang="en-US" dirty="0" smtClean="0">
                <a:latin typeface="Bodoni MT" pitchFamily="18" charset="0"/>
              </a:rPr>
              <a:t>Shortest possible, most efficient search paths</a:t>
            </a:r>
          </a:p>
          <a:p>
            <a:r>
              <a:rPr lang="en-US" dirty="0" smtClean="0">
                <a:latin typeface="Bodoni MT" pitchFamily="18" charset="0"/>
              </a:rPr>
              <a:t>Only triggered to search by school</a:t>
            </a:r>
          </a:p>
        </p:txBody>
      </p:sp>
    </p:spTree>
    <p:extLst>
      <p:ext uri="{BB962C8B-B14F-4D97-AF65-F5344CB8AC3E}">
        <p14:creationId xmlns:p14="http://schemas.microsoft.com/office/powerpoint/2010/main" val="307644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15547</TotalTime>
  <Words>720</Words>
  <Application>Microsoft Office PowerPoint</Application>
  <PresentationFormat>On-screen Show (4:3)</PresentationFormat>
  <Paragraphs>107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How Adolescents Search the Web with Keyword Interfaces: A pilot study</vt:lpstr>
      <vt:lpstr>The Study</vt:lpstr>
      <vt:lpstr>Data Analysis</vt:lpstr>
      <vt:lpstr>Roles</vt:lpstr>
      <vt:lpstr>Roles</vt:lpstr>
      <vt:lpstr>Developing Searcher</vt:lpstr>
      <vt:lpstr>Domain-Specific Searcher</vt:lpstr>
      <vt:lpstr>Visual Searcher</vt:lpstr>
      <vt:lpstr>Non-Motivated Searcher</vt:lpstr>
      <vt:lpstr>Rule-Bound Searcher</vt:lpstr>
      <vt:lpstr>Power Searcher</vt:lpstr>
      <vt:lpstr>Power Searcher</vt:lpstr>
      <vt:lpstr>Doubting Searcher</vt:lpstr>
      <vt:lpstr>Social Searcher</vt:lpstr>
      <vt:lpstr>PowerPoint Presentation</vt:lpstr>
      <vt:lpstr>Role Connections</vt:lpstr>
      <vt:lpstr>Conclusions</vt:lpstr>
      <vt:lpstr>Future Work</vt:lpstr>
      <vt:lpstr>Acknowledgements</vt:lpstr>
      <vt:lpstr>References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Adolescents Search the Web with Keyword Interfaces: A pilot study</dc:title>
  <dc:creator>Beth</dc:creator>
  <cp:lastModifiedBy>Beth</cp:lastModifiedBy>
  <cp:revision>51</cp:revision>
  <dcterms:created xsi:type="dcterms:W3CDTF">2011-05-14T07:50:44Z</dcterms:created>
  <dcterms:modified xsi:type="dcterms:W3CDTF">2011-05-26T14:57:22Z</dcterms:modified>
</cp:coreProperties>
</file>