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86" r:id="rId2"/>
    <p:sldId id="288" r:id="rId3"/>
    <p:sldId id="257" r:id="rId4"/>
    <p:sldId id="290" r:id="rId5"/>
    <p:sldId id="260" r:id="rId6"/>
    <p:sldId id="261" r:id="rId7"/>
    <p:sldId id="263" r:id="rId8"/>
    <p:sldId id="264" r:id="rId9"/>
    <p:sldId id="265" r:id="rId10"/>
    <p:sldId id="282" r:id="rId11"/>
    <p:sldId id="266" r:id="rId12"/>
    <p:sldId id="289" r:id="rId13"/>
    <p:sldId id="268" r:id="rId14"/>
    <p:sldId id="272" r:id="rId15"/>
    <p:sldId id="280" r:id="rId16"/>
    <p:sldId id="284" r:id="rId17"/>
    <p:sldId id="285" r:id="rId18"/>
    <p:sldId id="273" r:id="rId19"/>
    <p:sldId id="28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5264" autoAdjust="0"/>
    <p:restoredTop sz="97637" autoAdjust="0"/>
  </p:normalViewPr>
  <p:slideViewPr>
    <p:cSldViewPr snapToGrid="0" snapToObjects="1">
      <p:cViewPr varScale="1">
        <p:scale>
          <a:sx n="62" d="100"/>
          <a:sy n="62" d="100"/>
        </p:scale>
        <p:origin x="-104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2FCDC-D17A-A64F-A51C-CA2A5B7D4E06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BC85F-0221-6443-846D-3499B83DF8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60366-C011-F247-A076-1F0F8540A154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CE485-8032-7345-ADC0-566C370CB6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CE485-8032-7345-ADC0-566C370CB68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2A0E6-1495-7141-A667-1B9BF2BDDE2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34FE2-C582-B240-892B-9F83687F135E}" type="datetimeFigureOut">
              <a:rPr lang="en-US" smtClean="0"/>
              <a:pPr/>
              <a:t>5/25/11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7D771-6776-FC45-A499-C482F70FB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2.gif"/><Relationship Id="rId6" Type="http://schemas.openxmlformats.org/officeDocument/2006/relationships/image" Target="../media/image3.gif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7.png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7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17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53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7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20" Type="http://schemas.openxmlformats.org/officeDocument/2006/relationships/image" Target="../media/image47.png"/><Relationship Id="rId21" Type="http://schemas.openxmlformats.org/officeDocument/2006/relationships/image" Target="../media/image62.png"/><Relationship Id="rId22" Type="http://schemas.openxmlformats.org/officeDocument/2006/relationships/image" Target="../media/image63.png"/><Relationship Id="rId10" Type="http://schemas.openxmlformats.org/officeDocument/2006/relationships/image" Target="../media/image10.png"/><Relationship Id="rId11" Type="http://schemas.openxmlformats.org/officeDocument/2006/relationships/image" Target="../media/image8.png"/><Relationship Id="rId12" Type="http://schemas.openxmlformats.org/officeDocument/2006/relationships/image" Target="../media/image57.png"/><Relationship Id="rId13" Type="http://schemas.openxmlformats.org/officeDocument/2006/relationships/image" Target="../media/image9.png"/><Relationship Id="rId14" Type="http://schemas.openxmlformats.org/officeDocument/2006/relationships/image" Target="../media/image12.png"/><Relationship Id="rId15" Type="http://schemas.openxmlformats.org/officeDocument/2006/relationships/image" Target="../media/image1.png"/><Relationship Id="rId16" Type="http://schemas.openxmlformats.org/officeDocument/2006/relationships/image" Target="../media/image58.png"/><Relationship Id="rId17" Type="http://schemas.openxmlformats.org/officeDocument/2006/relationships/image" Target="../media/image59.png"/><Relationship Id="rId18" Type="http://schemas.openxmlformats.org/officeDocument/2006/relationships/image" Target="../media/image60.jpeg"/><Relationship Id="rId19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2.gif"/><Relationship Id="rId7" Type="http://schemas.openxmlformats.org/officeDocument/2006/relationships/image" Target="../media/image3.gif"/><Relationship Id="rId8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5.png"/><Relationship Id="rId14" Type="http://schemas.openxmlformats.org/officeDocument/2006/relationships/image" Target="../media/image16.jpeg"/><Relationship Id="rId15" Type="http://schemas.openxmlformats.org/officeDocument/2006/relationships/image" Target="../media/image14.png"/><Relationship Id="rId16" Type="http://schemas.openxmlformats.org/officeDocument/2006/relationships/image" Target="../media/image13.png"/><Relationship Id="rId17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tunes.apple.com/us/app/storykit/id329374595?mt=8" TargetMode="External"/><Relationship Id="rId4" Type="http://schemas.openxmlformats.org/officeDocument/2006/relationships/hyperlink" Target="mailto:ebonsign@umd.edu" TargetMode="External"/><Relationship Id="rId5" Type="http://schemas.openxmlformats.org/officeDocument/2006/relationships/image" Target="../media/image2.gif"/><Relationship Id="rId6" Type="http://schemas.openxmlformats.org/officeDocument/2006/relationships/image" Target="../media/image3.gif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childrenslibrary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.gif"/><Relationship Id="rId5" Type="http://schemas.openxmlformats.org/officeDocument/2006/relationships/image" Target="../media/image3.gif"/><Relationship Id="rId6" Type="http://schemas.openxmlformats.org/officeDocument/2006/relationships/image" Target="../media/image14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18.png"/><Relationship Id="rId6" Type="http://schemas.openxmlformats.org/officeDocument/2006/relationships/hyperlink" Target="http://iphone.childrenslibrary.org/cgi-bin/view.py?b=4pugn3io4miqaraq736c" TargetMode="External"/><Relationship Id="rId7" Type="http://schemas.openxmlformats.org/officeDocument/2006/relationships/image" Target="../media/image15.png"/><Relationship Id="rId8" Type="http://schemas.openxmlformats.org/officeDocument/2006/relationships/image" Target="../media/image19.jpeg"/><Relationship Id="rId9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.gif"/><Relationship Id="rId5" Type="http://schemas.openxmlformats.org/officeDocument/2006/relationships/image" Target="../media/image3.gif"/><Relationship Id="rId6" Type="http://schemas.openxmlformats.org/officeDocument/2006/relationships/image" Target="../media/image15.png"/><Relationship Id="rId7" Type="http://schemas.openxmlformats.org/officeDocument/2006/relationships/image" Target="../media/image16.jpeg"/><Relationship Id="rId8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jpeg"/><Relationship Id="rId12" Type="http://schemas.openxmlformats.org/officeDocument/2006/relationships/image" Target="../media/image27.jpeg"/><Relationship Id="rId13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png"/><Relationship Id="rId4" Type="http://schemas.openxmlformats.org/officeDocument/2006/relationships/image" Target="../media/image2.gif"/><Relationship Id="rId5" Type="http://schemas.openxmlformats.org/officeDocument/2006/relationships/image" Target="../media/image3.gif"/><Relationship Id="rId6" Type="http://schemas.openxmlformats.org/officeDocument/2006/relationships/image" Target="../media/image15.png"/><Relationship Id="rId7" Type="http://schemas.openxmlformats.org/officeDocument/2006/relationships/image" Target="../media/image16.jpeg"/><Relationship Id="rId8" Type="http://schemas.openxmlformats.org/officeDocument/2006/relationships/image" Target="../media/image23.jpeg"/><Relationship Id="rId9" Type="http://schemas.openxmlformats.org/officeDocument/2006/relationships/image" Target="../media/image24.jpeg"/><Relationship Id="rId10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15.png"/><Relationship Id="rId6" Type="http://schemas.openxmlformats.org/officeDocument/2006/relationships/image" Target="../media/image29.jpeg"/><Relationship Id="rId7" Type="http://schemas.openxmlformats.org/officeDocument/2006/relationships/image" Target="../media/image30.jpeg"/><Relationship Id="rId8" Type="http://schemas.openxmlformats.org/officeDocument/2006/relationships/image" Target="../media/image31.jpeg"/><Relationship Id="rId9" Type="http://schemas.openxmlformats.org/officeDocument/2006/relationships/image" Target="../media/image32.jpeg"/><Relationship Id="rId10" Type="http://schemas.openxmlformats.org/officeDocument/2006/relationships/image" Target="../media/image18.png"/><Relationship Id="rId11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1.jpeg"/><Relationship Id="rId1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15.png"/><Relationship Id="rId6" Type="http://schemas.openxmlformats.org/officeDocument/2006/relationships/image" Target="../media/image39.jpeg"/><Relationship Id="rId7" Type="http://schemas.openxmlformats.org/officeDocument/2006/relationships/image" Target="../media/image40.jpeg"/><Relationship Id="rId8" Type="http://schemas.openxmlformats.org/officeDocument/2006/relationships/image" Target="../media/image18.png"/><Relationship Id="rId9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 rot="10800000" flipV="1">
            <a:off x="2041849" y="2642881"/>
            <a:ext cx="4254626" cy="1622987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odeToJo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88" y="3191256"/>
            <a:ext cx="1656081" cy="192024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3" name="Group 7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24" name="Picture 23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25" name="Picture 24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29" name="Picture 28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30" name="Picture 29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cxnSp>
        <p:nvCxnSpPr>
          <p:cNvPr id="34" name="Straight Connector 33"/>
          <p:cNvCxnSpPr/>
          <p:nvPr/>
        </p:nvCxnSpPr>
        <p:spPr>
          <a:xfrm>
            <a:off x="4169162" y="3394467"/>
            <a:ext cx="1997372" cy="1231771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H="1">
            <a:off x="2731432" y="1956734"/>
            <a:ext cx="1455429" cy="1420031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2643982" y="3453063"/>
            <a:ext cx="3168180" cy="140124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>
            <a:off x="1911908" y="2861136"/>
            <a:ext cx="4995810" cy="1228193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0800000" flipV="1">
            <a:off x="2493046" y="2036734"/>
            <a:ext cx="3330187" cy="2889574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canada.jp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362960" y="18795"/>
            <a:ext cx="1645920" cy="1920240"/>
          </a:xfrm>
          <a:prstGeom prst="rect">
            <a:avLst/>
          </a:prstGeom>
        </p:spPr>
      </p:pic>
      <p:pic>
        <p:nvPicPr>
          <p:cNvPr id="4" name="Picture 3" descr="AnimalSoundBookPig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1908" y="306617"/>
            <a:ext cx="1659529" cy="1920240"/>
          </a:xfrm>
          <a:prstGeom prst="rect">
            <a:avLst/>
          </a:prstGeom>
        </p:spPr>
      </p:pic>
      <p:pic>
        <p:nvPicPr>
          <p:cNvPr id="13" name="Picture 12" descr="Double00Rock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5112" y="306617"/>
            <a:ext cx="1647363" cy="19202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 descr="anUglyTroll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95211" y="4937760"/>
            <a:ext cx="1664208" cy="19202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9" name="Picture 38" descr="PrincessHorses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6984" y="1534135"/>
            <a:ext cx="1653967" cy="1920240"/>
          </a:xfrm>
          <a:prstGeom prst="rect">
            <a:avLst/>
          </a:prstGeom>
        </p:spPr>
      </p:pic>
      <p:pic>
        <p:nvPicPr>
          <p:cNvPr id="14" name="Picture 13" descr="geometry_areaTriangle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82017" y="4602274"/>
            <a:ext cx="1673280" cy="1920240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>
          <a:xfrm rot="10800000">
            <a:off x="2520952" y="2494255"/>
            <a:ext cx="1648209" cy="90021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Picture 48" descr="BecomingAGrandPa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65097" y="1506221"/>
            <a:ext cx="1653967" cy="1920240"/>
          </a:xfrm>
          <a:prstGeom prst="rect">
            <a:avLst/>
          </a:prstGeom>
        </p:spPr>
      </p:pic>
      <p:pic>
        <p:nvPicPr>
          <p:cNvPr id="17" name="Picture 16" descr="super_hero_napoleon.png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6639071" y="3186977"/>
            <a:ext cx="1645920" cy="19202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1" name="Picture 40" descr="FartSounds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47243" y="4602274"/>
            <a:ext cx="1660473" cy="19202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19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137555" y="197573"/>
            <a:ext cx="808038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8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37173" y="197573"/>
            <a:ext cx="1014068" cy="89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96179" y="1192329"/>
          <a:ext cx="8132036" cy="491382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985331"/>
                <a:gridCol w="2139755"/>
                <a:gridCol w="1973941"/>
                <a:gridCol w="2033009"/>
              </a:tblGrid>
              <a:tr h="40492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Data Source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Timeframe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Description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Analytic Approach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90"/>
                    </a:solidFill>
                  </a:tcPr>
                </a:tc>
              </a:tr>
              <a:tr h="69890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Field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Observations, notes, short videos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Initial Field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Use, August 2009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Field notes (</a:t>
                      </a:r>
                      <a:r>
                        <a:rPr lang="en-US" baseline="0" dirty="0" err="1" smtClean="0">
                          <a:solidFill>
                            <a:srgbClr val="000090"/>
                          </a:solidFill>
                        </a:rPr>
                        <a:t>n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=16)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Grounded Theory </a:t>
                      </a:r>
                      <a:r>
                        <a:rPr lang="en-US" sz="1400" dirty="0" smtClean="0">
                          <a:solidFill>
                            <a:srgbClr val="000090"/>
                          </a:solidFill>
                        </a:rPr>
                        <a:t>(Corbin &amp; Strauss, 2008)</a:t>
                      </a:r>
                      <a:endParaRPr lang="en-US" sz="1400" i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859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Shared Stories Repository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-Sep 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2009 – Jan 2010</a:t>
                      </a:r>
                    </a:p>
                    <a:p>
                      <a:endParaRPr lang="en-US" dirty="0" smtClean="0">
                        <a:solidFill>
                          <a:srgbClr val="000090"/>
                        </a:solidFill>
                      </a:endParaRPr>
                    </a:p>
                    <a:p>
                      <a:endParaRPr lang="en-US" sz="1400" dirty="0" smtClean="0">
                        <a:solidFill>
                          <a:srgbClr val="00009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-Jan 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– Dec 2010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-Shared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Stories (</a:t>
                      </a:r>
                      <a:r>
                        <a:rPr lang="en-US" baseline="0" dirty="0" err="1" smtClean="0">
                          <a:solidFill>
                            <a:srgbClr val="000090"/>
                          </a:solidFill>
                        </a:rPr>
                        <a:t>n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=270; total)</a:t>
                      </a:r>
                    </a:p>
                    <a:p>
                      <a:endParaRPr lang="en-US" sz="1400" baseline="0" dirty="0" smtClean="0">
                        <a:solidFill>
                          <a:srgbClr val="000090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-Shared Stories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lang="en-US" baseline="0" dirty="0" err="1" smtClean="0">
                          <a:solidFill>
                            <a:srgbClr val="000090"/>
                          </a:solidFill>
                        </a:rPr>
                        <a:t>n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=274; sample)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Genre Analysis </a:t>
                      </a:r>
                      <a:r>
                        <a:rPr lang="en-US" sz="1400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lang="en-US" sz="1400" dirty="0" err="1" smtClean="0">
                          <a:solidFill>
                            <a:srgbClr val="000090"/>
                          </a:solidFill>
                        </a:rPr>
                        <a:t>Orlikowski</a:t>
                      </a:r>
                      <a:r>
                        <a:rPr lang="en-US" sz="1400" dirty="0" smtClean="0">
                          <a:solidFill>
                            <a:srgbClr val="000090"/>
                          </a:solidFill>
                        </a:rPr>
                        <a:t> &amp; Yates</a:t>
                      </a:r>
                      <a:r>
                        <a:rPr lang="en-US" sz="1600" dirty="0" smtClean="0">
                          <a:solidFill>
                            <a:srgbClr val="000090"/>
                          </a:solidFill>
                        </a:rPr>
                        <a:t>, </a:t>
                      </a:r>
                      <a:r>
                        <a:rPr lang="en-US" sz="1400" dirty="0" smtClean="0">
                          <a:solidFill>
                            <a:srgbClr val="000090"/>
                          </a:solidFill>
                        </a:rPr>
                        <a:t>1994)</a:t>
                      </a:r>
                    </a:p>
                    <a:p>
                      <a:endParaRPr lang="en-US" sz="1000" i="0" dirty="0" smtClean="0">
                        <a:solidFill>
                          <a:srgbClr val="000090"/>
                        </a:solidFill>
                      </a:endParaRPr>
                    </a:p>
                    <a:p>
                      <a:r>
                        <a:rPr lang="en-US" sz="1400" i="0" dirty="0" smtClean="0">
                          <a:solidFill>
                            <a:srgbClr val="000090"/>
                          </a:solidFill>
                        </a:rPr>
                        <a:t>(Fleiss’</a:t>
                      </a:r>
                      <a:r>
                        <a:rPr lang="en-US" sz="2000" i="0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  <a:r>
                        <a:rPr lang="en-US" sz="2000" i="0" dirty="0" err="1" smtClean="0">
                          <a:solidFill>
                            <a:srgbClr val="000090"/>
                          </a:solidFill>
                        </a:rPr>
                        <a:t>κ</a:t>
                      </a:r>
                      <a:r>
                        <a:rPr lang="en-US" sz="1400" i="0" dirty="0" smtClean="0">
                          <a:solidFill>
                            <a:srgbClr val="000090"/>
                          </a:solidFill>
                        </a:rPr>
                        <a:t>=0.72-0.93,</a:t>
                      </a:r>
                      <a:r>
                        <a:rPr lang="en-US" sz="1400" i="0" baseline="0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  <a:r>
                        <a:rPr lang="en-US" sz="1400" i="0" baseline="0" dirty="0" err="1" smtClean="0">
                          <a:solidFill>
                            <a:srgbClr val="000090"/>
                          </a:solidFill>
                        </a:rPr>
                        <a:t>p</a:t>
                      </a:r>
                      <a:r>
                        <a:rPr lang="en-US" sz="1400" i="0" baseline="0" dirty="0" smtClean="0">
                          <a:solidFill>
                            <a:srgbClr val="000090"/>
                          </a:solidFill>
                        </a:rPr>
                        <a:t>&lt;0.05,</a:t>
                      </a:r>
                      <a:r>
                        <a:rPr lang="en-US" sz="1400" i="0" dirty="0" smtClean="0">
                          <a:solidFill>
                            <a:srgbClr val="000090"/>
                          </a:solidFill>
                        </a:rPr>
                        <a:t> across 6 categories, 2-raters)</a:t>
                      </a:r>
                      <a:endParaRPr lang="en-US" sz="1400" i="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859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Interviews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- Initial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Field Use, August 7, 2009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- Extended Use,</a:t>
                      </a:r>
                    </a:p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June-Dec 2010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Semi-structured interviews (</a:t>
                      </a:r>
                      <a:r>
                        <a:rPr lang="en-US" dirty="0" err="1" smtClean="0">
                          <a:solidFill>
                            <a:srgbClr val="000090"/>
                          </a:solidFill>
                        </a:rPr>
                        <a:t>n</a:t>
                      </a:r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=9)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Grounded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Theory 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9859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Interaction Logs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Sep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2009 –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Dec 2010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Google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Analytics,</a:t>
                      </a:r>
                    </a:p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Shared Server Logs</a:t>
                      </a:r>
                    </a:p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lang="en-US" dirty="0" err="1" smtClean="0">
                          <a:solidFill>
                            <a:srgbClr val="000090"/>
                          </a:solidFill>
                        </a:rPr>
                        <a:t>n</a:t>
                      </a:r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&gt;6300 stories)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Descriptive,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exploratory analysis </a:t>
                      </a:r>
                      <a:r>
                        <a:rPr lang="en-US" sz="1400" baseline="0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lang="en-US" sz="1400" baseline="0" dirty="0" err="1" smtClean="0">
                          <a:solidFill>
                            <a:srgbClr val="000090"/>
                          </a:solidFill>
                        </a:rPr>
                        <a:t>Tukey</a:t>
                      </a:r>
                      <a:r>
                        <a:rPr lang="en-US" sz="1400" baseline="0" dirty="0" smtClean="0">
                          <a:solidFill>
                            <a:srgbClr val="000090"/>
                          </a:solidFill>
                        </a:rPr>
                        <a:t>, 1977)</a:t>
                      </a:r>
                      <a:endParaRPr lang="en-US" sz="14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7" name="Picture 6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8" name="Picture 7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9" name="Picture 8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10" name="Picture 9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10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3" name="Picture 12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4" name="Picture 13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15" name="Picture 14" descr="MethodsWord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369369"/>
            <a:ext cx="2041451" cy="822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7" name="Picture 6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8" name="Picture 7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9" name="Picture 8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10" name="Picture 9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10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3" name="Picture 12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4" name="Picture 13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17" name="Picture 42" descr="general-us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224" y="1398143"/>
            <a:ext cx="7695742" cy="319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511952" y="4663187"/>
            <a:ext cx="8633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Today: </a:t>
            </a:r>
          </a:p>
          <a:p>
            <a:r>
              <a:rPr lang="en-US" sz="3600" dirty="0" smtClean="0">
                <a:solidFill>
                  <a:srgbClr val="000090"/>
                </a:solidFill>
              </a:rPr>
              <a:t>	&gt;100K users; &gt;700K times; &gt;150K stories </a:t>
            </a:r>
          </a:p>
        </p:txBody>
      </p:sp>
      <p:pic>
        <p:nvPicPr>
          <p:cNvPr id="15" name="Picture 14" descr="purpleUsageWordl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1" y="365760"/>
            <a:ext cx="2383235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platformTrendsOverTim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01" y="1554480"/>
            <a:ext cx="5958127" cy="3931920"/>
          </a:xfrm>
          <a:prstGeom prst="rect">
            <a:avLst/>
          </a:prstGeom>
        </p:spPr>
      </p:pic>
      <p:pic>
        <p:nvPicPr>
          <p:cNvPr id="18" name="Picture 17" descr="platformTrendsOvera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4536" y="1289304"/>
            <a:ext cx="2245939" cy="4215384"/>
          </a:xfrm>
          <a:prstGeom prst="rect">
            <a:avLst/>
          </a:prstGeom>
        </p:spPr>
      </p:pic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8" name="Picture 7" descr="navbar.gif"/>
            <p:cNvPicPr>
              <a:picLocks noChangeAspect="1"/>
            </p:cNvPicPr>
            <p:nvPr/>
          </p:nvPicPr>
          <p:blipFill>
            <a:blip r:embed="rId5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9" name="Picture 8" descr="navbar.gif"/>
            <p:cNvPicPr>
              <a:picLocks noChangeAspect="1"/>
            </p:cNvPicPr>
            <p:nvPr/>
          </p:nvPicPr>
          <p:blipFill>
            <a:blip r:embed="rId5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5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11" name="Picture 10" descr="icdl-logo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3" name="Picture 12" descr="navbar.gif"/>
            <p:cNvPicPr>
              <a:picLocks noChangeAspect="1"/>
            </p:cNvPicPr>
            <p:nvPr/>
          </p:nvPicPr>
          <p:blipFill>
            <a:blip r:embed="rId5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4" name="Picture 13" descr="navbar.gif"/>
            <p:cNvPicPr>
              <a:picLocks noChangeAspect="1"/>
            </p:cNvPicPr>
            <p:nvPr/>
          </p:nvPicPr>
          <p:blipFill>
            <a:blip r:embed="rId5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5" name="Picture 14" descr="navbar.gif"/>
            <p:cNvPicPr>
              <a:picLocks noChangeAspect="1"/>
            </p:cNvPicPr>
            <p:nvPr/>
          </p:nvPicPr>
          <p:blipFill>
            <a:blip r:embed="rId5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20" name="Picture 19" descr="conclusionsWordl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99" y="365689"/>
            <a:ext cx="2529146" cy="73152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142465" y="5504688"/>
            <a:ext cx="81344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Mobile storytelling platform trends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612446" y="962250"/>
            <a:ext cx="31617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Shared Stories, by Platform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037724" y="1583326"/>
            <a:ext cx="10056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Overall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958715" y="1688724"/>
            <a:ext cx="18108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Over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8" name="Picture 7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9" name="Picture 8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11" name="Picture 10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3" name="Picture 12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4" name="Picture 13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5" name="Picture 14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20" name="Picture 19" descr="conclusionsWord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99" y="365689"/>
            <a:ext cx="2529146" cy="73152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142465" y="5504688"/>
            <a:ext cx="81344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Children are mobile storytellers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612446" y="962250"/>
            <a:ext cx="3776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Shared Stories, by Author type</a:t>
            </a:r>
          </a:p>
        </p:txBody>
      </p:sp>
      <p:pic>
        <p:nvPicPr>
          <p:cNvPr id="17" name="Picture 16" descr="authorTypeUpdat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1600" y="1554480"/>
            <a:ext cx="5804867" cy="3931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5" name="Picture 4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6" name="Picture 5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7" name="Picture 6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8" name="Picture 7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14" name="Picture 13" descr="conclusionsWord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99" y="365689"/>
            <a:ext cx="2529146" cy="73152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142465" y="5504688"/>
            <a:ext cx="81344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Narrative is a multimedia enterprise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612446" y="962250"/>
            <a:ext cx="43866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Shared Stories, by media used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91255" y="2355772"/>
            <a:ext cx="26527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000090"/>
                </a:solidFill>
              </a:rPr>
              <a:t>“Especially for kids 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who have issues 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with the act of writing… 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They’re very creative 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but it’s just the chore 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of writing – 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StoryKit’s audio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is great</a:t>
            </a:r>
            <a:r>
              <a:rPr lang="en-US" sz="2000" dirty="0" smtClean="0">
                <a:solidFill>
                  <a:srgbClr val="000090"/>
                </a:solidFill>
              </a:rPr>
              <a:t>.” </a:t>
            </a:r>
            <a:endParaRPr lang="en-US" sz="2000" dirty="0">
              <a:solidFill>
                <a:srgbClr val="000090"/>
              </a:solidFill>
            </a:endParaRPr>
          </a:p>
        </p:txBody>
      </p:sp>
      <p:pic>
        <p:nvPicPr>
          <p:cNvPr id="18" name="Picture 17" descr="focusedMediaChar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" y="1554480"/>
            <a:ext cx="5819242" cy="3931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5" name="Picture 4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6" name="Picture 5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7" name="Picture 6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8" name="Picture 7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14" name="Picture 13" descr="conclusionsWord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99" y="365689"/>
            <a:ext cx="2529146" cy="73152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142465" y="5504688"/>
            <a:ext cx="81344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Stories represent a diversity of genres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675120" y="1835873"/>
            <a:ext cx="21723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solidFill>
                  <a:srgbClr val="000090"/>
                </a:solidFill>
              </a:rPr>
              <a:t>“Storytelling 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in science is key 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to understanding!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675120" y="3683337"/>
            <a:ext cx="22876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solidFill>
                  <a:srgbClr val="000090"/>
                </a:solidFill>
              </a:rPr>
              <a:t>“It’s helped me 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put together ideas </a:t>
            </a:r>
          </a:p>
          <a:p>
            <a:r>
              <a:rPr lang="en-US" sz="2000" i="1" dirty="0" smtClean="0">
                <a:solidFill>
                  <a:srgbClr val="000090"/>
                </a:solidFill>
              </a:rPr>
              <a:t>for a novel.”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612446" y="962250"/>
            <a:ext cx="3776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Shared Stories, by specific genre</a:t>
            </a:r>
          </a:p>
        </p:txBody>
      </p:sp>
      <p:pic>
        <p:nvPicPr>
          <p:cNvPr id="19" name="Picture 18" descr="specificGenreChar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40" y="1554480"/>
            <a:ext cx="6080558" cy="3931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8" name="Picture 7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9" name="Picture 8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11" name="Picture 10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3" name="Picture 12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4" name="Picture 13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5" name="Picture 14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731520" y="1353312"/>
            <a:ext cx="4785783" cy="4594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>
                <a:solidFill>
                  <a:srgbClr val="000090"/>
                </a:solidFill>
              </a:rPr>
              <a:t>Mostly digital traces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Interviews corroborated 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	some observations;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	need more detail on actual story-crafting and literacy practice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>
                <a:solidFill>
                  <a:srgbClr val="000090"/>
                </a:solidFill>
              </a:rPr>
              <a:t>Initial exploratory data analysis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More comparisons across devices + context possible</a:t>
            </a:r>
          </a:p>
          <a:p>
            <a:pPr marL="285750" indent="-285750">
              <a:spcBef>
                <a:spcPct val="20000"/>
              </a:spcBef>
              <a:buSzPct val="110000"/>
              <a:buFont typeface="Arial"/>
              <a:buChar char="•"/>
              <a:defRPr/>
            </a:pPr>
            <a:endParaRPr kumimoji="0" lang="en-US" sz="3243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" name="Picture 19" descr="storykit-iphon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8368" y="481806"/>
            <a:ext cx="1430149" cy="1430149"/>
          </a:xfrm>
          <a:prstGeom prst="rect">
            <a:avLst/>
          </a:prstGeom>
        </p:spPr>
      </p:pic>
      <p:pic>
        <p:nvPicPr>
          <p:cNvPr id="21" name="Picture 20" descr="limitation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" y="365760"/>
            <a:ext cx="1851084" cy="822960"/>
          </a:xfrm>
          <a:prstGeom prst="rect">
            <a:avLst/>
          </a:prstGeom>
        </p:spPr>
      </p:pic>
      <p:pic>
        <p:nvPicPr>
          <p:cNvPr id="22" name="Picture 21" descr="iPodvsiPhoneTimeComposing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0553" y="2462784"/>
            <a:ext cx="4113447" cy="2871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8" name="Picture 7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9" name="Picture 8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11" name="Picture 10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3" name="Picture 12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4" name="Picture 13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5" name="Picture 14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17" name="Picture 16" descr="whatsnex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" y="365760"/>
            <a:ext cx="2385519" cy="73152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731660" y="1354667"/>
            <a:ext cx="7071783" cy="5126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>
                <a:solidFill>
                  <a:srgbClr val="000090"/>
                </a:solidFill>
              </a:rPr>
              <a:t>Literacy Practices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Educator interviews or focus groups 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	to offset limitations in current analysis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Increasing number of educators making design recommendations for learning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Community-building 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>
                <a:solidFill>
                  <a:srgbClr val="000090"/>
                </a:solidFill>
              </a:rPr>
              <a:t>Design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Collaborative Authoring across devices</a:t>
            </a:r>
          </a:p>
          <a:p>
            <a:pPr marL="800100" lvl="1" indent="-342900">
              <a:spcBef>
                <a:spcPct val="20000"/>
              </a:spcBef>
              <a:buFont typeface="Lucida Grande"/>
              <a:buChar char="-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Online community/story-sharing</a:t>
            </a:r>
          </a:p>
          <a:p>
            <a:pPr marL="285750" indent="-285750">
              <a:spcBef>
                <a:spcPct val="20000"/>
              </a:spcBef>
              <a:buSzPct val="110000"/>
              <a:buFont typeface="Arial"/>
              <a:buChar char="•"/>
              <a:defRPr/>
            </a:pPr>
            <a:endParaRPr kumimoji="0" lang="en-US" sz="3243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 descr="storykit-iphon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8368" y="481806"/>
            <a:ext cx="1430149" cy="1430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5" name="Picture 4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6" name="Picture 5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7" name="Picture 6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8" name="Picture 7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731661" y="2072840"/>
            <a:ext cx="8003117" cy="2919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>
                <a:solidFill>
                  <a:srgbClr val="000090"/>
                </a:solidFill>
              </a:rPr>
              <a:t>Narrative is a multimedia enterprise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n-US" sz="1000" dirty="0" smtClean="0">
              <a:solidFill>
                <a:srgbClr val="000090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>
                <a:solidFill>
                  <a:srgbClr val="000090"/>
                </a:solidFill>
              </a:rPr>
              <a:t>Narrative is multi-disciplinary</a:t>
            </a:r>
            <a:endParaRPr lang="en-US" sz="2400" dirty="0" smtClean="0">
              <a:solidFill>
                <a:srgbClr val="000090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endParaRPr lang="en-US" sz="1000" dirty="0" smtClean="0">
              <a:solidFill>
                <a:srgbClr val="000090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>
                <a:solidFill>
                  <a:srgbClr val="000090"/>
                </a:solidFill>
              </a:rPr>
              <a:t>Children using iPod touches dominate as mobile storytellers</a:t>
            </a:r>
            <a:endParaRPr kumimoji="0" lang="en-US" sz="3243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3" descr="conclusionsWord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99" y="365689"/>
            <a:ext cx="2845287" cy="822960"/>
          </a:xfrm>
          <a:prstGeom prst="rect">
            <a:avLst/>
          </a:prstGeom>
        </p:spPr>
      </p:pic>
      <p:pic>
        <p:nvPicPr>
          <p:cNvPr id="15" name="Picture 14" descr="storykit-iphon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8368" y="481806"/>
            <a:ext cx="1430149" cy="1430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CanadaFact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472" y="402336"/>
            <a:ext cx="1413916" cy="164592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4" name="Picture 33" descr="BecomingAGrandPa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0809" y="1761754"/>
            <a:ext cx="1417686" cy="164592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2" name="Picture 41" descr="lego_napoleon.pn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38664" y="3803276"/>
            <a:ext cx="1426464" cy="164592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5" name="Picture 4" descr="navbar.gif"/>
            <p:cNvPicPr>
              <a:picLocks noChangeAspect="1"/>
            </p:cNvPicPr>
            <p:nvPr/>
          </p:nvPicPr>
          <p:blipFill>
            <a:blip r:embed="rId6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6" name="Picture 5" descr="navbar.gif"/>
            <p:cNvPicPr>
              <a:picLocks noChangeAspect="1"/>
            </p:cNvPicPr>
            <p:nvPr/>
          </p:nvPicPr>
          <p:blipFill>
            <a:blip r:embed="rId6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7" name="Picture 6" descr="navbar.gif"/>
            <p:cNvPicPr>
              <a:picLocks noChangeAspect="1"/>
            </p:cNvPicPr>
            <p:nvPr/>
          </p:nvPicPr>
          <p:blipFill>
            <a:blip r:embed="rId6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8" name="Picture 7" descr="icdl-logo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6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6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6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24" name="Picture 23" descr="AnimalSoundBookPig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38669" y="711175"/>
            <a:ext cx="1422454" cy="1645920"/>
          </a:xfrm>
          <a:prstGeom prst="rect">
            <a:avLst/>
          </a:prstGeom>
        </p:spPr>
      </p:pic>
      <p:pic>
        <p:nvPicPr>
          <p:cNvPr id="25" name="Picture 24" descr="Double00Rock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8555" y="711175"/>
            <a:ext cx="1412025" cy="16459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 descr="BecomingAGrandPa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75695" y="1195471"/>
            <a:ext cx="1417687" cy="1645920"/>
          </a:xfrm>
          <a:prstGeom prst="rect">
            <a:avLst/>
          </a:prstGeom>
        </p:spPr>
      </p:pic>
      <p:pic>
        <p:nvPicPr>
          <p:cNvPr id="30" name="Picture 29" descr="PrincessHorses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65765" y="1228354"/>
            <a:ext cx="1417687" cy="1645920"/>
          </a:xfrm>
          <a:prstGeom prst="rect">
            <a:avLst/>
          </a:prstGeom>
        </p:spPr>
      </p:pic>
      <p:pic>
        <p:nvPicPr>
          <p:cNvPr id="31" name="Picture 30" descr="SpringtimeInDenmark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0616" y="1761754"/>
            <a:ext cx="1418294" cy="16459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Picture 31" descr="geometry_areaTriangl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68885" y="1980759"/>
            <a:ext cx="1434240" cy="1645920"/>
          </a:xfrm>
          <a:prstGeom prst="rect">
            <a:avLst/>
          </a:prstGeom>
        </p:spPr>
      </p:pic>
      <p:pic>
        <p:nvPicPr>
          <p:cNvPr id="33" name="Picture 32" descr="FartSounds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55391" y="2357095"/>
            <a:ext cx="1423263" cy="16459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5" name="Picture 34" descr="odeToJoy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53415" y="2357095"/>
            <a:ext cx="1419498" cy="16459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Picture 35" descr="KeaganSpaceRocket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442792" y="2862072"/>
            <a:ext cx="1415142" cy="1645920"/>
          </a:xfrm>
          <a:prstGeom prst="rect">
            <a:avLst/>
          </a:prstGeom>
        </p:spPr>
      </p:pic>
      <p:pic>
        <p:nvPicPr>
          <p:cNvPr id="37" name="Picture 36" descr="blueTongue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690772" y="3598457"/>
            <a:ext cx="1426464" cy="1645920"/>
          </a:xfrm>
          <a:prstGeom prst="rect">
            <a:avLst/>
          </a:prstGeom>
        </p:spPr>
      </p:pic>
      <p:pic>
        <p:nvPicPr>
          <p:cNvPr id="39" name="Picture 38" descr="BirdAndDragon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057069" y="4003015"/>
            <a:ext cx="1415844" cy="1645920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1142465" y="5504688"/>
            <a:ext cx="81344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0090"/>
                </a:solidFill>
              </a:rPr>
              <a:t>If you’ve seen one StoryKit story….</a:t>
            </a:r>
          </a:p>
        </p:txBody>
      </p:sp>
      <p:pic>
        <p:nvPicPr>
          <p:cNvPr id="43" name="Picture 42" descr="animalAlphabet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15933" y="3803904"/>
            <a:ext cx="1426464" cy="16672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4" name="Picture 43" descr="conclusionsWordle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8899" y="365689"/>
            <a:ext cx="2529146" cy="731520"/>
          </a:xfrm>
          <a:prstGeom prst="rect">
            <a:avLst/>
          </a:prstGeom>
        </p:spPr>
      </p:pic>
      <p:pic>
        <p:nvPicPr>
          <p:cNvPr id="40" name="Picture 39" descr="TheFleaInTheDiaryofAnneFrank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362216" y="2862072"/>
            <a:ext cx="1427628" cy="164592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8" name="Picture 37" descr="CockroachesInAStorm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351607" y="4003015"/>
            <a:ext cx="1427047" cy="16459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 rot="10800000" flipV="1">
            <a:off x="2041849" y="2642881"/>
            <a:ext cx="4254626" cy="1622987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odeToJo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88" y="3191256"/>
            <a:ext cx="1656081" cy="192024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9" name="Group 7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30" name="Picture 29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31" name="Picture 30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33" name="Picture 32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35" name="Picture 34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cxnSp>
        <p:nvCxnSpPr>
          <p:cNvPr id="34" name="Straight Connector 33"/>
          <p:cNvCxnSpPr/>
          <p:nvPr/>
        </p:nvCxnSpPr>
        <p:spPr>
          <a:xfrm>
            <a:off x="4169162" y="3394467"/>
            <a:ext cx="1997372" cy="1231771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H="1">
            <a:off x="2731432" y="1956734"/>
            <a:ext cx="1455429" cy="1420031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2643982" y="3453063"/>
            <a:ext cx="3168180" cy="140124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>
            <a:off x="1911908" y="2861136"/>
            <a:ext cx="4995810" cy="1228193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0800000" flipV="1">
            <a:off x="2493046" y="2036734"/>
            <a:ext cx="3330187" cy="2889574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canada.jp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362960" y="18795"/>
            <a:ext cx="1645920" cy="1920240"/>
          </a:xfrm>
          <a:prstGeom prst="rect">
            <a:avLst/>
          </a:prstGeom>
        </p:spPr>
      </p:pic>
      <p:pic>
        <p:nvPicPr>
          <p:cNvPr id="4" name="Picture 3" descr="AnimalSoundBookPig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1908" y="306617"/>
            <a:ext cx="1659529" cy="1920240"/>
          </a:xfrm>
          <a:prstGeom prst="rect">
            <a:avLst/>
          </a:prstGeom>
        </p:spPr>
      </p:pic>
      <p:pic>
        <p:nvPicPr>
          <p:cNvPr id="13" name="Picture 12" descr="Double00Rock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5112" y="306617"/>
            <a:ext cx="1647363" cy="19202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 descr="anUglyTroll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95211" y="4937760"/>
            <a:ext cx="1664208" cy="19202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 descr="geometry_areaTriangl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82017" y="4602274"/>
            <a:ext cx="1673280" cy="1920240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>
          <a:xfrm rot="10800000">
            <a:off x="2520952" y="2494255"/>
            <a:ext cx="1648209" cy="90021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  <a:effectLst>
            <a:outerShdw blurRad="40000" dist="20000" dir="5400000" rotWithShape="0">
              <a:schemeClr val="accent1">
                <a:lumMod val="20000"/>
                <a:lumOff val="80000"/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Picture 48" descr="BecomingAGrandPa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5097" y="1506221"/>
            <a:ext cx="1653967" cy="1920240"/>
          </a:xfrm>
          <a:prstGeom prst="rect">
            <a:avLst/>
          </a:prstGeom>
        </p:spPr>
      </p:pic>
      <p:pic>
        <p:nvPicPr>
          <p:cNvPr id="17" name="Picture 16" descr="super_hero_napoleon.png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6639071" y="3186977"/>
            <a:ext cx="1645920" cy="19202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1" name="Picture 40" descr="FartSound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47243" y="4602274"/>
            <a:ext cx="1660473" cy="192024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1" name="Group 29"/>
          <p:cNvGrpSpPr>
            <a:grpSpLocks noChangeAspect="1"/>
          </p:cNvGrpSpPr>
          <p:nvPr/>
        </p:nvGrpSpPr>
        <p:grpSpPr>
          <a:xfrm>
            <a:off x="3089171" y="1163899"/>
            <a:ext cx="2245361" cy="4114800"/>
            <a:chOff x="3754966" y="1892301"/>
            <a:chExt cx="1871133" cy="3429000"/>
          </a:xfrm>
        </p:grpSpPr>
        <p:pic>
          <p:nvPicPr>
            <p:cNvPr id="22" name="Picture 21" descr="iPhonetrans.png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754966" y="1892301"/>
              <a:ext cx="1871133" cy="3429000"/>
            </a:xfrm>
            <a:prstGeom prst="rect">
              <a:avLst/>
            </a:prstGeom>
          </p:spPr>
        </p:pic>
        <p:pic>
          <p:nvPicPr>
            <p:cNvPr id="23" name="Picture 22" descr="storyKitMain"/>
            <p:cNvPicPr>
              <a:picLocks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937578" y="2537192"/>
              <a:ext cx="1522940" cy="2242245"/>
            </a:xfrm>
            <a:prstGeom prst="rect">
              <a:avLst/>
            </a:prstGeom>
          </p:spPr>
        </p:pic>
      </p:grpSp>
      <p:pic>
        <p:nvPicPr>
          <p:cNvPr id="24" name="Picture 18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37173" y="197573"/>
            <a:ext cx="1014068" cy="89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9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137555" y="197573"/>
            <a:ext cx="808038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8" descr="PrincessHorses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66984" y="1534135"/>
            <a:ext cx="1653967" cy="192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85799" y="1600200"/>
            <a:ext cx="7717429" cy="33909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Questions?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http://en.childrenslibrary.org/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http://itunes.apple.com/us/app/storykit/id329374595?mt=8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 you!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         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422507" y="5825238"/>
            <a:ext cx="4480995" cy="5611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000090"/>
                </a:solidFill>
              </a:rPr>
              <a:t>Elizabeth Bonsignore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dirty="0" smtClean="0">
                <a:solidFill>
                  <a:srgbClr val="254061"/>
                </a:solidFill>
                <a:hlinkClick r:id="rId4"/>
              </a:rPr>
              <a:t>ebonsign@umd.edu</a:t>
            </a:r>
            <a:r>
              <a:rPr lang="en-US" dirty="0" smtClean="0">
                <a:solidFill>
                  <a:srgbClr val="254061"/>
                </a:solidFill>
              </a:rPr>
              <a:t> </a:t>
            </a:r>
          </a:p>
        </p:txBody>
      </p:sp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8" name="Picture 7" descr="navbar.gif"/>
            <p:cNvPicPr>
              <a:picLocks noChangeAspect="1"/>
            </p:cNvPicPr>
            <p:nvPr/>
          </p:nvPicPr>
          <p:blipFill>
            <a:blip r:embed="rId5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9" name="Picture 8" descr="navbar.gif"/>
            <p:cNvPicPr>
              <a:picLocks noChangeAspect="1"/>
            </p:cNvPicPr>
            <p:nvPr/>
          </p:nvPicPr>
          <p:blipFill>
            <a:blip r:embed="rId5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5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11" name="Picture 10" descr="icdl-logo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521208"/>
            <a:ext cx="9145728" cy="267840"/>
            <a:chOff x="0" y="519529"/>
            <a:chExt cx="9145728" cy="267840"/>
          </a:xfrm>
        </p:grpSpPr>
        <p:pic>
          <p:nvPicPr>
            <p:cNvPr id="13" name="Picture 12" descr="navbar.gif"/>
            <p:cNvPicPr>
              <a:picLocks noChangeAspect="1"/>
            </p:cNvPicPr>
            <p:nvPr/>
          </p:nvPicPr>
          <p:blipFill>
            <a:blip r:embed="rId5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4" name="Picture 13" descr="navbar.gif"/>
            <p:cNvPicPr>
              <a:picLocks noChangeAspect="1"/>
            </p:cNvPicPr>
            <p:nvPr/>
          </p:nvPicPr>
          <p:blipFill>
            <a:blip r:embed="rId5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5" name="Picture 14" descr="navbar.gif"/>
            <p:cNvPicPr>
              <a:picLocks noChangeAspect="1"/>
            </p:cNvPicPr>
            <p:nvPr/>
          </p:nvPicPr>
          <p:blipFill>
            <a:blip r:embed="rId5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16" name="Picture 1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37555" y="197573"/>
            <a:ext cx="808038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7173" y="197573"/>
            <a:ext cx="1014068" cy="89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StoryKitQRcod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50529" y="5822098"/>
            <a:ext cx="905398" cy="896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293821" y="999738"/>
            <a:ext cx="6407812" cy="313431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Sharing </a:t>
            </a:r>
            <a:r>
              <a:rPr lang="en-US" sz="3600" b="1" dirty="0">
                <a:solidFill>
                  <a:srgbClr val="000090"/>
                </a:solidFill>
              </a:rPr>
              <a:t>Stories</a:t>
            </a:r>
            <a:r>
              <a:rPr lang="en-US" sz="3600" b="1" dirty="0" smtClean="0">
                <a:solidFill>
                  <a:srgbClr val="000090"/>
                </a:solidFill>
              </a:rPr>
              <a:t> with StoryKit:</a:t>
            </a:r>
            <a:r>
              <a:rPr lang="en-US" sz="3600" b="1" dirty="0">
                <a:solidFill>
                  <a:srgbClr val="000090"/>
                </a:solidFill>
              </a:rPr>
              <a:t/>
            </a:r>
            <a:br>
              <a:rPr lang="en-US" sz="3600" b="1" dirty="0">
                <a:solidFill>
                  <a:srgbClr val="000090"/>
                </a:solidFill>
              </a:rPr>
            </a:br>
            <a:r>
              <a:rPr lang="en-US" sz="3600" b="1" dirty="0">
                <a:solidFill>
                  <a:srgbClr val="000090"/>
                </a:solidFill>
              </a:rPr>
              <a:t>A mobile storytelling case study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b="1" dirty="0">
              <a:solidFill>
                <a:srgbClr val="000090"/>
              </a:solidFill>
            </a:endParaRPr>
          </a:p>
        </p:txBody>
      </p:sp>
      <p:pic>
        <p:nvPicPr>
          <p:cNvPr id="3" name="Picture 2" descr="storykit-iphon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273" y="3233471"/>
            <a:ext cx="1430149" cy="1430149"/>
          </a:xfrm>
          <a:prstGeom prst="rect">
            <a:avLst/>
          </a:prstGeom>
        </p:spPr>
      </p:pic>
      <p:grpSp>
        <p:nvGrpSpPr>
          <p:cNvPr id="2" name="Group 7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9" name="Picture 8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4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12" name="Picture 11" descr="icdl-logo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4" name="Group 15"/>
          <p:cNvGrpSpPr/>
          <p:nvPr/>
        </p:nvGrpSpPr>
        <p:grpSpPr>
          <a:xfrm>
            <a:off x="0" y="519529"/>
            <a:ext cx="9145728" cy="267840"/>
            <a:chOff x="0" y="519529"/>
            <a:chExt cx="9145728" cy="267840"/>
          </a:xfrm>
        </p:grpSpPr>
        <p:pic>
          <p:nvPicPr>
            <p:cNvPr id="13" name="Picture 12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4" name="Picture 13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5" name="Picture 14" descr="navbar.gif"/>
            <p:cNvPicPr>
              <a:picLocks noChangeAspect="1"/>
            </p:cNvPicPr>
            <p:nvPr/>
          </p:nvPicPr>
          <p:blipFill>
            <a:blip r:embed="rId4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4615718" y="5083977"/>
            <a:ext cx="4329875" cy="11330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000090"/>
                </a:solidFill>
              </a:rPr>
              <a:t>Elizabeth Bonsignore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000090"/>
                </a:solidFill>
              </a:rPr>
              <a:t>Alex Quinn, Allison </a:t>
            </a:r>
            <a:r>
              <a:rPr lang="en-US" b="1" dirty="0" err="1" smtClean="0">
                <a:solidFill>
                  <a:srgbClr val="000090"/>
                </a:solidFill>
              </a:rPr>
              <a:t>Druin</a:t>
            </a:r>
            <a:r>
              <a:rPr lang="en-US" b="1" dirty="0" smtClean="0">
                <a:solidFill>
                  <a:srgbClr val="000090"/>
                </a:solidFill>
              </a:rPr>
              <a:t>, &amp; Ben </a:t>
            </a:r>
            <a:r>
              <a:rPr lang="en-US" b="1" dirty="0" err="1" smtClean="0">
                <a:solidFill>
                  <a:srgbClr val="000090"/>
                </a:solidFill>
              </a:rPr>
              <a:t>Bederson</a:t>
            </a:r>
            <a:endParaRPr lang="en-US" b="1" dirty="0" smtClean="0">
              <a:solidFill>
                <a:srgbClr val="000090"/>
              </a:solidFill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b="1" dirty="0" smtClean="0">
                <a:solidFill>
                  <a:srgbClr val="000090"/>
                </a:solidFill>
              </a:rPr>
              <a:t>University of Maryland </a:t>
            </a:r>
            <a:r>
              <a:rPr lang="en-US" b="1" dirty="0" err="1" smtClean="0">
                <a:solidFill>
                  <a:srgbClr val="000090"/>
                </a:solidFill>
              </a:rPr>
              <a:t>iSchool</a:t>
            </a:r>
            <a:r>
              <a:rPr lang="en-US" b="1" dirty="0" smtClean="0">
                <a:solidFill>
                  <a:srgbClr val="000090"/>
                </a:solidFill>
              </a:rPr>
              <a:t> &amp; HCIL</a:t>
            </a:r>
          </a:p>
        </p:txBody>
      </p:sp>
      <p:pic>
        <p:nvPicPr>
          <p:cNvPr id="17" name="Picture 1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7173" y="197573"/>
            <a:ext cx="1014068" cy="89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37555" y="197573"/>
            <a:ext cx="808038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4" name="Picture 3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5" name="Picture 4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6" name="Picture 5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7" name="Picture 6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25" name="Picture 24" descr="UIwordl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01" y="369369"/>
            <a:ext cx="1873617" cy="82296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788823" y="5014267"/>
            <a:ext cx="1826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Sample Story</a:t>
            </a:r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3795766" y="1460570"/>
            <a:ext cx="1853418" cy="3401568"/>
            <a:chOff x="1425784" y="2007252"/>
            <a:chExt cx="1554480" cy="2848709"/>
          </a:xfrm>
        </p:grpSpPr>
        <p:pic>
          <p:nvPicPr>
            <p:cNvPr id="19" name="Picture 18" descr="iPhonetrans.png">
              <a:hlinkClick r:id="rId6" tooltip="Go to Zombie Cake"/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25784" y="2007252"/>
              <a:ext cx="1554480" cy="2848709"/>
            </a:xfrm>
            <a:prstGeom prst="rect">
              <a:avLst/>
            </a:prstGeom>
          </p:spPr>
        </p:pic>
        <p:pic>
          <p:nvPicPr>
            <p:cNvPr id="29" name="Picture 28" descr="phoneTopScreen_Read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562919" y="2527939"/>
              <a:ext cx="1271016" cy="333642"/>
            </a:xfrm>
            <a:prstGeom prst="rect">
              <a:avLst/>
            </a:prstGeom>
          </p:spPr>
        </p:pic>
        <p:pic>
          <p:nvPicPr>
            <p:cNvPr id="32" name="Picture 31" descr="zombieCakeTitle.png"/>
            <p:cNvPicPr>
              <a:picLocks/>
            </p:cNvPicPr>
            <p:nvPr/>
          </p:nvPicPr>
          <p:blipFill>
            <a:blip r:embed="rId9"/>
            <a:srcRect r="440"/>
            <a:stretch>
              <a:fillRect/>
            </a:stretch>
          </p:blipFill>
          <p:spPr>
            <a:xfrm>
              <a:off x="1574259" y="2816221"/>
              <a:ext cx="1265417" cy="158191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participDesignWord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67" y="369369"/>
            <a:ext cx="1936376" cy="822960"/>
          </a:xfrm>
          <a:prstGeom prst="rect">
            <a:avLst/>
          </a:prstGeom>
        </p:spPr>
      </p:pic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4" name="Picture 3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5" name="Picture 4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6" name="Picture 5" descr="navbar.gif"/>
            <p:cNvPicPr>
              <a:picLocks noChangeAspect="1"/>
            </p:cNvPicPr>
            <p:nvPr/>
          </p:nvPicPr>
          <p:blipFill>
            <a:blip r:embed="rId4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7" name="Picture 6" descr="icdl-logo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4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grpSp>
        <p:nvGrpSpPr>
          <p:cNvPr id="8" name="Group 20"/>
          <p:cNvGrpSpPr>
            <a:grpSpLocks noChangeAspect="1"/>
          </p:cNvGrpSpPr>
          <p:nvPr/>
        </p:nvGrpSpPr>
        <p:grpSpPr>
          <a:xfrm>
            <a:off x="5215465" y="1377808"/>
            <a:ext cx="2057400" cy="3770349"/>
            <a:chOff x="3754966" y="1892301"/>
            <a:chExt cx="1871133" cy="3429000"/>
          </a:xfrm>
        </p:grpSpPr>
        <p:pic>
          <p:nvPicPr>
            <p:cNvPr id="22" name="Picture 21" descr="iPhonetrans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54966" y="1892301"/>
              <a:ext cx="1871133" cy="3429000"/>
            </a:xfrm>
            <a:prstGeom prst="rect">
              <a:avLst/>
            </a:prstGeom>
          </p:spPr>
        </p:pic>
        <p:pic>
          <p:nvPicPr>
            <p:cNvPr id="23" name="Picture 22" descr="storyKitMain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37578" y="2537192"/>
              <a:ext cx="1522940" cy="2242245"/>
            </a:xfrm>
            <a:prstGeom prst="rect">
              <a:avLst/>
            </a:prstGeom>
          </p:spPr>
        </p:pic>
      </p:grpSp>
      <p:grpSp>
        <p:nvGrpSpPr>
          <p:cNvPr id="9" name="Group 24"/>
          <p:cNvGrpSpPr>
            <a:grpSpLocks noChangeAspect="1"/>
          </p:cNvGrpSpPr>
          <p:nvPr/>
        </p:nvGrpSpPr>
        <p:grpSpPr>
          <a:xfrm>
            <a:off x="1818627" y="1384300"/>
            <a:ext cx="2057400" cy="3770349"/>
            <a:chOff x="457200" y="1600201"/>
            <a:chExt cx="1874520" cy="3435207"/>
          </a:xfrm>
        </p:grpSpPr>
        <p:pic>
          <p:nvPicPr>
            <p:cNvPr id="18" name="Picture 17" descr="iPhonetrans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200" y="1600201"/>
              <a:ext cx="1874520" cy="3435207"/>
            </a:xfrm>
            <a:prstGeom prst="rect">
              <a:avLst/>
            </a:prstGeom>
          </p:spPr>
        </p:pic>
        <p:pic>
          <p:nvPicPr>
            <p:cNvPr id="19" name="Picture 18" descr="MainICDLSplash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4348" y="2254794"/>
              <a:ext cx="1527048" cy="2290573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410918" y="5230167"/>
            <a:ext cx="2503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Readers to Writers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participDesignWord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67" y="369369"/>
            <a:ext cx="1936376" cy="822960"/>
          </a:xfrm>
          <a:prstGeom prst="rect">
            <a:avLst/>
          </a:prstGeom>
        </p:spPr>
      </p:pic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4" name="Picture 3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5" name="Picture 4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6" name="Picture 5" descr="navbar.gif"/>
            <p:cNvPicPr>
              <a:picLocks noChangeAspect="1"/>
            </p:cNvPicPr>
            <p:nvPr/>
          </p:nvPicPr>
          <p:blipFill>
            <a:blip r:embed="rId4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7" name="Picture 6" descr="icdl-logo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4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4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grpSp>
        <p:nvGrpSpPr>
          <p:cNvPr id="8" name="Group 20"/>
          <p:cNvGrpSpPr>
            <a:grpSpLocks noChangeAspect="1"/>
          </p:cNvGrpSpPr>
          <p:nvPr/>
        </p:nvGrpSpPr>
        <p:grpSpPr>
          <a:xfrm>
            <a:off x="464820" y="1862836"/>
            <a:ext cx="1600200" cy="2932494"/>
            <a:chOff x="3754966" y="1892301"/>
            <a:chExt cx="1871133" cy="3429000"/>
          </a:xfrm>
        </p:grpSpPr>
        <p:pic>
          <p:nvPicPr>
            <p:cNvPr id="22" name="Picture 21" descr="iPhonetrans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54966" y="1892301"/>
              <a:ext cx="1871133" cy="3429000"/>
            </a:xfrm>
            <a:prstGeom prst="rect">
              <a:avLst/>
            </a:prstGeom>
          </p:spPr>
        </p:pic>
        <p:pic>
          <p:nvPicPr>
            <p:cNvPr id="23" name="Picture 22" descr="storyKitMain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37578" y="2537192"/>
              <a:ext cx="1522940" cy="2242245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2607415" y="5452651"/>
            <a:ext cx="602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Intergenerational team; Participatory Design</a:t>
            </a:r>
          </a:p>
        </p:txBody>
      </p:sp>
      <p:pic>
        <p:nvPicPr>
          <p:cNvPr id="28" name="Picture 27" descr="BrodyGrandFriend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0420" y="1454229"/>
            <a:ext cx="1484837" cy="1920240"/>
          </a:xfrm>
          <a:prstGeom prst="rect">
            <a:avLst/>
          </a:prstGeom>
        </p:spPr>
      </p:pic>
      <p:pic>
        <p:nvPicPr>
          <p:cNvPr id="29" name="Picture 28" descr="NajaGrandFriend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23500" y="1448869"/>
            <a:ext cx="1196152" cy="1920240"/>
          </a:xfrm>
          <a:prstGeom prst="rect">
            <a:avLst/>
          </a:prstGeom>
        </p:spPr>
      </p:pic>
      <p:pic>
        <p:nvPicPr>
          <p:cNvPr id="30" name="Picture 29" descr="iPhoneHuddle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2923" y="1448869"/>
            <a:ext cx="2226365" cy="1920240"/>
          </a:xfrm>
          <a:prstGeom prst="rect">
            <a:avLst/>
          </a:prstGeom>
        </p:spPr>
      </p:pic>
      <p:pic>
        <p:nvPicPr>
          <p:cNvPr id="31" name="Picture 30" descr="kidsAtBoard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20616" y="3420066"/>
            <a:ext cx="4016972" cy="1920240"/>
          </a:xfrm>
          <a:prstGeom prst="rect">
            <a:avLst/>
          </a:prstGeom>
        </p:spPr>
      </p:pic>
      <p:pic>
        <p:nvPicPr>
          <p:cNvPr id="35" name="Picture 34" descr="SashaConstructsMusicalPlayground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1796" y="1461849"/>
            <a:ext cx="1469572" cy="1920240"/>
          </a:xfrm>
          <a:prstGeom prst="rect">
            <a:avLst/>
          </a:prstGeom>
        </p:spPr>
      </p:pic>
      <p:pic>
        <p:nvPicPr>
          <p:cNvPr id="36" name="Picture 35" descr="StephenAndFamily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88514" y="3420066"/>
            <a:ext cx="2461846" cy="192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3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4" name="Picture 3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5" name="Picture 4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6" name="Picture 5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7" name="Picture 6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8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grpSp>
        <p:nvGrpSpPr>
          <p:cNvPr id="9" name="Group 19"/>
          <p:cNvGrpSpPr/>
          <p:nvPr/>
        </p:nvGrpSpPr>
        <p:grpSpPr>
          <a:xfrm>
            <a:off x="749300" y="1780622"/>
            <a:ext cx="1478756" cy="2743200"/>
            <a:chOff x="1517103" y="1753669"/>
            <a:chExt cx="1478756" cy="2743200"/>
          </a:xfrm>
        </p:grpSpPr>
        <p:pic>
          <p:nvPicPr>
            <p:cNvPr id="14" name="Picture 13" descr="iPhonetran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17103" y="1753669"/>
              <a:ext cx="1478756" cy="2743200"/>
            </a:xfrm>
            <a:prstGeom prst="rect">
              <a:avLst/>
            </a:prstGeom>
          </p:spPr>
        </p:pic>
        <p:pic>
          <p:nvPicPr>
            <p:cNvPr id="15" name="Picture 14" descr="mainBookshelf"/>
            <p:cNvPicPr>
              <a:picLocks noChangeAspect="1"/>
            </p:cNvPicPr>
            <p:nvPr/>
          </p:nvPicPr>
          <p:blipFill>
            <a:blip r:embed="rId6"/>
            <a:srcRect b="1500"/>
            <a:stretch>
              <a:fillRect/>
            </a:stretch>
          </p:blipFill>
          <p:spPr>
            <a:xfrm>
              <a:off x="1639145" y="2216901"/>
              <a:ext cx="1243584" cy="1837397"/>
            </a:xfrm>
            <a:prstGeom prst="rect">
              <a:avLst/>
            </a:prstGeom>
          </p:spPr>
        </p:pic>
      </p:grpSp>
      <p:grpSp>
        <p:nvGrpSpPr>
          <p:cNvPr id="13" name="Group 28"/>
          <p:cNvGrpSpPr/>
          <p:nvPr/>
        </p:nvGrpSpPr>
        <p:grpSpPr>
          <a:xfrm>
            <a:off x="2701510" y="1772155"/>
            <a:ext cx="1478756" cy="2743200"/>
            <a:chOff x="2384010" y="1772155"/>
            <a:chExt cx="1478756" cy="2743200"/>
          </a:xfrm>
        </p:grpSpPr>
        <p:pic>
          <p:nvPicPr>
            <p:cNvPr id="16" name="Picture 15" descr="iPhonetran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84010" y="1772155"/>
              <a:ext cx="1478756" cy="2743200"/>
            </a:xfrm>
            <a:prstGeom prst="rect">
              <a:avLst/>
            </a:prstGeom>
          </p:spPr>
        </p:pic>
        <p:pic>
          <p:nvPicPr>
            <p:cNvPr id="19" name="Picture 18" descr="readEditShareMainLovelyDay"/>
            <p:cNvPicPr>
              <a:picLocks noChangeAspect="1"/>
            </p:cNvPicPr>
            <p:nvPr/>
          </p:nvPicPr>
          <p:blipFill>
            <a:blip r:embed="rId7"/>
            <a:srcRect b="1500"/>
            <a:stretch>
              <a:fillRect/>
            </a:stretch>
          </p:blipFill>
          <p:spPr>
            <a:xfrm>
              <a:off x="2503915" y="2226920"/>
              <a:ext cx="1243584" cy="1837397"/>
            </a:xfrm>
            <a:prstGeom prst="rect">
              <a:avLst/>
            </a:prstGeom>
          </p:spPr>
        </p:pic>
      </p:grpSp>
      <p:grpSp>
        <p:nvGrpSpPr>
          <p:cNvPr id="20" name="Group 29"/>
          <p:cNvGrpSpPr/>
          <p:nvPr/>
        </p:nvGrpSpPr>
        <p:grpSpPr>
          <a:xfrm>
            <a:off x="6666688" y="470217"/>
            <a:ext cx="1478756" cy="2743200"/>
            <a:chOff x="6563875" y="635317"/>
            <a:chExt cx="1478756" cy="2743200"/>
          </a:xfrm>
        </p:grpSpPr>
        <p:pic>
          <p:nvPicPr>
            <p:cNvPr id="24" name="Picture 23" descr="iPhonetran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63875" y="635317"/>
              <a:ext cx="1478756" cy="2743200"/>
            </a:xfrm>
            <a:prstGeom prst="rect">
              <a:avLst/>
            </a:prstGeom>
          </p:spPr>
        </p:pic>
        <p:pic>
          <p:nvPicPr>
            <p:cNvPr id="26" name="Picture 25" descr="sunnyDayToolsView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94383" y="1089346"/>
              <a:ext cx="1243584" cy="1865377"/>
            </a:xfrm>
            <a:prstGeom prst="rect">
              <a:avLst/>
            </a:prstGeom>
          </p:spPr>
        </p:pic>
      </p:grpSp>
      <p:grpSp>
        <p:nvGrpSpPr>
          <p:cNvPr id="21" name="Group 30"/>
          <p:cNvGrpSpPr/>
          <p:nvPr/>
        </p:nvGrpSpPr>
        <p:grpSpPr>
          <a:xfrm>
            <a:off x="6692088" y="3378517"/>
            <a:ext cx="1478756" cy="2743200"/>
            <a:chOff x="6755588" y="3378517"/>
            <a:chExt cx="1478756" cy="2743200"/>
          </a:xfrm>
        </p:grpSpPr>
        <p:pic>
          <p:nvPicPr>
            <p:cNvPr id="28" name="Picture 27" descr="iPhonetran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55588" y="3378517"/>
              <a:ext cx="1478756" cy="2743200"/>
            </a:xfrm>
            <a:prstGeom prst="rect">
              <a:avLst/>
            </a:prstGeom>
          </p:spPr>
        </p:pic>
        <p:pic>
          <p:nvPicPr>
            <p:cNvPr id="27" name="Picture 26" descr="rearrangeLovelyDayPgs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73396" y="3814782"/>
              <a:ext cx="1243584" cy="1865377"/>
            </a:xfrm>
            <a:prstGeom prst="rect">
              <a:avLst/>
            </a:prstGeom>
          </p:spPr>
        </p:pic>
      </p:grpSp>
      <p:pic>
        <p:nvPicPr>
          <p:cNvPr id="34" name="Picture 33" descr="UIwordle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901" y="369369"/>
            <a:ext cx="1873617" cy="82296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377147" y="5014267"/>
            <a:ext cx="1959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Editing a Book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rot="10800000">
            <a:off x="7732151" y="4501348"/>
            <a:ext cx="920932" cy="724330"/>
          </a:xfrm>
          <a:prstGeom prst="straightConnector1">
            <a:avLst/>
          </a:prstGeom>
          <a:ln w="63500">
            <a:solidFill>
              <a:srgbClr val="00009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0800000">
            <a:off x="3905443" y="3258372"/>
            <a:ext cx="818169" cy="556413"/>
          </a:xfrm>
          <a:prstGeom prst="straightConnector1">
            <a:avLst/>
          </a:prstGeom>
          <a:ln w="63500">
            <a:solidFill>
              <a:srgbClr val="00009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25"/>
          <p:cNvGrpSpPr/>
          <p:nvPr/>
        </p:nvGrpSpPr>
        <p:grpSpPr>
          <a:xfrm>
            <a:off x="4624766" y="1772155"/>
            <a:ext cx="1478756" cy="2743200"/>
            <a:chOff x="4857732" y="2364822"/>
            <a:chExt cx="1478756" cy="2743200"/>
          </a:xfrm>
        </p:grpSpPr>
        <p:pic>
          <p:nvPicPr>
            <p:cNvPr id="18" name="Picture 17" descr="iPhonetran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57732" y="2364822"/>
              <a:ext cx="1478756" cy="2743200"/>
            </a:xfrm>
            <a:prstGeom prst="rect">
              <a:avLst/>
            </a:prstGeom>
          </p:spPr>
        </p:pic>
        <p:pic>
          <p:nvPicPr>
            <p:cNvPr id="22" name="Picture 21" descr="editLovelyDay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979055" y="2806566"/>
              <a:ext cx="1234440" cy="1851661"/>
            </a:xfrm>
            <a:prstGeom prst="rect">
              <a:avLst/>
            </a:prstGeom>
          </p:spPr>
        </p:pic>
      </p:grpSp>
      <p:cxnSp>
        <p:nvCxnSpPr>
          <p:cNvPr id="40" name="Straight Arrow Connector 39"/>
          <p:cNvCxnSpPr/>
          <p:nvPr/>
        </p:nvCxnSpPr>
        <p:spPr>
          <a:xfrm rot="10800000">
            <a:off x="5771156" y="2575521"/>
            <a:ext cx="920932" cy="724330"/>
          </a:xfrm>
          <a:prstGeom prst="straightConnector1">
            <a:avLst/>
          </a:prstGeom>
          <a:ln w="63500">
            <a:solidFill>
              <a:srgbClr val="00009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4" name="Picture 3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5" name="Picture 4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6" name="Picture 5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7" name="Picture 6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pic>
        <p:nvPicPr>
          <p:cNvPr id="14" name="Picture 13" descr="AudioToo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200" y="5073576"/>
            <a:ext cx="1117460" cy="777240"/>
          </a:xfrm>
          <a:prstGeom prst="rect">
            <a:avLst/>
          </a:prstGeom>
        </p:spPr>
      </p:pic>
      <p:pic>
        <p:nvPicPr>
          <p:cNvPr id="15" name="Picture 14" descr="PaintToo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9832" y="5076213"/>
            <a:ext cx="1115568" cy="774603"/>
          </a:xfrm>
          <a:prstGeom prst="rect">
            <a:avLst/>
          </a:prstGeom>
        </p:spPr>
      </p:pic>
      <p:pic>
        <p:nvPicPr>
          <p:cNvPr id="16" name="Picture 15" descr="TextTool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4000" y="5076212"/>
            <a:ext cx="1115568" cy="777240"/>
          </a:xfrm>
          <a:prstGeom prst="rect">
            <a:avLst/>
          </a:prstGeom>
        </p:spPr>
      </p:pic>
      <p:pic>
        <p:nvPicPr>
          <p:cNvPr id="17" name="Picture 16" descr="Camera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25600" y="5088912"/>
            <a:ext cx="1117460" cy="774603"/>
          </a:xfrm>
          <a:prstGeom prst="rect">
            <a:avLst/>
          </a:prstGeom>
        </p:spPr>
      </p:pic>
      <p:pic>
        <p:nvPicPr>
          <p:cNvPr id="18" name="Picture 17" descr="PhotoGallery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44800" y="5086276"/>
            <a:ext cx="1115568" cy="777240"/>
          </a:xfrm>
          <a:prstGeom prst="rect">
            <a:avLst/>
          </a:prstGeom>
        </p:spPr>
      </p:pic>
      <p:grpSp>
        <p:nvGrpSpPr>
          <p:cNvPr id="8" name="Group 18"/>
          <p:cNvGrpSpPr>
            <a:grpSpLocks noChangeAspect="1"/>
          </p:cNvGrpSpPr>
          <p:nvPr/>
        </p:nvGrpSpPr>
        <p:grpSpPr>
          <a:xfrm>
            <a:off x="3367699" y="782085"/>
            <a:ext cx="2286000" cy="4240691"/>
            <a:chOff x="1340644" y="817034"/>
            <a:chExt cx="2464596" cy="4572000"/>
          </a:xfrm>
        </p:grpSpPr>
        <p:pic>
          <p:nvPicPr>
            <p:cNvPr id="20" name="Picture 19" descr="iPhonetrans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40644" y="817034"/>
              <a:ext cx="2464596" cy="4572000"/>
            </a:xfrm>
            <a:prstGeom prst="rect">
              <a:avLst/>
            </a:prstGeom>
          </p:spPr>
        </p:pic>
        <p:pic>
          <p:nvPicPr>
            <p:cNvPr id="21" name="Picture 20" descr="sunnyDayToolsView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557421" y="1633538"/>
              <a:ext cx="2020824" cy="3031236"/>
            </a:xfrm>
            <a:prstGeom prst="rect">
              <a:avLst/>
            </a:prstGeom>
          </p:spPr>
        </p:pic>
      </p:grpSp>
      <p:pic>
        <p:nvPicPr>
          <p:cNvPr id="22" name="Picture 21" descr="UIwordle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901" y="369369"/>
            <a:ext cx="1873617" cy="82296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977347" y="4350999"/>
            <a:ext cx="1762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Tools Palette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0" y="5863516"/>
            <a:ext cx="9145728" cy="889000"/>
            <a:chOff x="0" y="5768946"/>
            <a:chExt cx="9145728" cy="889000"/>
          </a:xfrm>
        </p:grpSpPr>
        <p:pic>
          <p:nvPicPr>
            <p:cNvPr id="4" name="Picture 3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6126163"/>
              <a:ext cx="3175000" cy="264160"/>
            </a:xfrm>
            <a:prstGeom prst="rect">
              <a:avLst/>
            </a:prstGeom>
          </p:spPr>
        </p:pic>
        <p:pic>
          <p:nvPicPr>
            <p:cNvPr id="5" name="Picture 4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6122483"/>
              <a:ext cx="3175000" cy="264160"/>
            </a:xfrm>
            <a:prstGeom prst="rect">
              <a:avLst/>
            </a:prstGeom>
          </p:spPr>
        </p:pic>
        <p:pic>
          <p:nvPicPr>
            <p:cNvPr id="6" name="Picture 5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6126163"/>
              <a:ext cx="2809240" cy="264160"/>
            </a:xfrm>
            <a:prstGeom prst="rect">
              <a:avLst/>
            </a:prstGeom>
          </p:spPr>
        </p:pic>
        <p:pic>
          <p:nvPicPr>
            <p:cNvPr id="7" name="Picture 6" descr="icdl-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73" y="5768946"/>
              <a:ext cx="1079500" cy="889000"/>
            </a:xfrm>
            <a:prstGeom prst="rect">
              <a:avLst/>
            </a:prstGeom>
          </p:spPr>
        </p:pic>
      </p:grpSp>
      <p:grpSp>
        <p:nvGrpSpPr>
          <p:cNvPr id="3" name="Group 8"/>
          <p:cNvGrpSpPr/>
          <p:nvPr/>
        </p:nvGrpSpPr>
        <p:grpSpPr>
          <a:xfrm>
            <a:off x="0" y="114229"/>
            <a:ext cx="9145728" cy="267840"/>
            <a:chOff x="0" y="519529"/>
            <a:chExt cx="9145728" cy="267840"/>
          </a:xfrm>
        </p:grpSpPr>
        <p:pic>
          <p:nvPicPr>
            <p:cNvPr id="10" name="Picture 9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0" y="523209"/>
              <a:ext cx="3175000" cy="264160"/>
            </a:xfrm>
            <a:prstGeom prst="rect">
              <a:avLst/>
            </a:prstGeom>
          </p:spPr>
        </p:pic>
        <p:pic>
          <p:nvPicPr>
            <p:cNvPr id="11" name="Picture 10" descr="navbar.gif"/>
            <p:cNvPicPr>
              <a:picLocks noChangeAspect="1"/>
            </p:cNvPicPr>
            <p:nvPr/>
          </p:nvPicPr>
          <p:blipFill>
            <a:blip r:embed="rId3"/>
            <a:srcRect b="79200"/>
            <a:stretch>
              <a:fillRect/>
            </a:stretch>
          </p:blipFill>
          <p:spPr>
            <a:xfrm>
              <a:off x="3161488" y="519529"/>
              <a:ext cx="3175000" cy="264160"/>
            </a:xfrm>
            <a:prstGeom prst="rect">
              <a:avLst/>
            </a:prstGeom>
          </p:spPr>
        </p:pic>
        <p:pic>
          <p:nvPicPr>
            <p:cNvPr id="12" name="Picture 11" descr="navbar.gif"/>
            <p:cNvPicPr>
              <a:picLocks noChangeAspect="1"/>
            </p:cNvPicPr>
            <p:nvPr/>
          </p:nvPicPr>
          <p:blipFill>
            <a:blip r:embed="rId3"/>
            <a:srcRect r="11520" b="79200"/>
            <a:stretch>
              <a:fillRect/>
            </a:stretch>
          </p:blipFill>
          <p:spPr>
            <a:xfrm>
              <a:off x="6336488" y="523209"/>
              <a:ext cx="2809240" cy="264160"/>
            </a:xfrm>
            <a:prstGeom prst="rect">
              <a:avLst/>
            </a:prstGeom>
          </p:spPr>
        </p:pic>
      </p:grpSp>
      <p:grpSp>
        <p:nvGrpSpPr>
          <p:cNvPr id="8" name="Group 27"/>
          <p:cNvGrpSpPr/>
          <p:nvPr/>
        </p:nvGrpSpPr>
        <p:grpSpPr>
          <a:xfrm>
            <a:off x="1425784" y="2007252"/>
            <a:ext cx="1554480" cy="2848709"/>
            <a:chOff x="3754966" y="467713"/>
            <a:chExt cx="1554480" cy="2848709"/>
          </a:xfrm>
        </p:grpSpPr>
        <p:pic>
          <p:nvPicPr>
            <p:cNvPr id="19" name="Picture 18" descr="iPhonetran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54966" y="467713"/>
              <a:ext cx="1554480" cy="2848709"/>
            </a:xfrm>
            <a:prstGeom prst="rect">
              <a:avLst/>
            </a:prstGeom>
          </p:spPr>
        </p:pic>
        <p:pic>
          <p:nvPicPr>
            <p:cNvPr id="15" name="Content Placeholder 4" descr="ReadEditShareSample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3901123" y="938264"/>
              <a:ext cx="1272051" cy="1908073"/>
            </a:xfrm>
            <a:prstGeom prst="rect">
              <a:avLst/>
            </a:prstGeom>
          </p:spPr>
        </p:pic>
      </p:grpSp>
      <p:grpSp>
        <p:nvGrpSpPr>
          <p:cNvPr id="13" name="Group 26"/>
          <p:cNvGrpSpPr/>
          <p:nvPr/>
        </p:nvGrpSpPr>
        <p:grpSpPr>
          <a:xfrm>
            <a:off x="5462726" y="2007252"/>
            <a:ext cx="1554480" cy="2848709"/>
            <a:chOff x="7132320" y="938264"/>
            <a:chExt cx="1554480" cy="2848709"/>
          </a:xfrm>
        </p:grpSpPr>
        <p:pic>
          <p:nvPicPr>
            <p:cNvPr id="24" name="Picture 23" descr="iPhonetran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32320" y="938264"/>
              <a:ext cx="1554480" cy="2848709"/>
            </a:xfrm>
            <a:prstGeom prst="rect">
              <a:avLst/>
            </a:prstGeom>
          </p:spPr>
        </p:pic>
        <p:pic>
          <p:nvPicPr>
            <p:cNvPr id="22" name="Picture 21" descr="share57Percentupdload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75052" y="1417638"/>
              <a:ext cx="1272048" cy="1908073"/>
            </a:xfrm>
            <a:prstGeom prst="rect">
              <a:avLst/>
            </a:prstGeom>
          </p:spPr>
        </p:pic>
      </p:grpSp>
      <p:pic>
        <p:nvPicPr>
          <p:cNvPr id="25" name="Picture 24" descr="UIwordle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901" y="369369"/>
            <a:ext cx="1873617" cy="82296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377147" y="5014267"/>
            <a:ext cx="2044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Sharing a Book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0800000">
            <a:off x="2679230" y="3777018"/>
            <a:ext cx="920932" cy="724330"/>
          </a:xfrm>
          <a:prstGeom prst="straightConnector1">
            <a:avLst/>
          </a:prstGeom>
          <a:ln w="63500">
            <a:solidFill>
              <a:srgbClr val="00009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25"/>
          <p:cNvGrpSpPr/>
          <p:nvPr/>
        </p:nvGrpSpPr>
        <p:grpSpPr>
          <a:xfrm>
            <a:off x="3460462" y="2007252"/>
            <a:ext cx="1554480" cy="2848709"/>
            <a:chOff x="1020280" y="1229713"/>
            <a:chExt cx="1554480" cy="2848709"/>
          </a:xfrm>
        </p:grpSpPr>
        <p:pic>
          <p:nvPicPr>
            <p:cNvPr id="23" name="Picture 22" descr="iPhonetrans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0280" y="1229713"/>
              <a:ext cx="1554480" cy="2848709"/>
            </a:xfrm>
            <a:prstGeom prst="rect">
              <a:avLst/>
            </a:prstGeom>
          </p:spPr>
        </p:pic>
        <p:pic>
          <p:nvPicPr>
            <p:cNvPr id="21" name="Picture 20" descr="shareStart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59980" y="1707859"/>
              <a:ext cx="1272048" cy="190807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13178</TotalTime>
  <Words>461</Words>
  <Application>Microsoft Macintosh PowerPoint</Application>
  <PresentationFormat>On-screen Show (4:3)</PresentationFormat>
  <Paragraphs>115</Paragraphs>
  <Slides>20</Slides>
  <Notes>17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Sharing Stories with StoryKit: A mobile storytelling case study  </vt:lpstr>
      <vt:lpstr>Slide 4</vt:lpstr>
      <vt:lpstr>Slide 5</vt:lpstr>
      <vt:lpstr>Slide 6</vt:lpstr>
      <vt:lpstr> 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university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Sharing Stories “in the wild”: A mobile storytelling case study  </dc:title>
  <dc:creator>Elizabeth Bonsignore</dc:creator>
  <cp:lastModifiedBy>Elizabeth Bonsignore</cp:lastModifiedBy>
  <cp:revision>321</cp:revision>
  <cp:lastPrinted>2011-05-21T02:09:52Z</cp:lastPrinted>
  <dcterms:created xsi:type="dcterms:W3CDTF">2011-05-26T02:56:23Z</dcterms:created>
  <dcterms:modified xsi:type="dcterms:W3CDTF">2011-05-26T11:10:27Z</dcterms:modified>
</cp:coreProperties>
</file>