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ppt/notesSlides/notesSlide24.xml" ContentType="application/vnd.openxmlformats-officedocument.presentationml.notesSlide+xml"/>
  <Override PartName="/ppt/slides/slide14.xml" ContentType="application/vnd.openxmlformats-officedocument.presentationml.slide+xml"/>
  <Default Extension="rels" ContentType="application/vnd.openxmlformats-package.relationships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Layouts/slideLayout25.xml" ContentType="application/vnd.openxmlformats-officedocument.presentationml.slideLayout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Layouts/slideLayout24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notesSlides/notesSlide27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26.xml" ContentType="application/vnd.openxmlformats-officedocument.presentationml.notes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notesSlides/notesSlide25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6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2" r:id="rId7"/>
    <p:sldId id="278" r:id="rId8"/>
    <p:sldId id="279" r:id="rId9"/>
    <p:sldId id="281" r:id="rId10"/>
    <p:sldId id="280" r:id="rId11"/>
    <p:sldId id="282" r:id="rId12"/>
    <p:sldId id="283" r:id="rId13"/>
    <p:sldId id="284" r:id="rId14"/>
    <p:sldId id="285" r:id="rId15"/>
    <p:sldId id="264" r:id="rId16"/>
    <p:sldId id="265" r:id="rId17"/>
    <p:sldId id="267" r:id="rId18"/>
    <p:sldId id="268" r:id="rId19"/>
    <p:sldId id="269" r:id="rId20"/>
    <p:sldId id="270" r:id="rId21"/>
    <p:sldId id="288" r:id="rId22"/>
    <p:sldId id="271" r:id="rId23"/>
    <p:sldId id="289" r:id="rId24"/>
    <p:sldId id="272" r:id="rId25"/>
    <p:sldId id="290" r:id="rId26"/>
    <p:sldId id="273" r:id="rId27"/>
    <p:sldId id="291" r:id="rId28"/>
    <p:sldId id="274" r:id="rId29"/>
    <p:sldId id="287" r:id="rId30"/>
    <p:sldId id="275" r:id="rId31"/>
    <p:sldId id="276" r:id="rId32"/>
    <p:sldId id="27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00"/>
    <a:srgbClr val="0000FF"/>
    <a:srgbClr val="00FF00"/>
    <a:srgbClr val="4A7E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06" d="100"/>
          <a:sy n="106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ED6F3-6713-0149-B9AE-48C5B20ACD42}" type="datetimeFigureOut">
              <a:rPr lang="en-US" smtClean="0"/>
              <a:t>5/25/11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5F163-A13D-5749-84EC-61A9D76E43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EDD229-04C0-3940-A422-5460F47E6505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463D1E-6834-F743-B3AB-00BDC73B3061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4417B0-D783-F149-90BE-BD41E88055B2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82EB49-B5A6-7849-BDD9-130BD82A81D6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B9C75B-E72C-6E4D-8AF7-8340614B41BB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41526-DAFB-A243-BA29-79557B02205B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41526-DAFB-A243-BA29-79557B02205B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41526-DAFB-A243-BA29-79557B02205B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41526-DAFB-A243-BA29-79557B02205B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41526-DAFB-A243-BA29-79557B02205B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41526-DAFB-A243-BA29-79557B02205B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EDD229-04C0-3940-A422-5460F47E6505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41526-DAFB-A243-BA29-79557B02205B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41526-DAFB-A243-BA29-79557B02205B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41526-DAFB-A243-BA29-79557B02205B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41526-DAFB-A243-BA29-79557B02205B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37CF9A-C322-AB4F-AD81-8E56618DB898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595BF5-E793-1144-9E84-42BC4689FE31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6FF8F3-3F31-4447-B4AF-E263B9109912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77AA37-48CC-FD46-BBB5-F38D32849C69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EDD229-04C0-3940-A422-5460F47E6505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EDD229-04C0-3940-A422-5460F47E6505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EDD229-04C0-3940-A422-5460F47E6505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EDD229-04C0-3940-A422-5460F47E6505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EDD229-04C0-3940-A422-5460F47E6505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EDD229-04C0-3940-A422-5460F47E6505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EDD229-04C0-3940-A422-5460F47E6505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sz="quarter" idx="13"/>
          </p:nvPr>
        </p:nvSpPr>
        <p:spPr>
          <a:xfrm>
            <a:off x="1375833" y="1576552"/>
            <a:ext cx="7006167" cy="44537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166533" y="215518"/>
            <a:ext cx="5321300" cy="434810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0.xml"/><Relationship Id="rId3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5044E-63AF-FD4D-943C-012C1B609B98}" type="datetimeFigureOut">
              <a:rPr lang="en-US" smtClean="0"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03E43-DBBF-DC4C-BB45-4509D14AE7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enTitleSlideHCIL201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420832" y="-453062"/>
            <a:ext cx="9985663" cy="77161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6875" y="5836238"/>
            <a:ext cx="386738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NSF grant IIS-0724894</a:t>
            </a: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Iterative Development Process</a:t>
            </a: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200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FF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 rot="8970781">
            <a:off x="4724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FF00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auto">
          <a:xfrm rot="-4815467">
            <a:off x="3962400" y="38100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00FF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3657600" y="1676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auto">
          <a:xfrm rot="7347049">
            <a:off x="4953000" y="41148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 rot="-7310353">
            <a:off x="2209800" y="3962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946774" y="2859088"/>
            <a:ext cx="2544337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Cases</a:t>
            </a:r>
            <a:endParaRPr lang="en-US" sz="3200" dirty="0">
              <a:latin typeface="+mn-lt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3551238" y="5049838"/>
            <a:ext cx="20574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n-lt"/>
              </a:rPr>
              <a:t>Simulation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712493" y="2859088"/>
            <a:ext cx="1486320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Courses</a:t>
            </a:r>
            <a:endParaRPr lang="en-US" sz="3200" dirty="0">
              <a:latin typeface="+mn-lt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5946774" y="1227127"/>
            <a:ext cx="2896968" cy="1363673"/>
          </a:xfrm>
          <a:prstGeom prst="wedgeEllipseCallout">
            <a:avLst>
              <a:gd name="adj1" fmla="val -56542"/>
              <a:gd name="adj2" fmla="val 6476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604A7B"/>
                </a:solidFill>
              </a:rPr>
              <a:t>Paper-Based Cases</a:t>
            </a:r>
            <a:endParaRPr lang="en-US" sz="2400" dirty="0">
              <a:solidFill>
                <a:srgbClr val="604A7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Iterative Development Process</a:t>
            </a: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200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FF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 rot="8970781">
            <a:off x="4724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FF00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auto">
          <a:xfrm rot="-4815467">
            <a:off x="3962400" y="38100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00FF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3657600" y="1676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auto">
          <a:xfrm rot="7347049">
            <a:off x="4953000" y="41148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 rot="-7310353">
            <a:off x="2209800" y="3962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946774" y="2859088"/>
            <a:ext cx="2544337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Cases</a:t>
            </a:r>
            <a:endParaRPr lang="en-US" sz="3200" dirty="0">
              <a:latin typeface="+mn-lt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3551238" y="5049838"/>
            <a:ext cx="20574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n-lt"/>
              </a:rPr>
              <a:t>Simulation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712493" y="2859088"/>
            <a:ext cx="1486320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Courses</a:t>
            </a:r>
            <a:endParaRPr lang="en-US" sz="3200" dirty="0">
              <a:latin typeface="+mn-lt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5946773" y="1676400"/>
            <a:ext cx="2544337" cy="914400"/>
          </a:xfrm>
          <a:prstGeom prst="wedgeEllipseCallout">
            <a:avLst>
              <a:gd name="adj1" fmla="val -56542"/>
              <a:gd name="adj2" fmla="val 64764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604A7B"/>
                </a:solidFill>
              </a:rPr>
              <a:t>Case Builder</a:t>
            </a:r>
            <a:endParaRPr lang="en-US" sz="2400" dirty="0">
              <a:solidFill>
                <a:srgbClr val="604A7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Iterative Development Process</a:t>
            </a: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200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FF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 rot="8970781">
            <a:off x="4724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FF00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auto">
          <a:xfrm rot="-4815467">
            <a:off x="3962400" y="38100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00FF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3657600" y="1676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auto">
          <a:xfrm rot="7347049">
            <a:off x="4953000" y="41148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 rot="-7310353">
            <a:off x="2209800" y="3962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946774" y="2859088"/>
            <a:ext cx="2544337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Cases</a:t>
            </a:r>
            <a:endParaRPr lang="en-US" sz="3200" dirty="0">
              <a:latin typeface="+mn-lt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3551238" y="5049838"/>
            <a:ext cx="20574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n-lt"/>
              </a:rPr>
              <a:t>Simulation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712493" y="2859088"/>
            <a:ext cx="1486320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Courses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Iterative Development Process</a:t>
            </a: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200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FF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 rot="8970781">
            <a:off x="4724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FF00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auto">
          <a:xfrm rot="-4815467">
            <a:off x="3962400" y="38100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00FF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3657600" y="1676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auto">
          <a:xfrm rot="7347049">
            <a:off x="4953000" y="41148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 rot="-7310353">
            <a:off x="2209800" y="3962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946774" y="2859088"/>
            <a:ext cx="2544337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Cases</a:t>
            </a:r>
            <a:endParaRPr lang="en-US" sz="3200" dirty="0">
              <a:latin typeface="+mn-lt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3551238" y="5049838"/>
            <a:ext cx="20574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n-lt"/>
              </a:rPr>
              <a:t>Simulation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712493" y="2859088"/>
            <a:ext cx="1486320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Courses</a:t>
            </a:r>
            <a:endParaRPr lang="en-US" sz="3200" dirty="0">
              <a:latin typeface="+mn-lt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5632812" y="5419411"/>
            <a:ext cx="2544337" cy="914400"/>
          </a:xfrm>
          <a:prstGeom prst="wedgeEllipseCallout">
            <a:avLst>
              <a:gd name="adj1" fmla="val -74490"/>
              <a:gd name="adj2" fmla="val -91283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Face-to-Face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Iterative Development Process</a:t>
            </a: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200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FF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 rot="8970781">
            <a:off x="4724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FF00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auto">
          <a:xfrm rot="-4815467">
            <a:off x="3962400" y="38100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00FF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3657600" y="1676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auto">
          <a:xfrm rot="7347049">
            <a:off x="4953000" y="41148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 rot="-7310353">
            <a:off x="2209800" y="3962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946774" y="2859088"/>
            <a:ext cx="2544337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Cases</a:t>
            </a:r>
            <a:endParaRPr lang="en-US" sz="3200" dirty="0">
              <a:latin typeface="+mn-lt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3551238" y="5049838"/>
            <a:ext cx="20574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n-lt"/>
              </a:rPr>
              <a:t>Simulation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712493" y="2859088"/>
            <a:ext cx="1486320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Courses</a:t>
            </a:r>
            <a:endParaRPr lang="en-US" sz="3200" dirty="0">
              <a:latin typeface="+mn-lt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5632812" y="5419411"/>
            <a:ext cx="2544337" cy="914400"/>
          </a:xfrm>
          <a:prstGeom prst="wedgeEllipseCallout">
            <a:avLst>
              <a:gd name="adj1" fmla="val -74490"/>
              <a:gd name="adj2" fmla="val -91283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Online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Process of</a:t>
            </a:r>
            <a:r>
              <a:rPr lang="en-US" dirty="0" smtClean="0"/>
              <a:t> Simulating Cases</a:t>
            </a:r>
            <a:endParaRPr lang="en-US" dirty="0" smtClean="0"/>
          </a:p>
        </p:txBody>
      </p:sp>
      <p:sp>
        <p:nvSpPr>
          <p:cNvPr id="33" name="Oval 21"/>
          <p:cNvSpPr>
            <a:spLocks noChangeArrowheads="1"/>
          </p:cNvSpPr>
          <p:nvPr/>
        </p:nvSpPr>
        <p:spPr bwMode="auto">
          <a:xfrm>
            <a:off x="2667000" y="1371600"/>
            <a:ext cx="37338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 Box 22"/>
          <p:cNvSpPr txBox="1">
            <a:spLocks noChangeArrowheads="1"/>
          </p:cNvSpPr>
          <p:nvPr/>
        </p:nvSpPr>
        <p:spPr bwMode="auto">
          <a:xfrm>
            <a:off x="3124200" y="1524000"/>
            <a:ext cx="28956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Calibri" charset="0"/>
                <a:ea typeface="Calibri" charset="0"/>
                <a:cs typeface="Calibri" charset="0"/>
              </a:rPr>
              <a:t>Scenario</a:t>
            </a:r>
          </a:p>
        </p:txBody>
      </p:sp>
      <p:sp>
        <p:nvSpPr>
          <p:cNvPr id="35" name="Oval 23"/>
          <p:cNvSpPr>
            <a:spLocks noChangeArrowheads="1"/>
          </p:cNvSpPr>
          <p:nvPr/>
        </p:nvSpPr>
        <p:spPr bwMode="auto">
          <a:xfrm>
            <a:off x="2667000" y="2971800"/>
            <a:ext cx="37338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 Box 24"/>
          <p:cNvSpPr txBox="1">
            <a:spLocks noChangeArrowheads="1"/>
          </p:cNvSpPr>
          <p:nvPr/>
        </p:nvSpPr>
        <p:spPr bwMode="auto">
          <a:xfrm>
            <a:off x="3124200" y="3124200"/>
            <a:ext cx="28956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Calibri" charset="0"/>
                <a:ea typeface="Calibri" charset="0"/>
                <a:cs typeface="Calibri" charset="0"/>
              </a:rPr>
              <a:t>Brainstorm</a:t>
            </a:r>
          </a:p>
        </p:txBody>
      </p:sp>
      <p:sp>
        <p:nvSpPr>
          <p:cNvPr id="37" name="Oval 25"/>
          <p:cNvSpPr>
            <a:spLocks noChangeArrowheads="1"/>
          </p:cNvSpPr>
          <p:nvPr/>
        </p:nvSpPr>
        <p:spPr bwMode="auto">
          <a:xfrm>
            <a:off x="2667000" y="4572000"/>
            <a:ext cx="37338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26"/>
          <p:cNvSpPr>
            <a:spLocks noChangeArrowheads="1"/>
          </p:cNvSpPr>
          <p:nvPr/>
        </p:nvSpPr>
        <p:spPr bwMode="auto">
          <a:xfrm>
            <a:off x="3657600" y="4648200"/>
            <a:ext cx="762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Oval 27"/>
          <p:cNvSpPr>
            <a:spLocks noChangeArrowheads="1"/>
          </p:cNvSpPr>
          <p:nvPr/>
        </p:nvSpPr>
        <p:spPr bwMode="auto">
          <a:xfrm>
            <a:off x="4724400" y="4648200"/>
            <a:ext cx="762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Text Box 28"/>
          <p:cNvSpPr txBox="1">
            <a:spLocks noChangeArrowheads="1"/>
          </p:cNvSpPr>
          <p:nvPr/>
        </p:nvSpPr>
        <p:spPr bwMode="auto">
          <a:xfrm>
            <a:off x="3124200" y="5410200"/>
            <a:ext cx="28956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Calibri" charset="0"/>
                <a:ea typeface="Calibri" charset="0"/>
                <a:cs typeface="Calibri" charset="0"/>
              </a:rPr>
              <a:t>Decide</a:t>
            </a:r>
          </a:p>
        </p:txBody>
      </p:sp>
      <p:sp>
        <p:nvSpPr>
          <p:cNvPr id="41" name="Text Box 29"/>
          <p:cNvSpPr txBox="1">
            <a:spLocks noChangeArrowheads="1"/>
          </p:cNvSpPr>
          <p:nvPr/>
        </p:nvSpPr>
        <p:spPr bwMode="auto">
          <a:xfrm>
            <a:off x="3810000" y="4673600"/>
            <a:ext cx="4572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Calibri" charset="0"/>
                <a:ea typeface="Calibri" charset="0"/>
                <a:cs typeface="Calibri" charset="0"/>
              </a:rPr>
              <a:t>A</a:t>
            </a:r>
          </a:p>
        </p:txBody>
      </p:sp>
      <p:sp>
        <p:nvSpPr>
          <p:cNvPr id="42" name="Text Box 30"/>
          <p:cNvSpPr txBox="1">
            <a:spLocks noChangeArrowheads="1"/>
          </p:cNvSpPr>
          <p:nvPr/>
        </p:nvSpPr>
        <p:spPr bwMode="auto">
          <a:xfrm>
            <a:off x="4876800" y="4673600"/>
            <a:ext cx="4572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Calibri" charset="0"/>
                <a:ea typeface="Calibri" charset="0"/>
                <a:cs typeface="Calibri" charset="0"/>
              </a:rPr>
              <a:t>B</a:t>
            </a:r>
          </a:p>
        </p:txBody>
      </p:sp>
      <p:sp>
        <p:nvSpPr>
          <p:cNvPr id="43" name="AutoShape 31"/>
          <p:cNvSpPr>
            <a:spLocks noChangeArrowheads="1"/>
          </p:cNvSpPr>
          <p:nvPr/>
        </p:nvSpPr>
        <p:spPr bwMode="auto">
          <a:xfrm>
            <a:off x="4343400" y="2286000"/>
            <a:ext cx="4572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AutoShape 32"/>
          <p:cNvSpPr>
            <a:spLocks noChangeArrowheads="1"/>
          </p:cNvSpPr>
          <p:nvPr/>
        </p:nvSpPr>
        <p:spPr bwMode="auto">
          <a:xfrm>
            <a:off x="4343400" y="3886200"/>
            <a:ext cx="4572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/>
      <p:bldP spid="41" grpId="0"/>
      <p:bldP spid="42" grpId="0"/>
      <p:bldP spid="43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Oval 4"/>
          <p:cNvSpPr>
            <a:spLocks noChangeArrowheads="1"/>
          </p:cNvSpPr>
          <p:nvPr/>
        </p:nvSpPr>
        <p:spPr bwMode="auto">
          <a:xfrm>
            <a:off x="3581400" y="1524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Oval 5"/>
          <p:cNvSpPr>
            <a:spLocks noChangeArrowheads="1"/>
          </p:cNvSpPr>
          <p:nvPr/>
        </p:nvSpPr>
        <p:spPr bwMode="auto">
          <a:xfrm>
            <a:off x="3581400" y="9144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AutoShape 7"/>
          <p:cNvSpPr>
            <a:spLocks noChangeArrowheads="1"/>
          </p:cNvSpPr>
          <p:nvPr/>
        </p:nvSpPr>
        <p:spPr bwMode="auto">
          <a:xfrm>
            <a:off x="4191000" y="6858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AutoShape 8"/>
          <p:cNvSpPr>
            <a:spLocks noChangeArrowheads="1"/>
          </p:cNvSpPr>
          <p:nvPr/>
        </p:nvSpPr>
        <p:spPr bwMode="auto">
          <a:xfrm>
            <a:off x="4191000" y="14478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Oval 9"/>
          <p:cNvSpPr>
            <a:spLocks noChangeArrowheads="1"/>
          </p:cNvSpPr>
          <p:nvPr/>
        </p:nvSpPr>
        <p:spPr bwMode="auto">
          <a:xfrm>
            <a:off x="1676400" y="25146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Oval 10"/>
          <p:cNvSpPr>
            <a:spLocks noChangeArrowheads="1"/>
          </p:cNvSpPr>
          <p:nvPr/>
        </p:nvSpPr>
        <p:spPr bwMode="auto">
          <a:xfrm>
            <a:off x="1676400" y="32766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Oval 11"/>
          <p:cNvSpPr>
            <a:spLocks noChangeArrowheads="1"/>
          </p:cNvSpPr>
          <p:nvPr/>
        </p:nvSpPr>
        <p:spPr bwMode="auto">
          <a:xfrm>
            <a:off x="1676400" y="40386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AutoShape 12"/>
          <p:cNvSpPr>
            <a:spLocks noChangeArrowheads="1"/>
          </p:cNvSpPr>
          <p:nvPr/>
        </p:nvSpPr>
        <p:spPr bwMode="auto">
          <a:xfrm>
            <a:off x="2286000" y="30480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AutoShape 13"/>
          <p:cNvSpPr>
            <a:spLocks noChangeArrowheads="1"/>
          </p:cNvSpPr>
          <p:nvPr/>
        </p:nvSpPr>
        <p:spPr bwMode="auto">
          <a:xfrm>
            <a:off x="2286000" y="38100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Oval 14"/>
          <p:cNvSpPr>
            <a:spLocks noChangeArrowheads="1"/>
          </p:cNvSpPr>
          <p:nvPr/>
        </p:nvSpPr>
        <p:spPr bwMode="auto">
          <a:xfrm>
            <a:off x="5486400" y="25146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Oval 15"/>
          <p:cNvSpPr>
            <a:spLocks noChangeArrowheads="1"/>
          </p:cNvSpPr>
          <p:nvPr/>
        </p:nvSpPr>
        <p:spPr bwMode="auto">
          <a:xfrm>
            <a:off x="5486400" y="32766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Oval 16"/>
          <p:cNvSpPr>
            <a:spLocks noChangeArrowheads="1"/>
          </p:cNvSpPr>
          <p:nvPr/>
        </p:nvSpPr>
        <p:spPr bwMode="auto">
          <a:xfrm>
            <a:off x="5486400" y="40386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AutoShape 17"/>
          <p:cNvSpPr>
            <a:spLocks noChangeArrowheads="1"/>
          </p:cNvSpPr>
          <p:nvPr/>
        </p:nvSpPr>
        <p:spPr bwMode="auto">
          <a:xfrm>
            <a:off x="6096000" y="30480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AutoShape 18"/>
          <p:cNvSpPr>
            <a:spLocks noChangeArrowheads="1"/>
          </p:cNvSpPr>
          <p:nvPr/>
        </p:nvSpPr>
        <p:spPr bwMode="auto">
          <a:xfrm>
            <a:off x="6096000" y="38100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Oval 19"/>
          <p:cNvSpPr>
            <a:spLocks noChangeArrowheads="1"/>
          </p:cNvSpPr>
          <p:nvPr/>
        </p:nvSpPr>
        <p:spPr bwMode="auto">
          <a:xfrm>
            <a:off x="609600" y="4648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Oval 20"/>
          <p:cNvSpPr>
            <a:spLocks noChangeArrowheads="1"/>
          </p:cNvSpPr>
          <p:nvPr/>
        </p:nvSpPr>
        <p:spPr bwMode="auto">
          <a:xfrm>
            <a:off x="609600" y="5410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Oval 21"/>
          <p:cNvSpPr>
            <a:spLocks noChangeArrowheads="1"/>
          </p:cNvSpPr>
          <p:nvPr/>
        </p:nvSpPr>
        <p:spPr bwMode="auto">
          <a:xfrm>
            <a:off x="609600" y="6172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AutoShape 22"/>
          <p:cNvSpPr>
            <a:spLocks noChangeArrowheads="1"/>
          </p:cNvSpPr>
          <p:nvPr/>
        </p:nvSpPr>
        <p:spPr bwMode="auto">
          <a:xfrm>
            <a:off x="1219200" y="51816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AutoShape 23"/>
          <p:cNvSpPr>
            <a:spLocks noChangeArrowheads="1"/>
          </p:cNvSpPr>
          <p:nvPr/>
        </p:nvSpPr>
        <p:spPr bwMode="auto">
          <a:xfrm>
            <a:off x="1219200" y="59436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Oval 24"/>
          <p:cNvSpPr>
            <a:spLocks noChangeArrowheads="1"/>
          </p:cNvSpPr>
          <p:nvPr/>
        </p:nvSpPr>
        <p:spPr bwMode="auto">
          <a:xfrm>
            <a:off x="2514600" y="4648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Oval 25"/>
          <p:cNvSpPr>
            <a:spLocks noChangeArrowheads="1"/>
          </p:cNvSpPr>
          <p:nvPr/>
        </p:nvSpPr>
        <p:spPr bwMode="auto">
          <a:xfrm>
            <a:off x="2514600" y="5410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Oval 26"/>
          <p:cNvSpPr>
            <a:spLocks noChangeArrowheads="1"/>
          </p:cNvSpPr>
          <p:nvPr/>
        </p:nvSpPr>
        <p:spPr bwMode="auto">
          <a:xfrm>
            <a:off x="2514600" y="6172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AutoShape 27"/>
          <p:cNvSpPr>
            <a:spLocks noChangeArrowheads="1"/>
          </p:cNvSpPr>
          <p:nvPr/>
        </p:nvSpPr>
        <p:spPr bwMode="auto">
          <a:xfrm>
            <a:off x="3124200" y="51816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AutoShape 28"/>
          <p:cNvSpPr>
            <a:spLocks noChangeArrowheads="1"/>
          </p:cNvSpPr>
          <p:nvPr/>
        </p:nvSpPr>
        <p:spPr bwMode="auto">
          <a:xfrm>
            <a:off x="3124200" y="59436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Oval 29"/>
          <p:cNvSpPr>
            <a:spLocks noChangeArrowheads="1"/>
          </p:cNvSpPr>
          <p:nvPr/>
        </p:nvSpPr>
        <p:spPr bwMode="auto">
          <a:xfrm>
            <a:off x="4800600" y="4648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Oval 30"/>
          <p:cNvSpPr>
            <a:spLocks noChangeArrowheads="1"/>
          </p:cNvSpPr>
          <p:nvPr/>
        </p:nvSpPr>
        <p:spPr bwMode="auto">
          <a:xfrm>
            <a:off x="4800600" y="5410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Oval 31"/>
          <p:cNvSpPr>
            <a:spLocks noChangeArrowheads="1"/>
          </p:cNvSpPr>
          <p:nvPr/>
        </p:nvSpPr>
        <p:spPr bwMode="auto">
          <a:xfrm>
            <a:off x="4800600" y="6172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AutoShape 32"/>
          <p:cNvSpPr>
            <a:spLocks noChangeArrowheads="1"/>
          </p:cNvSpPr>
          <p:nvPr/>
        </p:nvSpPr>
        <p:spPr bwMode="auto">
          <a:xfrm>
            <a:off x="5410200" y="51816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AutoShape 33"/>
          <p:cNvSpPr>
            <a:spLocks noChangeArrowheads="1"/>
          </p:cNvSpPr>
          <p:nvPr/>
        </p:nvSpPr>
        <p:spPr bwMode="auto">
          <a:xfrm>
            <a:off x="5410200" y="59436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Oval 34"/>
          <p:cNvSpPr>
            <a:spLocks noChangeArrowheads="1"/>
          </p:cNvSpPr>
          <p:nvPr/>
        </p:nvSpPr>
        <p:spPr bwMode="auto">
          <a:xfrm>
            <a:off x="6705600" y="4648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Oval 35"/>
          <p:cNvSpPr>
            <a:spLocks noChangeArrowheads="1"/>
          </p:cNvSpPr>
          <p:nvPr/>
        </p:nvSpPr>
        <p:spPr bwMode="auto">
          <a:xfrm>
            <a:off x="6705600" y="5410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Oval 36"/>
          <p:cNvSpPr>
            <a:spLocks noChangeArrowheads="1"/>
          </p:cNvSpPr>
          <p:nvPr/>
        </p:nvSpPr>
        <p:spPr bwMode="auto">
          <a:xfrm>
            <a:off x="6705600" y="61722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AutoShape 37"/>
          <p:cNvSpPr>
            <a:spLocks noChangeArrowheads="1"/>
          </p:cNvSpPr>
          <p:nvPr/>
        </p:nvSpPr>
        <p:spPr bwMode="auto">
          <a:xfrm>
            <a:off x="7315200" y="51816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AutoShape 38"/>
          <p:cNvSpPr>
            <a:spLocks noChangeArrowheads="1"/>
          </p:cNvSpPr>
          <p:nvPr/>
        </p:nvSpPr>
        <p:spPr bwMode="auto">
          <a:xfrm>
            <a:off x="7315200" y="5943600"/>
            <a:ext cx="3048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Oval 39"/>
          <p:cNvSpPr>
            <a:spLocks noChangeArrowheads="1"/>
          </p:cNvSpPr>
          <p:nvPr/>
        </p:nvSpPr>
        <p:spPr bwMode="auto">
          <a:xfrm>
            <a:off x="3962400" y="17526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Oval 40"/>
          <p:cNvSpPr>
            <a:spLocks noChangeArrowheads="1"/>
          </p:cNvSpPr>
          <p:nvPr/>
        </p:nvSpPr>
        <p:spPr bwMode="auto">
          <a:xfrm>
            <a:off x="4495800" y="17526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Oval 41"/>
          <p:cNvSpPr>
            <a:spLocks noChangeArrowheads="1"/>
          </p:cNvSpPr>
          <p:nvPr/>
        </p:nvSpPr>
        <p:spPr bwMode="auto">
          <a:xfrm>
            <a:off x="2057400" y="41148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Oval 42"/>
          <p:cNvSpPr>
            <a:spLocks noChangeArrowheads="1"/>
          </p:cNvSpPr>
          <p:nvPr/>
        </p:nvSpPr>
        <p:spPr bwMode="auto">
          <a:xfrm>
            <a:off x="2590800" y="41148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Oval 43"/>
          <p:cNvSpPr>
            <a:spLocks noChangeArrowheads="1"/>
          </p:cNvSpPr>
          <p:nvPr/>
        </p:nvSpPr>
        <p:spPr bwMode="auto">
          <a:xfrm>
            <a:off x="5791200" y="41148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Oval 44"/>
          <p:cNvSpPr>
            <a:spLocks noChangeArrowheads="1"/>
          </p:cNvSpPr>
          <p:nvPr/>
        </p:nvSpPr>
        <p:spPr bwMode="auto">
          <a:xfrm>
            <a:off x="6477000" y="41148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Oval 45"/>
          <p:cNvSpPr>
            <a:spLocks noChangeArrowheads="1"/>
          </p:cNvSpPr>
          <p:nvPr/>
        </p:nvSpPr>
        <p:spPr bwMode="auto">
          <a:xfrm>
            <a:off x="914400" y="62484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Oval 46"/>
          <p:cNvSpPr>
            <a:spLocks noChangeArrowheads="1"/>
          </p:cNvSpPr>
          <p:nvPr/>
        </p:nvSpPr>
        <p:spPr bwMode="auto">
          <a:xfrm>
            <a:off x="1524000" y="62484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Oval 47"/>
          <p:cNvSpPr>
            <a:spLocks noChangeArrowheads="1"/>
          </p:cNvSpPr>
          <p:nvPr/>
        </p:nvSpPr>
        <p:spPr bwMode="auto">
          <a:xfrm>
            <a:off x="2895600" y="62484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Oval 48"/>
          <p:cNvSpPr>
            <a:spLocks noChangeArrowheads="1"/>
          </p:cNvSpPr>
          <p:nvPr/>
        </p:nvSpPr>
        <p:spPr bwMode="auto">
          <a:xfrm>
            <a:off x="3505200" y="62484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Oval 49"/>
          <p:cNvSpPr>
            <a:spLocks noChangeArrowheads="1"/>
          </p:cNvSpPr>
          <p:nvPr/>
        </p:nvSpPr>
        <p:spPr bwMode="auto">
          <a:xfrm>
            <a:off x="5105400" y="62484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Oval 50"/>
          <p:cNvSpPr>
            <a:spLocks noChangeArrowheads="1"/>
          </p:cNvSpPr>
          <p:nvPr/>
        </p:nvSpPr>
        <p:spPr bwMode="auto">
          <a:xfrm>
            <a:off x="5791200" y="62484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Oval 51"/>
          <p:cNvSpPr>
            <a:spLocks noChangeArrowheads="1"/>
          </p:cNvSpPr>
          <p:nvPr/>
        </p:nvSpPr>
        <p:spPr bwMode="auto">
          <a:xfrm>
            <a:off x="7010400" y="62484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Oval 52"/>
          <p:cNvSpPr>
            <a:spLocks noChangeArrowheads="1"/>
          </p:cNvSpPr>
          <p:nvPr/>
        </p:nvSpPr>
        <p:spPr bwMode="auto">
          <a:xfrm>
            <a:off x="7696200" y="62484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Text Box 53"/>
          <p:cNvSpPr txBox="1">
            <a:spLocks noChangeArrowheads="1"/>
          </p:cNvSpPr>
          <p:nvPr/>
        </p:nvSpPr>
        <p:spPr bwMode="auto">
          <a:xfrm>
            <a:off x="3581400" y="128588"/>
            <a:ext cx="1600200" cy="46196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>
                <a:latin typeface="+mn-lt"/>
              </a:rPr>
              <a:t>Scenario</a:t>
            </a:r>
          </a:p>
        </p:txBody>
      </p:sp>
      <p:sp>
        <p:nvSpPr>
          <p:cNvPr id="180" name="Text Box 54"/>
          <p:cNvSpPr txBox="1">
            <a:spLocks noChangeArrowheads="1"/>
          </p:cNvSpPr>
          <p:nvPr/>
        </p:nvSpPr>
        <p:spPr bwMode="auto">
          <a:xfrm>
            <a:off x="3581400" y="885825"/>
            <a:ext cx="1600200" cy="461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>
                <a:latin typeface="+mn-lt"/>
              </a:rPr>
              <a:t>Brainstorm</a:t>
            </a:r>
          </a:p>
        </p:txBody>
      </p:sp>
      <p:sp>
        <p:nvSpPr>
          <p:cNvPr id="181" name="Text Box 55"/>
          <p:cNvSpPr txBox="1">
            <a:spLocks noChangeArrowheads="1"/>
          </p:cNvSpPr>
          <p:nvPr/>
        </p:nvSpPr>
        <p:spPr bwMode="auto">
          <a:xfrm>
            <a:off x="3581400" y="2033588"/>
            <a:ext cx="1600200" cy="46196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>
                <a:latin typeface="+mn-lt"/>
              </a:rPr>
              <a:t>Decide</a:t>
            </a:r>
          </a:p>
        </p:txBody>
      </p:sp>
      <p:sp>
        <p:nvSpPr>
          <p:cNvPr id="182" name="Line 56"/>
          <p:cNvSpPr>
            <a:spLocks noChangeShapeType="1"/>
          </p:cNvSpPr>
          <p:nvPr/>
        </p:nvSpPr>
        <p:spPr bwMode="auto">
          <a:xfrm>
            <a:off x="609600" y="2438400"/>
            <a:ext cx="7848600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Line 57"/>
          <p:cNvSpPr>
            <a:spLocks noChangeShapeType="1"/>
          </p:cNvSpPr>
          <p:nvPr/>
        </p:nvSpPr>
        <p:spPr bwMode="auto">
          <a:xfrm>
            <a:off x="762000" y="4572000"/>
            <a:ext cx="7848600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Text Box 58"/>
          <p:cNvSpPr txBox="1">
            <a:spLocks noChangeArrowheads="1"/>
          </p:cNvSpPr>
          <p:nvPr/>
        </p:nvSpPr>
        <p:spPr bwMode="auto">
          <a:xfrm>
            <a:off x="8153400" y="1981200"/>
            <a:ext cx="1371600" cy="461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>
                <a:latin typeface="+mn-lt"/>
              </a:rPr>
              <a:t>Role 1</a:t>
            </a:r>
          </a:p>
        </p:txBody>
      </p:sp>
      <p:sp>
        <p:nvSpPr>
          <p:cNvPr id="185" name="Text Box 59"/>
          <p:cNvSpPr txBox="1">
            <a:spLocks noChangeArrowheads="1"/>
          </p:cNvSpPr>
          <p:nvPr/>
        </p:nvSpPr>
        <p:spPr bwMode="auto">
          <a:xfrm>
            <a:off x="8153400" y="4114800"/>
            <a:ext cx="1371600" cy="461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>
                <a:latin typeface="+mn-lt"/>
              </a:rPr>
              <a:t>Role 2</a:t>
            </a:r>
          </a:p>
        </p:txBody>
      </p:sp>
      <p:sp>
        <p:nvSpPr>
          <p:cNvPr id="186" name="Text Box 60"/>
          <p:cNvSpPr txBox="1">
            <a:spLocks noChangeArrowheads="1"/>
          </p:cNvSpPr>
          <p:nvPr/>
        </p:nvSpPr>
        <p:spPr bwMode="auto">
          <a:xfrm>
            <a:off x="8229600" y="6400800"/>
            <a:ext cx="1371600" cy="461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>
                <a:latin typeface="+mn-lt"/>
              </a:rPr>
              <a:t>Role 3</a:t>
            </a:r>
          </a:p>
        </p:txBody>
      </p:sp>
      <p:sp>
        <p:nvSpPr>
          <p:cNvPr id="187" name="Line 62"/>
          <p:cNvSpPr>
            <a:spLocks noChangeShapeType="1"/>
          </p:cNvSpPr>
          <p:nvPr/>
        </p:nvSpPr>
        <p:spPr bwMode="auto">
          <a:xfrm flipH="1">
            <a:off x="2514600" y="1905000"/>
            <a:ext cx="1600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Line 63"/>
          <p:cNvSpPr>
            <a:spLocks noChangeShapeType="1"/>
          </p:cNvSpPr>
          <p:nvPr/>
        </p:nvSpPr>
        <p:spPr bwMode="auto">
          <a:xfrm>
            <a:off x="4724400" y="1905000"/>
            <a:ext cx="15240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Line 64"/>
          <p:cNvSpPr>
            <a:spLocks noChangeShapeType="1"/>
          </p:cNvSpPr>
          <p:nvPr/>
        </p:nvSpPr>
        <p:spPr bwMode="auto">
          <a:xfrm flipH="1">
            <a:off x="1447800" y="4267200"/>
            <a:ext cx="7620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Line 65"/>
          <p:cNvSpPr>
            <a:spLocks noChangeShapeType="1"/>
          </p:cNvSpPr>
          <p:nvPr/>
        </p:nvSpPr>
        <p:spPr bwMode="auto">
          <a:xfrm>
            <a:off x="2743200" y="4267200"/>
            <a:ext cx="6096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Line 66"/>
          <p:cNvSpPr>
            <a:spLocks noChangeShapeType="1"/>
          </p:cNvSpPr>
          <p:nvPr/>
        </p:nvSpPr>
        <p:spPr bwMode="auto">
          <a:xfrm>
            <a:off x="6629400" y="4267200"/>
            <a:ext cx="838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Line 67"/>
          <p:cNvSpPr>
            <a:spLocks noChangeShapeType="1"/>
          </p:cNvSpPr>
          <p:nvPr/>
        </p:nvSpPr>
        <p:spPr bwMode="auto">
          <a:xfrm flipH="1">
            <a:off x="5410200" y="4267200"/>
            <a:ext cx="5334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Oval 89"/>
          <p:cNvSpPr>
            <a:spLocks noChangeArrowheads="1"/>
          </p:cNvSpPr>
          <p:nvPr/>
        </p:nvSpPr>
        <p:spPr bwMode="auto">
          <a:xfrm>
            <a:off x="3581400" y="1676400"/>
            <a:ext cx="1600200" cy="457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/>
      <p:bldP spid="180" grpId="0"/>
      <p:bldP spid="181" grpId="0"/>
      <p:bldP spid="182" grpId="0" animBg="1"/>
      <p:bldP spid="183" grpId="0" animBg="1"/>
      <p:bldP spid="184" grpId="0"/>
      <p:bldP spid="185" grpId="0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3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Research Question</a:t>
            </a:r>
          </a:p>
        </p:txBody>
      </p:sp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1068792" y="1600200"/>
            <a:ext cx="7006416" cy="4525963"/>
          </a:xfrm>
        </p:spPr>
        <p:txBody>
          <a:bodyPr/>
          <a:lstStyle/>
          <a:p>
            <a:r>
              <a:rPr lang="en-US" dirty="0" smtClean="0"/>
              <a:t>What did students learn from using the educational simulation as part of the information ethics course?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 Collection and Analysis</a:t>
            </a:r>
          </a:p>
        </p:txBody>
      </p:sp>
      <p:sp>
        <p:nvSpPr>
          <p:cNvPr id="26626" name="Content Placeholder 1"/>
          <p:cNvSpPr>
            <a:spLocks noGrp="1"/>
          </p:cNvSpPr>
          <p:nvPr>
            <p:ph idx="1"/>
          </p:nvPr>
        </p:nvSpPr>
        <p:spPr>
          <a:xfrm>
            <a:off x="754835" y="1600200"/>
            <a:ext cx="763433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20 of 22 students (91%)</a:t>
            </a:r>
            <a:r>
              <a:rPr lang="en-US" dirty="0" smtClean="0"/>
              <a:t> completed an open-ended questionnaire </a:t>
            </a:r>
            <a:r>
              <a:rPr lang="en-US" dirty="0" smtClean="0"/>
              <a:t>after</a:t>
            </a:r>
            <a:r>
              <a:rPr lang="en-US" dirty="0" smtClean="0"/>
              <a:t> the </a:t>
            </a:r>
            <a:r>
              <a:rPr lang="en-US" dirty="0" smtClean="0"/>
              <a:t>course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e.g., “What did you learn in this class?</a:t>
            </a:r>
            <a:r>
              <a:rPr lang="en-US" dirty="0" smtClean="0"/>
              <a:t>”</a:t>
            </a:r>
          </a:p>
          <a:p>
            <a:pPr lvl="1">
              <a:spcAft>
                <a:spcPts val="1200"/>
              </a:spcAft>
            </a:pP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Thematic analysis was used to analyze the answers to 13 relevant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Results: Ethical Decision-Making</a:t>
            </a:r>
            <a:endParaRPr lang="en-US" dirty="0" smtClean="0"/>
          </a:p>
        </p:txBody>
      </p:sp>
      <p:sp>
        <p:nvSpPr>
          <p:cNvPr id="55" name="Oval 54"/>
          <p:cNvSpPr/>
          <p:nvPr/>
        </p:nvSpPr>
        <p:spPr>
          <a:xfrm>
            <a:off x="2351088" y="1370013"/>
            <a:ext cx="4768850" cy="47736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cs typeface="Times New Roman"/>
              </a:rPr>
              <a:t>Understanding</a:t>
            </a: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3127375" y="1922463"/>
            <a:ext cx="1366838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Self</a:t>
            </a:r>
          </a:p>
        </p:txBody>
      </p:sp>
      <p:sp>
        <p:nvSpPr>
          <p:cNvPr id="57" name="Oval 56"/>
          <p:cNvSpPr/>
          <p:nvPr/>
        </p:nvSpPr>
        <p:spPr>
          <a:xfrm>
            <a:off x="4983163" y="3135313"/>
            <a:ext cx="2082800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Complexity</a:t>
            </a:r>
          </a:p>
        </p:txBody>
      </p:sp>
      <p:sp>
        <p:nvSpPr>
          <p:cNvPr id="58" name="Oval 57"/>
          <p:cNvSpPr/>
          <p:nvPr/>
        </p:nvSpPr>
        <p:spPr>
          <a:xfrm>
            <a:off x="2413000" y="3135313"/>
            <a:ext cx="2081213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Importance</a:t>
            </a:r>
          </a:p>
        </p:txBody>
      </p:sp>
      <p:sp>
        <p:nvSpPr>
          <p:cNvPr id="59" name="Oval 58"/>
          <p:cNvSpPr/>
          <p:nvPr/>
        </p:nvSpPr>
        <p:spPr>
          <a:xfrm>
            <a:off x="4983163" y="1922463"/>
            <a:ext cx="1371600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Others</a:t>
            </a:r>
          </a:p>
        </p:txBody>
      </p:sp>
      <p:sp>
        <p:nvSpPr>
          <p:cNvPr id="60" name="Oval 59"/>
          <p:cNvSpPr/>
          <p:nvPr/>
        </p:nvSpPr>
        <p:spPr>
          <a:xfrm>
            <a:off x="3454400" y="4856163"/>
            <a:ext cx="2571750" cy="1179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Applications</a:t>
            </a:r>
          </a:p>
        </p:txBody>
      </p:sp>
      <p:cxnSp>
        <p:nvCxnSpPr>
          <p:cNvPr id="61" name="Straight Arrow Connector 60"/>
          <p:cNvCxnSpPr>
            <a:stCxn id="56" idx="4"/>
            <a:endCxn id="58" idx="0"/>
          </p:cNvCxnSpPr>
          <p:nvPr/>
        </p:nvCxnSpPr>
        <p:spPr>
          <a:xfrm rot="5400000">
            <a:off x="3368675" y="2692400"/>
            <a:ext cx="528638" cy="3571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9" idx="4"/>
            <a:endCxn id="57" idx="0"/>
          </p:cNvCxnSpPr>
          <p:nvPr/>
        </p:nvCxnSpPr>
        <p:spPr>
          <a:xfrm rot="16200000" flipH="1">
            <a:off x="5584031" y="2693194"/>
            <a:ext cx="528638" cy="3556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7" idx="4"/>
            <a:endCxn id="60" idx="7"/>
          </p:cNvCxnSpPr>
          <p:nvPr/>
        </p:nvCxnSpPr>
        <p:spPr>
          <a:xfrm rot="5400000">
            <a:off x="5504657" y="4509294"/>
            <a:ext cx="665162" cy="37465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8" idx="4"/>
            <a:endCxn id="60" idx="1"/>
          </p:cNvCxnSpPr>
          <p:nvPr/>
        </p:nvCxnSpPr>
        <p:spPr>
          <a:xfrm rot="16200000" flipH="1">
            <a:off x="3310732" y="4507706"/>
            <a:ext cx="665162" cy="37782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6" idx="6"/>
            <a:endCxn id="59" idx="2"/>
          </p:cNvCxnSpPr>
          <p:nvPr/>
        </p:nvCxnSpPr>
        <p:spPr>
          <a:xfrm>
            <a:off x="4494213" y="2265363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6"/>
            <a:endCxn id="57" idx="2"/>
          </p:cNvCxnSpPr>
          <p:nvPr/>
        </p:nvCxnSpPr>
        <p:spPr>
          <a:xfrm flipV="1">
            <a:off x="4494213" y="3748088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6" idx="5"/>
            <a:endCxn id="57" idx="1"/>
          </p:cNvCxnSpPr>
          <p:nvPr/>
        </p:nvCxnSpPr>
        <p:spPr>
          <a:xfrm rot="16200000" flipH="1">
            <a:off x="4389437" y="2413001"/>
            <a:ext cx="804863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9" idx="3"/>
            <a:endCxn id="58" idx="7"/>
          </p:cNvCxnSpPr>
          <p:nvPr/>
        </p:nvCxnSpPr>
        <p:spPr>
          <a:xfrm rot="5400000">
            <a:off x="4283075" y="2414588"/>
            <a:ext cx="808038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9" idx="3"/>
            <a:endCxn id="60" idx="0"/>
          </p:cNvCxnSpPr>
          <p:nvPr/>
        </p:nvCxnSpPr>
        <p:spPr>
          <a:xfrm rot="5400000">
            <a:off x="3787775" y="3459163"/>
            <a:ext cx="2349500" cy="44450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6" idx="5"/>
            <a:endCxn id="60" idx="0"/>
          </p:cNvCxnSpPr>
          <p:nvPr/>
        </p:nvCxnSpPr>
        <p:spPr>
          <a:xfrm rot="16200000" flipH="1">
            <a:off x="3342482" y="3458369"/>
            <a:ext cx="2349500" cy="4460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arcyCase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929024" y="-671724"/>
            <a:ext cx="11036811" cy="14282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Results: Understanding Own EDM</a:t>
            </a:r>
            <a:endParaRPr lang="en-US" dirty="0" smtClean="0"/>
          </a:p>
        </p:txBody>
      </p:sp>
      <p:sp>
        <p:nvSpPr>
          <p:cNvPr id="55" name="Oval 54"/>
          <p:cNvSpPr/>
          <p:nvPr/>
        </p:nvSpPr>
        <p:spPr>
          <a:xfrm>
            <a:off x="2351088" y="1370013"/>
            <a:ext cx="4768850" cy="47736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cs typeface="Times New Roman"/>
              </a:rPr>
              <a:t>Understanding</a:t>
            </a: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3127375" y="1922463"/>
            <a:ext cx="1366838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Self</a:t>
            </a:r>
          </a:p>
        </p:txBody>
      </p:sp>
      <p:sp>
        <p:nvSpPr>
          <p:cNvPr id="57" name="Oval 56"/>
          <p:cNvSpPr/>
          <p:nvPr/>
        </p:nvSpPr>
        <p:spPr>
          <a:xfrm>
            <a:off x="4983163" y="3135313"/>
            <a:ext cx="2082800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Complexity</a:t>
            </a:r>
          </a:p>
        </p:txBody>
      </p:sp>
      <p:sp>
        <p:nvSpPr>
          <p:cNvPr id="58" name="Oval 57"/>
          <p:cNvSpPr/>
          <p:nvPr/>
        </p:nvSpPr>
        <p:spPr>
          <a:xfrm>
            <a:off x="2413000" y="3135313"/>
            <a:ext cx="2081213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Importance</a:t>
            </a:r>
          </a:p>
        </p:txBody>
      </p:sp>
      <p:sp>
        <p:nvSpPr>
          <p:cNvPr id="59" name="Oval 58"/>
          <p:cNvSpPr/>
          <p:nvPr/>
        </p:nvSpPr>
        <p:spPr>
          <a:xfrm>
            <a:off x="4983163" y="1922463"/>
            <a:ext cx="1371600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Others</a:t>
            </a:r>
          </a:p>
        </p:txBody>
      </p:sp>
      <p:sp>
        <p:nvSpPr>
          <p:cNvPr id="60" name="Oval 59"/>
          <p:cNvSpPr/>
          <p:nvPr/>
        </p:nvSpPr>
        <p:spPr>
          <a:xfrm>
            <a:off x="3454400" y="4856163"/>
            <a:ext cx="2571750" cy="1179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Applications</a:t>
            </a:r>
          </a:p>
        </p:txBody>
      </p:sp>
      <p:cxnSp>
        <p:nvCxnSpPr>
          <p:cNvPr id="61" name="Straight Arrow Connector 60"/>
          <p:cNvCxnSpPr>
            <a:stCxn id="56" idx="4"/>
            <a:endCxn id="58" idx="0"/>
          </p:cNvCxnSpPr>
          <p:nvPr/>
        </p:nvCxnSpPr>
        <p:spPr>
          <a:xfrm rot="5400000">
            <a:off x="3368675" y="2692400"/>
            <a:ext cx="528638" cy="3571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9" idx="4"/>
            <a:endCxn id="57" idx="0"/>
          </p:cNvCxnSpPr>
          <p:nvPr/>
        </p:nvCxnSpPr>
        <p:spPr>
          <a:xfrm rot="16200000" flipH="1">
            <a:off x="5584031" y="2693194"/>
            <a:ext cx="528638" cy="3556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7" idx="4"/>
            <a:endCxn id="60" idx="7"/>
          </p:cNvCxnSpPr>
          <p:nvPr/>
        </p:nvCxnSpPr>
        <p:spPr>
          <a:xfrm rot="5400000">
            <a:off x="5504657" y="4509294"/>
            <a:ext cx="665162" cy="37465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8" idx="4"/>
            <a:endCxn id="60" idx="1"/>
          </p:cNvCxnSpPr>
          <p:nvPr/>
        </p:nvCxnSpPr>
        <p:spPr>
          <a:xfrm rot="16200000" flipH="1">
            <a:off x="3310732" y="4507706"/>
            <a:ext cx="665162" cy="37782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6" idx="6"/>
            <a:endCxn id="59" idx="2"/>
          </p:cNvCxnSpPr>
          <p:nvPr/>
        </p:nvCxnSpPr>
        <p:spPr>
          <a:xfrm>
            <a:off x="4494213" y="2265363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6"/>
            <a:endCxn id="57" idx="2"/>
          </p:cNvCxnSpPr>
          <p:nvPr/>
        </p:nvCxnSpPr>
        <p:spPr>
          <a:xfrm flipV="1">
            <a:off x="4494213" y="3748088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6" idx="5"/>
            <a:endCxn id="57" idx="1"/>
          </p:cNvCxnSpPr>
          <p:nvPr/>
        </p:nvCxnSpPr>
        <p:spPr>
          <a:xfrm rot="16200000" flipH="1">
            <a:off x="4389437" y="2413001"/>
            <a:ext cx="804863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9" idx="3"/>
            <a:endCxn id="58" idx="7"/>
          </p:cNvCxnSpPr>
          <p:nvPr/>
        </p:nvCxnSpPr>
        <p:spPr>
          <a:xfrm rot="5400000">
            <a:off x="4283075" y="2414588"/>
            <a:ext cx="808038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9" idx="3"/>
            <a:endCxn id="60" idx="0"/>
          </p:cNvCxnSpPr>
          <p:nvPr/>
        </p:nvCxnSpPr>
        <p:spPr>
          <a:xfrm rot="5400000">
            <a:off x="3787775" y="3459163"/>
            <a:ext cx="2349500" cy="44450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6" idx="5"/>
            <a:endCxn id="60" idx="0"/>
          </p:cNvCxnSpPr>
          <p:nvPr/>
        </p:nvCxnSpPr>
        <p:spPr>
          <a:xfrm rot="16200000" flipH="1">
            <a:off x="3342482" y="3458369"/>
            <a:ext cx="2349500" cy="4460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Callout 18"/>
          <p:cNvSpPr/>
          <p:nvPr/>
        </p:nvSpPr>
        <p:spPr>
          <a:xfrm>
            <a:off x="2947165" y="2516150"/>
            <a:ext cx="6050075" cy="4206603"/>
          </a:xfrm>
          <a:prstGeom prst="wedgeEllipseCallout">
            <a:avLst>
              <a:gd name="adj1" fmla="val -30913"/>
              <a:gd name="adj2" fmla="val -48583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“The biggest thing was really learning what my own values are. I've always had strong values, but understanding the different theories and hearing different perspectives made me understand WHY I value the things that I value, and made me appreciate my values more.”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Results: Ethical Decision-Making</a:t>
            </a:r>
            <a:endParaRPr lang="en-US" dirty="0" smtClean="0"/>
          </a:p>
        </p:txBody>
      </p:sp>
      <p:sp>
        <p:nvSpPr>
          <p:cNvPr id="55" name="Oval 54"/>
          <p:cNvSpPr/>
          <p:nvPr/>
        </p:nvSpPr>
        <p:spPr>
          <a:xfrm>
            <a:off x="2351088" y="1370013"/>
            <a:ext cx="4768850" cy="47736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cs typeface="Times New Roman"/>
              </a:rPr>
              <a:t>Understanding</a:t>
            </a: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3127375" y="1922463"/>
            <a:ext cx="1366838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Self</a:t>
            </a:r>
          </a:p>
        </p:txBody>
      </p:sp>
      <p:sp>
        <p:nvSpPr>
          <p:cNvPr id="57" name="Oval 56"/>
          <p:cNvSpPr/>
          <p:nvPr/>
        </p:nvSpPr>
        <p:spPr>
          <a:xfrm>
            <a:off x="4983163" y="3135313"/>
            <a:ext cx="2082800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Complexity</a:t>
            </a:r>
          </a:p>
        </p:txBody>
      </p:sp>
      <p:sp>
        <p:nvSpPr>
          <p:cNvPr id="58" name="Oval 57"/>
          <p:cNvSpPr/>
          <p:nvPr/>
        </p:nvSpPr>
        <p:spPr>
          <a:xfrm>
            <a:off x="2413000" y="3135313"/>
            <a:ext cx="2081213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Importance</a:t>
            </a:r>
          </a:p>
        </p:txBody>
      </p:sp>
      <p:sp>
        <p:nvSpPr>
          <p:cNvPr id="59" name="Oval 58"/>
          <p:cNvSpPr/>
          <p:nvPr/>
        </p:nvSpPr>
        <p:spPr>
          <a:xfrm>
            <a:off x="4983163" y="1922463"/>
            <a:ext cx="1371600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Others</a:t>
            </a:r>
          </a:p>
        </p:txBody>
      </p:sp>
      <p:sp>
        <p:nvSpPr>
          <p:cNvPr id="60" name="Oval 59"/>
          <p:cNvSpPr/>
          <p:nvPr/>
        </p:nvSpPr>
        <p:spPr>
          <a:xfrm>
            <a:off x="3454400" y="4856163"/>
            <a:ext cx="2571750" cy="1179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Applications</a:t>
            </a:r>
          </a:p>
        </p:txBody>
      </p:sp>
      <p:cxnSp>
        <p:nvCxnSpPr>
          <p:cNvPr id="61" name="Straight Arrow Connector 60"/>
          <p:cNvCxnSpPr>
            <a:stCxn id="56" idx="4"/>
            <a:endCxn id="58" idx="0"/>
          </p:cNvCxnSpPr>
          <p:nvPr/>
        </p:nvCxnSpPr>
        <p:spPr>
          <a:xfrm rot="5400000">
            <a:off x="3368675" y="2692400"/>
            <a:ext cx="528638" cy="3571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9" idx="4"/>
            <a:endCxn id="57" idx="0"/>
          </p:cNvCxnSpPr>
          <p:nvPr/>
        </p:nvCxnSpPr>
        <p:spPr>
          <a:xfrm rot="16200000" flipH="1">
            <a:off x="5584031" y="2693194"/>
            <a:ext cx="528638" cy="3556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7" idx="4"/>
            <a:endCxn id="60" idx="7"/>
          </p:cNvCxnSpPr>
          <p:nvPr/>
        </p:nvCxnSpPr>
        <p:spPr>
          <a:xfrm rot="5400000">
            <a:off x="5504657" y="4509294"/>
            <a:ext cx="665162" cy="37465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8" idx="4"/>
            <a:endCxn id="60" idx="1"/>
          </p:cNvCxnSpPr>
          <p:nvPr/>
        </p:nvCxnSpPr>
        <p:spPr>
          <a:xfrm rot="16200000" flipH="1">
            <a:off x="3310732" y="4507706"/>
            <a:ext cx="665162" cy="37782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6" idx="6"/>
            <a:endCxn id="59" idx="2"/>
          </p:cNvCxnSpPr>
          <p:nvPr/>
        </p:nvCxnSpPr>
        <p:spPr>
          <a:xfrm>
            <a:off x="4494213" y="2265363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6"/>
            <a:endCxn id="57" idx="2"/>
          </p:cNvCxnSpPr>
          <p:nvPr/>
        </p:nvCxnSpPr>
        <p:spPr>
          <a:xfrm flipV="1">
            <a:off x="4494213" y="3748088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6" idx="5"/>
            <a:endCxn id="57" idx="1"/>
          </p:cNvCxnSpPr>
          <p:nvPr/>
        </p:nvCxnSpPr>
        <p:spPr>
          <a:xfrm rot="16200000" flipH="1">
            <a:off x="4389437" y="2413001"/>
            <a:ext cx="804863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9" idx="3"/>
            <a:endCxn id="58" idx="7"/>
          </p:cNvCxnSpPr>
          <p:nvPr/>
        </p:nvCxnSpPr>
        <p:spPr>
          <a:xfrm rot="5400000">
            <a:off x="4283075" y="2414588"/>
            <a:ext cx="808038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9" idx="3"/>
            <a:endCxn id="60" idx="0"/>
          </p:cNvCxnSpPr>
          <p:nvPr/>
        </p:nvCxnSpPr>
        <p:spPr>
          <a:xfrm rot="5400000">
            <a:off x="3787775" y="3459163"/>
            <a:ext cx="2349500" cy="44450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6" idx="5"/>
            <a:endCxn id="60" idx="0"/>
          </p:cNvCxnSpPr>
          <p:nvPr/>
        </p:nvCxnSpPr>
        <p:spPr>
          <a:xfrm rot="16200000" flipH="1">
            <a:off x="3342482" y="3458369"/>
            <a:ext cx="2349500" cy="4460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2"/>
          <p:cNvSpPr>
            <a:spLocks noGrp="1"/>
          </p:cNvSpPr>
          <p:nvPr>
            <p:ph type="title"/>
          </p:nvPr>
        </p:nvSpPr>
        <p:spPr>
          <a:xfrm>
            <a:off x="362388" y="274638"/>
            <a:ext cx="8419223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Results: Understanding Others’ EDM</a:t>
            </a:r>
            <a:endParaRPr lang="en-US" dirty="0" smtClean="0"/>
          </a:p>
        </p:txBody>
      </p:sp>
      <p:sp>
        <p:nvSpPr>
          <p:cNvPr id="55" name="Oval 54"/>
          <p:cNvSpPr/>
          <p:nvPr/>
        </p:nvSpPr>
        <p:spPr>
          <a:xfrm>
            <a:off x="2351088" y="1370013"/>
            <a:ext cx="4768850" cy="47736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cs typeface="Times New Roman"/>
              </a:rPr>
              <a:t>Understanding</a:t>
            </a: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3127375" y="1922463"/>
            <a:ext cx="1366838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Self</a:t>
            </a:r>
          </a:p>
        </p:txBody>
      </p:sp>
      <p:sp>
        <p:nvSpPr>
          <p:cNvPr id="57" name="Oval 56"/>
          <p:cNvSpPr/>
          <p:nvPr/>
        </p:nvSpPr>
        <p:spPr>
          <a:xfrm>
            <a:off x="4983163" y="3135313"/>
            <a:ext cx="2082800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Complexity</a:t>
            </a:r>
          </a:p>
        </p:txBody>
      </p:sp>
      <p:sp>
        <p:nvSpPr>
          <p:cNvPr id="58" name="Oval 57"/>
          <p:cNvSpPr/>
          <p:nvPr/>
        </p:nvSpPr>
        <p:spPr>
          <a:xfrm>
            <a:off x="2413000" y="3135313"/>
            <a:ext cx="2081213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Importance</a:t>
            </a:r>
          </a:p>
        </p:txBody>
      </p:sp>
      <p:sp>
        <p:nvSpPr>
          <p:cNvPr id="59" name="Oval 58"/>
          <p:cNvSpPr/>
          <p:nvPr/>
        </p:nvSpPr>
        <p:spPr>
          <a:xfrm>
            <a:off x="4983163" y="1922463"/>
            <a:ext cx="1371600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Others</a:t>
            </a:r>
          </a:p>
        </p:txBody>
      </p:sp>
      <p:sp>
        <p:nvSpPr>
          <p:cNvPr id="60" name="Oval 59"/>
          <p:cNvSpPr/>
          <p:nvPr/>
        </p:nvSpPr>
        <p:spPr>
          <a:xfrm>
            <a:off x="3454400" y="4856163"/>
            <a:ext cx="2571750" cy="1179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Applications</a:t>
            </a:r>
          </a:p>
        </p:txBody>
      </p:sp>
      <p:cxnSp>
        <p:nvCxnSpPr>
          <p:cNvPr id="61" name="Straight Arrow Connector 60"/>
          <p:cNvCxnSpPr>
            <a:stCxn id="56" idx="4"/>
            <a:endCxn id="58" idx="0"/>
          </p:cNvCxnSpPr>
          <p:nvPr/>
        </p:nvCxnSpPr>
        <p:spPr>
          <a:xfrm rot="5400000">
            <a:off x="3368675" y="2692400"/>
            <a:ext cx="528638" cy="3571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9" idx="4"/>
            <a:endCxn id="57" idx="0"/>
          </p:cNvCxnSpPr>
          <p:nvPr/>
        </p:nvCxnSpPr>
        <p:spPr>
          <a:xfrm rot="16200000" flipH="1">
            <a:off x="5584031" y="2693194"/>
            <a:ext cx="528638" cy="3556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7" idx="4"/>
            <a:endCxn id="60" idx="7"/>
          </p:cNvCxnSpPr>
          <p:nvPr/>
        </p:nvCxnSpPr>
        <p:spPr>
          <a:xfrm rot="5400000">
            <a:off x="5504657" y="4509294"/>
            <a:ext cx="665162" cy="37465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8" idx="4"/>
            <a:endCxn id="60" idx="1"/>
          </p:cNvCxnSpPr>
          <p:nvPr/>
        </p:nvCxnSpPr>
        <p:spPr>
          <a:xfrm rot="16200000" flipH="1">
            <a:off x="3310732" y="4507706"/>
            <a:ext cx="665162" cy="37782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6" idx="6"/>
            <a:endCxn id="59" idx="2"/>
          </p:cNvCxnSpPr>
          <p:nvPr/>
        </p:nvCxnSpPr>
        <p:spPr>
          <a:xfrm>
            <a:off x="4494213" y="2265363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6"/>
            <a:endCxn id="57" idx="2"/>
          </p:cNvCxnSpPr>
          <p:nvPr/>
        </p:nvCxnSpPr>
        <p:spPr>
          <a:xfrm flipV="1">
            <a:off x="4494213" y="3748088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6" idx="5"/>
            <a:endCxn id="57" idx="1"/>
          </p:cNvCxnSpPr>
          <p:nvPr/>
        </p:nvCxnSpPr>
        <p:spPr>
          <a:xfrm rot="16200000" flipH="1">
            <a:off x="4389437" y="2413001"/>
            <a:ext cx="804863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9" idx="3"/>
            <a:endCxn id="58" idx="7"/>
          </p:cNvCxnSpPr>
          <p:nvPr/>
        </p:nvCxnSpPr>
        <p:spPr>
          <a:xfrm rot="5400000">
            <a:off x="4283075" y="2414588"/>
            <a:ext cx="808038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9" idx="3"/>
            <a:endCxn id="60" idx="0"/>
          </p:cNvCxnSpPr>
          <p:nvPr/>
        </p:nvCxnSpPr>
        <p:spPr>
          <a:xfrm rot="5400000">
            <a:off x="3787775" y="3459163"/>
            <a:ext cx="2349500" cy="44450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6" idx="5"/>
            <a:endCxn id="60" idx="0"/>
          </p:cNvCxnSpPr>
          <p:nvPr/>
        </p:nvCxnSpPr>
        <p:spPr>
          <a:xfrm rot="16200000" flipH="1">
            <a:off x="3342482" y="3458369"/>
            <a:ext cx="2349500" cy="4460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Callout 18"/>
          <p:cNvSpPr/>
          <p:nvPr/>
        </p:nvSpPr>
        <p:spPr>
          <a:xfrm>
            <a:off x="323470" y="2444260"/>
            <a:ext cx="5966212" cy="3666385"/>
          </a:xfrm>
          <a:prstGeom prst="wedgeEllipseCallout">
            <a:avLst>
              <a:gd name="adj1" fmla="val 31463"/>
              <a:gd name="adj2" fmla="val -4829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“In real ethical dilemmas you are forced to work with other people. Without that interaction the course would be missing a big piece of how ethics work.”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Results: Ethical Decision-Making</a:t>
            </a:r>
            <a:endParaRPr lang="en-US" dirty="0" smtClean="0"/>
          </a:p>
        </p:txBody>
      </p:sp>
      <p:sp>
        <p:nvSpPr>
          <p:cNvPr id="55" name="Oval 54"/>
          <p:cNvSpPr/>
          <p:nvPr/>
        </p:nvSpPr>
        <p:spPr>
          <a:xfrm>
            <a:off x="2351088" y="1370013"/>
            <a:ext cx="4768850" cy="47736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cs typeface="Times New Roman"/>
              </a:rPr>
              <a:t>Understanding</a:t>
            </a: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3127375" y="1922463"/>
            <a:ext cx="1366838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Self</a:t>
            </a:r>
          </a:p>
        </p:txBody>
      </p:sp>
      <p:sp>
        <p:nvSpPr>
          <p:cNvPr id="57" name="Oval 56"/>
          <p:cNvSpPr/>
          <p:nvPr/>
        </p:nvSpPr>
        <p:spPr>
          <a:xfrm>
            <a:off x="4983163" y="3135313"/>
            <a:ext cx="2082800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Complexity</a:t>
            </a:r>
          </a:p>
        </p:txBody>
      </p:sp>
      <p:sp>
        <p:nvSpPr>
          <p:cNvPr id="58" name="Oval 57"/>
          <p:cNvSpPr/>
          <p:nvPr/>
        </p:nvSpPr>
        <p:spPr>
          <a:xfrm>
            <a:off x="2413000" y="3135313"/>
            <a:ext cx="2081213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Importance</a:t>
            </a:r>
          </a:p>
        </p:txBody>
      </p:sp>
      <p:sp>
        <p:nvSpPr>
          <p:cNvPr id="59" name="Oval 58"/>
          <p:cNvSpPr/>
          <p:nvPr/>
        </p:nvSpPr>
        <p:spPr>
          <a:xfrm>
            <a:off x="4983163" y="1922463"/>
            <a:ext cx="1371600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Others</a:t>
            </a:r>
          </a:p>
        </p:txBody>
      </p:sp>
      <p:sp>
        <p:nvSpPr>
          <p:cNvPr id="60" name="Oval 59"/>
          <p:cNvSpPr/>
          <p:nvPr/>
        </p:nvSpPr>
        <p:spPr>
          <a:xfrm>
            <a:off x="3454400" y="4856163"/>
            <a:ext cx="2571750" cy="1179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Applications</a:t>
            </a:r>
          </a:p>
        </p:txBody>
      </p:sp>
      <p:cxnSp>
        <p:nvCxnSpPr>
          <p:cNvPr id="61" name="Straight Arrow Connector 60"/>
          <p:cNvCxnSpPr>
            <a:stCxn id="56" idx="4"/>
            <a:endCxn id="58" idx="0"/>
          </p:cNvCxnSpPr>
          <p:nvPr/>
        </p:nvCxnSpPr>
        <p:spPr>
          <a:xfrm rot="5400000">
            <a:off x="3368675" y="2692400"/>
            <a:ext cx="528638" cy="3571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9" idx="4"/>
            <a:endCxn id="57" idx="0"/>
          </p:cNvCxnSpPr>
          <p:nvPr/>
        </p:nvCxnSpPr>
        <p:spPr>
          <a:xfrm rot="16200000" flipH="1">
            <a:off x="5584031" y="2693194"/>
            <a:ext cx="528638" cy="3556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7" idx="4"/>
            <a:endCxn id="60" idx="7"/>
          </p:cNvCxnSpPr>
          <p:nvPr/>
        </p:nvCxnSpPr>
        <p:spPr>
          <a:xfrm rot="5400000">
            <a:off x="5504657" y="4509294"/>
            <a:ext cx="665162" cy="37465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8" idx="4"/>
            <a:endCxn id="60" idx="1"/>
          </p:cNvCxnSpPr>
          <p:nvPr/>
        </p:nvCxnSpPr>
        <p:spPr>
          <a:xfrm rot="16200000" flipH="1">
            <a:off x="3310732" y="4507706"/>
            <a:ext cx="665162" cy="37782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6" idx="6"/>
            <a:endCxn id="59" idx="2"/>
          </p:cNvCxnSpPr>
          <p:nvPr/>
        </p:nvCxnSpPr>
        <p:spPr>
          <a:xfrm>
            <a:off x="4494213" y="2265363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6"/>
            <a:endCxn id="57" idx="2"/>
          </p:cNvCxnSpPr>
          <p:nvPr/>
        </p:nvCxnSpPr>
        <p:spPr>
          <a:xfrm flipV="1">
            <a:off x="4494213" y="3748088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6" idx="5"/>
            <a:endCxn id="57" idx="1"/>
          </p:cNvCxnSpPr>
          <p:nvPr/>
        </p:nvCxnSpPr>
        <p:spPr>
          <a:xfrm rot="16200000" flipH="1">
            <a:off x="4389437" y="2413001"/>
            <a:ext cx="804863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9" idx="3"/>
            <a:endCxn id="58" idx="7"/>
          </p:cNvCxnSpPr>
          <p:nvPr/>
        </p:nvCxnSpPr>
        <p:spPr>
          <a:xfrm rot="5400000">
            <a:off x="4283075" y="2414588"/>
            <a:ext cx="808038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9" idx="3"/>
            <a:endCxn id="60" idx="0"/>
          </p:cNvCxnSpPr>
          <p:nvPr/>
        </p:nvCxnSpPr>
        <p:spPr>
          <a:xfrm rot="5400000">
            <a:off x="3787775" y="3459163"/>
            <a:ext cx="2349500" cy="44450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6" idx="5"/>
            <a:endCxn id="60" idx="0"/>
          </p:cNvCxnSpPr>
          <p:nvPr/>
        </p:nvCxnSpPr>
        <p:spPr>
          <a:xfrm rot="16200000" flipH="1">
            <a:off x="3342482" y="3458369"/>
            <a:ext cx="2349500" cy="4460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Results: Importance of EDM</a:t>
            </a:r>
            <a:endParaRPr lang="en-US" dirty="0" smtClean="0"/>
          </a:p>
        </p:txBody>
      </p:sp>
      <p:sp>
        <p:nvSpPr>
          <p:cNvPr id="55" name="Oval 54"/>
          <p:cNvSpPr/>
          <p:nvPr/>
        </p:nvSpPr>
        <p:spPr>
          <a:xfrm>
            <a:off x="2351088" y="1370013"/>
            <a:ext cx="4768850" cy="47736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cs typeface="Times New Roman"/>
              </a:rPr>
              <a:t>Understanding</a:t>
            </a: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3127375" y="1922463"/>
            <a:ext cx="1366838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Self</a:t>
            </a:r>
          </a:p>
        </p:txBody>
      </p:sp>
      <p:sp>
        <p:nvSpPr>
          <p:cNvPr id="57" name="Oval 56"/>
          <p:cNvSpPr/>
          <p:nvPr/>
        </p:nvSpPr>
        <p:spPr>
          <a:xfrm>
            <a:off x="4983163" y="3135313"/>
            <a:ext cx="2082800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Complexity</a:t>
            </a:r>
          </a:p>
        </p:txBody>
      </p:sp>
      <p:sp>
        <p:nvSpPr>
          <p:cNvPr id="58" name="Oval 57"/>
          <p:cNvSpPr/>
          <p:nvPr/>
        </p:nvSpPr>
        <p:spPr>
          <a:xfrm>
            <a:off x="2413000" y="3135313"/>
            <a:ext cx="2081213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Importance</a:t>
            </a:r>
          </a:p>
        </p:txBody>
      </p:sp>
      <p:sp>
        <p:nvSpPr>
          <p:cNvPr id="59" name="Oval 58"/>
          <p:cNvSpPr/>
          <p:nvPr/>
        </p:nvSpPr>
        <p:spPr>
          <a:xfrm>
            <a:off x="4983163" y="1922463"/>
            <a:ext cx="1371600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Others</a:t>
            </a:r>
          </a:p>
        </p:txBody>
      </p:sp>
      <p:sp>
        <p:nvSpPr>
          <p:cNvPr id="60" name="Oval 59"/>
          <p:cNvSpPr/>
          <p:nvPr/>
        </p:nvSpPr>
        <p:spPr>
          <a:xfrm>
            <a:off x="3454400" y="4856163"/>
            <a:ext cx="2571750" cy="1179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Applications</a:t>
            </a:r>
          </a:p>
        </p:txBody>
      </p:sp>
      <p:cxnSp>
        <p:nvCxnSpPr>
          <p:cNvPr id="61" name="Straight Arrow Connector 60"/>
          <p:cNvCxnSpPr>
            <a:stCxn id="56" idx="4"/>
            <a:endCxn id="58" idx="0"/>
          </p:cNvCxnSpPr>
          <p:nvPr/>
        </p:nvCxnSpPr>
        <p:spPr>
          <a:xfrm rot="5400000">
            <a:off x="3368675" y="2692400"/>
            <a:ext cx="528638" cy="3571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9" idx="4"/>
            <a:endCxn id="57" idx="0"/>
          </p:cNvCxnSpPr>
          <p:nvPr/>
        </p:nvCxnSpPr>
        <p:spPr>
          <a:xfrm rot="16200000" flipH="1">
            <a:off x="5584031" y="2693194"/>
            <a:ext cx="528638" cy="3556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7" idx="4"/>
            <a:endCxn id="60" idx="7"/>
          </p:cNvCxnSpPr>
          <p:nvPr/>
        </p:nvCxnSpPr>
        <p:spPr>
          <a:xfrm rot="5400000">
            <a:off x="5504657" y="4509294"/>
            <a:ext cx="665162" cy="37465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8" idx="4"/>
            <a:endCxn id="60" idx="1"/>
          </p:cNvCxnSpPr>
          <p:nvPr/>
        </p:nvCxnSpPr>
        <p:spPr>
          <a:xfrm rot="16200000" flipH="1">
            <a:off x="3310732" y="4507706"/>
            <a:ext cx="665162" cy="37782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6" idx="6"/>
            <a:endCxn id="59" idx="2"/>
          </p:cNvCxnSpPr>
          <p:nvPr/>
        </p:nvCxnSpPr>
        <p:spPr>
          <a:xfrm>
            <a:off x="4494213" y="2265363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6"/>
            <a:endCxn id="57" idx="2"/>
          </p:cNvCxnSpPr>
          <p:nvPr/>
        </p:nvCxnSpPr>
        <p:spPr>
          <a:xfrm flipV="1">
            <a:off x="4494213" y="3748088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6" idx="5"/>
            <a:endCxn id="57" idx="1"/>
          </p:cNvCxnSpPr>
          <p:nvPr/>
        </p:nvCxnSpPr>
        <p:spPr>
          <a:xfrm rot="16200000" flipH="1">
            <a:off x="4389437" y="2413001"/>
            <a:ext cx="804863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9" idx="3"/>
            <a:endCxn id="58" idx="7"/>
          </p:cNvCxnSpPr>
          <p:nvPr/>
        </p:nvCxnSpPr>
        <p:spPr>
          <a:xfrm rot="5400000">
            <a:off x="4283075" y="2414588"/>
            <a:ext cx="808038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9" idx="3"/>
            <a:endCxn id="60" idx="0"/>
          </p:cNvCxnSpPr>
          <p:nvPr/>
        </p:nvCxnSpPr>
        <p:spPr>
          <a:xfrm rot="5400000">
            <a:off x="3787775" y="3459163"/>
            <a:ext cx="2349500" cy="44450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6" idx="5"/>
            <a:endCxn id="60" idx="0"/>
          </p:cNvCxnSpPr>
          <p:nvPr/>
        </p:nvCxnSpPr>
        <p:spPr>
          <a:xfrm rot="16200000" flipH="1">
            <a:off x="3342482" y="3458369"/>
            <a:ext cx="2349500" cy="4460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Callout 18"/>
          <p:cNvSpPr/>
          <p:nvPr/>
        </p:nvSpPr>
        <p:spPr>
          <a:xfrm>
            <a:off x="4300945" y="1078353"/>
            <a:ext cx="4552531" cy="2719832"/>
          </a:xfrm>
          <a:prstGeom prst="wedgeEllipseCallout">
            <a:avLst>
              <a:gd name="adj1" fmla="val -48742"/>
              <a:gd name="adj2" fmla="val 36845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“I think [the class] did a great job of presenting the multiple options and then how the decision could then affect others' options.”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Results: Ethical Decision-Making</a:t>
            </a:r>
            <a:endParaRPr lang="en-US" dirty="0" smtClean="0"/>
          </a:p>
        </p:txBody>
      </p:sp>
      <p:sp>
        <p:nvSpPr>
          <p:cNvPr id="55" name="Oval 54"/>
          <p:cNvSpPr/>
          <p:nvPr/>
        </p:nvSpPr>
        <p:spPr>
          <a:xfrm>
            <a:off x="2351088" y="1370013"/>
            <a:ext cx="4768850" cy="47736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cs typeface="Times New Roman"/>
              </a:rPr>
              <a:t>Understanding</a:t>
            </a: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3127375" y="1922463"/>
            <a:ext cx="1366838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Self</a:t>
            </a:r>
          </a:p>
        </p:txBody>
      </p:sp>
      <p:sp>
        <p:nvSpPr>
          <p:cNvPr id="57" name="Oval 56"/>
          <p:cNvSpPr/>
          <p:nvPr/>
        </p:nvSpPr>
        <p:spPr>
          <a:xfrm>
            <a:off x="4983163" y="3135313"/>
            <a:ext cx="2082800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Complexity</a:t>
            </a:r>
          </a:p>
        </p:txBody>
      </p:sp>
      <p:sp>
        <p:nvSpPr>
          <p:cNvPr id="58" name="Oval 57"/>
          <p:cNvSpPr/>
          <p:nvPr/>
        </p:nvSpPr>
        <p:spPr>
          <a:xfrm>
            <a:off x="2413000" y="3135313"/>
            <a:ext cx="2081213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Importance</a:t>
            </a:r>
          </a:p>
        </p:txBody>
      </p:sp>
      <p:sp>
        <p:nvSpPr>
          <p:cNvPr id="59" name="Oval 58"/>
          <p:cNvSpPr/>
          <p:nvPr/>
        </p:nvSpPr>
        <p:spPr>
          <a:xfrm>
            <a:off x="4983163" y="1922463"/>
            <a:ext cx="1371600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Others</a:t>
            </a:r>
          </a:p>
        </p:txBody>
      </p:sp>
      <p:sp>
        <p:nvSpPr>
          <p:cNvPr id="60" name="Oval 59"/>
          <p:cNvSpPr/>
          <p:nvPr/>
        </p:nvSpPr>
        <p:spPr>
          <a:xfrm>
            <a:off x="3454400" y="4856163"/>
            <a:ext cx="2571750" cy="1179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Applications</a:t>
            </a:r>
          </a:p>
        </p:txBody>
      </p:sp>
      <p:cxnSp>
        <p:nvCxnSpPr>
          <p:cNvPr id="61" name="Straight Arrow Connector 60"/>
          <p:cNvCxnSpPr>
            <a:stCxn id="56" idx="4"/>
            <a:endCxn id="58" idx="0"/>
          </p:cNvCxnSpPr>
          <p:nvPr/>
        </p:nvCxnSpPr>
        <p:spPr>
          <a:xfrm rot="5400000">
            <a:off x="3368675" y="2692400"/>
            <a:ext cx="528638" cy="3571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9" idx="4"/>
            <a:endCxn id="57" idx="0"/>
          </p:cNvCxnSpPr>
          <p:nvPr/>
        </p:nvCxnSpPr>
        <p:spPr>
          <a:xfrm rot="16200000" flipH="1">
            <a:off x="5584031" y="2693194"/>
            <a:ext cx="528638" cy="3556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7" idx="4"/>
            <a:endCxn id="60" idx="7"/>
          </p:cNvCxnSpPr>
          <p:nvPr/>
        </p:nvCxnSpPr>
        <p:spPr>
          <a:xfrm rot="5400000">
            <a:off x="5504657" y="4509294"/>
            <a:ext cx="665162" cy="37465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8" idx="4"/>
            <a:endCxn id="60" idx="1"/>
          </p:cNvCxnSpPr>
          <p:nvPr/>
        </p:nvCxnSpPr>
        <p:spPr>
          <a:xfrm rot="16200000" flipH="1">
            <a:off x="3310732" y="4507706"/>
            <a:ext cx="665162" cy="37782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6" idx="6"/>
            <a:endCxn id="59" idx="2"/>
          </p:cNvCxnSpPr>
          <p:nvPr/>
        </p:nvCxnSpPr>
        <p:spPr>
          <a:xfrm>
            <a:off x="4494213" y="2265363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6"/>
            <a:endCxn id="57" idx="2"/>
          </p:cNvCxnSpPr>
          <p:nvPr/>
        </p:nvCxnSpPr>
        <p:spPr>
          <a:xfrm flipV="1">
            <a:off x="4494213" y="3748088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6" idx="5"/>
            <a:endCxn id="57" idx="1"/>
          </p:cNvCxnSpPr>
          <p:nvPr/>
        </p:nvCxnSpPr>
        <p:spPr>
          <a:xfrm rot="16200000" flipH="1">
            <a:off x="4389437" y="2413001"/>
            <a:ext cx="804863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9" idx="3"/>
            <a:endCxn id="58" idx="7"/>
          </p:cNvCxnSpPr>
          <p:nvPr/>
        </p:nvCxnSpPr>
        <p:spPr>
          <a:xfrm rot="5400000">
            <a:off x="4283075" y="2414588"/>
            <a:ext cx="808038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9" idx="3"/>
            <a:endCxn id="60" idx="0"/>
          </p:cNvCxnSpPr>
          <p:nvPr/>
        </p:nvCxnSpPr>
        <p:spPr>
          <a:xfrm rot="5400000">
            <a:off x="3787775" y="3459163"/>
            <a:ext cx="2349500" cy="44450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6" idx="5"/>
            <a:endCxn id="60" idx="0"/>
          </p:cNvCxnSpPr>
          <p:nvPr/>
        </p:nvCxnSpPr>
        <p:spPr>
          <a:xfrm rot="16200000" flipH="1">
            <a:off x="3342482" y="3458369"/>
            <a:ext cx="2349500" cy="4460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Results: Complexity of EDM</a:t>
            </a:r>
            <a:endParaRPr lang="en-US" dirty="0" smtClean="0"/>
          </a:p>
        </p:txBody>
      </p:sp>
      <p:sp>
        <p:nvSpPr>
          <p:cNvPr id="55" name="Oval 54"/>
          <p:cNvSpPr/>
          <p:nvPr/>
        </p:nvSpPr>
        <p:spPr>
          <a:xfrm>
            <a:off x="2351088" y="1370013"/>
            <a:ext cx="4768850" cy="47736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cs typeface="Times New Roman"/>
              </a:rPr>
              <a:t>Understanding</a:t>
            </a: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3127375" y="1922463"/>
            <a:ext cx="1366838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Self</a:t>
            </a:r>
          </a:p>
        </p:txBody>
      </p:sp>
      <p:sp>
        <p:nvSpPr>
          <p:cNvPr id="57" name="Oval 56"/>
          <p:cNvSpPr/>
          <p:nvPr/>
        </p:nvSpPr>
        <p:spPr>
          <a:xfrm>
            <a:off x="4983163" y="3135313"/>
            <a:ext cx="2082800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Complexity</a:t>
            </a:r>
          </a:p>
        </p:txBody>
      </p:sp>
      <p:sp>
        <p:nvSpPr>
          <p:cNvPr id="58" name="Oval 57"/>
          <p:cNvSpPr/>
          <p:nvPr/>
        </p:nvSpPr>
        <p:spPr>
          <a:xfrm>
            <a:off x="2413000" y="3135313"/>
            <a:ext cx="2081213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Importance</a:t>
            </a:r>
          </a:p>
        </p:txBody>
      </p:sp>
      <p:sp>
        <p:nvSpPr>
          <p:cNvPr id="59" name="Oval 58"/>
          <p:cNvSpPr/>
          <p:nvPr/>
        </p:nvSpPr>
        <p:spPr>
          <a:xfrm>
            <a:off x="4983163" y="1922463"/>
            <a:ext cx="1371600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Others</a:t>
            </a:r>
          </a:p>
        </p:txBody>
      </p:sp>
      <p:sp>
        <p:nvSpPr>
          <p:cNvPr id="60" name="Oval 59"/>
          <p:cNvSpPr/>
          <p:nvPr/>
        </p:nvSpPr>
        <p:spPr>
          <a:xfrm>
            <a:off x="3454400" y="4856163"/>
            <a:ext cx="2571750" cy="1179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Applications</a:t>
            </a:r>
          </a:p>
        </p:txBody>
      </p:sp>
      <p:cxnSp>
        <p:nvCxnSpPr>
          <p:cNvPr id="61" name="Straight Arrow Connector 60"/>
          <p:cNvCxnSpPr>
            <a:stCxn id="56" idx="4"/>
            <a:endCxn id="58" idx="0"/>
          </p:cNvCxnSpPr>
          <p:nvPr/>
        </p:nvCxnSpPr>
        <p:spPr>
          <a:xfrm rot="5400000">
            <a:off x="3368675" y="2692400"/>
            <a:ext cx="528638" cy="3571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9" idx="4"/>
            <a:endCxn id="57" idx="0"/>
          </p:cNvCxnSpPr>
          <p:nvPr/>
        </p:nvCxnSpPr>
        <p:spPr>
          <a:xfrm rot="16200000" flipH="1">
            <a:off x="5584031" y="2693194"/>
            <a:ext cx="528638" cy="3556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7" idx="4"/>
            <a:endCxn id="60" idx="7"/>
          </p:cNvCxnSpPr>
          <p:nvPr/>
        </p:nvCxnSpPr>
        <p:spPr>
          <a:xfrm rot="5400000">
            <a:off x="5504657" y="4509294"/>
            <a:ext cx="665162" cy="37465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8" idx="4"/>
            <a:endCxn id="60" idx="1"/>
          </p:cNvCxnSpPr>
          <p:nvPr/>
        </p:nvCxnSpPr>
        <p:spPr>
          <a:xfrm rot="16200000" flipH="1">
            <a:off x="3310732" y="4507706"/>
            <a:ext cx="665162" cy="37782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6" idx="6"/>
            <a:endCxn id="59" idx="2"/>
          </p:cNvCxnSpPr>
          <p:nvPr/>
        </p:nvCxnSpPr>
        <p:spPr>
          <a:xfrm>
            <a:off x="4494213" y="2265363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6"/>
            <a:endCxn id="57" idx="2"/>
          </p:cNvCxnSpPr>
          <p:nvPr/>
        </p:nvCxnSpPr>
        <p:spPr>
          <a:xfrm flipV="1">
            <a:off x="4494213" y="3748088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6" idx="5"/>
            <a:endCxn id="57" idx="1"/>
          </p:cNvCxnSpPr>
          <p:nvPr/>
        </p:nvCxnSpPr>
        <p:spPr>
          <a:xfrm rot="16200000" flipH="1">
            <a:off x="4389437" y="2413001"/>
            <a:ext cx="804863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9" idx="3"/>
            <a:endCxn id="58" idx="7"/>
          </p:cNvCxnSpPr>
          <p:nvPr/>
        </p:nvCxnSpPr>
        <p:spPr>
          <a:xfrm rot="5400000">
            <a:off x="4283075" y="2414588"/>
            <a:ext cx="808038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9" idx="3"/>
            <a:endCxn id="60" idx="0"/>
          </p:cNvCxnSpPr>
          <p:nvPr/>
        </p:nvCxnSpPr>
        <p:spPr>
          <a:xfrm rot="5400000">
            <a:off x="3787775" y="3459163"/>
            <a:ext cx="2349500" cy="44450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6" idx="5"/>
            <a:endCxn id="60" idx="0"/>
          </p:cNvCxnSpPr>
          <p:nvPr/>
        </p:nvCxnSpPr>
        <p:spPr>
          <a:xfrm rot="16200000" flipH="1">
            <a:off x="3342482" y="3458369"/>
            <a:ext cx="2349500" cy="4460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Callout 18"/>
          <p:cNvSpPr/>
          <p:nvPr/>
        </p:nvSpPr>
        <p:spPr>
          <a:xfrm>
            <a:off x="838624" y="1091380"/>
            <a:ext cx="4696296" cy="2528120"/>
          </a:xfrm>
          <a:prstGeom prst="wedgeEllipseCallout">
            <a:avLst>
              <a:gd name="adj1" fmla="val 43350"/>
              <a:gd name="adj2" fmla="val 38400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“Information technology presents more ethical considerations than I would have thought.”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Results: Ethical Decision-Making</a:t>
            </a:r>
            <a:endParaRPr lang="en-US" dirty="0" smtClean="0"/>
          </a:p>
        </p:txBody>
      </p:sp>
      <p:sp>
        <p:nvSpPr>
          <p:cNvPr id="55" name="Oval 54"/>
          <p:cNvSpPr/>
          <p:nvPr/>
        </p:nvSpPr>
        <p:spPr>
          <a:xfrm>
            <a:off x="2351088" y="1370013"/>
            <a:ext cx="4768850" cy="47736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cs typeface="Times New Roman"/>
              </a:rPr>
              <a:t>Understanding</a:t>
            </a: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3127375" y="1922463"/>
            <a:ext cx="1366838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Self</a:t>
            </a:r>
          </a:p>
        </p:txBody>
      </p:sp>
      <p:sp>
        <p:nvSpPr>
          <p:cNvPr id="57" name="Oval 56"/>
          <p:cNvSpPr/>
          <p:nvPr/>
        </p:nvSpPr>
        <p:spPr>
          <a:xfrm>
            <a:off x="4983163" y="3135313"/>
            <a:ext cx="2082800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Complexity</a:t>
            </a:r>
          </a:p>
        </p:txBody>
      </p:sp>
      <p:sp>
        <p:nvSpPr>
          <p:cNvPr id="58" name="Oval 57"/>
          <p:cNvSpPr/>
          <p:nvPr/>
        </p:nvSpPr>
        <p:spPr>
          <a:xfrm>
            <a:off x="2413000" y="3135313"/>
            <a:ext cx="2081213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Importance</a:t>
            </a:r>
          </a:p>
        </p:txBody>
      </p:sp>
      <p:sp>
        <p:nvSpPr>
          <p:cNvPr id="59" name="Oval 58"/>
          <p:cNvSpPr/>
          <p:nvPr/>
        </p:nvSpPr>
        <p:spPr>
          <a:xfrm>
            <a:off x="4983163" y="1922463"/>
            <a:ext cx="1371600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Others</a:t>
            </a:r>
          </a:p>
        </p:txBody>
      </p:sp>
      <p:sp>
        <p:nvSpPr>
          <p:cNvPr id="60" name="Oval 59"/>
          <p:cNvSpPr/>
          <p:nvPr/>
        </p:nvSpPr>
        <p:spPr>
          <a:xfrm>
            <a:off x="3454400" y="4856163"/>
            <a:ext cx="2571750" cy="1179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Applications</a:t>
            </a:r>
          </a:p>
        </p:txBody>
      </p:sp>
      <p:cxnSp>
        <p:nvCxnSpPr>
          <p:cNvPr id="61" name="Straight Arrow Connector 60"/>
          <p:cNvCxnSpPr>
            <a:stCxn id="56" idx="4"/>
            <a:endCxn id="58" idx="0"/>
          </p:cNvCxnSpPr>
          <p:nvPr/>
        </p:nvCxnSpPr>
        <p:spPr>
          <a:xfrm rot="5400000">
            <a:off x="3368675" y="2692400"/>
            <a:ext cx="528638" cy="3571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9" idx="4"/>
            <a:endCxn id="57" idx="0"/>
          </p:cNvCxnSpPr>
          <p:nvPr/>
        </p:nvCxnSpPr>
        <p:spPr>
          <a:xfrm rot="16200000" flipH="1">
            <a:off x="5584031" y="2693194"/>
            <a:ext cx="528638" cy="3556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7" idx="4"/>
            <a:endCxn id="60" idx="7"/>
          </p:cNvCxnSpPr>
          <p:nvPr/>
        </p:nvCxnSpPr>
        <p:spPr>
          <a:xfrm rot="5400000">
            <a:off x="5504657" y="4509294"/>
            <a:ext cx="665162" cy="37465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8" idx="4"/>
            <a:endCxn id="60" idx="1"/>
          </p:cNvCxnSpPr>
          <p:nvPr/>
        </p:nvCxnSpPr>
        <p:spPr>
          <a:xfrm rot="16200000" flipH="1">
            <a:off x="3310732" y="4507706"/>
            <a:ext cx="665162" cy="37782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6" idx="6"/>
            <a:endCxn id="59" idx="2"/>
          </p:cNvCxnSpPr>
          <p:nvPr/>
        </p:nvCxnSpPr>
        <p:spPr>
          <a:xfrm>
            <a:off x="4494213" y="2265363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6"/>
            <a:endCxn id="57" idx="2"/>
          </p:cNvCxnSpPr>
          <p:nvPr/>
        </p:nvCxnSpPr>
        <p:spPr>
          <a:xfrm flipV="1">
            <a:off x="4494213" y="3748088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6" idx="5"/>
            <a:endCxn id="57" idx="1"/>
          </p:cNvCxnSpPr>
          <p:nvPr/>
        </p:nvCxnSpPr>
        <p:spPr>
          <a:xfrm rot="16200000" flipH="1">
            <a:off x="4389437" y="2413001"/>
            <a:ext cx="804863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9" idx="3"/>
            <a:endCxn id="58" idx="7"/>
          </p:cNvCxnSpPr>
          <p:nvPr/>
        </p:nvCxnSpPr>
        <p:spPr>
          <a:xfrm rot="5400000">
            <a:off x="4283075" y="2414588"/>
            <a:ext cx="808038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9" idx="3"/>
            <a:endCxn id="60" idx="0"/>
          </p:cNvCxnSpPr>
          <p:nvPr/>
        </p:nvCxnSpPr>
        <p:spPr>
          <a:xfrm rot="5400000">
            <a:off x="3787775" y="3459163"/>
            <a:ext cx="2349500" cy="44450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6" idx="5"/>
            <a:endCxn id="60" idx="0"/>
          </p:cNvCxnSpPr>
          <p:nvPr/>
        </p:nvCxnSpPr>
        <p:spPr>
          <a:xfrm rot="16200000" flipH="1">
            <a:off x="3342482" y="3458369"/>
            <a:ext cx="2349500" cy="4460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Results: Applications of EDM</a:t>
            </a:r>
            <a:endParaRPr lang="en-US" dirty="0" smtClean="0"/>
          </a:p>
        </p:txBody>
      </p:sp>
      <p:sp>
        <p:nvSpPr>
          <p:cNvPr id="55" name="Oval 54"/>
          <p:cNvSpPr/>
          <p:nvPr/>
        </p:nvSpPr>
        <p:spPr>
          <a:xfrm>
            <a:off x="2351088" y="1370013"/>
            <a:ext cx="4768850" cy="47736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cs typeface="Times New Roman"/>
              </a:rPr>
              <a:t>Understanding</a:t>
            </a: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tx1"/>
              </a:solidFill>
              <a:cs typeface="Times New Roman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3127375" y="1922463"/>
            <a:ext cx="1366838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Self</a:t>
            </a:r>
          </a:p>
        </p:txBody>
      </p:sp>
      <p:sp>
        <p:nvSpPr>
          <p:cNvPr id="57" name="Oval 56"/>
          <p:cNvSpPr/>
          <p:nvPr/>
        </p:nvSpPr>
        <p:spPr>
          <a:xfrm>
            <a:off x="4983163" y="3135313"/>
            <a:ext cx="2082800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Complexity</a:t>
            </a:r>
          </a:p>
        </p:txBody>
      </p:sp>
      <p:sp>
        <p:nvSpPr>
          <p:cNvPr id="58" name="Oval 57"/>
          <p:cNvSpPr/>
          <p:nvPr/>
        </p:nvSpPr>
        <p:spPr>
          <a:xfrm>
            <a:off x="2413000" y="3135313"/>
            <a:ext cx="2081213" cy="12287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Importance</a:t>
            </a:r>
          </a:p>
        </p:txBody>
      </p:sp>
      <p:sp>
        <p:nvSpPr>
          <p:cNvPr id="59" name="Oval 58"/>
          <p:cNvSpPr/>
          <p:nvPr/>
        </p:nvSpPr>
        <p:spPr>
          <a:xfrm>
            <a:off x="4983163" y="1922463"/>
            <a:ext cx="1371600" cy="6842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Others</a:t>
            </a:r>
          </a:p>
        </p:txBody>
      </p:sp>
      <p:sp>
        <p:nvSpPr>
          <p:cNvPr id="60" name="Oval 59"/>
          <p:cNvSpPr/>
          <p:nvPr/>
        </p:nvSpPr>
        <p:spPr>
          <a:xfrm>
            <a:off x="3454400" y="4856163"/>
            <a:ext cx="2571750" cy="11795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2872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cs typeface="Times New Roman"/>
              </a:rPr>
              <a:t>Applications</a:t>
            </a:r>
          </a:p>
        </p:txBody>
      </p:sp>
      <p:cxnSp>
        <p:nvCxnSpPr>
          <p:cNvPr id="61" name="Straight Arrow Connector 60"/>
          <p:cNvCxnSpPr>
            <a:stCxn id="56" idx="4"/>
            <a:endCxn id="58" idx="0"/>
          </p:cNvCxnSpPr>
          <p:nvPr/>
        </p:nvCxnSpPr>
        <p:spPr>
          <a:xfrm rot="5400000">
            <a:off x="3368675" y="2692400"/>
            <a:ext cx="528638" cy="35718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9" idx="4"/>
            <a:endCxn id="57" idx="0"/>
          </p:cNvCxnSpPr>
          <p:nvPr/>
        </p:nvCxnSpPr>
        <p:spPr>
          <a:xfrm rot="16200000" flipH="1">
            <a:off x="5584031" y="2693194"/>
            <a:ext cx="528638" cy="35560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7" idx="4"/>
            <a:endCxn id="60" idx="7"/>
          </p:cNvCxnSpPr>
          <p:nvPr/>
        </p:nvCxnSpPr>
        <p:spPr>
          <a:xfrm rot="5400000">
            <a:off x="5504657" y="4509294"/>
            <a:ext cx="665162" cy="37465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8" idx="4"/>
            <a:endCxn id="60" idx="1"/>
          </p:cNvCxnSpPr>
          <p:nvPr/>
        </p:nvCxnSpPr>
        <p:spPr>
          <a:xfrm rot="16200000" flipH="1">
            <a:off x="3310732" y="4507706"/>
            <a:ext cx="665162" cy="37782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6" idx="6"/>
            <a:endCxn id="59" idx="2"/>
          </p:cNvCxnSpPr>
          <p:nvPr/>
        </p:nvCxnSpPr>
        <p:spPr>
          <a:xfrm>
            <a:off x="4494213" y="2265363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6"/>
            <a:endCxn id="57" idx="2"/>
          </p:cNvCxnSpPr>
          <p:nvPr/>
        </p:nvCxnSpPr>
        <p:spPr>
          <a:xfrm flipV="1">
            <a:off x="4494213" y="3748088"/>
            <a:ext cx="488950" cy="317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56" idx="5"/>
            <a:endCxn id="57" idx="1"/>
          </p:cNvCxnSpPr>
          <p:nvPr/>
        </p:nvCxnSpPr>
        <p:spPr>
          <a:xfrm rot="16200000" flipH="1">
            <a:off x="4389437" y="2413001"/>
            <a:ext cx="804863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9" idx="3"/>
            <a:endCxn id="58" idx="7"/>
          </p:cNvCxnSpPr>
          <p:nvPr/>
        </p:nvCxnSpPr>
        <p:spPr>
          <a:xfrm rot="5400000">
            <a:off x="4283075" y="2414588"/>
            <a:ext cx="808038" cy="99536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9" idx="3"/>
            <a:endCxn id="60" idx="0"/>
          </p:cNvCxnSpPr>
          <p:nvPr/>
        </p:nvCxnSpPr>
        <p:spPr>
          <a:xfrm rot="5400000">
            <a:off x="3787775" y="3459163"/>
            <a:ext cx="2349500" cy="44450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6" idx="5"/>
            <a:endCxn id="60" idx="0"/>
          </p:cNvCxnSpPr>
          <p:nvPr/>
        </p:nvCxnSpPr>
        <p:spPr>
          <a:xfrm rot="16200000" flipH="1">
            <a:off x="3342482" y="3458369"/>
            <a:ext cx="2349500" cy="4460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Callout 18"/>
          <p:cNvSpPr/>
          <p:nvPr/>
        </p:nvSpPr>
        <p:spPr>
          <a:xfrm>
            <a:off x="838622" y="1091379"/>
            <a:ext cx="4959866" cy="3617411"/>
          </a:xfrm>
          <a:prstGeom prst="wedgeEllipseCallout">
            <a:avLst>
              <a:gd name="adj1" fmla="val 21852"/>
              <a:gd name="adj2" fmla="val 53636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“[The cases] did a great job of promoting small and large group discussion about ethicists in real-world situations, and did so in a more interesting way than any other way I've seen material taught”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Simulation</a:t>
            </a:r>
          </a:p>
        </p:txBody>
      </p:sp>
      <p:sp>
        <p:nvSpPr>
          <p:cNvPr id="2253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5400"/>
              </a:spcAft>
            </a:pPr>
            <a:r>
              <a:rPr lang="en-US" dirty="0" smtClean="0"/>
              <a:t>Support face</a:t>
            </a:r>
            <a:r>
              <a:rPr lang="en-US" dirty="0" smtClean="0"/>
              <a:t>-to-face and online collaboration</a:t>
            </a:r>
          </a:p>
          <a:p>
            <a:pPr lvl="1">
              <a:spcAft>
                <a:spcPts val="5400"/>
              </a:spcAft>
            </a:pPr>
            <a:r>
              <a:rPr lang="en-US" dirty="0" smtClean="0"/>
              <a:t>Face-to-face, share a computer</a:t>
            </a:r>
          </a:p>
          <a:p>
            <a:pPr lvl="1">
              <a:spcAft>
                <a:spcPts val="5400"/>
              </a:spcAft>
            </a:pPr>
            <a:r>
              <a:rPr lang="en-US" dirty="0" smtClean="0"/>
              <a:t>Face-to-face, use multiple computers</a:t>
            </a:r>
          </a:p>
          <a:p>
            <a:pPr lvl="1">
              <a:spcAft>
                <a:spcPts val="5400"/>
              </a:spcAft>
            </a:pPr>
            <a:r>
              <a:rPr lang="en-US" dirty="0" smtClean="0"/>
              <a:t>Online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arcyCase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934425" y="-671724"/>
            <a:ext cx="11036809" cy="14282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Builder</a:t>
            </a:r>
          </a:p>
        </p:txBody>
      </p:sp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0"/>
              </a:spcAft>
            </a:pPr>
            <a:r>
              <a:rPr lang="en-US" dirty="0" smtClean="0"/>
              <a:t>GUI</a:t>
            </a:r>
            <a:r>
              <a:rPr lang="en-US" dirty="0" smtClean="0"/>
              <a:t>-based</a:t>
            </a:r>
            <a:r>
              <a:rPr lang="en-US" dirty="0" smtClean="0"/>
              <a:t> </a:t>
            </a:r>
          </a:p>
          <a:p>
            <a:pPr>
              <a:spcAft>
                <a:spcPts val="6000"/>
              </a:spcAft>
            </a:pPr>
            <a:r>
              <a:rPr lang="en-US" dirty="0" smtClean="0"/>
              <a:t>Allows </a:t>
            </a:r>
            <a:r>
              <a:rPr lang="en-US" dirty="0" smtClean="0"/>
              <a:t>any student or instructor to develop</a:t>
            </a:r>
            <a:r>
              <a:rPr lang="en-US" dirty="0" smtClean="0"/>
              <a:t> cases </a:t>
            </a:r>
            <a:r>
              <a:rPr lang="en-US" dirty="0" smtClean="0"/>
              <a:t>without requiring technical expertise</a:t>
            </a:r>
            <a:endParaRPr lang="en-US" dirty="0" smtClean="0"/>
          </a:p>
          <a:p>
            <a:pPr>
              <a:spcAft>
                <a:spcPts val="6000"/>
              </a:spcAft>
            </a:pPr>
            <a:r>
              <a:rPr lang="en-US" dirty="0" smtClean="0"/>
              <a:t>Ensures the </a:t>
            </a:r>
            <a:r>
              <a:rPr lang="en-US" dirty="0" smtClean="0"/>
              <a:t>sustainability of the project by</a:t>
            </a:r>
            <a:r>
              <a:rPr lang="en-US" dirty="0" smtClean="0"/>
              <a:t> providing an ongoing source of new cases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Take-Away</a:t>
            </a:r>
          </a:p>
        </p:txBody>
      </p:sp>
      <p:sp>
        <p:nvSpPr>
          <p:cNvPr id="5529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US" dirty="0" smtClean="0"/>
              <a:t>The </a:t>
            </a:r>
            <a:r>
              <a:rPr lang="en-US" dirty="0" smtClean="0"/>
              <a:t>simulation was effective</a:t>
            </a:r>
            <a:r>
              <a:rPr lang="en-US" dirty="0" smtClean="0"/>
              <a:t> </a:t>
            </a:r>
          </a:p>
          <a:p>
            <a:pPr>
              <a:spcAft>
                <a:spcPts val="3000"/>
              </a:spcAft>
            </a:pPr>
            <a:r>
              <a:rPr lang="en-US" dirty="0" smtClean="0"/>
              <a:t>EDM is </a:t>
            </a:r>
            <a:r>
              <a:rPr lang="en-US" dirty="0" smtClean="0"/>
              <a:t>a collaborative </a:t>
            </a:r>
            <a:r>
              <a:rPr lang="en-US" dirty="0" smtClean="0"/>
              <a:t>activity</a:t>
            </a:r>
          </a:p>
          <a:p>
            <a:pPr>
              <a:spcAft>
                <a:spcPts val="3000"/>
              </a:spcAft>
            </a:pPr>
            <a:r>
              <a:rPr lang="en-US" dirty="0" smtClean="0"/>
              <a:t>Collaborative </a:t>
            </a:r>
            <a:r>
              <a:rPr lang="en-US" dirty="0" smtClean="0"/>
              <a:t>learning is an effective approach for promoting learning of </a:t>
            </a:r>
            <a:r>
              <a:rPr lang="en-US" dirty="0" smtClean="0"/>
              <a:t>EDM</a:t>
            </a:r>
          </a:p>
          <a:p>
            <a:pPr>
              <a:spcAft>
                <a:spcPts val="3000"/>
              </a:spcAft>
            </a:pPr>
            <a:r>
              <a:rPr lang="en-US" dirty="0" smtClean="0"/>
              <a:t>Students can learn ethical decision-making by playing and building cases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3" descr="nsf4c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7033" y="2017564"/>
            <a:ext cx="1062038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4593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material is based upon work supported by NSF grant IIS-0724894</a:t>
            </a:r>
          </a:p>
          <a:p>
            <a:r>
              <a:rPr lang="en-US" dirty="0" smtClean="0"/>
              <a:t>Related publications:</a:t>
            </a:r>
          </a:p>
          <a:p>
            <a:pPr lvl="1"/>
            <a:r>
              <a:rPr lang="en-US" sz="2000" dirty="0" smtClean="0"/>
              <a:t>Fleischmann, K.R., Robbins, R.W., and Wallace, W.A. 2009. Designing educational cases for intercultural information ethics: The importance of diversity, perspectives, values, and pluralism. </a:t>
            </a:r>
            <a:r>
              <a:rPr lang="en-US" sz="2000" i="1" dirty="0" smtClean="0"/>
              <a:t>J. Educ. </a:t>
            </a:r>
            <a:r>
              <a:rPr lang="en-US" sz="2000" i="1" dirty="0" err="1" smtClean="0"/>
              <a:t>Libr</a:t>
            </a:r>
            <a:r>
              <a:rPr lang="en-US" sz="2000" i="1" dirty="0" smtClean="0"/>
              <a:t>. Inf. Sci.</a:t>
            </a:r>
            <a:r>
              <a:rPr lang="en-US" sz="2000" dirty="0" smtClean="0"/>
              <a:t> 50, 1 (Jan. 2009), 293-302. </a:t>
            </a:r>
          </a:p>
          <a:p>
            <a:pPr lvl="1"/>
            <a:r>
              <a:rPr lang="en-US" sz="2000" dirty="0" smtClean="0"/>
              <a:t>Fleischmann, K.R. and Wallace, W.A. 2010. Value conflicts in computational modeling. </a:t>
            </a:r>
            <a:r>
              <a:rPr lang="en-US" sz="2000" i="1" dirty="0" smtClean="0"/>
              <a:t>Computer</a:t>
            </a:r>
            <a:r>
              <a:rPr lang="en-US" sz="2000" dirty="0" smtClean="0"/>
              <a:t> 43, 7 (Jul. 2010), 57-63.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Fleischmann, K.R. 2010. "Preaching What We Practice: Teaching Ethical Decision-Making to Computer Security Professionals." </a:t>
            </a:r>
            <a:r>
              <a:rPr lang="en-US" sz="2000" i="1" dirty="0" smtClean="0"/>
              <a:t>Lecture Notes in Computer Science </a:t>
            </a:r>
            <a:r>
              <a:rPr lang="en-US" sz="2000" dirty="0" smtClean="0"/>
              <a:t>6054: 197-202. </a:t>
            </a:r>
          </a:p>
          <a:p>
            <a:pPr lvl="1"/>
            <a:r>
              <a:rPr lang="en-US" sz="2000" dirty="0" smtClean="0"/>
              <a:t>Fleischmann, K.R., Robbins, R.W., and Wallace, W.A. 2011. Collaborative learning of ethical decision-making via simulated cases. </a:t>
            </a:r>
            <a:r>
              <a:rPr lang="en-US" sz="2000" i="1" dirty="0" smtClean="0"/>
              <a:t>Proceedings of the 6</a:t>
            </a:r>
            <a:r>
              <a:rPr lang="en-US" sz="2000" i="1" baseline="30000" dirty="0" smtClean="0"/>
              <a:t>th</a:t>
            </a:r>
            <a:r>
              <a:rPr lang="en-US" sz="2000" i="1" dirty="0" smtClean="0"/>
              <a:t> Annual </a:t>
            </a:r>
            <a:r>
              <a:rPr lang="en-US" sz="2000" i="1" dirty="0" err="1" smtClean="0"/>
              <a:t>iConference</a:t>
            </a:r>
            <a:r>
              <a:rPr lang="en-US" sz="2000" dirty="0" smtClean="0"/>
              <a:t>.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5734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Thank you!!! Any questions???</a:t>
            </a:r>
          </a:p>
        </p:txBody>
      </p:sp>
      <p:sp>
        <p:nvSpPr>
          <p:cNvPr id="57349" name="TextBox 4"/>
          <p:cNvSpPr txBox="1">
            <a:spLocks noChangeArrowheads="1"/>
          </p:cNvSpPr>
          <p:nvPr/>
        </p:nvSpPr>
        <p:spPr bwMode="auto">
          <a:xfrm>
            <a:off x="260350" y="673100"/>
            <a:ext cx="1841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arcyCas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929024" y="-670279"/>
            <a:ext cx="11035692" cy="14281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Decision-Making</a:t>
            </a:r>
            <a:endParaRPr lang="en-US" dirty="0" smtClean="0"/>
          </a:p>
        </p:txBody>
      </p:sp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8400"/>
              </a:spcAft>
            </a:pPr>
            <a:r>
              <a:rPr lang="en-US" dirty="0" smtClean="0"/>
              <a:t>Critical competency</a:t>
            </a:r>
          </a:p>
          <a:p>
            <a:pPr>
              <a:spcAft>
                <a:spcPts val="8400"/>
              </a:spcAft>
            </a:pPr>
            <a:r>
              <a:rPr lang="en-US" dirty="0" smtClean="0"/>
              <a:t>Used to make design decisions</a:t>
            </a:r>
          </a:p>
          <a:p>
            <a:pPr>
              <a:spcAft>
                <a:spcPts val="8400"/>
              </a:spcAft>
            </a:pPr>
            <a:r>
              <a:rPr lang="en-US" dirty="0" smtClean="0"/>
              <a:t>Need to consider all stakeholders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Iterative Development Process</a:t>
            </a: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200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FF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 rot="8970781">
            <a:off x="4724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FF00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auto">
          <a:xfrm rot="-4815467">
            <a:off x="3962400" y="38100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00FF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3657600" y="1676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auto">
          <a:xfrm rot="7347049">
            <a:off x="4953000" y="41148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 rot="-7310353">
            <a:off x="2209800" y="3962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946774" y="2859088"/>
            <a:ext cx="2544337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Cases</a:t>
            </a:r>
            <a:endParaRPr lang="en-US" sz="3200" dirty="0">
              <a:latin typeface="+mn-lt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3551238" y="5049838"/>
            <a:ext cx="20574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n-lt"/>
              </a:rPr>
              <a:t>Simulation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712493" y="2859088"/>
            <a:ext cx="1486320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Courses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Iterative Development Process</a:t>
            </a: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200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FF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 rot="8970781">
            <a:off x="4724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FF00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auto">
          <a:xfrm rot="-4815467">
            <a:off x="3962400" y="38100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00FF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3657600" y="1676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auto">
          <a:xfrm rot="7347049">
            <a:off x="4953000" y="41148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 rot="-7310353">
            <a:off x="2209800" y="3962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946774" y="2859088"/>
            <a:ext cx="2544337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Cases</a:t>
            </a:r>
            <a:endParaRPr lang="en-US" sz="3200" dirty="0">
              <a:latin typeface="+mn-lt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3551238" y="5049838"/>
            <a:ext cx="20574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n-lt"/>
              </a:rPr>
              <a:t>Simulation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712493" y="2859088"/>
            <a:ext cx="1486320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Courses</a:t>
            </a:r>
            <a:endParaRPr lang="en-US" sz="3200" dirty="0">
              <a:latin typeface="+mn-lt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457200" y="1676400"/>
            <a:ext cx="2339872" cy="1182688"/>
          </a:xfrm>
          <a:prstGeom prst="wedgeEllipseCallout">
            <a:avLst>
              <a:gd name="adj1" fmla="val 68581"/>
              <a:gd name="adj2" fmla="val 48022"/>
            </a:avLst>
          </a:prstGeom>
          <a:solidFill>
            <a:srgbClr val="00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604A7B"/>
                </a:solidFill>
              </a:rPr>
              <a:t>Information Ethics</a:t>
            </a:r>
            <a:endParaRPr lang="en-US" sz="2400" dirty="0">
              <a:solidFill>
                <a:srgbClr val="604A7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Iterative Development Process</a:t>
            </a: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200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FF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 rot="8970781">
            <a:off x="4724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FF00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auto">
          <a:xfrm rot="-4815467">
            <a:off x="3962400" y="38100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00FF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3657600" y="1676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auto">
          <a:xfrm rot="7347049">
            <a:off x="4953000" y="41148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 rot="-7310353">
            <a:off x="2209800" y="3962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946774" y="2859088"/>
            <a:ext cx="2544337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Cases</a:t>
            </a:r>
            <a:endParaRPr lang="en-US" sz="3200" dirty="0">
              <a:latin typeface="+mn-lt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3551238" y="5049838"/>
            <a:ext cx="20574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n-lt"/>
              </a:rPr>
              <a:t>Simulation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712493" y="2859088"/>
            <a:ext cx="1486320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Courses</a:t>
            </a:r>
            <a:endParaRPr lang="en-US" sz="3200" dirty="0">
              <a:latin typeface="+mn-lt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264009" y="1227127"/>
            <a:ext cx="2896968" cy="1363673"/>
          </a:xfrm>
          <a:prstGeom prst="wedgeEllipseCallout">
            <a:avLst>
              <a:gd name="adj1" fmla="val 56266"/>
              <a:gd name="adj2" fmla="val 59532"/>
            </a:avLst>
          </a:prstGeom>
          <a:solidFill>
            <a:srgbClr val="00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604A7B"/>
                </a:solidFill>
              </a:rPr>
              <a:t>Ethics of IT in a Multicultural World</a:t>
            </a:r>
            <a:endParaRPr lang="en-US" sz="2400" dirty="0">
              <a:solidFill>
                <a:srgbClr val="604A7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Iterative Development Process</a:t>
            </a: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200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FF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 rot="8970781">
            <a:off x="4724400" y="25908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FF0000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auto">
          <a:xfrm rot="-4815467">
            <a:off x="3962400" y="3810000"/>
            <a:ext cx="1219200" cy="1219200"/>
          </a:xfrm>
          <a:custGeom>
            <a:avLst/>
            <a:gdLst>
              <a:gd name="T0" fmla="*/ 2147483647 w 21600"/>
              <a:gd name="T1" fmla="*/ 1216373488 h 21600"/>
              <a:gd name="T2" fmla="*/ 328910527 w 21600"/>
              <a:gd name="T3" fmla="*/ 1942170529 h 21600"/>
              <a:gd name="T4" fmla="*/ 2147483647 w 21600"/>
              <a:gd name="T5" fmla="*/ 1462203380 h 21600"/>
              <a:gd name="T6" fmla="*/ 192238545 w 21600"/>
              <a:gd name="T7" fmla="*/ 2147483647 h 21600"/>
              <a:gd name="T8" fmla="*/ 214718787 w 21600"/>
              <a:gd name="T9" fmla="*/ 2147483647 h 21600"/>
              <a:gd name="T10" fmla="*/ 1366531740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5653" y="15749"/>
                </a:moveTo>
                <a:cubicBezTo>
                  <a:pt x="6999" y="17149"/>
                  <a:pt x="8857" y="17940"/>
                  <a:pt x="10800" y="17940"/>
                </a:cubicBezTo>
                <a:cubicBezTo>
                  <a:pt x="14743" y="17941"/>
                  <a:pt x="17941" y="14743"/>
                  <a:pt x="17941" y="10800"/>
                </a:cubicBezTo>
                <a:cubicBezTo>
                  <a:pt x="17941" y="6856"/>
                  <a:pt x="14743" y="3659"/>
                  <a:pt x="10800" y="3659"/>
                </a:cubicBezTo>
                <a:cubicBezTo>
                  <a:pt x="6856" y="3659"/>
                  <a:pt x="3659" y="6856"/>
                  <a:pt x="365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862" y="21599"/>
                  <a:pt x="5051" y="20403"/>
                  <a:pt x="3015" y="18286"/>
                </a:cubicBezTo>
                <a:lnTo>
                  <a:pt x="1069" y="20157"/>
                </a:lnTo>
                <a:lnTo>
                  <a:pt x="1194" y="13753"/>
                </a:lnTo>
                <a:lnTo>
                  <a:pt x="7599" y="13878"/>
                </a:lnTo>
                <a:lnTo>
                  <a:pt x="5653" y="15749"/>
                </a:lnTo>
                <a:close/>
              </a:path>
            </a:pathLst>
          </a:custGeom>
          <a:solidFill>
            <a:srgbClr val="0000FF"/>
          </a:solidFill>
          <a:ln w="158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3657600" y="1676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auto">
          <a:xfrm rot="7347049">
            <a:off x="4953000" y="41148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 rot="-7310353">
            <a:off x="2209800" y="3962400"/>
            <a:ext cx="1828800" cy="762000"/>
          </a:xfrm>
          <a:prstGeom prst="curvedDown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946774" y="2859088"/>
            <a:ext cx="2544337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Cases</a:t>
            </a:r>
            <a:endParaRPr lang="en-US" sz="3200" dirty="0">
              <a:latin typeface="+mn-lt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3551238" y="5049838"/>
            <a:ext cx="2057400" cy="584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n-lt"/>
              </a:rPr>
              <a:t>Simulation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712493" y="2859088"/>
            <a:ext cx="1486320" cy="58477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 smtClean="0">
                <a:latin typeface="+mn-lt"/>
              </a:rPr>
              <a:t>Courses</a:t>
            </a:r>
            <a:endParaRPr lang="en-US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</TotalTime>
  <Words>767</Words>
  <Application>Microsoft Macintosh PowerPoint</Application>
  <PresentationFormat>On-screen Show (4:3)</PresentationFormat>
  <Paragraphs>279</Paragraphs>
  <Slides>32</Slides>
  <Notes>27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Slide 3</vt:lpstr>
      <vt:lpstr>Slide 4</vt:lpstr>
      <vt:lpstr>Ethical Decision-Making</vt:lpstr>
      <vt:lpstr>Iterative Development Process</vt:lpstr>
      <vt:lpstr>Iterative Development Process</vt:lpstr>
      <vt:lpstr>Iterative Development Process</vt:lpstr>
      <vt:lpstr>Iterative Development Process</vt:lpstr>
      <vt:lpstr>Iterative Development Process</vt:lpstr>
      <vt:lpstr>Iterative Development Process</vt:lpstr>
      <vt:lpstr>Iterative Development Process</vt:lpstr>
      <vt:lpstr>Iterative Development Process</vt:lpstr>
      <vt:lpstr>Iterative Development Process</vt:lpstr>
      <vt:lpstr>Process of Simulating Cases</vt:lpstr>
      <vt:lpstr>Slide 16</vt:lpstr>
      <vt:lpstr>Research Question</vt:lpstr>
      <vt:lpstr>Data Collection and Analysis</vt:lpstr>
      <vt:lpstr>Results: Ethical Decision-Making</vt:lpstr>
      <vt:lpstr>Results: Understanding Own EDM</vt:lpstr>
      <vt:lpstr>Results: Ethical Decision-Making</vt:lpstr>
      <vt:lpstr>Results: Understanding Others’ EDM</vt:lpstr>
      <vt:lpstr>Results: Ethical Decision-Making</vt:lpstr>
      <vt:lpstr>Results: Importance of EDM</vt:lpstr>
      <vt:lpstr>Results: Ethical Decision-Making</vt:lpstr>
      <vt:lpstr>Results: Complexity of EDM</vt:lpstr>
      <vt:lpstr>Results: Ethical Decision-Making</vt:lpstr>
      <vt:lpstr>Results: Applications of EDM</vt:lpstr>
      <vt:lpstr>Simulation</vt:lpstr>
      <vt:lpstr>Case Builder</vt:lpstr>
      <vt:lpstr>Take-Away</vt:lpstr>
      <vt:lpstr>Thank you!!! Any questions???</vt:lpstr>
    </vt:vector>
  </TitlesOfParts>
  <Company>University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Ken Fleischmann</dc:creator>
  <cp:lastModifiedBy>Ken Fleischmann</cp:lastModifiedBy>
  <cp:revision>13</cp:revision>
  <dcterms:created xsi:type="dcterms:W3CDTF">2011-05-25T14:19:58Z</dcterms:created>
  <dcterms:modified xsi:type="dcterms:W3CDTF">2011-05-26T14:47:57Z</dcterms:modified>
</cp:coreProperties>
</file>