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xml" ContentType="application/vnd.openxmlformats-officedocument.presentationml.notesSlide+xml"/>
  <Override PartName="/ppt/theme/theme2.xml" ContentType="application/vnd.openxmlformats-officedocument.theme+xml"/>
  <Override PartName="/ppt/notesSlides/notesSlide11.xml" ContentType="application/vnd.openxmlformats-officedocument.presentationml.notesSlide+xml"/>
  <Override PartName="/ppt/slides/slide2.xml" ContentType="application/vnd.openxmlformats-officedocument.presentationml.slide+xml"/>
  <Override PartName="/ppt/diagrams/colors1.xml" ContentType="application/vnd.openxmlformats-officedocument.drawingml.diagramColors+xml"/>
  <Override PartName="/docProps/app.xml" ContentType="application/vnd.openxmlformats-officedocument.extended-properties+xml"/>
  <Override PartName="/ppt/notesSlides/notesSlide9.xml" ContentType="application/vnd.openxmlformats-officedocument.presentationml.notesSlide+xml"/>
  <Override PartName="/ppt/diagrams/layout1.xml" ContentType="application/vnd.openxmlformats-officedocument.drawingml.diagramLayout+xml"/>
  <Override PartName="/ppt/slides/slide11.xml" ContentType="application/vnd.openxmlformats-officedocument.presentationml.slide+xml"/>
  <Override PartName="/ppt/theme/theme3.xml" ContentType="application/vnd.openxmlformats-officedocument.theme+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viewProps.xml" ContentType="application/vnd.openxmlformats-officedocument.presentationml.viewProps+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diagrams/data1.xml" ContentType="application/vnd.openxmlformats-officedocument.drawingml.diagramData+xml"/>
  <Override PartName="/ppt/notesSlides/notesSlide4.xml" ContentType="application/vnd.openxmlformats-officedocument.presentationml.notesSlide+xml"/>
  <Override PartName="/ppt/handoutMasters/handoutMaster1.xml" ContentType="application/vnd.openxmlformats-officedocument.presentationml.handoutMaster+xml"/>
  <Override PartName="/ppt/slides/slide13.xml" ContentType="application/vnd.openxmlformats-officedocument.presentationml.slide+xml"/>
  <Override PartName="/ppt/slides/slide14.xml" ContentType="application/vnd.openxmlformats-officedocument.presentationml.slide+xml"/>
  <Override PartName="/ppt/notesSlides/notesSlide6.xml" ContentType="application/vnd.openxmlformats-officedocument.presentationml.notesSlide+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diagrams/quickStyle1.xml" ContentType="application/vnd.openxmlformats-officedocument.drawingml.diagramStyl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docProps/core.xml" ContentType="application/vnd.openxmlformats-package.core-properties+xml"/>
  <Override PartName="/ppt/slides/slide8.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diagrams/drawing1.xml" ContentType="application/vnd.ms-office.drawingml.diagramDrawing+xml"/>
  <Override PartName="/ppt/slides/slide6.xml" ContentType="application/vnd.openxmlformats-officedocument.presentationml.slide+xml"/>
  <Default Extension="gif" ContentType="image/gif"/>
  <Override PartName="/ppt/slides/slide12.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17"/>
  </p:notesMasterIdLst>
  <p:handoutMasterIdLst>
    <p:handoutMasterId r:id="rId18"/>
  </p:handoutMasterIdLst>
  <p:sldIdLst>
    <p:sldId id="258" r:id="rId2"/>
    <p:sldId id="259" r:id="rId3"/>
    <p:sldId id="260" r:id="rId4"/>
    <p:sldId id="261" r:id="rId5"/>
    <p:sldId id="257" r:id="rId6"/>
    <p:sldId id="262" r:id="rId7"/>
    <p:sldId id="270" r:id="rId8"/>
    <p:sldId id="272" r:id="rId9"/>
    <p:sldId id="271" r:id="rId10"/>
    <p:sldId id="267" r:id="rId11"/>
    <p:sldId id="273" r:id="rId12"/>
    <p:sldId id="264" r:id="rId13"/>
    <p:sldId id="265" r:id="rId14"/>
    <p:sldId id="266" r:id="rId15"/>
    <p:sldId id="268"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3197" autoAdjust="0"/>
    <p:restoredTop sz="85317" autoAdjust="0"/>
  </p:normalViewPr>
  <p:slideViewPr>
    <p:cSldViewPr snapToObjects="1">
      <p:cViewPr>
        <p:scale>
          <a:sx n="100" d="100"/>
          <a:sy n="100" d="100"/>
        </p:scale>
        <p:origin x="-1240" y="-15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4" Type="http://schemas.openxmlformats.org/officeDocument/2006/relationships/slide" Target="slides/slide13.xml"/><Relationship Id="rId20" Type="http://schemas.openxmlformats.org/officeDocument/2006/relationships/presProps" Target="presProps.xml"/><Relationship Id="rId4" Type="http://schemas.openxmlformats.org/officeDocument/2006/relationships/slide" Target="slides/slide3.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7" Type="http://schemas.openxmlformats.org/officeDocument/2006/relationships/slide" Target="slides/slide6.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16" Type="http://schemas.openxmlformats.org/officeDocument/2006/relationships/slide" Target="slides/slide15.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5" Type="http://schemas.openxmlformats.org/officeDocument/2006/relationships/slide" Target="slides/slide4.xml"/><Relationship Id="rId15" Type="http://schemas.openxmlformats.org/officeDocument/2006/relationships/slide" Target="slides/slide14.xml"/><Relationship Id="rId12" Type="http://schemas.openxmlformats.org/officeDocument/2006/relationships/slide" Target="slides/slide11.xml"/><Relationship Id="rId17" Type="http://schemas.openxmlformats.org/officeDocument/2006/relationships/notesMaster" Target="notesMasters/notesMaster1.xml"/><Relationship Id="rId19" Type="http://schemas.openxmlformats.org/officeDocument/2006/relationships/printerSettings" Target="printerSettings/printerSettings1.bin"/><Relationship Id="rId2" Type="http://schemas.openxmlformats.org/officeDocument/2006/relationships/slide" Target="slides/slide1.xml"/><Relationship Id="rId9" Type="http://schemas.openxmlformats.org/officeDocument/2006/relationships/slide" Target="slides/slide8.xml"/><Relationship Id="rId3" Type="http://schemas.openxmlformats.org/officeDocument/2006/relationships/slide" Target="slides/slide2.xml"/><Relationship Id="rId18"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8D43FFA-A516-2542-91F9-B83991B8A91D}" type="doc">
      <dgm:prSet loTypeId="urn:microsoft.com/office/officeart/2005/8/layout/cycle5" loCatId="cycle" qsTypeId="urn:microsoft.com/office/officeart/2005/8/quickstyle/simple3" qsCatId="simple" csTypeId="urn:microsoft.com/office/officeart/2005/8/colors/colorful4" csCatId="colorful"/>
      <dgm:spPr/>
      <dgm:t>
        <a:bodyPr/>
        <a:lstStyle/>
        <a:p>
          <a:endParaRPr lang="en-US"/>
        </a:p>
      </dgm:t>
    </dgm:pt>
    <dgm:pt modelId="{DFC7AD8C-B94E-F74F-BD43-72F8A8A70C53}">
      <dgm:prSet/>
      <dgm:spPr/>
      <dgm:t>
        <a:bodyPr/>
        <a:lstStyle/>
        <a:p>
          <a:pPr rtl="0"/>
          <a:r>
            <a:rPr lang="en-US" smtClean="0"/>
            <a:t>Articulate interests and goals</a:t>
          </a:r>
          <a:endParaRPr lang="en-US" dirty="0"/>
        </a:p>
      </dgm:t>
    </dgm:pt>
    <dgm:pt modelId="{4D7763D4-19C9-2D4A-B112-885CA8B5A265}" type="parTrans" cxnId="{D72934E8-4A52-8A42-80A8-21B914872EAD}">
      <dgm:prSet/>
      <dgm:spPr/>
      <dgm:t>
        <a:bodyPr/>
        <a:lstStyle/>
        <a:p>
          <a:endParaRPr lang="en-US">
            <a:solidFill>
              <a:srgbClr val="000000"/>
            </a:solidFill>
          </a:endParaRPr>
        </a:p>
      </dgm:t>
    </dgm:pt>
    <dgm:pt modelId="{2959DC3F-476D-324A-BEB7-17A419998899}" type="sibTrans" cxnId="{D72934E8-4A52-8A42-80A8-21B914872EAD}">
      <dgm:prSet/>
      <dgm:spPr/>
      <dgm:t>
        <a:bodyPr/>
        <a:lstStyle/>
        <a:p>
          <a:endParaRPr lang="en-US">
            <a:solidFill>
              <a:srgbClr val="000000"/>
            </a:solidFill>
          </a:endParaRPr>
        </a:p>
      </dgm:t>
    </dgm:pt>
    <dgm:pt modelId="{0F88C897-0C37-4646-BC69-8CF67C7E8D53}">
      <dgm:prSet/>
      <dgm:spPr/>
      <dgm:t>
        <a:bodyPr/>
        <a:lstStyle/>
        <a:p>
          <a:pPr rtl="0"/>
          <a:r>
            <a:rPr lang="en-US" smtClean="0"/>
            <a:t>Semi-structured investigations</a:t>
          </a:r>
          <a:endParaRPr lang="en-US" dirty="0"/>
        </a:p>
      </dgm:t>
    </dgm:pt>
    <dgm:pt modelId="{FEEDE727-B213-F042-9DB4-38B37FAFF0A7}" type="parTrans" cxnId="{3A63A576-1C19-E846-AA2F-72E7C608B9CD}">
      <dgm:prSet/>
      <dgm:spPr/>
      <dgm:t>
        <a:bodyPr/>
        <a:lstStyle/>
        <a:p>
          <a:endParaRPr lang="en-US">
            <a:solidFill>
              <a:srgbClr val="000000"/>
            </a:solidFill>
          </a:endParaRPr>
        </a:p>
      </dgm:t>
    </dgm:pt>
    <dgm:pt modelId="{EA37F05A-45B2-3545-9264-EEC81436D482}" type="sibTrans" cxnId="{3A63A576-1C19-E846-AA2F-72E7C608B9CD}">
      <dgm:prSet/>
      <dgm:spPr/>
      <dgm:t>
        <a:bodyPr/>
        <a:lstStyle/>
        <a:p>
          <a:endParaRPr lang="en-US">
            <a:solidFill>
              <a:srgbClr val="000000"/>
            </a:solidFill>
          </a:endParaRPr>
        </a:p>
      </dgm:t>
    </dgm:pt>
    <dgm:pt modelId="{D105F3CE-286D-1C46-AFD6-30B6D08B7861}">
      <dgm:prSet/>
      <dgm:spPr/>
      <dgm:t>
        <a:bodyPr/>
        <a:lstStyle/>
        <a:p>
          <a:pPr rtl="0"/>
          <a:r>
            <a:rPr lang="en-US" smtClean="0"/>
            <a:t>Design activities and technology uses</a:t>
          </a:r>
          <a:endParaRPr lang="en-US" dirty="0"/>
        </a:p>
      </dgm:t>
    </dgm:pt>
    <dgm:pt modelId="{34D88C5E-7347-FD42-BEDD-35E7142815E8}" type="parTrans" cxnId="{E21838B6-7BDD-8A43-AE9F-B8BFF4CFFAA9}">
      <dgm:prSet/>
      <dgm:spPr/>
      <dgm:t>
        <a:bodyPr/>
        <a:lstStyle/>
        <a:p>
          <a:endParaRPr lang="en-US">
            <a:solidFill>
              <a:srgbClr val="000000"/>
            </a:solidFill>
          </a:endParaRPr>
        </a:p>
      </dgm:t>
    </dgm:pt>
    <dgm:pt modelId="{2C5E86D6-77E9-AD43-A0A3-883FC2767124}" type="sibTrans" cxnId="{E21838B6-7BDD-8A43-AE9F-B8BFF4CFFAA9}">
      <dgm:prSet/>
      <dgm:spPr/>
      <dgm:t>
        <a:bodyPr/>
        <a:lstStyle/>
        <a:p>
          <a:endParaRPr lang="en-US">
            <a:solidFill>
              <a:srgbClr val="000000"/>
            </a:solidFill>
          </a:endParaRPr>
        </a:p>
      </dgm:t>
    </dgm:pt>
    <dgm:pt modelId="{661B2932-DC01-3241-9547-76CCB6B2F085}">
      <dgm:prSet/>
      <dgm:spPr/>
      <dgm:t>
        <a:bodyPr/>
        <a:lstStyle/>
        <a:p>
          <a:pPr rtl="0"/>
          <a:r>
            <a:rPr lang="en-US" smtClean="0"/>
            <a:t>Implementation</a:t>
          </a:r>
          <a:endParaRPr lang="en-US" dirty="0"/>
        </a:p>
      </dgm:t>
    </dgm:pt>
    <dgm:pt modelId="{C6DC364D-0B02-7C49-8200-47CC1BBB50CD}" type="parTrans" cxnId="{E9438571-BB55-E644-9D82-0F0812A58608}">
      <dgm:prSet/>
      <dgm:spPr/>
      <dgm:t>
        <a:bodyPr/>
        <a:lstStyle/>
        <a:p>
          <a:endParaRPr lang="en-US">
            <a:solidFill>
              <a:srgbClr val="000000"/>
            </a:solidFill>
          </a:endParaRPr>
        </a:p>
      </dgm:t>
    </dgm:pt>
    <dgm:pt modelId="{8F908817-F8F4-1048-9669-BC3B919E3501}" type="sibTrans" cxnId="{E9438571-BB55-E644-9D82-0F0812A58608}">
      <dgm:prSet/>
      <dgm:spPr/>
      <dgm:t>
        <a:bodyPr/>
        <a:lstStyle/>
        <a:p>
          <a:endParaRPr lang="en-US">
            <a:solidFill>
              <a:srgbClr val="000000"/>
            </a:solidFill>
          </a:endParaRPr>
        </a:p>
      </dgm:t>
    </dgm:pt>
    <dgm:pt modelId="{DAA0418F-871B-D44E-8328-09E3BD0510EA}">
      <dgm:prSet/>
      <dgm:spPr/>
      <dgm:t>
        <a:bodyPr/>
        <a:lstStyle/>
        <a:p>
          <a:pPr rtl="0"/>
          <a:r>
            <a:rPr lang="en-US" smtClean="0"/>
            <a:t>Conclusions, reflections, and iterations</a:t>
          </a:r>
          <a:endParaRPr lang="en-US" dirty="0"/>
        </a:p>
      </dgm:t>
    </dgm:pt>
    <dgm:pt modelId="{003AEA33-4E2D-074A-9EB6-E61802D09D8E}" type="parTrans" cxnId="{3DDAA80F-1C71-354E-B48B-AC2CA2252992}">
      <dgm:prSet/>
      <dgm:spPr/>
      <dgm:t>
        <a:bodyPr/>
        <a:lstStyle/>
        <a:p>
          <a:endParaRPr lang="en-US">
            <a:solidFill>
              <a:srgbClr val="000000"/>
            </a:solidFill>
          </a:endParaRPr>
        </a:p>
      </dgm:t>
    </dgm:pt>
    <dgm:pt modelId="{30E7E6C1-0053-1746-9003-7A6B600C86FE}" type="sibTrans" cxnId="{3DDAA80F-1C71-354E-B48B-AC2CA2252992}">
      <dgm:prSet/>
      <dgm:spPr/>
      <dgm:t>
        <a:bodyPr/>
        <a:lstStyle/>
        <a:p>
          <a:endParaRPr lang="en-US">
            <a:solidFill>
              <a:srgbClr val="000000"/>
            </a:solidFill>
          </a:endParaRPr>
        </a:p>
      </dgm:t>
    </dgm:pt>
    <dgm:pt modelId="{578AF154-7C74-214E-824B-308F2A2C7769}" type="pres">
      <dgm:prSet presAssocID="{98D43FFA-A516-2542-91F9-B83991B8A91D}" presName="cycle" presStyleCnt="0">
        <dgm:presLayoutVars>
          <dgm:dir/>
          <dgm:resizeHandles val="exact"/>
        </dgm:presLayoutVars>
      </dgm:prSet>
      <dgm:spPr/>
      <dgm:t>
        <a:bodyPr/>
        <a:lstStyle/>
        <a:p>
          <a:endParaRPr lang="en-US"/>
        </a:p>
      </dgm:t>
    </dgm:pt>
    <dgm:pt modelId="{BD88DC48-2A2B-644A-BA19-BE47B14DA7B9}" type="pres">
      <dgm:prSet presAssocID="{DFC7AD8C-B94E-F74F-BD43-72F8A8A70C53}" presName="node" presStyleLbl="node1" presStyleIdx="0" presStyleCnt="5">
        <dgm:presLayoutVars>
          <dgm:bulletEnabled val="1"/>
        </dgm:presLayoutVars>
      </dgm:prSet>
      <dgm:spPr/>
      <dgm:t>
        <a:bodyPr/>
        <a:lstStyle/>
        <a:p>
          <a:endParaRPr lang="en-US"/>
        </a:p>
      </dgm:t>
    </dgm:pt>
    <dgm:pt modelId="{E30D9092-CA99-EA47-9F5A-F0B472FDEADF}" type="pres">
      <dgm:prSet presAssocID="{DFC7AD8C-B94E-F74F-BD43-72F8A8A70C53}" presName="spNode" presStyleCnt="0"/>
      <dgm:spPr/>
      <dgm:t>
        <a:bodyPr/>
        <a:lstStyle/>
        <a:p>
          <a:endParaRPr lang="en-US"/>
        </a:p>
      </dgm:t>
    </dgm:pt>
    <dgm:pt modelId="{B564EA36-4372-2345-B22A-7C7A2D453109}" type="pres">
      <dgm:prSet presAssocID="{2959DC3F-476D-324A-BEB7-17A419998899}" presName="sibTrans" presStyleLbl="sibTrans1D1" presStyleIdx="0" presStyleCnt="5"/>
      <dgm:spPr/>
      <dgm:t>
        <a:bodyPr/>
        <a:lstStyle/>
        <a:p>
          <a:endParaRPr lang="en-US"/>
        </a:p>
      </dgm:t>
    </dgm:pt>
    <dgm:pt modelId="{E05A9755-155F-DB4B-9231-4DF3B0CD37B8}" type="pres">
      <dgm:prSet presAssocID="{0F88C897-0C37-4646-BC69-8CF67C7E8D53}" presName="node" presStyleLbl="node1" presStyleIdx="1" presStyleCnt="5">
        <dgm:presLayoutVars>
          <dgm:bulletEnabled val="1"/>
        </dgm:presLayoutVars>
      </dgm:prSet>
      <dgm:spPr/>
      <dgm:t>
        <a:bodyPr/>
        <a:lstStyle/>
        <a:p>
          <a:endParaRPr lang="en-US"/>
        </a:p>
      </dgm:t>
    </dgm:pt>
    <dgm:pt modelId="{8D8E489C-C53B-594D-B79D-FE9B0DEE8D98}" type="pres">
      <dgm:prSet presAssocID="{0F88C897-0C37-4646-BC69-8CF67C7E8D53}" presName="spNode" presStyleCnt="0"/>
      <dgm:spPr/>
      <dgm:t>
        <a:bodyPr/>
        <a:lstStyle/>
        <a:p>
          <a:endParaRPr lang="en-US"/>
        </a:p>
      </dgm:t>
    </dgm:pt>
    <dgm:pt modelId="{FF72FD98-1140-9F40-9210-7F5CAE0C75AB}" type="pres">
      <dgm:prSet presAssocID="{EA37F05A-45B2-3545-9264-EEC81436D482}" presName="sibTrans" presStyleLbl="sibTrans1D1" presStyleIdx="1" presStyleCnt="5"/>
      <dgm:spPr/>
      <dgm:t>
        <a:bodyPr/>
        <a:lstStyle/>
        <a:p>
          <a:endParaRPr lang="en-US"/>
        </a:p>
      </dgm:t>
    </dgm:pt>
    <dgm:pt modelId="{8713D20B-B732-914B-BAD9-B864E1E0A180}" type="pres">
      <dgm:prSet presAssocID="{D105F3CE-286D-1C46-AFD6-30B6D08B7861}" presName="node" presStyleLbl="node1" presStyleIdx="2" presStyleCnt="5">
        <dgm:presLayoutVars>
          <dgm:bulletEnabled val="1"/>
        </dgm:presLayoutVars>
      </dgm:prSet>
      <dgm:spPr/>
      <dgm:t>
        <a:bodyPr/>
        <a:lstStyle/>
        <a:p>
          <a:endParaRPr lang="en-US"/>
        </a:p>
      </dgm:t>
    </dgm:pt>
    <dgm:pt modelId="{7799B260-0486-4845-AEED-9DA942319F19}" type="pres">
      <dgm:prSet presAssocID="{D105F3CE-286D-1C46-AFD6-30B6D08B7861}" presName="spNode" presStyleCnt="0"/>
      <dgm:spPr/>
      <dgm:t>
        <a:bodyPr/>
        <a:lstStyle/>
        <a:p>
          <a:endParaRPr lang="en-US"/>
        </a:p>
      </dgm:t>
    </dgm:pt>
    <dgm:pt modelId="{5FFE3254-F3A2-9648-989E-C60917EE2F63}" type="pres">
      <dgm:prSet presAssocID="{2C5E86D6-77E9-AD43-A0A3-883FC2767124}" presName="sibTrans" presStyleLbl="sibTrans1D1" presStyleIdx="2" presStyleCnt="5"/>
      <dgm:spPr/>
      <dgm:t>
        <a:bodyPr/>
        <a:lstStyle/>
        <a:p>
          <a:endParaRPr lang="en-US"/>
        </a:p>
      </dgm:t>
    </dgm:pt>
    <dgm:pt modelId="{1EC65829-2DD2-5F4D-8A1A-3EE56A4FBF8E}" type="pres">
      <dgm:prSet presAssocID="{661B2932-DC01-3241-9547-76CCB6B2F085}" presName="node" presStyleLbl="node1" presStyleIdx="3" presStyleCnt="5">
        <dgm:presLayoutVars>
          <dgm:bulletEnabled val="1"/>
        </dgm:presLayoutVars>
      </dgm:prSet>
      <dgm:spPr/>
      <dgm:t>
        <a:bodyPr/>
        <a:lstStyle/>
        <a:p>
          <a:endParaRPr lang="en-US"/>
        </a:p>
      </dgm:t>
    </dgm:pt>
    <dgm:pt modelId="{A552027B-5724-D842-B78B-118D14786098}" type="pres">
      <dgm:prSet presAssocID="{661B2932-DC01-3241-9547-76CCB6B2F085}" presName="spNode" presStyleCnt="0"/>
      <dgm:spPr/>
      <dgm:t>
        <a:bodyPr/>
        <a:lstStyle/>
        <a:p>
          <a:endParaRPr lang="en-US"/>
        </a:p>
      </dgm:t>
    </dgm:pt>
    <dgm:pt modelId="{68EDC544-E7F0-D545-B2E2-54DE0B037780}" type="pres">
      <dgm:prSet presAssocID="{8F908817-F8F4-1048-9669-BC3B919E3501}" presName="sibTrans" presStyleLbl="sibTrans1D1" presStyleIdx="3" presStyleCnt="5"/>
      <dgm:spPr/>
      <dgm:t>
        <a:bodyPr/>
        <a:lstStyle/>
        <a:p>
          <a:endParaRPr lang="en-US"/>
        </a:p>
      </dgm:t>
    </dgm:pt>
    <dgm:pt modelId="{08F26F82-2431-944E-95F1-63F25C626793}" type="pres">
      <dgm:prSet presAssocID="{DAA0418F-871B-D44E-8328-09E3BD0510EA}" presName="node" presStyleLbl="node1" presStyleIdx="4" presStyleCnt="5">
        <dgm:presLayoutVars>
          <dgm:bulletEnabled val="1"/>
        </dgm:presLayoutVars>
      </dgm:prSet>
      <dgm:spPr/>
      <dgm:t>
        <a:bodyPr/>
        <a:lstStyle/>
        <a:p>
          <a:endParaRPr lang="en-US"/>
        </a:p>
      </dgm:t>
    </dgm:pt>
    <dgm:pt modelId="{12F8E083-2145-024F-A789-907B4DCBD2FF}" type="pres">
      <dgm:prSet presAssocID="{DAA0418F-871B-D44E-8328-09E3BD0510EA}" presName="spNode" presStyleCnt="0"/>
      <dgm:spPr/>
      <dgm:t>
        <a:bodyPr/>
        <a:lstStyle/>
        <a:p>
          <a:endParaRPr lang="en-US"/>
        </a:p>
      </dgm:t>
    </dgm:pt>
    <dgm:pt modelId="{4E9C5C2A-8F3B-A345-8A8A-E152A69EE4F9}" type="pres">
      <dgm:prSet presAssocID="{30E7E6C1-0053-1746-9003-7A6B600C86FE}" presName="sibTrans" presStyleLbl="sibTrans1D1" presStyleIdx="4" presStyleCnt="5"/>
      <dgm:spPr/>
      <dgm:t>
        <a:bodyPr/>
        <a:lstStyle/>
        <a:p>
          <a:endParaRPr lang="en-US"/>
        </a:p>
      </dgm:t>
    </dgm:pt>
  </dgm:ptLst>
  <dgm:cxnLst>
    <dgm:cxn modelId="{52DAB9B0-1D78-2644-BBD6-686DCFA1D1B1}" type="presOf" srcId="{2C5E86D6-77E9-AD43-A0A3-883FC2767124}" destId="{5FFE3254-F3A2-9648-989E-C60917EE2F63}" srcOrd="0" destOrd="0" presId="urn:microsoft.com/office/officeart/2005/8/layout/cycle5"/>
    <dgm:cxn modelId="{29871199-0F98-E246-A418-A8290C486C52}" type="presOf" srcId="{D105F3CE-286D-1C46-AFD6-30B6D08B7861}" destId="{8713D20B-B732-914B-BAD9-B864E1E0A180}" srcOrd="0" destOrd="0" presId="urn:microsoft.com/office/officeart/2005/8/layout/cycle5"/>
    <dgm:cxn modelId="{3A63A576-1C19-E846-AA2F-72E7C608B9CD}" srcId="{98D43FFA-A516-2542-91F9-B83991B8A91D}" destId="{0F88C897-0C37-4646-BC69-8CF67C7E8D53}" srcOrd="1" destOrd="0" parTransId="{FEEDE727-B213-F042-9DB4-38B37FAFF0A7}" sibTransId="{EA37F05A-45B2-3545-9264-EEC81436D482}"/>
    <dgm:cxn modelId="{D72934E8-4A52-8A42-80A8-21B914872EAD}" srcId="{98D43FFA-A516-2542-91F9-B83991B8A91D}" destId="{DFC7AD8C-B94E-F74F-BD43-72F8A8A70C53}" srcOrd="0" destOrd="0" parTransId="{4D7763D4-19C9-2D4A-B112-885CA8B5A265}" sibTransId="{2959DC3F-476D-324A-BEB7-17A419998899}"/>
    <dgm:cxn modelId="{B1C3E921-B4FC-0B46-A9FD-BD27BC33A911}" type="presOf" srcId="{661B2932-DC01-3241-9547-76CCB6B2F085}" destId="{1EC65829-2DD2-5F4D-8A1A-3EE56A4FBF8E}" srcOrd="0" destOrd="0" presId="urn:microsoft.com/office/officeart/2005/8/layout/cycle5"/>
    <dgm:cxn modelId="{DD3412F2-D5FC-B845-8298-2E2CA1A64228}" type="presOf" srcId="{DFC7AD8C-B94E-F74F-BD43-72F8A8A70C53}" destId="{BD88DC48-2A2B-644A-BA19-BE47B14DA7B9}" srcOrd="0" destOrd="0" presId="urn:microsoft.com/office/officeart/2005/8/layout/cycle5"/>
    <dgm:cxn modelId="{81DEC7F9-92FB-3247-B748-D7173B593EC6}" type="presOf" srcId="{2959DC3F-476D-324A-BEB7-17A419998899}" destId="{B564EA36-4372-2345-B22A-7C7A2D453109}" srcOrd="0" destOrd="0" presId="urn:microsoft.com/office/officeart/2005/8/layout/cycle5"/>
    <dgm:cxn modelId="{A9EBD5B6-C835-AD48-A19F-6F3F547C1506}" type="presOf" srcId="{98D43FFA-A516-2542-91F9-B83991B8A91D}" destId="{578AF154-7C74-214E-824B-308F2A2C7769}" srcOrd="0" destOrd="0" presId="urn:microsoft.com/office/officeart/2005/8/layout/cycle5"/>
    <dgm:cxn modelId="{E9438571-BB55-E644-9D82-0F0812A58608}" srcId="{98D43FFA-A516-2542-91F9-B83991B8A91D}" destId="{661B2932-DC01-3241-9547-76CCB6B2F085}" srcOrd="3" destOrd="0" parTransId="{C6DC364D-0B02-7C49-8200-47CC1BBB50CD}" sibTransId="{8F908817-F8F4-1048-9669-BC3B919E3501}"/>
    <dgm:cxn modelId="{AC11B3DA-5B8F-1D42-9E8B-F99DFDF15B19}" type="presOf" srcId="{8F908817-F8F4-1048-9669-BC3B919E3501}" destId="{68EDC544-E7F0-D545-B2E2-54DE0B037780}" srcOrd="0" destOrd="0" presId="urn:microsoft.com/office/officeart/2005/8/layout/cycle5"/>
    <dgm:cxn modelId="{A211DD2A-1915-3943-8068-E5C80446C49D}" type="presOf" srcId="{EA37F05A-45B2-3545-9264-EEC81436D482}" destId="{FF72FD98-1140-9F40-9210-7F5CAE0C75AB}" srcOrd="0" destOrd="0" presId="urn:microsoft.com/office/officeart/2005/8/layout/cycle5"/>
    <dgm:cxn modelId="{13485525-FC51-9E43-B8EC-324067C292AC}" type="presOf" srcId="{0F88C897-0C37-4646-BC69-8CF67C7E8D53}" destId="{E05A9755-155F-DB4B-9231-4DF3B0CD37B8}" srcOrd="0" destOrd="0" presId="urn:microsoft.com/office/officeart/2005/8/layout/cycle5"/>
    <dgm:cxn modelId="{74CB0555-EE4A-FF46-9F27-832A900DF762}" type="presOf" srcId="{DAA0418F-871B-D44E-8328-09E3BD0510EA}" destId="{08F26F82-2431-944E-95F1-63F25C626793}" srcOrd="0" destOrd="0" presId="urn:microsoft.com/office/officeart/2005/8/layout/cycle5"/>
    <dgm:cxn modelId="{E21838B6-7BDD-8A43-AE9F-B8BFF4CFFAA9}" srcId="{98D43FFA-A516-2542-91F9-B83991B8A91D}" destId="{D105F3CE-286D-1C46-AFD6-30B6D08B7861}" srcOrd="2" destOrd="0" parTransId="{34D88C5E-7347-FD42-BEDD-35E7142815E8}" sibTransId="{2C5E86D6-77E9-AD43-A0A3-883FC2767124}"/>
    <dgm:cxn modelId="{3DDAA80F-1C71-354E-B48B-AC2CA2252992}" srcId="{98D43FFA-A516-2542-91F9-B83991B8A91D}" destId="{DAA0418F-871B-D44E-8328-09E3BD0510EA}" srcOrd="4" destOrd="0" parTransId="{003AEA33-4E2D-074A-9EB6-E61802D09D8E}" sibTransId="{30E7E6C1-0053-1746-9003-7A6B600C86FE}"/>
    <dgm:cxn modelId="{86E2F381-A3B8-5045-9448-437BC3C15D93}" type="presOf" srcId="{30E7E6C1-0053-1746-9003-7A6B600C86FE}" destId="{4E9C5C2A-8F3B-A345-8A8A-E152A69EE4F9}" srcOrd="0" destOrd="0" presId="urn:microsoft.com/office/officeart/2005/8/layout/cycle5"/>
    <dgm:cxn modelId="{46B7631B-8F4B-604B-B7EF-4A96810713EA}" type="presParOf" srcId="{578AF154-7C74-214E-824B-308F2A2C7769}" destId="{BD88DC48-2A2B-644A-BA19-BE47B14DA7B9}" srcOrd="0" destOrd="0" presId="urn:microsoft.com/office/officeart/2005/8/layout/cycle5"/>
    <dgm:cxn modelId="{F903E16E-A9F8-694F-990A-BAB2CE425793}" type="presParOf" srcId="{578AF154-7C74-214E-824B-308F2A2C7769}" destId="{E30D9092-CA99-EA47-9F5A-F0B472FDEADF}" srcOrd="1" destOrd="0" presId="urn:microsoft.com/office/officeart/2005/8/layout/cycle5"/>
    <dgm:cxn modelId="{634C135C-4118-EA4F-90BF-DB7947EB29A1}" type="presParOf" srcId="{578AF154-7C74-214E-824B-308F2A2C7769}" destId="{B564EA36-4372-2345-B22A-7C7A2D453109}" srcOrd="2" destOrd="0" presId="urn:microsoft.com/office/officeart/2005/8/layout/cycle5"/>
    <dgm:cxn modelId="{6AD92A1F-1F53-B941-9077-ECF8E37AFD35}" type="presParOf" srcId="{578AF154-7C74-214E-824B-308F2A2C7769}" destId="{E05A9755-155F-DB4B-9231-4DF3B0CD37B8}" srcOrd="3" destOrd="0" presId="urn:microsoft.com/office/officeart/2005/8/layout/cycle5"/>
    <dgm:cxn modelId="{B158D4AB-50F4-A942-AD77-6D7878B25952}" type="presParOf" srcId="{578AF154-7C74-214E-824B-308F2A2C7769}" destId="{8D8E489C-C53B-594D-B79D-FE9B0DEE8D98}" srcOrd="4" destOrd="0" presId="urn:microsoft.com/office/officeart/2005/8/layout/cycle5"/>
    <dgm:cxn modelId="{4B1AF530-D23B-2F4A-B839-945DF860FC18}" type="presParOf" srcId="{578AF154-7C74-214E-824B-308F2A2C7769}" destId="{FF72FD98-1140-9F40-9210-7F5CAE0C75AB}" srcOrd="5" destOrd="0" presId="urn:microsoft.com/office/officeart/2005/8/layout/cycle5"/>
    <dgm:cxn modelId="{6FCC76D0-0CE0-C648-AAC7-A4D52132229A}" type="presParOf" srcId="{578AF154-7C74-214E-824B-308F2A2C7769}" destId="{8713D20B-B732-914B-BAD9-B864E1E0A180}" srcOrd="6" destOrd="0" presId="urn:microsoft.com/office/officeart/2005/8/layout/cycle5"/>
    <dgm:cxn modelId="{C61FBFD3-EB09-1C46-87F6-E28A430A315B}" type="presParOf" srcId="{578AF154-7C74-214E-824B-308F2A2C7769}" destId="{7799B260-0486-4845-AEED-9DA942319F19}" srcOrd="7" destOrd="0" presId="urn:microsoft.com/office/officeart/2005/8/layout/cycle5"/>
    <dgm:cxn modelId="{012E94D6-C47E-424D-BEBB-C03A6694151B}" type="presParOf" srcId="{578AF154-7C74-214E-824B-308F2A2C7769}" destId="{5FFE3254-F3A2-9648-989E-C60917EE2F63}" srcOrd="8" destOrd="0" presId="urn:microsoft.com/office/officeart/2005/8/layout/cycle5"/>
    <dgm:cxn modelId="{49D4F517-7E14-314F-9B90-CE69CB089B72}" type="presParOf" srcId="{578AF154-7C74-214E-824B-308F2A2C7769}" destId="{1EC65829-2DD2-5F4D-8A1A-3EE56A4FBF8E}" srcOrd="9" destOrd="0" presId="urn:microsoft.com/office/officeart/2005/8/layout/cycle5"/>
    <dgm:cxn modelId="{6DC5671C-747C-954B-BCC7-B96521755E61}" type="presParOf" srcId="{578AF154-7C74-214E-824B-308F2A2C7769}" destId="{A552027B-5724-D842-B78B-118D14786098}" srcOrd="10" destOrd="0" presId="urn:microsoft.com/office/officeart/2005/8/layout/cycle5"/>
    <dgm:cxn modelId="{4A23A958-0D00-3F4F-BD74-891E6203B2AF}" type="presParOf" srcId="{578AF154-7C74-214E-824B-308F2A2C7769}" destId="{68EDC544-E7F0-D545-B2E2-54DE0B037780}" srcOrd="11" destOrd="0" presId="urn:microsoft.com/office/officeart/2005/8/layout/cycle5"/>
    <dgm:cxn modelId="{D26E1E8D-A30C-3444-9B4C-C12955C94553}" type="presParOf" srcId="{578AF154-7C74-214E-824B-308F2A2C7769}" destId="{08F26F82-2431-944E-95F1-63F25C626793}" srcOrd="12" destOrd="0" presId="urn:microsoft.com/office/officeart/2005/8/layout/cycle5"/>
    <dgm:cxn modelId="{45677EC7-A56E-094F-B4B7-DE8AD0301F70}" type="presParOf" srcId="{578AF154-7C74-214E-824B-308F2A2C7769}" destId="{12F8E083-2145-024F-A789-907B4DCBD2FF}" srcOrd="13" destOrd="0" presId="urn:microsoft.com/office/officeart/2005/8/layout/cycle5"/>
    <dgm:cxn modelId="{1698977A-47CD-DE48-803F-525A142E87BB}" type="presParOf" srcId="{578AF154-7C74-214E-824B-308F2A2C7769}" destId="{4E9C5C2A-8F3B-A345-8A8A-E152A69EE4F9}" srcOrd="14" destOrd="0" presId="urn:microsoft.com/office/officeart/2005/8/layout/cycle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D88DC48-2A2B-644A-BA19-BE47B14DA7B9}">
      <dsp:nvSpPr>
        <dsp:cNvPr id="0" name=""/>
        <dsp:cNvSpPr/>
      </dsp:nvSpPr>
      <dsp:spPr>
        <a:xfrm>
          <a:off x="3435783" y="2352"/>
          <a:ext cx="2115003" cy="1374752"/>
        </a:xfrm>
        <a:prstGeom prst="round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0010" tIns="80010" rIns="80010" bIns="80010" numCol="1" spcCol="1270" anchor="ctr" anchorCtr="0">
          <a:noAutofit/>
        </a:bodyPr>
        <a:lstStyle/>
        <a:p>
          <a:pPr lvl="0" algn="ctr" defTabSz="933450" rtl="0">
            <a:lnSpc>
              <a:spcPct val="90000"/>
            </a:lnSpc>
            <a:spcBef>
              <a:spcPct val="0"/>
            </a:spcBef>
            <a:spcAft>
              <a:spcPct val="35000"/>
            </a:spcAft>
          </a:pPr>
          <a:r>
            <a:rPr lang="en-US" sz="2100" kern="1200" smtClean="0"/>
            <a:t>Articulate interests and goals</a:t>
          </a:r>
          <a:endParaRPr lang="en-US" sz="2100" kern="1200" dirty="0"/>
        </a:p>
      </dsp:txBody>
      <dsp:txXfrm>
        <a:off x="3435783" y="2352"/>
        <a:ext cx="2115003" cy="1374752"/>
      </dsp:txXfrm>
    </dsp:sp>
    <dsp:sp modelId="{B564EA36-4372-2345-B22A-7C7A2D453109}">
      <dsp:nvSpPr>
        <dsp:cNvPr id="0" name=""/>
        <dsp:cNvSpPr/>
      </dsp:nvSpPr>
      <dsp:spPr>
        <a:xfrm>
          <a:off x="1743945" y="689728"/>
          <a:ext cx="5498680" cy="5498680"/>
        </a:xfrm>
        <a:custGeom>
          <a:avLst/>
          <a:gdLst/>
          <a:ahLst/>
          <a:cxnLst/>
          <a:rect l="0" t="0" r="0" b="0"/>
          <a:pathLst>
            <a:path>
              <a:moveTo>
                <a:pt x="4090848" y="349501"/>
              </a:moveTo>
              <a:arcTo wR="2749340" hR="2749340" stAng="17952310" swAng="1213326"/>
            </a:path>
          </a:pathLst>
        </a:custGeom>
        <a:noFill/>
        <a:ln w="9525" cap="flat" cmpd="sng" algn="ctr">
          <a:solidFill>
            <a:schemeClr val="accent4">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E05A9755-155F-DB4B-9231-4DF3B0CD37B8}">
      <dsp:nvSpPr>
        <dsp:cNvPr id="0" name=""/>
        <dsp:cNvSpPr/>
      </dsp:nvSpPr>
      <dsp:spPr>
        <a:xfrm>
          <a:off x="6050561" y="1902099"/>
          <a:ext cx="2115003" cy="1374752"/>
        </a:xfrm>
        <a:prstGeom prst="roundRect">
          <a:avLst/>
        </a:prstGeom>
        <a:gradFill rotWithShape="0">
          <a:gsLst>
            <a:gs pos="0">
              <a:schemeClr val="accent4">
                <a:hueOff val="3939258"/>
                <a:satOff val="-4507"/>
                <a:lumOff val="1078"/>
                <a:alphaOff val="0"/>
                <a:tint val="50000"/>
                <a:satMod val="300000"/>
              </a:schemeClr>
            </a:gs>
            <a:gs pos="35000">
              <a:schemeClr val="accent4">
                <a:hueOff val="3939258"/>
                <a:satOff val="-4507"/>
                <a:lumOff val="1078"/>
                <a:alphaOff val="0"/>
                <a:tint val="37000"/>
                <a:satMod val="300000"/>
              </a:schemeClr>
            </a:gs>
            <a:gs pos="100000">
              <a:schemeClr val="accent4">
                <a:hueOff val="3939258"/>
                <a:satOff val="-4507"/>
                <a:lumOff val="1078"/>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0010" tIns="80010" rIns="80010" bIns="80010" numCol="1" spcCol="1270" anchor="ctr" anchorCtr="0">
          <a:noAutofit/>
        </a:bodyPr>
        <a:lstStyle/>
        <a:p>
          <a:pPr lvl="0" algn="ctr" defTabSz="933450" rtl="0">
            <a:lnSpc>
              <a:spcPct val="90000"/>
            </a:lnSpc>
            <a:spcBef>
              <a:spcPct val="0"/>
            </a:spcBef>
            <a:spcAft>
              <a:spcPct val="35000"/>
            </a:spcAft>
          </a:pPr>
          <a:r>
            <a:rPr lang="en-US" sz="2100" kern="1200" smtClean="0"/>
            <a:t>Semi-structured investigations</a:t>
          </a:r>
          <a:endParaRPr lang="en-US" sz="2100" kern="1200" dirty="0"/>
        </a:p>
      </dsp:txBody>
      <dsp:txXfrm>
        <a:off x="6050561" y="1902099"/>
        <a:ext cx="2115003" cy="1374752"/>
      </dsp:txXfrm>
    </dsp:sp>
    <dsp:sp modelId="{FF72FD98-1140-9F40-9210-7F5CAE0C75AB}">
      <dsp:nvSpPr>
        <dsp:cNvPr id="0" name=""/>
        <dsp:cNvSpPr/>
      </dsp:nvSpPr>
      <dsp:spPr>
        <a:xfrm>
          <a:off x="1743945" y="689728"/>
          <a:ext cx="5498680" cy="5498680"/>
        </a:xfrm>
        <a:custGeom>
          <a:avLst/>
          <a:gdLst/>
          <a:ahLst/>
          <a:cxnLst/>
          <a:rect l="0" t="0" r="0" b="0"/>
          <a:pathLst>
            <a:path>
              <a:moveTo>
                <a:pt x="5492117" y="2939189"/>
              </a:moveTo>
              <a:arcTo wR="2749340" hR="2749340" stAng="21837574" swAng="1361109"/>
            </a:path>
          </a:pathLst>
        </a:custGeom>
        <a:noFill/>
        <a:ln w="9525" cap="flat" cmpd="sng" algn="ctr">
          <a:solidFill>
            <a:schemeClr val="accent4">
              <a:hueOff val="3939258"/>
              <a:satOff val="-4507"/>
              <a:lumOff val="1078"/>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8713D20B-B732-914B-BAD9-B864E1E0A180}">
      <dsp:nvSpPr>
        <dsp:cNvPr id="0" name=""/>
        <dsp:cNvSpPr/>
      </dsp:nvSpPr>
      <dsp:spPr>
        <a:xfrm>
          <a:off x="5051805" y="4975955"/>
          <a:ext cx="2115003" cy="1374752"/>
        </a:xfrm>
        <a:prstGeom prst="roundRect">
          <a:avLst/>
        </a:prstGeom>
        <a:gradFill rotWithShape="0">
          <a:gsLst>
            <a:gs pos="0">
              <a:schemeClr val="accent4">
                <a:hueOff val="7878516"/>
                <a:satOff val="-9013"/>
                <a:lumOff val="2157"/>
                <a:alphaOff val="0"/>
                <a:tint val="50000"/>
                <a:satMod val="300000"/>
              </a:schemeClr>
            </a:gs>
            <a:gs pos="35000">
              <a:schemeClr val="accent4">
                <a:hueOff val="7878516"/>
                <a:satOff val="-9013"/>
                <a:lumOff val="2157"/>
                <a:alphaOff val="0"/>
                <a:tint val="37000"/>
                <a:satMod val="300000"/>
              </a:schemeClr>
            </a:gs>
            <a:gs pos="100000">
              <a:schemeClr val="accent4">
                <a:hueOff val="7878516"/>
                <a:satOff val="-9013"/>
                <a:lumOff val="2157"/>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0010" tIns="80010" rIns="80010" bIns="80010" numCol="1" spcCol="1270" anchor="ctr" anchorCtr="0">
          <a:noAutofit/>
        </a:bodyPr>
        <a:lstStyle/>
        <a:p>
          <a:pPr lvl="0" algn="ctr" defTabSz="933450" rtl="0">
            <a:lnSpc>
              <a:spcPct val="90000"/>
            </a:lnSpc>
            <a:spcBef>
              <a:spcPct val="0"/>
            </a:spcBef>
            <a:spcAft>
              <a:spcPct val="35000"/>
            </a:spcAft>
          </a:pPr>
          <a:r>
            <a:rPr lang="en-US" sz="2100" kern="1200" smtClean="0"/>
            <a:t>Design activities and technology uses</a:t>
          </a:r>
          <a:endParaRPr lang="en-US" sz="2100" kern="1200" dirty="0"/>
        </a:p>
      </dsp:txBody>
      <dsp:txXfrm>
        <a:off x="5051805" y="4975955"/>
        <a:ext cx="2115003" cy="1374752"/>
      </dsp:txXfrm>
    </dsp:sp>
    <dsp:sp modelId="{5FFE3254-F3A2-9648-989E-C60917EE2F63}">
      <dsp:nvSpPr>
        <dsp:cNvPr id="0" name=""/>
        <dsp:cNvSpPr/>
      </dsp:nvSpPr>
      <dsp:spPr>
        <a:xfrm>
          <a:off x="1743945" y="689728"/>
          <a:ext cx="5498680" cy="5498680"/>
        </a:xfrm>
        <a:custGeom>
          <a:avLst/>
          <a:gdLst/>
          <a:ahLst/>
          <a:cxnLst/>
          <a:rect l="0" t="0" r="0" b="0"/>
          <a:pathLst>
            <a:path>
              <a:moveTo>
                <a:pt x="3087508" y="5477804"/>
              </a:moveTo>
              <a:arcTo wR="2749340" hR="2749340" stAng="4976085" swAng="847831"/>
            </a:path>
          </a:pathLst>
        </a:custGeom>
        <a:noFill/>
        <a:ln w="9525" cap="flat" cmpd="sng" algn="ctr">
          <a:solidFill>
            <a:schemeClr val="accent4">
              <a:hueOff val="7878516"/>
              <a:satOff val="-9013"/>
              <a:lumOff val="2157"/>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1EC65829-2DD2-5F4D-8A1A-3EE56A4FBF8E}">
      <dsp:nvSpPr>
        <dsp:cNvPr id="0" name=""/>
        <dsp:cNvSpPr/>
      </dsp:nvSpPr>
      <dsp:spPr>
        <a:xfrm>
          <a:off x="1819762" y="4975955"/>
          <a:ext cx="2115003" cy="1374752"/>
        </a:xfrm>
        <a:prstGeom prst="roundRect">
          <a:avLst/>
        </a:prstGeom>
        <a:gradFill rotWithShape="0">
          <a:gsLst>
            <a:gs pos="0">
              <a:schemeClr val="accent4">
                <a:hueOff val="11817773"/>
                <a:satOff val="-13520"/>
                <a:lumOff val="3235"/>
                <a:alphaOff val="0"/>
                <a:tint val="50000"/>
                <a:satMod val="300000"/>
              </a:schemeClr>
            </a:gs>
            <a:gs pos="35000">
              <a:schemeClr val="accent4">
                <a:hueOff val="11817773"/>
                <a:satOff val="-13520"/>
                <a:lumOff val="3235"/>
                <a:alphaOff val="0"/>
                <a:tint val="37000"/>
                <a:satMod val="300000"/>
              </a:schemeClr>
            </a:gs>
            <a:gs pos="100000">
              <a:schemeClr val="accent4">
                <a:hueOff val="11817773"/>
                <a:satOff val="-13520"/>
                <a:lumOff val="3235"/>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0010" tIns="80010" rIns="80010" bIns="80010" numCol="1" spcCol="1270" anchor="ctr" anchorCtr="0">
          <a:noAutofit/>
        </a:bodyPr>
        <a:lstStyle/>
        <a:p>
          <a:pPr lvl="0" algn="ctr" defTabSz="933450" rtl="0">
            <a:lnSpc>
              <a:spcPct val="90000"/>
            </a:lnSpc>
            <a:spcBef>
              <a:spcPct val="0"/>
            </a:spcBef>
            <a:spcAft>
              <a:spcPct val="35000"/>
            </a:spcAft>
          </a:pPr>
          <a:r>
            <a:rPr lang="en-US" sz="2100" kern="1200" smtClean="0"/>
            <a:t>Implementation</a:t>
          </a:r>
          <a:endParaRPr lang="en-US" sz="2100" kern="1200" dirty="0"/>
        </a:p>
      </dsp:txBody>
      <dsp:txXfrm>
        <a:off x="1819762" y="4975955"/>
        <a:ext cx="2115003" cy="1374752"/>
      </dsp:txXfrm>
    </dsp:sp>
    <dsp:sp modelId="{68EDC544-E7F0-D545-B2E2-54DE0B037780}">
      <dsp:nvSpPr>
        <dsp:cNvPr id="0" name=""/>
        <dsp:cNvSpPr/>
      </dsp:nvSpPr>
      <dsp:spPr>
        <a:xfrm>
          <a:off x="1743945" y="689728"/>
          <a:ext cx="5498680" cy="5498680"/>
        </a:xfrm>
        <a:custGeom>
          <a:avLst/>
          <a:gdLst/>
          <a:ahLst/>
          <a:cxnLst/>
          <a:rect l="0" t="0" r="0" b="0"/>
          <a:pathLst>
            <a:path>
              <a:moveTo>
                <a:pt x="291967" y="3982300"/>
              </a:moveTo>
              <a:arcTo wR="2749340" hR="2749340" stAng="9201317" swAng="1361109"/>
            </a:path>
          </a:pathLst>
        </a:custGeom>
        <a:noFill/>
        <a:ln w="9525" cap="flat" cmpd="sng" algn="ctr">
          <a:solidFill>
            <a:schemeClr val="accent4">
              <a:hueOff val="11817773"/>
              <a:satOff val="-13520"/>
              <a:lumOff val="3235"/>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08F26F82-2431-944E-95F1-63F25C626793}">
      <dsp:nvSpPr>
        <dsp:cNvPr id="0" name=""/>
        <dsp:cNvSpPr/>
      </dsp:nvSpPr>
      <dsp:spPr>
        <a:xfrm>
          <a:off x="821005" y="1902099"/>
          <a:ext cx="2115003" cy="1374752"/>
        </a:xfrm>
        <a:prstGeom prst="roundRect">
          <a:avLst/>
        </a:prstGeom>
        <a:gradFill rotWithShape="0">
          <a:gsLst>
            <a:gs pos="0">
              <a:schemeClr val="accent4">
                <a:hueOff val="15757031"/>
                <a:satOff val="-18026"/>
                <a:lumOff val="4314"/>
                <a:alphaOff val="0"/>
                <a:tint val="50000"/>
                <a:satMod val="300000"/>
              </a:schemeClr>
            </a:gs>
            <a:gs pos="35000">
              <a:schemeClr val="accent4">
                <a:hueOff val="15757031"/>
                <a:satOff val="-18026"/>
                <a:lumOff val="4314"/>
                <a:alphaOff val="0"/>
                <a:tint val="37000"/>
                <a:satMod val="300000"/>
              </a:schemeClr>
            </a:gs>
            <a:gs pos="100000">
              <a:schemeClr val="accent4">
                <a:hueOff val="15757031"/>
                <a:satOff val="-18026"/>
                <a:lumOff val="4314"/>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0010" tIns="80010" rIns="80010" bIns="80010" numCol="1" spcCol="1270" anchor="ctr" anchorCtr="0">
          <a:noAutofit/>
        </a:bodyPr>
        <a:lstStyle/>
        <a:p>
          <a:pPr lvl="0" algn="ctr" defTabSz="933450" rtl="0">
            <a:lnSpc>
              <a:spcPct val="90000"/>
            </a:lnSpc>
            <a:spcBef>
              <a:spcPct val="0"/>
            </a:spcBef>
            <a:spcAft>
              <a:spcPct val="35000"/>
            </a:spcAft>
          </a:pPr>
          <a:r>
            <a:rPr lang="en-US" sz="2100" kern="1200" smtClean="0"/>
            <a:t>Conclusions, reflections, and iterations</a:t>
          </a:r>
          <a:endParaRPr lang="en-US" sz="2100" kern="1200" dirty="0"/>
        </a:p>
      </dsp:txBody>
      <dsp:txXfrm>
        <a:off x="821005" y="1902099"/>
        <a:ext cx="2115003" cy="1374752"/>
      </dsp:txXfrm>
    </dsp:sp>
    <dsp:sp modelId="{4E9C5C2A-8F3B-A345-8A8A-E152A69EE4F9}">
      <dsp:nvSpPr>
        <dsp:cNvPr id="0" name=""/>
        <dsp:cNvSpPr/>
      </dsp:nvSpPr>
      <dsp:spPr>
        <a:xfrm>
          <a:off x="1743945" y="689728"/>
          <a:ext cx="5498680" cy="5498680"/>
        </a:xfrm>
        <a:custGeom>
          <a:avLst/>
          <a:gdLst/>
          <a:ahLst/>
          <a:cxnLst/>
          <a:rect l="0" t="0" r="0" b="0"/>
          <a:pathLst>
            <a:path>
              <a:moveTo>
                <a:pt x="660994" y="961133"/>
              </a:moveTo>
              <a:arcTo wR="2749340" hR="2749340" stAng="13234365" swAng="1213326"/>
            </a:path>
          </a:pathLst>
        </a:custGeom>
        <a:noFill/>
        <a:ln w="9525" cap="flat" cmpd="sng" algn="ctr">
          <a:solidFill>
            <a:schemeClr val="accent4">
              <a:hueOff val="15757031"/>
              <a:satOff val="-18026"/>
              <a:lumOff val="4314"/>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5888A5A-108F-BE4A-BA0E-98A70AB14F2E}" type="datetimeFigureOut">
              <a:rPr lang="en-US" smtClean="0"/>
              <a:pPr/>
              <a:t>5/23/11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1F065C2-F014-2E41-9D20-C80411FE47CB}" type="slidenum">
              <a:rPr lang="en-US" smtClean="0"/>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CE15B8-A5C4-2642-B845-222BABB6978B}" type="datetimeFigureOut">
              <a:rPr lang="en-US" smtClean="0"/>
              <a:pPr/>
              <a:t>5/23/11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6B0D4E-A5BD-6348-8FDE-2BC3EC32F661}" type="slidenum">
              <a:rPr lang="en-US" smtClean="0"/>
              <a:pPr/>
              <a:t>‹#›</a:t>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Add college of </a:t>
            </a:r>
            <a:r>
              <a:rPr lang="en-US" dirty="0" err="1" smtClean="0"/>
              <a:t>ed</a:t>
            </a:r>
            <a:r>
              <a:rPr lang="en-US" dirty="0" smtClean="0"/>
              <a:t> and </a:t>
            </a:r>
            <a:r>
              <a:rPr lang="en-US" dirty="0" err="1" smtClean="0"/>
              <a:t>iSchool</a:t>
            </a:r>
            <a:endParaRPr lang="en-US" dirty="0"/>
          </a:p>
        </p:txBody>
      </p:sp>
      <p:sp>
        <p:nvSpPr>
          <p:cNvPr id="4" name="Slide Number Placeholder 3"/>
          <p:cNvSpPr>
            <a:spLocks noGrp="1"/>
          </p:cNvSpPr>
          <p:nvPr>
            <p:ph type="sldNum" sz="quarter" idx="10"/>
          </p:nvPr>
        </p:nvSpPr>
        <p:spPr/>
        <p:txBody>
          <a:bodyPr/>
          <a:lstStyle/>
          <a:p>
            <a:fld id="{C36B0D4E-A5BD-6348-8FDE-2BC3EC32F661}"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plan to move from this initial participatory design session into a more sequential</a:t>
            </a:r>
            <a:r>
              <a:rPr lang="en-US" baseline="0" dirty="0" smtClean="0"/>
              <a:t> and long-term program.  We will hold afterschool programs and summer camps starting with Kitchen Chemistry.  These programs will engage learners in a cycle of designing learning activities and technology and then testing them out.  We plan to use software developed in this lab, </a:t>
            </a:r>
            <a:r>
              <a:rPr lang="en-US" baseline="0" dirty="0" err="1" smtClean="0"/>
              <a:t>Storykit</a:t>
            </a:r>
            <a:r>
              <a:rPr lang="en-US" baseline="0" dirty="0" smtClean="0"/>
              <a:t>, as discussed earlier by Beth B. (I think) to help learners document their observations and experiences, reflect on those experiences, and then refer back to them at relevant moments.  In our cycle, participants will design learning activities in collaboration with us and other science educators, they will then implement those activities with </a:t>
            </a:r>
            <a:r>
              <a:rPr lang="en-US" baseline="0" dirty="0" err="1" smtClean="0"/>
              <a:t>storykit</a:t>
            </a:r>
            <a:r>
              <a:rPr lang="en-US" baseline="0" dirty="0" smtClean="0"/>
              <a:t> and later reflect on the design of the technology, or their technology use.  They will be able to design new uses for the technology as well as new features that might support those uses.</a:t>
            </a:r>
          </a:p>
          <a:p>
            <a:endParaRPr lang="en-US" baseline="0" dirty="0" smtClean="0"/>
          </a:p>
          <a:p>
            <a:r>
              <a:rPr lang="en-US" baseline="0" dirty="0" smtClean="0"/>
              <a:t>Barrie School can be mentioned. “We’ve just begun, the beginning of a larger research area.”</a:t>
            </a:r>
          </a:p>
          <a:p>
            <a:endParaRPr lang="en-US" baseline="0" dirty="0" smtClean="0"/>
          </a:p>
          <a:p>
            <a:r>
              <a:rPr lang="en-US" baseline="0" dirty="0" smtClean="0"/>
              <a:t>Backyard Biology and Sports Physics</a:t>
            </a:r>
          </a:p>
          <a:p>
            <a:endParaRPr lang="en-US" baseline="0" dirty="0" smtClean="0"/>
          </a:p>
          <a:p>
            <a:r>
              <a:rPr lang="en-US" baseline="0" dirty="0" smtClean="0"/>
              <a:t>Developing a methodology of designing curriculum with supporting technology</a:t>
            </a:r>
            <a:endParaRPr lang="en-US" dirty="0"/>
          </a:p>
        </p:txBody>
      </p:sp>
      <p:sp>
        <p:nvSpPr>
          <p:cNvPr id="4" name="Slide Number Placeholder 3"/>
          <p:cNvSpPr>
            <a:spLocks noGrp="1"/>
          </p:cNvSpPr>
          <p:nvPr>
            <p:ph type="sldNum" sz="quarter" idx="10"/>
          </p:nvPr>
        </p:nvSpPr>
        <p:spPr/>
        <p:txBody>
          <a:bodyPr/>
          <a:lstStyle/>
          <a:p>
            <a:fld id="{C36B0D4E-A5BD-6348-8FDE-2BC3EC32F661}" type="slidenum">
              <a:rPr lang="en-US" smtClean="0"/>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So we invite you to come with us as we empower learners by changing their perceptions of science and themselves as scientists, by giving them a role in the design of their own curriculum and technology, and as we seek to design learning technologies for the activities in which they will be used.  Let’s get learners invigorated and energized with science by helping them see it’s relevance and importance in their lives. </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36B0D4E-A5BD-6348-8FDE-2BC3EC32F661}"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Policy makers and educators are calling</a:t>
            </a:r>
            <a:r>
              <a:rPr lang="en-US" sz="1200" kern="1200" baseline="0" dirty="0" smtClean="0">
                <a:solidFill>
                  <a:schemeClr val="tx1"/>
                </a:solidFill>
                <a:latin typeface="+mn-lt"/>
                <a:ea typeface="+mn-ea"/>
                <a:cs typeface="+mn-cs"/>
              </a:rPr>
              <a:t> for “Science for all”, </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Within the “all” there</a:t>
            </a:r>
            <a:r>
              <a:rPr lang="en-US" sz="1200" kern="1200" baseline="0" dirty="0" smtClean="0">
                <a:solidFill>
                  <a:schemeClr val="tx1"/>
                </a:solidFill>
                <a:latin typeface="+mn-lt"/>
                <a:ea typeface="+mn-ea"/>
                <a:cs typeface="+mn-cs"/>
              </a:rPr>
              <a:t> are many that find it boring.</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 challenge facing many schools, particularly institutions that serve diverse cultural populations, is that science learning is irrelevant, boring, alien, and disconnected from learners’ lives (</a:t>
            </a:r>
            <a:r>
              <a:rPr lang="en-US" sz="1200" kern="1200" dirty="0" err="1" smtClean="0">
                <a:solidFill>
                  <a:schemeClr val="tx1"/>
                </a:solidFill>
                <a:latin typeface="+mn-lt"/>
                <a:ea typeface="+mn-ea"/>
                <a:cs typeface="+mn-cs"/>
              </a:rPr>
              <a:t>Basu</a:t>
            </a:r>
            <a:r>
              <a:rPr lang="en-US" sz="1200" kern="1200" dirty="0" smtClean="0">
                <a:solidFill>
                  <a:schemeClr val="tx1"/>
                </a:solidFill>
                <a:latin typeface="+mn-lt"/>
                <a:ea typeface="+mn-ea"/>
                <a:cs typeface="+mn-cs"/>
              </a:rPr>
              <a:t> &amp; Barton, 2007; </a:t>
            </a:r>
            <a:r>
              <a:rPr lang="en-US" sz="1200" kern="1200" dirty="0" err="1" smtClean="0">
                <a:solidFill>
                  <a:schemeClr val="tx1"/>
                </a:solidFill>
                <a:latin typeface="+mn-lt"/>
                <a:ea typeface="+mn-ea"/>
                <a:cs typeface="+mn-cs"/>
              </a:rPr>
              <a:t>Bouillion</a:t>
            </a:r>
            <a:r>
              <a:rPr lang="en-US" sz="1200" kern="1200" dirty="0" smtClean="0">
                <a:solidFill>
                  <a:schemeClr val="tx1"/>
                </a:solidFill>
                <a:latin typeface="+mn-lt"/>
                <a:ea typeface="+mn-ea"/>
                <a:cs typeface="+mn-cs"/>
              </a:rPr>
              <a:t> &amp; Gomez, 2001).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traditional science classes, teachers often present abstract knowledge to prepare learners for standardized tests, often without addressing the practical applications of this knowledge (Lee &amp; </a:t>
            </a:r>
            <a:r>
              <a:rPr lang="en-US" sz="1200" kern="1200" dirty="0" err="1" smtClean="0">
                <a:solidFill>
                  <a:schemeClr val="tx1"/>
                </a:solidFill>
                <a:latin typeface="+mn-lt"/>
                <a:ea typeface="+mn-ea"/>
                <a:cs typeface="+mn-cs"/>
              </a:rPr>
              <a:t>Fradd</a:t>
            </a:r>
            <a:r>
              <a:rPr lang="en-US" sz="1200" kern="1200" dirty="0" smtClean="0">
                <a:solidFill>
                  <a:schemeClr val="tx1"/>
                </a:solidFill>
                <a:latin typeface="+mn-lt"/>
                <a:ea typeface="+mn-ea"/>
                <a:cs typeface="+mn-cs"/>
              </a:rPr>
              <a:t>, 1998).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Indeed, this gap between real world contexts and science learning is a major problem that has negative cognitive and affective implications for learners (</a:t>
            </a:r>
            <a:r>
              <a:rPr lang="en-US" sz="1200" kern="1200" dirty="0" err="1" smtClean="0">
                <a:solidFill>
                  <a:schemeClr val="tx1"/>
                </a:solidFill>
                <a:latin typeface="+mn-lt"/>
                <a:ea typeface="+mn-ea"/>
                <a:cs typeface="+mn-cs"/>
              </a:rPr>
              <a:t>Bouillion</a:t>
            </a:r>
            <a:r>
              <a:rPr lang="en-US" sz="1200" kern="1200" dirty="0" smtClean="0">
                <a:solidFill>
                  <a:schemeClr val="tx1"/>
                </a:solidFill>
                <a:latin typeface="+mn-lt"/>
                <a:ea typeface="+mn-ea"/>
                <a:cs typeface="+mn-cs"/>
              </a:rPr>
              <a:t> &amp; Gomez, 2001).</a:t>
            </a:r>
            <a:r>
              <a:rPr lang="en-US" dirty="0" smtClean="0"/>
              <a:t> </a:t>
            </a:r>
          </a:p>
          <a:p>
            <a:endParaRPr lang="en-US" dirty="0" smtClean="0"/>
          </a:p>
          <a:p>
            <a:r>
              <a:rPr lang="en-US" dirty="0" smtClean="0"/>
              <a:t>Authentic</a:t>
            </a:r>
            <a:r>
              <a:rPr lang="en-US" baseline="0" dirty="0" smtClean="0"/>
              <a:t> science learning – argumentation, investigation, experimentation, collaboration, mechanistic reasoning</a:t>
            </a:r>
          </a:p>
          <a:p>
            <a:endParaRPr lang="en-US" baseline="0" dirty="0" smtClean="0"/>
          </a:p>
          <a:p>
            <a:r>
              <a:rPr lang="en-US" baseline="0" dirty="0" smtClean="0"/>
              <a:t>Developing scientists, but also democratic citizens that can critically think about evidence and make decisions. </a:t>
            </a:r>
            <a:endParaRPr lang="en-US" dirty="0"/>
          </a:p>
        </p:txBody>
      </p:sp>
      <p:sp>
        <p:nvSpPr>
          <p:cNvPr id="4" name="Slide Number Placeholder 3"/>
          <p:cNvSpPr>
            <a:spLocks noGrp="1"/>
          </p:cNvSpPr>
          <p:nvPr>
            <p:ph type="sldNum" sz="quarter" idx="10"/>
          </p:nvPr>
        </p:nvSpPr>
        <p:spPr/>
        <p:txBody>
          <a:bodyPr/>
          <a:lstStyle/>
          <a:p>
            <a:fld id="{C36B0D4E-A5BD-6348-8FDE-2BC3EC32F661}"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To combat this frustration, educators are investing in science programs that emphasize “life-relevant learning” (LRL) (e.g., </a:t>
            </a:r>
            <a:r>
              <a:rPr lang="en-US" sz="1200" kern="1200" dirty="0" err="1" smtClean="0">
                <a:solidFill>
                  <a:schemeClr val="tx1"/>
                </a:solidFill>
                <a:latin typeface="+mn-lt"/>
                <a:ea typeface="+mn-ea"/>
                <a:cs typeface="+mn-cs"/>
              </a:rPr>
              <a:t>Bouillion</a:t>
            </a:r>
            <a:r>
              <a:rPr lang="en-US" sz="1200" kern="1200" dirty="0" smtClean="0">
                <a:solidFill>
                  <a:schemeClr val="tx1"/>
                </a:solidFill>
                <a:latin typeface="+mn-lt"/>
                <a:ea typeface="+mn-ea"/>
                <a:cs typeface="+mn-cs"/>
              </a:rPr>
              <a:t> &amp; Gomez, 2001; Fusco, 2001; Roth &amp; Lee, 2004).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We define LRL as the ability to engage learners in science in the context of achieving their own personally meaningful goals.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LRL can offer alternative entry points and are able to garner more interest in science learning with students that are typically disengaged from traditional science. It is our contention that LRL activities can help learners develop scientific inquiry skills in ways that enable them to use those skills in many aspects of their daily lives (e.g., home, community, school).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This is the beginning of the work,</a:t>
            </a:r>
            <a:r>
              <a:rPr lang="en-US" sz="1200" kern="1200" baseline="0" dirty="0" smtClean="0">
                <a:solidFill>
                  <a:schemeClr val="tx1"/>
                </a:solidFill>
                <a:latin typeface="+mn-lt"/>
                <a:ea typeface="+mn-ea"/>
                <a:cs typeface="+mn-cs"/>
              </a:rPr>
              <a:t> situates where we are, where we are going, and how does this apply</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36B0D4E-A5BD-6348-8FDE-2BC3EC32F661}"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smtClean="0">
                <a:solidFill>
                  <a:schemeClr val="tx1"/>
                </a:solidFill>
                <a:latin typeface="+mn-lt"/>
                <a:ea typeface="+mn-ea"/>
                <a:cs typeface="+mn-cs"/>
              </a:rPr>
              <a:t>Mobile</a:t>
            </a:r>
            <a:r>
              <a:rPr lang="en-US" dirty="0" smtClean="0"/>
              <a:t/>
            </a:r>
            <a:br>
              <a:rPr lang="en-US" dirty="0" smtClean="0"/>
            </a:br>
            <a:r>
              <a:rPr lang="en-US" sz="1200" b="0" i="0" u="none" strike="noStrike" kern="1200" dirty="0" smtClean="0">
                <a:solidFill>
                  <a:schemeClr val="tx1"/>
                </a:solidFill>
                <a:latin typeface="+mn-lt"/>
                <a:ea typeface="+mn-ea"/>
                <a:cs typeface="+mn-cs"/>
              </a:rPr>
              <a:t>- Collaboration</a:t>
            </a:r>
            <a:r>
              <a:rPr lang="en-US" dirty="0" smtClean="0"/>
              <a:t/>
            </a:r>
            <a:br>
              <a:rPr lang="en-US" dirty="0" smtClean="0"/>
            </a:br>
            <a:r>
              <a:rPr lang="en-US" sz="1200" b="0" i="0" u="none" strike="noStrike" kern="1200" dirty="0" smtClean="0">
                <a:solidFill>
                  <a:schemeClr val="tx1"/>
                </a:solidFill>
                <a:latin typeface="+mn-lt"/>
                <a:ea typeface="+mn-ea"/>
                <a:cs typeface="+mn-cs"/>
              </a:rPr>
              <a:t>- Narrative</a:t>
            </a:r>
            <a:r>
              <a:rPr lang="en-US" dirty="0" smtClean="0"/>
              <a:t/>
            </a:r>
            <a:br>
              <a:rPr lang="en-US" dirty="0" smtClean="0"/>
            </a:br>
            <a:r>
              <a:rPr lang="en-US" sz="1200" b="0" i="0" u="none" strike="noStrike" kern="1200" dirty="0" smtClean="0">
                <a:solidFill>
                  <a:schemeClr val="tx1"/>
                </a:solidFill>
                <a:latin typeface="+mn-lt"/>
                <a:ea typeface="+mn-ea"/>
                <a:cs typeface="+mn-cs"/>
              </a:rPr>
              <a:t>- Measurement</a:t>
            </a:r>
            <a:r>
              <a:rPr lang="en-US" dirty="0" smtClean="0"/>
              <a:t/>
            </a:r>
            <a:br>
              <a:rPr lang="en-US" dirty="0" smtClean="0"/>
            </a:br>
            <a:r>
              <a:rPr lang="en-US" sz="1200" b="0" i="0" u="none" strike="noStrike" kern="1200" dirty="0" smtClean="0">
                <a:solidFill>
                  <a:schemeClr val="tx1"/>
                </a:solidFill>
                <a:latin typeface="+mn-lt"/>
                <a:ea typeface="+mn-ea"/>
                <a:cs typeface="+mn-cs"/>
              </a:rPr>
              <a:t>- Ubiquitous technology</a:t>
            </a:r>
            <a:endParaRPr lang="en-US" dirty="0"/>
          </a:p>
        </p:txBody>
      </p:sp>
      <p:sp>
        <p:nvSpPr>
          <p:cNvPr id="4" name="Slide Number Placeholder 3"/>
          <p:cNvSpPr>
            <a:spLocks noGrp="1"/>
          </p:cNvSpPr>
          <p:nvPr>
            <p:ph type="sldNum" sz="quarter" idx="10"/>
          </p:nvPr>
        </p:nvSpPr>
        <p:spPr/>
        <p:txBody>
          <a:bodyPr/>
          <a:lstStyle/>
          <a:p>
            <a:fld id="{C36B0D4E-A5BD-6348-8FDE-2BC3EC32F661}"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There is a lack of research in understanding how supporting educational technologies can address these challenges of LRL environments.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Findings in the learning sciences and science education literature continuously suggest technology could transform LRL and open the door for new connections that are relevant for learners (e.g., Clegg et al., 2011; Quintana et al., 2004; Tinker &amp; </a:t>
            </a:r>
            <a:r>
              <a:rPr lang="en-US" sz="1200" kern="1200" dirty="0" err="1" smtClean="0">
                <a:solidFill>
                  <a:schemeClr val="tx1"/>
                </a:solidFill>
                <a:latin typeface="+mn-lt"/>
                <a:ea typeface="+mn-ea"/>
                <a:cs typeface="+mn-cs"/>
              </a:rPr>
              <a:t>Krajcik</a:t>
            </a:r>
            <a:r>
              <a:rPr lang="en-US" sz="1200" kern="1200" dirty="0" smtClean="0">
                <a:solidFill>
                  <a:schemeClr val="tx1"/>
                </a:solidFill>
                <a:latin typeface="+mn-lt"/>
                <a:ea typeface="+mn-ea"/>
                <a:cs typeface="+mn-cs"/>
              </a:rPr>
              <a:t>, 2001).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However, while technology offers many opportunities for enabling LRL activities, few researchers have sought to create a technology ecosystem that can support scientific inquiry while still enabling diverse cultural perspectives.</a:t>
            </a:r>
            <a:r>
              <a:rPr lang="en-US" dirty="0" smtClean="0"/>
              <a:t> </a:t>
            </a:r>
          </a:p>
          <a:p>
            <a:endParaRPr lang="en-US" dirty="0" smtClean="0"/>
          </a:p>
          <a:p>
            <a:r>
              <a:rPr lang="en-US" dirty="0" smtClean="0"/>
              <a:t>As well, how do we design learning activities</a:t>
            </a:r>
            <a:r>
              <a:rPr lang="en-US" baseline="0" dirty="0" smtClean="0"/>
              <a:t> that do interest learners?</a:t>
            </a:r>
          </a:p>
          <a:p>
            <a:endParaRPr lang="en-US" baseline="0" dirty="0" smtClean="0"/>
          </a:p>
          <a:p>
            <a:r>
              <a:rPr lang="en-US" baseline="0" dirty="0" smtClean="0"/>
              <a:t>Is there a way to help develop activities with enough flexibility to garner learners’ interest, but have enough structure to guide science learning?</a:t>
            </a:r>
            <a:endParaRPr lang="en-US" dirty="0"/>
          </a:p>
        </p:txBody>
      </p:sp>
      <p:sp>
        <p:nvSpPr>
          <p:cNvPr id="4" name="Slide Number Placeholder 3"/>
          <p:cNvSpPr>
            <a:spLocks noGrp="1"/>
          </p:cNvSpPr>
          <p:nvPr>
            <p:ph type="sldNum" sz="quarter" idx="10"/>
          </p:nvPr>
        </p:nvSpPr>
        <p:spPr/>
        <p:txBody>
          <a:bodyPr/>
          <a:lstStyle/>
          <a:p>
            <a:fld id="{C36B0D4E-A5BD-6348-8FDE-2BC3EC32F661}"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Get rid of bottom pictures and use the participatory design to merge the learning activities and technology</a:t>
            </a:r>
          </a:p>
          <a:p>
            <a:endParaRPr lang="en-US" dirty="0" smtClean="0"/>
          </a:p>
          <a:p>
            <a:r>
              <a:rPr lang="en-US" dirty="0" smtClean="0"/>
              <a:t>So our aim is to design technology that supports life-relevant</a:t>
            </a:r>
            <a:r>
              <a:rPr lang="en-US" baseline="0" dirty="0" smtClean="0"/>
              <a:t> learning.  Our </a:t>
            </a:r>
            <a:r>
              <a:rPr lang="en-US" dirty="0" smtClean="0"/>
              <a:t>approach in designing technology for Life-relevant learning environments</a:t>
            </a:r>
            <a:r>
              <a:rPr lang="en-US" baseline="0" dirty="0" smtClean="0"/>
              <a:t> is to use participatory design to engage kids in designing </a:t>
            </a:r>
          </a:p>
          <a:p>
            <a:pPr>
              <a:buFontTx/>
              <a:buChar char="-"/>
            </a:pPr>
            <a:r>
              <a:rPr lang="en-US" baseline="0" dirty="0" smtClean="0"/>
              <a:t>Learning activities that are interesting and relevant to their lives and</a:t>
            </a:r>
          </a:p>
          <a:p>
            <a:pPr>
              <a:buFontTx/>
              <a:buChar char="-"/>
            </a:pPr>
            <a:r>
              <a:rPr lang="en-US" baseline="0" dirty="0" smtClean="0"/>
              <a:t>Technology that supports science learning in these contexts.</a:t>
            </a:r>
          </a:p>
          <a:p>
            <a:pPr>
              <a:buFontTx/>
              <a:buNone/>
            </a:pPr>
            <a:r>
              <a:rPr lang="en-US" baseline="0" dirty="0" smtClean="0"/>
              <a:t>However, we don’t want the design of the technology to be disjoint from the design of the learning activities.  So in our approach to designing technology for life-relevant learning, the technology will be designed as the learning activities are being developed.  We plan to tailor participatory design techniques with children developed in our lab to support this multi-faceted design process.  The design of the learning activities and technology will also be an iterative process, where learners design, try, and then re-design based on their reflection on their experiences.</a:t>
            </a:r>
          </a:p>
        </p:txBody>
      </p:sp>
      <p:sp>
        <p:nvSpPr>
          <p:cNvPr id="4" name="Slide Number Placeholder 3"/>
          <p:cNvSpPr>
            <a:spLocks noGrp="1"/>
          </p:cNvSpPr>
          <p:nvPr>
            <p:ph type="sldNum" sz="quarter" idx="10"/>
          </p:nvPr>
        </p:nvSpPr>
        <p:spPr/>
        <p:txBody>
          <a:bodyPr/>
          <a:lstStyle/>
          <a:p>
            <a:fld id="{C36B0D4E-A5BD-6348-8FDE-2BC3EC32F661}"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Emphasize </a:t>
            </a:r>
          </a:p>
          <a:p>
            <a:pPr>
              <a:buFontTx/>
              <a:buChar char="-"/>
            </a:pPr>
            <a:r>
              <a:rPr lang="en-US" dirty="0" smtClean="0"/>
              <a:t>Traditionally PD</a:t>
            </a:r>
            <a:r>
              <a:rPr lang="en-US" baseline="0" dirty="0" smtClean="0"/>
              <a:t> as a way to design technology</a:t>
            </a:r>
          </a:p>
          <a:p>
            <a:pPr>
              <a:buFontTx/>
              <a:buChar char="-"/>
            </a:pPr>
            <a:r>
              <a:rPr lang="en-US" baseline="0" dirty="0" smtClean="0"/>
              <a:t>Now we’re taking on a new angle – philosophy of design and learning (ref LBD)</a:t>
            </a:r>
          </a:p>
          <a:p>
            <a:pPr>
              <a:buFontTx/>
              <a:buChar char="-"/>
            </a:pPr>
            <a:endParaRPr lang="en-US" baseline="0" dirty="0" smtClean="0"/>
          </a:p>
          <a:p>
            <a:pPr>
              <a:buFontTx/>
              <a:buChar char="-"/>
            </a:pPr>
            <a:r>
              <a:rPr lang="en-US" baseline="0" dirty="0" smtClean="0"/>
              <a:t>Stronger Font, lighten up the color – Too much info here, make new slide</a:t>
            </a:r>
          </a:p>
          <a:p>
            <a:pPr>
              <a:buFontTx/>
              <a:buChar char="-"/>
            </a:pPr>
            <a:r>
              <a:rPr lang="en-US" baseline="0" dirty="0" smtClean="0"/>
              <a:t>-Design the Learning activity first, then the technology (big take away)</a:t>
            </a:r>
            <a:endParaRPr lang="en-US" dirty="0"/>
          </a:p>
        </p:txBody>
      </p:sp>
      <p:sp>
        <p:nvSpPr>
          <p:cNvPr id="4" name="Slide Number Placeholder 3"/>
          <p:cNvSpPr>
            <a:spLocks noGrp="1"/>
          </p:cNvSpPr>
          <p:nvPr>
            <p:ph type="sldNum" sz="quarter" idx="10"/>
          </p:nvPr>
        </p:nvSpPr>
        <p:spPr/>
        <p:txBody>
          <a:bodyPr/>
          <a:lstStyle/>
          <a:p>
            <a:fld id="{C36B0D4E-A5BD-6348-8FDE-2BC3EC32F661}"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a:t>
            </a:r>
            <a:r>
              <a:rPr lang="en-US" baseline="0" dirty="0" smtClean="0"/>
              <a:t> will answer these questions in the context of the life-relevant learning environments we design, starting with the Kitchen Chemistry program.  This program will be run as an afterschool and summer camp program where kids learn science and scientific reasoning skills through cooking.  The goal of this program is for kids to see the relevance of science by experiencing the value of science for them, as they use scientific investigation and experimentation to make and perfect dishes of their choice.</a:t>
            </a:r>
            <a:endParaRPr lang="en-US" dirty="0"/>
          </a:p>
        </p:txBody>
      </p:sp>
      <p:sp>
        <p:nvSpPr>
          <p:cNvPr id="4" name="Slide Number Placeholder 3"/>
          <p:cNvSpPr>
            <a:spLocks noGrp="1"/>
          </p:cNvSpPr>
          <p:nvPr>
            <p:ph type="sldNum" sz="quarter" idx="10"/>
          </p:nvPr>
        </p:nvSpPr>
        <p:spPr/>
        <p:txBody>
          <a:bodyPr/>
          <a:lstStyle/>
          <a:p>
            <a:fld id="{C36B0D4E-A5BD-6348-8FDE-2BC3EC32F661}" type="slidenum">
              <a:rPr lang="en-US" smtClean="0"/>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a:t>
            </a:r>
            <a:r>
              <a:rPr lang="en-US" baseline="0" dirty="0" smtClean="0"/>
              <a:t> initiating this process of having kids engage in participatory design of technology for life-relevant learning, we ran an initial, stand-alone, </a:t>
            </a:r>
            <a:r>
              <a:rPr lang="en-US" baseline="0" dirty="0" err="1" smtClean="0"/>
              <a:t>kidsteam</a:t>
            </a:r>
            <a:r>
              <a:rPr lang="en-US" baseline="0" dirty="0" smtClean="0"/>
              <a:t> session where the </a:t>
            </a:r>
            <a:r>
              <a:rPr lang="en-US" baseline="0" dirty="0" err="1" smtClean="0"/>
              <a:t>kidsteam</a:t>
            </a:r>
            <a:r>
              <a:rPr lang="en-US" baseline="0" dirty="0" smtClean="0"/>
              <a:t> participants designed technologies to help them answer their cooking questions.  We first had them tell us what cooking questions they had during their previous cooking experiences.  We then asked them to design technologies to help answer their cooking questions.  Several themes emerged from this session.</a:t>
            </a:r>
          </a:p>
          <a:p>
            <a:pPr>
              <a:buFontTx/>
              <a:buChar char="-"/>
            </a:pPr>
            <a:r>
              <a:rPr lang="en-US" baseline="0" dirty="0" smtClean="0"/>
              <a:t>We saw that participants were really interested in having technology that could display the processes their foods go through as they cook and bake.  </a:t>
            </a:r>
          </a:p>
          <a:p>
            <a:pPr>
              <a:buFontTx/>
              <a:buChar char="-"/>
            </a:pPr>
            <a:r>
              <a:rPr lang="en-US" baseline="0" dirty="0" smtClean="0"/>
              <a:t>Secondly, as you may notice on this picture of one participant, they wanted devices that were mobile, that could either move with them, or that could help connect them to other places, such as their friends’ houses, etc. and allow them to share their experiences and results with friends.</a:t>
            </a:r>
          </a:p>
          <a:p>
            <a:pPr>
              <a:buFontTx/>
              <a:buChar char="-"/>
            </a:pPr>
            <a:r>
              <a:rPr lang="en-US" baseline="0" dirty="0" smtClean="0"/>
              <a:t>Participants also had a lot of questions about microwaves.  They wanted to know things like how they worked and how long they took to cook.  As you can see in the middle picture, one participant, Chloe, designed a microwave of the future that took pictures of her food as it was cooking and displayed those pictures to her.</a:t>
            </a:r>
          </a:p>
          <a:p>
            <a:pPr>
              <a:buFontTx/>
              <a:buChar char="-"/>
            </a:pPr>
            <a:r>
              <a:rPr lang="en-US" baseline="0" dirty="0" smtClean="0"/>
              <a:t>Finally, many participants wanted choosers.  For example, </a:t>
            </a:r>
            <a:r>
              <a:rPr lang="en-US" baseline="0" dirty="0" err="1" smtClean="0"/>
              <a:t>Cianna</a:t>
            </a:r>
            <a:r>
              <a:rPr lang="en-US" baseline="0" dirty="0" smtClean="0"/>
              <a:t>, in the picture above created a mood detector that was a part of her outfit here, that detected what tastes she was in the mood for and helped her find ingredients that would provide that taste.</a:t>
            </a:r>
            <a:endParaRPr lang="en-US" dirty="0"/>
          </a:p>
        </p:txBody>
      </p:sp>
      <p:sp>
        <p:nvSpPr>
          <p:cNvPr id="4" name="Slide Number Placeholder 3"/>
          <p:cNvSpPr>
            <a:spLocks noGrp="1"/>
          </p:cNvSpPr>
          <p:nvPr>
            <p:ph type="sldNum" sz="quarter" idx="10"/>
          </p:nvPr>
        </p:nvSpPr>
        <p:spPr/>
        <p:txBody>
          <a:bodyPr/>
          <a:lstStyle/>
          <a:p>
            <a:fld id="{C36B0D4E-A5BD-6348-8FDE-2BC3EC32F661}"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57E7272-B8A1-E645-81C3-616389C293B2}" type="datetime1">
              <a:rPr lang="en-US" smtClean="0"/>
              <a:pPr/>
              <a:t>5/23/11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A9F2B8-0797-A14B-930D-A224C53768BE}" type="slidenum">
              <a:rPr lang="en-US" smtClean="0"/>
              <a:pPr/>
              <a:t>‹#›</a:t>
            </a:fld>
            <a:endParaRPr lang="en-US"/>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3B17C7-7FBD-D049-981E-FD743C086400}" type="datetime1">
              <a:rPr lang="en-US" smtClean="0"/>
              <a:pPr/>
              <a:t>5/23/11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A9F2B8-0797-A14B-930D-A224C53768BE}" type="slidenum">
              <a:rPr lang="en-US" smtClean="0"/>
              <a:pPr/>
              <a:t>‹#›</a:t>
            </a:fld>
            <a:endParaRPr lang="en-US"/>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F9E9C1-B00D-304F-A3B7-A1E091D7E71D}" type="datetime1">
              <a:rPr lang="en-US" smtClean="0"/>
              <a:pPr/>
              <a:t>5/23/11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A9F2B8-0797-A14B-930D-A224C53768BE}" type="slidenum">
              <a:rPr lang="en-US" smtClean="0"/>
              <a:pPr/>
              <a:t>‹#›</a:t>
            </a:fld>
            <a:endParaRPr lang="en-US"/>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90797C-049B-4B4A-848A-0EA4EA358F35}" type="datetime1">
              <a:rPr lang="en-US" smtClean="0"/>
              <a:pPr/>
              <a:t>5/23/11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A9F2B8-0797-A14B-930D-A224C53768BE}" type="slidenum">
              <a:rPr lang="en-US" smtClean="0"/>
              <a:pPr/>
              <a:t>‹#›</a:t>
            </a:fld>
            <a:endParaRPr lang="en-US"/>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B6E961-27FB-C841-A78F-C8E4541A6F08}" type="datetime1">
              <a:rPr lang="en-US" smtClean="0"/>
              <a:pPr/>
              <a:t>5/23/11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A9F2B8-0797-A14B-930D-A224C53768BE}" type="slidenum">
              <a:rPr lang="en-US" smtClean="0"/>
              <a:pPr/>
              <a:t>‹#›</a:t>
            </a:fld>
            <a:endParaRPr lang="en-US"/>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1528991-A59F-FF42-9667-B766EC9BDED4}" type="datetime1">
              <a:rPr lang="en-US" smtClean="0"/>
              <a:pPr/>
              <a:t>5/23/11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A9F2B8-0797-A14B-930D-A224C53768BE}" type="slidenum">
              <a:rPr lang="en-US" smtClean="0"/>
              <a:pPr/>
              <a:t>‹#›</a:t>
            </a:fld>
            <a:endParaRPr lang="en-US"/>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553C1D2-F2F1-074C-91A6-DC7CA0253654}" type="datetime1">
              <a:rPr lang="en-US" smtClean="0"/>
              <a:pPr/>
              <a:t>5/23/11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0A9F2B8-0797-A14B-930D-A224C53768BE}" type="slidenum">
              <a:rPr lang="en-US" smtClean="0"/>
              <a:pPr/>
              <a:t>‹#›</a:t>
            </a:fld>
            <a:endParaRPr lang="en-US"/>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829ACE2-BF85-D545-B414-9E440016D13C}" type="datetime1">
              <a:rPr lang="en-US" smtClean="0"/>
              <a:pPr/>
              <a:t>5/23/11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0A9F2B8-0797-A14B-930D-A224C53768BE}" type="slidenum">
              <a:rPr lang="en-US" smtClean="0"/>
              <a:pPr/>
              <a:t>‹#›</a:t>
            </a:fld>
            <a:endParaRPr lang="en-US"/>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5D901C-6087-EC4D-BF05-590E5D5743DF}" type="datetime1">
              <a:rPr lang="en-US" smtClean="0"/>
              <a:pPr/>
              <a:t>5/23/11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0A9F2B8-0797-A14B-930D-A224C53768BE}" type="slidenum">
              <a:rPr lang="en-US" smtClean="0"/>
              <a:pPr/>
              <a:t>‹#›</a:t>
            </a:fld>
            <a:endParaRPr lang="en-US"/>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256F99-CE69-E241-A4B9-5F32A25F627E}" type="datetime1">
              <a:rPr lang="en-US" smtClean="0"/>
              <a:pPr/>
              <a:t>5/23/11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A9F2B8-0797-A14B-930D-A224C53768BE}" type="slidenum">
              <a:rPr lang="en-US" smtClean="0"/>
              <a:pPr/>
              <a:t>‹#›</a:t>
            </a:fld>
            <a:endParaRPr lang="en-US"/>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1C199E-3175-4D42-A81A-0F9DD8F07C57}" type="datetime1">
              <a:rPr lang="en-US" smtClean="0"/>
              <a:pPr/>
              <a:t>5/23/11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A9F2B8-0797-A14B-930D-A224C53768BE}" type="slidenum">
              <a:rPr lang="en-US" smtClean="0"/>
              <a:pPr/>
              <a:t>‹#›</a:t>
            </a:fld>
            <a:endParaRPr lang="en-US"/>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gradFill flip="none" rotWithShape="1">
          <a:gsLst>
            <a:gs pos="0">
              <a:schemeClr val="bg2"/>
            </a:gs>
            <a:gs pos="100000">
              <a:srgbClr val="FFFFFF"/>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77C3A8-0A32-2442-9FBB-06756126019C}" type="datetime1">
              <a:rPr lang="en-US" smtClean="0"/>
              <a:pPr/>
              <a:t>5/23/11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A9F2B8-0797-A14B-930D-A224C53768B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image" Target="../media/image2.png"/><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1.png"/><Relationship Id="rId5" Type="http://schemas.openxmlformats.org/officeDocument/2006/relationships/image" Target="../media/image3.gif"/></Relationships>
</file>

<file path=ppt/slides/_rels/slide10.xml.rels><?xml version="1.0" encoding="UTF-8" standalone="yes"?>
<Relationships xmlns="http://schemas.openxmlformats.org/package/2006/relationships"><Relationship Id="rId6" Type="http://schemas.openxmlformats.org/officeDocument/2006/relationships/image" Target="../media/image26.jpeg"/><Relationship Id="rId4" Type="http://schemas.openxmlformats.org/officeDocument/2006/relationships/image" Target="../media/image24.jpeg"/><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3.gif"/><Relationship Id="rId5" Type="http://schemas.openxmlformats.org/officeDocument/2006/relationships/image" Target="../media/image25.jpeg"/></Relationships>
</file>

<file path=ppt/slides/_rels/slide11.xml.rels><?xml version="1.0" encoding="UTF-8" standalone="yes"?>
<Relationships xmlns="http://schemas.openxmlformats.org/package/2006/relationships"><Relationship Id="rId4" Type="http://schemas.openxmlformats.org/officeDocument/2006/relationships/image" Target="../media/image29.png"/><Relationship Id="rId1" Type="http://schemas.openxmlformats.org/officeDocument/2006/relationships/slideLayout" Target="../slideLayouts/slideLayout6.xml"/><Relationship Id="rId2" Type="http://schemas.openxmlformats.org/officeDocument/2006/relationships/image" Target="../media/image27.jpeg"/><Relationship Id="rId3" Type="http://schemas.openxmlformats.org/officeDocument/2006/relationships/image" Target="../media/image28.jpeg"/><Relationship Id="rId5" Type="http://schemas.openxmlformats.org/officeDocument/2006/relationships/image" Target="../media/image30.png"/></Relationships>
</file>

<file path=ppt/slides/_rels/slide12.xml.rels><?xml version="1.0" encoding="UTF-8" standalone="yes"?>
<Relationships xmlns="http://schemas.openxmlformats.org/package/2006/relationships"><Relationship Id="rId6" Type="http://schemas.openxmlformats.org/officeDocument/2006/relationships/image" Target="../media/image33.png"/><Relationship Id="rId4" Type="http://schemas.openxmlformats.org/officeDocument/2006/relationships/image" Target="../media/image3.gif"/><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1.png"/><Relationship Id="rId5" Type="http://schemas.openxmlformats.org/officeDocument/2006/relationships/image" Target="../media/image32.png"/></Relationships>
</file>

<file path=ppt/slides/_rels/slide13.xml.rels><?xml version="1.0" encoding="UTF-8" standalone="yes"?>
<Relationships xmlns="http://schemas.openxmlformats.org/package/2006/relationships"><Relationship Id="rId8" Type="http://schemas.openxmlformats.org/officeDocument/2006/relationships/image" Target="../media/image38.png"/><Relationship Id="rId4" Type="http://schemas.openxmlformats.org/officeDocument/2006/relationships/image" Target="../media/image3.gif"/><Relationship Id="rId5" Type="http://schemas.openxmlformats.org/officeDocument/2006/relationships/image" Target="../media/image35.jpeg"/><Relationship Id="rId7" Type="http://schemas.openxmlformats.org/officeDocument/2006/relationships/image" Target="../media/image37.png"/><Relationship Id="rId1" Type="http://schemas.openxmlformats.org/officeDocument/2006/relationships/slideLayout" Target="../slideLayouts/slideLayout4.xml"/><Relationship Id="rId2" Type="http://schemas.openxmlformats.org/officeDocument/2006/relationships/notesSlide" Target="../notesSlides/notesSlide10.xml"/><Relationship Id="rId9" Type="http://schemas.openxmlformats.org/officeDocument/2006/relationships/image" Target="../media/image39.jpeg"/><Relationship Id="rId3" Type="http://schemas.openxmlformats.org/officeDocument/2006/relationships/image" Target="../media/image34.gif"/><Relationship Id="rId6" Type="http://schemas.openxmlformats.org/officeDocument/2006/relationships/image" Target="../media/image36.jpeg"/></Relationships>
</file>

<file path=ppt/slides/_rels/slide14.xml.rels><?xml version="1.0" encoding="UTF-8" standalone="yes"?>
<Relationships xmlns="http://schemas.openxmlformats.org/package/2006/relationships"><Relationship Id="rId6" Type="http://schemas.openxmlformats.org/officeDocument/2006/relationships/image" Target="../media/image42.png"/><Relationship Id="rId4" Type="http://schemas.openxmlformats.org/officeDocument/2006/relationships/image" Target="../media/image40.jpeg"/><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gif"/><Relationship Id="rId5" Type="http://schemas.openxmlformats.org/officeDocument/2006/relationships/image" Target="../media/image41.jpeg"/></Relationships>
</file>

<file path=ppt/slides/_rels/slide15.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6" Type="http://schemas.openxmlformats.org/officeDocument/2006/relationships/image" Target="../media/image3.gif"/><Relationship Id="rId4" Type="http://schemas.openxmlformats.org/officeDocument/2006/relationships/image" Target="../media/image5.png"/><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4.png"/><Relationship Id="rId5" Type="http://schemas.openxmlformats.org/officeDocument/2006/relationships/image" Target="../media/image6.png"/></Relationships>
</file>

<file path=ppt/slides/_rels/slide3.xml.rels><?xml version="1.0" encoding="UTF-8" standalone="yes"?>
<Relationships xmlns="http://schemas.openxmlformats.org/package/2006/relationships"><Relationship Id="rId6" Type="http://schemas.openxmlformats.org/officeDocument/2006/relationships/image" Target="../media/image3.gif"/><Relationship Id="rId4" Type="http://schemas.openxmlformats.org/officeDocument/2006/relationships/image" Target="../media/image8.png"/><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7.png"/><Relationship Id="rId5" Type="http://schemas.openxmlformats.org/officeDocument/2006/relationships/image" Target="../media/image9.png"/></Relationships>
</file>

<file path=ppt/slides/_rels/slide4.xml.rels><?xml version="1.0" encoding="UTF-8" standalone="yes"?>
<Relationships xmlns="http://schemas.openxmlformats.org/package/2006/relationships"><Relationship Id="rId4" Type="http://schemas.openxmlformats.org/officeDocument/2006/relationships/image" Target="../media/image12.png"/><Relationship Id="rId1" Type="http://schemas.openxmlformats.org/officeDocument/2006/relationships/slideLayout" Target="../slideLayouts/slideLayout6.xml"/><Relationship Id="rId2" Type="http://schemas.openxmlformats.org/officeDocument/2006/relationships/image" Target="../media/image10.png"/><Relationship Id="rId3" Type="http://schemas.openxmlformats.org/officeDocument/2006/relationships/image" Target="../media/image11.png"/><Relationship Id="rId5" Type="http://schemas.openxmlformats.org/officeDocument/2006/relationships/image" Target="../media/image3.gif"/></Relationships>
</file>

<file path=ppt/slides/_rels/slide5.xml.rels><?xml version="1.0" encoding="UTF-8" standalone="yes"?>
<Relationships xmlns="http://schemas.openxmlformats.org/package/2006/relationships"><Relationship Id="rId4" Type="http://schemas.openxmlformats.org/officeDocument/2006/relationships/image" Target="../media/image14.jpeg"/><Relationship Id="rId5" Type="http://schemas.openxmlformats.org/officeDocument/2006/relationships/image" Target="../media/image15.png"/><Relationship Id="rId7" Type="http://schemas.openxmlformats.org/officeDocument/2006/relationships/image" Target="../media/image3.gif"/><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13.png"/><Relationship Id="rId6" Type="http://schemas.openxmlformats.org/officeDocument/2006/relationships/image" Target="../media/image16.png"/></Relationships>
</file>

<file path=ppt/slides/_rels/slide6.xml.rels><?xml version="1.0" encoding="UTF-8" standalone="yes"?>
<Relationships xmlns="http://schemas.openxmlformats.org/package/2006/relationships"><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7.png"/><Relationship Id="rId5" Type="http://schemas.openxmlformats.org/officeDocument/2006/relationships/image" Target="../media/image3.gif"/></Relationships>
</file>

<file path=ppt/slides/_rels/slide7.xml.rels><?xml version="1.0" encoding="UTF-8" standalone="yes"?>
<Relationships xmlns="http://schemas.openxmlformats.org/package/2006/relationships"><Relationship Id="rId6" Type="http://schemas.openxmlformats.org/officeDocument/2006/relationships/image" Target="../media/image3.gif"/><Relationship Id="rId4" Type="http://schemas.openxmlformats.org/officeDocument/2006/relationships/image" Target="../media/image20.jpeg"/><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9.jpeg"/><Relationship Id="rId5" Type="http://schemas.openxmlformats.org/officeDocument/2006/relationships/image" Target="../media/image21.png"/></Relationships>
</file>

<file path=ppt/slides/_rels/slide8.xml.rels><?xml version="1.0" encoding="UTF-8" standalone="yes"?>
<Relationships xmlns="http://schemas.openxmlformats.org/package/2006/relationships"><Relationship Id="rId2" Type="http://schemas.openxmlformats.org/officeDocument/2006/relationships/image" Target="../media/image22.jpeg"/><Relationship Id="rId3" Type="http://schemas.openxmlformats.org/officeDocument/2006/relationships/image" Target="../media/image2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4" Type="http://schemas.openxmlformats.org/officeDocument/2006/relationships/diagramLayout" Target="../diagrams/layout1.xml"/><Relationship Id="rId5" Type="http://schemas.openxmlformats.org/officeDocument/2006/relationships/diagramQuickStyle" Target="../diagrams/quickStyle1.xml"/><Relationship Id="rId7" Type="http://schemas.microsoft.com/office/2007/relationships/diagramDrawing" Target="../diagrams/drawing1.xml"/><Relationship Id="rId1" Type="http://schemas.openxmlformats.org/officeDocument/2006/relationships/slideLayout" Target="../slideLayouts/slideLayout8.xml"/><Relationship Id="rId2" Type="http://schemas.openxmlformats.org/officeDocument/2006/relationships/notesSlide" Target="../notesSlides/notesSlide7.xml"/><Relationship Id="rId3" Type="http://schemas.openxmlformats.org/officeDocument/2006/relationships/diagramData" Target="../diagrams/data1.xml"/><Relationship Id="rId6" Type="http://schemas.openxmlformats.org/officeDocument/2006/relationships/diagramColors" Target="../diagrams/colors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3924084"/>
            <a:ext cx="7772400" cy="1362075"/>
          </a:xfrm>
        </p:spPr>
        <p:txBody>
          <a:bodyPr>
            <a:normAutofit fontScale="90000"/>
          </a:bodyPr>
          <a:lstStyle/>
          <a:p>
            <a:r>
              <a:rPr lang="en-US" dirty="0" smtClean="0"/>
              <a:t>Kitchen Chemistry</a:t>
            </a:r>
            <a:br>
              <a:rPr lang="en-US" dirty="0" smtClean="0"/>
            </a:br>
            <a:r>
              <a:rPr lang="en-US" sz="2222" dirty="0" smtClean="0">
                <a:latin typeface="Arial" charset="0"/>
                <a:ea typeface="Arial" charset="0"/>
                <a:cs typeface="Arial" charset="0"/>
              </a:rPr>
              <a:t>A Context for Developing Technology For Life-relevant Learning</a:t>
            </a:r>
            <a:r>
              <a:rPr lang="en-US" sz="2222" dirty="0" smtClean="0"/>
              <a:t> </a:t>
            </a:r>
            <a:endParaRPr lang="en-US" sz="2222" dirty="0"/>
          </a:p>
        </p:txBody>
      </p:sp>
      <p:sp>
        <p:nvSpPr>
          <p:cNvPr id="3" name="Text Placeholder 2"/>
          <p:cNvSpPr>
            <a:spLocks noGrp="1"/>
          </p:cNvSpPr>
          <p:nvPr>
            <p:ph type="body" idx="1"/>
          </p:nvPr>
        </p:nvSpPr>
        <p:spPr>
          <a:xfrm>
            <a:off x="741857" y="5286159"/>
            <a:ext cx="7772400" cy="1190180"/>
          </a:xfrm>
        </p:spPr>
        <p:txBody>
          <a:bodyPr>
            <a:noAutofit/>
          </a:bodyPr>
          <a:lstStyle/>
          <a:p>
            <a:r>
              <a:rPr lang="en-US" sz="1600" dirty="0" smtClean="0">
                <a:solidFill>
                  <a:schemeClr val="tx1"/>
                </a:solidFill>
              </a:rPr>
              <a:t>Jason Yip*, Tammy Clegg, Allison </a:t>
            </a:r>
            <a:r>
              <a:rPr lang="en-US" sz="1600" dirty="0" err="1" smtClean="0">
                <a:solidFill>
                  <a:schemeClr val="tx1"/>
                </a:solidFill>
              </a:rPr>
              <a:t>Druin</a:t>
            </a:r>
            <a:r>
              <a:rPr lang="en-US" sz="1600" dirty="0" smtClean="0">
                <a:solidFill>
                  <a:schemeClr val="tx1"/>
                </a:solidFill>
              </a:rPr>
              <a:t> and David </a:t>
            </a:r>
            <a:r>
              <a:rPr lang="en-US" sz="1600" dirty="0" err="1" smtClean="0">
                <a:solidFill>
                  <a:schemeClr val="tx1"/>
                </a:solidFill>
              </a:rPr>
              <a:t>Cavallo</a:t>
            </a:r>
            <a:endParaRPr lang="en-US" sz="1600" dirty="0" smtClean="0">
              <a:solidFill>
                <a:schemeClr val="tx1"/>
              </a:solidFill>
            </a:endParaRPr>
          </a:p>
          <a:p>
            <a:r>
              <a:rPr lang="en-US" sz="1600" dirty="0" smtClean="0">
                <a:solidFill>
                  <a:schemeClr val="tx1"/>
                </a:solidFill>
                <a:latin typeface="News Gothic MT" charset="0"/>
                <a:ea typeface="News Gothic MT" charset="0"/>
                <a:cs typeface="News Gothic MT" charset="0"/>
              </a:rPr>
              <a:t>{</a:t>
            </a:r>
            <a:r>
              <a:rPr lang="en-US" sz="1600" dirty="0" err="1" smtClean="0">
                <a:solidFill>
                  <a:schemeClr val="tx1"/>
                </a:solidFill>
                <a:latin typeface="News Gothic MT" charset="0"/>
                <a:ea typeface="News Gothic MT" charset="0"/>
                <a:cs typeface="News Gothic MT" charset="0"/>
              </a:rPr>
              <a:t>jasonyip</a:t>
            </a:r>
            <a:r>
              <a:rPr lang="en-US" sz="1600" dirty="0" smtClean="0">
                <a:solidFill>
                  <a:schemeClr val="tx1"/>
                </a:solidFill>
                <a:latin typeface="News Gothic MT" charset="0"/>
                <a:ea typeface="News Gothic MT" charset="0"/>
                <a:cs typeface="News Gothic MT" charset="0"/>
              </a:rPr>
              <a:t>, </a:t>
            </a:r>
            <a:r>
              <a:rPr lang="en-US" sz="1600" dirty="0" err="1" smtClean="0">
                <a:solidFill>
                  <a:schemeClr val="tx1"/>
                </a:solidFill>
                <a:latin typeface="News Gothic MT" charset="0"/>
                <a:ea typeface="News Gothic MT" charset="0"/>
                <a:cs typeface="News Gothic MT" charset="0"/>
              </a:rPr>
              <a:t>tclegg</a:t>
            </a:r>
            <a:r>
              <a:rPr lang="en-US" sz="1600" dirty="0" smtClean="0">
                <a:solidFill>
                  <a:schemeClr val="tx1"/>
                </a:solidFill>
                <a:latin typeface="News Gothic MT" charset="0"/>
                <a:ea typeface="News Gothic MT" charset="0"/>
                <a:cs typeface="News Gothic MT" charset="0"/>
              </a:rPr>
              <a:t>, </a:t>
            </a:r>
            <a:r>
              <a:rPr lang="en-US" sz="1600" dirty="0" err="1" smtClean="0">
                <a:solidFill>
                  <a:schemeClr val="tx1"/>
                </a:solidFill>
                <a:latin typeface="News Gothic MT" charset="0"/>
                <a:ea typeface="News Gothic MT" charset="0"/>
                <a:cs typeface="News Gothic MT" charset="0"/>
              </a:rPr>
              <a:t>allisond</a:t>
            </a:r>
            <a:r>
              <a:rPr lang="en-US" sz="1600" dirty="0" smtClean="0">
                <a:solidFill>
                  <a:schemeClr val="tx1"/>
                </a:solidFill>
                <a:latin typeface="News Gothic MT" charset="0"/>
                <a:ea typeface="News Gothic MT" charset="0"/>
                <a:cs typeface="News Gothic MT" charset="0"/>
              </a:rPr>
              <a:t>, </a:t>
            </a:r>
            <a:r>
              <a:rPr lang="en-US" sz="1600" dirty="0" err="1" smtClean="0">
                <a:solidFill>
                  <a:schemeClr val="tx1"/>
                </a:solidFill>
                <a:latin typeface="News Gothic MT" charset="0"/>
                <a:ea typeface="News Gothic MT" charset="0"/>
                <a:cs typeface="News Gothic MT" charset="0"/>
              </a:rPr>
              <a:t>dcavallo}@umd.edu</a:t>
            </a:r>
            <a:r>
              <a:rPr lang="en-US" sz="1600" dirty="0" smtClean="0">
                <a:solidFill>
                  <a:schemeClr val="tx1"/>
                </a:solidFill>
                <a:latin typeface="News Gothic MT" charset="0"/>
                <a:ea typeface="News Gothic MT" charset="0"/>
                <a:cs typeface="News Gothic MT" charset="0"/>
              </a:rPr>
              <a:t> </a:t>
            </a:r>
          </a:p>
          <a:p>
            <a:r>
              <a:rPr lang="en-US" sz="1600" dirty="0" smtClean="0">
                <a:solidFill>
                  <a:schemeClr val="tx1"/>
                </a:solidFill>
                <a:latin typeface="News Gothic MT" charset="0"/>
                <a:ea typeface="News Gothic MT" charset="0"/>
                <a:cs typeface="News Gothic MT" charset="0"/>
              </a:rPr>
              <a:t>College of Information and Library Sciences</a:t>
            </a:r>
          </a:p>
          <a:p>
            <a:r>
              <a:rPr lang="en-US" sz="1600" dirty="0" smtClean="0">
                <a:solidFill>
                  <a:schemeClr val="tx1"/>
                </a:solidFill>
                <a:latin typeface="News Gothic MT" charset="0"/>
                <a:ea typeface="News Gothic MT" charset="0"/>
                <a:cs typeface="News Gothic MT" charset="0"/>
              </a:rPr>
              <a:t>College of Education*</a:t>
            </a:r>
            <a:endParaRPr lang="en-US" sz="1600" dirty="0" smtClean="0">
              <a:solidFill>
                <a:schemeClr val="tx1"/>
              </a:solidFill>
            </a:endParaRPr>
          </a:p>
        </p:txBody>
      </p:sp>
      <p:pic>
        <p:nvPicPr>
          <p:cNvPr id="4" name="Picture 3"/>
          <p:cNvPicPr>
            <a:picLocks noChangeAspect="1"/>
          </p:cNvPicPr>
          <p:nvPr/>
        </p:nvPicPr>
        <p:blipFill>
          <a:blip r:embed="rId3"/>
          <a:stretch>
            <a:fillRect/>
          </a:stretch>
        </p:blipFill>
        <p:spPr>
          <a:xfrm>
            <a:off x="1137001" y="470969"/>
            <a:ext cx="3491056" cy="3328682"/>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4"/>
          <a:stretch>
            <a:fillRect/>
          </a:stretch>
        </p:blipFill>
        <p:spPr>
          <a:xfrm>
            <a:off x="5574778" y="470968"/>
            <a:ext cx="2219123" cy="3328683"/>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3" descr="C:\Program Files\KidPad 1.0\saved-files\HCIL_logo_small_no border.gif"/>
          <p:cNvPicPr>
            <a:picLocks noChangeAspect="1" noChangeArrowheads="1"/>
          </p:cNvPicPr>
          <p:nvPr/>
        </p:nvPicPr>
        <p:blipFill>
          <a:blip r:embed="rId5" cstate="print"/>
          <a:srcRect/>
          <a:stretch>
            <a:fillRect/>
          </a:stretch>
        </p:blipFill>
        <p:spPr bwMode="auto">
          <a:xfrm>
            <a:off x="8320280" y="6079151"/>
            <a:ext cx="685800" cy="681969"/>
          </a:xfrm>
          <a:prstGeom prst="rect">
            <a:avLst/>
          </a:prstGeom>
          <a:noFill/>
        </p:spPr>
      </p:pic>
    </p:spTree>
  </p:cSld>
  <p:clrMapOvr>
    <a:masterClrMapping/>
  </p:clrMapOvr>
  <mc:AlternateContent>
    <mc:Choice xmlns:mp="http://schemas.microsoft.com/office/mac/powerpoint/2008/main" Requires="mp">
      <mc:AlternateContent>
        <mc:Choice Requires="mp">
          <mp:transition spd="med">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Choice>
    <mc:Fallback>
      <mc:AlternateContent>
        <mc:Choice Requires="mp">
          <p:transition spd="med">
            <p:cover/>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Context: Kitchen Chemistry </a:t>
            </a:r>
            <a:endParaRPr lang="en-US" dirty="0"/>
          </a:p>
        </p:txBody>
      </p:sp>
      <p:pic>
        <p:nvPicPr>
          <p:cNvPr id="4" name="Picture 3" descr="C:\Program Files\KidPad 1.0\saved-files\HCIL_logo_small_no border.gif"/>
          <p:cNvPicPr>
            <a:picLocks noChangeAspect="1" noChangeArrowheads="1"/>
          </p:cNvPicPr>
          <p:nvPr/>
        </p:nvPicPr>
        <p:blipFill>
          <a:blip r:embed="rId3" cstate="print"/>
          <a:srcRect/>
          <a:stretch>
            <a:fillRect/>
          </a:stretch>
        </p:blipFill>
        <p:spPr bwMode="auto">
          <a:xfrm>
            <a:off x="8343900" y="6120569"/>
            <a:ext cx="685800" cy="681969"/>
          </a:xfrm>
          <a:prstGeom prst="rect">
            <a:avLst/>
          </a:prstGeom>
          <a:noFill/>
        </p:spPr>
      </p:pic>
      <p:pic>
        <p:nvPicPr>
          <p:cNvPr id="12" name="Picture 4" descr="HA.JPG"/>
          <p:cNvPicPr>
            <a:picLocks noChangeAspect="1"/>
          </p:cNvPicPr>
          <p:nvPr/>
        </p:nvPicPr>
        <p:blipFill>
          <a:blip r:embed="rId4"/>
          <a:srcRect/>
          <a:stretch>
            <a:fillRect/>
          </a:stretch>
        </p:blipFill>
        <p:spPr bwMode="auto">
          <a:xfrm rot="21330067">
            <a:off x="331597" y="1709440"/>
            <a:ext cx="2316405" cy="22134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TextBox 13"/>
          <p:cNvSpPr txBox="1"/>
          <p:nvPr/>
        </p:nvSpPr>
        <p:spPr>
          <a:xfrm>
            <a:off x="6158481" y="4334929"/>
            <a:ext cx="2528320" cy="1015663"/>
          </a:xfrm>
          <a:prstGeom prst="rect">
            <a:avLst/>
          </a:prstGeom>
          <a:noFill/>
        </p:spPr>
        <p:txBody>
          <a:bodyPr wrap="square" rtlCol="0">
            <a:spAutoFit/>
          </a:bodyPr>
          <a:lstStyle/>
          <a:p>
            <a:pPr algn="r"/>
            <a:r>
              <a:rPr lang="en-US" sz="2000" dirty="0" smtClean="0"/>
              <a:t>Using the chemistry of food to perfect dishes</a:t>
            </a:r>
          </a:p>
          <a:p>
            <a:endParaRPr lang="en-US" sz="2000" dirty="0"/>
          </a:p>
        </p:txBody>
      </p:sp>
      <p:sp>
        <p:nvSpPr>
          <p:cNvPr id="15" name="TextBox 14"/>
          <p:cNvSpPr txBox="1"/>
          <p:nvPr/>
        </p:nvSpPr>
        <p:spPr>
          <a:xfrm>
            <a:off x="3370304" y="4334929"/>
            <a:ext cx="2403392" cy="1015663"/>
          </a:xfrm>
          <a:prstGeom prst="rect">
            <a:avLst/>
          </a:prstGeom>
          <a:noFill/>
        </p:spPr>
        <p:txBody>
          <a:bodyPr wrap="square" rtlCol="0">
            <a:spAutoFit/>
          </a:bodyPr>
          <a:lstStyle/>
          <a:p>
            <a:pPr algn="ctr"/>
            <a:r>
              <a:rPr lang="en-US" sz="2000" dirty="0" smtClean="0"/>
              <a:t>After-school or summer camp learning environment </a:t>
            </a:r>
            <a:endParaRPr lang="en-US" sz="2000" dirty="0"/>
          </a:p>
        </p:txBody>
      </p:sp>
      <p:sp>
        <p:nvSpPr>
          <p:cNvPr id="16" name="TextBox 15"/>
          <p:cNvSpPr txBox="1"/>
          <p:nvPr/>
        </p:nvSpPr>
        <p:spPr>
          <a:xfrm>
            <a:off x="248353" y="4334929"/>
            <a:ext cx="2654220" cy="1292662"/>
          </a:xfrm>
          <a:prstGeom prst="rect">
            <a:avLst/>
          </a:prstGeom>
          <a:noFill/>
        </p:spPr>
        <p:txBody>
          <a:bodyPr wrap="square" rtlCol="0">
            <a:spAutoFit/>
          </a:bodyPr>
          <a:lstStyle/>
          <a:p>
            <a:r>
              <a:rPr lang="en-US" sz="2000" dirty="0" smtClean="0"/>
              <a:t>Kids learn scientific reasoning skills through cooking</a:t>
            </a:r>
          </a:p>
          <a:p>
            <a:endParaRPr lang="en-US" dirty="0"/>
          </a:p>
        </p:txBody>
      </p:sp>
      <p:pic>
        <p:nvPicPr>
          <p:cNvPr id="18" name="Picture 17" descr="KSI_Messy_fingers"/>
          <p:cNvPicPr>
            <a:picLocks noChangeAspect="1" noChangeArrowheads="1"/>
          </p:cNvPicPr>
          <p:nvPr/>
        </p:nvPicPr>
        <p:blipFill>
          <a:blip r:embed="rId5">
            <a:alphaModFix/>
          </a:blip>
          <a:srcRect/>
          <a:stretch>
            <a:fillRect/>
          </a:stretch>
        </p:blipFill>
        <p:spPr bwMode="auto">
          <a:xfrm>
            <a:off x="3161978" y="1706001"/>
            <a:ext cx="2694103" cy="20205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9" name="Picture 18" descr="IMG_4282.JPG"/>
          <p:cNvPicPr>
            <a:picLocks noChangeAspect="1"/>
          </p:cNvPicPr>
          <p:nvPr/>
        </p:nvPicPr>
        <p:blipFill>
          <a:blip r:embed="rId6"/>
          <a:stretch>
            <a:fillRect/>
          </a:stretch>
        </p:blipFill>
        <p:spPr>
          <a:xfrm rot="373505">
            <a:off x="6255808" y="1850705"/>
            <a:ext cx="2580611" cy="19354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1" name="TextBox 20"/>
          <p:cNvSpPr txBox="1"/>
          <p:nvPr/>
        </p:nvSpPr>
        <p:spPr>
          <a:xfrm>
            <a:off x="1521886" y="5843570"/>
            <a:ext cx="5739973" cy="553998"/>
          </a:xfrm>
          <a:prstGeom prst="rect">
            <a:avLst/>
          </a:prstGeom>
          <a:noFill/>
        </p:spPr>
        <p:txBody>
          <a:bodyPr wrap="none" rtlCol="0">
            <a:spAutoFit/>
          </a:bodyPr>
          <a:lstStyle/>
          <a:p>
            <a:pPr algn="ctr"/>
            <a:r>
              <a:rPr lang="en-US" dirty="0" smtClean="0"/>
              <a:t>Kitchen Chemistry is based on Kitchen Science Investigators</a:t>
            </a:r>
            <a:br>
              <a:rPr lang="en-US" dirty="0" smtClean="0"/>
            </a:br>
            <a:r>
              <a:rPr lang="en-US" sz="1200" dirty="0" smtClean="0"/>
              <a:t>(Clegg et al., 2006)</a:t>
            </a:r>
            <a:endParaRPr lang="en-US" sz="1200" dirty="0"/>
          </a:p>
        </p:txBody>
      </p:sp>
    </p:spTree>
  </p:cSld>
  <p:clrMapOvr>
    <a:masterClrMapping/>
  </p:clrMapOvr>
  <mc:AlternateContent>
    <mc:Choice xmlns:mp="http://schemas.microsoft.com/office/mac/powerpoint/2008/main" Requires="mp">
      <mc:AlternateContent>
        <mc:Choice Requires="mp">
          <mp:transition spd="med">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Choice>
    <mc:Fallback>
      <mc:AlternateContent>
        <mc:Choice Requires="mp">
          <p:transition spd="med">
            <p:cover/>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Authentic Science Learning in </a:t>
            </a:r>
            <a:br>
              <a:rPr lang="en-US" dirty="0" smtClean="0"/>
            </a:br>
            <a:r>
              <a:rPr lang="en-US" dirty="0" smtClean="0"/>
              <a:t>Kitchen Chemistry</a:t>
            </a:r>
            <a:endParaRPr lang="en-US" dirty="0"/>
          </a:p>
        </p:txBody>
      </p:sp>
      <p:sp>
        <p:nvSpPr>
          <p:cNvPr id="3" name="TextBox 2"/>
          <p:cNvSpPr txBox="1"/>
          <p:nvPr/>
        </p:nvSpPr>
        <p:spPr>
          <a:xfrm>
            <a:off x="619994" y="5552522"/>
            <a:ext cx="7904011" cy="984885"/>
          </a:xfrm>
          <a:prstGeom prst="rect">
            <a:avLst/>
          </a:prstGeom>
          <a:noFill/>
        </p:spPr>
        <p:txBody>
          <a:bodyPr wrap="square" rtlCol="0">
            <a:spAutoFit/>
          </a:bodyPr>
          <a:lstStyle/>
          <a:p>
            <a:pPr marL="0" lvl="1" algn="ctr"/>
            <a:r>
              <a:rPr lang="en-US" sz="2000" dirty="0" smtClean="0"/>
              <a:t>Intention: Kids will see relevance of science through experiencing the value of scientific reasoning for them </a:t>
            </a:r>
          </a:p>
          <a:p>
            <a:pPr algn="ctr"/>
            <a:endParaRPr lang="en-US" dirty="0"/>
          </a:p>
        </p:txBody>
      </p:sp>
      <p:sp>
        <p:nvSpPr>
          <p:cNvPr id="5" name="TextBox 4"/>
          <p:cNvSpPr txBox="1"/>
          <p:nvPr/>
        </p:nvSpPr>
        <p:spPr>
          <a:xfrm>
            <a:off x="2434209" y="2398761"/>
            <a:ext cx="1762021" cy="369332"/>
          </a:xfrm>
          <a:prstGeom prst="rect">
            <a:avLst/>
          </a:prstGeom>
          <a:noFill/>
        </p:spPr>
        <p:txBody>
          <a:bodyPr wrap="none" rtlCol="0">
            <a:spAutoFit/>
          </a:bodyPr>
          <a:lstStyle/>
          <a:p>
            <a:r>
              <a:rPr lang="en-US" dirty="0" smtClean="0">
                <a:latin typeface="+mj-lt"/>
                <a:cs typeface="News Gothic MT"/>
              </a:rPr>
              <a:t>Asking questions</a:t>
            </a:r>
            <a:endParaRPr lang="en-US" dirty="0">
              <a:latin typeface="+mj-lt"/>
              <a:cs typeface="News Gothic MT"/>
            </a:endParaRPr>
          </a:p>
        </p:txBody>
      </p:sp>
      <p:pic>
        <p:nvPicPr>
          <p:cNvPr id="6" name="Picture 4" descr="2007_10230041"/>
          <p:cNvPicPr>
            <a:picLocks noChangeAspect="1" noChangeArrowheads="1"/>
          </p:cNvPicPr>
          <p:nvPr/>
        </p:nvPicPr>
        <p:blipFill>
          <a:blip r:embed="rId2"/>
          <a:srcRect/>
          <a:stretch>
            <a:fillRect/>
          </a:stretch>
        </p:blipFill>
        <p:spPr bwMode="auto">
          <a:xfrm>
            <a:off x="457200" y="1937385"/>
            <a:ext cx="1746806" cy="13101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6685482" y="2398761"/>
            <a:ext cx="2316710" cy="369332"/>
          </a:xfrm>
          <a:prstGeom prst="rect">
            <a:avLst/>
          </a:prstGeom>
          <a:noFill/>
        </p:spPr>
        <p:txBody>
          <a:bodyPr wrap="none" rtlCol="0">
            <a:spAutoFit/>
          </a:bodyPr>
          <a:lstStyle/>
          <a:p>
            <a:r>
              <a:rPr lang="en-US" dirty="0" smtClean="0"/>
              <a:t>Designing experiments</a:t>
            </a:r>
            <a:endParaRPr lang="en-US" dirty="0"/>
          </a:p>
        </p:txBody>
      </p:sp>
      <p:pic>
        <p:nvPicPr>
          <p:cNvPr id="8" name="Picture 7" descr="Pictures from the Camera 001"/>
          <p:cNvPicPr>
            <a:picLocks noChangeAspect="1" noChangeArrowheads="1"/>
          </p:cNvPicPr>
          <p:nvPr/>
        </p:nvPicPr>
        <p:blipFill>
          <a:blip r:embed="rId3"/>
          <a:srcRect/>
          <a:stretch>
            <a:fillRect/>
          </a:stretch>
        </p:blipFill>
        <p:spPr bwMode="auto">
          <a:xfrm>
            <a:off x="4739920" y="2096162"/>
            <a:ext cx="1659596" cy="9745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descr="Viscometer-SHE.png"/>
          <p:cNvPicPr>
            <a:picLocks noChangeAspect="1"/>
          </p:cNvPicPr>
          <p:nvPr/>
        </p:nvPicPr>
        <p:blipFill>
          <a:blip r:embed="rId4"/>
          <a:stretch>
            <a:fillRect/>
          </a:stretch>
        </p:blipFill>
        <p:spPr>
          <a:xfrm>
            <a:off x="457200" y="3596427"/>
            <a:ext cx="1746806" cy="16030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TextBox 9"/>
          <p:cNvSpPr txBox="1"/>
          <p:nvPr/>
        </p:nvSpPr>
        <p:spPr>
          <a:xfrm>
            <a:off x="2434209" y="4213275"/>
            <a:ext cx="1999428" cy="369332"/>
          </a:xfrm>
          <a:prstGeom prst="rect">
            <a:avLst/>
          </a:prstGeom>
          <a:noFill/>
        </p:spPr>
        <p:txBody>
          <a:bodyPr wrap="none" rtlCol="0">
            <a:spAutoFit/>
          </a:bodyPr>
          <a:lstStyle/>
          <a:p>
            <a:r>
              <a:rPr lang="en-US" dirty="0" smtClean="0"/>
              <a:t>Collecting evidence</a:t>
            </a:r>
            <a:endParaRPr lang="en-US" dirty="0"/>
          </a:p>
        </p:txBody>
      </p:sp>
      <p:pic>
        <p:nvPicPr>
          <p:cNvPr id="11" name="Picture 10"/>
          <p:cNvPicPr>
            <a:picLocks noChangeAspect="1"/>
          </p:cNvPicPr>
          <p:nvPr/>
        </p:nvPicPr>
        <p:blipFill>
          <a:blip r:embed="rId5"/>
          <a:stretch>
            <a:fillRect/>
          </a:stretch>
        </p:blipFill>
        <p:spPr>
          <a:xfrm>
            <a:off x="4753010" y="3774733"/>
            <a:ext cx="1646506" cy="12675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TextBox 11"/>
          <p:cNvSpPr txBox="1"/>
          <p:nvPr/>
        </p:nvSpPr>
        <p:spPr>
          <a:xfrm>
            <a:off x="6685482" y="4213275"/>
            <a:ext cx="2062095" cy="369332"/>
          </a:xfrm>
          <a:prstGeom prst="rect">
            <a:avLst/>
          </a:prstGeom>
          <a:noFill/>
        </p:spPr>
        <p:txBody>
          <a:bodyPr wrap="none" rtlCol="0">
            <a:spAutoFit/>
          </a:bodyPr>
          <a:lstStyle/>
          <a:p>
            <a:r>
              <a:rPr lang="en-US" dirty="0" smtClean="0"/>
              <a:t>Developing</a:t>
            </a:r>
            <a:r>
              <a:rPr lang="en-US" dirty="0" smtClean="0"/>
              <a:t> theories</a:t>
            </a:r>
            <a:endParaRPr lang="en-US" dirty="0"/>
          </a:p>
        </p:txBody>
      </p:sp>
    </p:spTree>
  </p:cSld>
  <p:clrMapOvr>
    <a:masterClrMapping/>
  </p:clrMapOvr>
  <mc:AlternateContent>
    <mc:Choice xmlns:mp="http://schemas.microsoft.com/office/mac/powerpoint/2008/main" Requires="mp">
      <mc:AlternateContent>
        <mc:Choice Requires="mp">
          <mp:transition spd="med">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Choice>
    <mc:Fallback>
      <mc:AlternateContent>
        <mc:Choice Requires="mp">
          <p:transition spd="med">
            <p:cover/>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4934"/>
            <a:ext cx="8229600" cy="1143000"/>
          </a:xfrm>
        </p:spPr>
        <p:txBody>
          <a:bodyPr>
            <a:normAutofit/>
          </a:bodyPr>
          <a:lstStyle/>
          <a:p>
            <a:r>
              <a:rPr lang="en-US" sz="3200" dirty="0" smtClean="0"/>
              <a:t>Initial Kitchen Chemistry Participatory Design</a:t>
            </a:r>
            <a:endParaRPr lang="en-US" sz="3200" dirty="0"/>
          </a:p>
        </p:txBody>
      </p:sp>
      <p:sp>
        <p:nvSpPr>
          <p:cNvPr id="3" name="Content Placeholder 2"/>
          <p:cNvSpPr>
            <a:spLocks noGrp="1"/>
          </p:cNvSpPr>
          <p:nvPr>
            <p:ph idx="1"/>
          </p:nvPr>
        </p:nvSpPr>
        <p:spPr>
          <a:xfrm>
            <a:off x="5283143" y="5767407"/>
            <a:ext cx="2851863" cy="1266928"/>
          </a:xfrm>
        </p:spPr>
        <p:txBody>
          <a:bodyPr>
            <a:noAutofit/>
          </a:bodyPr>
          <a:lstStyle/>
          <a:p>
            <a:r>
              <a:rPr lang="en-US" sz="2400" dirty="0" smtClean="0"/>
              <a:t>Mobility</a:t>
            </a:r>
          </a:p>
          <a:p>
            <a:pPr lvl="0"/>
            <a:r>
              <a:rPr lang="en-US" sz="2400" dirty="0" smtClean="0"/>
              <a:t>Creating choosers</a:t>
            </a:r>
          </a:p>
          <a:p>
            <a:endParaRPr lang="en-US" sz="2400" dirty="0" smtClean="0"/>
          </a:p>
        </p:txBody>
      </p:sp>
      <p:pic>
        <p:nvPicPr>
          <p:cNvPr id="4" name="Picture 3"/>
          <p:cNvPicPr>
            <a:picLocks noChangeAspect="1"/>
          </p:cNvPicPr>
          <p:nvPr/>
        </p:nvPicPr>
        <p:blipFill>
          <a:blip r:embed="rId3"/>
          <a:stretch>
            <a:fillRect/>
          </a:stretch>
        </p:blipFill>
        <p:spPr>
          <a:xfrm rot="21220771">
            <a:off x="4951971" y="1324617"/>
            <a:ext cx="2971928" cy="3999261"/>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3" descr="C:\Program Files\KidPad 1.0\saved-files\HCIL_logo_small_no border.gif"/>
          <p:cNvPicPr>
            <a:picLocks noChangeAspect="1" noChangeArrowheads="1"/>
          </p:cNvPicPr>
          <p:nvPr/>
        </p:nvPicPr>
        <p:blipFill>
          <a:blip r:embed="rId4" cstate="print"/>
          <a:srcRect/>
          <a:stretch>
            <a:fillRect/>
          </a:stretch>
        </p:blipFill>
        <p:spPr bwMode="auto">
          <a:xfrm>
            <a:off x="8320280" y="6079151"/>
            <a:ext cx="685800" cy="681969"/>
          </a:xfrm>
          <a:prstGeom prst="rect">
            <a:avLst/>
          </a:prstGeom>
          <a:noFill/>
        </p:spPr>
      </p:pic>
      <p:pic>
        <p:nvPicPr>
          <p:cNvPr id="9" name="Picture 8"/>
          <p:cNvPicPr>
            <a:picLocks noChangeAspect="1"/>
          </p:cNvPicPr>
          <p:nvPr/>
        </p:nvPicPr>
        <p:blipFill>
          <a:blip r:embed="rId5"/>
          <a:stretch>
            <a:fillRect/>
          </a:stretch>
        </p:blipFill>
        <p:spPr>
          <a:xfrm>
            <a:off x="1353616" y="1173182"/>
            <a:ext cx="2733256" cy="20013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6"/>
          <a:stretch>
            <a:fillRect/>
          </a:stretch>
        </p:blipFill>
        <p:spPr>
          <a:xfrm rot="319974">
            <a:off x="1233620" y="3609758"/>
            <a:ext cx="2768408" cy="1954664"/>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Content Placeholder 2"/>
          <p:cNvSpPr txBox="1">
            <a:spLocks/>
          </p:cNvSpPr>
          <p:nvPr/>
        </p:nvSpPr>
        <p:spPr>
          <a:xfrm>
            <a:off x="798929" y="5767407"/>
            <a:ext cx="3287943" cy="1266928"/>
          </a:xfrm>
          <a:prstGeom prst="rect">
            <a:avLst/>
          </a:prstGeom>
        </p:spPr>
        <p:txBody>
          <a:bodyPr vert="horz" lIns="91440" tIns="45720" rIns="91440" bIns="45720" rtlCol="0">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Focus on microwaves</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42900" indent="-342900">
              <a:spcBef>
                <a:spcPct val="20000"/>
              </a:spcBef>
              <a:buFont typeface="Arial"/>
              <a:buChar char="•"/>
              <a:defRPr/>
            </a:pPr>
            <a:r>
              <a:rPr lang="en-US" sz="2400" dirty="0" smtClean="0"/>
              <a:t>Process </a:t>
            </a:r>
            <a:r>
              <a:rPr lang="en-US" sz="2400" dirty="0" smtClean="0"/>
              <a:t>Display</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mc:AlternateContent>
    <mc:Choice xmlns:mp="http://schemas.microsoft.com/office/mac/powerpoint/2008/main" Requires="mp">
      <mc:AlternateContent>
        <mc:Choice Requires="mp">
          <mp:transition spd="med">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Choice>
    <mc:Fallback>
      <mc:AlternateContent>
        <mc:Choice Requires="mp">
          <p:transition spd="med">
            <p:cover/>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8" name="Picture 27" descr="Untitled-2.gif"/>
          <p:cNvPicPr>
            <a:picLocks noChangeAspect="1"/>
          </p:cNvPicPr>
          <p:nvPr/>
        </p:nvPicPr>
        <p:blipFill>
          <a:blip r:embed="rId3"/>
          <a:stretch>
            <a:fillRect/>
          </a:stretch>
        </p:blipFill>
        <p:spPr>
          <a:xfrm rot="21300000">
            <a:off x="-120814" y="4508179"/>
            <a:ext cx="9144000" cy="1693718"/>
          </a:xfrm>
          <a:prstGeom prst="rect">
            <a:avLst/>
          </a:prstGeom>
          <a:effectLst>
            <a:outerShdw blurRad="50800" dist="88900" dir="2700000">
              <a:srgbClr val="000000">
                <a:alpha val="40000"/>
              </a:srgbClr>
            </a:outerShdw>
          </a:effectLst>
        </p:spPr>
      </p:pic>
      <p:sp>
        <p:nvSpPr>
          <p:cNvPr id="2" name="Title 1"/>
          <p:cNvSpPr>
            <a:spLocks noGrp="1"/>
          </p:cNvSpPr>
          <p:nvPr>
            <p:ph type="title"/>
          </p:nvPr>
        </p:nvSpPr>
        <p:spPr/>
        <p:txBody>
          <a:bodyPr>
            <a:normAutofit fontScale="90000"/>
          </a:bodyPr>
          <a:lstStyle/>
          <a:p>
            <a:r>
              <a:rPr lang="en-US" dirty="0" smtClean="0"/>
              <a:t>Life-relevant Learning: The Beginning	</a:t>
            </a:r>
            <a:endParaRPr lang="en-US" dirty="0"/>
          </a:p>
        </p:txBody>
      </p:sp>
      <p:pic>
        <p:nvPicPr>
          <p:cNvPr id="4" name="Picture 3" descr="C:\Program Files\KidPad 1.0\saved-files\HCIL_logo_small_no border.gif"/>
          <p:cNvPicPr>
            <a:picLocks noChangeAspect="1" noChangeArrowheads="1"/>
          </p:cNvPicPr>
          <p:nvPr/>
        </p:nvPicPr>
        <p:blipFill>
          <a:blip r:embed="rId4" cstate="print"/>
          <a:srcRect/>
          <a:stretch>
            <a:fillRect/>
          </a:stretch>
        </p:blipFill>
        <p:spPr bwMode="auto">
          <a:xfrm>
            <a:off x="8320280" y="6079151"/>
            <a:ext cx="685800" cy="681969"/>
          </a:xfrm>
          <a:prstGeom prst="rect">
            <a:avLst/>
          </a:prstGeom>
          <a:noFill/>
        </p:spPr>
      </p:pic>
      <p:pic>
        <p:nvPicPr>
          <p:cNvPr id="7" name="Picture 6" descr="storykit-screenshot.jpg"/>
          <p:cNvPicPr>
            <a:picLocks noChangeAspect="1"/>
          </p:cNvPicPr>
          <p:nvPr/>
        </p:nvPicPr>
        <p:blipFill>
          <a:blip r:embed="rId5"/>
          <a:stretch>
            <a:fillRect/>
          </a:stretch>
        </p:blipFill>
        <p:spPr>
          <a:xfrm>
            <a:off x="4499505" y="2221984"/>
            <a:ext cx="740954" cy="1404630"/>
          </a:xfrm>
          <a:prstGeom prst="rect">
            <a:avLst/>
          </a:prstGeom>
          <a:scene3d>
            <a:camera prst="isometricOffAxis1Right">
              <a:rot lat="1080000" lon="20040000" rev="0"/>
            </a:camera>
            <a:lightRig rig="threePt" dir="t"/>
          </a:scene3d>
        </p:spPr>
      </p:pic>
      <p:sp>
        <p:nvSpPr>
          <p:cNvPr id="14" name="Rectangle 13"/>
          <p:cNvSpPr/>
          <p:nvPr/>
        </p:nvSpPr>
        <p:spPr>
          <a:xfrm>
            <a:off x="675808" y="4391709"/>
            <a:ext cx="2012244" cy="646331"/>
          </a:xfrm>
          <a:prstGeom prst="rect">
            <a:avLst/>
          </a:prstGeom>
        </p:spPr>
        <p:txBody>
          <a:bodyPr wrap="square">
            <a:spAutoFit/>
            <a:scene3d>
              <a:camera prst="orthographicFront"/>
              <a:lightRig rig="threePt" dir="t"/>
            </a:scene3d>
          </a:bodyPr>
          <a:lstStyle/>
          <a:p>
            <a:r>
              <a:rPr lang="en-US" sz="1600" dirty="0" smtClean="0">
                <a:latin typeface="News Gothic MT"/>
                <a:cs typeface="News Gothic MT"/>
              </a:rPr>
              <a:t>Partnerships</a:t>
            </a:r>
            <a:r>
              <a:rPr lang="en-US" dirty="0" smtClean="0">
                <a:latin typeface="News Gothic MT"/>
                <a:cs typeface="News Gothic MT"/>
              </a:rPr>
              <a:t> with </a:t>
            </a:r>
            <a:br>
              <a:rPr lang="en-US" dirty="0" smtClean="0">
                <a:latin typeface="News Gothic MT"/>
                <a:cs typeface="News Gothic MT"/>
              </a:rPr>
            </a:br>
            <a:r>
              <a:rPr lang="en-US" dirty="0" smtClean="0">
                <a:latin typeface="News Gothic MT"/>
                <a:cs typeface="News Gothic MT"/>
              </a:rPr>
              <a:t>local schools</a:t>
            </a:r>
          </a:p>
        </p:txBody>
      </p:sp>
      <p:sp>
        <p:nvSpPr>
          <p:cNvPr id="17" name="Rectangle 16"/>
          <p:cNvSpPr/>
          <p:nvPr/>
        </p:nvSpPr>
        <p:spPr>
          <a:xfrm>
            <a:off x="3203962" y="4019913"/>
            <a:ext cx="2808021" cy="830997"/>
          </a:xfrm>
          <a:prstGeom prst="rect">
            <a:avLst/>
          </a:prstGeom>
        </p:spPr>
        <p:txBody>
          <a:bodyPr wrap="square">
            <a:spAutoFit/>
          </a:bodyPr>
          <a:lstStyle/>
          <a:p>
            <a:r>
              <a:rPr lang="en-US" sz="1600" dirty="0" smtClean="0">
                <a:latin typeface="News Gothic MT"/>
                <a:cs typeface="News Gothic MT"/>
              </a:rPr>
              <a:t>Kitchen Chemistry </a:t>
            </a:r>
            <a:br>
              <a:rPr lang="en-US" sz="1600" dirty="0" smtClean="0">
                <a:latin typeface="News Gothic MT"/>
                <a:cs typeface="News Gothic MT"/>
              </a:rPr>
            </a:br>
            <a:r>
              <a:rPr lang="en-US" sz="1600" dirty="0" smtClean="0">
                <a:latin typeface="News Gothic MT"/>
                <a:cs typeface="News Gothic MT"/>
              </a:rPr>
              <a:t>cycle of design </a:t>
            </a:r>
            <a:br>
              <a:rPr lang="en-US" sz="1600" dirty="0" smtClean="0">
                <a:latin typeface="News Gothic MT"/>
                <a:cs typeface="News Gothic MT"/>
              </a:rPr>
            </a:br>
            <a:r>
              <a:rPr lang="en-US" sz="1600" dirty="0" smtClean="0">
                <a:latin typeface="News Gothic MT"/>
                <a:cs typeface="News Gothic MT"/>
              </a:rPr>
              <a:t>with </a:t>
            </a:r>
            <a:r>
              <a:rPr lang="en-US" sz="1600" i="1" dirty="0" err="1" smtClean="0">
                <a:latin typeface="News Gothic MT"/>
                <a:cs typeface="News Gothic MT"/>
              </a:rPr>
              <a:t>StoryKit</a:t>
            </a:r>
            <a:endParaRPr lang="en-US" sz="1600" i="1" dirty="0" smtClean="0">
              <a:latin typeface="News Gothic MT"/>
              <a:cs typeface="News Gothic MT"/>
            </a:endParaRPr>
          </a:p>
        </p:txBody>
      </p:sp>
      <p:sp>
        <p:nvSpPr>
          <p:cNvPr id="20" name="Rectangle 19"/>
          <p:cNvSpPr/>
          <p:nvPr/>
        </p:nvSpPr>
        <p:spPr>
          <a:xfrm>
            <a:off x="6039131" y="1417638"/>
            <a:ext cx="1991583" cy="369332"/>
          </a:xfrm>
          <a:prstGeom prst="rect">
            <a:avLst/>
          </a:prstGeom>
        </p:spPr>
        <p:txBody>
          <a:bodyPr wrap="square">
            <a:spAutoFit/>
          </a:bodyPr>
          <a:lstStyle/>
          <a:p>
            <a:r>
              <a:rPr lang="en-US" dirty="0" smtClean="0"/>
              <a:t>New LRL programs</a:t>
            </a:r>
          </a:p>
        </p:txBody>
      </p:sp>
      <p:pic>
        <p:nvPicPr>
          <p:cNvPr id="25" name="Picture 24" descr="iPhoneAppAriel1.jpg"/>
          <p:cNvPicPr>
            <a:picLocks noChangeAspect="1"/>
          </p:cNvPicPr>
          <p:nvPr/>
        </p:nvPicPr>
        <p:blipFill>
          <a:blip r:embed="rId6"/>
          <a:stretch>
            <a:fillRect/>
          </a:stretch>
        </p:blipFill>
        <p:spPr>
          <a:xfrm>
            <a:off x="5519176" y="2342047"/>
            <a:ext cx="1515747" cy="10154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isometricOffAxis1Right">
              <a:rot lat="1080000" lon="20040000" rev="0"/>
            </a:camera>
            <a:lightRig rig="twoPt" dir="t">
              <a:rot lat="0" lon="0" rev="7200000"/>
            </a:lightRig>
          </a:scene3d>
          <a:sp3d>
            <a:bevelT w="25400" h="19050"/>
            <a:contourClr>
              <a:srgbClr val="FFFFFF"/>
            </a:contourClr>
          </a:sp3d>
        </p:spPr>
      </p:pic>
      <p:pic>
        <p:nvPicPr>
          <p:cNvPr id="27" name="Picture 26"/>
          <p:cNvPicPr>
            <a:picLocks noChangeAspect="1"/>
          </p:cNvPicPr>
          <p:nvPr/>
        </p:nvPicPr>
        <p:blipFill>
          <a:blip r:embed="rId7"/>
          <a:stretch>
            <a:fillRect/>
          </a:stretch>
        </p:blipFill>
        <p:spPr>
          <a:xfrm>
            <a:off x="2946773" y="2469759"/>
            <a:ext cx="1504413" cy="12523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isometricOffAxis1Right">
              <a:rot lat="1080000" lon="20040000" rev="0"/>
            </a:camera>
            <a:lightRig rig="twoPt" dir="t">
              <a:rot lat="0" lon="0" rev="7200000"/>
            </a:lightRig>
          </a:scene3d>
          <a:sp3d>
            <a:bevelT w="25400" h="19050"/>
            <a:contourClr>
              <a:srgbClr val="FFFFFF"/>
            </a:contourClr>
          </a:sp3d>
        </p:spPr>
      </p:pic>
      <p:pic>
        <p:nvPicPr>
          <p:cNvPr id="29" name="Picture 28"/>
          <p:cNvPicPr>
            <a:picLocks noChangeAspect="1"/>
          </p:cNvPicPr>
          <p:nvPr/>
        </p:nvPicPr>
        <p:blipFill>
          <a:blip r:embed="rId8"/>
          <a:stretch>
            <a:fillRect/>
          </a:stretch>
        </p:blipFill>
        <p:spPr>
          <a:xfrm>
            <a:off x="249652" y="3467155"/>
            <a:ext cx="2540000" cy="596900"/>
          </a:xfrm>
          <a:prstGeom prst="rect">
            <a:avLst/>
          </a:prstGeom>
          <a:solidFill>
            <a:srgbClr val="FFFFFF">
              <a:shade val="85000"/>
            </a:srgbClr>
          </a:solidFill>
          <a:ln w="88900" cap="sq">
            <a:solidFill>
              <a:srgbClr val="FFFFFF"/>
            </a:solidFill>
            <a:miter lim="800000"/>
          </a:ln>
          <a:effectLst>
            <a:innerShdw blurRad="114300">
              <a:srgbClr val="000000"/>
            </a:innerShdw>
          </a:effectLst>
          <a:scene3d>
            <a:camera prst="isometricOffAxis1Right">
              <a:rot lat="1080000" lon="20040000" rev="0"/>
            </a:camera>
            <a:lightRig rig="twoPt" dir="t">
              <a:rot lat="0" lon="0" rev="7200000"/>
            </a:lightRig>
          </a:scene3d>
          <a:sp3d>
            <a:bevelT w="25400" h="19050"/>
            <a:contourClr>
              <a:srgbClr val="FFFFFF"/>
            </a:contourClr>
          </a:sp3d>
        </p:spPr>
      </p:pic>
      <p:pic>
        <p:nvPicPr>
          <p:cNvPr id="31" name="Picture 30" descr="physical-activity.jpg"/>
          <p:cNvPicPr>
            <a:picLocks noChangeAspect="1"/>
          </p:cNvPicPr>
          <p:nvPr/>
        </p:nvPicPr>
        <p:blipFill>
          <a:blip r:embed="rId9"/>
          <a:stretch>
            <a:fillRect/>
          </a:stretch>
        </p:blipFill>
        <p:spPr>
          <a:xfrm>
            <a:off x="7255891" y="2071305"/>
            <a:ext cx="1494409" cy="9944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isometricOffAxis1Right">
              <a:rot lat="1080000" lon="20040000" rev="0"/>
            </a:camera>
            <a:lightRig rig="twoPt" dir="t">
              <a:rot lat="0" lon="0" rev="7200000"/>
            </a:lightRig>
          </a:scene3d>
          <a:sp3d>
            <a:bevelT w="25400" h="19050"/>
            <a:contourClr>
              <a:srgbClr val="FFFFFF"/>
            </a:contourClr>
          </a:sp3d>
        </p:spPr>
      </p:pic>
      <p:sp>
        <p:nvSpPr>
          <p:cNvPr id="35" name="TextBox 34"/>
          <p:cNvSpPr txBox="1"/>
          <p:nvPr/>
        </p:nvSpPr>
        <p:spPr>
          <a:xfrm rot="20808288">
            <a:off x="1648093" y="5517894"/>
            <a:ext cx="6747328" cy="461665"/>
          </a:xfrm>
          <a:prstGeom prst="rect">
            <a:avLst/>
          </a:prstGeom>
          <a:noFill/>
          <a:ln>
            <a:noFill/>
          </a:ln>
          <a:effectLst/>
        </p:spPr>
        <p:txBody>
          <a:bodyPr wrap="square" rtlCol="0">
            <a:spAutoFit/>
          </a:bodyPr>
          <a:lstStyle/>
          <a:p>
            <a:pPr algn="ctr"/>
            <a:r>
              <a:rPr lang="en-US" sz="2400" dirty="0" smtClean="0"/>
              <a:t>Towards a new methodology of design</a:t>
            </a:r>
            <a:endParaRPr lang="en-US" sz="2400" dirty="0"/>
          </a:p>
        </p:txBody>
      </p:sp>
      <p:sp>
        <p:nvSpPr>
          <p:cNvPr id="36" name="TextBox 35"/>
          <p:cNvSpPr txBox="1"/>
          <p:nvPr/>
        </p:nvSpPr>
        <p:spPr>
          <a:xfrm>
            <a:off x="5645402" y="3716287"/>
            <a:ext cx="1087056" cy="584776"/>
          </a:xfrm>
          <a:prstGeom prst="rect">
            <a:avLst/>
          </a:prstGeom>
          <a:noFill/>
        </p:spPr>
        <p:txBody>
          <a:bodyPr wrap="none" rtlCol="0">
            <a:spAutoFit/>
          </a:bodyPr>
          <a:lstStyle/>
          <a:p>
            <a:r>
              <a:rPr lang="en-US" sz="1600" dirty="0" smtClean="0">
                <a:latin typeface="News Gothic MT"/>
                <a:cs typeface="News Gothic MT"/>
              </a:rPr>
              <a:t>Backyard </a:t>
            </a:r>
            <a:br>
              <a:rPr lang="en-US" sz="1600" dirty="0" smtClean="0">
                <a:latin typeface="News Gothic MT"/>
                <a:cs typeface="News Gothic MT"/>
              </a:rPr>
            </a:br>
            <a:r>
              <a:rPr lang="en-US" sz="1600" dirty="0" smtClean="0">
                <a:latin typeface="News Gothic MT"/>
                <a:cs typeface="News Gothic MT"/>
              </a:rPr>
              <a:t>Biology</a:t>
            </a:r>
            <a:endParaRPr lang="en-US" sz="1600" dirty="0">
              <a:latin typeface="News Gothic MT"/>
              <a:cs typeface="News Gothic MT"/>
            </a:endParaRPr>
          </a:p>
        </p:txBody>
      </p:sp>
      <p:sp>
        <p:nvSpPr>
          <p:cNvPr id="37" name="TextBox 36"/>
          <p:cNvSpPr txBox="1"/>
          <p:nvPr/>
        </p:nvSpPr>
        <p:spPr>
          <a:xfrm>
            <a:off x="7478369" y="3372355"/>
            <a:ext cx="925754" cy="584776"/>
          </a:xfrm>
          <a:prstGeom prst="rect">
            <a:avLst/>
          </a:prstGeom>
          <a:noFill/>
        </p:spPr>
        <p:txBody>
          <a:bodyPr wrap="none" rtlCol="0">
            <a:spAutoFit/>
          </a:bodyPr>
          <a:lstStyle/>
          <a:p>
            <a:r>
              <a:rPr lang="en-US" sz="1600" dirty="0" smtClean="0">
                <a:latin typeface="News Gothic MT"/>
                <a:cs typeface="News Gothic MT"/>
              </a:rPr>
              <a:t>Sports </a:t>
            </a:r>
            <a:br>
              <a:rPr lang="en-US" sz="1600" dirty="0" smtClean="0">
                <a:latin typeface="News Gothic MT"/>
                <a:cs typeface="News Gothic MT"/>
              </a:rPr>
            </a:br>
            <a:r>
              <a:rPr lang="en-US" sz="1600" dirty="0" smtClean="0">
                <a:latin typeface="News Gothic MT"/>
                <a:cs typeface="News Gothic MT"/>
              </a:rPr>
              <a:t>Physics</a:t>
            </a:r>
            <a:endParaRPr lang="en-US" sz="1600" dirty="0">
              <a:latin typeface="News Gothic MT"/>
              <a:cs typeface="News Gothic MT"/>
            </a:endParaRPr>
          </a:p>
        </p:txBody>
      </p:sp>
      <p:cxnSp>
        <p:nvCxnSpPr>
          <p:cNvPr id="33" name="Straight Connector 32"/>
          <p:cNvCxnSpPr/>
          <p:nvPr/>
        </p:nvCxnSpPr>
        <p:spPr>
          <a:xfrm rot="16200000" flipV="1">
            <a:off x="-280789" y="5255270"/>
            <a:ext cx="1859813" cy="3"/>
          </a:xfrm>
          <a:prstGeom prst="line">
            <a:avLst/>
          </a:prstGeom>
          <a:ln w="3175" cmpd="sng">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rot="5400000" flipH="1" flipV="1">
            <a:off x="2303811" y="4777192"/>
            <a:ext cx="1740810" cy="1588"/>
          </a:xfrm>
          <a:prstGeom prst="line">
            <a:avLst/>
          </a:prstGeom>
          <a:ln w="3175" cmpd="sng">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rot="5400000" flipH="1" flipV="1">
            <a:off x="4901891" y="4368721"/>
            <a:ext cx="1498317" cy="14105"/>
          </a:xfrm>
          <a:prstGeom prst="line">
            <a:avLst/>
          </a:prstGeom>
          <a:ln w="3175" cmpd="sng">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rot="5400000" flipH="1" flipV="1">
            <a:off x="6722158" y="4000161"/>
            <a:ext cx="1498316" cy="14105"/>
          </a:xfrm>
          <a:prstGeom prst="line">
            <a:avLst/>
          </a:prstGeom>
          <a:ln w="3175" cmpd="sng">
            <a:solidFill>
              <a:schemeClr val="tx1"/>
            </a:solidFill>
            <a:prstDash val="sysDot"/>
          </a:ln>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mc:Choice xmlns:mp="http://schemas.microsoft.com/office/mac/powerpoint/2008/main" Requires="mp">
      <mc:AlternateContent>
        <mc:Choice Requires="mp">
          <mp:transition spd="med">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Choice>
    <mc:Fallback>
      <mc:AlternateContent>
        <mc:Choice Requires="mp">
          <p:transition spd="med">
            <p:cover/>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par>
                                <p:cTn id="36" presetID="10" presetClass="entr" presetSubtype="0"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par>
                                <p:cTn id="47" presetID="10" presetClass="entr" presetSubtype="0" fill="hold" nodeType="with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500"/>
                                        <p:tgtEl>
                                          <p:spTgt spid="5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20" grpId="0"/>
      <p:bldP spid="35" grpId="0"/>
      <p:bldP spid="36" grpId="0"/>
      <p:bldP spid="37" grpId="0"/>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14147" y="5012456"/>
            <a:ext cx="7772400" cy="1362075"/>
          </a:xfrm>
        </p:spPr>
        <p:txBody>
          <a:bodyPr/>
          <a:lstStyle/>
          <a:p>
            <a:r>
              <a:rPr lang="en-US" dirty="0" smtClean="0"/>
              <a:t>Come With Us</a:t>
            </a:r>
            <a:endParaRPr lang="en-US" dirty="0"/>
          </a:p>
        </p:txBody>
      </p:sp>
      <p:sp>
        <p:nvSpPr>
          <p:cNvPr id="5" name="Text Placeholder 4"/>
          <p:cNvSpPr>
            <a:spLocks noGrp="1"/>
          </p:cNvSpPr>
          <p:nvPr>
            <p:ph type="body" idx="1"/>
          </p:nvPr>
        </p:nvSpPr>
        <p:spPr>
          <a:xfrm>
            <a:off x="414147" y="3512269"/>
            <a:ext cx="7772400" cy="1500187"/>
          </a:xfrm>
        </p:spPr>
        <p:txBody>
          <a:bodyPr/>
          <a:lstStyle/>
          <a:p>
            <a:r>
              <a:rPr lang="en-US" dirty="0" smtClean="0"/>
              <a:t>Changing science learning</a:t>
            </a:r>
          </a:p>
        </p:txBody>
      </p:sp>
      <p:pic>
        <p:nvPicPr>
          <p:cNvPr id="4" name="Picture 3" descr="C:\Program Files\KidPad 1.0\saved-files\HCIL_logo_small_no border.gif"/>
          <p:cNvPicPr>
            <a:picLocks noChangeAspect="1" noChangeArrowheads="1"/>
          </p:cNvPicPr>
          <p:nvPr/>
        </p:nvPicPr>
        <p:blipFill>
          <a:blip r:embed="rId3" cstate="print"/>
          <a:srcRect/>
          <a:stretch>
            <a:fillRect/>
          </a:stretch>
        </p:blipFill>
        <p:spPr bwMode="auto">
          <a:xfrm>
            <a:off x="8320280" y="6079151"/>
            <a:ext cx="685800" cy="681969"/>
          </a:xfrm>
          <a:prstGeom prst="rect">
            <a:avLst/>
          </a:prstGeom>
          <a:noFill/>
        </p:spPr>
      </p:pic>
      <p:pic>
        <p:nvPicPr>
          <p:cNvPr id="6" name="Picture 5" descr="mobile-field-trip-creative-writing.jpg"/>
          <p:cNvPicPr>
            <a:picLocks noChangeAspect="1"/>
          </p:cNvPicPr>
          <p:nvPr/>
        </p:nvPicPr>
        <p:blipFill>
          <a:blip r:embed="rId4"/>
          <a:stretch>
            <a:fillRect/>
          </a:stretch>
        </p:blipFill>
        <p:spPr>
          <a:xfrm>
            <a:off x="5914102" y="3249149"/>
            <a:ext cx="2495854" cy="19253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5753100" y="5174523"/>
            <a:ext cx="2783856" cy="1200329"/>
          </a:xfrm>
          <a:prstGeom prst="rect">
            <a:avLst/>
          </a:prstGeom>
          <a:noFill/>
        </p:spPr>
        <p:txBody>
          <a:bodyPr wrap="square" rtlCol="0">
            <a:spAutoFit/>
          </a:bodyPr>
          <a:lstStyle/>
          <a:p>
            <a:pPr algn="r"/>
            <a:r>
              <a:rPr lang="en-US" dirty="0" smtClean="0"/>
              <a:t>Designing technology for the activities in which they will be used</a:t>
            </a:r>
          </a:p>
          <a:p>
            <a:pPr algn="ctr"/>
            <a:endParaRPr lang="en-US" dirty="0"/>
          </a:p>
        </p:txBody>
      </p:sp>
      <p:pic>
        <p:nvPicPr>
          <p:cNvPr id="8" name="Picture 7" descr="boy-with-mag-glass.jpg"/>
          <p:cNvPicPr>
            <a:picLocks noChangeAspect="1"/>
          </p:cNvPicPr>
          <p:nvPr/>
        </p:nvPicPr>
        <p:blipFill>
          <a:blip r:embed="rId5"/>
          <a:stretch>
            <a:fillRect/>
          </a:stretch>
        </p:blipFill>
        <p:spPr>
          <a:xfrm>
            <a:off x="228600" y="198747"/>
            <a:ext cx="1910083" cy="27079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extBox 8"/>
          <p:cNvSpPr txBox="1"/>
          <p:nvPr/>
        </p:nvSpPr>
        <p:spPr>
          <a:xfrm>
            <a:off x="54957" y="3050604"/>
            <a:ext cx="2383443" cy="1200329"/>
          </a:xfrm>
          <a:prstGeom prst="rect">
            <a:avLst/>
          </a:prstGeom>
          <a:noFill/>
        </p:spPr>
        <p:txBody>
          <a:bodyPr wrap="square" rtlCol="0">
            <a:spAutoFit/>
          </a:bodyPr>
          <a:lstStyle/>
          <a:p>
            <a:r>
              <a:rPr lang="en-US" dirty="0" smtClean="0"/>
              <a:t>Changing learners’ perceptions of science and themselves as scientists</a:t>
            </a:r>
            <a:endParaRPr lang="en-US" dirty="0"/>
          </a:p>
        </p:txBody>
      </p:sp>
      <p:pic>
        <p:nvPicPr>
          <p:cNvPr id="10" name="Picture 9"/>
          <p:cNvPicPr>
            <a:picLocks noChangeAspect="1"/>
          </p:cNvPicPr>
          <p:nvPr/>
        </p:nvPicPr>
        <p:blipFill>
          <a:blip r:embed="rId6"/>
          <a:stretch>
            <a:fillRect/>
          </a:stretch>
        </p:blipFill>
        <p:spPr>
          <a:xfrm>
            <a:off x="2716540" y="804946"/>
            <a:ext cx="2584490" cy="34459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extBox 10"/>
          <p:cNvSpPr txBox="1"/>
          <p:nvPr/>
        </p:nvSpPr>
        <p:spPr>
          <a:xfrm>
            <a:off x="5428030" y="1015302"/>
            <a:ext cx="3607874" cy="2492990"/>
          </a:xfrm>
          <a:prstGeom prst="rect">
            <a:avLst/>
          </a:prstGeom>
          <a:noFill/>
        </p:spPr>
        <p:txBody>
          <a:bodyPr wrap="square" rtlCol="0">
            <a:spAutoFit/>
          </a:bodyPr>
          <a:lstStyle/>
          <a:p>
            <a:pPr algn="ctr"/>
            <a:r>
              <a:rPr lang="en-US" sz="2400" u="sng" dirty="0" smtClean="0"/>
              <a:t>Empowering Learners</a:t>
            </a:r>
            <a:r>
              <a:rPr lang="en-US" sz="2400" dirty="0" smtClean="0"/>
              <a:t>:</a:t>
            </a:r>
          </a:p>
          <a:p>
            <a:pPr algn="ctr"/>
            <a:endParaRPr lang="en-US" sz="2400" dirty="0" smtClean="0"/>
          </a:p>
          <a:p>
            <a:pPr algn="ctr"/>
            <a:r>
              <a:rPr lang="en-US" sz="2400" dirty="0" smtClean="0"/>
              <a:t>Giving learners a role in the design their own curriculum and technology</a:t>
            </a:r>
          </a:p>
          <a:p>
            <a:endParaRPr lang="en-US" dirty="0" smtClean="0"/>
          </a:p>
          <a:p>
            <a:endParaRPr lang="en-US" dirty="0"/>
          </a:p>
        </p:txBody>
      </p:sp>
    </p:spTree>
  </p:cSld>
  <p:clrMapOvr>
    <a:masterClrMapping/>
  </p:clrMapOvr>
  <mc:AlternateContent>
    <mc:Choice xmlns:mp="http://schemas.microsoft.com/office/mac/powerpoint/2008/main" Requires="mp">
      <mc:AlternateContent>
        <mc:Choice Requires="mp">
          <mp:transition spd="med">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Choice>
    <mc:Fallback>
      <mc:AlternateContent>
        <mc:Choice Requires="mp">
          <p:transition spd="med">
            <p:cover/>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Acknowledgements</a:t>
            </a:r>
            <a:endParaRPr lang="en-US" dirty="0"/>
          </a:p>
        </p:txBody>
      </p:sp>
      <p:sp>
        <p:nvSpPr>
          <p:cNvPr id="3" name="Text Placeholder 2"/>
          <p:cNvSpPr>
            <a:spLocks noGrp="1"/>
          </p:cNvSpPr>
          <p:nvPr>
            <p:ph type="body" idx="1"/>
          </p:nvPr>
        </p:nvSpPr>
        <p:spPr>
          <a:xfrm>
            <a:off x="722313" y="713099"/>
            <a:ext cx="7772400" cy="3693802"/>
          </a:xfrm>
        </p:spPr>
        <p:txBody>
          <a:bodyPr>
            <a:normAutofit/>
          </a:bodyPr>
          <a:lstStyle/>
          <a:p>
            <a:r>
              <a:rPr lang="en-US" b="1" dirty="0" smtClean="0">
                <a:solidFill>
                  <a:srgbClr val="000000"/>
                </a:solidFill>
              </a:rPr>
              <a:t>We want to thank the following people</a:t>
            </a:r>
          </a:p>
          <a:p>
            <a:endParaRPr lang="en-US" dirty="0" smtClean="0">
              <a:solidFill>
                <a:srgbClr val="000000"/>
              </a:solidFill>
            </a:endParaRPr>
          </a:p>
          <a:p>
            <a:r>
              <a:rPr lang="en-US" dirty="0" smtClean="0">
                <a:solidFill>
                  <a:srgbClr val="000000"/>
                </a:solidFill>
              </a:rPr>
              <a:t>Allison </a:t>
            </a:r>
            <a:r>
              <a:rPr lang="en-US" dirty="0" err="1" smtClean="0">
                <a:solidFill>
                  <a:srgbClr val="000000"/>
                </a:solidFill>
              </a:rPr>
              <a:t>Druin</a:t>
            </a:r>
            <a:r>
              <a:rPr lang="en-US" dirty="0" smtClean="0">
                <a:solidFill>
                  <a:srgbClr val="000000"/>
                </a:solidFill>
              </a:rPr>
              <a:t>, Mona Leigh </a:t>
            </a:r>
            <a:r>
              <a:rPr lang="en-US" dirty="0" err="1" smtClean="0">
                <a:solidFill>
                  <a:srgbClr val="000000"/>
                </a:solidFill>
              </a:rPr>
              <a:t>Guha</a:t>
            </a:r>
            <a:r>
              <a:rPr lang="en-US" dirty="0" smtClean="0">
                <a:solidFill>
                  <a:srgbClr val="000000"/>
                </a:solidFill>
              </a:rPr>
              <a:t>, Evan </a:t>
            </a:r>
            <a:r>
              <a:rPr lang="en-US" dirty="0" err="1" smtClean="0">
                <a:solidFill>
                  <a:srgbClr val="000000"/>
                </a:solidFill>
              </a:rPr>
              <a:t>Golub</a:t>
            </a:r>
            <a:r>
              <a:rPr lang="en-US" dirty="0" smtClean="0">
                <a:solidFill>
                  <a:srgbClr val="000000"/>
                </a:solidFill>
              </a:rPr>
              <a:t>, David </a:t>
            </a:r>
            <a:r>
              <a:rPr lang="en-US" dirty="0" err="1" smtClean="0">
                <a:solidFill>
                  <a:srgbClr val="000000"/>
                </a:solidFill>
              </a:rPr>
              <a:t>Cavallo</a:t>
            </a:r>
            <a:r>
              <a:rPr lang="en-US" dirty="0" smtClean="0">
                <a:solidFill>
                  <a:srgbClr val="000000"/>
                </a:solidFill>
              </a:rPr>
              <a:t>, Beth </a:t>
            </a:r>
            <a:r>
              <a:rPr lang="en-US" dirty="0" err="1" smtClean="0">
                <a:solidFill>
                  <a:srgbClr val="000000"/>
                </a:solidFill>
              </a:rPr>
              <a:t>Bonsignore</a:t>
            </a:r>
            <a:r>
              <a:rPr lang="en-US" dirty="0" smtClean="0">
                <a:solidFill>
                  <a:srgbClr val="000000"/>
                </a:solidFill>
              </a:rPr>
              <a:t>, </a:t>
            </a:r>
            <a:r>
              <a:rPr lang="en-US" dirty="0" err="1" smtClean="0">
                <a:solidFill>
                  <a:srgbClr val="000000"/>
                </a:solidFill>
              </a:rPr>
              <a:t>Richelle</a:t>
            </a:r>
            <a:r>
              <a:rPr lang="en-US" dirty="0" smtClean="0">
                <a:solidFill>
                  <a:srgbClr val="000000"/>
                </a:solidFill>
              </a:rPr>
              <a:t> Brown, Beth Foss, Greg Walsh, and all members of </a:t>
            </a:r>
            <a:r>
              <a:rPr lang="en-US" dirty="0" err="1" smtClean="0">
                <a:solidFill>
                  <a:srgbClr val="000000"/>
                </a:solidFill>
              </a:rPr>
              <a:t>Kidsteam</a:t>
            </a:r>
            <a:r>
              <a:rPr lang="en-US" dirty="0" smtClean="0">
                <a:solidFill>
                  <a:srgbClr val="000000"/>
                </a:solidFill>
              </a:rPr>
              <a:t>.</a:t>
            </a:r>
          </a:p>
          <a:p>
            <a:endParaRPr lang="en-US" dirty="0" smtClean="0">
              <a:solidFill>
                <a:srgbClr val="000000"/>
              </a:solidFill>
            </a:endParaRPr>
          </a:p>
          <a:p>
            <a:r>
              <a:rPr lang="en-US" dirty="0" smtClean="0">
                <a:solidFill>
                  <a:srgbClr val="000000"/>
                </a:solidFill>
              </a:rPr>
              <a:t>Our local school partners</a:t>
            </a:r>
          </a:p>
          <a:p>
            <a:endParaRPr lang="en-US" dirty="0" smtClean="0">
              <a:solidFill>
                <a:srgbClr val="000000"/>
              </a:solidFill>
            </a:endParaRPr>
          </a:p>
          <a:p>
            <a:r>
              <a:rPr lang="en-US" dirty="0" smtClean="0">
                <a:solidFill>
                  <a:srgbClr val="000000"/>
                </a:solidFill>
              </a:rPr>
              <a:t>Janet </a:t>
            </a:r>
            <a:r>
              <a:rPr lang="en-US" dirty="0" err="1" smtClean="0">
                <a:solidFill>
                  <a:srgbClr val="000000"/>
                </a:solidFill>
              </a:rPr>
              <a:t>Kolodner</a:t>
            </a:r>
            <a:r>
              <a:rPr lang="en-US" dirty="0" smtClean="0">
                <a:solidFill>
                  <a:srgbClr val="000000"/>
                </a:solidFill>
              </a:rPr>
              <a:t>, Mike </a:t>
            </a:r>
            <a:r>
              <a:rPr lang="en-US" dirty="0" err="1" smtClean="0">
                <a:solidFill>
                  <a:srgbClr val="000000"/>
                </a:solidFill>
              </a:rPr>
              <a:t>Stieff</a:t>
            </a:r>
            <a:r>
              <a:rPr lang="en-US" dirty="0" smtClean="0">
                <a:solidFill>
                  <a:srgbClr val="000000"/>
                </a:solidFill>
              </a:rPr>
              <a:t>, and Christina Gardner</a:t>
            </a:r>
          </a:p>
        </p:txBody>
      </p:sp>
      <p:pic>
        <p:nvPicPr>
          <p:cNvPr id="5" name="Picture 4" descr="C:\Program Files\KidPad 1.0\saved-files\HCIL_logo_small_no border.gif"/>
          <p:cNvPicPr>
            <a:picLocks noChangeAspect="1" noChangeArrowheads="1"/>
          </p:cNvPicPr>
          <p:nvPr/>
        </p:nvPicPr>
        <p:blipFill>
          <a:blip r:embed="rId2" cstate="print"/>
          <a:srcRect/>
          <a:stretch>
            <a:fillRect/>
          </a:stretch>
        </p:blipFill>
        <p:spPr bwMode="auto">
          <a:xfrm>
            <a:off x="8320280" y="6079151"/>
            <a:ext cx="685800" cy="681969"/>
          </a:xfrm>
          <a:prstGeom prst="rect">
            <a:avLst/>
          </a:prstGeom>
          <a:noFill/>
        </p:spPr>
      </p:pic>
    </p:spTree>
  </p:cSld>
  <p:clrMapOvr>
    <a:masterClrMapping/>
  </p:clrMapOvr>
  <mc:AlternateContent>
    <mc:Choice xmlns:mp="http://schemas.microsoft.com/office/mac/powerpoint/2008/main" Requires="mp">
      <mc:AlternateContent>
        <mc:Choice Requires="mp">
          <mp:transition spd="med">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Choice>
    <mc:Fallback>
      <mc:AlternateContent>
        <mc:Choice Requires="mp">
          <p:transition spd="med">
            <p:cover/>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3646874" y="1727568"/>
            <a:ext cx="3895104" cy="292132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Title 3"/>
          <p:cNvSpPr>
            <a:spLocks noGrp="1"/>
          </p:cNvSpPr>
          <p:nvPr>
            <p:ph type="title"/>
          </p:nvPr>
        </p:nvSpPr>
        <p:spPr>
          <a:xfrm>
            <a:off x="457201" y="0"/>
            <a:ext cx="8229600" cy="1143000"/>
          </a:xfrm>
        </p:spPr>
        <p:txBody>
          <a:bodyPr/>
          <a:lstStyle/>
          <a:p>
            <a:r>
              <a:rPr lang="en-US" dirty="0" smtClean="0">
                <a:ln>
                  <a:solidFill>
                    <a:schemeClr val="bg1">
                      <a:alpha val="0"/>
                    </a:schemeClr>
                  </a:solidFill>
                </a:ln>
                <a:solidFill>
                  <a:srgbClr val="000000"/>
                </a:solidFill>
              </a:rPr>
              <a:t>School Science is Disengaging </a:t>
            </a:r>
            <a:r>
              <a:rPr lang="en-US" dirty="0" err="1" smtClean="0">
                <a:ln>
                  <a:solidFill>
                    <a:schemeClr val="bg1">
                      <a:alpha val="0"/>
                    </a:schemeClr>
                  </a:solidFill>
                </a:ln>
                <a:solidFill>
                  <a:srgbClr val="000000"/>
                </a:solidFill>
                <a:sym typeface="Wingdings"/>
              </a:rPr>
              <a:t></a:t>
            </a:r>
            <a:endParaRPr lang="en-US" dirty="0">
              <a:ln>
                <a:solidFill>
                  <a:schemeClr val="bg1">
                    <a:alpha val="0"/>
                  </a:schemeClr>
                </a:solidFill>
              </a:ln>
              <a:solidFill>
                <a:srgbClr val="000000"/>
              </a:solidFill>
            </a:endParaRPr>
          </a:p>
        </p:txBody>
      </p:sp>
      <p:sp>
        <p:nvSpPr>
          <p:cNvPr id="5" name="Rectangle 4"/>
          <p:cNvSpPr/>
          <p:nvPr/>
        </p:nvSpPr>
        <p:spPr>
          <a:xfrm>
            <a:off x="534737" y="5601952"/>
            <a:ext cx="2119563" cy="830997"/>
          </a:xfrm>
          <a:prstGeom prst="rect">
            <a:avLst/>
          </a:prstGeom>
        </p:spPr>
        <p:txBody>
          <a:bodyPr wrap="square">
            <a:spAutoFit/>
          </a:bodyPr>
          <a:lstStyle/>
          <a:p>
            <a:r>
              <a:rPr lang="en-US" dirty="0" smtClean="0">
                <a:solidFill>
                  <a:srgbClr val="000000"/>
                </a:solidFill>
              </a:rPr>
              <a:t>“Science for all”  </a:t>
            </a:r>
            <a:br>
              <a:rPr lang="en-US" dirty="0" smtClean="0">
                <a:solidFill>
                  <a:srgbClr val="000000"/>
                </a:solidFill>
              </a:rPr>
            </a:br>
            <a:r>
              <a:rPr lang="en-US" sz="1200" dirty="0" smtClean="0">
                <a:solidFill>
                  <a:srgbClr val="000000"/>
                </a:solidFill>
              </a:rPr>
              <a:t>(AAAS, 1990; NRC, 1996)</a:t>
            </a:r>
          </a:p>
          <a:p>
            <a:endParaRPr lang="en-US" dirty="0" smtClean="0">
              <a:solidFill>
                <a:srgbClr val="000000"/>
              </a:solidFill>
            </a:endParaRPr>
          </a:p>
        </p:txBody>
      </p:sp>
      <p:pic>
        <p:nvPicPr>
          <p:cNvPr id="8" name="Picture 7"/>
          <p:cNvPicPr>
            <a:picLocks noChangeAspect="1"/>
          </p:cNvPicPr>
          <p:nvPr/>
        </p:nvPicPr>
        <p:blipFill>
          <a:blip r:embed="rId4"/>
          <a:stretch>
            <a:fillRect/>
          </a:stretch>
        </p:blipFill>
        <p:spPr>
          <a:xfrm rot="1096186">
            <a:off x="693667" y="2230354"/>
            <a:ext cx="3593131" cy="239729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Picture 8"/>
          <p:cNvPicPr>
            <a:picLocks noChangeAspect="1"/>
          </p:cNvPicPr>
          <p:nvPr/>
        </p:nvPicPr>
        <p:blipFill>
          <a:blip r:embed="rId5"/>
          <a:stretch>
            <a:fillRect/>
          </a:stretch>
        </p:blipFill>
        <p:spPr>
          <a:xfrm rot="683954">
            <a:off x="6785544" y="2322212"/>
            <a:ext cx="1905000" cy="28448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3" descr="C:\Program Files\KidPad 1.0\saved-files\HCIL_logo_small_no border.gif"/>
          <p:cNvPicPr>
            <a:picLocks noChangeAspect="1" noChangeArrowheads="1"/>
          </p:cNvPicPr>
          <p:nvPr/>
        </p:nvPicPr>
        <p:blipFill>
          <a:blip r:embed="rId6" cstate="print"/>
          <a:srcRect/>
          <a:stretch>
            <a:fillRect/>
          </a:stretch>
        </p:blipFill>
        <p:spPr bwMode="auto">
          <a:xfrm>
            <a:off x="8320280" y="6079151"/>
            <a:ext cx="685800" cy="681969"/>
          </a:xfrm>
          <a:prstGeom prst="rect">
            <a:avLst/>
          </a:prstGeom>
          <a:noFill/>
        </p:spPr>
      </p:pic>
      <p:sp>
        <p:nvSpPr>
          <p:cNvPr id="11" name="TextBox 10"/>
          <p:cNvSpPr txBox="1"/>
          <p:nvPr/>
        </p:nvSpPr>
        <p:spPr>
          <a:xfrm>
            <a:off x="2895600" y="5597604"/>
            <a:ext cx="5025159" cy="1107996"/>
          </a:xfrm>
          <a:prstGeom prst="rect">
            <a:avLst/>
          </a:prstGeom>
          <a:noFill/>
        </p:spPr>
        <p:txBody>
          <a:bodyPr wrap="none" rtlCol="0">
            <a:spAutoFit/>
          </a:bodyPr>
          <a:lstStyle/>
          <a:p>
            <a:r>
              <a:rPr lang="en-US" dirty="0" smtClean="0">
                <a:solidFill>
                  <a:srgbClr val="000000"/>
                </a:solidFill>
              </a:rPr>
              <a:t>Traditional science learning is irrelevant</a:t>
            </a:r>
            <a:r>
              <a:rPr lang="en-US" dirty="0" smtClean="0"/>
              <a:t>,</a:t>
            </a:r>
            <a:r>
              <a:rPr lang="en-US" b="1" dirty="0" smtClean="0"/>
              <a:t> </a:t>
            </a:r>
            <a:br>
              <a:rPr lang="en-US" b="1" dirty="0" smtClean="0"/>
            </a:br>
            <a:r>
              <a:rPr lang="en-US" b="1" dirty="0" smtClean="0"/>
              <a:t>boring, alien, and disconnected </a:t>
            </a:r>
            <a:r>
              <a:rPr lang="en-US" dirty="0" smtClean="0">
                <a:solidFill>
                  <a:srgbClr val="000000"/>
                </a:solidFill>
              </a:rPr>
              <a:t>from learners’ lives </a:t>
            </a:r>
            <a:br>
              <a:rPr lang="en-US" dirty="0" smtClean="0">
                <a:solidFill>
                  <a:srgbClr val="000000"/>
                </a:solidFill>
              </a:rPr>
            </a:br>
            <a:r>
              <a:rPr lang="en-US" sz="1200" dirty="0" smtClean="0">
                <a:solidFill>
                  <a:srgbClr val="000000"/>
                </a:solidFill>
              </a:rPr>
              <a:t>(e.g., </a:t>
            </a:r>
            <a:r>
              <a:rPr lang="en-US" sz="1200" dirty="0" err="1" smtClean="0">
                <a:solidFill>
                  <a:srgbClr val="000000"/>
                </a:solidFill>
              </a:rPr>
              <a:t>Basu</a:t>
            </a:r>
            <a:r>
              <a:rPr lang="en-US" sz="1200" dirty="0" smtClean="0">
                <a:solidFill>
                  <a:srgbClr val="000000"/>
                </a:solidFill>
              </a:rPr>
              <a:t> &amp; Barton, 2007)</a:t>
            </a:r>
          </a:p>
          <a:p>
            <a:endParaRPr lang="en-US" dirty="0"/>
          </a:p>
        </p:txBody>
      </p:sp>
    </p:spTree>
  </p:cSld>
  <p:clrMapOvr>
    <a:masterClrMapping/>
  </p:clrMapOvr>
  <mc:AlternateContent>
    <mc:Choice xmlns:mp="http://schemas.microsoft.com/office/mac/powerpoint/2008/main" Requires="mp">
      <mc:AlternateContent>
        <mc:Choice Requires="mp">
          <mp:transition spd="med">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Choice>
    <mc:Fallback>
      <mc:AlternateContent>
        <mc:Choice Requires="mp">
          <p:transition spd="med">
            <p:cover/>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43832" y="1514409"/>
            <a:ext cx="4822412" cy="340138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Title 1"/>
          <p:cNvSpPr>
            <a:spLocks noGrp="1"/>
          </p:cNvSpPr>
          <p:nvPr>
            <p:ph type="title"/>
          </p:nvPr>
        </p:nvSpPr>
        <p:spPr/>
        <p:txBody>
          <a:bodyPr/>
          <a:lstStyle/>
          <a:p>
            <a:r>
              <a:rPr lang="en-US" dirty="0" smtClean="0"/>
              <a:t>The Need for Life-relevant Learning</a:t>
            </a:r>
            <a:endParaRPr lang="en-US" dirty="0"/>
          </a:p>
        </p:txBody>
      </p:sp>
      <p:pic>
        <p:nvPicPr>
          <p:cNvPr id="5" name="Picture 4"/>
          <p:cNvPicPr>
            <a:picLocks noChangeAspect="1"/>
          </p:cNvPicPr>
          <p:nvPr/>
        </p:nvPicPr>
        <p:blipFill>
          <a:blip r:embed="rId4"/>
          <a:stretch>
            <a:fillRect/>
          </a:stretch>
        </p:blipFill>
        <p:spPr>
          <a:xfrm rot="1071847">
            <a:off x="6519729" y="1367674"/>
            <a:ext cx="2010293" cy="133810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Picture 5"/>
          <p:cNvPicPr>
            <a:picLocks noChangeAspect="1"/>
          </p:cNvPicPr>
          <p:nvPr/>
        </p:nvPicPr>
        <p:blipFill>
          <a:blip r:embed="rId5"/>
          <a:stretch>
            <a:fillRect/>
          </a:stretch>
        </p:blipFill>
        <p:spPr>
          <a:xfrm rot="20369753">
            <a:off x="5828770" y="3047825"/>
            <a:ext cx="2108748" cy="198804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TextBox 2"/>
          <p:cNvSpPr txBox="1"/>
          <p:nvPr/>
        </p:nvSpPr>
        <p:spPr>
          <a:xfrm>
            <a:off x="443832" y="5342216"/>
            <a:ext cx="8501014" cy="1292662"/>
          </a:xfrm>
          <a:prstGeom prst="rect">
            <a:avLst/>
          </a:prstGeom>
          <a:noFill/>
        </p:spPr>
        <p:txBody>
          <a:bodyPr wrap="square" rtlCol="0">
            <a:spAutoFit/>
          </a:bodyPr>
          <a:lstStyle/>
          <a:p>
            <a:r>
              <a:rPr lang="en-US" b="1" dirty="0" smtClean="0"/>
              <a:t>Diverse learners </a:t>
            </a:r>
            <a:r>
              <a:rPr lang="en-US" dirty="0" smtClean="0"/>
              <a:t>and </a:t>
            </a:r>
            <a:r>
              <a:rPr lang="en-US" b="1" dirty="0" smtClean="0">
                <a:solidFill>
                  <a:srgbClr val="000000"/>
                </a:solidFill>
              </a:rPr>
              <a:t>connecting culture </a:t>
            </a:r>
            <a:r>
              <a:rPr lang="en-US" dirty="0" smtClean="0">
                <a:solidFill>
                  <a:srgbClr val="000000"/>
                </a:solidFill>
              </a:rPr>
              <a:t>in science learning </a:t>
            </a:r>
            <a:br>
              <a:rPr lang="en-US" dirty="0" smtClean="0">
                <a:solidFill>
                  <a:srgbClr val="000000"/>
                </a:solidFill>
              </a:rPr>
            </a:br>
            <a:r>
              <a:rPr lang="en-US" sz="1200" dirty="0" smtClean="0">
                <a:solidFill>
                  <a:srgbClr val="000000"/>
                </a:solidFill>
              </a:rPr>
              <a:t>(</a:t>
            </a:r>
            <a:r>
              <a:rPr lang="en-US" sz="1200" dirty="0" err="1" smtClean="0">
                <a:solidFill>
                  <a:srgbClr val="000000"/>
                </a:solidFill>
              </a:rPr>
              <a:t>Bouillion</a:t>
            </a:r>
            <a:r>
              <a:rPr lang="en-US" sz="1200" dirty="0" smtClean="0">
                <a:solidFill>
                  <a:srgbClr val="000000"/>
                </a:solidFill>
              </a:rPr>
              <a:t> &amp; Gomez, 2001; </a:t>
            </a:r>
            <a:r>
              <a:rPr lang="en-US" sz="1200" dirty="0" err="1" smtClean="0"/>
              <a:t>Eisenhart</a:t>
            </a:r>
            <a:r>
              <a:rPr lang="en-US" sz="1200" dirty="0" smtClean="0"/>
              <a:t> et al., 1996; Fu</a:t>
            </a:r>
            <a:r>
              <a:rPr lang="en-US" sz="1200" dirty="0" smtClean="0">
                <a:solidFill>
                  <a:srgbClr val="000000"/>
                </a:solidFill>
              </a:rPr>
              <a:t>sco, 2001)</a:t>
            </a:r>
          </a:p>
          <a:p>
            <a:endParaRPr lang="en-US" dirty="0" smtClean="0">
              <a:solidFill>
                <a:srgbClr val="000000"/>
              </a:solidFill>
            </a:endParaRPr>
          </a:p>
          <a:p>
            <a:r>
              <a:rPr lang="en-US" b="1" dirty="0" smtClean="0">
                <a:solidFill>
                  <a:srgbClr val="000000"/>
                </a:solidFill>
              </a:rPr>
              <a:t>Social and collaborative learning </a:t>
            </a:r>
            <a:r>
              <a:rPr lang="en-US" dirty="0" smtClean="0">
                <a:solidFill>
                  <a:srgbClr val="000000"/>
                </a:solidFill>
              </a:rPr>
              <a:t>in a variety of contexts outside of the classroom</a:t>
            </a:r>
            <a:br>
              <a:rPr lang="en-US" dirty="0" smtClean="0">
                <a:solidFill>
                  <a:srgbClr val="000000"/>
                </a:solidFill>
              </a:rPr>
            </a:br>
            <a:r>
              <a:rPr lang="en-US" sz="1200" dirty="0" smtClean="0">
                <a:solidFill>
                  <a:srgbClr val="000000"/>
                </a:solidFill>
              </a:rPr>
              <a:t>(Barton, 1998)</a:t>
            </a:r>
            <a:endParaRPr lang="en-US" sz="1200" dirty="0">
              <a:solidFill>
                <a:srgbClr val="000000"/>
              </a:solidFill>
            </a:endParaRPr>
          </a:p>
        </p:txBody>
      </p:sp>
      <p:pic>
        <p:nvPicPr>
          <p:cNvPr id="7" name="Picture 3" descr="C:\Program Files\KidPad 1.0\saved-files\HCIL_logo_small_no border.gif"/>
          <p:cNvPicPr>
            <a:picLocks noChangeAspect="1" noChangeArrowheads="1"/>
          </p:cNvPicPr>
          <p:nvPr/>
        </p:nvPicPr>
        <p:blipFill>
          <a:blip r:embed="rId6" cstate="print"/>
          <a:srcRect/>
          <a:stretch>
            <a:fillRect/>
          </a:stretch>
        </p:blipFill>
        <p:spPr bwMode="auto">
          <a:xfrm>
            <a:off x="8320280" y="6079151"/>
            <a:ext cx="685800" cy="681969"/>
          </a:xfrm>
          <a:prstGeom prst="rect">
            <a:avLst/>
          </a:prstGeom>
          <a:noFill/>
        </p:spPr>
      </p:pic>
    </p:spTree>
  </p:cSld>
  <p:clrMapOvr>
    <a:masterClrMapping/>
  </p:clrMapOvr>
  <mc:AlternateContent>
    <mc:Choice xmlns:mp="http://schemas.microsoft.com/office/mac/powerpoint/2008/main" Requires="mp">
      <mc:AlternateContent>
        <mc:Choice Requires="mp">
          <mp:transition spd="med">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Choice>
    <mc:Fallback>
      <mc:AlternateContent>
        <mc:Choice Requires="mp">
          <p:transition spd="med">
            <p:cover/>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in the Literature</a:t>
            </a:r>
            <a:endParaRPr lang="en-US" dirty="0"/>
          </a:p>
        </p:txBody>
      </p:sp>
      <p:sp>
        <p:nvSpPr>
          <p:cNvPr id="3" name="Rectangle 2"/>
          <p:cNvSpPr/>
          <p:nvPr/>
        </p:nvSpPr>
        <p:spPr>
          <a:xfrm>
            <a:off x="228600" y="4549676"/>
            <a:ext cx="3996743" cy="1908215"/>
          </a:xfrm>
          <a:prstGeom prst="rect">
            <a:avLst/>
          </a:prstGeom>
        </p:spPr>
        <p:txBody>
          <a:bodyPr wrap="square">
            <a:spAutoFit/>
          </a:bodyPr>
          <a:lstStyle/>
          <a:p>
            <a:r>
              <a:rPr lang="en-US" dirty="0" smtClean="0"/>
              <a:t>Cleaning up rivers </a:t>
            </a:r>
            <a:br>
              <a:rPr lang="en-US" dirty="0" smtClean="0"/>
            </a:br>
            <a:r>
              <a:rPr lang="en-US" sz="1200" dirty="0" smtClean="0"/>
              <a:t>(e.g., </a:t>
            </a:r>
            <a:r>
              <a:rPr lang="en-US" sz="1200" dirty="0" err="1" smtClean="0"/>
              <a:t>Bouillion</a:t>
            </a:r>
            <a:r>
              <a:rPr lang="en-US" sz="1200" dirty="0" smtClean="0"/>
              <a:t> &amp; Gomez, 2001; Roth &amp; Lee, 2004)</a:t>
            </a:r>
          </a:p>
          <a:p>
            <a:endParaRPr lang="en-US" dirty="0" smtClean="0"/>
          </a:p>
          <a:p>
            <a:r>
              <a:rPr lang="en-US" dirty="0" smtClean="0"/>
              <a:t>Community gardens </a:t>
            </a:r>
            <a:br>
              <a:rPr lang="en-US" dirty="0" smtClean="0"/>
            </a:br>
            <a:r>
              <a:rPr lang="en-US" sz="1200" dirty="0" smtClean="0"/>
              <a:t>(Fusco, 2001; </a:t>
            </a:r>
            <a:r>
              <a:rPr lang="en-US" sz="1200" dirty="0" err="1" smtClean="0"/>
              <a:t>Krasny</a:t>
            </a:r>
            <a:r>
              <a:rPr lang="en-US" sz="1200" dirty="0" smtClean="0"/>
              <a:t> &amp; </a:t>
            </a:r>
            <a:r>
              <a:rPr lang="en-US" sz="1200" dirty="0" err="1" smtClean="0"/>
              <a:t>Tidball</a:t>
            </a:r>
            <a:r>
              <a:rPr lang="en-US" sz="1200" dirty="0" smtClean="0"/>
              <a:t>, 2009; </a:t>
            </a:r>
            <a:r>
              <a:rPr lang="en-US" sz="1200" dirty="0" err="1" smtClean="0"/>
              <a:t>Rahm</a:t>
            </a:r>
            <a:r>
              <a:rPr lang="en-US" sz="1200" dirty="0" smtClean="0"/>
              <a:t>, 2002) </a:t>
            </a:r>
          </a:p>
          <a:p>
            <a:endParaRPr lang="en-US" sz="1200" dirty="0" smtClean="0"/>
          </a:p>
          <a:p>
            <a:r>
              <a:rPr lang="en-US" dirty="0" smtClean="0"/>
              <a:t>Investigating water quality in schools </a:t>
            </a:r>
            <a:r>
              <a:rPr lang="en-US" sz="1200" dirty="0" smtClean="0"/>
              <a:t/>
            </a:r>
            <a:br>
              <a:rPr lang="en-US" sz="1200" dirty="0" smtClean="0"/>
            </a:br>
            <a:r>
              <a:rPr lang="en-US" sz="1000" dirty="0" smtClean="0"/>
              <a:t>(</a:t>
            </a:r>
            <a:r>
              <a:rPr lang="en-US" sz="1000" dirty="0" err="1" smtClean="0"/>
              <a:t>Rosebery</a:t>
            </a:r>
            <a:r>
              <a:rPr lang="en-US" sz="1000" dirty="0" smtClean="0"/>
              <a:t>, Warren, &amp; Conant, 1992)</a:t>
            </a:r>
          </a:p>
        </p:txBody>
      </p:sp>
      <p:pic>
        <p:nvPicPr>
          <p:cNvPr id="4" name="Picture 3"/>
          <p:cNvPicPr>
            <a:picLocks noChangeAspect="1"/>
          </p:cNvPicPr>
          <p:nvPr/>
        </p:nvPicPr>
        <p:blipFill>
          <a:blip r:embed="rId2"/>
          <a:stretch>
            <a:fillRect/>
          </a:stretch>
        </p:blipFill>
        <p:spPr>
          <a:xfrm>
            <a:off x="457200" y="1632703"/>
            <a:ext cx="3339432" cy="250457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p:cNvPicPr>
            <a:picLocks noChangeAspect="1"/>
          </p:cNvPicPr>
          <p:nvPr/>
        </p:nvPicPr>
        <p:blipFill>
          <a:blip r:embed="rId3"/>
          <a:stretch>
            <a:fillRect/>
          </a:stretch>
        </p:blipFill>
        <p:spPr>
          <a:xfrm rot="1100330">
            <a:off x="2676932" y="1583272"/>
            <a:ext cx="3673279" cy="245076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Picture 5"/>
          <p:cNvPicPr>
            <a:picLocks noChangeAspect="1"/>
          </p:cNvPicPr>
          <p:nvPr/>
        </p:nvPicPr>
        <p:blipFill>
          <a:blip r:embed="rId4"/>
          <a:stretch>
            <a:fillRect/>
          </a:stretch>
        </p:blipFill>
        <p:spPr>
          <a:xfrm rot="21294451">
            <a:off x="4771590" y="1433194"/>
            <a:ext cx="3810000" cy="25400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3" descr="C:\Program Files\KidPad 1.0\saved-files\HCIL_logo_small_no border.gif"/>
          <p:cNvPicPr>
            <a:picLocks noChangeAspect="1" noChangeArrowheads="1"/>
          </p:cNvPicPr>
          <p:nvPr/>
        </p:nvPicPr>
        <p:blipFill>
          <a:blip r:embed="rId5" cstate="print"/>
          <a:srcRect/>
          <a:stretch>
            <a:fillRect/>
          </a:stretch>
        </p:blipFill>
        <p:spPr bwMode="auto">
          <a:xfrm>
            <a:off x="8320280" y="6079151"/>
            <a:ext cx="685800" cy="681969"/>
          </a:xfrm>
          <a:prstGeom prst="rect">
            <a:avLst/>
          </a:prstGeom>
          <a:noFill/>
        </p:spPr>
      </p:pic>
      <p:sp>
        <p:nvSpPr>
          <p:cNvPr id="9" name="Rectangle 8"/>
          <p:cNvSpPr/>
          <p:nvPr/>
        </p:nvSpPr>
        <p:spPr>
          <a:xfrm>
            <a:off x="4356483" y="5155821"/>
            <a:ext cx="4572000" cy="830997"/>
          </a:xfrm>
          <a:prstGeom prst="rect">
            <a:avLst/>
          </a:prstGeom>
        </p:spPr>
        <p:txBody>
          <a:bodyPr>
            <a:spAutoFit/>
          </a:bodyPr>
          <a:lstStyle/>
          <a:p>
            <a:pPr algn="ctr"/>
            <a:r>
              <a:rPr lang="en-US" dirty="0" smtClean="0"/>
              <a:t>We should engage learners, not as passive recipients of science, but as </a:t>
            </a:r>
            <a:r>
              <a:rPr lang="en-US" b="1" dirty="0" smtClean="0">
                <a:solidFill>
                  <a:srgbClr val="000000"/>
                </a:solidFill>
              </a:rPr>
              <a:t>researchers</a:t>
            </a:r>
            <a:r>
              <a:rPr lang="en-US" sz="1200" b="1" dirty="0" smtClean="0">
                <a:solidFill>
                  <a:srgbClr val="000000"/>
                </a:solidFill>
              </a:rPr>
              <a:t/>
            </a:r>
            <a:br>
              <a:rPr lang="en-US" sz="1200" b="1" dirty="0" smtClean="0">
                <a:solidFill>
                  <a:srgbClr val="000000"/>
                </a:solidFill>
              </a:rPr>
            </a:br>
            <a:r>
              <a:rPr lang="en-US" sz="1200" b="1" dirty="0" smtClean="0">
                <a:solidFill>
                  <a:srgbClr val="000000"/>
                </a:solidFill>
              </a:rPr>
              <a:t>(</a:t>
            </a:r>
            <a:r>
              <a:rPr lang="en-US" sz="1200" dirty="0" err="1" smtClean="0">
                <a:solidFill>
                  <a:srgbClr val="000000"/>
                </a:solidFill>
              </a:rPr>
              <a:t>Elmesky</a:t>
            </a:r>
            <a:r>
              <a:rPr lang="en-US" sz="1200" dirty="0" smtClean="0">
                <a:solidFill>
                  <a:srgbClr val="000000"/>
                </a:solidFill>
              </a:rPr>
              <a:t> &amp; Tobin, 2005)</a:t>
            </a:r>
            <a:endParaRPr lang="en-US" sz="1200" dirty="0">
              <a:solidFill>
                <a:srgbClr val="000000"/>
              </a:solidFill>
            </a:endParaRPr>
          </a:p>
        </p:txBody>
      </p:sp>
      <p:cxnSp>
        <p:nvCxnSpPr>
          <p:cNvPr id="11" name="Straight Connector 10"/>
          <p:cNvCxnSpPr/>
          <p:nvPr/>
        </p:nvCxnSpPr>
        <p:spPr>
          <a:xfrm>
            <a:off x="3581400" y="4724400"/>
            <a:ext cx="457200" cy="1588"/>
          </a:xfrm>
          <a:prstGeom prst="line">
            <a:avLst/>
          </a:prstGeom>
          <a:ln w="3175" cmpd="sng">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3581400" y="6456303"/>
            <a:ext cx="457200" cy="1588"/>
          </a:xfrm>
          <a:prstGeom prst="line">
            <a:avLst/>
          </a:prstGeom>
          <a:ln w="3175" cmpd="sng">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5400000">
            <a:off x="3172649" y="5590351"/>
            <a:ext cx="1731903" cy="1588"/>
          </a:xfrm>
          <a:prstGeom prst="line">
            <a:avLst/>
          </a:prstGeom>
          <a:ln w="3175" cmpd="sng">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4037806" y="5562600"/>
            <a:ext cx="628573" cy="1588"/>
          </a:xfrm>
          <a:prstGeom prst="straightConnector1">
            <a:avLst/>
          </a:prstGeom>
          <a:ln w="3175" cmpd="sng">
            <a:solidFill>
              <a:schemeClr val="tx1"/>
            </a:solidFill>
            <a:prstDash val="sysDot"/>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mc:Choice xmlns:mp="http://schemas.microsoft.com/office/mac/powerpoint/2008/main" Requires="mp">
      <mc:AlternateContent>
        <mc:Choice Requires="mp">
          <mp:transition spd="med">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Choice>
    <mc:Fallback>
      <mc:AlternateContent>
        <mc:Choice Requires="mp">
          <p:transition spd="med">
            <p:cover/>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a:stretch>
            <a:fillRect/>
          </a:stretch>
        </p:blipFill>
        <p:spPr>
          <a:xfrm rot="21162790">
            <a:off x="1200236" y="334570"/>
            <a:ext cx="2894841" cy="21162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p:cNvSpPr>
            <a:spLocks noGrp="1"/>
          </p:cNvSpPr>
          <p:nvPr>
            <p:ph type="title" idx="4294967295"/>
          </p:nvPr>
        </p:nvSpPr>
        <p:spPr>
          <a:xfrm>
            <a:off x="1" y="2639882"/>
            <a:ext cx="9143999" cy="1362075"/>
          </a:xfrm>
        </p:spPr>
        <p:txBody>
          <a:bodyPr>
            <a:normAutofit/>
          </a:bodyPr>
          <a:lstStyle/>
          <a:p>
            <a:r>
              <a:rPr lang="en-US" dirty="0" smtClean="0"/>
              <a:t>Opportunities for technology support?</a:t>
            </a:r>
            <a:endParaRPr lang="en-US" dirty="0"/>
          </a:p>
        </p:txBody>
      </p:sp>
      <p:pic>
        <p:nvPicPr>
          <p:cNvPr id="5" name="Picture 4" descr="kids-with-mobile-tech"/>
          <p:cNvPicPr>
            <a:picLocks noChangeAspect="1"/>
          </p:cNvPicPr>
          <p:nvPr/>
        </p:nvPicPr>
        <p:blipFill>
          <a:blip r:embed="rId4"/>
          <a:stretch>
            <a:fillRect/>
          </a:stretch>
        </p:blipFill>
        <p:spPr>
          <a:xfrm rot="552160">
            <a:off x="5067496" y="334763"/>
            <a:ext cx="3009103" cy="21289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p:cNvPicPr>
            <a:picLocks noChangeAspect="1"/>
          </p:cNvPicPr>
          <p:nvPr/>
        </p:nvPicPr>
        <p:blipFill>
          <a:blip r:embed="rId5"/>
          <a:stretch>
            <a:fillRect/>
          </a:stretch>
        </p:blipFill>
        <p:spPr>
          <a:xfrm rot="696087">
            <a:off x="1141248" y="3971050"/>
            <a:ext cx="2966789" cy="22250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TextBox 11"/>
          <p:cNvSpPr txBox="1"/>
          <p:nvPr/>
        </p:nvSpPr>
        <p:spPr>
          <a:xfrm rot="21161660">
            <a:off x="1913451" y="2439781"/>
            <a:ext cx="1443349" cy="523220"/>
          </a:xfrm>
          <a:prstGeom prst="rect">
            <a:avLst/>
          </a:prstGeom>
          <a:noFill/>
        </p:spPr>
        <p:txBody>
          <a:bodyPr wrap="none" rtlCol="0">
            <a:spAutoFit/>
          </a:bodyPr>
          <a:lstStyle/>
          <a:p>
            <a:r>
              <a:rPr lang="en-US" sz="2800" dirty="0" smtClean="0"/>
              <a:t>Mobility</a:t>
            </a:r>
            <a:endParaRPr lang="en-US" sz="2800" dirty="0"/>
          </a:p>
        </p:txBody>
      </p:sp>
      <p:sp>
        <p:nvSpPr>
          <p:cNvPr id="13" name="TextBox 12"/>
          <p:cNvSpPr txBox="1"/>
          <p:nvPr/>
        </p:nvSpPr>
        <p:spPr>
          <a:xfrm rot="710847">
            <a:off x="1107106" y="6105941"/>
            <a:ext cx="2283523" cy="523220"/>
          </a:xfrm>
          <a:prstGeom prst="rect">
            <a:avLst/>
          </a:prstGeom>
          <a:noFill/>
        </p:spPr>
        <p:txBody>
          <a:bodyPr wrap="none" rtlCol="0">
            <a:spAutoFit/>
          </a:bodyPr>
          <a:lstStyle/>
          <a:p>
            <a:r>
              <a:rPr lang="en-US" sz="2800" dirty="0" smtClean="0"/>
              <a:t>Measurement</a:t>
            </a:r>
            <a:endParaRPr lang="en-US" sz="2800" dirty="0"/>
          </a:p>
        </p:txBody>
      </p:sp>
      <p:sp>
        <p:nvSpPr>
          <p:cNvPr id="14" name="TextBox 13"/>
          <p:cNvSpPr txBox="1"/>
          <p:nvPr/>
        </p:nvSpPr>
        <p:spPr>
          <a:xfrm rot="21079049">
            <a:off x="6138157" y="6210117"/>
            <a:ext cx="1581508" cy="523220"/>
          </a:xfrm>
          <a:prstGeom prst="rect">
            <a:avLst/>
          </a:prstGeom>
          <a:noFill/>
        </p:spPr>
        <p:txBody>
          <a:bodyPr wrap="none" rtlCol="0">
            <a:spAutoFit/>
          </a:bodyPr>
          <a:lstStyle/>
          <a:p>
            <a:r>
              <a:rPr lang="en-US" sz="2800" dirty="0" smtClean="0"/>
              <a:t>Narration</a:t>
            </a:r>
            <a:endParaRPr lang="en-US" sz="2800" dirty="0"/>
          </a:p>
        </p:txBody>
      </p:sp>
      <p:sp>
        <p:nvSpPr>
          <p:cNvPr id="15" name="TextBox 14"/>
          <p:cNvSpPr txBox="1"/>
          <p:nvPr/>
        </p:nvSpPr>
        <p:spPr>
          <a:xfrm rot="577716">
            <a:off x="5521768" y="2439781"/>
            <a:ext cx="2200066" cy="523220"/>
          </a:xfrm>
          <a:prstGeom prst="rect">
            <a:avLst/>
          </a:prstGeom>
          <a:noFill/>
        </p:spPr>
        <p:txBody>
          <a:bodyPr wrap="none" rtlCol="0">
            <a:spAutoFit/>
          </a:bodyPr>
          <a:lstStyle/>
          <a:p>
            <a:r>
              <a:rPr lang="en-US" sz="2800" dirty="0" smtClean="0"/>
              <a:t>Collaboration</a:t>
            </a:r>
            <a:endParaRPr lang="en-US" sz="2800" dirty="0"/>
          </a:p>
        </p:txBody>
      </p:sp>
      <p:pic>
        <p:nvPicPr>
          <p:cNvPr id="21" name="Picture 20"/>
          <p:cNvPicPr>
            <a:picLocks noChangeAspect="1"/>
          </p:cNvPicPr>
          <p:nvPr/>
        </p:nvPicPr>
        <p:blipFill>
          <a:blip r:embed="rId6"/>
          <a:stretch>
            <a:fillRect/>
          </a:stretch>
        </p:blipFill>
        <p:spPr>
          <a:xfrm rot="21081675">
            <a:off x="5109273" y="4106534"/>
            <a:ext cx="2940636" cy="21919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2" name="Picture 3" descr="C:\Program Files\KidPad 1.0\saved-files\HCIL_logo_small_no border.gif"/>
          <p:cNvPicPr>
            <a:picLocks noChangeAspect="1" noChangeArrowheads="1"/>
          </p:cNvPicPr>
          <p:nvPr/>
        </p:nvPicPr>
        <p:blipFill>
          <a:blip r:embed="rId7" cstate="print"/>
          <a:srcRect/>
          <a:stretch>
            <a:fillRect/>
          </a:stretch>
        </p:blipFill>
        <p:spPr bwMode="auto">
          <a:xfrm>
            <a:off x="8320280" y="6079151"/>
            <a:ext cx="685800" cy="681969"/>
          </a:xfrm>
          <a:prstGeom prst="rect">
            <a:avLst/>
          </a:prstGeom>
          <a:noFill/>
        </p:spPr>
      </p:pic>
    </p:spTree>
  </p:cSld>
  <p:clrMapOvr>
    <a:masterClrMapping/>
  </p:clrMapOvr>
  <mc:AlternateContent>
    <mc:Choice xmlns:mp="http://schemas.microsoft.com/office/mac/powerpoint/2008/main" Requires="mp">
      <mc:AlternateContent>
        <mc:Choice Requires="mp">
          <mp:transition spd="med">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Choice>
    <mc:Fallback>
      <mc:AlternateContent>
        <mc:Choice Requires="mp">
          <p:transition spd="med">
            <p:cover/>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Designing Technologies that Support Life-relevant Learning</a:t>
            </a:r>
            <a:endParaRPr lang="en-US" dirty="0"/>
          </a:p>
        </p:txBody>
      </p:sp>
      <p:sp>
        <p:nvSpPr>
          <p:cNvPr id="5" name="TextBox 4"/>
          <p:cNvSpPr txBox="1"/>
          <p:nvPr/>
        </p:nvSpPr>
        <p:spPr>
          <a:xfrm>
            <a:off x="819223" y="5837790"/>
            <a:ext cx="7602882" cy="923330"/>
          </a:xfrm>
          <a:prstGeom prst="rect">
            <a:avLst/>
          </a:prstGeom>
          <a:noFill/>
        </p:spPr>
        <p:txBody>
          <a:bodyPr wrap="square" rtlCol="0">
            <a:spAutoFit/>
          </a:bodyPr>
          <a:lstStyle/>
          <a:p>
            <a:r>
              <a:rPr lang="en-US" dirty="0" smtClean="0"/>
              <a:t>How do we design </a:t>
            </a:r>
            <a:r>
              <a:rPr lang="en-US" b="1" dirty="0" smtClean="0"/>
              <a:t>learning activities </a:t>
            </a:r>
            <a:r>
              <a:rPr lang="en-US" dirty="0" smtClean="0"/>
              <a:t>and </a:t>
            </a:r>
            <a:r>
              <a:rPr lang="en-US" b="1" dirty="0" smtClean="0"/>
              <a:t>technologies</a:t>
            </a:r>
            <a:r>
              <a:rPr lang="en-US" dirty="0" smtClean="0"/>
              <a:t> to support science learning in the context of participants’ lives and interests?</a:t>
            </a:r>
          </a:p>
          <a:p>
            <a:endParaRPr lang="en-US" dirty="0"/>
          </a:p>
        </p:txBody>
      </p:sp>
      <p:pic>
        <p:nvPicPr>
          <p:cNvPr id="6" name="Picture 5"/>
          <p:cNvPicPr>
            <a:picLocks noChangeAspect="1"/>
          </p:cNvPicPr>
          <p:nvPr/>
        </p:nvPicPr>
        <p:blipFill>
          <a:blip r:embed="rId3"/>
          <a:stretch>
            <a:fillRect/>
          </a:stretch>
        </p:blipFill>
        <p:spPr>
          <a:xfrm>
            <a:off x="5856479" y="1784806"/>
            <a:ext cx="2929831" cy="370961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4"/>
          <a:stretch>
            <a:fillRect/>
          </a:stretch>
        </p:blipFill>
        <p:spPr>
          <a:xfrm>
            <a:off x="480181" y="1784806"/>
            <a:ext cx="4938020" cy="370961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p:cNvSpPr txBox="1"/>
          <p:nvPr/>
        </p:nvSpPr>
        <p:spPr>
          <a:xfrm>
            <a:off x="6777791" y="2516239"/>
            <a:ext cx="1111840" cy="2092881"/>
          </a:xfrm>
          <a:prstGeom prst="rect">
            <a:avLst/>
          </a:prstGeom>
          <a:noFill/>
        </p:spPr>
        <p:txBody>
          <a:bodyPr wrap="none" rtlCol="0">
            <a:spAutoFit/>
          </a:bodyPr>
          <a:lstStyle/>
          <a:p>
            <a:r>
              <a:rPr lang="en-US" sz="13000" dirty="0" smtClean="0">
                <a:latin typeface="Arial"/>
                <a:cs typeface="Arial"/>
              </a:rPr>
              <a:t>?</a:t>
            </a:r>
            <a:endParaRPr lang="en-US" sz="13000" dirty="0">
              <a:latin typeface="Arial"/>
              <a:cs typeface="Arial"/>
            </a:endParaRPr>
          </a:p>
        </p:txBody>
      </p:sp>
      <p:pic>
        <p:nvPicPr>
          <p:cNvPr id="9" name="Picture 3" descr="C:\Program Files\KidPad 1.0\saved-files\HCIL_logo_small_no border.gif"/>
          <p:cNvPicPr>
            <a:picLocks noChangeAspect="1" noChangeArrowheads="1"/>
          </p:cNvPicPr>
          <p:nvPr/>
        </p:nvPicPr>
        <p:blipFill>
          <a:blip r:embed="rId5" cstate="print"/>
          <a:srcRect/>
          <a:stretch>
            <a:fillRect/>
          </a:stretch>
        </p:blipFill>
        <p:spPr bwMode="auto">
          <a:xfrm>
            <a:off x="8320280" y="6079151"/>
            <a:ext cx="685800" cy="681969"/>
          </a:xfrm>
          <a:prstGeom prst="rect">
            <a:avLst/>
          </a:prstGeom>
          <a:noFill/>
        </p:spPr>
      </p:pic>
    </p:spTree>
  </p:cSld>
  <p:clrMapOvr>
    <a:masterClrMapping/>
  </p:clrMapOvr>
  <mc:AlternateContent>
    <mc:Choice xmlns:mp="http://schemas.microsoft.com/office/mac/powerpoint/2008/main" Requires="mp">
      <mc:AlternateContent>
        <mc:Choice Requires="mp">
          <mp:transition spd="med">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Choice>
    <mc:Fallback>
      <mc:AlternateContent>
        <mc:Choice Requires="mp">
          <p:transition spd="med">
            <p:cover/>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1861370" y="5605016"/>
            <a:ext cx="5987063" cy="1362075"/>
          </a:xfrm>
        </p:spPr>
        <p:txBody>
          <a:bodyPr/>
          <a:lstStyle/>
          <a:p>
            <a:r>
              <a:rPr lang="en-US" dirty="0" smtClean="0"/>
              <a:t>Life-Relevant Learning</a:t>
            </a:r>
            <a:endParaRPr lang="en-US" dirty="0"/>
          </a:p>
        </p:txBody>
      </p:sp>
      <p:pic>
        <p:nvPicPr>
          <p:cNvPr id="11" name="Picture 10" descr="child-with-tech-in-nature.jpg"/>
          <p:cNvPicPr>
            <a:picLocks noChangeAspect="1"/>
          </p:cNvPicPr>
          <p:nvPr/>
        </p:nvPicPr>
        <p:blipFill>
          <a:blip r:embed="rId3"/>
          <a:stretch>
            <a:fillRect/>
          </a:stretch>
        </p:blipFill>
        <p:spPr>
          <a:xfrm rot="1007894">
            <a:off x="6165366" y="1223106"/>
            <a:ext cx="2410425" cy="234346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7" descr="PB060003"/>
          <p:cNvPicPr>
            <a:picLocks noChangeAspect="1" noChangeArrowheads="1"/>
          </p:cNvPicPr>
          <p:nvPr/>
        </p:nvPicPr>
        <p:blipFill>
          <a:blip r:embed="rId4"/>
          <a:srcRect/>
          <a:stretch>
            <a:fillRect/>
          </a:stretch>
        </p:blipFill>
        <p:spPr bwMode="auto">
          <a:xfrm rot="20900619">
            <a:off x="382231" y="1216284"/>
            <a:ext cx="3124626" cy="234346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TextBox 14"/>
          <p:cNvSpPr txBox="1"/>
          <p:nvPr/>
        </p:nvSpPr>
        <p:spPr>
          <a:xfrm>
            <a:off x="177711" y="4070112"/>
            <a:ext cx="2811763" cy="923330"/>
          </a:xfrm>
          <a:prstGeom prst="rect">
            <a:avLst/>
          </a:prstGeom>
          <a:noFill/>
        </p:spPr>
        <p:txBody>
          <a:bodyPr wrap="square" rtlCol="0">
            <a:spAutoFit/>
          </a:bodyPr>
          <a:lstStyle/>
          <a:p>
            <a:r>
              <a:rPr lang="en-US" b="1" dirty="0" smtClean="0"/>
              <a:t>Learning </a:t>
            </a:r>
            <a:r>
              <a:rPr lang="en-US" b="1" dirty="0"/>
              <a:t>activities</a:t>
            </a:r>
            <a:r>
              <a:rPr lang="en-US" b="1" dirty="0" smtClean="0"/>
              <a:t> </a:t>
            </a:r>
            <a:endParaRPr lang="en-US" dirty="0" smtClean="0"/>
          </a:p>
          <a:p>
            <a:r>
              <a:rPr lang="en-US" dirty="0" smtClean="0"/>
              <a:t>Interesting to kids and relevant to their lives.</a:t>
            </a:r>
            <a:endParaRPr lang="en-US" dirty="0"/>
          </a:p>
        </p:txBody>
      </p:sp>
      <p:sp>
        <p:nvSpPr>
          <p:cNvPr id="16" name="TextBox 15"/>
          <p:cNvSpPr txBox="1"/>
          <p:nvPr/>
        </p:nvSpPr>
        <p:spPr>
          <a:xfrm>
            <a:off x="6381320" y="4070112"/>
            <a:ext cx="2481676" cy="1200329"/>
          </a:xfrm>
          <a:prstGeom prst="rect">
            <a:avLst/>
          </a:prstGeom>
          <a:noFill/>
        </p:spPr>
        <p:txBody>
          <a:bodyPr wrap="square" rtlCol="0">
            <a:spAutoFit/>
          </a:bodyPr>
          <a:lstStyle/>
          <a:p>
            <a:pPr algn="r"/>
            <a:r>
              <a:rPr lang="en-US" b="1" dirty="0" smtClean="0"/>
              <a:t>Technology</a:t>
            </a:r>
            <a:r>
              <a:rPr lang="en-US" dirty="0" smtClean="0"/>
              <a:t> </a:t>
            </a:r>
          </a:p>
          <a:p>
            <a:pPr algn="r"/>
            <a:r>
              <a:rPr lang="en-US" dirty="0" smtClean="0"/>
              <a:t>Supports science learning in everyday contexts</a:t>
            </a:r>
            <a:endParaRPr lang="en-US" dirty="0"/>
          </a:p>
        </p:txBody>
      </p:sp>
      <p:sp>
        <p:nvSpPr>
          <p:cNvPr id="17" name="TextBox 16"/>
          <p:cNvSpPr txBox="1"/>
          <p:nvPr/>
        </p:nvSpPr>
        <p:spPr>
          <a:xfrm>
            <a:off x="3458722" y="1217565"/>
            <a:ext cx="2701033" cy="1200329"/>
          </a:xfrm>
          <a:prstGeom prst="rect">
            <a:avLst/>
          </a:prstGeom>
          <a:noFill/>
        </p:spPr>
        <p:txBody>
          <a:bodyPr wrap="square" rtlCol="0">
            <a:spAutoFit/>
          </a:bodyPr>
          <a:lstStyle/>
          <a:p>
            <a:pPr algn="ctr"/>
            <a:r>
              <a:rPr lang="en-US" b="1" dirty="0" smtClean="0"/>
              <a:t>Participatory Design</a:t>
            </a:r>
            <a:endParaRPr lang="en-US" dirty="0" smtClean="0"/>
          </a:p>
          <a:p>
            <a:pPr algn="ctr"/>
            <a:r>
              <a:rPr lang="en-US" dirty="0" smtClean="0"/>
              <a:t>Activities and technology designed </a:t>
            </a:r>
          </a:p>
          <a:p>
            <a:pPr algn="ctr"/>
            <a:r>
              <a:rPr lang="en-US" b="1" dirty="0" smtClean="0"/>
              <a:t>for and by children</a:t>
            </a:r>
            <a:endParaRPr lang="en-US" b="1" dirty="0"/>
          </a:p>
        </p:txBody>
      </p:sp>
      <p:pic>
        <p:nvPicPr>
          <p:cNvPr id="18" name="Picture 17"/>
          <p:cNvPicPr/>
          <p:nvPr/>
        </p:nvPicPr>
        <p:blipFill>
          <a:blip r:embed="rId5" cstate="print"/>
          <a:srcRect/>
          <a:stretch>
            <a:fillRect/>
          </a:stretch>
        </p:blipFill>
        <p:spPr bwMode="auto">
          <a:xfrm>
            <a:off x="3458722" y="3063329"/>
            <a:ext cx="2902226" cy="2179822"/>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3" descr="C:\Program Files\KidPad 1.0\saved-files\HCIL_logo_small_no border.gif"/>
          <p:cNvPicPr>
            <a:picLocks noChangeAspect="1" noChangeArrowheads="1"/>
          </p:cNvPicPr>
          <p:nvPr/>
        </p:nvPicPr>
        <p:blipFill>
          <a:blip r:embed="rId6" cstate="print"/>
          <a:srcRect/>
          <a:stretch>
            <a:fillRect/>
          </a:stretch>
        </p:blipFill>
        <p:spPr bwMode="auto">
          <a:xfrm>
            <a:off x="8320280" y="6079151"/>
            <a:ext cx="685800" cy="681969"/>
          </a:xfrm>
          <a:prstGeom prst="rect">
            <a:avLst/>
          </a:prstGeom>
          <a:noFill/>
        </p:spPr>
      </p:pic>
    </p:spTree>
  </p:cSld>
  <p:clrMapOvr>
    <a:masterClrMapping/>
  </p:clrMapOvr>
  <mc:AlternateContent>
    <mc:Choice xmlns:mp="http://schemas.microsoft.com/office/mac/powerpoint/2008/main" Requires="mp">
      <mc:AlternateContent>
        <mc:Choice Requires="mp">
          <mp:transition spd="med">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Choice>
    <mc:Fallback>
      <mc:AlternateContent>
        <mc:Choice Requires="mp">
          <p:transition spd="med">
            <p:cover/>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Participatory Design Approach</a:t>
            </a:r>
            <a:endParaRPr lang="en-US" dirty="0"/>
          </a:p>
        </p:txBody>
      </p:sp>
      <p:sp>
        <p:nvSpPr>
          <p:cNvPr id="4" name="Text Placeholder 6"/>
          <p:cNvSpPr txBox="1">
            <a:spLocks/>
          </p:cNvSpPr>
          <p:nvPr/>
        </p:nvSpPr>
        <p:spPr>
          <a:xfrm>
            <a:off x="457201" y="5584015"/>
            <a:ext cx="5189252" cy="982991"/>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b="0" i="0" u="none" strike="noStrike" kern="1200" cap="none" spc="0" normalizeH="0" baseline="0" noProof="0" dirty="0" smtClean="0">
                <a:ln>
                  <a:noFill/>
                </a:ln>
                <a:solidFill>
                  <a:schemeClr val="tx1"/>
                </a:solidFill>
                <a:effectLst/>
                <a:uLnTx/>
                <a:uFillTx/>
                <a:latin typeface="+mn-lt"/>
                <a:ea typeface="+mn-ea"/>
                <a:cs typeface="+mn-cs"/>
              </a:rPr>
              <a:t>Traditionally used to design technology</a:t>
            </a:r>
            <a:br>
              <a:rPr kumimoji="0" lang="en-US" b="0" i="0" u="none" strike="noStrike" kern="1200" cap="none" spc="0" normalizeH="0" baseline="0" noProof="0" dirty="0" smtClean="0">
                <a:ln>
                  <a:noFill/>
                </a:ln>
                <a:solidFill>
                  <a:schemeClr val="tx1"/>
                </a:solidFill>
                <a:effectLst/>
                <a:uLnTx/>
                <a:uFillTx/>
                <a:latin typeface="+mn-lt"/>
                <a:ea typeface="+mn-ea"/>
                <a:cs typeface="+mn-cs"/>
              </a:rPr>
            </a:br>
            <a:r>
              <a:rPr kumimoji="0" lang="en-US" sz="1200" b="0" i="0" u="none" strike="noStrike" kern="1200" cap="none" spc="0" normalizeH="0" baseline="0" noProof="0" dirty="0" smtClean="0">
                <a:ln>
                  <a:noFill/>
                </a:ln>
                <a:solidFill>
                  <a:schemeClr val="tx1"/>
                </a:solidFill>
                <a:effectLst/>
                <a:uLnTx/>
                <a:uFillTx/>
                <a:latin typeface="+mn-lt"/>
                <a:ea typeface="+mn-ea"/>
                <a:cs typeface="+mn-cs"/>
              </a:rPr>
              <a:t>(e.g.,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Druin</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et al., 2002)</a:t>
            </a:r>
          </a:p>
        </p:txBody>
      </p:sp>
      <p:pic>
        <p:nvPicPr>
          <p:cNvPr id="6" name="Picture 5" descr="IMG_1129.JPG"/>
          <p:cNvPicPr>
            <a:picLocks noChangeAspect="1"/>
          </p:cNvPicPr>
          <p:nvPr/>
        </p:nvPicPr>
        <p:blipFill>
          <a:blip r:embed="rId2"/>
          <a:stretch>
            <a:fillRect/>
          </a:stretch>
        </p:blipFill>
        <p:spPr>
          <a:xfrm rot="21257241">
            <a:off x="610975" y="1733254"/>
            <a:ext cx="4413218" cy="3309912"/>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p:cNvSpPr/>
          <p:nvPr/>
        </p:nvSpPr>
        <p:spPr>
          <a:xfrm>
            <a:off x="4572000" y="5609110"/>
            <a:ext cx="4572000" cy="553998"/>
          </a:xfrm>
          <a:prstGeom prst="rect">
            <a:avLst/>
          </a:prstGeom>
        </p:spPr>
        <p:txBody>
          <a:bodyPr>
            <a:spAutoFit/>
          </a:bodyPr>
          <a:lstStyle/>
          <a:p>
            <a:pPr lvl="0">
              <a:spcBef>
                <a:spcPct val="20000"/>
              </a:spcBef>
              <a:defRPr/>
            </a:pPr>
            <a:r>
              <a:rPr lang="en-US" dirty="0" smtClean="0"/>
              <a:t>For us: a philosophy of design and learning </a:t>
            </a:r>
            <a:r>
              <a:rPr lang="en-US" sz="1200" dirty="0" smtClean="0"/>
              <a:t>(</a:t>
            </a:r>
            <a:r>
              <a:rPr lang="en-US" sz="1200" dirty="0" err="1" smtClean="0"/>
              <a:t>Kolodner</a:t>
            </a:r>
            <a:r>
              <a:rPr lang="en-US" sz="1200" dirty="0" smtClean="0"/>
              <a:t> et al., 2004)</a:t>
            </a:r>
            <a:endParaRPr lang="en-US" sz="1200" dirty="0"/>
          </a:p>
        </p:txBody>
      </p:sp>
      <p:pic>
        <p:nvPicPr>
          <p:cNvPr id="8" name="Picture 7"/>
          <p:cNvPicPr>
            <a:picLocks noChangeAspect="1"/>
          </p:cNvPicPr>
          <p:nvPr/>
        </p:nvPicPr>
        <p:blipFill>
          <a:blip r:embed="rId3"/>
          <a:stretch>
            <a:fillRect/>
          </a:stretch>
        </p:blipFill>
        <p:spPr>
          <a:xfrm rot="606967">
            <a:off x="6001593" y="1838294"/>
            <a:ext cx="2573100" cy="34308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mc:Choice xmlns:mp="http://schemas.microsoft.com/office/mac/powerpoint/2008/main" Requires="mp">
      <mc:AlternateContent>
        <mc:Choice Requires="mp">
          <mp:transition spd="med">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Choice>
    <mc:Fallback>
      <mc:AlternateContent>
        <mc:Choice Requires="mp">
          <p:transition spd="med">
            <p:cover/>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nvPr>
        </p:nvGraphicFramePr>
        <p:xfrm>
          <a:off x="157429" y="273050"/>
          <a:ext cx="8986571" cy="6444562"/>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pic>
        <p:nvPicPr>
          <p:cNvPr id="13" name="Picture 12"/>
          <p:cNvPicPr/>
          <p:nvPr/>
        </p:nvPicPr>
        <p:blipFill>
          <a:blip r:embed="rId8" cstate="print">
            <a:alphaModFix/>
          </a:blip>
          <a:srcRect/>
          <a:stretch>
            <a:fillRect/>
          </a:stretch>
        </p:blipFill>
        <p:spPr bwMode="auto">
          <a:xfrm>
            <a:off x="3505200" y="2721174"/>
            <a:ext cx="2322151" cy="1927026"/>
          </a:xfrm>
          <a:prstGeom prst="ellipse">
            <a:avLst/>
          </a:prstGeom>
          <a:ln w="63500" cap="rnd">
            <a:solidFill>
              <a:srgbClr val="333333"/>
            </a:solidFill>
          </a:ln>
          <a:effectLst>
            <a:softEdge rad="63500"/>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mc:Choice xmlns:mp="http://schemas.microsoft.com/office/mac/powerpoint/2008/main" Requires="mp">
      <mc:AlternateContent>
        <mc:Choice Requires="mp">
          <mp:transition spd="med">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Choice>
    <mc:Fallback>
      <mc:AlternateContent>
        <mc:Choice Requires="mp">
          <p:transition spd="med">
            <p:cover/>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p:transition>
        </mc:Fallback>
      </mc:AlternateContent>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4049</TotalTime>
  <Words>1961</Words>
  <Application>Microsoft Macintosh PowerPoint</Application>
  <PresentationFormat>On-screen Show (4:3)</PresentationFormat>
  <Paragraphs>150</Paragraphs>
  <Slides>15</Slides>
  <Notes>11</Notes>
  <HiddenSlides>0</HiddenSlides>
  <MMClips>0</MMClips>
  <ScaleCrop>false</ScaleCrop>
  <HeadingPairs>
    <vt:vector size="4" baseType="variant">
      <vt:variant>
        <vt:lpstr>Design Template</vt:lpstr>
      </vt:variant>
      <vt:variant>
        <vt:i4>1</vt:i4>
      </vt:variant>
      <vt:variant>
        <vt:lpstr>Slide Titles</vt:lpstr>
      </vt:variant>
      <vt:variant>
        <vt:i4>15</vt:i4>
      </vt:variant>
    </vt:vector>
  </HeadingPairs>
  <TitlesOfParts>
    <vt:vector size="16" baseType="lpstr">
      <vt:lpstr>Office Theme</vt:lpstr>
      <vt:lpstr>Kitchen Chemistry A Context for Developing Technology For Life-relevant Learning </vt:lpstr>
      <vt:lpstr>School Science is Disengaging </vt:lpstr>
      <vt:lpstr>The Need for Life-relevant Learning</vt:lpstr>
      <vt:lpstr>Examples in the Literature</vt:lpstr>
      <vt:lpstr>Opportunities for technology support?</vt:lpstr>
      <vt:lpstr>Designing Technologies that Support Life-relevant Learning</vt:lpstr>
      <vt:lpstr>Life-Relevant Learning</vt:lpstr>
      <vt:lpstr>Participatory Design Approach</vt:lpstr>
      <vt:lpstr>Slide 9</vt:lpstr>
      <vt:lpstr>Context: Kitchen Chemistry </vt:lpstr>
      <vt:lpstr>Authentic Science Learning in  Kitchen Chemistry</vt:lpstr>
      <vt:lpstr>Initial Kitchen Chemistry Participatory Design</vt:lpstr>
      <vt:lpstr>Life-relevant Learning: The Beginning </vt:lpstr>
      <vt:lpstr>Come With Us</vt:lpstr>
      <vt:lpstr>Acknowledgements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Life-Relevant Learning</dc:title>
  <dc:creator>tammy</dc:creator>
  <cp:lastModifiedBy>tammy</cp:lastModifiedBy>
  <cp:revision>40</cp:revision>
  <dcterms:created xsi:type="dcterms:W3CDTF">2011-05-23T21:07:09Z</dcterms:created>
  <dcterms:modified xsi:type="dcterms:W3CDTF">2011-05-23T21:33:31Z</dcterms:modified>
</cp:coreProperties>
</file>