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23"/>
  </p:notesMasterIdLst>
  <p:handoutMasterIdLst>
    <p:handoutMasterId r:id="rId24"/>
  </p:handoutMasterIdLst>
  <p:sldIdLst>
    <p:sldId id="686" r:id="rId2"/>
    <p:sldId id="718" r:id="rId3"/>
    <p:sldId id="711" r:id="rId4"/>
    <p:sldId id="709" r:id="rId5"/>
    <p:sldId id="719" r:id="rId6"/>
    <p:sldId id="727" r:id="rId7"/>
    <p:sldId id="735" r:id="rId8"/>
    <p:sldId id="728" r:id="rId9"/>
    <p:sldId id="720" r:id="rId10"/>
    <p:sldId id="721" r:id="rId11"/>
    <p:sldId id="729" r:id="rId12"/>
    <p:sldId id="730" r:id="rId13"/>
    <p:sldId id="731" r:id="rId14"/>
    <p:sldId id="732" r:id="rId15"/>
    <p:sldId id="733" r:id="rId16"/>
    <p:sldId id="734" r:id="rId17"/>
    <p:sldId id="713" r:id="rId18"/>
    <p:sldId id="714" r:id="rId19"/>
    <p:sldId id="716" r:id="rId20"/>
    <p:sldId id="717" r:id="rId21"/>
    <p:sldId id="710" r:id="rId22"/>
  </p:sldIdLst>
  <p:sldSz cx="9144000" cy="6858000" type="screen4x3"/>
  <p:notesSz cx="68580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ntique Olv (W1)" pitchFamily="34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ntique Olv (W1)" pitchFamily="34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ntique Olv (W1)" pitchFamily="34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ntique Olv (W1)" pitchFamily="34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ntique Olv (W1)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ntique Olv (W1)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ntique Olv (W1)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ntique Olv (W1)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ntique Olv (W1)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5A2"/>
    <a:srgbClr val="FAF400"/>
    <a:srgbClr val="EC0000"/>
    <a:srgbClr val="DC0000"/>
    <a:srgbClr val="F6F000"/>
    <a:srgbClr val="FFFF00"/>
    <a:srgbClr val="F5032B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0" autoAdjust="0"/>
    <p:restoredTop sz="94511" autoAdjust="0"/>
  </p:normalViewPr>
  <p:slideViewPr>
    <p:cSldViewPr>
      <p:cViewPr>
        <p:scale>
          <a:sx n="110" d="100"/>
          <a:sy n="110" d="100"/>
        </p:scale>
        <p:origin x="-1632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1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1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5235FBE-433D-44B7-8089-C1B6F16F4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7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5790"/>
            <a:ext cx="548640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83D9D5-0969-46A5-A4FF-934F5A89C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453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93F2F7-4024-459F-94E0-28343CC4DD7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415790"/>
            <a:ext cx="5029200" cy="4183380"/>
          </a:xfrm>
          <a:noFill/>
          <a:ln/>
        </p:spPr>
        <p:txBody>
          <a:bodyPr lIns="90488" tIns="44450" rIns="90488" bIns="44450"/>
          <a:lstStyle/>
          <a:p>
            <a:pPr eaLnBrk="1" hangingPunct="1"/>
            <a:endParaRPr lang="en-US" smtClean="0"/>
          </a:p>
        </p:txBody>
      </p:sp>
      <p:sp>
        <p:nvSpPr>
          <p:cNvPr id="5939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59E20-BB48-497F-A07F-80544B83A0E2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defRPr/>
                </a:pPr>
                <a:endParaRPr lang="en-US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53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53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Tx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6C7C5-131B-42BB-A3ED-9A64A4A49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DCFF3-3D0A-4F79-BB87-C88F7C61B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0764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769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9285F-CCF2-49B8-94BE-CD214C28D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344B9-1CE3-4B95-9852-6BD4397B2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1E48D-245E-4A77-B954-544E4C95DD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40528-7974-4A89-88F7-475DAE8BF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56DD4-5B6C-4DA4-BA24-11B6BDAE8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03512-D9CA-43CD-8EC8-7A9DF1CF0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ECB46-397C-464B-A023-64FB7F0A0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727DD-C14A-446D-9B29-240788932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01AF2-CAF9-402F-9648-9C521D1B3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DB17C-7398-411C-A637-37799ACB3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CBD83-B3B6-4EA1-8C78-E7555CC97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7BA4B-C51D-483E-A13C-751B1A38B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 Black" pitchFamily="34" charset="0"/>
                <a:cs typeface="Arial" charset="0"/>
              </a:defRPr>
            </a:lvl1pPr>
          </a:lstStyle>
          <a:p>
            <a:pPr>
              <a:defRPr/>
            </a:pPr>
            <a:fld id="{9EC6A757-9557-4D86-876B-C22F61B24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4277" name="Rectangle 5"/>
          <p:cNvSpPr>
            <a:spLocks noChangeArrowheads="1"/>
          </p:cNvSpPr>
          <p:nvPr userDrawn="1"/>
        </p:nvSpPr>
        <p:spPr bwMode="auto">
          <a:xfrm>
            <a:off x="0" y="914400"/>
            <a:ext cx="285750" cy="223838"/>
          </a:xfrm>
          <a:prstGeom prst="rect">
            <a:avLst/>
          </a:prstGeom>
          <a:gradFill rotWithShape="1">
            <a:gsLst>
              <a:gs pos="0">
                <a:srgbClr val="F6F000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4278" name="Rectangle 6"/>
          <p:cNvSpPr>
            <a:spLocks noChangeArrowheads="1"/>
          </p:cNvSpPr>
          <p:nvPr userDrawn="1"/>
        </p:nvSpPr>
        <p:spPr bwMode="auto">
          <a:xfrm>
            <a:off x="412750" y="971550"/>
            <a:ext cx="8731250" cy="1143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4279" name="Rectangle 7"/>
          <p:cNvSpPr>
            <a:spLocks noChangeArrowheads="1"/>
          </p:cNvSpPr>
          <p:nvPr userDrawn="1"/>
        </p:nvSpPr>
        <p:spPr bwMode="auto">
          <a:xfrm>
            <a:off x="409575" y="971550"/>
            <a:ext cx="138113" cy="587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US" sz="180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54280" name="Rectangle 8"/>
          <p:cNvSpPr>
            <a:spLocks noChangeArrowheads="1"/>
          </p:cNvSpPr>
          <p:nvPr userDrawn="1"/>
        </p:nvSpPr>
        <p:spPr bwMode="auto">
          <a:xfrm>
            <a:off x="547688" y="914400"/>
            <a:ext cx="139700" cy="57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US" sz="180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54281" name="Rectangle 9"/>
          <p:cNvSpPr>
            <a:spLocks noChangeArrowheads="1"/>
          </p:cNvSpPr>
          <p:nvPr userDrawn="1"/>
        </p:nvSpPr>
        <p:spPr bwMode="auto">
          <a:xfrm>
            <a:off x="547688" y="971550"/>
            <a:ext cx="139700" cy="587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US" sz="18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4282" name="Rectangle 10"/>
          <p:cNvSpPr>
            <a:spLocks noChangeArrowheads="1"/>
          </p:cNvSpPr>
          <p:nvPr userDrawn="1"/>
        </p:nvSpPr>
        <p:spPr bwMode="auto">
          <a:xfrm>
            <a:off x="274638" y="1028700"/>
            <a:ext cx="136525" cy="587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US" sz="180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54284" name="Rectangle 12"/>
          <p:cNvSpPr>
            <a:spLocks noChangeArrowheads="1"/>
          </p:cNvSpPr>
          <p:nvPr userDrawn="1"/>
        </p:nvSpPr>
        <p:spPr bwMode="auto">
          <a:xfrm>
            <a:off x="409575" y="1028700"/>
            <a:ext cx="138113" cy="571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US" sz="18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4285" name="Rectangle 13"/>
          <p:cNvSpPr>
            <a:spLocks noChangeArrowheads="1"/>
          </p:cNvSpPr>
          <p:nvPr userDrawn="1"/>
        </p:nvSpPr>
        <p:spPr bwMode="auto">
          <a:xfrm>
            <a:off x="274638" y="1085850"/>
            <a:ext cx="136525" cy="571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US" sz="18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03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28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90" name="Oval 18"/>
          <p:cNvSpPr>
            <a:spLocks noChangeArrowheads="1"/>
          </p:cNvSpPr>
          <p:nvPr userDrawn="1"/>
        </p:nvSpPr>
        <p:spPr bwMode="auto">
          <a:xfrm>
            <a:off x="133350" y="952500"/>
            <a:ext cx="152400" cy="152400"/>
          </a:xfrm>
          <a:prstGeom prst="ellipse">
            <a:avLst/>
          </a:prstGeom>
          <a:solidFill>
            <a:srgbClr val="EC0000"/>
          </a:solidFill>
          <a:ln w="38100" cap="sq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7" name="Picture 17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4413"/>
            <a:ext cx="68580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5032B"/>
        </a:buClr>
        <a:buSzPct val="14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C0000"/>
        </a:buClr>
        <a:buSzPct val="120000"/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5032B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5032B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5032B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5032B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5032B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5032B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5032B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emf"/><Relationship Id="rId4" Type="http://schemas.openxmlformats.org/officeDocument/2006/relationships/oleObject" Target="../embeddings/Microsoft_Excel_97-2003_Worksheet1.xls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200400"/>
            <a:ext cx="8991600" cy="762000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1050" b="1" dirty="0" smtClean="0"/>
              <a:t/>
            </a:r>
            <a:br>
              <a:rPr lang="en-US" sz="1050" b="1" dirty="0" smtClean="0"/>
            </a:br>
            <a:r>
              <a:rPr lang="en-US" sz="4000" b="1" dirty="0"/>
              <a:t> </a:t>
            </a:r>
            <a:r>
              <a:rPr lang="en-US" b="1" dirty="0" smtClean="0"/>
              <a:t>Medical Informatics:</a:t>
            </a:r>
            <a:br>
              <a:rPr lang="en-US" b="1" dirty="0" smtClean="0"/>
            </a:br>
            <a:r>
              <a:rPr lang="en-US" sz="3200" b="1" dirty="0" smtClean="0"/>
              <a:t>Opportunities for Improving Patient Care</a:t>
            </a:r>
            <a:br>
              <a:rPr lang="en-US" sz="3200" b="1" dirty="0" smtClean="0"/>
            </a:br>
            <a:r>
              <a:rPr lang="en-US" sz="800" b="1" i="1" dirty="0" smtClean="0">
                <a:latin typeface="Times" pitchFamily="18" charset="0"/>
              </a:rPr>
              <a:t/>
            </a:r>
            <a:br>
              <a:rPr lang="en-US" sz="800" b="1" i="1" dirty="0" smtClean="0">
                <a:latin typeface="Times" pitchFamily="18" charset="0"/>
              </a:rPr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800" b="1" i="1" dirty="0">
                <a:latin typeface="Times" charset="0"/>
              </a:rPr>
              <a:t/>
            </a:r>
            <a:br>
              <a:rPr lang="en-US" sz="800" b="1" i="1" dirty="0">
                <a:latin typeface="Times" charset="0"/>
              </a:rPr>
            </a:br>
            <a:r>
              <a:rPr lang="en-US" sz="2800" dirty="0"/>
              <a:t>Ben Shneiderman  </a:t>
            </a:r>
            <a:r>
              <a:rPr lang="en-US" sz="1800" b="1" i="1" dirty="0" smtClean="0">
                <a:latin typeface="Courier New" pitchFamily="49" charset="0"/>
              </a:rPr>
              <a:t>ben@cs.umd.edu  @</a:t>
            </a:r>
            <a:r>
              <a:rPr lang="en-US" sz="1800" b="1" i="1" dirty="0" err="1" smtClean="0">
                <a:latin typeface="Courier New" pitchFamily="49" charset="0"/>
              </a:rPr>
              <a:t>benbendc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2000" dirty="0"/>
              <a:t>Founding Director (1983-2000), Human-Computer Interaction Lab</a:t>
            </a:r>
            <a:br>
              <a:rPr lang="en-US" sz="2000" dirty="0"/>
            </a:br>
            <a:r>
              <a:rPr lang="en-US" sz="2000" dirty="0"/>
              <a:t>Professor, Department of Computer Science</a:t>
            </a:r>
            <a:br>
              <a:rPr lang="en-US" sz="2000" dirty="0"/>
            </a:br>
            <a:r>
              <a:rPr lang="en-US" sz="2000" dirty="0"/>
              <a:t>Member, Institute for Advanced Computer </a:t>
            </a:r>
            <a:r>
              <a:rPr lang="en-US" sz="2000" dirty="0" smtClean="0"/>
              <a:t>Studies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3075" name="Picture 3" descr="Welcome &#10;to the University of Marylan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0" y="5943600"/>
            <a:ext cx="4314825" cy="742950"/>
          </a:xfrm>
          <a:solidFill>
            <a:schemeClr val="bg1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Successful adoption efforts</a:t>
            </a:r>
            <a:endParaRPr lang="en-US" b="1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65113"/>
            <a:ext cx="8229600" cy="11430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 fontScale="97500"/>
          </a:bodyPr>
          <a:lstStyle/>
          <a:p>
            <a:pPr algn="ctr">
              <a:defRPr/>
            </a:pPr>
            <a:endParaRPr lang="en-US" sz="4400" dirty="0">
              <a:solidFill>
                <a:srgbClr val="000000"/>
              </a:solidFill>
              <a:latin typeface="Franklin Gothic Medium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616700" y="6492875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A395865-CEE6-4118-B115-B73D45CC1FF7}" type="slidenum">
              <a:rPr lang="en-US">
                <a:solidFill>
                  <a:srgbClr val="898989"/>
                </a:solidFill>
              </a:rPr>
              <a:pPr eaLnBrk="1" hangingPunct="1"/>
              <a:t>10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4724400" y="1516063"/>
            <a:ext cx="38417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dirty="0"/>
              <a:t>Example # 1: </a:t>
            </a:r>
            <a:r>
              <a:rPr lang="en-US" sz="1400" dirty="0" err="1"/>
              <a:t>Twinlist</a:t>
            </a:r>
            <a:r>
              <a:rPr lang="en-US" sz="1400" dirty="0"/>
              <a:t> running on </a:t>
            </a:r>
          </a:p>
          <a:p>
            <a:pPr algn="l"/>
            <a:r>
              <a:rPr lang="en-US" sz="1400" dirty="0"/>
              <a:t>Microsoft Amalga Platform</a:t>
            </a:r>
          </a:p>
          <a:p>
            <a:pPr algn="l"/>
            <a:r>
              <a:rPr lang="en-US" sz="1200" dirty="0"/>
              <a:t>Contact: Hank Rappaport</a:t>
            </a: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pic>
        <p:nvPicPr>
          <p:cNvPr id="10246" name="Picture 1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8" y="1295400"/>
            <a:ext cx="4646312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142" y="3886200"/>
            <a:ext cx="4291858" cy="3460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457200" y="5316538"/>
            <a:ext cx="4314825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400" dirty="0"/>
              <a:t>Example #2: </a:t>
            </a:r>
            <a:r>
              <a:rPr lang="en-US" sz="1400" dirty="0" err="1"/>
              <a:t>Twinlist</a:t>
            </a:r>
            <a:r>
              <a:rPr lang="en-US" sz="1400" dirty="0"/>
              <a:t> </a:t>
            </a:r>
            <a:r>
              <a:rPr lang="en-US" sz="1400" dirty="0" smtClean="0"/>
              <a:t>adapted </a:t>
            </a:r>
            <a:r>
              <a:rPr lang="en-US" sz="1400" dirty="0"/>
              <a:t>for problem list reconciliation in cancer risk </a:t>
            </a:r>
            <a:r>
              <a:rPr lang="en-US" sz="1400" dirty="0" smtClean="0"/>
              <a:t>assessment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/>
              <a:t>Hughes </a:t>
            </a:r>
            <a:r>
              <a:rPr lang="en-US" sz="1400" dirty="0" err="1"/>
              <a:t>riskApps</a:t>
            </a:r>
            <a:r>
              <a:rPr lang="en-US" sz="1400" dirty="0"/>
              <a:t>™ - an EHR module)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100" dirty="0" smtClean="0"/>
              <a:t>Contact</a:t>
            </a:r>
            <a:r>
              <a:rPr lang="en-US" sz="1100" dirty="0"/>
              <a:t>: Kevin S. Hughes, Massachusetts General Hospital </a:t>
            </a: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10249" name="Line 4"/>
          <p:cNvSpPr>
            <a:spLocks noChangeShapeType="1"/>
          </p:cNvSpPr>
          <p:nvPr/>
        </p:nvSpPr>
        <p:spPr bwMode="auto">
          <a:xfrm>
            <a:off x="330200" y="10668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8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92964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Patient Histories: </a:t>
            </a:r>
            <a:r>
              <a:rPr lang="en-US" b="1" dirty="0" err="1" smtClean="0"/>
              <a:t>LifeLines</a:t>
            </a:r>
            <a:r>
              <a:rPr lang="en-US" b="1" dirty="0" smtClean="0"/>
              <a:t> </a:t>
            </a:r>
            <a:endParaRPr lang="en-US" sz="4000" b="1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94" b="12766"/>
          <a:stretch>
            <a:fillRect/>
          </a:stretch>
        </p:blipFill>
        <p:spPr bwMode="auto">
          <a:xfrm>
            <a:off x="1429109" y="1196170"/>
            <a:ext cx="6114691" cy="503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636" y="4114800"/>
            <a:ext cx="2547164" cy="212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52400" y="6172200"/>
            <a:ext cx="8153400" cy="646331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www.cs.umd.edu/hcil/lifelines2</a:t>
            </a:r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41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92964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Patient Histories: LifeLines2 </a:t>
            </a:r>
            <a:endParaRPr lang="en-US" sz="4000" b="1" dirty="0" smtClean="0"/>
          </a:p>
        </p:txBody>
      </p:sp>
      <p:pic>
        <p:nvPicPr>
          <p:cNvPr id="11" name="Picture 3" descr="2-aligned(all)-distribution-select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438" y="1141228"/>
            <a:ext cx="6911162" cy="518337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52400" y="6172200"/>
            <a:ext cx="8153400" cy="646331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www.cs.umd.edu/hcil/lifelines2   </a:t>
            </a:r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49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92964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Patient Histories: </a:t>
            </a:r>
            <a:r>
              <a:rPr lang="en-US" b="1" dirty="0" err="1" smtClean="0"/>
              <a:t>LifeFlow</a:t>
            </a:r>
            <a:r>
              <a:rPr lang="en-US" b="1" dirty="0" smtClean="0"/>
              <a:t> </a:t>
            </a:r>
            <a:endParaRPr lang="en-US" sz="4000" b="1" dirty="0" smtClean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52400" y="6248400"/>
            <a:ext cx="8153400" cy="646331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www.cs.umd.edu/hcil/lifeflow </a:t>
            </a:r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3"/>
          <a:stretch/>
        </p:blipFill>
        <p:spPr bwMode="auto">
          <a:xfrm>
            <a:off x="990600" y="1090685"/>
            <a:ext cx="6934200" cy="5479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87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92964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Patient Histories: </a:t>
            </a:r>
            <a:r>
              <a:rPr lang="en-US" b="1" dirty="0" err="1" smtClean="0"/>
              <a:t>EventFlow</a:t>
            </a:r>
            <a:r>
              <a:rPr lang="en-US" b="1" dirty="0" smtClean="0"/>
              <a:t> </a:t>
            </a:r>
            <a:endParaRPr lang="en-US" sz="4000" b="1" dirty="0" smtClean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52400" y="6172200"/>
            <a:ext cx="8153400" cy="923330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www.cs.umd.edu/hcil/eventflow  </a:t>
            </a:r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  <a:p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</p:txBody>
      </p:sp>
      <p:pic>
        <p:nvPicPr>
          <p:cNvPr id="2050" name="Picture 2" descr="LifeFlowDispl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76" y="1371600"/>
            <a:ext cx="8887320" cy="4267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34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92964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Patient Histories: </a:t>
            </a:r>
            <a:r>
              <a:rPr lang="en-US" b="1" dirty="0" err="1" smtClean="0"/>
              <a:t>PairFinder</a:t>
            </a:r>
            <a:r>
              <a:rPr lang="en-US" b="1" dirty="0" smtClean="0"/>
              <a:t> </a:t>
            </a:r>
            <a:endParaRPr lang="en-US" sz="4000" b="1" dirty="0" smtClean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6811" y="6172200"/>
            <a:ext cx="8278989" cy="923330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www.cs.umd.edu/hcil/pairfinder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  <a:p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</p:txBody>
      </p:sp>
      <p:pic>
        <p:nvPicPr>
          <p:cNvPr id="2052" name="Picture 4" descr="PairFinder (-home-hcc-workspace-PairFinder-test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2243"/>
            <a:ext cx="8686800" cy="511235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13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92964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Temporal Event Sequences</a:t>
            </a:r>
            <a:endParaRPr lang="en-US" sz="4000" b="1" dirty="0" smtClean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52400" y="6172200"/>
            <a:ext cx="8153400" cy="923330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www.cs.umd.edu/hcil/lifelines2   /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eventflow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/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pairfinder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  <a:p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594211"/>
              </p:ext>
            </p:extLst>
          </p:nvPr>
        </p:nvGraphicFramePr>
        <p:xfrm>
          <a:off x="585157" y="1447799"/>
          <a:ext cx="7796843" cy="411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1228"/>
                <a:gridCol w="2286028"/>
                <a:gridCol w="1391788"/>
                <a:gridCol w="2197799"/>
              </a:tblGrid>
              <a:tr h="37249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 dirty="0">
                          <a:effectLst/>
                        </a:rPr>
                        <a:t>Tool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>
                          <a:effectLst/>
                        </a:rPr>
                        <a:t>Event Types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>
                          <a:effectLst/>
                        </a:rPr>
                        <a:t>Records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en-US" sz="1400">
                          <a:effectLst/>
                        </a:rPr>
                        <a:t>Display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5119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LifeLines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Points &amp; intervals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One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One record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44987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LifeLines2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Points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Many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Many records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2493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Similan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Points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Many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Many records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44987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LifeFlow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Points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Many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Many records &amp; aggregate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44987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FFFF00"/>
                          </a:solidFill>
                          <a:effectLst/>
                        </a:rPr>
                        <a:t>EventFlow</a:t>
                      </a:r>
                      <a:endParaRPr lang="en-US" sz="16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Points &amp; intervals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Many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Many records &amp; aggregate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79734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FFFF00"/>
                          </a:solidFill>
                          <a:effectLst/>
                        </a:rPr>
                        <a:t>PairFinder</a:t>
                      </a:r>
                      <a:endParaRPr lang="en-US" sz="16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Points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Many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Temporal record distributions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84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 sz="2800" b="1" dirty="0">
                <a:solidFill>
                  <a:schemeClr val="tx2"/>
                </a:solidFill>
                <a:latin typeface="+mj-lt"/>
              </a:rPr>
              <a:t>Reducing Wrong Patient Errors: </a:t>
            </a:r>
            <a:br>
              <a:rPr lang="en-US" sz="2800" b="1" dirty="0">
                <a:solidFill>
                  <a:schemeClr val="tx2"/>
                </a:solidFill>
                <a:latin typeface="+mj-lt"/>
              </a:rPr>
            </a:br>
            <a:r>
              <a:rPr lang="en-US" sz="2800" b="1" dirty="0">
                <a:solidFill>
                  <a:schemeClr val="tx2"/>
                </a:solidFill>
                <a:latin typeface="+mj-lt"/>
              </a:rPr>
              <a:t>    Animated Transitions &amp; Photos</a:t>
            </a:r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4280" y="1752600"/>
            <a:ext cx="3807789" cy="4495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Oval 8"/>
          <p:cNvSpPr/>
          <p:nvPr/>
        </p:nvSpPr>
        <p:spPr>
          <a:xfrm>
            <a:off x="3548063" y="4395788"/>
            <a:ext cx="2514600" cy="38100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 dirty="0"/>
          </a:p>
        </p:txBody>
      </p:sp>
      <p:sp>
        <p:nvSpPr>
          <p:cNvPr id="2" name="Rounded Rectangle 1"/>
          <p:cNvSpPr/>
          <p:nvPr/>
        </p:nvSpPr>
        <p:spPr>
          <a:xfrm>
            <a:off x="6781800" y="102078"/>
            <a:ext cx="1981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BONUS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57039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882" y="1690777"/>
            <a:ext cx="3915151" cy="4397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Oval 7"/>
          <p:cNvSpPr/>
          <p:nvPr/>
        </p:nvSpPr>
        <p:spPr>
          <a:xfrm>
            <a:off x="1695587" y="4301849"/>
            <a:ext cx="1788765" cy="31206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3728450" y="1656271"/>
            <a:ext cx="3488201" cy="4425350"/>
            <a:chOff x="3414452" y="15240"/>
            <a:chExt cx="3923608" cy="5478087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37102" t="1677" r="26891" b="11325"/>
            <a:stretch>
              <a:fillRect/>
            </a:stretch>
          </p:blipFill>
          <p:spPr bwMode="auto">
            <a:xfrm>
              <a:off x="3414452" y="15240"/>
              <a:ext cx="3923608" cy="547808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 l="28564" t="59425" r="2345" b="35365"/>
            <a:stretch>
              <a:fillRect/>
            </a:stretch>
          </p:blipFill>
          <p:spPr bwMode="auto">
            <a:xfrm>
              <a:off x="3581400" y="3505200"/>
              <a:ext cx="3632662" cy="30757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12" name="Oval 11"/>
          <p:cNvSpPr/>
          <p:nvPr/>
        </p:nvSpPr>
        <p:spPr>
          <a:xfrm>
            <a:off x="3917863" y="4461182"/>
            <a:ext cx="1848191" cy="31783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917863" y="4947557"/>
            <a:ext cx="3078930" cy="187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 sz="2800" b="1" dirty="0">
                <a:solidFill>
                  <a:schemeClr val="tx2"/>
                </a:solidFill>
                <a:latin typeface="+mj-lt"/>
              </a:rPr>
              <a:t>Reducing Wrong Patient Errors: </a:t>
            </a:r>
            <a:br>
              <a:rPr lang="en-US" sz="2800" b="1" dirty="0">
                <a:solidFill>
                  <a:schemeClr val="tx2"/>
                </a:solidFill>
                <a:latin typeface="+mj-lt"/>
              </a:rPr>
            </a:br>
            <a:r>
              <a:rPr lang="en-US" sz="2800" b="1" dirty="0">
                <a:solidFill>
                  <a:schemeClr val="tx2"/>
                </a:solidFill>
                <a:latin typeface="+mj-lt"/>
              </a:rPr>
              <a:t>    Animated Transitions &amp; Photos</a:t>
            </a:r>
          </a:p>
        </p:txBody>
      </p:sp>
    </p:spTree>
    <p:extLst>
      <p:ext uri="{BB962C8B-B14F-4D97-AF65-F5344CB8AC3E}">
        <p14:creationId xmlns:p14="http://schemas.microsoft.com/office/powerpoint/2010/main" val="211526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751" y="1719533"/>
            <a:ext cx="2879287" cy="3234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7335" y="1733992"/>
            <a:ext cx="3304821" cy="37265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95628" y="3299604"/>
            <a:ext cx="3422441" cy="2853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Oval 8"/>
          <p:cNvSpPr/>
          <p:nvPr/>
        </p:nvSpPr>
        <p:spPr>
          <a:xfrm>
            <a:off x="2209800" y="3200400"/>
            <a:ext cx="2895600" cy="1270958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 sz="2800" b="1" dirty="0">
                <a:solidFill>
                  <a:schemeClr val="tx2"/>
                </a:solidFill>
                <a:latin typeface="+mj-lt"/>
              </a:rPr>
              <a:t>Reducing Wrong Patient Errors: </a:t>
            </a:r>
            <a:br>
              <a:rPr lang="en-US" sz="2800" b="1" dirty="0">
                <a:solidFill>
                  <a:schemeClr val="tx2"/>
                </a:solidFill>
                <a:latin typeface="+mj-lt"/>
              </a:rPr>
            </a:br>
            <a:r>
              <a:rPr lang="en-US" sz="2800" b="1" dirty="0">
                <a:solidFill>
                  <a:schemeClr val="tx2"/>
                </a:solidFill>
                <a:latin typeface="+mj-lt"/>
              </a:rPr>
              <a:t>    Animated Transitions &amp; Photos</a:t>
            </a:r>
          </a:p>
        </p:txBody>
      </p:sp>
    </p:spTree>
    <p:extLst>
      <p:ext uri="{BB962C8B-B14F-4D97-AF65-F5344CB8AC3E}">
        <p14:creationId xmlns:p14="http://schemas.microsoft.com/office/powerpoint/2010/main" val="172405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991600" cy="6858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n-US" sz="3200" b="1" dirty="0" smtClean="0"/>
              <a:t>IOM Report: Health IT and Patient Safety</a:t>
            </a:r>
            <a:endParaRPr lang="en-US" sz="2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686800" cy="4648200"/>
          </a:xfrm>
          <a:noFill/>
        </p:spPr>
        <p:txBody>
          <a:bodyPr lIns="92075" tIns="46038" rIns="92075" bIns="46038"/>
          <a:lstStyle/>
          <a:p>
            <a:pPr marL="0" indent="0">
              <a:buNone/>
            </a:pPr>
            <a:r>
              <a:rPr lang="en-US" sz="2400" b="1" dirty="0" smtClean="0"/>
              <a:t>Problem</a:t>
            </a:r>
          </a:p>
          <a:p>
            <a:pPr marL="0" indent="0">
              <a:buNone/>
            </a:pPr>
            <a:r>
              <a:rPr lang="en-US" sz="2400" dirty="0" smtClean="0"/>
              <a:t>  - Poorly </a:t>
            </a:r>
            <a:r>
              <a:rPr lang="en-US" sz="2400" dirty="0"/>
              <a:t>designed health IT can create </a:t>
            </a:r>
            <a:r>
              <a:rPr lang="en-US" sz="2400" dirty="0" smtClean="0"/>
              <a:t>new </a:t>
            </a:r>
            <a:r>
              <a:rPr lang="en-US" sz="2400" dirty="0"/>
              <a:t>hazards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 in </a:t>
            </a:r>
            <a:r>
              <a:rPr lang="en-US" sz="2400" dirty="0"/>
              <a:t>the already complex delivery of care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  - Dosing </a:t>
            </a:r>
            <a:r>
              <a:rPr lang="en-US" sz="2400" dirty="0"/>
              <a:t>errors, failure to detect life-threatening </a:t>
            </a:r>
            <a:r>
              <a:rPr lang="en-US" sz="2400" dirty="0" smtClean="0"/>
              <a:t>illnesses</a:t>
            </a:r>
            <a:r>
              <a:rPr lang="en-US" sz="2400" dirty="0"/>
              <a:t> </a:t>
            </a:r>
            <a:r>
              <a:rPr lang="en-US" sz="2400" dirty="0" smtClean="0"/>
              <a:t>&amp; </a:t>
            </a:r>
            <a:br>
              <a:rPr lang="en-US" sz="2400" dirty="0" smtClean="0"/>
            </a:br>
            <a:r>
              <a:rPr lang="en-US" sz="2400" dirty="0" smtClean="0"/>
              <a:t>      delaying </a:t>
            </a:r>
            <a:r>
              <a:rPr lang="en-US" sz="2400" dirty="0"/>
              <a:t>treatment due to poor </a:t>
            </a:r>
            <a:r>
              <a:rPr lang="en-US" sz="2400" dirty="0" smtClean="0"/>
              <a:t>HCI or </a:t>
            </a:r>
            <a:r>
              <a:rPr lang="en-US" sz="2400" dirty="0"/>
              <a:t>loss of data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 have </a:t>
            </a:r>
            <a:r>
              <a:rPr lang="en-US" sz="2400" dirty="0"/>
              <a:t>led to serious injury </a:t>
            </a:r>
            <a:r>
              <a:rPr lang="en-US" sz="2400" dirty="0" smtClean="0"/>
              <a:t>&amp; </a:t>
            </a:r>
            <a:r>
              <a:rPr lang="en-US" sz="2400" dirty="0"/>
              <a:t>death.</a:t>
            </a:r>
            <a:endParaRPr lang="en-US" sz="2400" b="1" dirty="0" smtClean="0"/>
          </a:p>
          <a:p>
            <a:pPr marL="0" indent="0">
              <a:buNone/>
            </a:pPr>
            <a:endParaRPr lang="en-US" sz="1000" b="1" dirty="0" smtClean="0"/>
          </a:p>
          <a:p>
            <a:pPr marL="0" indent="0">
              <a:buNone/>
            </a:pPr>
            <a:endParaRPr lang="en-US" sz="1000" b="1" dirty="0" smtClean="0"/>
          </a:p>
          <a:p>
            <a:pPr marL="0" indent="0">
              <a:buNone/>
            </a:pPr>
            <a:r>
              <a:rPr lang="en-US" sz="2400" b="1" dirty="0" smtClean="0"/>
              <a:t>Recommendations:</a:t>
            </a:r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- User-centered </a:t>
            </a:r>
            <a:r>
              <a:rPr lang="en-US" sz="2400" b="1" dirty="0"/>
              <a:t>design </a:t>
            </a:r>
            <a:r>
              <a:rPr lang="en-US" sz="2400" b="1" dirty="0" smtClean="0"/>
              <a:t>&amp; human </a:t>
            </a:r>
            <a:r>
              <a:rPr lang="en-US" sz="2400" b="1" dirty="0"/>
              <a:t>factors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    applied </a:t>
            </a:r>
            <a:r>
              <a:rPr lang="en-US" sz="2400" b="1" dirty="0"/>
              <a:t>to health </a:t>
            </a:r>
            <a:r>
              <a:rPr lang="en-US" sz="2400" b="1" dirty="0" smtClean="0"/>
              <a:t>IT</a:t>
            </a:r>
            <a:r>
              <a:rPr lang="en-US" sz="2400" b="1" dirty="0"/>
              <a:t>  </a:t>
            </a:r>
          </a:p>
          <a:p>
            <a:pPr marL="0" indent="0">
              <a:buNone/>
            </a:pPr>
            <a:r>
              <a:rPr lang="en-US" sz="2400" b="1" dirty="0" smtClean="0"/>
              <a:t>  </a:t>
            </a:r>
            <a:endParaRPr lang="en-US" sz="2400" dirty="0"/>
          </a:p>
        </p:txBody>
      </p:sp>
      <p:sp>
        <p:nvSpPr>
          <p:cNvPr id="351238" name="AutoShape 6"/>
          <p:cNvSpPr>
            <a:spLocks noChangeArrowheads="1"/>
          </p:cNvSpPr>
          <p:nvPr/>
        </p:nvSpPr>
        <p:spPr bwMode="auto">
          <a:xfrm>
            <a:off x="6330950" y="2286000"/>
            <a:ext cx="1254125" cy="850900"/>
          </a:xfrm>
          <a:prstGeom prst="cube">
            <a:avLst>
              <a:gd name="adj" fmla="val 24995"/>
            </a:avLst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5122" name="Picture 2" descr="http://images.nap.edu/images/cover.php?id=132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305299"/>
            <a:ext cx="16002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6248400"/>
            <a:ext cx="7772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www.iom.edu/Reports/2011/</a:t>
            </a:r>
            <a:br>
              <a:rPr lang="en-US" sz="11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Health-IT-and-Patient-Safety-Building-Safer-Systems-for-Better-Care.aspx</a:t>
            </a:r>
            <a:endParaRPr lang="en-US" sz="11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362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1"/>
          <p:cNvGraphicFramePr>
            <a:graphicFrameLocks noChangeAspect="1"/>
          </p:cNvGraphicFramePr>
          <p:nvPr/>
        </p:nvGraphicFramePr>
        <p:xfrm>
          <a:off x="647789" y="1534063"/>
          <a:ext cx="7271845" cy="364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תרשים" r:id="rId4" imgW="7648544" imgH="3829140" progId="Excel.Sheet.8">
                  <p:embed/>
                </p:oleObj>
              </mc:Choice>
              <mc:Fallback>
                <p:oleObj name="תרשים" r:id="rId4" imgW="7648544" imgH="382914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89" y="1534063"/>
                        <a:ext cx="7271845" cy="3640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13117" y="6321623"/>
            <a:ext cx="472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cs typeface="Times New Roman" pitchFamily="18" charset="0"/>
              </a:rPr>
              <a:t>(</a:t>
            </a:r>
            <a:r>
              <a:rPr lang="en-US" sz="1200" dirty="0">
                <a:cs typeface="Times New Roman" pitchFamily="18" charset="0"/>
              </a:rPr>
              <a:t>Taieb-Maimon, Plaisant &amp; Shneiderman, 2012)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15351" y="5410487"/>
            <a:ext cx="868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000" dirty="0">
                <a:cs typeface="Times New Roman" pitchFamily="18" charset="0"/>
              </a:rPr>
              <a:t>The combination of animation &amp; photo resulted in a significant increase </a:t>
            </a:r>
            <a:br>
              <a:rPr lang="en-US" sz="2000" dirty="0">
                <a:cs typeface="Times New Roman" pitchFamily="18" charset="0"/>
              </a:rPr>
            </a:br>
            <a:r>
              <a:rPr lang="en-US" sz="2000" dirty="0">
                <a:cs typeface="Times New Roman" pitchFamily="18" charset="0"/>
              </a:rPr>
              <a:t>in error recognition rate relative to the control &amp; animation groups  </a:t>
            </a:r>
            <a:r>
              <a:rPr lang="en-US" sz="2000" dirty="0">
                <a:cs typeface="Times New Roman" pitchFamily="18" charset="0"/>
                <a:sym typeface="Wingdings" pitchFamily="2" charset="2"/>
              </a:rPr>
              <a:t></a:t>
            </a:r>
          </a:p>
          <a:p>
            <a:pPr algn="l"/>
            <a:r>
              <a:rPr lang="en-US" sz="2000" dirty="0">
                <a:cs typeface="Times New Roman" pitchFamily="18" charset="0"/>
                <a:sym typeface="Wingdings" pitchFamily="2" charset="2"/>
              </a:rPr>
              <a:t>   </a:t>
            </a:r>
            <a:r>
              <a:rPr lang="en-US" sz="2000" b="1" dirty="0">
                <a:cs typeface="Times New Roman" pitchFamily="18" charset="0"/>
                <a:sym typeface="Wingdings" pitchFamily="2" charset="2"/>
              </a:rPr>
              <a:t>Dramatic implications for commercial systems</a:t>
            </a:r>
            <a:endParaRPr lang="en-US" sz="2000" b="1" dirty="0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1228090" y="4772152"/>
            <a:ext cx="844550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>
                <a:cs typeface="Arial" pitchFamily="34" charset="0"/>
              </a:rPr>
              <a:t>Control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4587240" y="4767390"/>
            <a:ext cx="838200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/>
              <a:t>Photo</a:t>
            </a:r>
            <a:endParaRPr lang="he-IL"/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6052503" y="4780090"/>
            <a:ext cx="1295400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/>
              <a:t>Combined</a:t>
            </a:r>
            <a:endParaRPr lang="he-IL"/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2987040" y="3044952"/>
            <a:ext cx="646113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he-IL">
                <a:cs typeface="Arial" pitchFamily="34" charset="0"/>
              </a:rPr>
              <a:t>36%</a:t>
            </a:r>
            <a:endParaRPr lang="en-US">
              <a:cs typeface="Arial" pitchFamily="34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815590" y="4770565"/>
            <a:ext cx="1095375" cy="339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>
                <a:cs typeface="Arial" pitchFamily="34" charset="0"/>
              </a:rPr>
              <a:t>Animation</a:t>
            </a:r>
            <a:endParaRPr lang="he-IL">
              <a:cs typeface="Arial" pitchFamily="34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1386840" y="4078415"/>
            <a:ext cx="481013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he-IL" sz="1600">
                <a:cs typeface="Arial" pitchFamily="34" charset="0"/>
              </a:rPr>
              <a:t>7%</a:t>
            </a:r>
            <a:endParaRPr lang="en-US" sz="1600">
              <a:cs typeface="Arial" pitchFamily="34" charset="0"/>
            </a:endParaRP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4587240" y="2751265"/>
            <a:ext cx="8382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he-IL">
                <a:cs typeface="Arial" pitchFamily="34" charset="0"/>
              </a:rPr>
              <a:t>43</a:t>
            </a:r>
            <a:r>
              <a:rPr lang="he-IL"/>
              <a:t>%</a:t>
            </a:r>
            <a:endParaRPr lang="en-US"/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6339840" y="2065465"/>
            <a:ext cx="7620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he-IL"/>
              <a:t>6</a:t>
            </a:r>
            <a:r>
              <a:rPr lang="he-IL">
                <a:cs typeface="Arial" pitchFamily="34" charset="0"/>
              </a:rPr>
              <a:t>3</a:t>
            </a:r>
            <a:r>
              <a:rPr lang="he-IL"/>
              <a:t>%</a:t>
            </a:r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 sz="2800" b="1" dirty="0">
                <a:solidFill>
                  <a:schemeClr val="tx2"/>
                </a:solidFill>
                <a:latin typeface="+mj-lt"/>
              </a:rPr>
              <a:t>Reducing Wrong Patient Errors: </a:t>
            </a:r>
            <a:br>
              <a:rPr lang="en-US" sz="2800" b="1" dirty="0">
                <a:solidFill>
                  <a:schemeClr val="tx2"/>
                </a:solidFill>
                <a:latin typeface="+mj-lt"/>
              </a:rPr>
            </a:br>
            <a:r>
              <a:rPr lang="en-US" sz="2800" b="1" dirty="0">
                <a:solidFill>
                  <a:schemeClr val="tx2"/>
                </a:solidFill>
                <a:latin typeface="+mj-lt"/>
              </a:rPr>
              <a:t>    Animated Transitions &amp; Photos</a:t>
            </a:r>
          </a:p>
        </p:txBody>
      </p:sp>
    </p:spTree>
    <p:extLst>
      <p:ext uri="{BB962C8B-B14F-4D97-AF65-F5344CB8AC3E}">
        <p14:creationId xmlns:p14="http://schemas.microsoft.com/office/powerpoint/2010/main" val="24160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i="1" smtClean="0">
              <a:latin typeface="Times" pitchFamily="18" charset="0"/>
            </a:endParaRPr>
          </a:p>
          <a:p>
            <a:pPr eaLnBrk="1" hangingPunct="1"/>
            <a:endParaRPr lang="en-US" smtClean="0">
              <a:latin typeface="Times" pitchFamily="18" charset="0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1905000" y="5943600"/>
            <a:ext cx="4793300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urier New" pitchFamily="49" charset="0"/>
              </a:rPr>
              <a:t>www.cs.umd.edu/hcil/sharp</a:t>
            </a:r>
            <a:r>
              <a:rPr lang="en-US" b="1" dirty="0">
                <a:solidFill>
                  <a:schemeClr val="tx1"/>
                </a:solidFill>
                <a:latin typeface="Courier New" pitchFamily="49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Courier New" pitchFamily="49" charset="0"/>
              </a:rPr>
            </a:br>
            <a:endParaRPr lang="en-US" b="1" i="1" dirty="0">
              <a:solidFill>
                <a:schemeClr val="tx1"/>
              </a:solidFill>
              <a:latin typeface="Courier New" pitchFamily="49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991600" cy="6858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n-US" b="1" dirty="0" smtClean="0"/>
              <a:t>Take Away Messages</a:t>
            </a:r>
            <a:endParaRPr lang="en-US" sz="24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371600"/>
            <a:ext cx="8839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5032B"/>
              </a:buClr>
              <a:buSzPct val="14000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0000"/>
              </a:buClr>
              <a:buSzPct val="120000"/>
              <a:buChar char="•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5032B"/>
              </a:buClr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5032B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5032B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5032B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5032B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5032B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5032B"/>
              </a:buClr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800" b="1" dirty="0" smtClean="0"/>
              <a:t>Healthcare is fertile area for HCI &amp; </a:t>
            </a:r>
            <a:r>
              <a:rPr lang="en-US" sz="2800" b="1" dirty="0" err="1" smtClean="0"/>
              <a:t>InfoVis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>Patient Safety is a national priority</a:t>
            </a:r>
            <a:br>
              <a:rPr lang="en-US" sz="2800" b="1" dirty="0" smtClean="0"/>
            </a:br>
            <a:r>
              <a:rPr lang="en-US" sz="2800" b="1" dirty="0" smtClean="0"/>
              <a:t>We have tools for analysts</a:t>
            </a:r>
            <a:br>
              <a:rPr lang="en-US" sz="2800" b="1" dirty="0" smtClean="0"/>
            </a:br>
            <a:endParaRPr lang="en-US" sz="1200" b="1" dirty="0" smtClean="0"/>
          </a:p>
          <a:p>
            <a:pPr marL="0" indent="0">
              <a:buFontTx/>
              <a:buNone/>
            </a:pPr>
            <a:r>
              <a:rPr lang="en-US" sz="2800" b="1" u="sng" dirty="0" smtClean="0"/>
              <a:t>Tomorrow: Workshop on EHR Informatics </a:t>
            </a:r>
          </a:p>
          <a:p>
            <a:pPr marL="0" indent="0">
              <a:buFontTx/>
              <a:buNone/>
            </a:pPr>
            <a:endParaRPr lang="en-US" sz="2800" b="1" dirty="0"/>
          </a:p>
          <a:p>
            <a:pPr marL="0" indent="0">
              <a:buFontTx/>
              <a:buNone/>
            </a:pPr>
            <a:r>
              <a:rPr lang="en-US" sz="2800" b="1" dirty="0" smtClean="0"/>
              <a:t>Thanks to:</a:t>
            </a:r>
          </a:p>
          <a:p>
            <a:pPr marL="0" indent="0">
              <a:buNone/>
            </a:pPr>
            <a:r>
              <a:rPr lang="en-US" sz="2400" dirty="0" smtClean="0"/>
              <a:t>  Oracle Corporation</a:t>
            </a:r>
          </a:p>
          <a:p>
            <a:pPr marL="0" indent="0">
              <a:buNone/>
            </a:pPr>
            <a:r>
              <a:rPr lang="en-US" sz="2400" dirty="0" smtClean="0"/>
              <a:t>  NIH/National </a:t>
            </a:r>
            <a:r>
              <a:rPr lang="en-US" sz="2400" dirty="0"/>
              <a:t>Cancer Institute grant RC1-CA147489,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SHARP grant 10510592 – Office of National Coordinator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52400" y="6096000"/>
            <a:ext cx="7969616" cy="923330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www.cs.umd.edu/hcil/lifeflow   /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eventflow</a:t>
            </a: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/</a:t>
            </a:r>
            <a:r>
              <a:rPr lang="en-US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pairfinder</a:t>
            </a:r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  <a:p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58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9296400" cy="76200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Strategic Health IT Advanced Research Projects (SHARP):</a:t>
            </a:r>
            <a:br>
              <a:rPr lang="en-US" sz="2400" b="1" dirty="0" smtClean="0"/>
            </a:br>
            <a:r>
              <a:rPr lang="en-US" sz="2400" b="1" dirty="0" smtClean="0"/>
              <a:t>Office of National Coordinator</a:t>
            </a:r>
            <a:endParaRPr lang="en-US" sz="2800" b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685800" y="1111984"/>
            <a:ext cx="7848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/>
              <a:t>   - </a:t>
            </a:r>
            <a:r>
              <a:rPr lang="en-US" sz="2000" dirty="0"/>
              <a:t>Security of Health Information Technology </a:t>
            </a:r>
          </a:p>
          <a:p>
            <a:pPr algn="l"/>
            <a:r>
              <a:rPr lang="en-US" sz="2000" dirty="0"/>
              <a:t>   - </a:t>
            </a:r>
            <a:r>
              <a:rPr lang="en-US" sz="2000" b="1" dirty="0"/>
              <a:t>Patient-Centered Cognitive Support </a:t>
            </a:r>
          </a:p>
          <a:p>
            <a:pPr algn="l"/>
            <a:r>
              <a:rPr lang="en-US" sz="2000" dirty="0"/>
              <a:t>   - Healthcare Application and Network Platform Architectures </a:t>
            </a:r>
          </a:p>
          <a:p>
            <a:pPr algn="l"/>
            <a:r>
              <a:rPr lang="en-US" sz="2000" dirty="0"/>
              <a:t>   - Secondary Use of EHR Data </a:t>
            </a:r>
            <a:endParaRPr lang="en-US" sz="2000" dirty="0" smtClean="0"/>
          </a:p>
          <a:p>
            <a:pPr algn="l"/>
            <a:endParaRPr lang="en-US" sz="2000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463804" y="6412468"/>
            <a:ext cx="5698996" cy="369332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Sharpc.org     www.cs.umd.edu/hcil/sharp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" t="13453" r="2147" b="2906"/>
          <a:stretch/>
        </p:blipFill>
        <p:spPr bwMode="auto">
          <a:xfrm>
            <a:off x="1447800" y="2438400"/>
            <a:ext cx="5779783" cy="4006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2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991600" cy="6858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n-US" b="1" dirty="0" smtClean="0"/>
              <a:t>HCIL’s Research Initiatives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686800" cy="4648200"/>
          </a:xfrm>
          <a:noFill/>
        </p:spPr>
        <p:txBody>
          <a:bodyPr lIns="92075" tIns="46038" rIns="92075" bIns="46038"/>
          <a:lstStyle/>
          <a:p>
            <a:pPr marL="0" indent="0">
              <a:buNone/>
            </a:pPr>
            <a:r>
              <a:rPr lang="en-US" b="1" dirty="0"/>
              <a:t>Medical Lab Tests</a:t>
            </a:r>
            <a:endParaRPr lang="en-US" sz="1600" b="1" dirty="0"/>
          </a:p>
          <a:p>
            <a:pPr marL="0" indent="0">
              <a:buNone/>
            </a:pPr>
            <a:r>
              <a:rPr lang="en-US" sz="2800" dirty="0" smtClean="0"/>
              <a:t>  - Tracking Completion in Complex Workflows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- Guidelines for Design of Tables &amp; Actions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- Retrospective Analysis</a:t>
            </a:r>
          </a:p>
          <a:p>
            <a:pPr marL="0" indent="0">
              <a:buNone/>
            </a:pPr>
            <a:r>
              <a:rPr lang="en-US" b="1" dirty="0" smtClean="0"/>
              <a:t>Medication Reconciliation</a:t>
            </a:r>
          </a:p>
          <a:p>
            <a:pPr marL="0" indent="0">
              <a:buNone/>
            </a:pPr>
            <a:r>
              <a:rPr lang="en-US" b="1" dirty="0"/>
              <a:t>Patient Histories – Analysis &amp; Search</a:t>
            </a:r>
          </a:p>
          <a:p>
            <a:pPr marL="0" indent="0">
              <a:buNone/>
            </a:pPr>
            <a:r>
              <a:rPr lang="en-US" dirty="0"/>
              <a:t>  - Temporal Event Sequences </a:t>
            </a:r>
            <a:br>
              <a:rPr lang="en-US" dirty="0"/>
            </a:br>
            <a:r>
              <a:rPr lang="en-US" dirty="0"/>
              <a:t>  -  Point &amp; Interval Events</a:t>
            </a:r>
          </a:p>
          <a:p>
            <a:pPr marL="0" indent="0">
              <a:buNone/>
            </a:pPr>
            <a:r>
              <a:rPr lang="en-US" b="1" dirty="0" smtClean="0"/>
              <a:t>Wrong Patient Errors </a:t>
            </a:r>
            <a:r>
              <a:rPr lang="en-US" sz="2000" b="1" dirty="0" smtClean="0">
                <a:solidFill>
                  <a:srgbClr val="C00000"/>
                </a:solidFill>
              </a:rPr>
              <a:t>(BONUS)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b="1" dirty="0"/>
              <a:t>    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endParaRPr lang="en-US" dirty="0"/>
          </a:p>
        </p:txBody>
      </p:sp>
      <p:sp>
        <p:nvSpPr>
          <p:cNvPr id="351238" name="AutoShape 6"/>
          <p:cNvSpPr>
            <a:spLocks noChangeArrowheads="1"/>
          </p:cNvSpPr>
          <p:nvPr/>
        </p:nvSpPr>
        <p:spPr bwMode="auto">
          <a:xfrm>
            <a:off x="6330950" y="2286000"/>
            <a:ext cx="1254125" cy="850900"/>
          </a:xfrm>
          <a:prstGeom prst="cube">
            <a:avLst>
              <a:gd name="adj" fmla="val 24995"/>
            </a:avLst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961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92964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Medical Lab Tests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" y="1349514"/>
            <a:ext cx="6477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Tracking</a:t>
            </a:r>
            <a:endParaRPr lang="en-US" sz="2000" b="1" i="1" dirty="0"/>
          </a:p>
          <a:p>
            <a:pPr algn="l"/>
            <a:r>
              <a:rPr lang="en-US" sz="2000" b="1" dirty="0" smtClean="0"/>
              <a:t>   </a:t>
            </a:r>
            <a:endParaRPr lang="en-US" sz="20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769677" y="6172200"/>
            <a:ext cx="3631123" cy="646331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Sharpc.org</a:t>
            </a:r>
          </a:p>
          <a:p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www.cs.umd.edu/hcil/sharp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1" t="3474" r="4442" b="7577"/>
          <a:stretch/>
        </p:blipFill>
        <p:spPr bwMode="auto">
          <a:xfrm>
            <a:off x="76200" y="1981200"/>
            <a:ext cx="4953000" cy="397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444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92964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Medical Lab Tests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" y="1349514"/>
            <a:ext cx="6477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b="1" dirty="0" smtClean="0"/>
              <a:t>Tracking &amp; Retrospective Analysis</a:t>
            </a:r>
            <a:endParaRPr lang="en-US" sz="2000" b="1" i="1" dirty="0"/>
          </a:p>
          <a:p>
            <a:pPr algn="l"/>
            <a:r>
              <a:rPr lang="en-US" sz="2000" b="1" dirty="0" smtClean="0"/>
              <a:t>   </a:t>
            </a:r>
            <a:endParaRPr lang="en-US" sz="2000" b="1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769677" y="6172200"/>
            <a:ext cx="3631123" cy="646331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www.cs.umd.edu/hcil/sharp</a:t>
            </a:r>
            <a:endParaRPr lang="en-US" sz="1800" b="1" dirty="0">
              <a:solidFill>
                <a:schemeClr val="tx1"/>
              </a:solidFill>
              <a:latin typeface="Courier New" pitchFamily="49" charset="0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143000"/>
            <a:ext cx="3505200" cy="493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1" t="3474" r="4442" b="7577"/>
          <a:stretch/>
        </p:blipFill>
        <p:spPr bwMode="auto">
          <a:xfrm>
            <a:off x="76200" y="1981200"/>
            <a:ext cx="4953000" cy="397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498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92202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Medication Reconciliation: Current Form</a:t>
            </a:r>
            <a:endParaRPr lang="en-US" sz="4000" b="1" dirty="0" smtClean="0"/>
          </a:p>
        </p:txBody>
      </p:sp>
      <p:sp>
        <p:nvSpPr>
          <p:cNvPr id="43011" name="Rectangle 7"/>
          <p:cNvSpPr>
            <a:spLocks noChangeArrowheads="1"/>
          </p:cNvSpPr>
          <p:nvPr/>
        </p:nvSpPr>
        <p:spPr bwMode="auto">
          <a:xfrm>
            <a:off x="2822039" y="6324600"/>
            <a:ext cx="2869696" cy="307777"/>
          </a:xfrm>
          <a:prstGeom prst="rect">
            <a:avLst/>
          </a:prstGeom>
          <a:noFill/>
          <a:ln w="38100" cap="sq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www.cs.umd.edu/hcil/sharp</a:t>
            </a:r>
            <a:endParaRPr lang="en-US" sz="1400" b="1" dirty="0">
              <a:solidFill>
                <a:schemeClr val="tx1"/>
              </a:solidFill>
              <a:latin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3776008"/>
            <a:ext cx="8915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err="1" smtClean="0"/>
              <a:t>Univ</a:t>
            </a:r>
            <a:r>
              <a:rPr lang="en-US" b="1" dirty="0" smtClean="0"/>
              <a:t> of Maryland HCIL tasks</a:t>
            </a:r>
          </a:p>
          <a:p>
            <a:pPr algn="l"/>
            <a:r>
              <a:rPr lang="en-US" b="1" dirty="0" smtClean="0"/>
              <a:t>  - Missing Laboratory Reports </a:t>
            </a:r>
          </a:p>
          <a:p>
            <a:pPr algn="l"/>
            <a:r>
              <a:rPr lang="en-US" b="1" dirty="0" smtClean="0"/>
              <a:t>  - Medication Reconciliation</a:t>
            </a:r>
          </a:p>
          <a:p>
            <a:pPr algn="l"/>
            <a:r>
              <a:rPr lang="en-US" b="1" dirty="0" smtClean="0"/>
              <a:t>  - Alarms and Alerts Management</a:t>
            </a:r>
            <a:endParaRPr lang="en-US" dirty="0"/>
          </a:p>
          <a:p>
            <a:pPr algn="l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7" t="2180" r="12729" b="6163"/>
          <a:stretch/>
        </p:blipFill>
        <p:spPr bwMode="auto">
          <a:xfrm>
            <a:off x="414419" y="1143000"/>
            <a:ext cx="7815181" cy="5413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3400" y="6553200"/>
            <a:ext cx="7696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www.youtube.com/watch?v=ZGf1EiuIIIM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78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 bwMode="auto">
          <a:xfrm>
            <a:off x="5176838" y="1493838"/>
            <a:ext cx="5110162" cy="792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smtClean="0"/>
              <a:t>Prototype by Tiffany Chao</a:t>
            </a:r>
            <a:br>
              <a:rPr lang="en-US" sz="2000" smtClean="0"/>
            </a:br>
            <a:r>
              <a:rPr lang="en-US" sz="2000" smtClean="0"/>
              <a:t>VIDEO AVAILABLE AT </a:t>
            </a:r>
            <a:br>
              <a:rPr lang="en-US" sz="2000" smtClean="0"/>
            </a:br>
            <a:r>
              <a:rPr lang="en-US" sz="2000" smtClean="0"/>
              <a:t>www.cs.umd.edu/hcil/sharp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04" y="76200"/>
            <a:ext cx="8728496" cy="6025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81000" y="6294438"/>
            <a:ext cx="99060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000" smtClean="0"/>
              <a:t>Prototype by Tiffany Chao  VIDEO: www.cs.umd.edu/hcil/sharp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58965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 bwMode="auto">
          <a:xfrm>
            <a:off x="381000" y="6294438"/>
            <a:ext cx="9906000" cy="792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/>
              <a:t>Prototype by Tiffany Chao  VIDEO: www.cs.umd.edu/hcil/sharp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52" y="76199"/>
            <a:ext cx="8735748" cy="6030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228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ntique Olv (W1)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ntique Olv (W1)" pitchFamily="34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49342</TotalTime>
  <Words>340</Words>
  <Application>Microsoft Office PowerPoint</Application>
  <PresentationFormat>On-screen Show (4:3)</PresentationFormat>
  <Paragraphs>128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Pixel</vt:lpstr>
      <vt:lpstr>תרשים</vt:lpstr>
      <vt:lpstr>  Medical Informatics: Opportunities for Improving Patient Care    Ben Shneiderman  ben@cs.umd.edu  @benbendc  Founding Director (1983-2000), Human-Computer Interaction Lab Professor, Department of Computer Science Member, Institute for Advanced Computer Studies   </vt:lpstr>
      <vt:lpstr>IOM Report: Health IT and Patient Safety</vt:lpstr>
      <vt:lpstr>Strategic Health IT Advanced Research Projects (SHARP): Office of National Coordinator</vt:lpstr>
      <vt:lpstr>HCIL’s Research Initiatives</vt:lpstr>
      <vt:lpstr>Medical Lab Tests</vt:lpstr>
      <vt:lpstr>Medical Lab Tests</vt:lpstr>
      <vt:lpstr>Medication Reconciliation: Current Form</vt:lpstr>
      <vt:lpstr>Prototype by Tiffany Chao VIDEO AVAILABLE AT  www.cs.umd.edu/hcil/sharp</vt:lpstr>
      <vt:lpstr>Prototype by Tiffany Chao  VIDEO: www.cs.umd.edu/hcil/sharp</vt:lpstr>
      <vt:lpstr>Successful adoption efforts</vt:lpstr>
      <vt:lpstr>Patient Histories: LifeLines </vt:lpstr>
      <vt:lpstr>Patient Histories: LifeLines2 </vt:lpstr>
      <vt:lpstr>Patient Histories: LifeFlow </vt:lpstr>
      <vt:lpstr>Patient Histories: EventFlow </vt:lpstr>
      <vt:lpstr>Patient Histories: PairFinder </vt:lpstr>
      <vt:lpstr>Temporal Event Sequences</vt:lpstr>
      <vt:lpstr>PowerPoint Presentation</vt:lpstr>
      <vt:lpstr>PowerPoint Presentation</vt:lpstr>
      <vt:lpstr>PowerPoint Presentation</vt:lpstr>
      <vt:lpstr>PowerPoint Presentation</vt:lpstr>
      <vt:lpstr>Take Away Messages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Voting System Technologies</dc:title>
  <dc:creator>Ben Shneiderman</dc:creator>
  <cp:lastModifiedBy>Ben</cp:lastModifiedBy>
  <cp:revision>270</cp:revision>
  <cp:lastPrinted>2010-12-14T04:06:18Z</cp:lastPrinted>
  <dcterms:created xsi:type="dcterms:W3CDTF">2004-05-06T20:17:30Z</dcterms:created>
  <dcterms:modified xsi:type="dcterms:W3CDTF">2012-05-18T01:49:00Z</dcterms:modified>
</cp:coreProperties>
</file>