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1" r:id="rId3"/>
    <p:sldId id="260" r:id="rId4"/>
    <p:sldId id="287" r:id="rId5"/>
    <p:sldId id="290" r:id="rId6"/>
    <p:sldId id="292" r:id="rId7"/>
    <p:sldId id="291" r:id="rId8"/>
    <p:sldId id="280" r:id="rId9"/>
    <p:sldId id="262" r:id="rId10"/>
    <p:sldId id="274" r:id="rId11"/>
    <p:sldId id="271" r:id="rId12"/>
    <p:sldId id="272" r:id="rId13"/>
    <p:sldId id="298" r:id="rId14"/>
    <p:sldId id="300" r:id="rId15"/>
    <p:sldId id="293" r:id="rId16"/>
    <p:sldId id="294" r:id="rId17"/>
    <p:sldId id="295" r:id="rId18"/>
    <p:sldId id="296" r:id="rId19"/>
    <p:sldId id="297" r:id="rId20"/>
    <p:sldId id="285" r:id="rId21"/>
    <p:sldId id="275" r:id="rId22"/>
    <p:sldId id="299" r:id="rId23"/>
    <p:sldId id="30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381" y="2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2395" y="-8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033B8-6BD0-4BF8-918B-CD6CFC90CD73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D2B75-B7DF-4CE4-92C3-374D90C10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6347-FEC5-49DD-A814-A55F33605F2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02466-5ABE-4DBB-B386-4D1A10A30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02466-5ABE-4DBB-B386-4D1A10A301A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02466-5ABE-4DBB-B386-4D1A10A301A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接點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接點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橢圓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橢圓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橢圓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接點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接點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橢圓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橢圓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橢圓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接點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  <a:prstGeom prst="rect">
            <a:avLst/>
          </a:prstGeom>
        </p:spPr>
        <p:txBody>
          <a:bodyPr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1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E0F10CC7-3057-4F72-8982-0AE7E1EABD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頁尾版面配置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接點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5BF0030-B1DC-4AA2-AB2E-45D68F8AD628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696200" cy="1894362"/>
          </a:xfrm>
        </p:spPr>
        <p:txBody>
          <a:bodyPr>
            <a:normAutofit/>
          </a:bodyPr>
          <a:lstStyle/>
          <a:p>
            <a:pPr algn="r"/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</a:rPr>
              <a:t>PairFinder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: Identifying and Measuring Temporal Associations from Temporal Event Sequences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2057400" y="3657600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Hsueh-Chien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Cheng, </a:t>
            </a:r>
            <a:r>
              <a:rPr lang="en-US" sz="2000" b="0" dirty="0" smtClean="0">
                <a:solidFill>
                  <a:schemeClr val="accent1">
                    <a:lumMod val="75000"/>
                  </a:schemeClr>
                </a:solidFill>
              </a:rPr>
              <a:t>Catherine </a:t>
            </a:r>
            <a:r>
              <a:rPr lang="en-US" sz="2000" b="0" dirty="0" err="1" smtClean="0">
                <a:solidFill>
                  <a:schemeClr val="accent1">
                    <a:lumMod val="75000"/>
                  </a:schemeClr>
                </a:solidFill>
              </a:rPr>
              <a:t>Plaisant</a:t>
            </a:r>
            <a:r>
              <a:rPr lang="en-US" sz="2000" b="0" dirty="0" smtClean="0">
                <a:solidFill>
                  <a:schemeClr val="accent1">
                    <a:lumMod val="75000"/>
                  </a:schemeClr>
                </a:solidFill>
              </a:rPr>
              <a:t>, Ben </a:t>
            </a:r>
            <a:r>
              <a:rPr lang="en-US" sz="2000" b="0" dirty="0" err="1" smtClean="0">
                <a:solidFill>
                  <a:schemeClr val="accent1">
                    <a:lumMod val="75000"/>
                  </a:schemeClr>
                </a:solidFill>
              </a:rPr>
              <a:t>Shneiderman</a:t>
            </a:r>
            <a:endParaRPr lang="en-US" sz="2000" b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>
              <a:spcBef>
                <a:spcPts val="0"/>
              </a:spcBef>
            </a:pPr>
            <a:r>
              <a:rPr lang="en-US" b="0" dirty="0" smtClean="0">
                <a:solidFill>
                  <a:schemeClr val="accent1">
                    <a:lumMod val="75000"/>
                  </a:schemeClr>
                </a:solidFill>
              </a:rPr>
              <a:t>Department of Computer Science</a:t>
            </a:r>
          </a:p>
          <a:p>
            <a:pPr algn="r">
              <a:spcBef>
                <a:spcPts val="0"/>
              </a:spcBef>
            </a:pPr>
            <a:r>
              <a:rPr lang="en-US" b="0" dirty="0" smtClean="0">
                <a:solidFill>
                  <a:schemeClr val="accent1">
                    <a:lumMod val="75000"/>
                  </a:schemeClr>
                </a:solidFill>
              </a:rPr>
              <a:t>Human-Computer Interaction Lab</a:t>
            </a:r>
          </a:p>
          <a:p>
            <a:pPr algn="r">
              <a:spcBef>
                <a:spcPts val="0"/>
              </a:spcBef>
            </a:pPr>
            <a:r>
              <a:rPr lang="en-US" b="0" dirty="0" smtClean="0">
                <a:solidFill>
                  <a:schemeClr val="accent1">
                    <a:lumMod val="75000"/>
                  </a:schemeClr>
                </a:solidFill>
              </a:rPr>
              <a:t>University of Maryland</a:t>
            </a:r>
          </a:p>
          <a:p>
            <a:pPr algn="r">
              <a:spcBef>
                <a:spcPts val="0"/>
              </a:spcBef>
            </a:pPr>
            <a:r>
              <a:rPr lang="en-US" b="0" dirty="0" smtClean="0">
                <a:solidFill>
                  <a:schemeClr val="accent1">
                    <a:lumMod val="75000"/>
                  </a:schemeClr>
                </a:solidFill>
              </a:rPr>
              <a:t>cheng@cs.umd.edu</a:t>
            </a:r>
            <a:endParaRPr lang="en-US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圖片 4" descr="200px-University_of_Maryland_Seal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5410200"/>
            <a:ext cx="914400" cy="914400"/>
          </a:xfrm>
          <a:prstGeom prst="rect">
            <a:avLst/>
          </a:prstGeom>
        </p:spPr>
      </p:pic>
      <p:pic>
        <p:nvPicPr>
          <p:cNvPr id="6" name="圖片 5" descr="HCIL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1400" y="5410200"/>
            <a:ext cx="914400" cy="914400"/>
          </a:xfrm>
          <a:prstGeom prst="rect">
            <a:avLst/>
          </a:prstGeom>
        </p:spPr>
      </p:pic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>
          <a:xfrm>
            <a:off x="6096000" y="6324600"/>
            <a:ext cx="2286000" cy="381000"/>
          </a:xfrm>
        </p:spPr>
        <p:txBody>
          <a:bodyPr/>
          <a:lstStyle/>
          <a:p>
            <a:r>
              <a:rPr lang="en-US" dirty="0" smtClean="0"/>
              <a:t>5/22/2012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 Student Dataset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synthetic dataset with 1000 records and 7 event types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29000" y="2362200"/>
          <a:ext cx="19812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Class Signup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Paper Submission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Software Release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Masters Degree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Proposal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Defense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Job Interview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Histograms</a:t>
            </a:r>
            <a:endParaRPr 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Histogram helps understand the associations between a pair of events</a:t>
            </a:r>
            <a:endParaRPr lang="en-US" dirty="0"/>
          </a:p>
        </p:txBody>
      </p:sp>
      <p:pic>
        <p:nvPicPr>
          <p:cNvPr id="6" name="內容版面配置區 3" descr="histogr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181191"/>
            <a:ext cx="7084735" cy="2305209"/>
          </a:xfrm>
          <a:prstGeom prst="rect">
            <a:avLst/>
          </a:prstGeom>
        </p:spPr>
      </p:pic>
      <p:cxnSp>
        <p:nvCxnSpPr>
          <p:cNvPr id="8" name="直線單箭頭接點 7"/>
          <p:cNvCxnSpPr/>
          <p:nvPr/>
        </p:nvCxnSpPr>
        <p:spPr>
          <a:xfrm>
            <a:off x="4800600" y="3732212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3200400" y="2819400"/>
            <a:ext cx="560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 Students had defenses 13 months after their proposals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1073758" y="5345668"/>
            <a:ext cx="395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 No defense occurred before proposal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向上箭號 115"/>
          <p:cNvSpPr/>
          <p:nvPr/>
        </p:nvSpPr>
        <p:spPr>
          <a:xfrm>
            <a:off x="7696200" y="2743200"/>
            <a:ext cx="533400" cy="1219200"/>
          </a:xfrm>
          <a:prstGeom prst="upArrow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Interestingness Measures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Interestingness measure helps arrange a large number of histograms in a meaningful order</a:t>
            </a:r>
            <a:endParaRPr lang="en-US" dirty="0"/>
          </a:p>
        </p:txBody>
      </p:sp>
      <p:sp>
        <p:nvSpPr>
          <p:cNvPr id="7" name="矩形 6"/>
          <p:cNvSpPr/>
          <p:nvPr/>
        </p:nvSpPr>
        <p:spPr>
          <a:xfrm>
            <a:off x="1371600" y="38862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直線接點 8"/>
          <p:cNvCxnSpPr/>
          <p:nvPr/>
        </p:nvCxnSpPr>
        <p:spPr>
          <a:xfrm>
            <a:off x="1371600" y="44958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 rot="5400000">
            <a:off x="2475705" y="42283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819400" y="4038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矩形 13"/>
          <p:cNvSpPr/>
          <p:nvPr/>
        </p:nvSpPr>
        <p:spPr>
          <a:xfrm>
            <a:off x="2971800" y="41910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矩形 14"/>
          <p:cNvSpPr/>
          <p:nvPr/>
        </p:nvSpPr>
        <p:spPr>
          <a:xfrm>
            <a:off x="2362200" y="4038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矩形 15"/>
          <p:cNvSpPr/>
          <p:nvPr/>
        </p:nvSpPr>
        <p:spPr>
          <a:xfrm>
            <a:off x="2209800" y="41910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2057400" y="4038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矩形 17"/>
          <p:cNvSpPr/>
          <p:nvPr/>
        </p:nvSpPr>
        <p:spPr>
          <a:xfrm>
            <a:off x="1905000" y="43434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矩形 18"/>
          <p:cNvSpPr/>
          <p:nvPr/>
        </p:nvSpPr>
        <p:spPr>
          <a:xfrm>
            <a:off x="3429000" y="42672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矩形 29"/>
          <p:cNvSpPr/>
          <p:nvPr/>
        </p:nvSpPr>
        <p:spPr>
          <a:xfrm>
            <a:off x="1219200" y="40386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直線接點 30"/>
          <p:cNvCxnSpPr/>
          <p:nvPr/>
        </p:nvCxnSpPr>
        <p:spPr>
          <a:xfrm>
            <a:off x="1219200" y="46482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/>
          <p:nvPr/>
        </p:nvCxnSpPr>
        <p:spPr>
          <a:xfrm rot="5400000">
            <a:off x="2323305" y="43807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2667000" y="4191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矩形 33"/>
          <p:cNvSpPr/>
          <p:nvPr/>
        </p:nvSpPr>
        <p:spPr>
          <a:xfrm>
            <a:off x="2819400" y="43434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矩形 34"/>
          <p:cNvSpPr/>
          <p:nvPr/>
        </p:nvSpPr>
        <p:spPr>
          <a:xfrm>
            <a:off x="2209800" y="4191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矩形 35"/>
          <p:cNvSpPr/>
          <p:nvPr/>
        </p:nvSpPr>
        <p:spPr>
          <a:xfrm>
            <a:off x="2057400" y="43434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矩形 36"/>
          <p:cNvSpPr/>
          <p:nvPr/>
        </p:nvSpPr>
        <p:spPr>
          <a:xfrm>
            <a:off x="1905000" y="4191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矩形 37"/>
          <p:cNvSpPr/>
          <p:nvPr/>
        </p:nvSpPr>
        <p:spPr>
          <a:xfrm>
            <a:off x="1752600" y="44958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矩形 38"/>
          <p:cNvSpPr/>
          <p:nvPr/>
        </p:nvSpPr>
        <p:spPr>
          <a:xfrm>
            <a:off x="3276600" y="44196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矩形 39"/>
          <p:cNvSpPr/>
          <p:nvPr/>
        </p:nvSpPr>
        <p:spPr>
          <a:xfrm>
            <a:off x="1066800" y="41910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直線接點 40"/>
          <p:cNvCxnSpPr/>
          <p:nvPr/>
        </p:nvCxnSpPr>
        <p:spPr>
          <a:xfrm>
            <a:off x="1066800" y="48006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 rot="5400000">
            <a:off x="2170905" y="45331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2514600" y="43434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矩形 43"/>
          <p:cNvSpPr/>
          <p:nvPr/>
        </p:nvSpPr>
        <p:spPr>
          <a:xfrm>
            <a:off x="2667000" y="44958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矩形 44"/>
          <p:cNvSpPr/>
          <p:nvPr/>
        </p:nvSpPr>
        <p:spPr>
          <a:xfrm>
            <a:off x="2057400" y="43434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/>
          <p:nvPr/>
        </p:nvSpPr>
        <p:spPr>
          <a:xfrm>
            <a:off x="1905000" y="44958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矩形 46"/>
          <p:cNvSpPr/>
          <p:nvPr/>
        </p:nvSpPr>
        <p:spPr>
          <a:xfrm>
            <a:off x="1752600" y="43434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/>
          <p:nvPr/>
        </p:nvSpPr>
        <p:spPr>
          <a:xfrm>
            <a:off x="1600200" y="46482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矩形 48"/>
          <p:cNvSpPr/>
          <p:nvPr/>
        </p:nvSpPr>
        <p:spPr>
          <a:xfrm>
            <a:off x="3124200" y="45720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矩形 49"/>
          <p:cNvSpPr/>
          <p:nvPr/>
        </p:nvSpPr>
        <p:spPr>
          <a:xfrm>
            <a:off x="914400" y="43434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直線接點 50"/>
          <p:cNvCxnSpPr/>
          <p:nvPr/>
        </p:nvCxnSpPr>
        <p:spPr>
          <a:xfrm>
            <a:off x="914400" y="49530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接點 51"/>
          <p:cNvCxnSpPr/>
          <p:nvPr/>
        </p:nvCxnSpPr>
        <p:spPr>
          <a:xfrm rot="5400000">
            <a:off x="2018505" y="46855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2362200" y="44958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矩形 53"/>
          <p:cNvSpPr/>
          <p:nvPr/>
        </p:nvSpPr>
        <p:spPr>
          <a:xfrm>
            <a:off x="2514600" y="46482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54"/>
          <p:cNvSpPr/>
          <p:nvPr/>
        </p:nvSpPr>
        <p:spPr>
          <a:xfrm>
            <a:off x="1981200" y="44958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矩形 55"/>
          <p:cNvSpPr/>
          <p:nvPr/>
        </p:nvSpPr>
        <p:spPr>
          <a:xfrm>
            <a:off x="1828800" y="46482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矩形 56"/>
          <p:cNvSpPr/>
          <p:nvPr/>
        </p:nvSpPr>
        <p:spPr>
          <a:xfrm>
            <a:off x="1676400" y="44958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矩形 57"/>
          <p:cNvSpPr/>
          <p:nvPr/>
        </p:nvSpPr>
        <p:spPr>
          <a:xfrm>
            <a:off x="1524000" y="48006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矩形 58"/>
          <p:cNvSpPr/>
          <p:nvPr/>
        </p:nvSpPr>
        <p:spPr>
          <a:xfrm>
            <a:off x="2971800" y="47244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矩形 59"/>
          <p:cNvSpPr/>
          <p:nvPr/>
        </p:nvSpPr>
        <p:spPr>
          <a:xfrm>
            <a:off x="4953000" y="30480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直線接點 60"/>
          <p:cNvCxnSpPr/>
          <p:nvPr/>
        </p:nvCxnSpPr>
        <p:spPr>
          <a:xfrm>
            <a:off x="4953000" y="36576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 rot="5400000">
            <a:off x="6057105" y="33901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/>
          <p:cNvSpPr/>
          <p:nvPr/>
        </p:nvSpPr>
        <p:spPr>
          <a:xfrm>
            <a:off x="6400800" y="32004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矩形 63"/>
          <p:cNvSpPr/>
          <p:nvPr/>
        </p:nvSpPr>
        <p:spPr>
          <a:xfrm>
            <a:off x="6553200" y="33528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矩形 64"/>
          <p:cNvSpPr/>
          <p:nvPr/>
        </p:nvSpPr>
        <p:spPr>
          <a:xfrm>
            <a:off x="6705600" y="32004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矩形 65"/>
          <p:cNvSpPr/>
          <p:nvPr/>
        </p:nvSpPr>
        <p:spPr>
          <a:xfrm>
            <a:off x="6858000" y="33528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矩形 66"/>
          <p:cNvSpPr/>
          <p:nvPr/>
        </p:nvSpPr>
        <p:spPr>
          <a:xfrm>
            <a:off x="7391400" y="32004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矩形 67"/>
          <p:cNvSpPr/>
          <p:nvPr/>
        </p:nvSpPr>
        <p:spPr>
          <a:xfrm>
            <a:off x="6096000" y="35052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矩形 68"/>
          <p:cNvSpPr/>
          <p:nvPr/>
        </p:nvSpPr>
        <p:spPr>
          <a:xfrm>
            <a:off x="7010400" y="34290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矩形 69"/>
          <p:cNvSpPr/>
          <p:nvPr/>
        </p:nvSpPr>
        <p:spPr>
          <a:xfrm>
            <a:off x="4953000" y="38862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直線接點 70"/>
          <p:cNvCxnSpPr/>
          <p:nvPr/>
        </p:nvCxnSpPr>
        <p:spPr>
          <a:xfrm>
            <a:off x="4953000" y="44958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/>
          <p:cNvCxnSpPr/>
          <p:nvPr/>
        </p:nvCxnSpPr>
        <p:spPr>
          <a:xfrm rot="5400000">
            <a:off x="6057105" y="42283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6400800" y="4038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矩形 73"/>
          <p:cNvSpPr/>
          <p:nvPr/>
        </p:nvSpPr>
        <p:spPr>
          <a:xfrm>
            <a:off x="6553200" y="41910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矩形 74"/>
          <p:cNvSpPr/>
          <p:nvPr/>
        </p:nvSpPr>
        <p:spPr>
          <a:xfrm>
            <a:off x="6019800" y="4038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矩形 75"/>
          <p:cNvSpPr/>
          <p:nvPr/>
        </p:nvSpPr>
        <p:spPr>
          <a:xfrm>
            <a:off x="5867400" y="41910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矩形 76"/>
          <p:cNvSpPr/>
          <p:nvPr/>
        </p:nvSpPr>
        <p:spPr>
          <a:xfrm>
            <a:off x="5715000" y="4038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矩形 77"/>
          <p:cNvSpPr/>
          <p:nvPr/>
        </p:nvSpPr>
        <p:spPr>
          <a:xfrm>
            <a:off x="5562600" y="43434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矩形 78"/>
          <p:cNvSpPr/>
          <p:nvPr/>
        </p:nvSpPr>
        <p:spPr>
          <a:xfrm>
            <a:off x="7010400" y="42672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矩形 89"/>
          <p:cNvSpPr/>
          <p:nvPr/>
        </p:nvSpPr>
        <p:spPr>
          <a:xfrm>
            <a:off x="4953000" y="51816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直線接點 90"/>
          <p:cNvCxnSpPr/>
          <p:nvPr/>
        </p:nvCxnSpPr>
        <p:spPr>
          <a:xfrm>
            <a:off x="4953000" y="57912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接點 91"/>
          <p:cNvCxnSpPr/>
          <p:nvPr/>
        </p:nvCxnSpPr>
        <p:spPr>
          <a:xfrm rot="5400000">
            <a:off x="6057105" y="55237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6172200" y="5334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矩形 93"/>
          <p:cNvSpPr/>
          <p:nvPr/>
        </p:nvSpPr>
        <p:spPr>
          <a:xfrm>
            <a:off x="5715000" y="54864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矩形 94"/>
          <p:cNvSpPr/>
          <p:nvPr/>
        </p:nvSpPr>
        <p:spPr>
          <a:xfrm>
            <a:off x="6019800" y="5334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矩形 95"/>
          <p:cNvSpPr/>
          <p:nvPr/>
        </p:nvSpPr>
        <p:spPr>
          <a:xfrm>
            <a:off x="5867400" y="54864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矩形 96"/>
          <p:cNvSpPr/>
          <p:nvPr/>
        </p:nvSpPr>
        <p:spPr>
          <a:xfrm>
            <a:off x="5410200" y="5334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矩形 97"/>
          <p:cNvSpPr/>
          <p:nvPr/>
        </p:nvSpPr>
        <p:spPr>
          <a:xfrm>
            <a:off x="5562600" y="56388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矩形 98"/>
          <p:cNvSpPr/>
          <p:nvPr/>
        </p:nvSpPr>
        <p:spPr>
          <a:xfrm>
            <a:off x="5257800" y="55626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向右箭號 109"/>
          <p:cNvSpPr/>
          <p:nvPr/>
        </p:nvSpPr>
        <p:spPr>
          <a:xfrm>
            <a:off x="4267200" y="4343400"/>
            <a:ext cx="381000" cy="228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文字方塊 111"/>
          <p:cNvSpPr txBox="1"/>
          <p:nvPr/>
        </p:nvSpPr>
        <p:spPr>
          <a:xfrm>
            <a:off x="6139645" y="5879068"/>
            <a:ext cx="1632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Less interesting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14" name="直線接點 113"/>
          <p:cNvCxnSpPr/>
          <p:nvPr/>
        </p:nvCxnSpPr>
        <p:spPr>
          <a:xfrm rot="5400000">
            <a:off x="6134894" y="4914106"/>
            <a:ext cx="381000" cy="1588"/>
          </a:xfrm>
          <a:prstGeom prst="line">
            <a:avLst/>
          </a:prstGeom>
          <a:ln w="635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向上箭號 116"/>
          <p:cNvSpPr/>
          <p:nvPr/>
        </p:nvSpPr>
        <p:spPr>
          <a:xfrm rot="10800000">
            <a:off x="7696200" y="4952999"/>
            <a:ext cx="533400" cy="1219200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tint val="66000"/>
                  <a:satMod val="160000"/>
                </a:schemeClr>
              </a:gs>
              <a:gs pos="50000">
                <a:schemeClr val="tx1">
                  <a:lumMod val="85000"/>
                  <a:lumOff val="15000"/>
                  <a:tint val="44500"/>
                  <a:satMod val="160000"/>
                </a:schemeClr>
              </a:gs>
              <a:gs pos="100000">
                <a:schemeClr val="tx1">
                  <a:lumMod val="85000"/>
                  <a:lumOff val="15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文字方塊 110"/>
          <p:cNvSpPr txBox="1"/>
          <p:nvPr/>
        </p:nvSpPr>
        <p:spPr>
          <a:xfrm>
            <a:off x="6020958" y="2667000"/>
            <a:ext cx="1751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More interesting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Interestingness Measures</a:t>
            </a:r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168736" y="1981200"/>
            <a:ext cx="2667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直線接點 5"/>
          <p:cNvCxnSpPr/>
          <p:nvPr/>
        </p:nvCxnSpPr>
        <p:spPr>
          <a:xfrm>
            <a:off x="1168736" y="25146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rot="16200000" flipH="1">
            <a:off x="2311735" y="2285999"/>
            <a:ext cx="457200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168736" y="2667000"/>
            <a:ext cx="2667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直線接點 25"/>
          <p:cNvCxnSpPr/>
          <p:nvPr/>
        </p:nvCxnSpPr>
        <p:spPr>
          <a:xfrm>
            <a:off x="1168736" y="32004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 rot="16200000" flipH="1">
            <a:off x="2311735" y="2971799"/>
            <a:ext cx="457200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4369136" y="28194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4369136" y="2133600"/>
            <a:ext cx="1191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Interesting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0" name="圖片 39" descr="check-and-cross-icons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250" r="42896" b="19250"/>
          <a:stretch>
            <a:fillRect/>
          </a:stretch>
        </p:blipFill>
        <p:spPr>
          <a:xfrm>
            <a:off x="3988136" y="2133600"/>
            <a:ext cx="457200" cy="369698"/>
          </a:xfrm>
          <a:prstGeom prst="rect">
            <a:avLst/>
          </a:prstGeom>
        </p:spPr>
      </p:pic>
      <p:pic>
        <p:nvPicPr>
          <p:cNvPr id="41" name="圖片 40" descr="check-and-cross-ic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552" t="21616" r="3825" b="19250"/>
          <a:stretch>
            <a:fillRect/>
          </a:stretch>
        </p:blipFill>
        <p:spPr>
          <a:xfrm>
            <a:off x="4003376" y="2819400"/>
            <a:ext cx="365760" cy="365760"/>
          </a:xfrm>
          <a:prstGeom prst="rect">
            <a:avLst/>
          </a:prstGeom>
        </p:spPr>
      </p:pic>
      <p:sp>
        <p:nvSpPr>
          <p:cNvPr id="42" name="文字方塊 41"/>
          <p:cNvSpPr txBox="1"/>
          <p:nvPr/>
        </p:nvSpPr>
        <p:spPr>
          <a:xfrm>
            <a:off x="863936" y="1535668"/>
            <a:ext cx="6509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Which related event occurred mostly after the focal event?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67" name="文字方塊 66"/>
          <p:cNvSpPr txBox="1"/>
          <p:nvPr/>
        </p:nvSpPr>
        <p:spPr>
          <a:xfrm>
            <a:off x="863936" y="3886200"/>
            <a:ext cx="6515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Which related event occurred periodically after alignment?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168736" y="4343400"/>
            <a:ext cx="2667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直線接點 70"/>
          <p:cNvCxnSpPr/>
          <p:nvPr/>
        </p:nvCxnSpPr>
        <p:spPr>
          <a:xfrm>
            <a:off x="1168736" y="48768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/>
          <p:cNvCxnSpPr/>
          <p:nvPr/>
        </p:nvCxnSpPr>
        <p:spPr>
          <a:xfrm rot="16200000" flipH="1">
            <a:off x="2311735" y="4648199"/>
            <a:ext cx="457200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/>
          <p:cNvSpPr/>
          <p:nvPr/>
        </p:nvSpPr>
        <p:spPr>
          <a:xfrm>
            <a:off x="1168736" y="5029200"/>
            <a:ext cx="26670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直線接點 80"/>
          <p:cNvCxnSpPr/>
          <p:nvPr/>
        </p:nvCxnSpPr>
        <p:spPr>
          <a:xfrm>
            <a:off x="1168736" y="55626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接點 81"/>
          <p:cNvCxnSpPr/>
          <p:nvPr/>
        </p:nvCxnSpPr>
        <p:spPr>
          <a:xfrm rot="16200000" flipH="1">
            <a:off x="2311735" y="5333999"/>
            <a:ext cx="457200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矩形 82"/>
          <p:cNvSpPr/>
          <p:nvPr/>
        </p:nvSpPr>
        <p:spPr>
          <a:xfrm>
            <a:off x="2438400" y="5181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矩形 83"/>
          <p:cNvSpPr/>
          <p:nvPr/>
        </p:nvSpPr>
        <p:spPr>
          <a:xfrm>
            <a:off x="22098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矩形 84"/>
          <p:cNvSpPr/>
          <p:nvPr/>
        </p:nvSpPr>
        <p:spPr>
          <a:xfrm flipH="1">
            <a:off x="2362200" y="5181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矩形 85"/>
          <p:cNvSpPr/>
          <p:nvPr/>
        </p:nvSpPr>
        <p:spPr>
          <a:xfrm>
            <a:off x="2286000" y="5410200"/>
            <a:ext cx="45719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文字方塊 89"/>
          <p:cNvSpPr txBox="1"/>
          <p:nvPr/>
        </p:nvSpPr>
        <p:spPr>
          <a:xfrm>
            <a:off x="4369136" y="51816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1" name="文字方塊 90"/>
          <p:cNvSpPr txBox="1"/>
          <p:nvPr/>
        </p:nvSpPr>
        <p:spPr>
          <a:xfrm>
            <a:off x="4369136" y="4495800"/>
            <a:ext cx="1191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Interesting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92" name="圖片 91" descr="check-and-cross-icons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250" r="42896" b="19250"/>
          <a:stretch>
            <a:fillRect/>
          </a:stretch>
        </p:blipFill>
        <p:spPr>
          <a:xfrm>
            <a:off x="3988136" y="4495800"/>
            <a:ext cx="457200" cy="369698"/>
          </a:xfrm>
          <a:prstGeom prst="rect">
            <a:avLst/>
          </a:prstGeom>
        </p:spPr>
      </p:pic>
      <p:pic>
        <p:nvPicPr>
          <p:cNvPr id="93" name="圖片 92" descr="check-and-cross-icon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552" t="21616" r="3825" b="19250"/>
          <a:stretch>
            <a:fillRect/>
          </a:stretch>
        </p:blipFill>
        <p:spPr>
          <a:xfrm>
            <a:off x="4003376" y="5181600"/>
            <a:ext cx="365760" cy="365760"/>
          </a:xfrm>
          <a:prstGeom prst="rect">
            <a:avLst/>
          </a:prstGeom>
        </p:spPr>
      </p:pic>
      <p:sp>
        <p:nvSpPr>
          <p:cNvPr id="100" name="矩形 99"/>
          <p:cNvSpPr/>
          <p:nvPr/>
        </p:nvSpPr>
        <p:spPr>
          <a:xfrm>
            <a:off x="2133600" y="5257800"/>
            <a:ext cx="45719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矩形 100"/>
          <p:cNvSpPr/>
          <p:nvPr/>
        </p:nvSpPr>
        <p:spPr>
          <a:xfrm>
            <a:off x="20574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矩形 101"/>
          <p:cNvSpPr/>
          <p:nvPr/>
        </p:nvSpPr>
        <p:spPr>
          <a:xfrm>
            <a:off x="29718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矩形 102"/>
          <p:cNvSpPr/>
          <p:nvPr/>
        </p:nvSpPr>
        <p:spPr>
          <a:xfrm>
            <a:off x="27432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矩形 103"/>
          <p:cNvSpPr/>
          <p:nvPr/>
        </p:nvSpPr>
        <p:spPr>
          <a:xfrm flipH="1">
            <a:off x="2895600" y="5181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矩形 104"/>
          <p:cNvSpPr/>
          <p:nvPr/>
        </p:nvSpPr>
        <p:spPr>
          <a:xfrm>
            <a:off x="2819400" y="5257800"/>
            <a:ext cx="45719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矩形 105"/>
          <p:cNvSpPr/>
          <p:nvPr/>
        </p:nvSpPr>
        <p:spPr>
          <a:xfrm>
            <a:off x="2667000" y="5257800"/>
            <a:ext cx="45719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矩形 106"/>
          <p:cNvSpPr/>
          <p:nvPr/>
        </p:nvSpPr>
        <p:spPr>
          <a:xfrm>
            <a:off x="25908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矩形 107"/>
          <p:cNvSpPr/>
          <p:nvPr/>
        </p:nvSpPr>
        <p:spPr>
          <a:xfrm>
            <a:off x="3429000" y="5410200"/>
            <a:ext cx="45719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矩形 108"/>
          <p:cNvSpPr/>
          <p:nvPr/>
        </p:nvSpPr>
        <p:spPr>
          <a:xfrm>
            <a:off x="32004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矩形 109"/>
          <p:cNvSpPr/>
          <p:nvPr/>
        </p:nvSpPr>
        <p:spPr>
          <a:xfrm flipH="1">
            <a:off x="3352800" y="5181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矩形 110"/>
          <p:cNvSpPr/>
          <p:nvPr/>
        </p:nvSpPr>
        <p:spPr>
          <a:xfrm>
            <a:off x="32766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矩形 111"/>
          <p:cNvSpPr/>
          <p:nvPr/>
        </p:nvSpPr>
        <p:spPr>
          <a:xfrm>
            <a:off x="31242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矩形 112"/>
          <p:cNvSpPr/>
          <p:nvPr/>
        </p:nvSpPr>
        <p:spPr>
          <a:xfrm>
            <a:off x="3048000" y="5181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矩形 113"/>
          <p:cNvSpPr/>
          <p:nvPr/>
        </p:nvSpPr>
        <p:spPr>
          <a:xfrm>
            <a:off x="1981200" y="5181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矩形 114"/>
          <p:cNvSpPr/>
          <p:nvPr/>
        </p:nvSpPr>
        <p:spPr>
          <a:xfrm>
            <a:off x="17526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矩形 115"/>
          <p:cNvSpPr/>
          <p:nvPr/>
        </p:nvSpPr>
        <p:spPr>
          <a:xfrm flipH="1">
            <a:off x="1905000" y="5181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矩形 116"/>
          <p:cNvSpPr/>
          <p:nvPr/>
        </p:nvSpPr>
        <p:spPr>
          <a:xfrm>
            <a:off x="18288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矩形 117"/>
          <p:cNvSpPr/>
          <p:nvPr/>
        </p:nvSpPr>
        <p:spPr>
          <a:xfrm>
            <a:off x="1676400" y="5334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矩形 118"/>
          <p:cNvSpPr/>
          <p:nvPr/>
        </p:nvSpPr>
        <p:spPr>
          <a:xfrm>
            <a:off x="1600200" y="5257800"/>
            <a:ext cx="45719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矩形 119"/>
          <p:cNvSpPr/>
          <p:nvPr/>
        </p:nvSpPr>
        <p:spPr>
          <a:xfrm>
            <a:off x="1524000" y="4572000"/>
            <a:ext cx="45719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矩形 120"/>
          <p:cNvSpPr/>
          <p:nvPr/>
        </p:nvSpPr>
        <p:spPr>
          <a:xfrm>
            <a:off x="1447800" y="46482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矩形 121"/>
          <p:cNvSpPr/>
          <p:nvPr/>
        </p:nvSpPr>
        <p:spPr>
          <a:xfrm>
            <a:off x="2209800" y="4724400"/>
            <a:ext cx="45719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矩形 122"/>
          <p:cNvSpPr/>
          <p:nvPr/>
        </p:nvSpPr>
        <p:spPr>
          <a:xfrm>
            <a:off x="2133600" y="46482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矩形 123"/>
          <p:cNvSpPr/>
          <p:nvPr/>
        </p:nvSpPr>
        <p:spPr>
          <a:xfrm>
            <a:off x="2895600" y="44958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矩形 124"/>
          <p:cNvSpPr/>
          <p:nvPr/>
        </p:nvSpPr>
        <p:spPr>
          <a:xfrm>
            <a:off x="2819400" y="46482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矩形 125"/>
          <p:cNvSpPr/>
          <p:nvPr/>
        </p:nvSpPr>
        <p:spPr>
          <a:xfrm>
            <a:off x="3505200" y="46482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矩形 126"/>
          <p:cNvSpPr/>
          <p:nvPr/>
        </p:nvSpPr>
        <p:spPr>
          <a:xfrm>
            <a:off x="3429000" y="4724400"/>
            <a:ext cx="45719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直線接點 127"/>
          <p:cNvCxnSpPr/>
          <p:nvPr/>
        </p:nvCxnSpPr>
        <p:spPr>
          <a:xfrm rot="16200000" flipH="1">
            <a:off x="2311735" y="2971800"/>
            <a:ext cx="457200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矩形 128"/>
          <p:cNvSpPr/>
          <p:nvPr/>
        </p:nvSpPr>
        <p:spPr>
          <a:xfrm>
            <a:off x="2438400" y="2819401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矩形 129"/>
          <p:cNvSpPr/>
          <p:nvPr/>
        </p:nvSpPr>
        <p:spPr>
          <a:xfrm>
            <a:off x="2209800" y="2971801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矩形 130"/>
          <p:cNvSpPr/>
          <p:nvPr/>
        </p:nvSpPr>
        <p:spPr>
          <a:xfrm flipH="1">
            <a:off x="2362200" y="2819401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矩形 131"/>
          <p:cNvSpPr/>
          <p:nvPr/>
        </p:nvSpPr>
        <p:spPr>
          <a:xfrm>
            <a:off x="2286000" y="3048001"/>
            <a:ext cx="45719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矩形 132"/>
          <p:cNvSpPr/>
          <p:nvPr/>
        </p:nvSpPr>
        <p:spPr>
          <a:xfrm>
            <a:off x="2133600" y="3047999"/>
            <a:ext cx="45719" cy="152401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矩形 133"/>
          <p:cNvSpPr/>
          <p:nvPr/>
        </p:nvSpPr>
        <p:spPr>
          <a:xfrm>
            <a:off x="2057400" y="2971801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矩形 134"/>
          <p:cNvSpPr/>
          <p:nvPr/>
        </p:nvSpPr>
        <p:spPr>
          <a:xfrm>
            <a:off x="1981200" y="2819401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矩形 135"/>
          <p:cNvSpPr/>
          <p:nvPr/>
        </p:nvSpPr>
        <p:spPr>
          <a:xfrm>
            <a:off x="1752600" y="2971801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矩形 136"/>
          <p:cNvSpPr/>
          <p:nvPr/>
        </p:nvSpPr>
        <p:spPr>
          <a:xfrm flipH="1">
            <a:off x="1905000" y="2819401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矩形 137"/>
          <p:cNvSpPr/>
          <p:nvPr/>
        </p:nvSpPr>
        <p:spPr>
          <a:xfrm>
            <a:off x="1828800" y="2895600"/>
            <a:ext cx="45719" cy="304801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矩形 138"/>
          <p:cNvSpPr/>
          <p:nvPr/>
        </p:nvSpPr>
        <p:spPr>
          <a:xfrm>
            <a:off x="1676400" y="2971801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矩形 139"/>
          <p:cNvSpPr/>
          <p:nvPr/>
        </p:nvSpPr>
        <p:spPr>
          <a:xfrm>
            <a:off x="1600200" y="3047999"/>
            <a:ext cx="45719" cy="152401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矩形 140"/>
          <p:cNvSpPr/>
          <p:nvPr/>
        </p:nvSpPr>
        <p:spPr>
          <a:xfrm>
            <a:off x="2895600" y="2286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矩形 141"/>
          <p:cNvSpPr/>
          <p:nvPr/>
        </p:nvSpPr>
        <p:spPr>
          <a:xfrm>
            <a:off x="2667000" y="2209800"/>
            <a:ext cx="45719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矩形 142"/>
          <p:cNvSpPr/>
          <p:nvPr/>
        </p:nvSpPr>
        <p:spPr>
          <a:xfrm flipH="1">
            <a:off x="2819399" y="2289908"/>
            <a:ext cx="45719" cy="224692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矩形 143"/>
          <p:cNvSpPr/>
          <p:nvPr/>
        </p:nvSpPr>
        <p:spPr>
          <a:xfrm>
            <a:off x="2743200" y="2209800"/>
            <a:ext cx="45719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矩形 144"/>
          <p:cNvSpPr/>
          <p:nvPr/>
        </p:nvSpPr>
        <p:spPr>
          <a:xfrm>
            <a:off x="2590800" y="2133600"/>
            <a:ext cx="45719" cy="381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矩形 145"/>
          <p:cNvSpPr/>
          <p:nvPr/>
        </p:nvSpPr>
        <p:spPr>
          <a:xfrm>
            <a:off x="3352800" y="2438400"/>
            <a:ext cx="45719" cy="76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矩形 146"/>
          <p:cNvSpPr/>
          <p:nvPr/>
        </p:nvSpPr>
        <p:spPr>
          <a:xfrm>
            <a:off x="3124200" y="2286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矩形 147"/>
          <p:cNvSpPr/>
          <p:nvPr/>
        </p:nvSpPr>
        <p:spPr>
          <a:xfrm>
            <a:off x="3276600" y="2362200"/>
            <a:ext cx="45719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矩形 148"/>
          <p:cNvSpPr/>
          <p:nvPr/>
        </p:nvSpPr>
        <p:spPr>
          <a:xfrm>
            <a:off x="3200400" y="2286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矩形 149"/>
          <p:cNvSpPr/>
          <p:nvPr/>
        </p:nvSpPr>
        <p:spPr>
          <a:xfrm>
            <a:off x="3048000" y="2286000"/>
            <a:ext cx="45719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矩形 150"/>
          <p:cNvSpPr/>
          <p:nvPr/>
        </p:nvSpPr>
        <p:spPr>
          <a:xfrm>
            <a:off x="2971800" y="2362200"/>
            <a:ext cx="45719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矩形 151"/>
          <p:cNvSpPr/>
          <p:nvPr/>
        </p:nvSpPr>
        <p:spPr>
          <a:xfrm>
            <a:off x="2316481" y="2438400"/>
            <a:ext cx="45719" cy="76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矩形 152"/>
          <p:cNvSpPr/>
          <p:nvPr/>
        </p:nvSpPr>
        <p:spPr>
          <a:xfrm>
            <a:off x="2392681" y="2438400"/>
            <a:ext cx="45719" cy="76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4" descr="PairFinder_rev.pn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3657600" cy="15960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內容版面配置區 4" descr="PairFinder_rev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667000"/>
            <a:ext cx="3048000" cy="21336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114964" y="2768991"/>
            <a:ext cx="507177" cy="217309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向左箭號 20"/>
          <p:cNvSpPr/>
          <p:nvPr/>
        </p:nvSpPr>
        <p:spPr>
          <a:xfrm rot="426794">
            <a:off x="4445798" y="2558619"/>
            <a:ext cx="548166" cy="457200"/>
          </a:xfrm>
          <a:prstGeom prst="lef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內容版面配置區 4" descr="PairFinder_rev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2667000"/>
            <a:ext cx="3048000" cy="21336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14964" y="2985477"/>
            <a:ext cx="507177" cy="382953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05000"/>
            <a:ext cx="3657600" cy="2516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向左箭號 6"/>
          <p:cNvSpPr/>
          <p:nvPr/>
        </p:nvSpPr>
        <p:spPr>
          <a:xfrm>
            <a:off x="4466756" y="2971800"/>
            <a:ext cx="562444" cy="457200"/>
          </a:xfrm>
          <a:prstGeom prst="lef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53950"/>
          <a:stretch>
            <a:fillRect/>
          </a:stretch>
        </p:blipFill>
        <p:spPr bwMode="auto">
          <a:xfrm>
            <a:off x="685800" y="1600200"/>
            <a:ext cx="3657600" cy="41668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內容版面配置區 4" descr="PairFinder_rev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667000"/>
            <a:ext cx="3048000" cy="21336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105400" y="3376246"/>
            <a:ext cx="507177" cy="1312985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向左箭號 6"/>
          <p:cNvSpPr/>
          <p:nvPr/>
        </p:nvSpPr>
        <p:spPr>
          <a:xfrm>
            <a:off x="4466756" y="3581400"/>
            <a:ext cx="562444" cy="457200"/>
          </a:xfrm>
          <a:prstGeom prst="lef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r="211" b="3209"/>
          <a:stretch>
            <a:fillRect/>
          </a:stretch>
        </p:blipFill>
        <p:spPr bwMode="auto">
          <a:xfrm>
            <a:off x="152401" y="2020427"/>
            <a:ext cx="8610600" cy="7131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內容版面配置區 4" descr="PairFinder_rev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429000"/>
            <a:ext cx="3048000" cy="21336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638800" y="3528645"/>
            <a:ext cx="2481385" cy="205155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向左箭號 10"/>
          <p:cNvSpPr/>
          <p:nvPr/>
        </p:nvSpPr>
        <p:spPr>
          <a:xfrm rot="5400000">
            <a:off x="6629400" y="2895600"/>
            <a:ext cx="609600" cy="457200"/>
          </a:xfrm>
          <a:prstGeom prst="lef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046476"/>
            <a:ext cx="8610600" cy="22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內容版面配置區 4" descr="PairFinder_rev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143000"/>
            <a:ext cx="3048000" cy="21336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638800" y="2590800"/>
            <a:ext cx="2481385" cy="68580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向左箭號 6"/>
          <p:cNvSpPr/>
          <p:nvPr/>
        </p:nvSpPr>
        <p:spPr>
          <a:xfrm rot="16200000">
            <a:off x="6629400" y="3429000"/>
            <a:ext cx="609600" cy="457200"/>
          </a:xfrm>
          <a:prstGeom prst="lef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Events</a:t>
            </a:r>
            <a:endParaRPr lang="en-US" dirty="0"/>
          </a:p>
        </p:txBody>
      </p:sp>
      <p:pic>
        <p:nvPicPr>
          <p:cNvPr id="11" name="內容版面配置區 10" descr="hospitalsign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2630269"/>
            <a:ext cx="1219200" cy="1409480"/>
          </a:xfrm>
        </p:spPr>
      </p:pic>
      <p:pic>
        <p:nvPicPr>
          <p:cNvPr id="4" name="圖片 3" descr="icu-monitor.jpg"/>
          <p:cNvPicPr>
            <a:picLocks noChangeAspect="1"/>
          </p:cNvPicPr>
          <p:nvPr/>
        </p:nvPicPr>
        <p:blipFill>
          <a:blip r:embed="rId4"/>
          <a:srcRect l="18519"/>
          <a:stretch>
            <a:fillRect/>
          </a:stretch>
        </p:blipFill>
        <p:spPr>
          <a:xfrm>
            <a:off x="2438400" y="2630269"/>
            <a:ext cx="16764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字方塊 4"/>
          <p:cNvSpPr txBox="1"/>
          <p:nvPr/>
        </p:nvSpPr>
        <p:spPr>
          <a:xfrm>
            <a:off x="2590800" y="2173069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ICU</a:t>
            </a:r>
            <a:endParaRPr 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2362200" y="4763869"/>
            <a:ext cx="76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/>
              <a:t>19:35 Oct. 1</a:t>
            </a:r>
            <a:endParaRPr lang="en-US" dirty="0"/>
          </a:p>
        </p:txBody>
      </p:sp>
      <p:cxnSp>
        <p:nvCxnSpPr>
          <p:cNvPr id="8" name="直線單箭頭接點 7"/>
          <p:cNvCxnSpPr/>
          <p:nvPr/>
        </p:nvCxnSpPr>
        <p:spPr>
          <a:xfrm>
            <a:off x="990600" y="4686081"/>
            <a:ext cx="6934200" cy="1588"/>
          </a:xfrm>
          <a:prstGeom prst="straightConnector1">
            <a:avLst/>
          </a:prstGeom>
          <a:ln>
            <a:tailEnd type="stealth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 rot="5400000">
            <a:off x="2439194" y="4382869"/>
            <a:ext cx="609600" cy="1588"/>
          </a:xfrm>
          <a:prstGeom prst="line">
            <a:avLst/>
          </a:prstGeom>
          <a:ln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 rot="5400000">
            <a:off x="1066800" y="4382869"/>
            <a:ext cx="609600" cy="1588"/>
          </a:xfrm>
          <a:prstGeom prst="line">
            <a:avLst/>
          </a:prstGeom>
          <a:ln cap="sq"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914400" y="2173069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Admission</a:t>
            </a:r>
            <a:endParaRPr lang="en-US" sz="2400" dirty="0"/>
          </a:p>
        </p:txBody>
      </p:sp>
      <p:sp>
        <p:nvSpPr>
          <p:cNvPr id="16" name="矩形 15"/>
          <p:cNvSpPr/>
          <p:nvPr/>
        </p:nvSpPr>
        <p:spPr>
          <a:xfrm>
            <a:off x="990600" y="4763869"/>
            <a:ext cx="76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19:28</a:t>
            </a:r>
          </a:p>
          <a:p>
            <a:r>
              <a:rPr lang="en-US" dirty="0" smtClean="0"/>
              <a:t>Oct. 1</a:t>
            </a:r>
            <a:endParaRPr lang="en-US" dirty="0"/>
          </a:p>
        </p:txBody>
      </p:sp>
      <p:cxnSp>
        <p:nvCxnSpPr>
          <p:cNvPr id="17" name="直線接點 16"/>
          <p:cNvCxnSpPr/>
          <p:nvPr/>
        </p:nvCxnSpPr>
        <p:spPr>
          <a:xfrm rot="5400000">
            <a:off x="4420394" y="4382075"/>
            <a:ext cx="609600" cy="1588"/>
          </a:xfrm>
          <a:prstGeom prst="line">
            <a:avLst/>
          </a:prstGeom>
          <a:ln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 rot="5400000">
            <a:off x="6934994" y="4382075"/>
            <a:ext cx="609600" cy="1588"/>
          </a:xfrm>
          <a:prstGeom prst="line">
            <a:avLst/>
          </a:prstGeom>
          <a:ln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圖片 18" descr="hospital_floor.jpg"/>
          <p:cNvPicPr>
            <a:picLocks noChangeAspect="1"/>
          </p:cNvPicPr>
          <p:nvPr/>
        </p:nvPicPr>
        <p:blipFill>
          <a:blip r:embed="rId5"/>
          <a:srcRect l="9461" r="47017"/>
          <a:stretch>
            <a:fillRect/>
          </a:stretch>
        </p:blipFill>
        <p:spPr>
          <a:xfrm>
            <a:off x="4419600" y="2634742"/>
            <a:ext cx="1600200" cy="1367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文字方塊 19"/>
          <p:cNvSpPr txBox="1"/>
          <p:nvPr/>
        </p:nvSpPr>
        <p:spPr>
          <a:xfrm>
            <a:off x="4572000" y="2173069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Floor</a:t>
            </a:r>
            <a:endParaRPr lang="en-US" sz="2400" dirty="0"/>
          </a:p>
        </p:txBody>
      </p:sp>
      <p:sp>
        <p:nvSpPr>
          <p:cNvPr id="21" name="矩形 20"/>
          <p:cNvSpPr/>
          <p:nvPr/>
        </p:nvSpPr>
        <p:spPr>
          <a:xfrm>
            <a:off x="4343400" y="4763869"/>
            <a:ext cx="76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/>
              <a:t>03:19</a:t>
            </a:r>
          </a:p>
          <a:p>
            <a:pPr algn="r"/>
            <a:r>
              <a:rPr lang="en-US" dirty="0" smtClean="0"/>
              <a:t>Oct. 4</a:t>
            </a:r>
            <a:endParaRPr lang="en-US" dirty="0"/>
          </a:p>
        </p:txBody>
      </p:sp>
      <p:sp>
        <p:nvSpPr>
          <p:cNvPr id="22" name="矩形 21"/>
          <p:cNvSpPr/>
          <p:nvPr/>
        </p:nvSpPr>
        <p:spPr>
          <a:xfrm>
            <a:off x="6858000" y="4763869"/>
            <a:ext cx="739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/>
              <a:t>23:06</a:t>
            </a:r>
          </a:p>
          <a:p>
            <a:pPr algn="r"/>
            <a:r>
              <a:rPr lang="en-US" dirty="0" smtClean="0"/>
              <a:t>Oct. 7</a:t>
            </a:r>
            <a:endParaRPr lang="en-US" dirty="0"/>
          </a:p>
        </p:txBody>
      </p:sp>
      <p:pic>
        <p:nvPicPr>
          <p:cNvPr id="23" name="圖片 22" descr="TH_2011_09_pp34_02.jpg"/>
          <p:cNvPicPr>
            <a:picLocks noChangeAspect="1"/>
          </p:cNvPicPr>
          <p:nvPr/>
        </p:nvPicPr>
        <p:blipFill>
          <a:blip r:embed="rId6"/>
          <a:srcRect b="5983"/>
          <a:stretch>
            <a:fillRect/>
          </a:stretch>
        </p:blipFill>
        <p:spPr>
          <a:xfrm>
            <a:off x="6477000" y="2552777"/>
            <a:ext cx="1524000" cy="1449092"/>
          </a:xfrm>
          <a:prstGeom prst="rect">
            <a:avLst/>
          </a:prstGeom>
        </p:spPr>
      </p:pic>
      <p:sp>
        <p:nvSpPr>
          <p:cNvPr id="24" name="文字方塊 23"/>
          <p:cNvSpPr txBox="1"/>
          <p:nvPr/>
        </p:nvSpPr>
        <p:spPr>
          <a:xfrm>
            <a:off x="6553200" y="2173069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Discharge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5 case studies were done to demonstrate the potential of </a:t>
            </a:r>
            <a:r>
              <a:rPr lang="en-US" dirty="0" err="1" smtClean="0"/>
              <a:t>PairFinder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667000"/>
            <a:ext cx="819260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PairFinder</a:t>
            </a:r>
            <a:endParaRPr lang="en-US" dirty="0" smtClean="0"/>
          </a:p>
          <a:p>
            <a:pPr lvl="1"/>
            <a:r>
              <a:rPr lang="en-US" dirty="0" smtClean="0"/>
              <a:t>uses histograms to summarize the association between all pairs of events.</a:t>
            </a:r>
          </a:p>
          <a:p>
            <a:pPr lvl="1"/>
            <a:r>
              <a:rPr lang="en-US" dirty="0" smtClean="0"/>
              <a:t>applies Interestingness measures to order the histograms by their interestingness.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Work with us -- </a:t>
            </a:r>
            <a:r>
              <a:rPr lang="en-US" dirty="0" smtClean="0">
                <a:solidFill>
                  <a:schemeClr val="tx2"/>
                </a:solidFill>
              </a:rPr>
              <a:t>cheng@cs.umd.edu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Away Messages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Visualizations help summarize complicated relations and enable further interpretation of the data.</a:t>
            </a:r>
          </a:p>
          <a:p>
            <a:endParaRPr lang="en-US" dirty="0" smtClean="0"/>
          </a:p>
          <a:p>
            <a:r>
              <a:rPr lang="en-US" dirty="0" smtClean="0"/>
              <a:t>Organizing a large number of visualizations facilitates knowledge discovery.</a:t>
            </a:r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762000" y="440049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We thank the National Institutes of Health (Grant RC1CA147489-02) for partial support of this research.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734289" y="5105400"/>
            <a:ext cx="5209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Project page at </a:t>
            </a:r>
            <a:r>
              <a:rPr lang="en-US" sz="2000" dirty="0" smtClean="0">
                <a:solidFill>
                  <a:schemeClr val="tx2"/>
                </a:solidFill>
              </a:rPr>
              <a:t>www.cs.umd.edu/hcil/pairfinder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533400" y="4267200"/>
            <a:ext cx="7696200" cy="1371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線接點 17"/>
          <p:cNvCxnSpPr>
            <a:stCxn id="29" idx="0"/>
          </p:cNvCxnSpPr>
          <p:nvPr/>
        </p:nvCxnSpPr>
        <p:spPr>
          <a:xfrm rot="16200000" flipH="1">
            <a:off x="5147623" y="3619500"/>
            <a:ext cx="1295400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>
            <a:stCxn id="28" idx="0"/>
          </p:cNvCxnSpPr>
          <p:nvPr/>
        </p:nvCxnSpPr>
        <p:spPr>
          <a:xfrm rot="16200000" flipH="1">
            <a:off x="3623623" y="3619500"/>
            <a:ext cx="1295400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Associations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Consider both order and relative time difference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cxnSp>
        <p:nvCxnSpPr>
          <p:cNvPr id="19" name="直線接點 18"/>
          <p:cNvCxnSpPr>
            <a:stCxn id="27" idx="0"/>
          </p:cNvCxnSpPr>
          <p:nvPr/>
        </p:nvCxnSpPr>
        <p:spPr>
          <a:xfrm rot="16200000" flipH="1">
            <a:off x="2937823" y="3619500"/>
            <a:ext cx="1295400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/>
          <p:nvPr/>
        </p:nvCxnSpPr>
        <p:spPr>
          <a:xfrm>
            <a:off x="4309423" y="3884612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 rot="10800000">
            <a:off x="3623623" y="34290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 rot="10800000">
            <a:off x="2861623" y="3200400"/>
            <a:ext cx="3352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>
            <a:off x="3166423" y="2971800"/>
            <a:ext cx="2286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等腰三角形 26"/>
          <p:cNvSpPr/>
          <p:nvPr/>
        </p:nvSpPr>
        <p:spPr>
          <a:xfrm>
            <a:off x="3471223" y="2971800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等腰三角形 27"/>
          <p:cNvSpPr/>
          <p:nvPr/>
        </p:nvSpPr>
        <p:spPr>
          <a:xfrm>
            <a:off x="4157023" y="2971800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等腰三角形 28"/>
          <p:cNvSpPr/>
          <p:nvPr/>
        </p:nvSpPr>
        <p:spPr>
          <a:xfrm>
            <a:off x="5681023" y="2971800"/>
            <a:ext cx="228600" cy="228600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文字方塊 45"/>
          <p:cNvSpPr txBox="1"/>
          <p:nvPr/>
        </p:nvSpPr>
        <p:spPr>
          <a:xfrm>
            <a:off x="4233223" y="3974068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“Discharge” occurred </a:t>
            </a:r>
            <a:r>
              <a:rPr lang="en-US" b="1" dirty="0" smtClean="0"/>
              <a:t>92 hours </a:t>
            </a:r>
            <a:r>
              <a:rPr lang="en-US" b="1" i="1" dirty="0" smtClean="0"/>
              <a:t>after</a:t>
            </a:r>
            <a:r>
              <a:rPr lang="en-US" dirty="0" smtClean="0"/>
              <a:t> “Floor”</a:t>
            </a:r>
            <a:endParaRPr lang="en-US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506099" y="3505200"/>
            <a:ext cx="387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“ICU” occurred </a:t>
            </a:r>
            <a:r>
              <a:rPr lang="en-US" b="1" dirty="0" smtClean="0"/>
              <a:t>52 hours</a:t>
            </a:r>
            <a:r>
              <a:rPr lang="en-US" dirty="0" smtClean="0"/>
              <a:t> </a:t>
            </a:r>
            <a:r>
              <a:rPr lang="en-US" b="1" i="1" dirty="0" smtClean="0"/>
              <a:t>before</a:t>
            </a:r>
            <a:r>
              <a:rPr lang="en-US" dirty="0" smtClean="0"/>
              <a:t> “Floor”</a:t>
            </a:r>
            <a:endParaRPr 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2328223" y="2678668"/>
            <a:ext cx="115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Admission</a:t>
            </a:r>
            <a:endParaRPr lang="en-US" dirty="0"/>
          </a:p>
        </p:txBody>
      </p:sp>
      <p:sp>
        <p:nvSpPr>
          <p:cNvPr id="37" name="文字方塊 36"/>
          <p:cNvSpPr txBox="1"/>
          <p:nvPr/>
        </p:nvSpPr>
        <p:spPr>
          <a:xfrm>
            <a:off x="3404903" y="2678668"/>
            <a:ext cx="115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ICU</a:t>
            </a:r>
            <a:endParaRPr lang="en-US" dirty="0"/>
          </a:p>
        </p:txBody>
      </p:sp>
      <p:sp>
        <p:nvSpPr>
          <p:cNvPr id="38" name="文字方塊 37"/>
          <p:cNvSpPr txBox="1"/>
          <p:nvPr/>
        </p:nvSpPr>
        <p:spPr>
          <a:xfrm>
            <a:off x="3928423" y="2678668"/>
            <a:ext cx="115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Floor</a:t>
            </a:r>
            <a:endParaRPr lang="en-US" dirty="0"/>
          </a:p>
        </p:txBody>
      </p:sp>
      <p:sp>
        <p:nvSpPr>
          <p:cNvPr id="39" name="文字方塊 38"/>
          <p:cNvSpPr txBox="1"/>
          <p:nvPr/>
        </p:nvSpPr>
        <p:spPr>
          <a:xfrm>
            <a:off x="5300023" y="2678668"/>
            <a:ext cx="115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Discharge</a:t>
            </a:r>
            <a:endParaRPr lang="en-US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2974698" y="5181600"/>
            <a:ext cx="5635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What if we have a large number of records?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Framework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Align the records by one </a:t>
            </a:r>
            <a:r>
              <a:rPr lang="en-US" dirty="0" smtClean="0"/>
              <a:t>event and </a:t>
            </a:r>
            <a:r>
              <a:rPr lang="en-US" dirty="0" smtClean="0"/>
              <a:t>move the </a:t>
            </a:r>
            <a:r>
              <a:rPr lang="en-US" dirty="0" smtClean="0"/>
              <a:t>others accordingly </a:t>
            </a:r>
            <a:r>
              <a:rPr lang="en-US" dirty="0" smtClean="0"/>
              <a:t>in the relative time frame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</a:t>
            </a:r>
            <a:endParaRPr lang="en-US" dirty="0"/>
          </a:p>
        </p:txBody>
      </p:sp>
      <p:cxnSp>
        <p:nvCxnSpPr>
          <p:cNvPr id="4" name="直線接點 3"/>
          <p:cNvCxnSpPr/>
          <p:nvPr/>
        </p:nvCxnSpPr>
        <p:spPr>
          <a:xfrm rot="10800000">
            <a:off x="1676400" y="2070657"/>
            <a:ext cx="556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/>
          <p:cNvSpPr/>
          <p:nvPr/>
        </p:nvSpPr>
        <p:spPr>
          <a:xfrm>
            <a:off x="4343400" y="1840468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等腰三角形 5"/>
          <p:cNvSpPr/>
          <p:nvPr/>
        </p:nvSpPr>
        <p:spPr>
          <a:xfrm>
            <a:off x="6172200" y="18420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線接點 6"/>
          <p:cNvCxnSpPr/>
          <p:nvPr/>
        </p:nvCxnSpPr>
        <p:spPr>
          <a:xfrm rot="10800000">
            <a:off x="1069848" y="2448609"/>
            <a:ext cx="5559552" cy="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>
            <a:off x="3733800" y="2223057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等腰三角形 8"/>
          <p:cNvSpPr/>
          <p:nvPr/>
        </p:nvSpPr>
        <p:spPr>
          <a:xfrm>
            <a:off x="4800600" y="22230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直線接點 9"/>
          <p:cNvCxnSpPr/>
          <p:nvPr/>
        </p:nvCxnSpPr>
        <p:spPr>
          <a:xfrm rot="10800000">
            <a:off x="2514600" y="2817811"/>
            <a:ext cx="556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等腰三角形 10"/>
          <p:cNvSpPr/>
          <p:nvPr/>
        </p:nvSpPr>
        <p:spPr>
          <a:xfrm>
            <a:off x="3276600" y="2589211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等腰三角形 11"/>
          <p:cNvSpPr/>
          <p:nvPr/>
        </p:nvSpPr>
        <p:spPr>
          <a:xfrm>
            <a:off x="5181600" y="2589211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等腰三角形 12"/>
          <p:cNvSpPr/>
          <p:nvPr/>
        </p:nvSpPr>
        <p:spPr>
          <a:xfrm>
            <a:off x="5791200" y="2209800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等腰三角形 13"/>
          <p:cNvSpPr/>
          <p:nvPr/>
        </p:nvSpPr>
        <p:spPr>
          <a:xfrm>
            <a:off x="7467600" y="2587622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文字方塊 15"/>
          <p:cNvSpPr txBox="1"/>
          <p:nvPr/>
        </p:nvSpPr>
        <p:spPr>
          <a:xfrm>
            <a:off x="304800" y="1981200"/>
            <a:ext cx="926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Records</a:t>
            </a:r>
          </a:p>
        </p:txBody>
      </p:sp>
      <p:sp>
        <p:nvSpPr>
          <p:cNvPr id="30" name="文字方塊 29"/>
          <p:cNvSpPr txBox="1"/>
          <p:nvPr/>
        </p:nvSpPr>
        <p:spPr>
          <a:xfrm>
            <a:off x="609600" y="2020669"/>
            <a:ext cx="926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Aligned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records</a:t>
            </a:r>
          </a:p>
        </p:txBody>
      </p:sp>
      <p:cxnSp>
        <p:nvCxnSpPr>
          <p:cNvPr id="31" name="直線接點 30"/>
          <p:cNvCxnSpPr>
            <a:stCxn id="5" idx="0"/>
          </p:cNvCxnSpPr>
          <p:nvPr/>
        </p:nvCxnSpPr>
        <p:spPr>
          <a:xfrm rot="16200000" flipH="1" flipV="1">
            <a:off x="3957976" y="2329445"/>
            <a:ext cx="988701" cy="1074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橢圓 46"/>
          <p:cNvSpPr/>
          <p:nvPr/>
        </p:nvSpPr>
        <p:spPr>
          <a:xfrm>
            <a:off x="7391400" y="19812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7696200" y="1981200"/>
            <a:ext cx="599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Align</a:t>
            </a:r>
            <a:endParaRPr lang="en-US" sz="1600" dirty="0"/>
          </a:p>
        </p:txBody>
      </p:sp>
      <p:sp>
        <p:nvSpPr>
          <p:cNvPr id="57" name="橢圓 56"/>
          <p:cNvSpPr/>
          <p:nvPr/>
        </p:nvSpPr>
        <p:spPr>
          <a:xfrm>
            <a:off x="7391400" y="3242846"/>
            <a:ext cx="3048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7696200" y="3242846"/>
            <a:ext cx="1026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Aggregate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橢圓 58"/>
          <p:cNvSpPr/>
          <p:nvPr/>
        </p:nvSpPr>
        <p:spPr>
          <a:xfrm>
            <a:off x="7391400" y="4462046"/>
            <a:ext cx="3048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7696200" y="4462046"/>
            <a:ext cx="1109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Summarize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3505200" y="1371600"/>
            <a:ext cx="184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Focal event, Floor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5334000" y="1371600"/>
            <a:ext cx="1913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Related event, ICU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666 0 " pathEditMode="relative" ptsTypes="AA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666 0 " pathEditMode="relative" ptsTypes="AA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666 0 " pathEditMode="relative" ptsTypes="AA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666 0 " pathEditMode="relative" ptsTypes="AA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6 0 " pathEditMode="relative" ptsTypes="AA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6 0 " pathEditMode="relative" ptsTypes="AA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66 0 " pathEditMode="relative" ptsTypes="AA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05877E-6 L -0.09167 3.05877E-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1" animBg="1"/>
      <p:bldP spid="11" grpId="0" animBg="1"/>
      <p:bldP spid="12" grpId="0" animBg="1"/>
      <p:bldP spid="13" grpId="1" animBg="1"/>
      <p:bldP spid="14" grpId="0" animBg="1"/>
      <p:bldP spid="16" grpId="0"/>
      <p:bldP spid="30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</a:t>
            </a:r>
            <a:endParaRPr lang="en-US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609600" y="2020669"/>
            <a:ext cx="926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Aligned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records</a:t>
            </a:r>
          </a:p>
        </p:txBody>
      </p:sp>
      <p:cxnSp>
        <p:nvCxnSpPr>
          <p:cNvPr id="32" name="直線接點 31"/>
          <p:cNvCxnSpPr>
            <a:stCxn id="48" idx="0"/>
            <a:endCxn id="53" idx="3"/>
          </p:cNvCxnSpPr>
          <p:nvPr/>
        </p:nvCxnSpPr>
        <p:spPr>
          <a:xfrm rot="16200000" flipH="1">
            <a:off x="6272448" y="3047205"/>
            <a:ext cx="942503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>
            <a:stCxn id="47" idx="0"/>
            <a:endCxn id="55" idx="3"/>
          </p:cNvCxnSpPr>
          <p:nvPr/>
        </p:nvCxnSpPr>
        <p:spPr>
          <a:xfrm rot="16200000" flipH="1">
            <a:off x="5853348" y="2856705"/>
            <a:ext cx="1323503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/>
          <p:cNvCxnSpPr>
            <a:stCxn id="40" idx="0"/>
            <a:endCxn id="51" idx="3"/>
          </p:cNvCxnSpPr>
          <p:nvPr/>
        </p:nvCxnSpPr>
        <p:spPr>
          <a:xfrm rot="16200000" flipH="1">
            <a:off x="5440877" y="2672834"/>
            <a:ext cx="1691246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/>
          <p:cNvCxnSpPr>
            <a:stCxn id="43" idx="0"/>
            <a:endCxn id="54" idx="3"/>
          </p:cNvCxnSpPr>
          <p:nvPr/>
        </p:nvCxnSpPr>
        <p:spPr>
          <a:xfrm rot="16200000" flipH="1">
            <a:off x="4869377" y="2863334"/>
            <a:ext cx="1310246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>
            <a:stCxn id="45" idx="0"/>
            <a:endCxn id="52" idx="3"/>
          </p:cNvCxnSpPr>
          <p:nvPr/>
        </p:nvCxnSpPr>
        <p:spPr>
          <a:xfrm rot="16200000" flipH="1">
            <a:off x="2088077" y="3053834"/>
            <a:ext cx="929246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>
            <a:stCxn id="39" idx="0"/>
            <a:endCxn id="50" idx="3"/>
          </p:cNvCxnSpPr>
          <p:nvPr/>
        </p:nvCxnSpPr>
        <p:spPr>
          <a:xfrm rot="16200000" flipH="1">
            <a:off x="3611282" y="2672039"/>
            <a:ext cx="1692835" cy="158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 rot="10800000">
            <a:off x="1676400" y="2055811"/>
            <a:ext cx="556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等腰三角形 38"/>
          <p:cNvSpPr/>
          <p:nvPr/>
        </p:nvSpPr>
        <p:spPr>
          <a:xfrm>
            <a:off x="4343400" y="1825622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等腰三角形 39"/>
          <p:cNvSpPr/>
          <p:nvPr/>
        </p:nvSpPr>
        <p:spPr>
          <a:xfrm>
            <a:off x="6172200" y="1827211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直線接點 40"/>
          <p:cNvCxnSpPr/>
          <p:nvPr/>
        </p:nvCxnSpPr>
        <p:spPr>
          <a:xfrm rot="10800000">
            <a:off x="1679448" y="2433763"/>
            <a:ext cx="5559552" cy="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等腰三角形 41"/>
          <p:cNvSpPr/>
          <p:nvPr/>
        </p:nvSpPr>
        <p:spPr>
          <a:xfrm>
            <a:off x="4343400" y="2208211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等腰三角形 42"/>
          <p:cNvSpPr/>
          <p:nvPr/>
        </p:nvSpPr>
        <p:spPr>
          <a:xfrm>
            <a:off x="5410200" y="2208211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直線接點 43"/>
          <p:cNvCxnSpPr/>
          <p:nvPr/>
        </p:nvCxnSpPr>
        <p:spPr>
          <a:xfrm rot="10800000">
            <a:off x="1676400" y="2817811"/>
            <a:ext cx="556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等腰三角形 44"/>
          <p:cNvSpPr/>
          <p:nvPr/>
        </p:nvSpPr>
        <p:spPr>
          <a:xfrm>
            <a:off x="2438400" y="2589211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等腰三角形 45"/>
          <p:cNvSpPr/>
          <p:nvPr/>
        </p:nvSpPr>
        <p:spPr>
          <a:xfrm>
            <a:off x="4343400" y="2589211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等腰三角形 46"/>
          <p:cNvSpPr/>
          <p:nvPr/>
        </p:nvSpPr>
        <p:spPr>
          <a:xfrm>
            <a:off x="6400800" y="2194954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等腰三角形 47"/>
          <p:cNvSpPr/>
          <p:nvPr/>
        </p:nvSpPr>
        <p:spPr>
          <a:xfrm>
            <a:off x="6629400" y="2575954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直線接點 48"/>
          <p:cNvCxnSpPr/>
          <p:nvPr/>
        </p:nvCxnSpPr>
        <p:spPr>
          <a:xfrm rot="10800000" flipV="1">
            <a:off x="1676400" y="3515409"/>
            <a:ext cx="5562600" cy="3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等腰三角形 49"/>
          <p:cNvSpPr/>
          <p:nvPr/>
        </p:nvSpPr>
        <p:spPr>
          <a:xfrm>
            <a:off x="4343400" y="3289857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等腰三角形 50"/>
          <p:cNvSpPr/>
          <p:nvPr/>
        </p:nvSpPr>
        <p:spPr>
          <a:xfrm>
            <a:off x="61722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等腰三角形 51"/>
          <p:cNvSpPr/>
          <p:nvPr/>
        </p:nvSpPr>
        <p:spPr>
          <a:xfrm>
            <a:off x="24384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等腰三角形 52"/>
          <p:cNvSpPr/>
          <p:nvPr/>
        </p:nvSpPr>
        <p:spPr>
          <a:xfrm>
            <a:off x="66294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等腰三角形 53"/>
          <p:cNvSpPr/>
          <p:nvPr/>
        </p:nvSpPr>
        <p:spPr>
          <a:xfrm>
            <a:off x="54102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等腰三角形 54"/>
          <p:cNvSpPr/>
          <p:nvPr/>
        </p:nvSpPr>
        <p:spPr>
          <a:xfrm>
            <a:off x="64008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文字方塊 57"/>
          <p:cNvSpPr txBox="1"/>
          <p:nvPr/>
        </p:nvSpPr>
        <p:spPr>
          <a:xfrm>
            <a:off x="152400" y="3288268"/>
            <a:ext cx="131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Aggregation</a:t>
            </a:r>
          </a:p>
        </p:txBody>
      </p:sp>
      <p:sp>
        <p:nvSpPr>
          <p:cNvPr id="59" name="橢圓 58"/>
          <p:cNvSpPr/>
          <p:nvPr/>
        </p:nvSpPr>
        <p:spPr>
          <a:xfrm>
            <a:off x="7391400" y="19812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7696200" y="1981200"/>
            <a:ext cx="599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Align</a:t>
            </a:r>
            <a:endParaRPr lang="en-US" sz="1600" dirty="0"/>
          </a:p>
        </p:txBody>
      </p:sp>
      <p:sp>
        <p:nvSpPr>
          <p:cNvPr id="61" name="橢圓 60"/>
          <p:cNvSpPr/>
          <p:nvPr/>
        </p:nvSpPr>
        <p:spPr>
          <a:xfrm>
            <a:off x="7391400" y="3242846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7696200" y="3242846"/>
            <a:ext cx="1026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Aggregate</a:t>
            </a:r>
            <a:endParaRPr lang="en-US" sz="1600" dirty="0"/>
          </a:p>
        </p:txBody>
      </p:sp>
      <p:sp>
        <p:nvSpPr>
          <p:cNvPr id="67" name="橢圓 66"/>
          <p:cNvSpPr/>
          <p:nvPr/>
        </p:nvSpPr>
        <p:spPr>
          <a:xfrm>
            <a:off x="7391400" y="4462046"/>
            <a:ext cx="3048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8" name="文字方塊 67"/>
          <p:cNvSpPr txBox="1"/>
          <p:nvPr/>
        </p:nvSpPr>
        <p:spPr>
          <a:xfrm>
            <a:off x="7696200" y="4462046"/>
            <a:ext cx="1109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Summarize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3505200" y="1371600"/>
            <a:ext cx="184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Focal event, Floor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5" name="文字方塊 64"/>
          <p:cNvSpPr txBox="1"/>
          <p:nvPr/>
        </p:nvSpPr>
        <p:spPr>
          <a:xfrm>
            <a:off x="5334000" y="1371600"/>
            <a:ext cx="1913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Related event, ICU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609600" y="2020669"/>
            <a:ext cx="926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Aligned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records</a:t>
            </a:r>
          </a:p>
        </p:txBody>
      </p:sp>
      <p:cxnSp>
        <p:nvCxnSpPr>
          <p:cNvPr id="32" name="直線接點 31"/>
          <p:cNvCxnSpPr>
            <a:stCxn id="48" idx="0"/>
            <a:endCxn id="53" idx="3"/>
          </p:cNvCxnSpPr>
          <p:nvPr/>
        </p:nvCxnSpPr>
        <p:spPr>
          <a:xfrm rot="16200000" flipH="1">
            <a:off x="6272448" y="3047205"/>
            <a:ext cx="942503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>
            <a:stCxn id="47" idx="0"/>
            <a:endCxn id="55" idx="3"/>
          </p:cNvCxnSpPr>
          <p:nvPr/>
        </p:nvCxnSpPr>
        <p:spPr>
          <a:xfrm rot="16200000" flipH="1">
            <a:off x="5853348" y="2856705"/>
            <a:ext cx="1323503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/>
          <p:cNvCxnSpPr>
            <a:stCxn id="40" idx="0"/>
            <a:endCxn id="51" idx="3"/>
          </p:cNvCxnSpPr>
          <p:nvPr/>
        </p:nvCxnSpPr>
        <p:spPr>
          <a:xfrm rot="16200000" flipH="1">
            <a:off x="5440877" y="2672834"/>
            <a:ext cx="1691246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/>
          <p:cNvCxnSpPr>
            <a:stCxn id="43" idx="0"/>
            <a:endCxn id="54" idx="3"/>
          </p:cNvCxnSpPr>
          <p:nvPr/>
        </p:nvCxnSpPr>
        <p:spPr>
          <a:xfrm rot="16200000" flipH="1">
            <a:off x="4869377" y="2863334"/>
            <a:ext cx="1310246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>
            <a:stCxn id="45" idx="0"/>
            <a:endCxn id="52" idx="3"/>
          </p:cNvCxnSpPr>
          <p:nvPr/>
        </p:nvCxnSpPr>
        <p:spPr>
          <a:xfrm rot="16200000" flipH="1">
            <a:off x="2088077" y="3053834"/>
            <a:ext cx="929246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>
            <a:stCxn id="39" idx="0"/>
          </p:cNvCxnSpPr>
          <p:nvPr/>
        </p:nvCxnSpPr>
        <p:spPr>
          <a:xfrm rot="16200000" flipH="1">
            <a:off x="2829630" y="3453692"/>
            <a:ext cx="3264932" cy="879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 rot="10800000">
            <a:off x="1676400" y="2055811"/>
            <a:ext cx="556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等腰三角形 38"/>
          <p:cNvSpPr/>
          <p:nvPr/>
        </p:nvSpPr>
        <p:spPr>
          <a:xfrm>
            <a:off x="4343400" y="1825622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等腰三角形 39"/>
          <p:cNvSpPr/>
          <p:nvPr/>
        </p:nvSpPr>
        <p:spPr>
          <a:xfrm>
            <a:off x="6172200" y="1827211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直線接點 40"/>
          <p:cNvCxnSpPr/>
          <p:nvPr/>
        </p:nvCxnSpPr>
        <p:spPr>
          <a:xfrm rot="10800000">
            <a:off x="1679448" y="2433763"/>
            <a:ext cx="5559552" cy="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等腰三角形 41"/>
          <p:cNvSpPr/>
          <p:nvPr/>
        </p:nvSpPr>
        <p:spPr>
          <a:xfrm>
            <a:off x="4343400" y="2208211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等腰三角形 42"/>
          <p:cNvSpPr/>
          <p:nvPr/>
        </p:nvSpPr>
        <p:spPr>
          <a:xfrm>
            <a:off x="5410200" y="2208211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直線接點 43"/>
          <p:cNvCxnSpPr/>
          <p:nvPr/>
        </p:nvCxnSpPr>
        <p:spPr>
          <a:xfrm rot="10800000">
            <a:off x="1676400" y="2817811"/>
            <a:ext cx="556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等腰三角形 44"/>
          <p:cNvSpPr/>
          <p:nvPr/>
        </p:nvSpPr>
        <p:spPr>
          <a:xfrm>
            <a:off x="2438400" y="2589211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等腰三角形 45"/>
          <p:cNvSpPr/>
          <p:nvPr/>
        </p:nvSpPr>
        <p:spPr>
          <a:xfrm>
            <a:off x="4343400" y="2589211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等腰三角形 46"/>
          <p:cNvSpPr/>
          <p:nvPr/>
        </p:nvSpPr>
        <p:spPr>
          <a:xfrm>
            <a:off x="6400800" y="2194954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等腰三角形 47"/>
          <p:cNvSpPr/>
          <p:nvPr/>
        </p:nvSpPr>
        <p:spPr>
          <a:xfrm>
            <a:off x="6629400" y="2575954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直線接點 48"/>
          <p:cNvCxnSpPr/>
          <p:nvPr/>
        </p:nvCxnSpPr>
        <p:spPr>
          <a:xfrm rot="10800000" flipV="1">
            <a:off x="1676400" y="3515409"/>
            <a:ext cx="5562600" cy="3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等腰三角形 49"/>
          <p:cNvSpPr/>
          <p:nvPr/>
        </p:nvSpPr>
        <p:spPr>
          <a:xfrm>
            <a:off x="4343400" y="3289857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等腰三角形 50"/>
          <p:cNvSpPr/>
          <p:nvPr/>
        </p:nvSpPr>
        <p:spPr>
          <a:xfrm>
            <a:off x="61722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等腰三角形 51"/>
          <p:cNvSpPr/>
          <p:nvPr/>
        </p:nvSpPr>
        <p:spPr>
          <a:xfrm>
            <a:off x="24384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等腰三角形 52"/>
          <p:cNvSpPr/>
          <p:nvPr/>
        </p:nvSpPr>
        <p:spPr>
          <a:xfrm>
            <a:off x="66294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等腰三角形 53"/>
          <p:cNvSpPr/>
          <p:nvPr/>
        </p:nvSpPr>
        <p:spPr>
          <a:xfrm>
            <a:off x="54102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等腰三角形 54"/>
          <p:cNvSpPr/>
          <p:nvPr/>
        </p:nvSpPr>
        <p:spPr>
          <a:xfrm>
            <a:off x="6400800" y="3289857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文字方塊 57"/>
          <p:cNvSpPr txBox="1"/>
          <p:nvPr/>
        </p:nvSpPr>
        <p:spPr>
          <a:xfrm>
            <a:off x="152400" y="3288268"/>
            <a:ext cx="131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Aggregation</a:t>
            </a:r>
          </a:p>
        </p:txBody>
      </p:sp>
      <p:sp>
        <p:nvSpPr>
          <p:cNvPr id="59" name="橢圓 58"/>
          <p:cNvSpPr/>
          <p:nvPr/>
        </p:nvSpPr>
        <p:spPr>
          <a:xfrm>
            <a:off x="7391400" y="19812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7696200" y="1981200"/>
            <a:ext cx="599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Align</a:t>
            </a:r>
            <a:endParaRPr lang="en-US" sz="1600" dirty="0"/>
          </a:p>
        </p:txBody>
      </p:sp>
      <p:sp>
        <p:nvSpPr>
          <p:cNvPr id="61" name="橢圓 60"/>
          <p:cNvSpPr/>
          <p:nvPr/>
        </p:nvSpPr>
        <p:spPr>
          <a:xfrm>
            <a:off x="7391400" y="3242846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7696200" y="3242846"/>
            <a:ext cx="1026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Aggregate</a:t>
            </a:r>
            <a:endParaRPr lang="en-US" sz="1600" dirty="0"/>
          </a:p>
        </p:txBody>
      </p:sp>
      <p:cxnSp>
        <p:nvCxnSpPr>
          <p:cNvPr id="86" name="直線接點 85"/>
          <p:cNvCxnSpPr/>
          <p:nvPr/>
        </p:nvCxnSpPr>
        <p:spPr>
          <a:xfrm rot="10800000">
            <a:off x="1676400" y="4800601"/>
            <a:ext cx="556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86"/>
          <p:cNvSpPr/>
          <p:nvPr/>
        </p:nvSpPr>
        <p:spPr>
          <a:xfrm>
            <a:off x="5334000" y="4572001"/>
            <a:ext cx="7620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矩形 87"/>
          <p:cNvSpPr/>
          <p:nvPr/>
        </p:nvSpPr>
        <p:spPr>
          <a:xfrm>
            <a:off x="6172200" y="4114801"/>
            <a:ext cx="762000" cy="685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矩形 88"/>
          <p:cNvSpPr/>
          <p:nvPr/>
        </p:nvSpPr>
        <p:spPr>
          <a:xfrm>
            <a:off x="1981200" y="4572001"/>
            <a:ext cx="7620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0" name="直線接點 89"/>
          <p:cNvCxnSpPr/>
          <p:nvPr/>
        </p:nvCxnSpPr>
        <p:spPr>
          <a:xfrm rot="16200000" flipH="1">
            <a:off x="6019800" y="4914900"/>
            <a:ext cx="228603" cy="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接點 90"/>
          <p:cNvCxnSpPr/>
          <p:nvPr/>
        </p:nvCxnSpPr>
        <p:spPr>
          <a:xfrm rot="16200000" flipH="1">
            <a:off x="6851904" y="4914902"/>
            <a:ext cx="228603" cy="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接點 91"/>
          <p:cNvCxnSpPr/>
          <p:nvPr/>
        </p:nvCxnSpPr>
        <p:spPr>
          <a:xfrm rot="16200000" flipH="1">
            <a:off x="5178552" y="4914902"/>
            <a:ext cx="228603" cy="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/>
          <p:cNvCxnSpPr/>
          <p:nvPr/>
        </p:nvCxnSpPr>
        <p:spPr>
          <a:xfrm rot="16200000" flipH="1">
            <a:off x="3496056" y="4914902"/>
            <a:ext cx="228603" cy="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 rot="16200000" flipH="1">
            <a:off x="2663952" y="4914902"/>
            <a:ext cx="228603" cy="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/>
          <p:nvPr/>
        </p:nvCxnSpPr>
        <p:spPr>
          <a:xfrm rot="16200000" flipH="1">
            <a:off x="1822704" y="4914902"/>
            <a:ext cx="228603" cy="1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/>
          <p:cNvSpPr/>
          <p:nvPr/>
        </p:nvSpPr>
        <p:spPr>
          <a:xfrm>
            <a:off x="1981200" y="4875212"/>
            <a:ext cx="762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-3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2819400" y="4876801"/>
            <a:ext cx="762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657600" y="4876801"/>
            <a:ext cx="762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-1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4495800" y="4876801"/>
            <a:ext cx="762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5334000" y="4876801"/>
            <a:ext cx="762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172200" y="4876801"/>
            <a:ext cx="762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" name="文字方塊 101"/>
          <p:cNvSpPr txBox="1"/>
          <p:nvPr/>
        </p:nvSpPr>
        <p:spPr>
          <a:xfrm>
            <a:off x="304800" y="4494212"/>
            <a:ext cx="1144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Histogram</a:t>
            </a:r>
          </a:p>
        </p:txBody>
      </p:sp>
      <p:cxnSp>
        <p:nvCxnSpPr>
          <p:cNvPr id="103" name="直線單箭頭接點 102"/>
          <p:cNvCxnSpPr/>
          <p:nvPr/>
        </p:nvCxnSpPr>
        <p:spPr>
          <a:xfrm>
            <a:off x="4495800" y="5180012"/>
            <a:ext cx="762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文字方塊 103"/>
          <p:cNvSpPr txBox="1"/>
          <p:nvPr/>
        </p:nvSpPr>
        <p:spPr>
          <a:xfrm>
            <a:off x="4495800" y="52694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day</a:t>
            </a:r>
            <a:endParaRPr lang="en-US" dirty="0"/>
          </a:p>
        </p:txBody>
      </p:sp>
      <p:sp>
        <p:nvSpPr>
          <p:cNvPr id="105" name="橢圓 104"/>
          <p:cNvSpPr/>
          <p:nvPr/>
        </p:nvSpPr>
        <p:spPr>
          <a:xfrm>
            <a:off x="7391400" y="4462047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7696200" y="4462047"/>
            <a:ext cx="1109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Summarize</a:t>
            </a:r>
            <a:endParaRPr lang="en-US" sz="1600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3505200" y="1371600"/>
            <a:ext cx="184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Focal event, Floor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5334000" y="1371600"/>
            <a:ext cx="1913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Related event, ICU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Organizing Histograms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Even with a small number of event types, there are many event pairs.</a:t>
            </a:r>
            <a:endParaRPr lang="en-US" dirty="0"/>
          </a:p>
        </p:txBody>
      </p:sp>
      <p:sp>
        <p:nvSpPr>
          <p:cNvPr id="4" name="圓角矩形 3"/>
          <p:cNvSpPr/>
          <p:nvPr/>
        </p:nvSpPr>
        <p:spPr>
          <a:xfrm>
            <a:off x="1752600" y="2743200"/>
            <a:ext cx="1782251" cy="838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等腰三角形 4"/>
          <p:cNvSpPr/>
          <p:nvPr/>
        </p:nvSpPr>
        <p:spPr>
          <a:xfrm>
            <a:off x="1905000" y="3200400"/>
            <a:ext cx="2286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等腰三角形 5"/>
          <p:cNvSpPr/>
          <p:nvPr/>
        </p:nvSpPr>
        <p:spPr>
          <a:xfrm>
            <a:off x="2209800" y="3200400"/>
            <a:ext cx="228600" cy="2286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文字方塊 8"/>
          <p:cNvSpPr txBox="1"/>
          <p:nvPr/>
        </p:nvSpPr>
        <p:spPr>
          <a:xfrm>
            <a:off x="2362200" y="5634335"/>
            <a:ext cx="6444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We need a better way to organize the histograms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3763451" y="3124200"/>
            <a:ext cx="156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event types</a:t>
            </a:r>
            <a:endParaRPr lang="en-US" dirty="0"/>
          </a:p>
        </p:txBody>
      </p:sp>
      <p:sp>
        <p:nvSpPr>
          <p:cNvPr id="22" name="矩形 21"/>
          <p:cNvSpPr/>
          <p:nvPr/>
        </p:nvSpPr>
        <p:spPr>
          <a:xfrm>
            <a:off x="1401251" y="4262735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直線接點 22"/>
          <p:cNvCxnSpPr/>
          <p:nvPr/>
        </p:nvCxnSpPr>
        <p:spPr>
          <a:xfrm>
            <a:off x="1401251" y="4872335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 rot="5400000">
            <a:off x="2505356" y="4604841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849051" y="44151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矩形 25"/>
          <p:cNvSpPr/>
          <p:nvPr/>
        </p:nvSpPr>
        <p:spPr>
          <a:xfrm>
            <a:off x="3001451" y="45675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矩形 26"/>
          <p:cNvSpPr/>
          <p:nvPr/>
        </p:nvSpPr>
        <p:spPr>
          <a:xfrm>
            <a:off x="2391851" y="44151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矩形 27"/>
          <p:cNvSpPr/>
          <p:nvPr/>
        </p:nvSpPr>
        <p:spPr>
          <a:xfrm>
            <a:off x="2239451" y="45675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矩形 28"/>
          <p:cNvSpPr/>
          <p:nvPr/>
        </p:nvSpPr>
        <p:spPr>
          <a:xfrm>
            <a:off x="2087051" y="44151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矩形 29"/>
          <p:cNvSpPr/>
          <p:nvPr/>
        </p:nvSpPr>
        <p:spPr>
          <a:xfrm>
            <a:off x="1934651" y="4719935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矩形 30"/>
          <p:cNvSpPr/>
          <p:nvPr/>
        </p:nvSpPr>
        <p:spPr>
          <a:xfrm>
            <a:off x="3458651" y="4643735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矩形 31"/>
          <p:cNvSpPr/>
          <p:nvPr/>
        </p:nvSpPr>
        <p:spPr>
          <a:xfrm>
            <a:off x="1248851" y="4415135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直線接點 32"/>
          <p:cNvCxnSpPr/>
          <p:nvPr/>
        </p:nvCxnSpPr>
        <p:spPr>
          <a:xfrm>
            <a:off x="1248851" y="5024735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/>
          <p:cNvCxnSpPr/>
          <p:nvPr/>
        </p:nvCxnSpPr>
        <p:spPr>
          <a:xfrm rot="5400000">
            <a:off x="2352956" y="4757241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2696651" y="45675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矩形 35"/>
          <p:cNvSpPr/>
          <p:nvPr/>
        </p:nvSpPr>
        <p:spPr>
          <a:xfrm>
            <a:off x="2849051" y="47199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矩形 36"/>
          <p:cNvSpPr/>
          <p:nvPr/>
        </p:nvSpPr>
        <p:spPr>
          <a:xfrm>
            <a:off x="2239451" y="45675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矩形 37"/>
          <p:cNvSpPr/>
          <p:nvPr/>
        </p:nvSpPr>
        <p:spPr>
          <a:xfrm>
            <a:off x="2087051" y="47199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矩形 38"/>
          <p:cNvSpPr/>
          <p:nvPr/>
        </p:nvSpPr>
        <p:spPr>
          <a:xfrm>
            <a:off x="1934651" y="45675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矩形 39"/>
          <p:cNvSpPr/>
          <p:nvPr/>
        </p:nvSpPr>
        <p:spPr>
          <a:xfrm>
            <a:off x="1782251" y="4872335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矩形 40"/>
          <p:cNvSpPr/>
          <p:nvPr/>
        </p:nvSpPr>
        <p:spPr>
          <a:xfrm>
            <a:off x="3306251" y="4796135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矩形 41"/>
          <p:cNvSpPr/>
          <p:nvPr/>
        </p:nvSpPr>
        <p:spPr>
          <a:xfrm>
            <a:off x="1096451" y="4567535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直線接點 42"/>
          <p:cNvCxnSpPr/>
          <p:nvPr/>
        </p:nvCxnSpPr>
        <p:spPr>
          <a:xfrm>
            <a:off x="1096451" y="5177135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rot="5400000">
            <a:off x="2200556" y="4909641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2544251" y="47199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矩形 45"/>
          <p:cNvSpPr/>
          <p:nvPr/>
        </p:nvSpPr>
        <p:spPr>
          <a:xfrm>
            <a:off x="2696651" y="48723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矩形 46"/>
          <p:cNvSpPr/>
          <p:nvPr/>
        </p:nvSpPr>
        <p:spPr>
          <a:xfrm>
            <a:off x="2087051" y="47199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矩形 47"/>
          <p:cNvSpPr/>
          <p:nvPr/>
        </p:nvSpPr>
        <p:spPr>
          <a:xfrm>
            <a:off x="1934651" y="48723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矩形 48"/>
          <p:cNvSpPr/>
          <p:nvPr/>
        </p:nvSpPr>
        <p:spPr>
          <a:xfrm>
            <a:off x="1782251" y="47199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矩形 49"/>
          <p:cNvSpPr/>
          <p:nvPr/>
        </p:nvSpPr>
        <p:spPr>
          <a:xfrm>
            <a:off x="1629851" y="5024735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矩形 50"/>
          <p:cNvSpPr/>
          <p:nvPr/>
        </p:nvSpPr>
        <p:spPr>
          <a:xfrm>
            <a:off x="3153851" y="4948535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矩形 51"/>
          <p:cNvSpPr/>
          <p:nvPr/>
        </p:nvSpPr>
        <p:spPr>
          <a:xfrm>
            <a:off x="944051" y="4719935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直線接點 52"/>
          <p:cNvCxnSpPr/>
          <p:nvPr/>
        </p:nvCxnSpPr>
        <p:spPr>
          <a:xfrm>
            <a:off x="944051" y="5329535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接點 53"/>
          <p:cNvCxnSpPr/>
          <p:nvPr/>
        </p:nvCxnSpPr>
        <p:spPr>
          <a:xfrm rot="5400000">
            <a:off x="2048156" y="5062041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2391851" y="48723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矩形 55"/>
          <p:cNvSpPr/>
          <p:nvPr/>
        </p:nvSpPr>
        <p:spPr>
          <a:xfrm>
            <a:off x="2544251" y="50247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矩形 56"/>
          <p:cNvSpPr/>
          <p:nvPr/>
        </p:nvSpPr>
        <p:spPr>
          <a:xfrm>
            <a:off x="2010851" y="48723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矩形 57"/>
          <p:cNvSpPr/>
          <p:nvPr/>
        </p:nvSpPr>
        <p:spPr>
          <a:xfrm>
            <a:off x="1858451" y="5024735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矩形 58"/>
          <p:cNvSpPr/>
          <p:nvPr/>
        </p:nvSpPr>
        <p:spPr>
          <a:xfrm>
            <a:off x="1706051" y="4872335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矩形 59"/>
          <p:cNvSpPr/>
          <p:nvPr/>
        </p:nvSpPr>
        <p:spPr>
          <a:xfrm>
            <a:off x="1553651" y="5177135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矩形 60"/>
          <p:cNvSpPr/>
          <p:nvPr/>
        </p:nvSpPr>
        <p:spPr>
          <a:xfrm>
            <a:off x="3001451" y="5100935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文字方塊 64"/>
          <p:cNvSpPr txBox="1"/>
          <p:nvPr/>
        </p:nvSpPr>
        <p:spPr>
          <a:xfrm>
            <a:off x="4637033" y="4812268"/>
            <a:ext cx="2297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* 9 = 90 event pairs</a:t>
            </a:r>
            <a:endParaRPr lang="en-US" dirty="0"/>
          </a:p>
        </p:txBody>
      </p:sp>
      <p:sp>
        <p:nvSpPr>
          <p:cNvPr id="62" name="等腰三角形 61"/>
          <p:cNvSpPr/>
          <p:nvPr/>
        </p:nvSpPr>
        <p:spPr>
          <a:xfrm>
            <a:off x="1905000" y="2895600"/>
            <a:ext cx="228600" cy="228600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等腰三角形 62"/>
          <p:cNvSpPr/>
          <p:nvPr/>
        </p:nvSpPr>
        <p:spPr>
          <a:xfrm>
            <a:off x="2209800" y="2895600"/>
            <a:ext cx="228600" cy="22860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等腰三角形 63"/>
          <p:cNvSpPr/>
          <p:nvPr/>
        </p:nvSpPr>
        <p:spPr>
          <a:xfrm>
            <a:off x="2514600" y="3200400"/>
            <a:ext cx="228600" cy="228600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等腰三角形 65"/>
          <p:cNvSpPr/>
          <p:nvPr/>
        </p:nvSpPr>
        <p:spPr>
          <a:xfrm>
            <a:off x="2819400" y="3200400"/>
            <a:ext cx="228600" cy="2286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等腰三角形 66"/>
          <p:cNvSpPr/>
          <p:nvPr/>
        </p:nvSpPr>
        <p:spPr>
          <a:xfrm>
            <a:off x="2514600" y="2895600"/>
            <a:ext cx="228600" cy="228600"/>
          </a:xfrm>
          <a:prstGeom prst="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等腰三角形 67"/>
          <p:cNvSpPr/>
          <p:nvPr/>
        </p:nvSpPr>
        <p:spPr>
          <a:xfrm>
            <a:off x="2819400" y="2895600"/>
            <a:ext cx="228600" cy="228600"/>
          </a:xfrm>
          <a:prstGeom prst="triangl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等腰三角形 68"/>
          <p:cNvSpPr/>
          <p:nvPr/>
        </p:nvSpPr>
        <p:spPr>
          <a:xfrm>
            <a:off x="3124200" y="3200400"/>
            <a:ext cx="228600" cy="228600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等腰三角形 70"/>
          <p:cNvSpPr/>
          <p:nvPr/>
        </p:nvSpPr>
        <p:spPr>
          <a:xfrm>
            <a:off x="3124200" y="2895600"/>
            <a:ext cx="228600" cy="228600"/>
          </a:xfrm>
          <a:prstGeom prst="triangl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矩形 72"/>
          <p:cNvSpPr/>
          <p:nvPr/>
        </p:nvSpPr>
        <p:spPr>
          <a:xfrm>
            <a:off x="1676400" y="43434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直線接點 73"/>
          <p:cNvCxnSpPr/>
          <p:nvPr/>
        </p:nvCxnSpPr>
        <p:spPr>
          <a:xfrm>
            <a:off x="1676400" y="49530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接點 74"/>
          <p:cNvCxnSpPr/>
          <p:nvPr/>
        </p:nvCxnSpPr>
        <p:spPr>
          <a:xfrm rot="5400000">
            <a:off x="2780505" y="46855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3124200" y="44958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矩形 76"/>
          <p:cNvSpPr/>
          <p:nvPr/>
        </p:nvSpPr>
        <p:spPr>
          <a:xfrm>
            <a:off x="3276600" y="46482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矩形 77"/>
          <p:cNvSpPr/>
          <p:nvPr/>
        </p:nvSpPr>
        <p:spPr>
          <a:xfrm>
            <a:off x="2667000" y="44958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矩形 78"/>
          <p:cNvSpPr/>
          <p:nvPr/>
        </p:nvSpPr>
        <p:spPr>
          <a:xfrm>
            <a:off x="2514600" y="46482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矩形 79"/>
          <p:cNvSpPr/>
          <p:nvPr/>
        </p:nvSpPr>
        <p:spPr>
          <a:xfrm>
            <a:off x="2362200" y="44958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矩形 80"/>
          <p:cNvSpPr/>
          <p:nvPr/>
        </p:nvSpPr>
        <p:spPr>
          <a:xfrm>
            <a:off x="2209800" y="48006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矩形 81"/>
          <p:cNvSpPr/>
          <p:nvPr/>
        </p:nvSpPr>
        <p:spPr>
          <a:xfrm>
            <a:off x="3733800" y="47244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矩形 82"/>
          <p:cNvSpPr/>
          <p:nvPr/>
        </p:nvSpPr>
        <p:spPr>
          <a:xfrm>
            <a:off x="1524000" y="44958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直線接點 83"/>
          <p:cNvCxnSpPr/>
          <p:nvPr/>
        </p:nvCxnSpPr>
        <p:spPr>
          <a:xfrm>
            <a:off x="1524000" y="51054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接點 84"/>
          <p:cNvCxnSpPr/>
          <p:nvPr/>
        </p:nvCxnSpPr>
        <p:spPr>
          <a:xfrm rot="5400000">
            <a:off x="2628105" y="48379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2971800" y="46482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矩形 86"/>
          <p:cNvSpPr/>
          <p:nvPr/>
        </p:nvSpPr>
        <p:spPr>
          <a:xfrm>
            <a:off x="3124200" y="48006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矩形 87"/>
          <p:cNvSpPr/>
          <p:nvPr/>
        </p:nvSpPr>
        <p:spPr>
          <a:xfrm>
            <a:off x="2514600" y="46482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矩形 88"/>
          <p:cNvSpPr/>
          <p:nvPr/>
        </p:nvSpPr>
        <p:spPr>
          <a:xfrm>
            <a:off x="2362200" y="48006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矩形 89"/>
          <p:cNvSpPr/>
          <p:nvPr/>
        </p:nvSpPr>
        <p:spPr>
          <a:xfrm>
            <a:off x="2209800" y="46482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矩形 90"/>
          <p:cNvSpPr/>
          <p:nvPr/>
        </p:nvSpPr>
        <p:spPr>
          <a:xfrm>
            <a:off x="2057400" y="49530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矩形 91"/>
          <p:cNvSpPr/>
          <p:nvPr/>
        </p:nvSpPr>
        <p:spPr>
          <a:xfrm>
            <a:off x="3581400" y="48768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矩形 92"/>
          <p:cNvSpPr/>
          <p:nvPr/>
        </p:nvSpPr>
        <p:spPr>
          <a:xfrm>
            <a:off x="1371600" y="46482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直線接點 93"/>
          <p:cNvCxnSpPr/>
          <p:nvPr/>
        </p:nvCxnSpPr>
        <p:spPr>
          <a:xfrm>
            <a:off x="1371600" y="52578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/>
          <p:cNvCxnSpPr/>
          <p:nvPr/>
        </p:nvCxnSpPr>
        <p:spPr>
          <a:xfrm rot="5400000">
            <a:off x="2475705" y="49903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/>
          <p:cNvSpPr/>
          <p:nvPr/>
        </p:nvSpPr>
        <p:spPr>
          <a:xfrm>
            <a:off x="2819400" y="4800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矩形 96"/>
          <p:cNvSpPr/>
          <p:nvPr/>
        </p:nvSpPr>
        <p:spPr>
          <a:xfrm>
            <a:off x="2971800" y="49530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矩形 97"/>
          <p:cNvSpPr/>
          <p:nvPr/>
        </p:nvSpPr>
        <p:spPr>
          <a:xfrm>
            <a:off x="2362200" y="4800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矩形 98"/>
          <p:cNvSpPr/>
          <p:nvPr/>
        </p:nvSpPr>
        <p:spPr>
          <a:xfrm>
            <a:off x="2209800" y="49530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矩形 99"/>
          <p:cNvSpPr/>
          <p:nvPr/>
        </p:nvSpPr>
        <p:spPr>
          <a:xfrm>
            <a:off x="2057400" y="48006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矩形 100"/>
          <p:cNvSpPr/>
          <p:nvPr/>
        </p:nvSpPr>
        <p:spPr>
          <a:xfrm>
            <a:off x="1905000" y="51054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矩形 101"/>
          <p:cNvSpPr/>
          <p:nvPr/>
        </p:nvSpPr>
        <p:spPr>
          <a:xfrm>
            <a:off x="3429000" y="50292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矩形 102"/>
          <p:cNvSpPr/>
          <p:nvPr/>
        </p:nvSpPr>
        <p:spPr>
          <a:xfrm>
            <a:off x="1219200" y="4800600"/>
            <a:ext cx="2667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直線接點 103"/>
          <p:cNvCxnSpPr/>
          <p:nvPr/>
        </p:nvCxnSpPr>
        <p:spPr>
          <a:xfrm>
            <a:off x="1219200" y="5410200"/>
            <a:ext cx="2667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接點 104"/>
          <p:cNvCxnSpPr/>
          <p:nvPr/>
        </p:nvCxnSpPr>
        <p:spPr>
          <a:xfrm rot="5400000">
            <a:off x="2323305" y="5142706"/>
            <a:ext cx="53340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矩形 105"/>
          <p:cNvSpPr/>
          <p:nvPr/>
        </p:nvSpPr>
        <p:spPr>
          <a:xfrm>
            <a:off x="2667000" y="4953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矩形 106"/>
          <p:cNvSpPr/>
          <p:nvPr/>
        </p:nvSpPr>
        <p:spPr>
          <a:xfrm>
            <a:off x="2819400" y="51054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矩形 107"/>
          <p:cNvSpPr/>
          <p:nvPr/>
        </p:nvSpPr>
        <p:spPr>
          <a:xfrm>
            <a:off x="2286000" y="4953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矩形 108"/>
          <p:cNvSpPr/>
          <p:nvPr/>
        </p:nvSpPr>
        <p:spPr>
          <a:xfrm>
            <a:off x="2133600" y="5105400"/>
            <a:ext cx="76200" cy="3048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矩形 109"/>
          <p:cNvSpPr/>
          <p:nvPr/>
        </p:nvSpPr>
        <p:spPr>
          <a:xfrm>
            <a:off x="1981200" y="4953000"/>
            <a:ext cx="76200" cy="4572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矩形 110"/>
          <p:cNvSpPr/>
          <p:nvPr/>
        </p:nvSpPr>
        <p:spPr>
          <a:xfrm>
            <a:off x="1828800" y="5257800"/>
            <a:ext cx="76200" cy="1524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矩形 111"/>
          <p:cNvSpPr/>
          <p:nvPr/>
        </p:nvSpPr>
        <p:spPr>
          <a:xfrm>
            <a:off x="3276600" y="5181600"/>
            <a:ext cx="76200" cy="2286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PairFinder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Shows the histograms summarizing the associations between all pairs of events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Applies </a:t>
            </a:r>
            <a:r>
              <a:rPr lang="en-US" dirty="0" smtClean="0"/>
              <a:t>interestingness measures to locate interesting histograms easily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Office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2423</TotalTime>
  <Words>425</Words>
  <Application>Microsoft Office PowerPoint</Application>
  <PresentationFormat>如螢幕大小 (4:3)</PresentationFormat>
  <Paragraphs>122</Paragraphs>
  <Slides>23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24" baseType="lpstr">
      <vt:lpstr>壁窗</vt:lpstr>
      <vt:lpstr>PairFinder: Identifying and Measuring Temporal Associations from Temporal Event Sequences</vt:lpstr>
      <vt:lpstr>Temporal Events</vt:lpstr>
      <vt:lpstr>Temporal Associations</vt:lpstr>
      <vt:lpstr>Alignment Framework</vt:lpstr>
      <vt:lpstr>Align</vt:lpstr>
      <vt:lpstr>Aggregate</vt:lpstr>
      <vt:lpstr>Summarize</vt:lpstr>
      <vt:lpstr>Organizing Histograms</vt:lpstr>
      <vt:lpstr>PairFinder</vt:lpstr>
      <vt:lpstr>Graduate Student Dataset</vt:lpstr>
      <vt:lpstr>Histograms</vt:lpstr>
      <vt:lpstr>Interestingness Measures</vt:lpstr>
      <vt:lpstr>Interestingness Measures</vt:lpstr>
      <vt:lpstr>投影片 14</vt:lpstr>
      <vt:lpstr>投影片 15</vt:lpstr>
      <vt:lpstr>投影片 16</vt:lpstr>
      <vt:lpstr>投影片 17</vt:lpstr>
      <vt:lpstr>投影片 18</vt:lpstr>
      <vt:lpstr>投影片 19</vt:lpstr>
      <vt:lpstr>Case Study</vt:lpstr>
      <vt:lpstr>Conclusion</vt:lpstr>
      <vt:lpstr>Take Away Messages</vt:lpstr>
      <vt:lpstr>投影片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Hsueh-Chien Cheng</dc:creator>
  <cp:lastModifiedBy>Hsueh-Chien Cheng</cp:lastModifiedBy>
  <cp:revision>230</cp:revision>
  <dcterms:created xsi:type="dcterms:W3CDTF">2012-04-19T22:35:50Z</dcterms:created>
  <dcterms:modified xsi:type="dcterms:W3CDTF">2012-05-22T05:28:34Z</dcterms:modified>
</cp:coreProperties>
</file>