
<file path=[Content_Types].xml><?xml version="1.0" encoding="utf-8"?>
<Types xmlns="http://schemas.openxmlformats.org/package/2006/content-types">
  <Override PartName="/ppt/tags/tag1.xml" ContentType="application/vnd.openxmlformats-officedocument.presentationml.tags+xml"/>
  <Override PartName="/ppt/charts/chart1.xml" ContentType="application/vnd.openxmlformats-officedocument.drawingml.chart+xml"/>
  <Override PartName="/ppt/slideLayouts/slideLayout1.xml" ContentType="application/vnd.openxmlformats-officedocument.presentationml.slideLayout+xml"/>
  <Default Extension="png" ContentType="image/png"/>
  <Default Extension="rels" ContentType="application/vnd.openxmlformats-package.relationships+xml"/>
  <Default Extension="jpeg" ContentType="image/jpeg"/>
  <Default Extension="xml" ContentType="application/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14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hart2.xml" ContentType="application/vnd.openxmlformats-officedocument.drawingml.chart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xlsx" ContentType="application/vnd.openxmlformats-officedocument.spreadsheetml.sheet"/>
  <Default Extension="bin" ContentType="application/vnd.openxmlformats-officedocument.presentationml.printerSettings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13.xml" ContentType="application/vnd.openxmlformats-officedocument.presentationml.slideLayout+xml"/>
  <Default Extension="pdf" ContentType="application/pdf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charts/chart3.xml" ContentType="application/vnd.openxmlformats-officedocument.drawingml.chart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r:id="rId1"/>
  </p:sldMasterIdLst>
  <p:notesMasterIdLst>
    <p:notesMasterId r:id="rId11"/>
  </p:notesMasterIdLst>
  <p:sldIdLst>
    <p:sldId id="256" r:id="rId2"/>
    <p:sldId id="265" r:id="rId3"/>
    <p:sldId id="258" r:id="rId4"/>
    <p:sldId id="259" r:id="rId5"/>
    <p:sldId id="260" r:id="rId6"/>
    <p:sldId id="261" r:id="rId7"/>
    <p:sldId id="263" r:id="rId8"/>
    <p:sldId id="264" r:id="rId9"/>
    <p:sldId id="257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0458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79592" autoAdjust="0"/>
  </p:normalViewPr>
  <p:slideViewPr>
    <p:cSldViewPr snapToObjects="1">
      <p:cViewPr varScale="1">
        <p:scale>
          <a:sx n="88" d="100"/>
          <a:sy n="88" d="100"/>
        </p:scale>
        <p:origin x="-68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notesMaster" Target="notesMasters/notesMaster1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NULL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1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18"/>
  <c:chart>
    <c:title>
      <c:tx>
        <c:rich>
          <a:bodyPr/>
          <a:lstStyle/>
          <a:p>
            <a:pPr>
              <a:defRPr/>
            </a:pPr>
            <a:r>
              <a:rPr lang="en-US" dirty="0" smtClean="0"/>
              <a:t>24</a:t>
            </a:r>
          </a:p>
          <a:p>
            <a:pPr>
              <a:defRPr/>
            </a:pPr>
            <a:endParaRPr lang="en-US" dirty="0"/>
          </a:p>
        </c:rich>
      </c:tx>
      <c:layout/>
    </c:title>
    <c:plotArea>
      <c:layout/>
      <c:pieChart>
        <c:varyColors val="1"/>
        <c:ser>
          <c:idx val="4"/>
          <c:order val="4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1.26</c:v>
                </c:pt>
                <c:pt idx="1">
                  <c:v>98.7</c:v>
                </c:pt>
              </c:numCache>
            </c:numRef>
          </c:val>
        </c:ser>
        <c:ser>
          <c:idx val="5"/>
          <c:order val="5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1.26</c:v>
                </c:pt>
                <c:pt idx="1">
                  <c:v>98.7</c:v>
                </c:pt>
              </c:numCache>
            </c:numRef>
          </c:val>
        </c:ser>
        <c:ser>
          <c:idx val="6"/>
          <c:order val="6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1.26</c:v>
                </c:pt>
                <c:pt idx="1">
                  <c:v>98.7</c:v>
                </c:pt>
              </c:numCache>
            </c:numRef>
          </c:val>
        </c:ser>
        <c:ser>
          <c:idx val="7"/>
          <c:order val="7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1.26</c:v>
                </c:pt>
                <c:pt idx="1">
                  <c:v>98.7</c:v>
                </c:pt>
              </c:numCache>
            </c:numRef>
          </c:val>
        </c:ser>
        <c:ser>
          <c:idx val="1"/>
          <c:order val="1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1.26</c:v>
                </c:pt>
                <c:pt idx="1">
                  <c:v>98.7</c:v>
                </c:pt>
              </c:numCache>
            </c:numRef>
          </c:val>
        </c:ser>
        <c:ser>
          <c:idx val="2"/>
          <c:order val="2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1.26</c:v>
                </c:pt>
                <c:pt idx="1">
                  <c:v>98.7</c:v>
                </c:pt>
              </c:numCache>
            </c:numRef>
          </c:val>
        </c:ser>
        <c:ser>
          <c:idx val="3"/>
          <c:order val="3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1.26</c:v>
                </c:pt>
                <c:pt idx="1">
                  <c:v>98.7</c:v>
                </c:pt>
              </c:numCache>
            </c:numRef>
          </c:val>
        </c:ser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1.26</c:v>
                </c:pt>
                <c:pt idx="1">
                  <c:v>98.7</c:v>
                </c:pt>
              </c:numCache>
            </c:numRef>
          </c:val>
        </c:ser>
        <c:firstSliceAng val="0"/>
      </c:pieChart>
    </c:plotArea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18"/>
  <c:chart>
    <c:title>
      <c:tx>
        <c:rich>
          <a:bodyPr/>
          <a:lstStyle/>
          <a:p>
            <a:pPr>
              <a:defRPr/>
            </a:pPr>
            <a:r>
              <a:rPr lang="en-US" dirty="0" smtClean="0"/>
              <a:t>Glee</a:t>
            </a:r>
            <a:endParaRPr lang="en-US" dirty="0"/>
          </a:p>
        </c:rich>
      </c:tx>
      <c:layout/>
    </c:title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spPr>
              <a:solidFill>
                <a:schemeClr val="accent5"/>
              </a:solidFill>
            </c:spPr>
          </c:dPt>
          <c:dPt>
            <c:idx val="1"/>
            <c:spPr>
              <a:solidFill>
                <a:schemeClr val="accent5">
                  <a:lumMod val="40000"/>
                  <a:lumOff val="60000"/>
                </a:schemeClr>
              </a:solidFill>
            </c:spPr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3.2</c:v>
                </c:pt>
                <c:pt idx="1">
                  <c:v>96.8</c:v>
                </c:pt>
              </c:numCache>
            </c:numRef>
          </c:val>
        </c:ser>
        <c:firstSliceAng val="0"/>
      </c:pieChart>
    </c:plotArea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18"/>
  <c:chart>
    <c:title>
      <c:tx>
        <c:rich>
          <a:bodyPr/>
          <a:lstStyle/>
          <a:p>
            <a:pPr>
              <a:defRPr/>
            </a:pPr>
            <a:r>
              <a:rPr lang="en-US" dirty="0" smtClean="0"/>
              <a:t>NFC</a:t>
            </a:r>
          </a:p>
          <a:p>
            <a:pPr>
              <a:defRPr/>
            </a:pPr>
            <a:endParaRPr lang="en-US" dirty="0"/>
          </a:p>
        </c:rich>
      </c:tx>
      <c:layout/>
    </c:title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spPr>
              <a:solidFill>
                <a:srgbClr val="045800"/>
              </a:solidFill>
            </c:spPr>
          </c:dPt>
          <c:dPt>
            <c:idx val="1"/>
            <c:spPr>
              <a:solidFill>
                <a:srgbClr val="CCFFCC"/>
              </a:solidFill>
            </c:spPr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1.64</c:v>
                </c:pt>
                <c:pt idx="1">
                  <c:v>98.4</c:v>
                </c:pt>
              </c:numCache>
            </c:numRef>
          </c:val>
        </c:ser>
        <c:firstSliceAng val="0"/>
      </c:pieChart>
    </c:plotArea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5DE70E-166A-F345-B7C7-7F96D31C1AA0}" type="datetimeFigureOut">
              <a:rPr lang="en-US" smtClean="0"/>
              <a:pPr/>
              <a:t>5/10/12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F40CEC-EC0D-4E42-9B54-63100700AD0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1"/>
            <a:r>
              <a:rPr lang="en-US" dirty="0" smtClean="0"/>
              <a:t>24 - 79</a:t>
            </a:r>
          </a:p>
          <a:p>
            <a:pPr lvl="1"/>
            <a:r>
              <a:rPr lang="en-US" dirty="0" smtClean="0"/>
              <a:t>Glee - 185  </a:t>
            </a:r>
          </a:p>
          <a:p>
            <a:pPr lvl="1"/>
            <a:r>
              <a:rPr lang="en-US" dirty="0" smtClean="0"/>
              <a:t>NFC Championship – 1,223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F40CEC-EC0D-4E42-9B54-63100700AD0A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6388" y="739588"/>
            <a:ext cx="8513762" cy="2729753"/>
          </a:xfrm>
        </p:spPr>
        <p:txBody>
          <a:bodyPr>
            <a:noAutofit/>
          </a:bodyPr>
          <a:lstStyle>
            <a:lvl1pPr algn="l">
              <a:lnSpc>
                <a:spcPts val="10800"/>
              </a:lnSpc>
              <a:defRPr sz="10000" b="1" spc="-250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6388" y="3505200"/>
            <a:ext cx="4683050" cy="1344706"/>
          </a:xfrm>
        </p:spPr>
        <p:txBody>
          <a:bodyPr anchor="b" anchorCtr="0">
            <a:normAutofit/>
          </a:bodyPr>
          <a:lstStyle>
            <a:lvl1pPr marL="0" indent="0" algn="l">
              <a:buNone/>
              <a:defRPr sz="4400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75294"/>
            <a:ext cx="1600200" cy="365125"/>
          </a:xfrm>
        </p:spPr>
        <p:txBody>
          <a:bodyPr/>
          <a:lstStyle>
            <a:lvl1pPr>
              <a:defRPr sz="1100">
                <a:solidFill>
                  <a:schemeClr val="tx2"/>
                </a:solidFill>
              </a:defRPr>
            </a:lvl1pPr>
          </a:lstStyle>
          <a:p>
            <a:fld id="{51D23458-E8DD-0B40-80E4-EF5E12002622}" type="datetimeFigureOut">
              <a:rPr lang="en-US" smtClean="0"/>
              <a:pPr/>
              <a:t>5/10/12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09800" y="6275294"/>
            <a:ext cx="5638800" cy="365125"/>
          </a:xfrm>
        </p:spPr>
        <p:txBody>
          <a:bodyPr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6275294"/>
            <a:ext cx="609600" cy="365125"/>
          </a:xfrm>
        </p:spPr>
        <p:txBody>
          <a:bodyPr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fld id="{3C53EE1A-B8F5-C341-AABC-854A85B8D5C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1823" y="1227427"/>
            <a:ext cx="3657600" cy="566738"/>
          </a:xfrm>
        </p:spPr>
        <p:txBody>
          <a:bodyPr anchor="b">
            <a:no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194096">
            <a:off x="4845353" y="975801"/>
            <a:ext cx="3496570" cy="4747249"/>
          </a:xfrm>
          <a:prstGeom prst="rect">
            <a:avLst/>
          </a:prstGeom>
          <a:noFill/>
          <a:ln w="177800" cap="sq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1823" y="1799793"/>
            <a:ext cx="3657600" cy="3991408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23458-E8DD-0B40-80E4-EF5E12002622}" type="datetimeFigureOut">
              <a:rPr lang="en-US" smtClean="0"/>
              <a:pPr/>
              <a:t>5/10/12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3EE1A-B8F5-C341-AABC-854A85B8D5C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011" y="4329953"/>
            <a:ext cx="7907151" cy="927847"/>
          </a:xfrm>
        </p:spPr>
        <p:txBody>
          <a:bodyPr anchor="b" anchorCtr="0">
            <a:noAutofit/>
          </a:bodyPr>
          <a:lstStyle>
            <a:lvl1pPr algn="l">
              <a:defRPr sz="36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23458-E8DD-0B40-80E4-EF5E12002622}" type="datetimeFigureOut">
              <a:rPr lang="en-US" smtClean="0"/>
              <a:pPr/>
              <a:t>5/10/12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3EE1A-B8F5-C341-AABC-854A85B8D5C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634196" y="5257800"/>
            <a:ext cx="7904950" cy="9906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0" indent="0">
              <a:buNone/>
              <a:defRPr sz="1800"/>
            </a:lvl2pPr>
            <a:lvl3pPr marL="0" indent="0">
              <a:buNone/>
              <a:defRPr sz="1800"/>
            </a:lvl3pPr>
            <a:lvl4pPr marL="0" indent="0">
              <a:buNone/>
              <a:defRPr sz="1800"/>
            </a:lvl4pPr>
            <a:lvl5pPr marL="0" indent="0">
              <a:buNone/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 rot="319004">
            <a:off x="2075968" y="741009"/>
            <a:ext cx="4914362" cy="3240064"/>
          </a:xfrm>
          <a:prstGeom prst="rect">
            <a:avLst/>
          </a:prstGeom>
          <a:noFill/>
          <a:ln w="177800" cap="sq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2"/>
          <p:cNvSpPr>
            <a:spLocks noGrp="1"/>
          </p:cNvSpPr>
          <p:nvPr>
            <p:ph type="pic" idx="14"/>
          </p:nvPr>
        </p:nvSpPr>
        <p:spPr>
          <a:xfrm rot="21346724">
            <a:off x="436037" y="494284"/>
            <a:ext cx="4663440" cy="3030003"/>
          </a:xfrm>
          <a:prstGeom prst="rect">
            <a:avLst/>
          </a:prstGeom>
          <a:noFill/>
          <a:ln w="177800" cap="sq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011" y="4329953"/>
            <a:ext cx="7907151" cy="927847"/>
          </a:xfrm>
        </p:spPr>
        <p:txBody>
          <a:bodyPr anchor="b" anchorCtr="0">
            <a:noAutofit/>
          </a:bodyPr>
          <a:lstStyle>
            <a:lvl1pPr algn="l">
              <a:defRPr sz="36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23458-E8DD-0B40-80E4-EF5E12002622}" type="datetimeFigureOut">
              <a:rPr lang="en-US" smtClean="0"/>
              <a:pPr/>
              <a:t>5/10/12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3EE1A-B8F5-C341-AABC-854A85B8D5C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634196" y="5257800"/>
            <a:ext cx="7904950" cy="9906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0" indent="0">
              <a:buNone/>
              <a:defRPr sz="1800"/>
            </a:lvl2pPr>
            <a:lvl3pPr marL="0" indent="0">
              <a:buNone/>
              <a:defRPr sz="1800"/>
            </a:lvl3pPr>
            <a:lvl4pPr marL="0" indent="0">
              <a:buNone/>
              <a:defRPr sz="1800"/>
            </a:lvl4pPr>
            <a:lvl5pPr marL="0" indent="0">
              <a:buNone/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 rot="152337">
            <a:off x="4118577" y="735553"/>
            <a:ext cx="4663440" cy="3030003"/>
          </a:xfrm>
          <a:prstGeom prst="rect">
            <a:avLst/>
          </a:prstGeom>
          <a:noFill/>
          <a:ln w="177800" cap="sq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>
            <a:normAutofit/>
          </a:bodyPr>
          <a:lstStyle>
            <a:lvl1pPr>
              <a:spcBef>
                <a:spcPts val="2000"/>
              </a:spcBef>
              <a:defRPr/>
            </a:lvl1pPr>
            <a:lvl2pPr>
              <a:spcBef>
                <a:spcPts val="600"/>
              </a:spcBef>
              <a:defRPr/>
            </a:lvl2pPr>
            <a:lvl3pPr>
              <a:spcBef>
                <a:spcPts val="600"/>
              </a:spcBef>
              <a:defRPr/>
            </a:lvl3pPr>
            <a:lvl4pPr>
              <a:spcBef>
                <a:spcPts val="600"/>
              </a:spcBef>
              <a:defRPr/>
            </a:lvl4pPr>
            <a:lvl5pPr>
              <a:spcBef>
                <a:spcPts val="600"/>
              </a:spcBef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23458-E8DD-0B40-80E4-EF5E12002622}" type="datetimeFigureOut">
              <a:rPr lang="en-US" smtClean="0"/>
              <a:pPr/>
              <a:t>5/10/12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3EE1A-B8F5-C341-AABC-854A85B8D5C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772400" y="685801"/>
            <a:ext cx="757518" cy="5440680"/>
          </a:xfrm>
        </p:spPr>
        <p:txBody>
          <a:bodyPr vert="eaVert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31825" y="685801"/>
            <a:ext cx="6561137" cy="5440680"/>
          </a:xfrm>
        </p:spPr>
        <p:txBody>
          <a:bodyPr vert="eaVer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23458-E8DD-0B40-80E4-EF5E12002622}" type="datetimeFigureOut">
              <a:rPr lang="en-US" smtClean="0"/>
              <a:pPr/>
              <a:t>5/10/12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3EE1A-B8F5-C341-AABC-854A85B8D5C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spcBef>
                <a:spcPts val="2200"/>
              </a:spcBef>
              <a:defRPr/>
            </a:lvl1pPr>
            <a:lvl2pPr>
              <a:spcBef>
                <a:spcPts val="600"/>
              </a:spcBef>
              <a:defRPr/>
            </a:lvl2pPr>
            <a:lvl3pPr>
              <a:spcBef>
                <a:spcPts val="600"/>
              </a:spcBef>
              <a:defRPr/>
            </a:lvl3pPr>
            <a:lvl4pPr>
              <a:spcBef>
                <a:spcPts val="600"/>
              </a:spcBef>
              <a:defRPr/>
            </a:lvl4pPr>
            <a:lvl5pPr>
              <a:spcBef>
                <a:spcPts val="600"/>
              </a:spcBef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23458-E8DD-0B40-80E4-EF5E12002622}" type="datetimeFigureOut">
              <a:rPr lang="en-US" smtClean="0"/>
              <a:pPr/>
              <a:t>5/10/12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3EE1A-B8F5-C341-AABC-854A85B8D5C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2151" y="4822206"/>
            <a:ext cx="8511989" cy="1446975"/>
          </a:xfrm>
        </p:spPr>
        <p:txBody>
          <a:bodyPr lIns="0" tIns="0" rIns="0" bIns="0" anchor="t">
            <a:noAutofit/>
          </a:bodyPr>
          <a:lstStyle>
            <a:lvl1pPr algn="l">
              <a:lnSpc>
                <a:spcPts val="13800"/>
              </a:lnSpc>
              <a:defRPr sz="13500" b="1" cap="none" spc="-250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4874" y="3525980"/>
            <a:ext cx="8355714" cy="1270752"/>
          </a:xfrm>
        </p:spPr>
        <p:txBody>
          <a:bodyPr lIns="0" tIns="0" rIns="0" bIns="0" anchor="b">
            <a:normAutofit/>
          </a:bodyPr>
          <a:lstStyle>
            <a:lvl1pPr marL="0" indent="0" algn="l">
              <a:buNone/>
              <a:defRPr sz="4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Section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2151" y="4822206"/>
            <a:ext cx="8511989" cy="1446975"/>
          </a:xfrm>
        </p:spPr>
        <p:txBody>
          <a:bodyPr lIns="0" tIns="0" rIns="0" bIns="0" anchor="t">
            <a:noAutofit/>
          </a:bodyPr>
          <a:lstStyle>
            <a:lvl1pPr algn="l">
              <a:lnSpc>
                <a:spcPts val="13800"/>
              </a:lnSpc>
              <a:defRPr sz="13500" b="1" cap="none" spc="-250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4874" y="3525980"/>
            <a:ext cx="4428426" cy="1270752"/>
          </a:xfrm>
        </p:spPr>
        <p:txBody>
          <a:bodyPr lIns="0" tIns="0" rIns="0" bIns="0" anchor="b">
            <a:normAutofit/>
          </a:bodyPr>
          <a:lstStyle>
            <a:lvl1pPr marL="0" indent="0" algn="l">
              <a:buNone/>
              <a:defRPr sz="4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Picture Placeholder 2"/>
          <p:cNvSpPr>
            <a:spLocks noGrp="1"/>
          </p:cNvSpPr>
          <p:nvPr>
            <p:ph type="pic" idx="13"/>
          </p:nvPr>
        </p:nvSpPr>
        <p:spPr>
          <a:xfrm rot="21263043">
            <a:off x="5231118" y="261015"/>
            <a:ext cx="3433660" cy="4204035"/>
          </a:xfrm>
          <a:prstGeom prst="rect">
            <a:avLst/>
          </a:prstGeom>
          <a:noFill/>
          <a:ln w="177800" cap="sq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2012" y="2057400"/>
            <a:ext cx="3863788" cy="4068763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000"/>
            </a:lvl1pPr>
            <a:lvl2pPr>
              <a:spcBef>
                <a:spcPts val="600"/>
              </a:spcBef>
              <a:defRPr sz="1800"/>
            </a:lvl2pPr>
            <a:lvl3pPr>
              <a:spcBef>
                <a:spcPts val="600"/>
              </a:spcBef>
              <a:defRPr sz="1800"/>
            </a:lvl3pPr>
            <a:lvl4pPr>
              <a:spcBef>
                <a:spcPts val="600"/>
              </a:spcBef>
              <a:defRPr sz="1800"/>
            </a:lvl4pPr>
            <a:lvl5pPr>
              <a:spcBef>
                <a:spcPts val="600"/>
              </a:spcBef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1646" y="2057400"/>
            <a:ext cx="3867912" cy="4068763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000"/>
            </a:lvl1pPr>
            <a:lvl2pPr>
              <a:spcBef>
                <a:spcPts val="600"/>
              </a:spcBef>
              <a:defRPr sz="1800"/>
            </a:lvl2pPr>
            <a:lvl3pPr>
              <a:spcBef>
                <a:spcPts val="600"/>
              </a:spcBef>
              <a:defRPr sz="1800"/>
            </a:lvl3pPr>
            <a:lvl4pPr>
              <a:spcBef>
                <a:spcPts val="600"/>
              </a:spcBef>
              <a:defRPr sz="1800"/>
            </a:lvl4pPr>
            <a:lvl5pPr>
              <a:spcBef>
                <a:spcPts val="600"/>
              </a:spcBef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23458-E8DD-0B40-80E4-EF5E12002622}" type="datetimeFigureOut">
              <a:rPr lang="en-US" smtClean="0"/>
              <a:pPr/>
              <a:t>5/10/12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3EE1A-B8F5-C341-AABC-854A85B8D5C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775" y="582706"/>
            <a:ext cx="7918450" cy="788894"/>
          </a:xfrm>
        </p:spPr>
        <p:txBody>
          <a:bodyPr>
            <a:noAutofit/>
          </a:bodyPr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5545" y="1546412"/>
            <a:ext cx="3867912" cy="464950"/>
          </a:xfrm>
        </p:spPr>
        <p:txBody>
          <a:bodyPr anchor="b">
            <a:noAutofit/>
          </a:bodyPr>
          <a:lstStyle>
            <a:lvl1pPr marL="0" indent="0" algn="ctr">
              <a:buNone/>
              <a:defRPr sz="26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936" y="2147887"/>
            <a:ext cx="3867912" cy="3951288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000"/>
            </a:lvl1pPr>
            <a:lvl2pPr>
              <a:spcBef>
                <a:spcPts val="600"/>
              </a:spcBef>
              <a:defRPr sz="1800"/>
            </a:lvl2pPr>
            <a:lvl3pPr>
              <a:spcBef>
                <a:spcPts val="600"/>
              </a:spcBef>
              <a:defRPr sz="1800"/>
            </a:lvl3pPr>
            <a:lvl4pPr>
              <a:spcBef>
                <a:spcPts val="600"/>
              </a:spcBef>
              <a:defRPr sz="1800"/>
            </a:lvl4pPr>
            <a:lvl5pPr>
              <a:spcBef>
                <a:spcPts val="600"/>
              </a:spcBef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313" y="1545018"/>
            <a:ext cx="3867912" cy="466344"/>
          </a:xfrm>
        </p:spPr>
        <p:txBody>
          <a:bodyPr anchor="b">
            <a:noAutofit/>
          </a:bodyPr>
          <a:lstStyle>
            <a:lvl1pPr marL="0" indent="0" algn="ctr">
              <a:buNone/>
              <a:defRPr sz="26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313" y="2147887"/>
            <a:ext cx="3867912" cy="3951288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000"/>
            </a:lvl1pPr>
            <a:lvl2pPr>
              <a:spcBef>
                <a:spcPts val="600"/>
              </a:spcBef>
              <a:defRPr sz="1800"/>
            </a:lvl2pPr>
            <a:lvl3pPr>
              <a:spcBef>
                <a:spcPts val="600"/>
              </a:spcBef>
              <a:defRPr sz="1800"/>
            </a:lvl3pPr>
            <a:lvl4pPr>
              <a:spcBef>
                <a:spcPts val="600"/>
              </a:spcBef>
              <a:defRPr sz="1800"/>
            </a:lvl4pPr>
            <a:lvl5pPr>
              <a:spcBef>
                <a:spcPts val="600"/>
              </a:spcBef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23458-E8DD-0B40-80E4-EF5E12002622}" type="datetimeFigureOut">
              <a:rPr lang="en-US" smtClean="0"/>
              <a:pPr/>
              <a:t>5/10/12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3EE1A-B8F5-C341-AABC-854A85B8D5C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 flipH="1">
            <a:off x="4574241" y="1694516"/>
            <a:ext cx="18288" cy="4389120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75000"/>
                </a:schemeClr>
              </a:gs>
              <a:gs pos="100000">
                <a:schemeClr val="tx2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1" name="Rectangle 10"/>
          <p:cNvSpPr/>
          <p:nvPr/>
        </p:nvSpPr>
        <p:spPr>
          <a:xfrm flipH="1">
            <a:off x="4574241" y="1694516"/>
            <a:ext cx="18288" cy="4389120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75000"/>
                </a:schemeClr>
              </a:gs>
              <a:gs pos="100000">
                <a:schemeClr val="tx2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3" name="Rectangle 12"/>
          <p:cNvSpPr/>
          <p:nvPr/>
        </p:nvSpPr>
        <p:spPr>
          <a:xfrm flipH="1">
            <a:off x="4574241" y="1694516"/>
            <a:ext cx="18288" cy="4389120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75000"/>
                </a:schemeClr>
              </a:gs>
              <a:gs pos="100000">
                <a:schemeClr val="tx2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4" name="Rectangle 13"/>
          <p:cNvSpPr/>
          <p:nvPr/>
        </p:nvSpPr>
        <p:spPr>
          <a:xfrm flipH="1">
            <a:off x="4574241" y="1694516"/>
            <a:ext cx="18288" cy="4389120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75000"/>
                </a:schemeClr>
              </a:gs>
              <a:gs pos="100000">
                <a:schemeClr val="tx2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23458-E8DD-0B40-80E4-EF5E12002622}" type="datetimeFigureOut">
              <a:rPr lang="en-US" smtClean="0"/>
              <a:pPr/>
              <a:t>5/10/12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3EE1A-B8F5-C341-AABC-854A85B8D5C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23458-E8DD-0B40-80E4-EF5E12002622}" type="datetimeFigureOut">
              <a:rPr lang="en-US" smtClean="0"/>
              <a:pPr/>
              <a:t>5/10/12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3EE1A-B8F5-C341-AABC-854A85B8D5C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1825" y="1720103"/>
            <a:ext cx="3657600" cy="1162050"/>
          </a:xfrm>
        </p:spPr>
        <p:txBody>
          <a:bodyPr anchor="b">
            <a:noAutofit/>
          </a:bodyPr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92650" y="658906"/>
            <a:ext cx="3819338" cy="5467258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000"/>
            </a:lvl1pPr>
            <a:lvl2pPr>
              <a:spcBef>
                <a:spcPts val="600"/>
              </a:spcBef>
              <a:defRPr sz="1800"/>
            </a:lvl2pPr>
            <a:lvl3pPr>
              <a:spcBef>
                <a:spcPts val="600"/>
              </a:spcBef>
              <a:defRPr sz="1800"/>
            </a:lvl3pPr>
            <a:lvl4pPr>
              <a:spcBef>
                <a:spcPts val="600"/>
              </a:spcBef>
              <a:defRPr sz="1800"/>
            </a:lvl4pPr>
            <a:lvl5pPr>
              <a:spcBef>
                <a:spcPts val="600"/>
              </a:spcBef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1825" y="2877671"/>
            <a:ext cx="3657600" cy="2339788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23458-E8DD-0B40-80E4-EF5E12002622}" type="datetimeFigureOut">
              <a:rPr lang="en-US" smtClean="0"/>
              <a:pPr/>
              <a:t>5/10/12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3EE1A-B8F5-C341-AABC-854A85B8D5C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12775" y="582706"/>
            <a:ext cx="7918450" cy="788894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88358" y="2044700"/>
            <a:ext cx="7167284" cy="40814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275294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fld id="{51D23458-E8DD-0B40-80E4-EF5E12002622}" type="datetimeFigureOut">
              <a:rPr lang="en-US" smtClean="0"/>
              <a:pPr/>
              <a:t>5/10/12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05318" y="6275294"/>
            <a:ext cx="56432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77200" y="6275294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</a:defRPr>
            </a:lvl1pPr>
          </a:lstStyle>
          <a:p>
            <a:fld id="{3C53EE1A-B8F5-C341-AABC-854A85B8D5C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  <p:sldLayoutId r:id="rId12"/>
    <p:sldLayoutId r:id="rId13"/>
    <p:sldLayoutId r:id="rId14"/>
  </p:sldLayoutIdLst>
  <p:txStyles>
    <p:titleStyle>
      <a:lvl1pPr algn="ctr" defTabSz="914400" rtl="0" eaLnBrk="1" latinLnBrk="0" hangingPunct="1">
        <a:spcBef>
          <a:spcPct val="0"/>
        </a:spcBef>
        <a:buNone/>
        <a:defRPr sz="42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bg2"/>
        </a:buClr>
        <a:buSzPct val="90000"/>
        <a:buFont typeface="Wingdings 2" pitchFamily="18" charset="2"/>
        <a:buChar char="Ü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ct val="20000"/>
        </a:spcBef>
        <a:buClr>
          <a:schemeClr val="bg2">
            <a:lumMod val="60000"/>
            <a:lumOff val="40000"/>
          </a:schemeClr>
        </a:buClr>
        <a:buSzPct val="90000"/>
        <a:buFont typeface="Wingdings 2" pitchFamily="18" charset="2"/>
        <a:buChar char="Ü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ct val="20000"/>
        </a:spcBef>
        <a:buClr>
          <a:schemeClr val="bg2"/>
        </a:buClr>
        <a:buSzPct val="90000"/>
        <a:buFont typeface="Wingdings 2" pitchFamily="18" charset="2"/>
        <a:buChar char="Ü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ct val="20000"/>
        </a:spcBef>
        <a:buClr>
          <a:schemeClr val="bg2">
            <a:lumMod val="60000"/>
            <a:lumOff val="40000"/>
          </a:schemeClr>
        </a:buClr>
        <a:buSzPct val="90000"/>
        <a:buFont typeface="Wingdings 2" pitchFamily="18" charset="2"/>
        <a:buChar char="Ü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ct val="20000"/>
        </a:spcBef>
        <a:buClr>
          <a:schemeClr val="bg2"/>
        </a:buClr>
        <a:buSzPct val="90000"/>
        <a:buFont typeface="Wingdings 2" pitchFamily="18" charset="2"/>
        <a:buChar char="Ü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tags" Target="../tags/tag1.xml"/><Relationship Id="rId2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df"/><Relationship Id="rId4" Type="http://schemas.openxmlformats.org/officeDocument/2006/relationships/image" Target="../media/image9.png"/><Relationship Id="rId5" Type="http://schemas.openxmlformats.org/officeDocument/2006/relationships/image" Target="../media/image10.png"/><Relationship Id="rId6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4" Type="http://schemas.openxmlformats.org/officeDocument/2006/relationships/chart" Target="../charts/chart3.xml"/><Relationship Id="rId1" Type="http://schemas.openxmlformats.org/officeDocument/2006/relationships/slideLayout" Target="../slideLayouts/slideLayout5.xml"/><Relationship Id="rId2" Type="http://schemas.openxmlformats.org/officeDocument/2006/relationships/chart" Target="../charts/char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mailto:golbeck@cs.umd.edu" TargetMode="External"/><Relationship Id="rId3" Type="http://schemas.openxmlformats.org/officeDocument/2006/relationships/hyperlink" Target="http://www.cs.umd.edu/~golbeck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Twitter Mute Button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6388" y="3962400"/>
            <a:ext cx="8228012" cy="1344706"/>
          </a:xfrm>
        </p:spPr>
        <p:txBody>
          <a:bodyPr>
            <a:normAutofit fontScale="55000" lnSpcReduction="20000"/>
          </a:bodyPr>
          <a:lstStyle/>
          <a:p>
            <a:r>
              <a:rPr lang="en-US" sz="6545" dirty="0" smtClean="0"/>
              <a:t>Jennifer Golbeck</a:t>
            </a:r>
          </a:p>
          <a:p>
            <a:r>
              <a:rPr lang="en-US" dirty="0" smtClean="0"/>
              <a:t>Human-Computer Interaction Lab</a:t>
            </a:r>
          </a:p>
          <a:p>
            <a:r>
              <a:rPr lang="en-US" dirty="0" smtClean="0"/>
              <a:t>University of Maryland, College Park</a:t>
            </a:r>
            <a:endParaRPr lang="en-US" dirty="0"/>
          </a:p>
        </p:txBody>
      </p:sp>
      <p:pic>
        <p:nvPicPr>
          <p:cNvPr id="5" name="Picture 4" descr="yellow-mute-button-m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43600" y="3657600"/>
            <a:ext cx="2894326" cy="275880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apitalsbg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2875"/>
            <a:ext cx="9144000" cy="657225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4730" y="3429000"/>
            <a:ext cx="4655870" cy="3098800"/>
          </a:xfrm>
          <a:prstGeom prst="rect">
            <a:avLst/>
          </a:prstGeom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pic>
      <p:pic>
        <p:nvPicPr>
          <p:cNvPr id="7" name="Picture 6" descr="IMG_1524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29200" y="685800"/>
            <a:ext cx="3657600" cy="5486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1" y="457200"/>
            <a:ext cx="4521200" cy="6172200"/>
          </a:xfrm>
        </p:spPr>
        <p:txBody>
          <a:bodyPr>
            <a:normAutofit/>
          </a:bodyPr>
          <a:lstStyle/>
          <a:p>
            <a:r>
              <a:rPr lang="en-US" sz="2400" i="1" dirty="0" smtClean="0"/>
              <a:t>Why do people insist on talking about the plot line of `24' when those of us on the West Coast haven't seen it yet?</a:t>
            </a:r>
          </a:p>
          <a:p>
            <a:r>
              <a:rPr lang="en-US" sz="2400" i="1" dirty="0" smtClean="0"/>
              <a:t>Really, guys? We're going to tweet Glee spoilers? It's fine. I didn't want to watch it on tivo tomorrow or anything... nope... not me.</a:t>
            </a:r>
          </a:p>
          <a:p>
            <a:r>
              <a:rPr lang="en-US" sz="2400" i="1" dirty="0" smtClean="0"/>
              <a:t>@user9452636 pls Stop spoiling 24 for those of us at work and who have it tivo'd....I'm too addicted to twitter to shut it off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6000" y="952500"/>
            <a:ext cx="4013200" cy="495300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Challenge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8358" y="2044700"/>
            <a:ext cx="7167284" cy="1841499"/>
          </a:xfrm>
        </p:spPr>
        <p:txBody>
          <a:bodyPr>
            <a:noAutofit/>
          </a:bodyPr>
          <a:lstStyle/>
          <a:p>
            <a:r>
              <a:rPr lang="en-US" sz="4000" dirty="0" smtClean="0"/>
              <a:t>Preventing spoilers requires blocking </a:t>
            </a:r>
            <a:r>
              <a:rPr lang="en-US" sz="4000" b="1" dirty="0" smtClean="0"/>
              <a:t>100%</a:t>
            </a:r>
            <a:r>
              <a:rPr lang="en-US" sz="4000" dirty="0" smtClean="0"/>
              <a:t> of tweets related to an event.</a:t>
            </a:r>
          </a:p>
          <a:p>
            <a:pPr>
              <a:buNone/>
            </a:pPr>
            <a:endParaRPr lang="en-US" sz="4000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1140758" y="4648200"/>
            <a:ext cx="7167284" cy="927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800100" lvl="1" indent="-342900" defTabSz="914400">
              <a:spcBef>
                <a:spcPts val="2200"/>
              </a:spcBef>
              <a:buClr>
                <a:schemeClr val="bg2"/>
              </a:buClr>
              <a:buSzPct val="90000"/>
              <a:buFont typeface="Wingdings 2" pitchFamily="18" charset="2"/>
              <a:buChar char="Ü"/>
            </a:pPr>
            <a:r>
              <a:rPr lang="en-US" sz="3600" dirty="0" smtClean="0"/>
              <a:t>This is insane.</a:t>
            </a:r>
            <a:endParaRPr kumimoji="0" lang="en-US" sz="3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Naïve Test – Blacklisting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3"/>
              <a:stretch>
                <a:fillRect/>
              </a:stretch>
            </p:blipFill>
          </mc:Choice>
          <mc:Fallback>
            <p:blipFill>
              <a:blip r:embed="rId4"/>
              <a:stretch>
                <a:fillRect/>
              </a:stretch>
            </p:blipFill>
          </mc:Fallback>
        </mc:AlternateContent>
        <p:spPr>
          <a:xfrm>
            <a:off x="612775" y="1600200"/>
            <a:ext cx="2723675" cy="36576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36450" y="4508500"/>
            <a:ext cx="2794000" cy="23495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038600" y="1600200"/>
            <a:ext cx="4675909" cy="2743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Building Blacklists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TV Shows</a:t>
            </a:r>
          </a:p>
          <a:p>
            <a:pPr lvl="1"/>
            <a:r>
              <a:rPr lang="en-US" dirty="0" smtClean="0"/>
              <a:t>Character names</a:t>
            </a:r>
          </a:p>
          <a:p>
            <a:pPr lvl="1"/>
            <a:r>
              <a:rPr lang="en-US" dirty="0" smtClean="0"/>
              <a:t>Actor names</a:t>
            </a:r>
          </a:p>
          <a:p>
            <a:r>
              <a:rPr lang="en-US" dirty="0" smtClean="0"/>
              <a:t>Sports</a:t>
            </a:r>
          </a:p>
          <a:p>
            <a:pPr lvl="1"/>
            <a:r>
              <a:rPr lang="en-US" dirty="0" smtClean="0"/>
              <a:t>Player, coach, team names</a:t>
            </a:r>
          </a:p>
          <a:p>
            <a:pPr lvl="1"/>
            <a:r>
              <a:rPr lang="en-US" dirty="0" smtClean="0"/>
              <a:t>Positions, plays, events </a:t>
            </a:r>
          </a:p>
          <a:p>
            <a:pPr lvl="1"/>
            <a:r>
              <a:rPr lang="en-US" dirty="0" smtClean="0"/>
              <a:t>Stadiums, cities</a:t>
            </a:r>
          </a:p>
          <a:p>
            <a:r>
              <a:rPr lang="en-US" dirty="0" smtClean="0"/>
              <a:t>Removed 1- and 2-letter words, punctuation, stop words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775" y="582706"/>
            <a:ext cx="5483225" cy="788894"/>
          </a:xfrm>
        </p:spPr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2012" y="2057400"/>
            <a:ext cx="5692588" cy="4068763"/>
          </a:xfrm>
        </p:spPr>
        <p:txBody>
          <a:bodyPr>
            <a:normAutofit fontScale="92500" lnSpcReduction="20000"/>
          </a:bodyPr>
          <a:lstStyle/>
          <a:p>
            <a:r>
              <a:rPr lang="en-US" sz="2595" dirty="0" smtClean="0"/>
              <a:t>Overall, very effective</a:t>
            </a:r>
          </a:p>
          <a:p>
            <a:pPr lvl="1"/>
            <a:r>
              <a:rPr lang="en-US" dirty="0" smtClean="0"/>
              <a:t>24 – 1 tweet missed (1.26%)</a:t>
            </a:r>
          </a:p>
          <a:p>
            <a:pPr lvl="1"/>
            <a:r>
              <a:rPr lang="en-US" dirty="0" smtClean="0"/>
              <a:t>Glee – 6 tweets missed (3.24%)</a:t>
            </a:r>
          </a:p>
          <a:p>
            <a:pPr lvl="1"/>
            <a:r>
              <a:rPr lang="en-US" dirty="0" smtClean="0"/>
              <a:t>NFC Championship – 20 tweets missed (1.64%) </a:t>
            </a:r>
          </a:p>
          <a:p>
            <a:r>
              <a:rPr lang="en-US" sz="3027" dirty="0" smtClean="0"/>
              <a:t>But misses can be really bad!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>
                <a:latin typeface="Courier"/>
                <a:cs typeface="Courier"/>
              </a:rPr>
              <a:t>Wow. Two drives, two TDs. 7-7. This is going to be fun!</a:t>
            </a:r>
          </a:p>
          <a:p>
            <a:r>
              <a:rPr lang="en-US" sz="2595" dirty="0" smtClean="0">
                <a:latin typeface="Century Gothic"/>
                <a:cs typeface="Century Gothic"/>
              </a:rPr>
              <a:t>False positives are a problem</a:t>
            </a:r>
          </a:p>
          <a:p>
            <a:pPr lvl="1"/>
            <a:r>
              <a:rPr lang="en-US" dirty="0" smtClean="0">
                <a:latin typeface="Century Gothic"/>
                <a:cs typeface="Century Gothic"/>
              </a:rPr>
              <a:t>24 – 68.7%</a:t>
            </a:r>
          </a:p>
          <a:p>
            <a:pPr lvl="1"/>
            <a:r>
              <a:rPr lang="en-US" dirty="0" smtClean="0">
                <a:latin typeface="Century Gothic"/>
                <a:cs typeface="Century Gothic"/>
              </a:rPr>
              <a:t>Glee – 30.5%</a:t>
            </a:r>
          </a:p>
          <a:p>
            <a:pPr lvl="1"/>
            <a:r>
              <a:rPr lang="en-US" dirty="0" smtClean="0">
                <a:latin typeface="Century Gothic"/>
                <a:cs typeface="Century Gothic"/>
              </a:rPr>
              <a:t>NFC Championship – 70%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half" idx="2"/>
          </p:nvPr>
        </p:nvGraphicFramePr>
        <p:xfrm>
          <a:off x="6556951" y="0"/>
          <a:ext cx="2202298" cy="23161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Chart 8"/>
          <p:cNvGraphicFramePr/>
          <p:nvPr/>
        </p:nvGraphicFramePr>
        <p:xfrm>
          <a:off x="5865813" y="2168922"/>
          <a:ext cx="3584575" cy="23979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0" name="Chart 9"/>
          <p:cNvGraphicFramePr/>
          <p:nvPr/>
        </p:nvGraphicFramePr>
        <p:xfrm>
          <a:off x="5410200" y="4419600"/>
          <a:ext cx="4495801" cy="24574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Challenges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Areas of Research</a:t>
            </a:r>
          </a:p>
          <a:p>
            <a:pPr lvl="1"/>
            <a:r>
              <a:rPr lang="en-US" dirty="0" smtClean="0"/>
              <a:t>Social Computing</a:t>
            </a:r>
          </a:p>
          <a:p>
            <a:pPr lvl="1"/>
            <a:r>
              <a:rPr lang="en-US" dirty="0" smtClean="0"/>
              <a:t>Computational Linguistics</a:t>
            </a:r>
          </a:p>
          <a:p>
            <a:pPr lvl="1"/>
            <a:r>
              <a:rPr lang="en-US" dirty="0" smtClean="0"/>
              <a:t>UI issues</a:t>
            </a:r>
          </a:p>
          <a:p>
            <a:r>
              <a:rPr lang="en-US" dirty="0" smtClean="0"/>
              <a:t>Applications</a:t>
            </a:r>
          </a:p>
          <a:p>
            <a:pPr lvl="1"/>
            <a:r>
              <a:rPr lang="en-US" dirty="0" smtClean="0"/>
              <a:t>Events</a:t>
            </a:r>
          </a:p>
          <a:p>
            <a:pPr lvl="1"/>
            <a:r>
              <a:rPr lang="en-US" dirty="0" smtClean="0"/>
              <a:t>Parental Control</a:t>
            </a:r>
          </a:p>
          <a:p>
            <a:pPr lvl="1"/>
            <a:r>
              <a:rPr lang="en-US" dirty="0" smtClean="0"/>
              <a:t>Unwanted content (e.g. politics)</a:t>
            </a:r>
            <a:endParaRPr lang="en-US" dirty="0"/>
          </a:p>
        </p:txBody>
      </p:sp>
      <p:pic>
        <p:nvPicPr>
          <p:cNvPr id="4" name="Picture 3" descr="yellow-mute-button-m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43600" y="3657600"/>
            <a:ext cx="2894326" cy="275880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 / Contact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52400" y="2044700"/>
            <a:ext cx="5260042" cy="4081463"/>
          </a:xfrm>
        </p:spPr>
        <p:txBody>
          <a:bodyPr/>
          <a:lstStyle/>
          <a:p>
            <a:r>
              <a:rPr lang="en-US" dirty="0" smtClean="0">
                <a:hlinkClick r:id="rId2"/>
              </a:rPr>
              <a:t>golbeck@cs.umd.edu</a:t>
            </a:r>
            <a:endParaRPr lang="en-US" dirty="0" smtClean="0"/>
          </a:p>
          <a:p>
            <a:r>
              <a:rPr lang="en-US" dirty="0" smtClean="0"/>
              <a:t>@jengolbeck</a:t>
            </a:r>
          </a:p>
          <a:p>
            <a:r>
              <a:rPr lang="en-US" dirty="0" smtClean="0">
                <a:hlinkClick r:id="rId3"/>
              </a:rPr>
              <a:t>http://www.cs.umd.edu/~golbeck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TIMING" val="|18.2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Twilight">
  <a:themeElements>
    <a:clrScheme name="Twilight">
      <a:dk1>
        <a:sysClr val="windowText" lastClr="000000"/>
      </a:dk1>
      <a:lt1>
        <a:sysClr val="window" lastClr="FFFFFF"/>
      </a:lt1>
      <a:dk2>
        <a:srgbClr val="54638C"/>
      </a:dk2>
      <a:lt2>
        <a:srgbClr val="8D9AB3"/>
      </a:lt2>
      <a:accent1>
        <a:srgbClr val="FFAF03"/>
      </a:accent1>
      <a:accent2>
        <a:srgbClr val="FDE689"/>
      </a:accent2>
      <a:accent3>
        <a:srgbClr val="9E82E7"/>
      </a:accent3>
      <a:accent4>
        <a:srgbClr val="9735BB"/>
      </a:accent4>
      <a:accent5>
        <a:srgbClr val="BF2B2B"/>
      </a:accent5>
      <a:accent6>
        <a:srgbClr val="ED7307"/>
      </a:accent6>
      <a:hlink>
        <a:srgbClr val="FFAF03"/>
      </a:hlink>
      <a:folHlink>
        <a:srgbClr val="FDE689"/>
      </a:folHlink>
    </a:clrScheme>
    <a:fontScheme name="Twilight">
      <a:majorFont>
        <a:latin typeface="Century Gothic"/>
        <a:ea typeface=""/>
        <a:cs typeface=""/>
        <a:font script="Jpan" typeface="ＭＳ Ｐゴシック"/>
      </a:majorFont>
      <a:minorFont>
        <a:latin typeface="Century Gothic"/>
        <a:ea typeface=""/>
        <a:cs typeface=""/>
        <a:font script="Jpan" typeface="ＭＳ Ｐゴシック"/>
      </a:minorFont>
    </a:fontScheme>
    <a:fmtScheme name="Twilight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60000"/>
                <a:satMod val="130000"/>
              </a:schemeClr>
            </a:gs>
            <a:gs pos="100000">
              <a:schemeClr val="phClr">
                <a:tint val="100000"/>
                <a:shade val="94000"/>
                <a:satMod val="135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60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1905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38100" dist="12700" dir="5400000">
              <a:srgbClr val="FFFFFF">
                <a:alpha val="75000"/>
              </a:srgbClr>
            </a:innerShdw>
            <a:outerShdw blurRad="88900" dist="50800" dir="5400000" sx="102000" sy="102000" algn="tr" rotWithShape="0">
              <a:srgbClr val="808080">
                <a:alpha val="50000"/>
              </a:srgbClr>
            </a:outerShdw>
          </a:effectLst>
        </a:effectStyle>
        <a:effectStyle>
          <a:effectLst>
            <a:outerShdw blurRad="317500" dist="762000" dir="5400000" sy="45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alanced" dir="tl"/>
          </a:scene3d>
          <a:sp3d extrusionH="12700" prstMaterial="softEdge">
            <a:bevelT w="38100" h="1270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10000"/>
                <a:satMod val="200000"/>
              </a:schemeClr>
              <a:schemeClr val="phClr">
                <a:tint val="30000"/>
                <a:satMod val="30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20000"/>
                <a:satMod val="200000"/>
              </a:schemeClr>
              <a:schemeClr val="phClr">
                <a:tint val="50000"/>
                <a:satMod val="15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Twilight.thmx</Template>
  <TotalTime>935</TotalTime>
  <Words>298</Words>
  <Application>Microsoft Macintosh PowerPoint</Application>
  <PresentationFormat>On-screen Show (4:3)</PresentationFormat>
  <Paragraphs>50</Paragraphs>
  <Slides>9</Slides>
  <Notes>1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Twilight</vt:lpstr>
      <vt:lpstr>The Twitter Mute Button</vt:lpstr>
      <vt:lpstr>Slide 2</vt:lpstr>
      <vt:lpstr>Slide 3</vt:lpstr>
      <vt:lpstr>A Challenge</vt:lpstr>
      <vt:lpstr>A Naïve Test – Blacklisting</vt:lpstr>
      <vt:lpstr>Building Blacklists</vt:lpstr>
      <vt:lpstr>Results</vt:lpstr>
      <vt:lpstr>Challenges</vt:lpstr>
      <vt:lpstr>Questions / Contact</vt:lpstr>
    </vt:vector>
  </TitlesOfParts>
  <Company>UMD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Twitter Mute Button</dc:title>
  <dc:creator>Jennifer Golbeck</dc:creator>
  <cp:lastModifiedBy>Jennifer Golbeck</cp:lastModifiedBy>
  <cp:revision>23</cp:revision>
  <dcterms:created xsi:type="dcterms:W3CDTF">2012-05-10T15:02:59Z</dcterms:created>
  <dcterms:modified xsi:type="dcterms:W3CDTF">2012-05-10T17:09:36Z</dcterms:modified>
</cp:coreProperties>
</file>