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sldIdLst>
    <p:sldId id="270" r:id="rId2"/>
    <p:sldId id="271" r:id="rId3"/>
    <p:sldId id="257" r:id="rId4"/>
    <p:sldId id="258" r:id="rId5"/>
    <p:sldId id="259" r:id="rId6"/>
    <p:sldId id="272" r:id="rId7"/>
    <p:sldId id="262" r:id="rId8"/>
    <p:sldId id="263" r:id="rId9"/>
    <p:sldId id="268" r:id="rId10"/>
    <p:sldId id="269" r:id="rId11"/>
    <p:sldId id="265" r:id="rId12"/>
    <p:sldId id="267" r:id="rId13"/>
    <p:sldId id="266" r:id="rId14"/>
    <p:sldId id="273"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49" autoAdjust="0"/>
    <p:restoredTop sz="94694" autoAdjust="0"/>
  </p:normalViewPr>
  <p:slideViewPr>
    <p:cSldViewPr snapToObjects="1">
      <p:cViewPr varScale="1">
        <p:scale>
          <a:sx n="108" d="100"/>
          <a:sy n="108" d="100"/>
        </p:scale>
        <p:origin x="-752"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6388" y="739588"/>
            <a:ext cx="8513762" cy="2729753"/>
          </a:xfrm>
        </p:spPr>
        <p:txBody>
          <a:bodyPr>
            <a:noAutofit/>
          </a:bodyPr>
          <a:lstStyle>
            <a:lvl1pPr algn="l">
              <a:lnSpc>
                <a:spcPts val="10800"/>
              </a:lnSpc>
              <a:defRPr sz="10000" b="1" spc="-250" baseline="0">
                <a:solidFill>
                  <a:schemeClr val="tx2"/>
                </a:solidFill>
              </a:defRPr>
            </a:lvl1pPr>
          </a:lstStyle>
          <a:p>
            <a:r>
              <a:rPr lang="en-US" smtClean="0"/>
              <a:t>Click to edit Master title style</a:t>
            </a:r>
            <a:endParaRPr/>
          </a:p>
        </p:txBody>
      </p:sp>
      <p:sp>
        <p:nvSpPr>
          <p:cNvPr id="3" name="Subtitle 2"/>
          <p:cNvSpPr>
            <a:spLocks noGrp="1"/>
          </p:cNvSpPr>
          <p:nvPr>
            <p:ph type="subTitle" idx="1"/>
          </p:nvPr>
        </p:nvSpPr>
        <p:spPr>
          <a:xfrm>
            <a:off x="306388" y="3505200"/>
            <a:ext cx="4683050" cy="1344706"/>
          </a:xfrm>
        </p:spPr>
        <p:txBody>
          <a:bodyPr anchor="b" anchorCtr="0">
            <a:normAutofit/>
          </a:bodyPr>
          <a:lstStyle>
            <a:lvl1pPr marL="0" indent="0" algn="l">
              <a:buNone/>
              <a:defRPr sz="44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275294"/>
            <a:ext cx="1600200" cy="365125"/>
          </a:xfrm>
        </p:spPr>
        <p:txBody>
          <a:bodyPr/>
          <a:lstStyle>
            <a:lvl1pPr>
              <a:defRPr sz="1100">
                <a:solidFill>
                  <a:schemeClr val="tx2"/>
                </a:solidFill>
              </a:defRPr>
            </a:lvl1pPr>
          </a:lstStyle>
          <a:p>
            <a:fld id="{A095BCC9-6EB3-0146-986D-CD82446715C3}" type="datetimeFigureOut">
              <a:rPr lang="en-US" smtClean="0"/>
              <a:t>5/14/12</a:t>
            </a:fld>
            <a:endParaRPr lang="en-US"/>
          </a:p>
        </p:txBody>
      </p:sp>
      <p:sp>
        <p:nvSpPr>
          <p:cNvPr id="5" name="Footer Placeholder 4"/>
          <p:cNvSpPr>
            <a:spLocks noGrp="1"/>
          </p:cNvSpPr>
          <p:nvPr>
            <p:ph type="ftr" sz="quarter" idx="11"/>
          </p:nvPr>
        </p:nvSpPr>
        <p:spPr>
          <a:xfrm>
            <a:off x="2209800" y="6275294"/>
            <a:ext cx="5638800" cy="365125"/>
          </a:xfrm>
        </p:spPr>
        <p:txBody>
          <a:bodyPr/>
          <a:lstStyle>
            <a:lvl1pPr algn="l">
              <a:defRPr sz="1100">
                <a:solidFill>
                  <a:schemeClr val="tx2"/>
                </a:solidFill>
              </a:defRPr>
            </a:lvl1pPr>
          </a:lstStyle>
          <a:p>
            <a:endParaRPr lang="en-US"/>
          </a:p>
        </p:txBody>
      </p:sp>
      <p:sp>
        <p:nvSpPr>
          <p:cNvPr id="6" name="Slide Number Placeholder 5"/>
          <p:cNvSpPr>
            <a:spLocks noGrp="1"/>
          </p:cNvSpPr>
          <p:nvPr>
            <p:ph type="sldNum" sz="quarter" idx="12"/>
          </p:nvPr>
        </p:nvSpPr>
        <p:spPr>
          <a:xfrm>
            <a:off x="8077200" y="6275294"/>
            <a:ext cx="609600" cy="365125"/>
          </a:xfrm>
        </p:spPr>
        <p:txBody>
          <a:bodyPr/>
          <a:lstStyle>
            <a:lvl1pPr>
              <a:defRPr sz="1400">
                <a:solidFill>
                  <a:schemeClr val="tx2"/>
                </a:solidFill>
              </a:defRPr>
            </a:lvl1pPr>
          </a:lstStyle>
          <a:p>
            <a:fld id="{2F91CABD-4B07-F645-AC29-5622162198E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1823" y="1227427"/>
            <a:ext cx="3657600" cy="566738"/>
          </a:xfrm>
        </p:spPr>
        <p:txBody>
          <a:bodyPr anchor="b">
            <a:noAutofit/>
          </a:bodyPr>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rot="194096">
            <a:off x="4845353" y="975801"/>
            <a:ext cx="3496570" cy="4747249"/>
          </a:xfrm>
          <a:prstGeom prst="rect">
            <a:avLst/>
          </a:prstGeom>
          <a:noFill/>
          <a:ln w="177800" cap="sq">
            <a:solidFill>
              <a:schemeClr val="tx1"/>
            </a:solidFill>
            <a:miter lim="800000"/>
          </a:ln>
          <a:effectLst>
            <a:outerShdw blurRad="50800"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631823" y="1799793"/>
            <a:ext cx="3657600" cy="3991408"/>
          </a:xfrm>
        </p:spPr>
        <p:txBody>
          <a:bodyPr>
            <a:normAutofit/>
          </a:bodyPr>
          <a:lstStyle>
            <a:lvl1pPr marL="0" indent="0" algn="l">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5BCC9-6EB3-0146-986D-CD82446715C3}" type="datetimeFigureOut">
              <a:rPr lang="en-US" smtClean="0"/>
              <a:t>5/14/12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1CABD-4B07-F645-AC29-5622162198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32011" y="4329953"/>
            <a:ext cx="7907151" cy="927847"/>
          </a:xfrm>
        </p:spPr>
        <p:txBody>
          <a:bodyPr anchor="b" anchorCtr="0">
            <a:noAutofit/>
          </a:bodyPr>
          <a:lstStyle>
            <a:lvl1pPr algn="l">
              <a:defRPr sz="3600"/>
            </a:lvl1pPr>
          </a:lstStyle>
          <a:p>
            <a:r>
              <a:rPr lang="en-US" smtClean="0"/>
              <a:t>Click to edit Master title style</a:t>
            </a:r>
            <a:endParaRPr/>
          </a:p>
        </p:txBody>
      </p:sp>
      <p:sp>
        <p:nvSpPr>
          <p:cNvPr id="3" name="Date Placeholder 2"/>
          <p:cNvSpPr>
            <a:spLocks noGrp="1"/>
          </p:cNvSpPr>
          <p:nvPr>
            <p:ph type="dt" sz="half" idx="10"/>
          </p:nvPr>
        </p:nvSpPr>
        <p:spPr/>
        <p:txBody>
          <a:bodyPr/>
          <a:lstStyle/>
          <a:p>
            <a:fld id="{A095BCC9-6EB3-0146-986D-CD82446715C3}" type="datetimeFigureOut">
              <a:rPr lang="en-US" smtClean="0"/>
              <a:t>5/14/12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91CABD-4B07-F645-AC29-5622162198E2}" type="slidenum">
              <a:rPr lang="en-US" smtClean="0"/>
              <a:t>‹#›</a:t>
            </a:fld>
            <a:endParaRPr lang="en-US"/>
          </a:p>
        </p:txBody>
      </p:sp>
      <p:sp>
        <p:nvSpPr>
          <p:cNvPr id="7" name="Text Placeholder 6"/>
          <p:cNvSpPr>
            <a:spLocks noGrp="1"/>
          </p:cNvSpPr>
          <p:nvPr>
            <p:ph type="body" sz="quarter" idx="13"/>
          </p:nvPr>
        </p:nvSpPr>
        <p:spPr>
          <a:xfrm>
            <a:off x="634196" y="5257800"/>
            <a:ext cx="7904950" cy="990600"/>
          </a:xfrm>
        </p:spPr>
        <p:txBody>
          <a:bodyPr>
            <a:normAutofit/>
          </a:bodyPr>
          <a:lstStyle>
            <a:lvl1pPr marL="0" indent="0">
              <a:buNone/>
              <a:defRPr sz="1800"/>
            </a:lvl1pPr>
            <a:lvl2pPr marL="0" indent="0">
              <a:buNone/>
              <a:defRPr sz="1800"/>
            </a:lvl2pPr>
            <a:lvl3pPr marL="0" indent="0">
              <a:buNone/>
              <a:defRPr sz="1800"/>
            </a:lvl3pPr>
            <a:lvl4pPr marL="0" indent="0">
              <a:buNone/>
              <a:defRPr sz="1800"/>
            </a:lvl4pPr>
            <a:lvl5pPr marL="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Picture Placeholder 2"/>
          <p:cNvSpPr>
            <a:spLocks noGrp="1"/>
          </p:cNvSpPr>
          <p:nvPr>
            <p:ph type="pic" idx="1"/>
          </p:nvPr>
        </p:nvSpPr>
        <p:spPr>
          <a:xfrm rot="319004">
            <a:off x="2075968" y="741009"/>
            <a:ext cx="4914362" cy="3240064"/>
          </a:xfrm>
          <a:prstGeom prst="rect">
            <a:avLst/>
          </a:prstGeom>
          <a:noFill/>
          <a:ln w="177800" cap="sq">
            <a:solidFill>
              <a:schemeClr val="tx1"/>
            </a:solidFill>
            <a:miter lim="800000"/>
          </a:ln>
          <a:effectLst>
            <a:outerShdw blurRad="50800"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with Caption">
    <p:spTree>
      <p:nvGrpSpPr>
        <p:cNvPr id="1" name=""/>
        <p:cNvGrpSpPr/>
        <p:nvPr/>
      </p:nvGrpSpPr>
      <p:grpSpPr>
        <a:xfrm>
          <a:off x="0" y="0"/>
          <a:ext cx="0" cy="0"/>
          <a:chOff x="0" y="0"/>
          <a:chExt cx="0" cy="0"/>
        </a:xfrm>
      </p:grpSpPr>
      <p:sp>
        <p:nvSpPr>
          <p:cNvPr id="9" name="Picture Placeholder 2"/>
          <p:cNvSpPr>
            <a:spLocks noGrp="1"/>
          </p:cNvSpPr>
          <p:nvPr>
            <p:ph type="pic" idx="14"/>
          </p:nvPr>
        </p:nvSpPr>
        <p:spPr>
          <a:xfrm rot="21346724">
            <a:off x="436037" y="494284"/>
            <a:ext cx="4663440" cy="3030003"/>
          </a:xfrm>
          <a:prstGeom prst="rect">
            <a:avLst/>
          </a:prstGeom>
          <a:noFill/>
          <a:ln w="177800" cap="sq">
            <a:solidFill>
              <a:schemeClr val="tx1"/>
            </a:solidFill>
            <a:miter lim="800000"/>
          </a:ln>
          <a:effectLst>
            <a:outerShdw blurRad="50800"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2" name="Title 1"/>
          <p:cNvSpPr>
            <a:spLocks noGrp="1"/>
          </p:cNvSpPr>
          <p:nvPr>
            <p:ph type="title"/>
          </p:nvPr>
        </p:nvSpPr>
        <p:spPr>
          <a:xfrm>
            <a:off x="632011" y="4329953"/>
            <a:ext cx="7907151" cy="927847"/>
          </a:xfrm>
        </p:spPr>
        <p:txBody>
          <a:bodyPr anchor="b" anchorCtr="0">
            <a:noAutofit/>
          </a:bodyPr>
          <a:lstStyle>
            <a:lvl1pPr algn="l">
              <a:defRPr sz="3600"/>
            </a:lvl1pPr>
          </a:lstStyle>
          <a:p>
            <a:r>
              <a:rPr lang="en-US" smtClean="0"/>
              <a:t>Click to edit Master title style</a:t>
            </a:r>
            <a:endParaRPr/>
          </a:p>
        </p:txBody>
      </p:sp>
      <p:sp>
        <p:nvSpPr>
          <p:cNvPr id="3" name="Date Placeholder 2"/>
          <p:cNvSpPr>
            <a:spLocks noGrp="1"/>
          </p:cNvSpPr>
          <p:nvPr>
            <p:ph type="dt" sz="half" idx="10"/>
          </p:nvPr>
        </p:nvSpPr>
        <p:spPr/>
        <p:txBody>
          <a:bodyPr/>
          <a:lstStyle/>
          <a:p>
            <a:fld id="{A095BCC9-6EB3-0146-986D-CD82446715C3}" type="datetimeFigureOut">
              <a:rPr lang="en-US" smtClean="0"/>
              <a:t>5/14/12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91CABD-4B07-F645-AC29-5622162198E2}" type="slidenum">
              <a:rPr lang="en-US" smtClean="0"/>
              <a:t>‹#›</a:t>
            </a:fld>
            <a:endParaRPr lang="en-US"/>
          </a:p>
        </p:txBody>
      </p:sp>
      <p:sp>
        <p:nvSpPr>
          <p:cNvPr id="7" name="Text Placeholder 6"/>
          <p:cNvSpPr>
            <a:spLocks noGrp="1"/>
          </p:cNvSpPr>
          <p:nvPr>
            <p:ph type="body" sz="quarter" idx="13"/>
          </p:nvPr>
        </p:nvSpPr>
        <p:spPr>
          <a:xfrm>
            <a:off x="634196" y="5257800"/>
            <a:ext cx="7904950" cy="990600"/>
          </a:xfrm>
        </p:spPr>
        <p:txBody>
          <a:bodyPr>
            <a:normAutofit/>
          </a:bodyPr>
          <a:lstStyle>
            <a:lvl1pPr marL="0" indent="0">
              <a:buNone/>
              <a:defRPr sz="1800"/>
            </a:lvl1pPr>
            <a:lvl2pPr marL="0" indent="0">
              <a:buNone/>
              <a:defRPr sz="1800"/>
            </a:lvl2pPr>
            <a:lvl3pPr marL="0" indent="0">
              <a:buNone/>
              <a:defRPr sz="1800"/>
            </a:lvl3pPr>
            <a:lvl4pPr marL="0" indent="0">
              <a:buNone/>
              <a:defRPr sz="1800"/>
            </a:lvl4pPr>
            <a:lvl5pPr marL="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Picture Placeholder 2"/>
          <p:cNvSpPr>
            <a:spLocks noGrp="1"/>
          </p:cNvSpPr>
          <p:nvPr>
            <p:ph type="pic" idx="1"/>
          </p:nvPr>
        </p:nvSpPr>
        <p:spPr>
          <a:xfrm rot="152337">
            <a:off x="4118577" y="735553"/>
            <a:ext cx="4663440" cy="3030003"/>
          </a:xfrm>
          <a:prstGeom prst="rect">
            <a:avLst/>
          </a:prstGeom>
          <a:noFill/>
          <a:ln w="177800" cap="sq">
            <a:solidFill>
              <a:schemeClr val="tx1"/>
            </a:solidFill>
            <a:miter lim="800000"/>
          </a:ln>
          <a:effectLst>
            <a:outerShdw blurRad="50800"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normAutofit/>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095BCC9-6EB3-0146-986D-CD82446715C3}" type="datetimeFigureOut">
              <a:rPr lang="en-US" smtClean="0"/>
              <a:t>5/14/12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1CABD-4B07-F645-AC29-5622162198E2}"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2400" y="685801"/>
            <a:ext cx="757518" cy="5440680"/>
          </a:xfrm>
        </p:spPr>
        <p:txBody>
          <a:bodyPr vert="eaVert">
            <a:noAutofit/>
          </a:bodyPr>
          <a:lstStyle/>
          <a:p>
            <a:r>
              <a:rPr lang="en-US" smtClean="0"/>
              <a:t>Click to edit Master title style</a:t>
            </a:r>
            <a:endParaRPr/>
          </a:p>
        </p:txBody>
      </p:sp>
      <p:sp>
        <p:nvSpPr>
          <p:cNvPr id="3" name="Vertical Text Placeholder 2"/>
          <p:cNvSpPr>
            <a:spLocks noGrp="1"/>
          </p:cNvSpPr>
          <p:nvPr>
            <p:ph type="body" orient="vert" idx="1"/>
          </p:nvPr>
        </p:nvSpPr>
        <p:spPr>
          <a:xfrm>
            <a:off x="631825" y="685801"/>
            <a:ext cx="6561137" cy="5440680"/>
          </a:xfrm>
        </p:spPr>
        <p:txBody>
          <a:bodyPr vert="eaVe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095BCC9-6EB3-0146-986D-CD82446715C3}" type="datetimeFigureOut">
              <a:rPr lang="en-US" smtClean="0"/>
              <a:t>5/14/12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1CABD-4B07-F645-AC29-5622162198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normAutofit/>
          </a:bodyPr>
          <a:lstStyle>
            <a:lvl1pPr>
              <a:spcBef>
                <a:spcPts val="22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095BCC9-6EB3-0146-986D-CD82446715C3}" type="datetimeFigureOut">
              <a:rPr lang="en-US" smtClean="0"/>
              <a:t>5/14/12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91CABD-4B07-F645-AC29-5622162198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02151" y="4822206"/>
            <a:ext cx="8511989" cy="1446975"/>
          </a:xfrm>
        </p:spPr>
        <p:txBody>
          <a:bodyPr lIns="0" tIns="0" rIns="0" bIns="0" anchor="t">
            <a:noAutofit/>
          </a:bodyPr>
          <a:lstStyle>
            <a:lvl1pPr algn="l">
              <a:lnSpc>
                <a:spcPts val="13800"/>
              </a:lnSpc>
              <a:defRPr sz="13500" b="1" cap="none" spc="-250" baseline="0">
                <a:solidFill>
                  <a:schemeClr val="tx2"/>
                </a:solidFill>
              </a:defRPr>
            </a:lvl1pPr>
          </a:lstStyle>
          <a:p>
            <a:r>
              <a:rPr lang="en-US" smtClean="0"/>
              <a:t>Click to edit Master title style</a:t>
            </a:r>
            <a:endParaRPr/>
          </a:p>
        </p:txBody>
      </p:sp>
      <p:sp>
        <p:nvSpPr>
          <p:cNvPr id="3" name="Text Placeholder 2"/>
          <p:cNvSpPr>
            <a:spLocks noGrp="1"/>
          </p:cNvSpPr>
          <p:nvPr>
            <p:ph type="body" idx="1"/>
          </p:nvPr>
        </p:nvSpPr>
        <p:spPr>
          <a:xfrm>
            <a:off x="384874" y="3525980"/>
            <a:ext cx="8355714" cy="1270752"/>
          </a:xfrm>
        </p:spPr>
        <p:txBody>
          <a:bodyPr lIns="0" tIns="0" rIns="0" bIns="0" anchor="b">
            <a:normAutofit/>
          </a:bodyPr>
          <a:lstStyle>
            <a:lvl1pPr marL="0" indent="0" algn="l">
              <a:buNone/>
              <a:defRPr sz="4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302151" y="4822206"/>
            <a:ext cx="8511989" cy="1446975"/>
          </a:xfrm>
        </p:spPr>
        <p:txBody>
          <a:bodyPr lIns="0" tIns="0" rIns="0" bIns="0" anchor="t">
            <a:noAutofit/>
          </a:bodyPr>
          <a:lstStyle>
            <a:lvl1pPr algn="l">
              <a:lnSpc>
                <a:spcPts val="13800"/>
              </a:lnSpc>
              <a:defRPr sz="13500" b="1" cap="none" spc="-250" baseline="0">
                <a:solidFill>
                  <a:schemeClr val="tx2"/>
                </a:solidFill>
              </a:defRPr>
            </a:lvl1pPr>
          </a:lstStyle>
          <a:p>
            <a:r>
              <a:rPr lang="en-US" smtClean="0"/>
              <a:t>Click to edit Master title style</a:t>
            </a:r>
            <a:endParaRPr/>
          </a:p>
        </p:txBody>
      </p:sp>
      <p:sp>
        <p:nvSpPr>
          <p:cNvPr id="3" name="Text Placeholder 2"/>
          <p:cNvSpPr>
            <a:spLocks noGrp="1"/>
          </p:cNvSpPr>
          <p:nvPr>
            <p:ph type="body" idx="1"/>
          </p:nvPr>
        </p:nvSpPr>
        <p:spPr>
          <a:xfrm>
            <a:off x="384874" y="3525980"/>
            <a:ext cx="4428426" cy="1270752"/>
          </a:xfrm>
        </p:spPr>
        <p:txBody>
          <a:bodyPr lIns="0" tIns="0" rIns="0" bIns="0" anchor="b">
            <a:normAutofit/>
          </a:bodyPr>
          <a:lstStyle>
            <a:lvl1pPr marL="0" indent="0" algn="l">
              <a:buNone/>
              <a:defRPr sz="4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Picture Placeholder 2"/>
          <p:cNvSpPr>
            <a:spLocks noGrp="1"/>
          </p:cNvSpPr>
          <p:nvPr>
            <p:ph type="pic" idx="13"/>
          </p:nvPr>
        </p:nvSpPr>
        <p:spPr>
          <a:xfrm rot="21263043">
            <a:off x="5231118" y="261015"/>
            <a:ext cx="3433660" cy="4204035"/>
          </a:xfrm>
          <a:prstGeom prst="rect">
            <a:avLst/>
          </a:prstGeom>
          <a:noFill/>
          <a:ln w="177800" cap="sq">
            <a:solidFill>
              <a:schemeClr val="tx1"/>
            </a:solidFill>
            <a:miter lim="800000"/>
          </a:ln>
          <a:effectLst>
            <a:outerShdw blurRad="50800" dist="38100" dir="2700000" algn="tl"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a:p>
        </p:txBody>
      </p:sp>
      <p:sp>
        <p:nvSpPr>
          <p:cNvPr id="3" name="Content Placeholder 2"/>
          <p:cNvSpPr>
            <a:spLocks noGrp="1"/>
          </p:cNvSpPr>
          <p:nvPr>
            <p:ph sz="half" idx="1"/>
          </p:nvPr>
        </p:nvSpPr>
        <p:spPr>
          <a:xfrm>
            <a:off x="632012" y="2057400"/>
            <a:ext cx="3863788" cy="4068763"/>
          </a:xfrm>
        </p:spPr>
        <p:txBody>
          <a:bodyPr>
            <a:normAutofit/>
          </a:bodyPr>
          <a:lstStyle>
            <a:lvl1pPr>
              <a:spcBef>
                <a:spcPts val="2000"/>
              </a:spcBef>
              <a:defRPr sz="2000"/>
            </a:lvl1pPr>
            <a:lvl2pPr>
              <a:spcBef>
                <a:spcPts val="600"/>
              </a:spcBef>
              <a:defRPr sz="1800"/>
            </a:lvl2pPr>
            <a:lvl3pPr>
              <a:spcBef>
                <a:spcPts val="600"/>
              </a:spcBef>
              <a:defRPr sz="1800"/>
            </a:lvl3pPr>
            <a:lvl4pPr>
              <a:spcBef>
                <a:spcPts val="600"/>
              </a:spcBef>
              <a:defRPr sz="1800"/>
            </a:lvl4pPr>
            <a:lvl5pPr>
              <a:spcBef>
                <a:spcPts val="600"/>
              </a:spcBef>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61646" y="2057400"/>
            <a:ext cx="3867912" cy="4068763"/>
          </a:xfrm>
        </p:spPr>
        <p:txBody>
          <a:bodyPr>
            <a:normAutofit/>
          </a:bodyPr>
          <a:lstStyle>
            <a:lvl1pPr>
              <a:spcBef>
                <a:spcPts val="2000"/>
              </a:spcBef>
              <a:defRPr sz="2000"/>
            </a:lvl1pPr>
            <a:lvl2pPr>
              <a:spcBef>
                <a:spcPts val="600"/>
              </a:spcBef>
              <a:defRPr sz="1800"/>
            </a:lvl2pPr>
            <a:lvl3pPr>
              <a:spcBef>
                <a:spcPts val="600"/>
              </a:spcBef>
              <a:defRPr sz="1800"/>
            </a:lvl3pPr>
            <a:lvl4pPr>
              <a:spcBef>
                <a:spcPts val="600"/>
              </a:spcBef>
              <a:defRPr sz="1800"/>
            </a:lvl4pPr>
            <a:lvl5pPr>
              <a:spcBef>
                <a:spcPts val="600"/>
              </a:spcBef>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A095BCC9-6EB3-0146-986D-CD82446715C3}" type="datetimeFigureOut">
              <a:rPr lang="en-US" smtClean="0"/>
              <a:t>5/14/12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1CABD-4B07-F645-AC29-5622162198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12775" y="582706"/>
            <a:ext cx="7918450" cy="788894"/>
          </a:xfrm>
        </p:spPr>
        <p:txBody>
          <a:bodyPr>
            <a:noAutofit/>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35545" y="1546412"/>
            <a:ext cx="3867912" cy="464950"/>
          </a:xfrm>
        </p:spPr>
        <p:txBody>
          <a:bodyPr anchor="b">
            <a:noAutofit/>
          </a:bodyPr>
          <a:lstStyle>
            <a:lvl1pPr marL="0" indent="0" algn="ctr">
              <a:buNone/>
              <a:defRPr sz="26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936" y="2147887"/>
            <a:ext cx="3867912" cy="3951288"/>
          </a:xfrm>
        </p:spPr>
        <p:txBody>
          <a:bodyPr>
            <a:normAutofit/>
          </a:bodyPr>
          <a:lstStyle>
            <a:lvl1pPr>
              <a:spcBef>
                <a:spcPts val="2000"/>
              </a:spcBef>
              <a:defRPr sz="2000"/>
            </a:lvl1pPr>
            <a:lvl2pPr>
              <a:spcBef>
                <a:spcPts val="600"/>
              </a:spcBef>
              <a:defRPr sz="1800"/>
            </a:lvl2pPr>
            <a:lvl3pPr>
              <a:spcBef>
                <a:spcPts val="600"/>
              </a:spcBef>
              <a:defRPr sz="1800"/>
            </a:lvl3pPr>
            <a:lvl4pPr>
              <a:spcBef>
                <a:spcPts val="600"/>
              </a:spcBef>
              <a:defRPr sz="1800"/>
            </a:lvl4pPr>
            <a:lvl5pPr>
              <a:spcBef>
                <a:spcPts val="600"/>
              </a:spcBef>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663313" y="1545018"/>
            <a:ext cx="3867912" cy="466344"/>
          </a:xfrm>
        </p:spPr>
        <p:txBody>
          <a:bodyPr anchor="b">
            <a:noAutofit/>
          </a:bodyPr>
          <a:lstStyle>
            <a:lvl1pPr marL="0" indent="0" algn="ctr">
              <a:buNone/>
              <a:defRPr sz="26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313" y="2147887"/>
            <a:ext cx="3867912" cy="3951288"/>
          </a:xfrm>
        </p:spPr>
        <p:txBody>
          <a:bodyPr>
            <a:normAutofit/>
          </a:bodyPr>
          <a:lstStyle>
            <a:lvl1pPr>
              <a:spcBef>
                <a:spcPts val="2000"/>
              </a:spcBef>
              <a:defRPr sz="2000"/>
            </a:lvl1pPr>
            <a:lvl2pPr>
              <a:spcBef>
                <a:spcPts val="600"/>
              </a:spcBef>
              <a:defRPr sz="1800"/>
            </a:lvl2pPr>
            <a:lvl3pPr>
              <a:spcBef>
                <a:spcPts val="600"/>
              </a:spcBef>
              <a:defRPr sz="1800"/>
            </a:lvl3pPr>
            <a:lvl4pPr>
              <a:spcBef>
                <a:spcPts val="600"/>
              </a:spcBef>
              <a:defRPr sz="1800"/>
            </a:lvl4pPr>
            <a:lvl5pPr>
              <a:spcBef>
                <a:spcPts val="600"/>
              </a:spcBef>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A095BCC9-6EB3-0146-986D-CD82446715C3}" type="datetimeFigureOut">
              <a:rPr lang="en-US" smtClean="0"/>
              <a:t>5/14/12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91CABD-4B07-F645-AC29-5622162198E2}" type="slidenum">
              <a:rPr lang="en-US" smtClean="0"/>
              <a:t>‹#›</a:t>
            </a:fld>
            <a:endParaRPr lang="en-US"/>
          </a:p>
        </p:txBody>
      </p:sp>
      <p:sp>
        <p:nvSpPr>
          <p:cNvPr id="12" name="Rectangle 11"/>
          <p:cNvSpPr/>
          <p:nvPr/>
        </p:nvSpPr>
        <p:spPr>
          <a:xfrm flipH="1">
            <a:off x="4574241" y="1694516"/>
            <a:ext cx="18288" cy="4389120"/>
          </a:xfrm>
          <a:prstGeom prst="rect">
            <a:avLst/>
          </a:prstGeom>
          <a:gradFill flip="none" rotWithShape="1">
            <a:gsLst>
              <a:gs pos="0">
                <a:schemeClr val="tx2">
                  <a:lumMod val="75000"/>
                </a:schemeClr>
              </a:gs>
              <a:gs pos="100000">
                <a:schemeClr val="tx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flipH="1">
            <a:off x="4574241" y="1694516"/>
            <a:ext cx="18288" cy="4389120"/>
          </a:xfrm>
          <a:prstGeom prst="rect">
            <a:avLst/>
          </a:prstGeom>
          <a:gradFill flip="none" rotWithShape="1">
            <a:gsLst>
              <a:gs pos="0">
                <a:schemeClr val="tx2">
                  <a:lumMod val="75000"/>
                </a:schemeClr>
              </a:gs>
              <a:gs pos="100000">
                <a:schemeClr val="tx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p:nvSpPr>
        <p:spPr>
          <a:xfrm flipH="1">
            <a:off x="4574241" y="1694516"/>
            <a:ext cx="18288" cy="4389120"/>
          </a:xfrm>
          <a:prstGeom prst="rect">
            <a:avLst/>
          </a:prstGeom>
          <a:gradFill flip="none" rotWithShape="1">
            <a:gsLst>
              <a:gs pos="0">
                <a:schemeClr val="tx2">
                  <a:lumMod val="75000"/>
                </a:schemeClr>
              </a:gs>
              <a:gs pos="100000">
                <a:schemeClr val="tx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Rectangle 13"/>
          <p:cNvSpPr/>
          <p:nvPr/>
        </p:nvSpPr>
        <p:spPr>
          <a:xfrm flipH="1">
            <a:off x="4574241" y="1694516"/>
            <a:ext cx="18288" cy="4389120"/>
          </a:xfrm>
          <a:prstGeom prst="rect">
            <a:avLst/>
          </a:prstGeom>
          <a:gradFill flip="none" rotWithShape="1">
            <a:gsLst>
              <a:gs pos="0">
                <a:schemeClr val="tx2">
                  <a:lumMod val="75000"/>
                </a:schemeClr>
              </a:gs>
              <a:gs pos="100000">
                <a:schemeClr val="tx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A095BCC9-6EB3-0146-986D-CD82446715C3}" type="datetimeFigureOut">
              <a:rPr lang="en-US" smtClean="0"/>
              <a:t>5/14/12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91CABD-4B07-F645-AC29-5622162198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5BCC9-6EB3-0146-986D-CD82446715C3}" type="datetimeFigureOut">
              <a:rPr lang="en-US" smtClean="0"/>
              <a:t>5/14/12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91CABD-4B07-F645-AC29-5622162198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1825" y="1720103"/>
            <a:ext cx="3657600" cy="1162050"/>
          </a:xfrm>
        </p:spPr>
        <p:txBody>
          <a:bodyPr anchor="b">
            <a:noAutofit/>
          </a:bodyPr>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2650" y="658906"/>
            <a:ext cx="3819338" cy="5467258"/>
          </a:xfrm>
        </p:spPr>
        <p:txBody>
          <a:bodyPr>
            <a:normAutofit/>
          </a:bodyPr>
          <a:lstStyle>
            <a:lvl1pPr>
              <a:spcBef>
                <a:spcPts val="2000"/>
              </a:spcBef>
              <a:defRPr sz="2000"/>
            </a:lvl1pPr>
            <a:lvl2pPr>
              <a:spcBef>
                <a:spcPts val="600"/>
              </a:spcBef>
              <a:defRPr sz="1800"/>
            </a:lvl2pPr>
            <a:lvl3pPr>
              <a:spcBef>
                <a:spcPts val="600"/>
              </a:spcBef>
              <a:defRPr sz="1800"/>
            </a:lvl3pPr>
            <a:lvl4pPr>
              <a:spcBef>
                <a:spcPts val="600"/>
              </a:spcBef>
              <a:defRPr sz="1800"/>
            </a:lvl4pPr>
            <a:lvl5pPr>
              <a:spcBef>
                <a:spcPts val="600"/>
              </a:spcBef>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31825" y="2877671"/>
            <a:ext cx="3657600" cy="2339788"/>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5BCC9-6EB3-0146-986D-CD82446715C3}" type="datetimeFigureOut">
              <a:rPr lang="en-US" smtClean="0"/>
              <a:t>5/14/12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91CABD-4B07-F645-AC29-5622162198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2775" y="582706"/>
            <a:ext cx="7918450" cy="788894"/>
          </a:xfrm>
          <a:prstGeom prst="rect">
            <a:avLst/>
          </a:prstGeom>
        </p:spPr>
        <p:txBody>
          <a:bodyPr vert="horz" lIns="91440" tIns="45720" rIns="91440" bIns="45720" rtlCol="0" anchor="t" anchorCtr="0">
            <a:normAutofit/>
          </a:bodyPr>
          <a:lstStyle/>
          <a:p>
            <a:r>
              <a:rPr lang="en-US" smtClean="0"/>
              <a:t>Click to edit Master title style</a:t>
            </a:r>
            <a:endParaRPr/>
          </a:p>
        </p:txBody>
      </p:sp>
      <p:sp>
        <p:nvSpPr>
          <p:cNvPr id="3" name="Text Placeholder 2"/>
          <p:cNvSpPr>
            <a:spLocks noGrp="1"/>
          </p:cNvSpPr>
          <p:nvPr>
            <p:ph type="body" idx="1"/>
          </p:nvPr>
        </p:nvSpPr>
        <p:spPr>
          <a:xfrm>
            <a:off x="988358" y="2044700"/>
            <a:ext cx="7167284" cy="40814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457200" y="6275294"/>
            <a:ext cx="1600200" cy="365125"/>
          </a:xfrm>
          <a:prstGeom prst="rect">
            <a:avLst/>
          </a:prstGeom>
        </p:spPr>
        <p:txBody>
          <a:bodyPr vert="horz" lIns="91440" tIns="45720" rIns="91440" bIns="45720" rtlCol="0" anchor="ctr"/>
          <a:lstStyle>
            <a:lvl1pPr algn="l">
              <a:defRPr sz="1100">
                <a:solidFill>
                  <a:schemeClr val="tx2"/>
                </a:solidFill>
              </a:defRPr>
            </a:lvl1pPr>
          </a:lstStyle>
          <a:p>
            <a:fld id="{A095BCC9-6EB3-0146-986D-CD82446715C3}" type="datetimeFigureOut">
              <a:rPr lang="en-US" smtClean="0"/>
              <a:t>5/14/12</a:t>
            </a:fld>
            <a:endParaRPr lang="en-US"/>
          </a:p>
        </p:txBody>
      </p:sp>
      <p:sp>
        <p:nvSpPr>
          <p:cNvPr id="5" name="Footer Placeholder 4"/>
          <p:cNvSpPr>
            <a:spLocks noGrp="1"/>
          </p:cNvSpPr>
          <p:nvPr>
            <p:ph type="ftr" sz="quarter" idx="3"/>
          </p:nvPr>
        </p:nvSpPr>
        <p:spPr>
          <a:xfrm>
            <a:off x="2205318" y="6275294"/>
            <a:ext cx="5643282" cy="365125"/>
          </a:xfrm>
          <a:prstGeom prst="rect">
            <a:avLst/>
          </a:prstGeom>
        </p:spPr>
        <p:txBody>
          <a:bodyPr vert="horz" lIns="91440" tIns="45720" rIns="91440" bIns="45720" rtlCol="0" anchor="ctr"/>
          <a:lstStyle>
            <a:lvl1pPr algn="l">
              <a:defRPr sz="1100">
                <a:solidFill>
                  <a:schemeClr val="tx2"/>
                </a:solidFill>
              </a:defRPr>
            </a:lvl1pPr>
          </a:lstStyle>
          <a:p>
            <a:endParaRPr lang="en-US"/>
          </a:p>
        </p:txBody>
      </p:sp>
      <p:sp>
        <p:nvSpPr>
          <p:cNvPr id="6" name="Slide Number Placeholder 5"/>
          <p:cNvSpPr>
            <a:spLocks noGrp="1"/>
          </p:cNvSpPr>
          <p:nvPr>
            <p:ph type="sldNum" sz="quarter" idx="4"/>
          </p:nvPr>
        </p:nvSpPr>
        <p:spPr>
          <a:xfrm>
            <a:off x="8077200" y="6275294"/>
            <a:ext cx="609600" cy="365125"/>
          </a:xfrm>
          <a:prstGeom prst="rect">
            <a:avLst/>
          </a:prstGeom>
        </p:spPr>
        <p:txBody>
          <a:bodyPr vert="horz" lIns="91440" tIns="45720" rIns="91440" bIns="45720" rtlCol="0" anchor="ctr"/>
          <a:lstStyle>
            <a:lvl1pPr algn="r">
              <a:defRPr sz="1400">
                <a:solidFill>
                  <a:schemeClr val="tx2"/>
                </a:solidFill>
              </a:defRPr>
            </a:lvl1pPr>
          </a:lstStyle>
          <a:p>
            <a:fld id="{2F91CABD-4B07-F645-AC29-5622162198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 r:id="rId12"/>
    <p:sldLayoutId r:id="rId13"/>
    <p:sldLayoutId r:id="rId14"/>
  </p:sldLayoutIdLst>
  <p:txStyles>
    <p:titleStyle>
      <a:lvl1pPr algn="ctr" defTabSz="914400" rtl="0" eaLnBrk="1" latinLnBrk="0" hangingPunct="1">
        <a:spcBef>
          <a:spcPct val="0"/>
        </a:spcBef>
        <a:buNone/>
        <a:defRPr sz="4200" kern="1200">
          <a:solidFill>
            <a:schemeClr val="accent1"/>
          </a:solidFill>
          <a:latin typeface="+mj-lt"/>
          <a:ea typeface="+mj-ea"/>
          <a:cs typeface="+mj-cs"/>
        </a:defRPr>
      </a:lvl1pPr>
    </p:titleStyle>
    <p:bodyStyle>
      <a:lvl1pPr marL="342900" indent="-342900" algn="l" defTabSz="914400" rtl="0" eaLnBrk="1" latinLnBrk="0" hangingPunct="1">
        <a:spcBef>
          <a:spcPct val="20000"/>
        </a:spcBef>
        <a:buClr>
          <a:schemeClr val="bg2"/>
        </a:buClr>
        <a:buSzPct val="90000"/>
        <a:buFont typeface="Wingdings 2" pitchFamily="18" charset="2"/>
        <a:buChar char="Ü"/>
        <a:defRPr sz="2200" kern="1200">
          <a:solidFill>
            <a:schemeClr val="tx1"/>
          </a:solidFill>
          <a:latin typeface="+mn-lt"/>
          <a:ea typeface="+mn-ea"/>
          <a:cs typeface="+mn-cs"/>
        </a:defRPr>
      </a:lvl1pPr>
      <a:lvl2pPr marL="685800" indent="-336550" algn="l" defTabSz="914400" rtl="0" eaLnBrk="1" latinLnBrk="0" hangingPunct="1">
        <a:spcBef>
          <a:spcPct val="20000"/>
        </a:spcBef>
        <a:buClr>
          <a:schemeClr val="bg2">
            <a:lumMod val="60000"/>
            <a:lumOff val="40000"/>
          </a:schemeClr>
        </a:buClr>
        <a:buSzPct val="90000"/>
        <a:buFont typeface="Wingdings 2" pitchFamily="18" charset="2"/>
        <a:buChar char="Ü"/>
        <a:defRPr sz="2000" kern="1200">
          <a:solidFill>
            <a:schemeClr val="tx1"/>
          </a:solidFill>
          <a:latin typeface="+mn-lt"/>
          <a:ea typeface="+mn-ea"/>
          <a:cs typeface="+mn-cs"/>
        </a:defRPr>
      </a:lvl2pPr>
      <a:lvl3pPr marL="1035050" indent="-349250" algn="l" defTabSz="914400" rtl="0" eaLnBrk="1" latinLnBrk="0" hangingPunct="1">
        <a:spcBef>
          <a:spcPct val="20000"/>
        </a:spcBef>
        <a:buClr>
          <a:schemeClr val="bg2"/>
        </a:buClr>
        <a:buSzPct val="90000"/>
        <a:buFont typeface="Wingdings 2" pitchFamily="18" charset="2"/>
        <a:buChar char="Ü"/>
        <a:defRPr sz="1800" kern="1200">
          <a:solidFill>
            <a:schemeClr val="tx1"/>
          </a:solidFill>
          <a:latin typeface="+mn-lt"/>
          <a:ea typeface="+mn-ea"/>
          <a:cs typeface="+mn-cs"/>
        </a:defRPr>
      </a:lvl3pPr>
      <a:lvl4pPr marL="1371600" indent="-336550" algn="l" defTabSz="914400" rtl="0" eaLnBrk="1" latinLnBrk="0" hangingPunct="1">
        <a:spcBef>
          <a:spcPct val="20000"/>
        </a:spcBef>
        <a:buClr>
          <a:schemeClr val="bg2">
            <a:lumMod val="60000"/>
            <a:lumOff val="40000"/>
          </a:schemeClr>
        </a:buClr>
        <a:buSzPct val="90000"/>
        <a:buFont typeface="Wingdings 2" pitchFamily="18" charset="2"/>
        <a:buChar char="Ü"/>
        <a:defRPr sz="1800" kern="1200">
          <a:solidFill>
            <a:schemeClr val="tx1"/>
          </a:solidFill>
          <a:latin typeface="+mn-lt"/>
          <a:ea typeface="+mn-ea"/>
          <a:cs typeface="+mn-cs"/>
        </a:defRPr>
      </a:lvl4pPr>
      <a:lvl5pPr marL="1720850" indent="-349250" algn="l" defTabSz="914400" rtl="0" eaLnBrk="1" latinLnBrk="0" hangingPunct="1">
        <a:spcBef>
          <a:spcPct val="20000"/>
        </a:spcBef>
        <a:buClr>
          <a:schemeClr val="bg2"/>
        </a:buClr>
        <a:buSzPct val="90000"/>
        <a:buFont typeface="Wingdings 2" pitchFamily="18" charset="2"/>
        <a:buChar char="Ü"/>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hyperlink" Target="http://www.cs.umd.edu/~golbeck" TargetMode="External"/><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hyperlink" Target="mailto:golbeck@cs.umd.ed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6.xml.rels><?xml version="1.0" encoding="UTF-8" standalone="yes"?>
<Relationships xmlns="http://schemas.openxmlformats.org/package/2006/relationships"><Relationship Id="rId11" Type="http://schemas.openxmlformats.org/officeDocument/2006/relationships/image" Target="../media/image17.png"/><Relationship Id="rId12" Type="http://schemas.openxmlformats.org/officeDocument/2006/relationships/image" Target="../media/image18.png"/><Relationship Id="rId13" Type="http://schemas.openxmlformats.org/officeDocument/2006/relationships/image" Target="../media/image19.png"/><Relationship Id="rId14" Type="http://schemas.openxmlformats.org/officeDocument/2006/relationships/image" Target="../media/image20.png"/><Relationship Id="rId15" Type="http://schemas.openxmlformats.org/officeDocument/2006/relationships/image" Target="../media/image21.png"/><Relationship Id="rId16" Type="http://schemas.openxmlformats.org/officeDocument/2006/relationships/image" Target="../media/image22.png"/><Relationship Id="rId17" Type="http://schemas.openxmlformats.org/officeDocument/2006/relationships/image" Target="../media/image23.png"/><Relationship Id="rId1" Type="http://schemas.openxmlformats.org/officeDocument/2006/relationships/slideLayout" Target="../slideLayouts/slideLayout8.xml"/><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9" Type="http://schemas.openxmlformats.org/officeDocument/2006/relationships/image" Target="../media/image15.png"/><Relationship Id="rId10"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nSpc>
                <a:spcPct val="100000"/>
              </a:lnSpc>
            </a:pPr>
            <a:r>
              <a:rPr lang="en-US" sz="4400" dirty="0" smtClean="0"/>
              <a:t>Social Network Strategies for Surviving the Zombie Apocalypse </a:t>
            </a:r>
            <a:endParaRPr lang="en-US" sz="4400" dirty="0"/>
          </a:p>
        </p:txBody>
      </p:sp>
      <p:sp>
        <p:nvSpPr>
          <p:cNvPr id="5" name="Subtitle 4"/>
          <p:cNvSpPr>
            <a:spLocks noGrp="1"/>
          </p:cNvSpPr>
          <p:nvPr>
            <p:ph type="subTitle" idx="1"/>
          </p:nvPr>
        </p:nvSpPr>
        <p:spPr>
          <a:xfrm>
            <a:off x="306388" y="3505200"/>
            <a:ext cx="7161212" cy="1344706"/>
          </a:xfrm>
        </p:spPr>
        <p:txBody>
          <a:bodyPr>
            <a:normAutofit lnSpcReduction="10000"/>
          </a:bodyPr>
          <a:lstStyle/>
          <a:p>
            <a:r>
              <a:rPr lang="en-US" dirty="0" smtClean="0"/>
              <a:t>Jennifer </a:t>
            </a:r>
            <a:br>
              <a:rPr lang="en-US" dirty="0" smtClean="0"/>
            </a:br>
            <a:r>
              <a:rPr lang="en-US" dirty="0" smtClean="0"/>
              <a:t>Golbeck</a:t>
            </a:r>
            <a:endParaRPr lang="en-US" dirty="0"/>
          </a:p>
        </p:txBody>
      </p:sp>
      <p:pic>
        <p:nvPicPr>
          <p:cNvPr id="6" name="Picture 5" descr="zombie.png"/>
          <p:cNvPicPr>
            <a:picLocks noChangeAspect="1"/>
          </p:cNvPicPr>
          <p:nvPr/>
        </p:nvPicPr>
        <p:blipFill>
          <a:blip r:embed="rId2"/>
          <a:stretch>
            <a:fillRect/>
          </a:stretch>
        </p:blipFill>
        <p:spPr>
          <a:xfrm>
            <a:off x="3352800" y="2819400"/>
            <a:ext cx="5293205" cy="3505200"/>
          </a:xfrm>
          <a:prstGeom prst="rect">
            <a:avLst/>
          </a:prstGeom>
          <a:ln>
            <a:solidFill>
              <a:schemeClr val="tx2"/>
            </a:solid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96000"/>
          </a:xfrm>
        </p:spPr>
        <p:txBody>
          <a:bodyPr>
            <a:noAutofit/>
          </a:bodyPr>
          <a:lstStyle/>
          <a:p>
            <a:r>
              <a:rPr lang="en-US" sz="2400" dirty="0" smtClean="0"/>
              <a:t>While</a:t>
            </a:r>
            <a:r>
              <a:rPr lang="en-US" sz="2400" dirty="0"/>
              <a:t> </a:t>
            </a:r>
            <a:r>
              <a:rPr lang="en-US" sz="2400" dirty="0" smtClean="0"/>
              <a:t>the diversity of skills and backgrounds of a heterogeneous group makes for good action movies, networking principals show that weak ties are less trustworthy than strong ties, so chances are I’ll be betrayed by a guy with a gun. Or a hot girl</a:t>
            </a:r>
            <a:r>
              <a:rPr lang="en-US" sz="2400" dirty="0" smtClean="0"/>
              <a:t>.</a:t>
            </a:r>
            <a:r>
              <a:rPr lang="en-US" sz="2400" dirty="0" smtClean="0"/>
              <a:t/>
            </a:r>
            <a:br>
              <a:rPr lang="en-US" sz="2400" dirty="0" smtClean="0"/>
            </a:br>
            <a:r>
              <a:rPr lang="en-US" sz="2400" dirty="0" smtClean="0"/>
              <a:t/>
            </a:r>
            <a:br>
              <a:rPr lang="en-US" sz="2400" dirty="0" smtClean="0"/>
            </a:br>
            <a:endParaRPr lang="en-US" sz="2400" dirty="0" smtClean="0"/>
          </a:p>
          <a:p>
            <a:r>
              <a:rPr lang="en-US" sz="2400" dirty="0" smtClean="0"/>
              <a:t>Chances </a:t>
            </a:r>
            <a:r>
              <a:rPr lang="en-US" sz="2400" dirty="0" smtClean="0"/>
              <a:t>are that one of your strong ties has already fallen by the time the Apocalypse is in full swing, so the next time you step into the kitchen with your brother-in-law, goodbye life. The rich get richer: the zombies are winning. Their nodes are collecting edges the way flypaper collects flies in an outhouse</a:t>
            </a:r>
            <a:r>
              <a:rPr lang="en-US" sz="2400" dirty="0" smtClean="0"/>
              <a:t>.</a:t>
            </a:r>
            <a:r>
              <a:rPr lang="en-US" sz="2400" dirty="0" smtClean="0"/>
              <a:t> </a:t>
            </a:r>
            <a:endParaRPr 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kern="1200" dirty="0" smtClean="0">
                <a:solidFill>
                  <a:schemeClr val="tx1"/>
                </a:solidFill>
                <a:latin typeface="+mj-lt"/>
                <a:ea typeface="+mj-ea"/>
                <a:cs typeface="+mj-cs"/>
              </a:rPr>
              <a:t>BUT WAIT!</a:t>
            </a:r>
            <a:endParaRPr lang="en-US" dirty="0"/>
          </a:p>
        </p:txBody>
      </p:sp>
      <p:sp>
        <p:nvSpPr>
          <p:cNvPr id="3" name="Content Placeholder 2"/>
          <p:cNvSpPr>
            <a:spLocks noGrp="1"/>
          </p:cNvSpPr>
          <p:nvPr>
            <p:ph idx="1"/>
          </p:nvPr>
        </p:nvSpPr>
        <p:spPr/>
        <p:txBody>
          <a:bodyPr/>
          <a:lstStyle/>
          <a:p>
            <a:r>
              <a:rPr lang="en-US" dirty="0" smtClean="0"/>
              <a:t>What about information? That spreads best on weak ties, too!</a:t>
            </a:r>
            <a:endParaRPr lang="en-US" dirty="0"/>
          </a:p>
        </p:txBody>
      </p:sp>
      <p:pic>
        <p:nvPicPr>
          <p:cNvPr id="4" name="Picture 3"/>
          <p:cNvPicPr>
            <a:picLocks noChangeAspect="1"/>
          </p:cNvPicPr>
          <p:nvPr/>
        </p:nvPicPr>
        <p:blipFill>
          <a:blip r:embed="rId2"/>
          <a:stretch>
            <a:fillRect/>
          </a:stretch>
        </p:blipFill>
        <p:spPr>
          <a:xfrm>
            <a:off x="1270000" y="3048000"/>
            <a:ext cx="6604000" cy="3556000"/>
          </a:xfrm>
          <a:prstGeom prst="rect">
            <a:avLst/>
          </a:prstGeom>
          <a:ln>
            <a:solidFill>
              <a:srgbClr val="8D9AB3"/>
            </a:solid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kern="1200" dirty="0" smtClean="0">
                <a:solidFill>
                  <a:schemeClr val="tx1"/>
                </a:solidFill>
                <a:latin typeface="+mj-lt"/>
                <a:ea typeface="+mj-ea"/>
                <a:cs typeface="+mj-cs"/>
              </a:rPr>
              <a:t>Video</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kern="1200" dirty="0" smtClean="0">
                <a:solidFill>
                  <a:schemeClr val="tx1"/>
                </a:solidFill>
                <a:latin typeface="+mj-lt"/>
                <a:ea typeface="+mj-ea"/>
                <a:cs typeface="+mj-cs"/>
              </a:rPr>
              <a:t>Conclusions</a:t>
            </a:r>
            <a:endParaRPr lang="en-US" dirty="0"/>
          </a:p>
        </p:txBody>
      </p:sp>
      <p:sp>
        <p:nvSpPr>
          <p:cNvPr id="3" name="Content Placeholder 2"/>
          <p:cNvSpPr>
            <a:spLocks noGrp="1"/>
          </p:cNvSpPr>
          <p:nvPr>
            <p:ph idx="1"/>
          </p:nvPr>
        </p:nvSpPr>
        <p:spPr>
          <a:xfrm>
            <a:off x="228600" y="1676400"/>
            <a:ext cx="7167284" cy="4081463"/>
          </a:xfrm>
        </p:spPr>
        <p:txBody>
          <a:bodyPr/>
          <a:lstStyle/>
          <a:p>
            <a:r>
              <a:rPr lang="en-US" dirty="0" smtClean="0"/>
              <a:t>Physically separate from weak ties</a:t>
            </a:r>
          </a:p>
          <a:p>
            <a:r>
              <a:rPr lang="en-US" dirty="0" smtClean="0"/>
              <a:t>Keep information channels open with weak ties</a:t>
            </a:r>
          </a:p>
          <a:p>
            <a:r>
              <a:rPr lang="en-US" dirty="0" smtClean="0"/>
              <a:t>And also...</a:t>
            </a:r>
          </a:p>
          <a:p>
            <a:pPr lvl="1"/>
            <a:r>
              <a:rPr lang="en-US" dirty="0" smtClean="0"/>
              <a:t>Cardio</a:t>
            </a:r>
          </a:p>
          <a:p>
            <a:pPr lvl="1"/>
            <a:r>
              <a:rPr lang="en-US" dirty="0" smtClean="0"/>
              <a:t>The double tap</a:t>
            </a:r>
          </a:p>
          <a:p>
            <a:pPr lvl="1"/>
            <a:r>
              <a:rPr lang="en-US" dirty="0" smtClean="0"/>
              <a:t>Beware of </a:t>
            </a:r>
            <a:br>
              <a:rPr lang="en-US" dirty="0" smtClean="0"/>
            </a:br>
            <a:r>
              <a:rPr lang="en-US" dirty="0" smtClean="0"/>
              <a:t>bathrooms</a:t>
            </a:r>
          </a:p>
          <a:p>
            <a:pPr lvl="1"/>
            <a:r>
              <a:rPr lang="en-US" dirty="0" smtClean="0"/>
              <a:t>Seatbelts</a:t>
            </a:r>
          </a:p>
          <a:p>
            <a:pPr lvl="1"/>
            <a:endParaRPr lang="en-US" dirty="0"/>
          </a:p>
        </p:txBody>
      </p:sp>
      <p:pic>
        <p:nvPicPr>
          <p:cNvPr id="4" name="Picture 3"/>
          <p:cNvPicPr>
            <a:picLocks noChangeAspect="1"/>
          </p:cNvPicPr>
          <p:nvPr/>
        </p:nvPicPr>
        <p:blipFill>
          <a:blip r:embed="rId2"/>
          <a:stretch>
            <a:fillRect/>
          </a:stretch>
        </p:blipFill>
        <p:spPr>
          <a:xfrm>
            <a:off x="3352800" y="3048000"/>
            <a:ext cx="5486400" cy="36576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r>
              <a:rPr lang="en-US" dirty="0" smtClean="0">
                <a:hlinkClick r:id="rId2"/>
              </a:rPr>
              <a:t>golbeck@cs.umd.edu</a:t>
            </a:r>
            <a:endParaRPr lang="en-US" dirty="0" smtClean="0"/>
          </a:p>
          <a:p>
            <a:r>
              <a:rPr lang="en-US" dirty="0" smtClean="0">
                <a:hlinkClick r:id="rId3"/>
              </a:rPr>
              <a:t>http://www.cs.umd.edu/~golbeck</a:t>
            </a:r>
            <a:endParaRPr lang="en-US" dirty="0" smtClean="0"/>
          </a:p>
          <a:p>
            <a:endParaRPr lang="en-US" dirty="0"/>
          </a:p>
        </p:txBody>
      </p:sp>
      <p:pic>
        <p:nvPicPr>
          <p:cNvPr id="5" name="Picture 4" descr="hcilz.png"/>
          <p:cNvPicPr>
            <a:picLocks noChangeAspect="1"/>
          </p:cNvPicPr>
          <p:nvPr/>
        </p:nvPicPr>
        <p:blipFill>
          <a:blip r:embed="rId4"/>
          <a:stretch>
            <a:fillRect/>
          </a:stretch>
        </p:blipFill>
        <p:spPr>
          <a:xfrm>
            <a:off x="2189086" y="3429000"/>
            <a:ext cx="4287914" cy="3200400"/>
          </a:xfrm>
          <a:prstGeom prst="rect">
            <a:avLst/>
          </a:prstGeom>
          <a:ln>
            <a:solidFill>
              <a:srgbClr val="8D9AB3"/>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Screen shot 2012-05-14 at 8.51.28 PM.png"/>
          <p:cNvPicPr>
            <a:picLocks noGrp="1" noChangeAspect="1"/>
          </p:cNvPicPr>
          <p:nvPr>
            <p:ph idx="1"/>
          </p:nvPr>
        </p:nvPicPr>
        <p:blipFill>
          <a:blip r:embed="rId2"/>
          <a:stretch>
            <a:fillRect/>
          </a:stretch>
        </p:blipFill>
        <p:spPr>
          <a:xfrm>
            <a:off x="281102" y="498958"/>
            <a:ext cx="8710498" cy="5520842"/>
          </a:xfrm>
        </p:spPr>
      </p:pic>
      <p:sp>
        <p:nvSpPr>
          <p:cNvPr id="5" name="Rectangle 4"/>
          <p:cNvSpPr/>
          <p:nvPr/>
        </p:nvSpPr>
        <p:spPr>
          <a:xfrm>
            <a:off x="5867400" y="4800600"/>
            <a:ext cx="914400" cy="228600"/>
          </a:xfrm>
          <a:prstGeom prst="rect">
            <a:avLst/>
          </a:prstGeom>
          <a:noFill/>
          <a:ln w="76200" cap="flat" cmpd="sng" algn="ctr">
            <a:solidFill>
              <a:schemeClr val="accent5"/>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kern="1200" dirty="0" smtClean="0">
                <a:solidFill>
                  <a:schemeClr val="tx1"/>
                </a:solidFill>
                <a:latin typeface="Century Gothic (Headings)"/>
                <a:ea typeface="+mj-ea"/>
                <a:cs typeface="Century Gothic (Headings)"/>
              </a:rPr>
              <a:t>The Problem</a:t>
            </a:r>
            <a:endParaRPr lang="en-US" dirty="0">
              <a:latin typeface="Century Gothic (Headings)"/>
              <a:cs typeface="Century Gothic (Headings)"/>
            </a:endParaRPr>
          </a:p>
        </p:txBody>
      </p:sp>
      <p:pic>
        <p:nvPicPr>
          <p:cNvPr id="4" name="Picture 3"/>
          <p:cNvPicPr>
            <a:picLocks noChangeAspect="1"/>
          </p:cNvPicPr>
          <p:nvPr/>
        </p:nvPicPr>
        <p:blipFill>
          <a:blip r:embed="rId2"/>
          <a:stretch>
            <a:fillRect/>
          </a:stretch>
        </p:blipFill>
        <p:spPr>
          <a:xfrm>
            <a:off x="2590800" y="2209800"/>
            <a:ext cx="3810000" cy="3175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kern="1200" dirty="0" smtClean="0">
                <a:solidFill>
                  <a:schemeClr val="tx1"/>
                </a:solidFill>
                <a:latin typeface="+mj-lt"/>
                <a:ea typeface="+mj-ea"/>
                <a:cs typeface="+mj-cs"/>
              </a:rPr>
              <a:t>Taxonomy of Zombies</a:t>
            </a:r>
            <a:endParaRPr lang="en-US" dirty="0"/>
          </a:p>
        </p:txBody>
      </p:sp>
      <p:sp>
        <p:nvSpPr>
          <p:cNvPr id="3" name="Content Placeholder 2"/>
          <p:cNvSpPr>
            <a:spLocks noGrp="1"/>
          </p:cNvSpPr>
          <p:nvPr>
            <p:ph idx="1"/>
          </p:nvPr>
        </p:nvSpPr>
        <p:spPr>
          <a:xfrm>
            <a:off x="228600" y="1862137"/>
            <a:ext cx="7927042" cy="4081463"/>
          </a:xfrm>
        </p:spPr>
        <p:txBody>
          <a:bodyPr/>
          <a:lstStyle/>
          <a:p>
            <a:r>
              <a:rPr lang="en-US" dirty="0" smtClean="0"/>
              <a:t>Slow, dumb zombies</a:t>
            </a:r>
          </a:p>
          <a:p>
            <a:pPr lvl="1"/>
            <a:r>
              <a:rPr lang="en-US" dirty="0" smtClean="0"/>
              <a:t>Night of the Living Dead</a:t>
            </a:r>
          </a:p>
          <a:p>
            <a:r>
              <a:rPr lang="en-US" dirty="0" smtClean="0"/>
              <a:t>Medium speed, slightly aware zombies</a:t>
            </a:r>
          </a:p>
          <a:p>
            <a:pPr lvl="1"/>
            <a:r>
              <a:rPr lang="en-US" dirty="0" smtClean="0"/>
              <a:t>Walking Dead</a:t>
            </a:r>
          </a:p>
          <a:p>
            <a:r>
              <a:rPr lang="en-US" dirty="0" smtClean="0"/>
              <a:t>Fast, angry zombies</a:t>
            </a:r>
          </a:p>
          <a:p>
            <a:pPr lvl="1"/>
            <a:r>
              <a:rPr lang="en-US" dirty="0" smtClean="0"/>
              <a:t>28 Days Later</a:t>
            </a:r>
          </a:p>
          <a:p>
            <a:pPr lvl="1"/>
            <a:r>
              <a:rPr lang="en-US" dirty="0" smtClean="0"/>
              <a:t>(We’re all toast)</a:t>
            </a:r>
            <a:endParaRPr lang="en-US" dirty="0"/>
          </a:p>
        </p:txBody>
      </p:sp>
      <p:pic>
        <p:nvPicPr>
          <p:cNvPr id="4" name="Picture 3" descr="Screen shot 2012-05-14 at 8.57.17 PM.png"/>
          <p:cNvPicPr>
            <a:picLocks noChangeAspect="1"/>
          </p:cNvPicPr>
          <p:nvPr/>
        </p:nvPicPr>
        <p:blipFill>
          <a:blip r:embed="rId2"/>
          <a:stretch>
            <a:fillRect/>
          </a:stretch>
        </p:blipFill>
        <p:spPr>
          <a:xfrm>
            <a:off x="3505200" y="3663170"/>
            <a:ext cx="4650442" cy="2851929"/>
          </a:xfrm>
          <a:prstGeom prst="rect">
            <a:avLst/>
          </a:prstGeom>
          <a:ln>
            <a:solidFill>
              <a:srgbClr val="8D9AB3"/>
            </a:solid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304800"/>
            <a:ext cx="7918450" cy="788894"/>
          </a:xfrm>
        </p:spPr>
        <p:txBody>
          <a:bodyPr>
            <a:normAutofit fontScale="90000"/>
          </a:bodyPr>
          <a:lstStyle/>
          <a:p>
            <a:r>
              <a:rPr lang="en-US" sz="4400" kern="1200" dirty="0" smtClean="0">
                <a:solidFill>
                  <a:schemeClr val="tx1"/>
                </a:solidFill>
                <a:latin typeface="+mj-lt"/>
                <a:ea typeface="+mj-ea"/>
                <a:cs typeface="+mj-cs"/>
              </a:rPr>
              <a:t>Surviving with </a:t>
            </a:r>
            <a:br>
              <a:rPr lang="en-US" sz="4400" kern="1200" dirty="0" smtClean="0">
                <a:solidFill>
                  <a:schemeClr val="tx1"/>
                </a:solidFill>
                <a:latin typeface="+mj-lt"/>
                <a:ea typeface="+mj-ea"/>
                <a:cs typeface="+mj-cs"/>
              </a:rPr>
            </a:br>
            <a:r>
              <a:rPr lang="en-US" sz="4400" kern="1200" dirty="0" smtClean="0">
                <a:solidFill>
                  <a:schemeClr val="tx1"/>
                </a:solidFill>
                <a:latin typeface="+mj-lt"/>
                <a:ea typeface="+mj-ea"/>
                <a:cs typeface="+mj-cs"/>
              </a:rPr>
              <a:t>Social Network Analysis</a:t>
            </a:r>
            <a:endParaRPr lang="en-US" dirty="0"/>
          </a:p>
        </p:txBody>
      </p:sp>
      <p:sp>
        <p:nvSpPr>
          <p:cNvPr id="3" name="Content Placeholder 2"/>
          <p:cNvSpPr>
            <a:spLocks noGrp="1"/>
          </p:cNvSpPr>
          <p:nvPr>
            <p:ph idx="1"/>
          </p:nvPr>
        </p:nvSpPr>
        <p:spPr/>
        <p:txBody>
          <a:bodyPr/>
          <a:lstStyle/>
          <a:p>
            <a:r>
              <a:rPr lang="en-US" dirty="0" smtClean="0"/>
              <a:t>Social Network Analysis has lessons about how things spread in social networks</a:t>
            </a:r>
          </a:p>
          <a:p>
            <a:r>
              <a:rPr lang="en-US" dirty="0" smtClean="0"/>
              <a:t>Important during the apocalypse:</a:t>
            </a:r>
          </a:p>
          <a:p>
            <a:pPr lvl="1"/>
            <a:r>
              <a:rPr lang="en-US" dirty="0" err="1" smtClean="0"/>
              <a:t>Zombinism</a:t>
            </a:r>
            <a:endParaRPr lang="en-US" dirty="0" smtClean="0"/>
          </a:p>
          <a:p>
            <a:pPr lvl="1"/>
            <a:r>
              <a:rPr lang="en-US" dirty="0" smtClean="0"/>
              <a:t>Information</a:t>
            </a:r>
          </a:p>
        </p:txBody>
      </p:sp>
      <p:pic>
        <p:nvPicPr>
          <p:cNvPr id="4" name="Picture 3"/>
          <p:cNvPicPr>
            <a:picLocks noChangeAspect="1"/>
          </p:cNvPicPr>
          <p:nvPr/>
        </p:nvPicPr>
        <p:blipFill>
          <a:blip r:embed="rId2"/>
          <a:stretch>
            <a:fillRect/>
          </a:stretch>
        </p:blipFill>
        <p:spPr>
          <a:xfrm>
            <a:off x="4332942" y="3581400"/>
            <a:ext cx="3822700" cy="3021678"/>
          </a:xfrm>
          <a:prstGeom prst="rect">
            <a:avLst/>
          </a:prstGeom>
          <a:ln>
            <a:solidFill>
              <a:srgbClr val="8D9AB3"/>
            </a:solid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8610" name="Picture 2" descr="day-01"/>
          <p:cNvPicPr>
            <a:picLocks noChangeAspect="1" noChangeArrowheads="1"/>
          </p:cNvPicPr>
          <p:nvPr/>
        </p:nvPicPr>
        <p:blipFill>
          <a:blip r:embed="rId2"/>
          <a:srcRect/>
          <a:stretch>
            <a:fillRect/>
          </a:stretch>
        </p:blipFill>
        <p:spPr bwMode="auto">
          <a:xfrm>
            <a:off x="228600" y="1676400"/>
            <a:ext cx="4191000" cy="4191000"/>
          </a:xfrm>
          <a:prstGeom prst="rect">
            <a:avLst/>
          </a:prstGeom>
          <a:noFill/>
          <a:ln w="9525">
            <a:solidFill>
              <a:schemeClr val="tx1"/>
            </a:solidFill>
            <a:miter lim="800000"/>
            <a:headEnd/>
            <a:tailEnd/>
          </a:ln>
        </p:spPr>
      </p:pic>
      <p:pic>
        <p:nvPicPr>
          <p:cNvPr id="556035" name="Picture 3" descr="day-02"/>
          <p:cNvPicPr>
            <a:picLocks noChangeAspect="1" noChangeArrowheads="1"/>
          </p:cNvPicPr>
          <p:nvPr/>
        </p:nvPicPr>
        <p:blipFill>
          <a:blip r:embed="rId3"/>
          <a:srcRect/>
          <a:stretch>
            <a:fillRect/>
          </a:stretch>
        </p:blipFill>
        <p:spPr bwMode="auto">
          <a:xfrm>
            <a:off x="228600" y="1676400"/>
            <a:ext cx="4191000" cy="4191000"/>
          </a:xfrm>
          <a:prstGeom prst="rect">
            <a:avLst/>
          </a:prstGeom>
          <a:noFill/>
          <a:ln w="9525">
            <a:solidFill>
              <a:schemeClr val="tx1"/>
            </a:solidFill>
            <a:miter lim="800000"/>
            <a:headEnd/>
            <a:tailEnd/>
          </a:ln>
        </p:spPr>
      </p:pic>
      <p:pic>
        <p:nvPicPr>
          <p:cNvPr id="556036" name="Picture 4" descr="day-03"/>
          <p:cNvPicPr>
            <a:picLocks noChangeAspect="1" noChangeArrowheads="1"/>
          </p:cNvPicPr>
          <p:nvPr/>
        </p:nvPicPr>
        <p:blipFill>
          <a:blip r:embed="rId4"/>
          <a:srcRect/>
          <a:stretch>
            <a:fillRect/>
          </a:stretch>
        </p:blipFill>
        <p:spPr bwMode="auto">
          <a:xfrm>
            <a:off x="228600" y="1676400"/>
            <a:ext cx="4191000" cy="4191000"/>
          </a:xfrm>
          <a:prstGeom prst="rect">
            <a:avLst/>
          </a:prstGeom>
          <a:noFill/>
          <a:ln w="9525">
            <a:solidFill>
              <a:schemeClr val="tx1"/>
            </a:solidFill>
            <a:miter lim="800000"/>
            <a:headEnd/>
            <a:tailEnd/>
          </a:ln>
        </p:spPr>
      </p:pic>
      <p:pic>
        <p:nvPicPr>
          <p:cNvPr id="556037" name="Picture 5" descr="day-04"/>
          <p:cNvPicPr>
            <a:picLocks noChangeAspect="1" noChangeArrowheads="1"/>
          </p:cNvPicPr>
          <p:nvPr/>
        </p:nvPicPr>
        <p:blipFill>
          <a:blip r:embed="rId5"/>
          <a:srcRect/>
          <a:stretch>
            <a:fillRect/>
          </a:stretch>
        </p:blipFill>
        <p:spPr bwMode="auto">
          <a:xfrm>
            <a:off x="228600" y="1676400"/>
            <a:ext cx="4191000" cy="4191000"/>
          </a:xfrm>
          <a:prstGeom prst="rect">
            <a:avLst/>
          </a:prstGeom>
          <a:noFill/>
          <a:ln w="9525">
            <a:solidFill>
              <a:schemeClr val="tx1"/>
            </a:solidFill>
            <a:miter lim="800000"/>
            <a:headEnd/>
            <a:tailEnd/>
          </a:ln>
        </p:spPr>
      </p:pic>
      <p:pic>
        <p:nvPicPr>
          <p:cNvPr id="556038" name="Picture 6" descr="day-05"/>
          <p:cNvPicPr>
            <a:picLocks noChangeAspect="1" noChangeArrowheads="1"/>
          </p:cNvPicPr>
          <p:nvPr/>
        </p:nvPicPr>
        <p:blipFill>
          <a:blip r:embed="rId6"/>
          <a:srcRect/>
          <a:stretch>
            <a:fillRect/>
          </a:stretch>
        </p:blipFill>
        <p:spPr bwMode="auto">
          <a:xfrm>
            <a:off x="228600" y="1676400"/>
            <a:ext cx="4191000" cy="4191000"/>
          </a:xfrm>
          <a:prstGeom prst="rect">
            <a:avLst/>
          </a:prstGeom>
          <a:noFill/>
          <a:ln w="9525">
            <a:solidFill>
              <a:schemeClr val="tx1"/>
            </a:solidFill>
            <a:miter lim="800000"/>
            <a:headEnd/>
            <a:tailEnd/>
          </a:ln>
        </p:spPr>
      </p:pic>
      <p:pic>
        <p:nvPicPr>
          <p:cNvPr id="556039" name="Picture 7" descr="day-06"/>
          <p:cNvPicPr>
            <a:picLocks noChangeAspect="1" noChangeArrowheads="1"/>
          </p:cNvPicPr>
          <p:nvPr/>
        </p:nvPicPr>
        <p:blipFill>
          <a:blip r:embed="rId7"/>
          <a:srcRect/>
          <a:stretch>
            <a:fillRect/>
          </a:stretch>
        </p:blipFill>
        <p:spPr bwMode="auto">
          <a:xfrm>
            <a:off x="228600" y="1676400"/>
            <a:ext cx="4191000" cy="4191000"/>
          </a:xfrm>
          <a:prstGeom prst="rect">
            <a:avLst/>
          </a:prstGeom>
          <a:noFill/>
          <a:ln w="9525">
            <a:solidFill>
              <a:schemeClr val="tx1"/>
            </a:solidFill>
            <a:miter lim="800000"/>
            <a:headEnd/>
            <a:tailEnd/>
          </a:ln>
        </p:spPr>
      </p:pic>
      <p:pic>
        <p:nvPicPr>
          <p:cNvPr id="556040" name="Picture 8" descr="day-07"/>
          <p:cNvPicPr>
            <a:picLocks noChangeAspect="1" noChangeArrowheads="1"/>
          </p:cNvPicPr>
          <p:nvPr/>
        </p:nvPicPr>
        <p:blipFill>
          <a:blip r:embed="rId8"/>
          <a:srcRect/>
          <a:stretch>
            <a:fillRect/>
          </a:stretch>
        </p:blipFill>
        <p:spPr bwMode="auto">
          <a:xfrm>
            <a:off x="228600" y="1676400"/>
            <a:ext cx="4191000" cy="4191000"/>
          </a:xfrm>
          <a:prstGeom prst="rect">
            <a:avLst/>
          </a:prstGeom>
          <a:noFill/>
          <a:ln w="9525">
            <a:solidFill>
              <a:schemeClr val="tx1"/>
            </a:solidFill>
            <a:miter lim="800000"/>
            <a:headEnd/>
            <a:tailEnd/>
          </a:ln>
        </p:spPr>
      </p:pic>
      <p:pic>
        <p:nvPicPr>
          <p:cNvPr id="556041" name="Picture 9" descr="day-08"/>
          <p:cNvPicPr>
            <a:picLocks noChangeAspect="1" noChangeArrowheads="1"/>
          </p:cNvPicPr>
          <p:nvPr/>
        </p:nvPicPr>
        <p:blipFill>
          <a:blip r:embed="rId9"/>
          <a:srcRect/>
          <a:stretch>
            <a:fillRect/>
          </a:stretch>
        </p:blipFill>
        <p:spPr bwMode="auto">
          <a:xfrm>
            <a:off x="228600" y="1676400"/>
            <a:ext cx="4191000" cy="4191000"/>
          </a:xfrm>
          <a:prstGeom prst="rect">
            <a:avLst/>
          </a:prstGeom>
          <a:noFill/>
          <a:ln w="9525">
            <a:solidFill>
              <a:schemeClr val="tx1"/>
            </a:solidFill>
            <a:miter lim="800000"/>
            <a:headEnd/>
            <a:tailEnd/>
          </a:ln>
        </p:spPr>
      </p:pic>
      <p:sp>
        <p:nvSpPr>
          <p:cNvPr id="556042" name="Text Box 10"/>
          <p:cNvSpPr txBox="1">
            <a:spLocks noChangeArrowheads="1"/>
          </p:cNvSpPr>
          <p:nvPr/>
        </p:nvSpPr>
        <p:spPr bwMode="auto">
          <a:xfrm>
            <a:off x="35052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1</a:t>
            </a:r>
          </a:p>
        </p:txBody>
      </p:sp>
      <p:sp>
        <p:nvSpPr>
          <p:cNvPr id="556043" name="Text Box 11"/>
          <p:cNvSpPr txBox="1">
            <a:spLocks noChangeArrowheads="1"/>
          </p:cNvSpPr>
          <p:nvPr/>
        </p:nvSpPr>
        <p:spPr bwMode="auto">
          <a:xfrm>
            <a:off x="35052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2</a:t>
            </a:r>
          </a:p>
        </p:txBody>
      </p:sp>
      <p:sp>
        <p:nvSpPr>
          <p:cNvPr id="556044" name="Text Box 12"/>
          <p:cNvSpPr txBox="1">
            <a:spLocks noChangeArrowheads="1"/>
          </p:cNvSpPr>
          <p:nvPr/>
        </p:nvSpPr>
        <p:spPr bwMode="auto">
          <a:xfrm>
            <a:off x="35052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3</a:t>
            </a:r>
          </a:p>
        </p:txBody>
      </p:sp>
      <p:sp>
        <p:nvSpPr>
          <p:cNvPr id="556045" name="Text Box 13"/>
          <p:cNvSpPr txBox="1">
            <a:spLocks noChangeArrowheads="1"/>
          </p:cNvSpPr>
          <p:nvPr/>
        </p:nvSpPr>
        <p:spPr bwMode="auto">
          <a:xfrm>
            <a:off x="35052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4</a:t>
            </a:r>
          </a:p>
        </p:txBody>
      </p:sp>
      <p:sp>
        <p:nvSpPr>
          <p:cNvPr id="556046" name="Text Box 14"/>
          <p:cNvSpPr txBox="1">
            <a:spLocks noChangeArrowheads="1"/>
          </p:cNvSpPr>
          <p:nvPr/>
        </p:nvSpPr>
        <p:spPr bwMode="auto">
          <a:xfrm>
            <a:off x="35052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5</a:t>
            </a:r>
          </a:p>
        </p:txBody>
      </p:sp>
      <p:sp>
        <p:nvSpPr>
          <p:cNvPr id="556047" name="Text Box 15"/>
          <p:cNvSpPr txBox="1">
            <a:spLocks noChangeArrowheads="1"/>
          </p:cNvSpPr>
          <p:nvPr/>
        </p:nvSpPr>
        <p:spPr bwMode="auto">
          <a:xfrm>
            <a:off x="35052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6</a:t>
            </a:r>
          </a:p>
        </p:txBody>
      </p:sp>
      <p:sp>
        <p:nvSpPr>
          <p:cNvPr id="556048" name="Text Box 16"/>
          <p:cNvSpPr txBox="1">
            <a:spLocks noChangeArrowheads="1"/>
          </p:cNvSpPr>
          <p:nvPr/>
        </p:nvSpPr>
        <p:spPr bwMode="auto">
          <a:xfrm>
            <a:off x="35052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7</a:t>
            </a:r>
          </a:p>
        </p:txBody>
      </p:sp>
      <p:sp>
        <p:nvSpPr>
          <p:cNvPr id="556049" name="Text Box 17"/>
          <p:cNvSpPr txBox="1">
            <a:spLocks noChangeArrowheads="1"/>
          </p:cNvSpPr>
          <p:nvPr/>
        </p:nvSpPr>
        <p:spPr bwMode="auto">
          <a:xfrm>
            <a:off x="35052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8</a:t>
            </a:r>
          </a:p>
        </p:txBody>
      </p:sp>
      <p:pic>
        <p:nvPicPr>
          <p:cNvPr id="68626" name="Picture 18" descr="day-01"/>
          <p:cNvPicPr>
            <a:picLocks noChangeAspect="1" noChangeArrowheads="1"/>
          </p:cNvPicPr>
          <p:nvPr/>
        </p:nvPicPr>
        <p:blipFill>
          <a:blip r:embed="rId10"/>
          <a:srcRect/>
          <a:stretch>
            <a:fillRect/>
          </a:stretch>
        </p:blipFill>
        <p:spPr bwMode="auto">
          <a:xfrm>
            <a:off x="4724400" y="1676400"/>
            <a:ext cx="4191000" cy="4191000"/>
          </a:xfrm>
          <a:prstGeom prst="rect">
            <a:avLst/>
          </a:prstGeom>
          <a:noFill/>
          <a:ln w="9525">
            <a:solidFill>
              <a:schemeClr val="tx1"/>
            </a:solidFill>
            <a:miter lim="800000"/>
            <a:headEnd/>
            <a:tailEnd/>
          </a:ln>
        </p:spPr>
      </p:pic>
      <p:pic>
        <p:nvPicPr>
          <p:cNvPr id="556051" name="Picture 19" descr="day-02"/>
          <p:cNvPicPr>
            <a:picLocks noChangeAspect="1" noChangeArrowheads="1"/>
          </p:cNvPicPr>
          <p:nvPr/>
        </p:nvPicPr>
        <p:blipFill>
          <a:blip r:embed="rId11"/>
          <a:srcRect/>
          <a:stretch>
            <a:fillRect/>
          </a:stretch>
        </p:blipFill>
        <p:spPr bwMode="auto">
          <a:xfrm>
            <a:off x="4724400" y="1676400"/>
            <a:ext cx="4191000" cy="4191000"/>
          </a:xfrm>
          <a:prstGeom prst="rect">
            <a:avLst/>
          </a:prstGeom>
          <a:noFill/>
          <a:ln w="9525">
            <a:solidFill>
              <a:schemeClr val="tx1"/>
            </a:solidFill>
            <a:miter lim="800000"/>
            <a:headEnd/>
            <a:tailEnd/>
          </a:ln>
        </p:spPr>
      </p:pic>
      <p:pic>
        <p:nvPicPr>
          <p:cNvPr id="556052" name="Picture 20" descr="day-03"/>
          <p:cNvPicPr>
            <a:picLocks noChangeAspect="1" noChangeArrowheads="1"/>
          </p:cNvPicPr>
          <p:nvPr/>
        </p:nvPicPr>
        <p:blipFill>
          <a:blip r:embed="rId12"/>
          <a:srcRect/>
          <a:stretch>
            <a:fillRect/>
          </a:stretch>
        </p:blipFill>
        <p:spPr bwMode="auto">
          <a:xfrm>
            <a:off x="4724400" y="1676400"/>
            <a:ext cx="4191000" cy="4191000"/>
          </a:xfrm>
          <a:prstGeom prst="rect">
            <a:avLst/>
          </a:prstGeom>
          <a:noFill/>
          <a:ln w="9525">
            <a:solidFill>
              <a:schemeClr val="tx1"/>
            </a:solidFill>
            <a:miter lim="800000"/>
            <a:headEnd/>
            <a:tailEnd/>
          </a:ln>
        </p:spPr>
      </p:pic>
      <p:pic>
        <p:nvPicPr>
          <p:cNvPr id="556053" name="Picture 21" descr="day-04"/>
          <p:cNvPicPr>
            <a:picLocks noChangeAspect="1" noChangeArrowheads="1"/>
          </p:cNvPicPr>
          <p:nvPr/>
        </p:nvPicPr>
        <p:blipFill>
          <a:blip r:embed="rId13"/>
          <a:srcRect/>
          <a:stretch>
            <a:fillRect/>
          </a:stretch>
        </p:blipFill>
        <p:spPr bwMode="auto">
          <a:xfrm>
            <a:off x="4724400" y="1676400"/>
            <a:ext cx="4191000" cy="4191000"/>
          </a:xfrm>
          <a:prstGeom prst="rect">
            <a:avLst/>
          </a:prstGeom>
          <a:noFill/>
          <a:ln w="9525">
            <a:solidFill>
              <a:schemeClr val="tx1"/>
            </a:solidFill>
            <a:miter lim="800000"/>
            <a:headEnd/>
            <a:tailEnd/>
          </a:ln>
        </p:spPr>
      </p:pic>
      <p:pic>
        <p:nvPicPr>
          <p:cNvPr id="556054" name="Picture 22" descr="day-05"/>
          <p:cNvPicPr>
            <a:picLocks noChangeAspect="1" noChangeArrowheads="1"/>
          </p:cNvPicPr>
          <p:nvPr/>
        </p:nvPicPr>
        <p:blipFill>
          <a:blip r:embed="rId14"/>
          <a:srcRect/>
          <a:stretch>
            <a:fillRect/>
          </a:stretch>
        </p:blipFill>
        <p:spPr bwMode="auto">
          <a:xfrm>
            <a:off x="4724400" y="1676400"/>
            <a:ext cx="4191000" cy="4191000"/>
          </a:xfrm>
          <a:prstGeom prst="rect">
            <a:avLst/>
          </a:prstGeom>
          <a:noFill/>
          <a:ln w="9525">
            <a:solidFill>
              <a:schemeClr val="tx1"/>
            </a:solidFill>
            <a:miter lim="800000"/>
            <a:headEnd/>
            <a:tailEnd/>
          </a:ln>
        </p:spPr>
      </p:pic>
      <p:pic>
        <p:nvPicPr>
          <p:cNvPr id="556055" name="Picture 23" descr="day-06"/>
          <p:cNvPicPr>
            <a:picLocks noChangeAspect="1" noChangeArrowheads="1"/>
          </p:cNvPicPr>
          <p:nvPr/>
        </p:nvPicPr>
        <p:blipFill>
          <a:blip r:embed="rId15"/>
          <a:srcRect/>
          <a:stretch>
            <a:fillRect/>
          </a:stretch>
        </p:blipFill>
        <p:spPr bwMode="auto">
          <a:xfrm>
            <a:off x="4724400" y="1676400"/>
            <a:ext cx="4191000" cy="4191000"/>
          </a:xfrm>
          <a:prstGeom prst="rect">
            <a:avLst/>
          </a:prstGeom>
          <a:noFill/>
          <a:ln w="9525">
            <a:solidFill>
              <a:schemeClr val="tx1"/>
            </a:solidFill>
            <a:miter lim="800000"/>
            <a:headEnd/>
            <a:tailEnd/>
          </a:ln>
        </p:spPr>
      </p:pic>
      <p:pic>
        <p:nvPicPr>
          <p:cNvPr id="556056" name="Picture 24" descr="day-07"/>
          <p:cNvPicPr>
            <a:picLocks noChangeAspect="1" noChangeArrowheads="1"/>
          </p:cNvPicPr>
          <p:nvPr/>
        </p:nvPicPr>
        <p:blipFill>
          <a:blip r:embed="rId16"/>
          <a:srcRect/>
          <a:stretch>
            <a:fillRect/>
          </a:stretch>
        </p:blipFill>
        <p:spPr bwMode="auto">
          <a:xfrm>
            <a:off x="4724400" y="1676400"/>
            <a:ext cx="4191000" cy="4191000"/>
          </a:xfrm>
          <a:prstGeom prst="rect">
            <a:avLst/>
          </a:prstGeom>
          <a:noFill/>
          <a:ln w="9525">
            <a:solidFill>
              <a:schemeClr val="tx1"/>
            </a:solidFill>
            <a:miter lim="800000"/>
            <a:headEnd/>
            <a:tailEnd/>
          </a:ln>
        </p:spPr>
      </p:pic>
      <p:pic>
        <p:nvPicPr>
          <p:cNvPr id="556057" name="Picture 25" descr="day-08"/>
          <p:cNvPicPr>
            <a:picLocks noChangeAspect="1" noChangeArrowheads="1"/>
          </p:cNvPicPr>
          <p:nvPr/>
        </p:nvPicPr>
        <p:blipFill>
          <a:blip r:embed="rId17"/>
          <a:srcRect/>
          <a:stretch>
            <a:fillRect/>
          </a:stretch>
        </p:blipFill>
        <p:spPr bwMode="auto">
          <a:xfrm>
            <a:off x="4724400" y="1676400"/>
            <a:ext cx="4191000" cy="4191000"/>
          </a:xfrm>
          <a:prstGeom prst="rect">
            <a:avLst/>
          </a:prstGeom>
          <a:noFill/>
          <a:ln w="9525">
            <a:solidFill>
              <a:schemeClr val="tx1"/>
            </a:solidFill>
            <a:miter lim="800000"/>
            <a:headEnd/>
            <a:tailEnd/>
          </a:ln>
        </p:spPr>
      </p:pic>
      <p:sp>
        <p:nvSpPr>
          <p:cNvPr id="556058" name="Text Box 26"/>
          <p:cNvSpPr txBox="1">
            <a:spLocks noChangeArrowheads="1"/>
          </p:cNvSpPr>
          <p:nvPr/>
        </p:nvSpPr>
        <p:spPr bwMode="auto">
          <a:xfrm>
            <a:off x="78486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1</a:t>
            </a:r>
          </a:p>
        </p:txBody>
      </p:sp>
      <p:sp>
        <p:nvSpPr>
          <p:cNvPr id="556059" name="Text Box 27"/>
          <p:cNvSpPr txBox="1">
            <a:spLocks noChangeArrowheads="1"/>
          </p:cNvSpPr>
          <p:nvPr/>
        </p:nvSpPr>
        <p:spPr bwMode="auto">
          <a:xfrm>
            <a:off x="78486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2</a:t>
            </a:r>
          </a:p>
        </p:txBody>
      </p:sp>
      <p:sp>
        <p:nvSpPr>
          <p:cNvPr id="556060" name="Text Box 28"/>
          <p:cNvSpPr txBox="1">
            <a:spLocks noChangeArrowheads="1"/>
          </p:cNvSpPr>
          <p:nvPr/>
        </p:nvSpPr>
        <p:spPr bwMode="auto">
          <a:xfrm>
            <a:off x="78486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3</a:t>
            </a:r>
          </a:p>
        </p:txBody>
      </p:sp>
      <p:sp>
        <p:nvSpPr>
          <p:cNvPr id="556061" name="Text Box 29"/>
          <p:cNvSpPr txBox="1">
            <a:spLocks noChangeArrowheads="1"/>
          </p:cNvSpPr>
          <p:nvPr/>
        </p:nvSpPr>
        <p:spPr bwMode="auto">
          <a:xfrm>
            <a:off x="78486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4</a:t>
            </a:r>
          </a:p>
        </p:txBody>
      </p:sp>
      <p:sp>
        <p:nvSpPr>
          <p:cNvPr id="556062" name="Text Box 30"/>
          <p:cNvSpPr txBox="1">
            <a:spLocks noChangeArrowheads="1"/>
          </p:cNvSpPr>
          <p:nvPr/>
        </p:nvSpPr>
        <p:spPr bwMode="auto">
          <a:xfrm>
            <a:off x="78486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5</a:t>
            </a:r>
          </a:p>
        </p:txBody>
      </p:sp>
      <p:sp>
        <p:nvSpPr>
          <p:cNvPr id="556063" name="Text Box 31"/>
          <p:cNvSpPr txBox="1">
            <a:spLocks noChangeArrowheads="1"/>
          </p:cNvSpPr>
          <p:nvPr/>
        </p:nvSpPr>
        <p:spPr bwMode="auto">
          <a:xfrm>
            <a:off x="78486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6</a:t>
            </a:r>
          </a:p>
        </p:txBody>
      </p:sp>
      <p:sp>
        <p:nvSpPr>
          <p:cNvPr id="556064" name="Text Box 32"/>
          <p:cNvSpPr txBox="1">
            <a:spLocks noChangeArrowheads="1"/>
          </p:cNvSpPr>
          <p:nvPr/>
        </p:nvSpPr>
        <p:spPr bwMode="auto">
          <a:xfrm>
            <a:off x="78486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7</a:t>
            </a:r>
          </a:p>
        </p:txBody>
      </p:sp>
      <p:sp>
        <p:nvSpPr>
          <p:cNvPr id="556065" name="Text Box 33"/>
          <p:cNvSpPr txBox="1">
            <a:spLocks noChangeArrowheads="1"/>
          </p:cNvSpPr>
          <p:nvPr/>
        </p:nvSpPr>
        <p:spPr bwMode="auto">
          <a:xfrm>
            <a:off x="7848600" y="6096000"/>
            <a:ext cx="998538" cy="457200"/>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sz="2400">
                <a:latin typeface="Arial" charset="0"/>
              </a:rPr>
              <a:t>Day 8</a:t>
            </a:r>
          </a:p>
        </p:txBody>
      </p:sp>
      <p:sp>
        <p:nvSpPr>
          <p:cNvPr id="68642" name="Text Box 34"/>
          <p:cNvSpPr txBox="1">
            <a:spLocks noChangeArrowheads="1"/>
          </p:cNvSpPr>
          <p:nvPr/>
        </p:nvSpPr>
        <p:spPr bwMode="auto">
          <a:xfrm>
            <a:off x="771525" y="1117600"/>
            <a:ext cx="3302000" cy="396875"/>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b="0">
                <a:latin typeface="Arial" charset="0"/>
              </a:rPr>
              <a:t>500 randomly chosen users</a:t>
            </a:r>
          </a:p>
        </p:txBody>
      </p:sp>
      <p:sp>
        <p:nvSpPr>
          <p:cNvPr id="68643" name="Text Box 35"/>
          <p:cNvSpPr txBox="1">
            <a:spLocks noChangeArrowheads="1"/>
          </p:cNvSpPr>
          <p:nvPr/>
        </p:nvSpPr>
        <p:spPr bwMode="auto">
          <a:xfrm>
            <a:off x="5438775" y="1117600"/>
            <a:ext cx="2651125" cy="396875"/>
          </a:xfrm>
          <a:prstGeom prst="rect">
            <a:avLst/>
          </a:prstGeom>
          <a:noFill/>
          <a:ln w="9525">
            <a:noFill/>
            <a:miter lim="800000"/>
            <a:headEnd/>
            <a:tailEnd/>
          </a:ln>
        </p:spPr>
        <p:txBody>
          <a:bodyPr wrap="none">
            <a:prstTxWarp prst="textNoShape">
              <a:avLst/>
            </a:prstTxWarp>
            <a:spAutoFit/>
          </a:bodyPr>
          <a:lstStyle/>
          <a:p>
            <a:pPr algn="l">
              <a:spcBef>
                <a:spcPct val="0"/>
              </a:spcBef>
            </a:pPr>
            <a:r>
              <a:rPr lang="en-US" b="0">
                <a:latin typeface="Arial" charset="0"/>
              </a:rPr>
              <a:t>500 </a:t>
            </a:r>
            <a:r>
              <a:rPr lang="en-US" b="0" i="1">
                <a:latin typeface="Arial" charset="0"/>
              </a:rPr>
              <a:t>most active</a:t>
            </a:r>
            <a:r>
              <a:rPr lang="en-US" b="0">
                <a:latin typeface="Arial" charset="0"/>
              </a:rPr>
              <a:t> users</a:t>
            </a:r>
          </a:p>
        </p:txBody>
      </p:sp>
      <p:sp>
        <p:nvSpPr>
          <p:cNvPr id="36" name="Title 1"/>
          <p:cNvSpPr txBox="1">
            <a:spLocks/>
          </p:cNvSpPr>
          <p:nvPr/>
        </p:nvSpPr>
        <p:spPr>
          <a:xfrm>
            <a:off x="612775" y="328706"/>
            <a:ext cx="7918450" cy="788894"/>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tx1"/>
                </a:solidFill>
                <a:effectLst/>
                <a:uLnTx/>
                <a:uFillTx/>
                <a:latin typeface="+mj-lt"/>
                <a:ea typeface="+mj-ea"/>
                <a:cs typeface="+mj-cs"/>
              </a:rPr>
              <a:t>Spread of Zombinism</a:t>
            </a:r>
            <a:endParaRPr kumimoji="0" lang="en-US" sz="4200" b="0" i="0" u="none" strike="noStrike" kern="1200" cap="none" spc="0" normalizeH="0" baseline="0" noProof="0" dirty="0">
              <a:ln>
                <a:noFill/>
              </a:ln>
              <a:solidFill>
                <a:schemeClr val="accent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6035"/>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556042"/>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556043"/>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2000"/>
                                  </p:stCondLst>
                                  <p:childTnLst>
                                    <p:set>
                                      <p:cBhvr>
                                        <p:cTn id="13" dur="1" fill="hold">
                                          <p:stCondLst>
                                            <p:cond delay="0"/>
                                          </p:stCondLst>
                                        </p:cTn>
                                        <p:tgtEl>
                                          <p:spTgt spid="556036"/>
                                        </p:tgtEl>
                                        <p:attrNameLst>
                                          <p:attrName>style.visibility</p:attrName>
                                        </p:attrNameLst>
                                      </p:cBhvr>
                                      <p:to>
                                        <p:strVal val="visible"/>
                                      </p:to>
                                    </p:set>
                                  </p:childTnLst>
                                </p:cTn>
                              </p:par>
                              <p:par>
                                <p:cTn id="14" presetID="1" presetClass="exit" presetSubtype="0" fill="hold" grpId="1" nodeType="withEffect">
                                  <p:stCondLst>
                                    <p:cond delay="2000"/>
                                  </p:stCondLst>
                                  <p:childTnLst>
                                    <p:set>
                                      <p:cBhvr>
                                        <p:cTn id="15" dur="1" fill="hold">
                                          <p:stCondLst>
                                            <p:cond delay="0"/>
                                          </p:stCondLst>
                                        </p:cTn>
                                        <p:tgtEl>
                                          <p:spTgt spid="556043"/>
                                        </p:tgtEl>
                                        <p:attrNameLst>
                                          <p:attrName>style.visibility</p:attrName>
                                        </p:attrNameLst>
                                      </p:cBhvr>
                                      <p:to>
                                        <p:strVal val="hidden"/>
                                      </p:to>
                                    </p:set>
                                  </p:childTnLst>
                                </p:cTn>
                              </p:par>
                              <p:par>
                                <p:cTn id="16" presetID="1" presetClass="entr" presetSubtype="0" fill="hold" grpId="0" nodeType="withEffect">
                                  <p:stCondLst>
                                    <p:cond delay="2000"/>
                                  </p:stCondLst>
                                  <p:childTnLst>
                                    <p:set>
                                      <p:cBhvr>
                                        <p:cTn id="17" dur="1" fill="hold">
                                          <p:stCondLst>
                                            <p:cond delay="0"/>
                                          </p:stCondLst>
                                        </p:cTn>
                                        <p:tgtEl>
                                          <p:spTgt spid="556044"/>
                                        </p:tgtEl>
                                        <p:attrNameLst>
                                          <p:attrName>style.visibility</p:attrName>
                                        </p:attrNameLst>
                                      </p:cBhvr>
                                      <p:to>
                                        <p:strVal val="visible"/>
                                      </p:to>
                                    </p:set>
                                  </p:childTnLst>
                                </p:cTn>
                              </p:par>
                            </p:childTnLst>
                          </p:cTn>
                        </p:par>
                        <p:par>
                          <p:cTn id="18" fill="hold">
                            <p:stCondLst>
                              <p:cond delay="2000"/>
                            </p:stCondLst>
                            <p:childTnLst>
                              <p:par>
                                <p:cTn id="19" presetID="1" presetClass="entr" presetSubtype="0" fill="hold" nodeType="afterEffect">
                                  <p:stCondLst>
                                    <p:cond delay="2000"/>
                                  </p:stCondLst>
                                  <p:childTnLst>
                                    <p:set>
                                      <p:cBhvr>
                                        <p:cTn id="20" dur="1" fill="hold">
                                          <p:stCondLst>
                                            <p:cond delay="0"/>
                                          </p:stCondLst>
                                        </p:cTn>
                                        <p:tgtEl>
                                          <p:spTgt spid="556037"/>
                                        </p:tgtEl>
                                        <p:attrNameLst>
                                          <p:attrName>style.visibility</p:attrName>
                                        </p:attrNameLst>
                                      </p:cBhvr>
                                      <p:to>
                                        <p:strVal val="visible"/>
                                      </p:to>
                                    </p:set>
                                  </p:childTnLst>
                                </p:cTn>
                              </p:par>
                              <p:par>
                                <p:cTn id="21" presetID="1" presetClass="exit" presetSubtype="0" fill="hold" grpId="1" nodeType="withEffect">
                                  <p:stCondLst>
                                    <p:cond delay="2000"/>
                                  </p:stCondLst>
                                  <p:childTnLst>
                                    <p:set>
                                      <p:cBhvr>
                                        <p:cTn id="22" dur="1" fill="hold">
                                          <p:stCondLst>
                                            <p:cond delay="0"/>
                                          </p:stCondLst>
                                        </p:cTn>
                                        <p:tgtEl>
                                          <p:spTgt spid="556044"/>
                                        </p:tgtEl>
                                        <p:attrNameLst>
                                          <p:attrName>style.visibility</p:attrName>
                                        </p:attrNameLst>
                                      </p:cBhvr>
                                      <p:to>
                                        <p:strVal val="hidden"/>
                                      </p:to>
                                    </p:set>
                                  </p:childTnLst>
                                </p:cTn>
                              </p:par>
                              <p:par>
                                <p:cTn id="23" presetID="1" presetClass="entr" presetSubtype="0" fill="hold" grpId="0" nodeType="withEffect">
                                  <p:stCondLst>
                                    <p:cond delay="2000"/>
                                  </p:stCondLst>
                                  <p:childTnLst>
                                    <p:set>
                                      <p:cBhvr>
                                        <p:cTn id="24" dur="1" fill="hold">
                                          <p:stCondLst>
                                            <p:cond delay="0"/>
                                          </p:stCondLst>
                                        </p:cTn>
                                        <p:tgtEl>
                                          <p:spTgt spid="556045"/>
                                        </p:tgtEl>
                                        <p:attrNameLst>
                                          <p:attrName>style.visibility</p:attrName>
                                        </p:attrNameLst>
                                      </p:cBhvr>
                                      <p:to>
                                        <p:strVal val="visible"/>
                                      </p:to>
                                    </p:set>
                                  </p:childTnLst>
                                </p:cTn>
                              </p:par>
                            </p:childTnLst>
                          </p:cTn>
                        </p:par>
                        <p:par>
                          <p:cTn id="25" fill="hold">
                            <p:stCondLst>
                              <p:cond delay="4000"/>
                            </p:stCondLst>
                            <p:childTnLst>
                              <p:par>
                                <p:cTn id="26" presetID="1" presetClass="entr" presetSubtype="0" fill="hold" nodeType="afterEffect">
                                  <p:stCondLst>
                                    <p:cond delay="2000"/>
                                  </p:stCondLst>
                                  <p:childTnLst>
                                    <p:set>
                                      <p:cBhvr>
                                        <p:cTn id="27" dur="1" fill="hold">
                                          <p:stCondLst>
                                            <p:cond delay="0"/>
                                          </p:stCondLst>
                                        </p:cTn>
                                        <p:tgtEl>
                                          <p:spTgt spid="556038"/>
                                        </p:tgtEl>
                                        <p:attrNameLst>
                                          <p:attrName>style.visibility</p:attrName>
                                        </p:attrNameLst>
                                      </p:cBhvr>
                                      <p:to>
                                        <p:strVal val="visible"/>
                                      </p:to>
                                    </p:set>
                                  </p:childTnLst>
                                </p:cTn>
                              </p:par>
                              <p:par>
                                <p:cTn id="28" presetID="1" presetClass="exit" presetSubtype="0" fill="hold" grpId="1" nodeType="withEffect">
                                  <p:stCondLst>
                                    <p:cond delay="2000"/>
                                  </p:stCondLst>
                                  <p:childTnLst>
                                    <p:set>
                                      <p:cBhvr>
                                        <p:cTn id="29" dur="1" fill="hold">
                                          <p:stCondLst>
                                            <p:cond delay="0"/>
                                          </p:stCondLst>
                                        </p:cTn>
                                        <p:tgtEl>
                                          <p:spTgt spid="556045"/>
                                        </p:tgtEl>
                                        <p:attrNameLst>
                                          <p:attrName>style.visibility</p:attrName>
                                        </p:attrNameLst>
                                      </p:cBhvr>
                                      <p:to>
                                        <p:strVal val="hidden"/>
                                      </p:to>
                                    </p:set>
                                  </p:childTnLst>
                                </p:cTn>
                              </p:par>
                              <p:par>
                                <p:cTn id="30" presetID="1" presetClass="entr" presetSubtype="0" fill="hold" grpId="0" nodeType="withEffect">
                                  <p:stCondLst>
                                    <p:cond delay="2000"/>
                                  </p:stCondLst>
                                  <p:childTnLst>
                                    <p:set>
                                      <p:cBhvr>
                                        <p:cTn id="31" dur="1" fill="hold">
                                          <p:stCondLst>
                                            <p:cond delay="0"/>
                                          </p:stCondLst>
                                        </p:cTn>
                                        <p:tgtEl>
                                          <p:spTgt spid="556046"/>
                                        </p:tgtEl>
                                        <p:attrNameLst>
                                          <p:attrName>style.visibility</p:attrName>
                                        </p:attrNameLst>
                                      </p:cBhvr>
                                      <p:to>
                                        <p:strVal val="visible"/>
                                      </p:to>
                                    </p:set>
                                  </p:childTnLst>
                                </p:cTn>
                              </p:par>
                            </p:childTnLst>
                          </p:cTn>
                        </p:par>
                        <p:par>
                          <p:cTn id="32" fill="hold">
                            <p:stCondLst>
                              <p:cond delay="6000"/>
                            </p:stCondLst>
                            <p:childTnLst>
                              <p:par>
                                <p:cTn id="33" presetID="1" presetClass="entr" presetSubtype="0" fill="hold" nodeType="afterEffect">
                                  <p:stCondLst>
                                    <p:cond delay="2000"/>
                                  </p:stCondLst>
                                  <p:childTnLst>
                                    <p:set>
                                      <p:cBhvr>
                                        <p:cTn id="34" dur="1" fill="hold">
                                          <p:stCondLst>
                                            <p:cond delay="0"/>
                                          </p:stCondLst>
                                        </p:cTn>
                                        <p:tgtEl>
                                          <p:spTgt spid="556039"/>
                                        </p:tgtEl>
                                        <p:attrNameLst>
                                          <p:attrName>style.visibility</p:attrName>
                                        </p:attrNameLst>
                                      </p:cBhvr>
                                      <p:to>
                                        <p:strVal val="visible"/>
                                      </p:to>
                                    </p:set>
                                  </p:childTnLst>
                                </p:cTn>
                              </p:par>
                              <p:par>
                                <p:cTn id="35" presetID="1" presetClass="exit" presetSubtype="0" fill="hold" grpId="1" nodeType="withEffect">
                                  <p:stCondLst>
                                    <p:cond delay="2000"/>
                                  </p:stCondLst>
                                  <p:childTnLst>
                                    <p:set>
                                      <p:cBhvr>
                                        <p:cTn id="36" dur="1" fill="hold">
                                          <p:stCondLst>
                                            <p:cond delay="0"/>
                                          </p:stCondLst>
                                        </p:cTn>
                                        <p:tgtEl>
                                          <p:spTgt spid="556046"/>
                                        </p:tgtEl>
                                        <p:attrNameLst>
                                          <p:attrName>style.visibility</p:attrName>
                                        </p:attrNameLst>
                                      </p:cBhvr>
                                      <p:to>
                                        <p:strVal val="hidden"/>
                                      </p:to>
                                    </p:set>
                                  </p:childTnLst>
                                </p:cTn>
                              </p:par>
                              <p:par>
                                <p:cTn id="37" presetID="1" presetClass="entr" presetSubtype="0" fill="hold" grpId="0" nodeType="withEffect">
                                  <p:stCondLst>
                                    <p:cond delay="2000"/>
                                  </p:stCondLst>
                                  <p:childTnLst>
                                    <p:set>
                                      <p:cBhvr>
                                        <p:cTn id="38" dur="1" fill="hold">
                                          <p:stCondLst>
                                            <p:cond delay="0"/>
                                          </p:stCondLst>
                                        </p:cTn>
                                        <p:tgtEl>
                                          <p:spTgt spid="556047"/>
                                        </p:tgtEl>
                                        <p:attrNameLst>
                                          <p:attrName>style.visibility</p:attrName>
                                        </p:attrNameLst>
                                      </p:cBhvr>
                                      <p:to>
                                        <p:strVal val="visible"/>
                                      </p:to>
                                    </p:set>
                                  </p:childTnLst>
                                </p:cTn>
                              </p:par>
                            </p:childTnLst>
                          </p:cTn>
                        </p:par>
                        <p:par>
                          <p:cTn id="39" fill="hold">
                            <p:stCondLst>
                              <p:cond delay="8000"/>
                            </p:stCondLst>
                            <p:childTnLst>
                              <p:par>
                                <p:cTn id="40" presetID="1" presetClass="entr" presetSubtype="0" fill="hold" nodeType="afterEffect">
                                  <p:stCondLst>
                                    <p:cond delay="2000"/>
                                  </p:stCondLst>
                                  <p:childTnLst>
                                    <p:set>
                                      <p:cBhvr>
                                        <p:cTn id="41" dur="1" fill="hold">
                                          <p:stCondLst>
                                            <p:cond delay="0"/>
                                          </p:stCondLst>
                                        </p:cTn>
                                        <p:tgtEl>
                                          <p:spTgt spid="556040"/>
                                        </p:tgtEl>
                                        <p:attrNameLst>
                                          <p:attrName>style.visibility</p:attrName>
                                        </p:attrNameLst>
                                      </p:cBhvr>
                                      <p:to>
                                        <p:strVal val="visible"/>
                                      </p:to>
                                    </p:set>
                                  </p:childTnLst>
                                </p:cTn>
                              </p:par>
                              <p:par>
                                <p:cTn id="42" presetID="1" presetClass="exit" presetSubtype="0" fill="hold" grpId="1" nodeType="withEffect">
                                  <p:stCondLst>
                                    <p:cond delay="2000"/>
                                  </p:stCondLst>
                                  <p:childTnLst>
                                    <p:set>
                                      <p:cBhvr>
                                        <p:cTn id="43" dur="1" fill="hold">
                                          <p:stCondLst>
                                            <p:cond delay="0"/>
                                          </p:stCondLst>
                                        </p:cTn>
                                        <p:tgtEl>
                                          <p:spTgt spid="556047"/>
                                        </p:tgtEl>
                                        <p:attrNameLst>
                                          <p:attrName>style.visibility</p:attrName>
                                        </p:attrNameLst>
                                      </p:cBhvr>
                                      <p:to>
                                        <p:strVal val="hidden"/>
                                      </p:to>
                                    </p:set>
                                  </p:childTnLst>
                                </p:cTn>
                              </p:par>
                              <p:par>
                                <p:cTn id="44" presetID="1" presetClass="entr" presetSubtype="0" fill="hold" grpId="0" nodeType="withEffect">
                                  <p:stCondLst>
                                    <p:cond delay="2000"/>
                                  </p:stCondLst>
                                  <p:childTnLst>
                                    <p:set>
                                      <p:cBhvr>
                                        <p:cTn id="45" dur="1" fill="hold">
                                          <p:stCondLst>
                                            <p:cond delay="0"/>
                                          </p:stCondLst>
                                        </p:cTn>
                                        <p:tgtEl>
                                          <p:spTgt spid="556048"/>
                                        </p:tgtEl>
                                        <p:attrNameLst>
                                          <p:attrName>style.visibility</p:attrName>
                                        </p:attrNameLst>
                                      </p:cBhvr>
                                      <p:to>
                                        <p:strVal val="visible"/>
                                      </p:to>
                                    </p:set>
                                  </p:childTnLst>
                                </p:cTn>
                              </p:par>
                            </p:childTnLst>
                          </p:cTn>
                        </p:par>
                        <p:par>
                          <p:cTn id="46" fill="hold">
                            <p:stCondLst>
                              <p:cond delay="10000"/>
                            </p:stCondLst>
                            <p:childTnLst>
                              <p:par>
                                <p:cTn id="47" presetID="1" presetClass="entr" presetSubtype="0" fill="hold" nodeType="afterEffect">
                                  <p:stCondLst>
                                    <p:cond delay="2000"/>
                                  </p:stCondLst>
                                  <p:childTnLst>
                                    <p:set>
                                      <p:cBhvr>
                                        <p:cTn id="48" dur="1" fill="hold">
                                          <p:stCondLst>
                                            <p:cond delay="0"/>
                                          </p:stCondLst>
                                        </p:cTn>
                                        <p:tgtEl>
                                          <p:spTgt spid="556041"/>
                                        </p:tgtEl>
                                        <p:attrNameLst>
                                          <p:attrName>style.visibility</p:attrName>
                                        </p:attrNameLst>
                                      </p:cBhvr>
                                      <p:to>
                                        <p:strVal val="visible"/>
                                      </p:to>
                                    </p:set>
                                  </p:childTnLst>
                                </p:cTn>
                              </p:par>
                              <p:par>
                                <p:cTn id="49" presetID="1" presetClass="exit" presetSubtype="0" fill="hold" grpId="1" nodeType="withEffect">
                                  <p:stCondLst>
                                    <p:cond delay="2000"/>
                                  </p:stCondLst>
                                  <p:childTnLst>
                                    <p:set>
                                      <p:cBhvr>
                                        <p:cTn id="50" dur="1" fill="hold">
                                          <p:stCondLst>
                                            <p:cond delay="0"/>
                                          </p:stCondLst>
                                        </p:cTn>
                                        <p:tgtEl>
                                          <p:spTgt spid="556048"/>
                                        </p:tgtEl>
                                        <p:attrNameLst>
                                          <p:attrName>style.visibility</p:attrName>
                                        </p:attrNameLst>
                                      </p:cBhvr>
                                      <p:to>
                                        <p:strVal val="hidden"/>
                                      </p:to>
                                    </p:set>
                                  </p:childTnLst>
                                </p:cTn>
                              </p:par>
                              <p:par>
                                <p:cTn id="51" presetID="1" presetClass="entr" presetSubtype="0" fill="hold" grpId="0" nodeType="withEffect">
                                  <p:stCondLst>
                                    <p:cond delay="2000"/>
                                  </p:stCondLst>
                                  <p:childTnLst>
                                    <p:set>
                                      <p:cBhvr>
                                        <p:cTn id="52" dur="1" fill="hold">
                                          <p:stCondLst>
                                            <p:cond delay="0"/>
                                          </p:stCondLst>
                                        </p:cTn>
                                        <p:tgtEl>
                                          <p:spTgt spid="55604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556051"/>
                                        </p:tgtEl>
                                        <p:attrNameLst>
                                          <p:attrName>style.visibility</p:attrName>
                                        </p:attrNameLst>
                                      </p:cBhvr>
                                      <p:to>
                                        <p:strVal val="visible"/>
                                      </p:to>
                                    </p:set>
                                  </p:childTnLst>
                                </p:cTn>
                              </p:par>
                              <p:par>
                                <p:cTn id="57" presetID="1" presetClass="exit" presetSubtype="0" fill="hold" grpId="0" nodeType="withEffect">
                                  <p:stCondLst>
                                    <p:cond delay="0"/>
                                  </p:stCondLst>
                                  <p:childTnLst>
                                    <p:set>
                                      <p:cBhvr>
                                        <p:cTn id="58" dur="1" fill="hold">
                                          <p:stCondLst>
                                            <p:cond delay="0"/>
                                          </p:stCondLst>
                                        </p:cTn>
                                        <p:tgtEl>
                                          <p:spTgt spid="556058"/>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556059"/>
                                        </p:tgtEl>
                                        <p:attrNameLst>
                                          <p:attrName>style.visibility</p:attrName>
                                        </p:attrNameLst>
                                      </p:cBhvr>
                                      <p:to>
                                        <p:strVal val="visible"/>
                                      </p:to>
                                    </p:set>
                                  </p:childTnLst>
                                </p:cTn>
                              </p:par>
                            </p:childTnLst>
                          </p:cTn>
                        </p:par>
                        <p:par>
                          <p:cTn id="61" fill="hold">
                            <p:stCondLst>
                              <p:cond delay="0"/>
                            </p:stCondLst>
                            <p:childTnLst>
                              <p:par>
                                <p:cTn id="62" presetID="1" presetClass="entr" presetSubtype="0" fill="hold" nodeType="afterEffect">
                                  <p:stCondLst>
                                    <p:cond delay="2000"/>
                                  </p:stCondLst>
                                  <p:childTnLst>
                                    <p:set>
                                      <p:cBhvr>
                                        <p:cTn id="63" dur="1" fill="hold">
                                          <p:stCondLst>
                                            <p:cond delay="0"/>
                                          </p:stCondLst>
                                        </p:cTn>
                                        <p:tgtEl>
                                          <p:spTgt spid="556052"/>
                                        </p:tgtEl>
                                        <p:attrNameLst>
                                          <p:attrName>style.visibility</p:attrName>
                                        </p:attrNameLst>
                                      </p:cBhvr>
                                      <p:to>
                                        <p:strVal val="visible"/>
                                      </p:to>
                                    </p:set>
                                  </p:childTnLst>
                                </p:cTn>
                              </p:par>
                              <p:par>
                                <p:cTn id="64" presetID="1" presetClass="exit" presetSubtype="0" fill="hold" grpId="1" nodeType="withEffect">
                                  <p:stCondLst>
                                    <p:cond delay="2000"/>
                                  </p:stCondLst>
                                  <p:childTnLst>
                                    <p:set>
                                      <p:cBhvr>
                                        <p:cTn id="65" dur="1" fill="hold">
                                          <p:stCondLst>
                                            <p:cond delay="0"/>
                                          </p:stCondLst>
                                        </p:cTn>
                                        <p:tgtEl>
                                          <p:spTgt spid="556059"/>
                                        </p:tgtEl>
                                        <p:attrNameLst>
                                          <p:attrName>style.visibility</p:attrName>
                                        </p:attrNameLst>
                                      </p:cBhvr>
                                      <p:to>
                                        <p:strVal val="hidden"/>
                                      </p:to>
                                    </p:set>
                                  </p:childTnLst>
                                </p:cTn>
                              </p:par>
                              <p:par>
                                <p:cTn id="66" presetID="1" presetClass="entr" presetSubtype="0" fill="hold" grpId="0" nodeType="withEffect">
                                  <p:stCondLst>
                                    <p:cond delay="2000"/>
                                  </p:stCondLst>
                                  <p:childTnLst>
                                    <p:set>
                                      <p:cBhvr>
                                        <p:cTn id="67" dur="1" fill="hold">
                                          <p:stCondLst>
                                            <p:cond delay="0"/>
                                          </p:stCondLst>
                                        </p:cTn>
                                        <p:tgtEl>
                                          <p:spTgt spid="556060"/>
                                        </p:tgtEl>
                                        <p:attrNameLst>
                                          <p:attrName>style.visibility</p:attrName>
                                        </p:attrNameLst>
                                      </p:cBhvr>
                                      <p:to>
                                        <p:strVal val="visible"/>
                                      </p:to>
                                    </p:set>
                                  </p:childTnLst>
                                </p:cTn>
                              </p:par>
                            </p:childTnLst>
                          </p:cTn>
                        </p:par>
                        <p:par>
                          <p:cTn id="68" fill="hold">
                            <p:stCondLst>
                              <p:cond delay="2000"/>
                            </p:stCondLst>
                            <p:childTnLst>
                              <p:par>
                                <p:cTn id="69" presetID="1" presetClass="entr" presetSubtype="0" fill="hold" nodeType="afterEffect">
                                  <p:stCondLst>
                                    <p:cond delay="2000"/>
                                  </p:stCondLst>
                                  <p:childTnLst>
                                    <p:set>
                                      <p:cBhvr>
                                        <p:cTn id="70" dur="1" fill="hold">
                                          <p:stCondLst>
                                            <p:cond delay="0"/>
                                          </p:stCondLst>
                                        </p:cTn>
                                        <p:tgtEl>
                                          <p:spTgt spid="556053"/>
                                        </p:tgtEl>
                                        <p:attrNameLst>
                                          <p:attrName>style.visibility</p:attrName>
                                        </p:attrNameLst>
                                      </p:cBhvr>
                                      <p:to>
                                        <p:strVal val="visible"/>
                                      </p:to>
                                    </p:set>
                                  </p:childTnLst>
                                </p:cTn>
                              </p:par>
                              <p:par>
                                <p:cTn id="71" presetID="1" presetClass="exit" presetSubtype="0" fill="hold" grpId="1" nodeType="withEffect">
                                  <p:stCondLst>
                                    <p:cond delay="2000"/>
                                  </p:stCondLst>
                                  <p:childTnLst>
                                    <p:set>
                                      <p:cBhvr>
                                        <p:cTn id="72" dur="1" fill="hold">
                                          <p:stCondLst>
                                            <p:cond delay="0"/>
                                          </p:stCondLst>
                                        </p:cTn>
                                        <p:tgtEl>
                                          <p:spTgt spid="556060"/>
                                        </p:tgtEl>
                                        <p:attrNameLst>
                                          <p:attrName>style.visibility</p:attrName>
                                        </p:attrNameLst>
                                      </p:cBhvr>
                                      <p:to>
                                        <p:strVal val="hidden"/>
                                      </p:to>
                                    </p:set>
                                  </p:childTnLst>
                                </p:cTn>
                              </p:par>
                              <p:par>
                                <p:cTn id="73" presetID="1" presetClass="entr" presetSubtype="0" fill="hold" grpId="0" nodeType="withEffect">
                                  <p:stCondLst>
                                    <p:cond delay="2000"/>
                                  </p:stCondLst>
                                  <p:childTnLst>
                                    <p:set>
                                      <p:cBhvr>
                                        <p:cTn id="74" dur="1" fill="hold">
                                          <p:stCondLst>
                                            <p:cond delay="0"/>
                                          </p:stCondLst>
                                        </p:cTn>
                                        <p:tgtEl>
                                          <p:spTgt spid="556061"/>
                                        </p:tgtEl>
                                        <p:attrNameLst>
                                          <p:attrName>style.visibility</p:attrName>
                                        </p:attrNameLst>
                                      </p:cBhvr>
                                      <p:to>
                                        <p:strVal val="visible"/>
                                      </p:to>
                                    </p:set>
                                  </p:childTnLst>
                                </p:cTn>
                              </p:par>
                            </p:childTnLst>
                          </p:cTn>
                        </p:par>
                        <p:par>
                          <p:cTn id="75" fill="hold">
                            <p:stCondLst>
                              <p:cond delay="4000"/>
                            </p:stCondLst>
                            <p:childTnLst>
                              <p:par>
                                <p:cTn id="76" presetID="1" presetClass="entr" presetSubtype="0" fill="hold" nodeType="afterEffect">
                                  <p:stCondLst>
                                    <p:cond delay="2000"/>
                                  </p:stCondLst>
                                  <p:childTnLst>
                                    <p:set>
                                      <p:cBhvr>
                                        <p:cTn id="77" dur="1" fill="hold">
                                          <p:stCondLst>
                                            <p:cond delay="0"/>
                                          </p:stCondLst>
                                        </p:cTn>
                                        <p:tgtEl>
                                          <p:spTgt spid="556054"/>
                                        </p:tgtEl>
                                        <p:attrNameLst>
                                          <p:attrName>style.visibility</p:attrName>
                                        </p:attrNameLst>
                                      </p:cBhvr>
                                      <p:to>
                                        <p:strVal val="visible"/>
                                      </p:to>
                                    </p:set>
                                  </p:childTnLst>
                                </p:cTn>
                              </p:par>
                              <p:par>
                                <p:cTn id="78" presetID="1" presetClass="exit" presetSubtype="0" fill="hold" grpId="1" nodeType="withEffect">
                                  <p:stCondLst>
                                    <p:cond delay="2000"/>
                                  </p:stCondLst>
                                  <p:childTnLst>
                                    <p:set>
                                      <p:cBhvr>
                                        <p:cTn id="79" dur="1" fill="hold">
                                          <p:stCondLst>
                                            <p:cond delay="0"/>
                                          </p:stCondLst>
                                        </p:cTn>
                                        <p:tgtEl>
                                          <p:spTgt spid="556061"/>
                                        </p:tgtEl>
                                        <p:attrNameLst>
                                          <p:attrName>style.visibility</p:attrName>
                                        </p:attrNameLst>
                                      </p:cBhvr>
                                      <p:to>
                                        <p:strVal val="hidden"/>
                                      </p:to>
                                    </p:set>
                                  </p:childTnLst>
                                </p:cTn>
                              </p:par>
                              <p:par>
                                <p:cTn id="80" presetID="1" presetClass="entr" presetSubtype="0" fill="hold" grpId="0" nodeType="withEffect">
                                  <p:stCondLst>
                                    <p:cond delay="2000"/>
                                  </p:stCondLst>
                                  <p:childTnLst>
                                    <p:set>
                                      <p:cBhvr>
                                        <p:cTn id="81" dur="1" fill="hold">
                                          <p:stCondLst>
                                            <p:cond delay="0"/>
                                          </p:stCondLst>
                                        </p:cTn>
                                        <p:tgtEl>
                                          <p:spTgt spid="556062"/>
                                        </p:tgtEl>
                                        <p:attrNameLst>
                                          <p:attrName>style.visibility</p:attrName>
                                        </p:attrNameLst>
                                      </p:cBhvr>
                                      <p:to>
                                        <p:strVal val="visible"/>
                                      </p:to>
                                    </p:set>
                                  </p:childTnLst>
                                </p:cTn>
                              </p:par>
                            </p:childTnLst>
                          </p:cTn>
                        </p:par>
                        <p:par>
                          <p:cTn id="82" fill="hold">
                            <p:stCondLst>
                              <p:cond delay="6000"/>
                            </p:stCondLst>
                            <p:childTnLst>
                              <p:par>
                                <p:cTn id="83" presetID="1" presetClass="entr" presetSubtype="0" fill="hold" nodeType="afterEffect">
                                  <p:stCondLst>
                                    <p:cond delay="2000"/>
                                  </p:stCondLst>
                                  <p:childTnLst>
                                    <p:set>
                                      <p:cBhvr>
                                        <p:cTn id="84" dur="1" fill="hold">
                                          <p:stCondLst>
                                            <p:cond delay="0"/>
                                          </p:stCondLst>
                                        </p:cTn>
                                        <p:tgtEl>
                                          <p:spTgt spid="556055"/>
                                        </p:tgtEl>
                                        <p:attrNameLst>
                                          <p:attrName>style.visibility</p:attrName>
                                        </p:attrNameLst>
                                      </p:cBhvr>
                                      <p:to>
                                        <p:strVal val="visible"/>
                                      </p:to>
                                    </p:set>
                                  </p:childTnLst>
                                </p:cTn>
                              </p:par>
                              <p:par>
                                <p:cTn id="85" presetID="1" presetClass="exit" presetSubtype="0" fill="hold" grpId="1" nodeType="withEffect">
                                  <p:stCondLst>
                                    <p:cond delay="2000"/>
                                  </p:stCondLst>
                                  <p:childTnLst>
                                    <p:set>
                                      <p:cBhvr>
                                        <p:cTn id="86" dur="1" fill="hold">
                                          <p:stCondLst>
                                            <p:cond delay="0"/>
                                          </p:stCondLst>
                                        </p:cTn>
                                        <p:tgtEl>
                                          <p:spTgt spid="556062"/>
                                        </p:tgtEl>
                                        <p:attrNameLst>
                                          <p:attrName>style.visibility</p:attrName>
                                        </p:attrNameLst>
                                      </p:cBhvr>
                                      <p:to>
                                        <p:strVal val="hidden"/>
                                      </p:to>
                                    </p:set>
                                  </p:childTnLst>
                                </p:cTn>
                              </p:par>
                              <p:par>
                                <p:cTn id="87" presetID="1" presetClass="entr" presetSubtype="0" fill="hold" grpId="0" nodeType="withEffect">
                                  <p:stCondLst>
                                    <p:cond delay="2000"/>
                                  </p:stCondLst>
                                  <p:childTnLst>
                                    <p:set>
                                      <p:cBhvr>
                                        <p:cTn id="88" dur="1" fill="hold">
                                          <p:stCondLst>
                                            <p:cond delay="0"/>
                                          </p:stCondLst>
                                        </p:cTn>
                                        <p:tgtEl>
                                          <p:spTgt spid="556063"/>
                                        </p:tgtEl>
                                        <p:attrNameLst>
                                          <p:attrName>style.visibility</p:attrName>
                                        </p:attrNameLst>
                                      </p:cBhvr>
                                      <p:to>
                                        <p:strVal val="visible"/>
                                      </p:to>
                                    </p:set>
                                  </p:childTnLst>
                                </p:cTn>
                              </p:par>
                            </p:childTnLst>
                          </p:cTn>
                        </p:par>
                        <p:par>
                          <p:cTn id="89" fill="hold">
                            <p:stCondLst>
                              <p:cond delay="8000"/>
                            </p:stCondLst>
                            <p:childTnLst>
                              <p:par>
                                <p:cTn id="90" presetID="1" presetClass="entr" presetSubtype="0" fill="hold" nodeType="afterEffect">
                                  <p:stCondLst>
                                    <p:cond delay="2000"/>
                                  </p:stCondLst>
                                  <p:childTnLst>
                                    <p:set>
                                      <p:cBhvr>
                                        <p:cTn id="91" dur="1" fill="hold">
                                          <p:stCondLst>
                                            <p:cond delay="0"/>
                                          </p:stCondLst>
                                        </p:cTn>
                                        <p:tgtEl>
                                          <p:spTgt spid="556056"/>
                                        </p:tgtEl>
                                        <p:attrNameLst>
                                          <p:attrName>style.visibility</p:attrName>
                                        </p:attrNameLst>
                                      </p:cBhvr>
                                      <p:to>
                                        <p:strVal val="visible"/>
                                      </p:to>
                                    </p:set>
                                  </p:childTnLst>
                                </p:cTn>
                              </p:par>
                              <p:par>
                                <p:cTn id="92" presetID="1" presetClass="exit" presetSubtype="0" fill="hold" grpId="1" nodeType="withEffect">
                                  <p:stCondLst>
                                    <p:cond delay="2000"/>
                                  </p:stCondLst>
                                  <p:childTnLst>
                                    <p:set>
                                      <p:cBhvr>
                                        <p:cTn id="93" dur="1" fill="hold">
                                          <p:stCondLst>
                                            <p:cond delay="0"/>
                                          </p:stCondLst>
                                        </p:cTn>
                                        <p:tgtEl>
                                          <p:spTgt spid="556063"/>
                                        </p:tgtEl>
                                        <p:attrNameLst>
                                          <p:attrName>style.visibility</p:attrName>
                                        </p:attrNameLst>
                                      </p:cBhvr>
                                      <p:to>
                                        <p:strVal val="hidden"/>
                                      </p:to>
                                    </p:set>
                                  </p:childTnLst>
                                </p:cTn>
                              </p:par>
                              <p:par>
                                <p:cTn id="94" presetID="1" presetClass="entr" presetSubtype="0" fill="hold" grpId="0" nodeType="withEffect">
                                  <p:stCondLst>
                                    <p:cond delay="2000"/>
                                  </p:stCondLst>
                                  <p:childTnLst>
                                    <p:set>
                                      <p:cBhvr>
                                        <p:cTn id="95" dur="1" fill="hold">
                                          <p:stCondLst>
                                            <p:cond delay="0"/>
                                          </p:stCondLst>
                                        </p:cTn>
                                        <p:tgtEl>
                                          <p:spTgt spid="556064"/>
                                        </p:tgtEl>
                                        <p:attrNameLst>
                                          <p:attrName>style.visibility</p:attrName>
                                        </p:attrNameLst>
                                      </p:cBhvr>
                                      <p:to>
                                        <p:strVal val="visible"/>
                                      </p:to>
                                    </p:set>
                                  </p:childTnLst>
                                </p:cTn>
                              </p:par>
                            </p:childTnLst>
                          </p:cTn>
                        </p:par>
                        <p:par>
                          <p:cTn id="96" fill="hold">
                            <p:stCondLst>
                              <p:cond delay="10000"/>
                            </p:stCondLst>
                            <p:childTnLst>
                              <p:par>
                                <p:cTn id="97" presetID="1" presetClass="entr" presetSubtype="0" fill="hold" nodeType="afterEffect">
                                  <p:stCondLst>
                                    <p:cond delay="2000"/>
                                  </p:stCondLst>
                                  <p:childTnLst>
                                    <p:set>
                                      <p:cBhvr>
                                        <p:cTn id="98" dur="1" fill="hold">
                                          <p:stCondLst>
                                            <p:cond delay="0"/>
                                          </p:stCondLst>
                                        </p:cTn>
                                        <p:tgtEl>
                                          <p:spTgt spid="556057"/>
                                        </p:tgtEl>
                                        <p:attrNameLst>
                                          <p:attrName>style.visibility</p:attrName>
                                        </p:attrNameLst>
                                      </p:cBhvr>
                                      <p:to>
                                        <p:strVal val="visible"/>
                                      </p:to>
                                    </p:set>
                                  </p:childTnLst>
                                </p:cTn>
                              </p:par>
                              <p:par>
                                <p:cTn id="99" presetID="1" presetClass="exit" presetSubtype="0" fill="hold" grpId="1" nodeType="withEffect">
                                  <p:stCondLst>
                                    <p:cond delay="2000"/>
                                  </p:stCondLst>
                                  <p:childTnLst>
                                    <p:set>
                                      <p:cBhvr>
                                        <p:cTn id="100" dur="1" fill="hold">
                                          <p:stCondLst>
                                            <p:cond delay="0"/>
                                          </p:stCondLst>
                                        </p:cTn>
                                        <p:tgtEl>
                                          <p:spTgt spid="556064"/>
                                        </p:tgtEl>
                                        <p:attrNameLst>
                                          <p:attrName>style.visibility</p:attrName>
                                        </p:attrNameLst>
                                      </p:cBhvr>
                                      <p:to>
                                        <p:strVal val="hidden"/>
                                      </p:to>
                                    </p:set>
                                  </p:childTnLst>
                                </p:cTn>
                              </p:par>
                              <p:par>
                                <p:cTn id="101" presetID="1" presetClass="entr" presetSubtype="0" fill="hold" grpId="0" nodeType="withEffect">
                                  <p:stCondLst>
                                    <p:cond delay="2000"/>
                                  </p:stCondLst>
                                  <p:childTnLst>
                                    <p:set>
                                      <p:cBhvr>
                                        <p:cTn id="102" dur="1" fill="hold">
                                          <p:stCondLst>
                                            <p:cond delay="0"/>
                                          </p:stCondLst>
                                        </p:cTn>
                                        <p:tgtEl>
                                          <p:spTgt spid="5560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6042" grpId="0"/>
      <p:bldP spid="556043" grpId="0"/>
      <p:bldP spid="556043" grpId="1"/>
      <p:bldP spid="556044" grpId="0"/>
      <p:bldP spid="556044" grpId="1"/>
      <p:bldP spid="556045" grpId="0"/>
      <p:bldP spid="556045" grpId="1"/>
      <p:bldP spid="556046" grpId="0"/>
      <p:bldP spid="556046" grpId="1"/>
      <p:bldP spid="556047" grpId="0"/>
      <p:bldP spid="556047" grpId="1"/>
      <p:bldP spid="556048" grpId="0"/>
      <p:bldP spid="556048" grpId="1"/>
      <p:bldP spid="556049" grpId="0"/>
      <p:bldP spid="556058" grpId="0"/>
      <p:bldP spid="556059" grpId="0"/>
      <p:bldP spid="556059" grpId="1"/>
      <p:bldP spid="556060" grpId="0"/>
      <p:bldP spid="556060" grpId="1"/>
      <p:bldP spid="556061" grpId="0"/>
      <p:bldP spid="556061" grpId="1"/>
      <p:bldP spid="556062" grpId="0"/>
      <p:bldP spid="556062" grpId="1"/>
      <p:bldP spid="556063" grpId="0"/>
      <p:bldP spid="556063" grpId="1"/>
      <p:bldP spid="556064" grpId="0"/>
      <p:bldP spid="556064" grpId="1"/>
      <p:bldP spid="556065" grpId="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Tie Strength</a:t>
            </a:r>
            <a:endParaRPr lang="en-US" dirty="0"/>
          </a:p>
        </p:txBody>
      </p:sp>
      <p:sp>
        <p:nvSpPr>
          <p:cNvPr id="3" name="Content Placeholder 2"/>
          <p:cNvSpPr>
            <a:spLocks noGrp="1"/>
          </p:cNvSpPr>
          <p:nvPr>
            <p:ph idx="1"/>
          </p:nvPr>
        </p:nvSpPr>
        <p:spPr/>
        <p:txBody>
          <a:bodyPr/>
          <a:lstStyle/>
          <a:p>
            <a:r>
              <a:rPr lang="en-US" dirty="0" smtClean="0"/>
              <a:t>Strong ties: close friends and family</a:t>
            </a:r>
          </a:p>
          <a:p>
            <a:r>
              <a:rPr lang="en-US" dirty="0" smtClean="0"/>
              <a:t>Weak ties: acquaintances </a:t>
            </a:r>
            <a:endParaRPr lang="en-US" dirty="0"/>
          </a:p>
        </p:txBody>
      </p:sp>
      <p:pic>
        <p:nvPicPr>
          <p:cNvPr id="5" name="Picture 4"/>
          <p:cNvPicPr>
            <a:picLocks noChangeAspect="1"/>
          </p:cNvPicPr>
          <p:nvPr/>
        </p:nvPicPr>
        <p:blipFill>
          <a:blip r:embed="rId2"/>
          <a:stretch>
            <a:fillRect/>
          </a:stretch>
        </p:blipFill>
        <p:spPr>
          <a:xfrm>
            <a:off x="2667000" y="3352800"/>
            <a:ext cx="3784600" cy="3156356"/>
          </a:xfrm>
          <a:prstGeom prst="rect">
            <a:avLst/>
          </a:prstGeom>
          <a:ln>
            <a:solidFill>
              <a:srgbClr val="8D9AB3"/>
            </a:solid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kern="1200" dirty="0" smtClean="0">
                <a:solidFill>
                  <a:schemeClr val="tx1"/>
                </a:solidFill>
                <a:latin typeface="+mj-lt"/>
                <a:ea typeface="+mj-ea"/>
                <a:cs typeface="+mj-cs"/>
              </a:rPr>
              <a:t>Actual Midterm Question	</a:t>
            </a:r>
            <a:endParaRPr lang="en-US" dirty="0"/>
          </a:p>
        </p:txBody>
      </p:sp>
      <p:sp>
        <p:nvSpPr>
          <p:cNvPr id="3" name="Content Placeholder 2"/>
          <p:cNvSpPr>
            <a:spLocks noGrp="1"/>
          </p:cNvSpPr>
          <p:nvPr>
            <p:ph idx="1"/>
          </p:nvPr>
        </p:nvSpPr>
        <p:spPr/>
        <p:txBody>
          <a:bodyPr/>
          <a:lstStyle/>
          <a:p>
            <a:r>
              <a:rPr lang="en-US" dirty="0" smtClean="0"/>
              <a:t>When the zombie epidemic begins, you and your family (or family equivalent) want to avoid joining the ranks of the living dead. Aside from proper weapon choice and proper physical and mental preparation, how would you apply your knowledge of social networks to optimize your chances of survival? Briefly describe your strategy and list at least </a:t>
            </a:r>
            <a:r>
              <a:rPr lang="en-US" i="1" dirty="0" smtClean="0"/>
              <a:t>three</a:t>
            </a:r>
            <a:r>
              <a:rPr lang="en-US" dirty="0" smtClean="0"/>
              <a:t> reasons along with the network phenomena or structural features that support them. (10 points)</a:t>
            </a: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19800"/>
          </a:xfrm>
        </p:spPr>
        <p:txBody>
          <a:bodyPr>
            <a:noAutofit/>
          </a:bodyPr>
          <a:lstStyle/>
          <a:p>
            <a:r>
              <a:rPr lang="en-US" sz="2400" dirty="0" smtClean="0"/>
              <a:t>If for some reason I need to leave my house (perhaps to go save my mother or to grab a drink at the Winchester)..</a:t>
            </a:r>
            <a:r>
              <a:rPr lang="en-US" sz="2400" dirty="0" smtClean="0"/>
              <a:t>.</a:t>
            </a:r>
            <a:br>
              <a:rPr lang="en-US" sz="2400" dirty="0" smtClean="0"/>
            </a:br>
            <a:endParaRPr lang="en-US" sz="2400" dirty="0" smtClean="0"/>
          </a:p>
          <a:p>
            <a:r>
              <a:rPr lang="en-US" sz="2400" dirty="0" smtClean="0"/>
              <a:t>This </a:t>
            </a:r>
            <a:r>
              <a:rPr lang="en-US" sz="2400" dirty="0" smtClean="0"/>
              <a:t>means I would not go near the President, Lady Gaga, or Charlie Sheen right now</a:t>
            </a:r>
            <a:r>
              <a:rPr lang="en-US" sz="2400" dirty="0" smtClean="0"/>
              <a:t>.</a:t>
            </a:r>
            <a:br>
              <a:rPr lang="en-US" sz="2400" dirty="0" smtClean="0"/>
            </a:br>
            <a:endParaRPr lang="en-US" sz="2400" dirty="0" smtClean="0"/>
          </a:p>
          <a:p>
            <a:r>
              <a:rPr lang="en-US" sz="2400" dirty="0" smtClean="0"/>
              <a:t>While it is true that many innocent may fall victim to sword, shotgun, chainsaw, and weed-whacking vigilantes..</a:t>
            </a:r>
            <a:r>
              <a:rPr lang="en-US" sz="2400" dirty="0" smtClean="0"/>
              <a:t>.</a:t>
            </a:r>
            <a:br>
              <a:rPr lang="en-US" sz="2400" dirty="0" smtClean="0"/>
            </a:br>
            <a:endParaRPr lang="en-US" sz="2400" dirty="0" smtClean="0"/>
          </a:p>
          <a:p>
            <a:r>
              <a:rPr lang="en-US" sz="2400" dirty="0" smtClean="0"/>
              <a:t>I </a:t>
            </a:r>
            <a:r>
              <a:rPr lang="en-US" sz="2400" dirty="0" smtClean="0"/>
              <a:t>love you, and good luck. Now leave me alone. </a:t>
            </a:r>
            <a:endParaRPr lang="en-US" sz="24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Twilight">
  <a:themeElements>
    <a:clrScheme name="Twilight">
      <a:dk1>
        <a:sysClr val="windowText" lastClr="000000"/>
      </a:dk1>
      <a:lt1>
        <a:sysClr val="window" lastClr="FFFFFF"/>
      </a:lt1>
      <a:dk2>
        <a:srgbClr val="54638C"/>
      </a:dk2>
      <a:lt2>
        <a:srgbClr val="8D9AB3"/>
      </a:lt2>
      <a:accent1>
        <a:srgbClr val="FFAF03"/>
      </a:accent1>
      <a:accent2>
        <a:srgbClr val="FDE689"/>
      </a:accent2>
      <a:accent3>
        <a:srgbClr val="9E82E7"/>
      </a:accent3>
      <a:accent4>
        <a:srgbClr val="9735BB"/>
      </a:accent4>
      <a:accent5>
        <a:srgbClr val="BF2B2B"/>
      </a:accent5>
      <a:accent6>
        <a:srgbClr val="ED7307"/>
      </a:accent6>
      <a:hlink>
        <a:srgbClr val="FFAF03"/>
      </a:hlink>
      <a:folHlink>
        <a:srgbClr val="FDE689"/>
      </a:folHlink>
    </a:clrScheme>
    <a:fontScheme name="Twilight">
      <a:majorFont>
        <a:latin typeface="Century Gothic"/>
        <a:ea typeface=""/>
        <a:cs typeface=""/>
        <a:font script="Jpan" typeface="ＭＳ Ｐゴシック"/>
      </a:majorFont>
      <a:minorFont>
        <a:latin typeface="Century Gothic"/>
        <a:ea typeface=""/>
        <a:cs typeface=""/>
        <a:font script="Jpan" typeface="ＭＳ Ｐゴシック"/>
      </a:minorFont>
    </a:fontScheme>
    <a:fmtScheme name="Twilight">
      <a:fillStyleLst>
        <a:solidFill>
          <a:schemeClr val="phClr"/>
        </a:solidFill>
        <a:gradFill rotWithShape="1">
          <a:gsLst>
            <a:gs pos="0">
              <a:schemeClr val="phClr">
                <a:tint val="100000"/>
                <a:shade val="60000"/>
                <a:satMod val="130000"/>
              </a:schemeClr>
            </a:gs>
            <a:gs pos="100000">
              <a:schemeClr val="phClr">
                <a:tint val="100000"/>
                <a:shade val="94000"/>
                <a:satMod val="135000"/>
              </a:schemeClr>
            </a:gs>
          </a:gsLst>
          <a:path path="circle">
            <a:fillToRect l="100000" t="100000" r="100000" b="100000"/>
          </a:path>
        </a:gradFill>
        <a:gradFill rotWithShape="1">
          <a:gsLst>
            <a:gs pos="0">
              <a:schemeClr val="phClr">
                <a:shade val="60000"/>
                <a:satMod val="130000"/>
              </a:schemeClr>
            </a:gs>
            <a:gs pos="100000">
              <a:schemeClr val="phClr">
                <a:shade val="94000"/>
                <a:satMod val="135000"/>
              </a:schemeClr>
            </a:gs>
          </a:gsLst>
          <a:lin ang="16200000" scaled="0"/>
        </a:gradFill>
      </a:fillStyleLst>
      <a:lnStyleLst>
        <a:ln w="19050" cap="flat" cmpd="sng" algn="ctr">
          <a:solidFill>
            <a:schemeClr val="phClr">
              <a:shade val="95000"/>
              <a:satMod val="105000"/>
            </a:schemeClr>
          </a:solidFill>
          <a:prstDash val="solid"/>
        </a:ln>
        <a:ln w="19050" cap="flat" cmpd="sng" algn="ctr">
          <a:solidFill>
            <a:schemeClr val="phClr"/>
          </a:solidFill>
          <a:prstDash val="solid"/>
        </a:ln>
        <a:ln w="47625" cap="flat" cmpd="sng" algn="ctr">
          <a:solidFill>
            <a:schemeClr val="phClr"/>
          </a:solidFill>
          <a:prstDash val="solid"/>
        </a:ln>
      </a:lnStyleLst>
      <a:effectStyleLst>
        <a:effectStyle>
          <a:effectLst/>
        </a:effectStyle>
        <a:effectStyle>
          <a:effectLst>
            <a:innerShdw blurRad="38100" dist="12700" dir="5400000">
              <a:srgbClr val="FFFFFF">
                <a:alpha val="75000"/>
              </a:srgbClr>
            </a:innerShdw>
            <a:outerShdw blurRad="88900" dist="50800" dir="5400000" sx="102000" sy="102000" algn="tr" rotWithShape="0">
              <a:srgbClr val="808080">
                <a:alpha val="50000"/>
              </a:srgbClr>
            </a:outerShdw>
          </a:effectLst>
        </a:effectStyle>
        <a:effectStyle>
          <a:effectLst>
            <a:outerShdw blurRad="317500" dist="762000" dir="5400000" sy="45000" rotWithShape="0">
              <a:srgbClr val="000000">
                <a:alpha val="35000"/>
              </a:srgbClr>
            </a:outerShdw>
          </a:effectLst>
          <a:scene3d>
            <a:camera prst="orthographicFront">
              <a:rot lat="0" lon="0" rev="0"/>
            </a:camera>
            <a:lightRig rig="balanced" dir="tl"/>
          </a:scene3d>
          <a:sp3d extrusionH="12700" prstMaterial="softEdge">
            <a:bevelT w="38100" h="12700"/>
          </a:sp3d>
        </a:effectStyle>
      </a:effectStyleLst>
      <a:bgFillStyleLst>
        <a:solidFill>
          <a:schemeClr val="phClr"/>
        </a:solidFill>
        <a:blipFill rotWithShape="1">
          <a:blip xmlns:r="http://schemas.openxmlformats.org/officeDocument/2006/relationships" r:embed="rId1">
            <a:duotone>
              <a:schemeClr val="phClr">
                <a:shade val="10000"/>
                <a:satMod val="200000"/>
              </a:schemeClr>
              <a:schemeClr val="phClr">
                <a:tint val="30000"/>
                <a:satMod val="300000"/>
              </a:schemeClr>
            </a:duotone>
          </a:blip>
          <a:stretch/>
        </a:blipFill>
        <a:blipFill rotWithShape="1">
          <a:blip xmlns:r="http://schemas.openxmlformats.org/officeDocument/2006/relationships" r:embed="rId2">
            <a:duotone>
              <a:schemeClr val="phClr">
                <a:shade val="20000"/>
                <a:satMod val="200000"/>
              </a:schemeClr>
              <a:schemeClr val="phClr">
                <a:tint val="50000"/>
                <a:satMod val="1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Twilight.thmx</Template>
  <TotalTime>64</TotalTime>
  <Words>470</Words>
  <Application>Microsoft Macintosh PowerPoint</Application>
  <PresentationFormat>On-screen Show (4:3)</PresentationFormat>
  <Paragraphs>60</Paragraphs>
  <Slides>14</Slides>
  <Notes>0</Notes>
  <HiddenSlides>0</HiddenSlides>
  <MMClips>0</MMClips>
  <ScaleCrop>false</ScaleCrop>
  <HeadingPairs>
    <vt:vector size="4" baseType="variant">
      <vt:variant>
        <vt:lpstr>Design Template</vt:lpstr>
      </vt:variant>
      <vt:variant>
        <vt:i4>1</vt:i4>
      </vt:variant>
      <vt:variant>
        <vt:lpstr>Slide Titles</vt:lpstr>
      </vt:variant>
      <vt:variant>
        <vt:i4>14</vt:i4>
      </vt:variant>
    </vt:vector>
  </HeadingPairs>
  <TitlesOfParts>
    <vt:vector size="15" baseType="lpstr">
      <vt:lpstr>Twilight</vt:lpstr>
      <vt:lpstr>Social Network Strategies for Surviving the Zombie Apocalypse </vt:lpstr>
      <vt:lpstr>Slide 2</vt:lpstr>
      <vt:lpstr>The Problem</vt:lpstr>
      <vt:lpstr>Taxonomy of Zombies</vt:lpstr>
      <vt:lpstr>Surviving with  Social Network Analysis</vt:lpstr>
      <vt:lpstr>Slide 6</vt:lpstr>
      <vt:lpstr>Tie Strength</vt:lpstr>
      <vt:lpstr>Actual Midterm Question </vt:lpstr>
      <vt:lpstr>Slide 9</vt:lpstr>
      <vt:lpstr>Slide 10</vt:lpstr>
      <vt:lpstr>BUT WAIT!</vt:lpstr>
      <vt:lpstr>Video</vt:lpstr>
      <vt:lpstr>Conclusions</vt:lpstr>
      <vt:lpstr>Questions</vt:lpstr>
    </vt:vector>
  </TitlesOfParts>
  <Company>UMD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Network Strategies for Surviving the Zombie Apocalypse </dc:title>
  <dc:creator>Jennifer Golbeck</dc:creator>
  <cp:lastModifiedBy>Jennifer Golbeck</cp:lastModifiedBy>
  <cp:revision>9</cp:revision>
  <dcterms:created xsi:type="dcterms:W3CDTF">2012-05-15T00:45:21Z</dcterms:created>
  <dcterms:modified xsi:type="dcterms:W3CDTF">2012-05-15T01:49:50Z</dcterms:modified>
</cp:coreProperties>
</file>