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70" r:id="rId4"/>
    <p:sldId id="278" r:id="rId5"/>
    <p:sldId id="259" r:id="rId6"/>
    <p:sldId id="258" r:id="rId7"/>
    <p:sldId id="280" r:id="rId8"/>
    <p:sldId id="268" r:id="rId9"/>
    <p:sldId id="277" r:id="rId10"/>
    <p:sldId id="276" r:id="rId11"/>
    <p:sldId id="269" r:id="rId12"/>
    <p:sldId id="266" r:id="rId13"/>
    <p:sldId id="285" r:id="rId14"/>
    <p:sldId id="286" r:id="rId15"/>
    <p:sldId id="263" r:id="rId16"/>
    <p:sldId id="281" r:id="rId17"/>
    <p:sldId id="282" r:id="rId18"/>
    <p:sldId id="283" r:id="rId19"/>
    <p:sldId id="284" r:id="rId20"/>
    <p:sldId id="267" r:id="rId21"/>
    <p:sldId id="264" r:id="rId22"/>
    <p:sldId id="271" r:id="rId23"/>
    <p:sldId id="265" r:id="rId24"/>
    <p:sldId id="275" r:id="rId25"/>
    <p:sldId id="272" r:id="rId26"/>
    <p:sldId id="273" r:id="rId27"/>
    <p:sldId id="27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89" autoAdjust="0"/>
    <p:restoredTop sz="94643" autoAdjust="0"/>
  </p:normalViewPr>
  <p:slideViewPr>
    <p:cSldViewPr showGuides="1">
      <p:cViewPr varScale="1">
        <p:scale>
          <a:sx n="77" d="100"/>
          <a:sy n="77" d="100"/>
        </p:scale>
        <p:origin x="-62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4"/>
    </p:cViewPr>
  </p:sorterViewPr>
  <p:notesViewPr>
    <p:cSldViewPr showGuides="1">
      <p:cViewPr varScale="1">
        <p:scale>
          <a:sx n="46" d="100"/>
          <a:sy n="46" d="100"/>
        </p:scale>
        <p:origin x="-276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02211F-D0B9-4508-ACF7-2CB07279E98A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28EB6-F476-4EC7-8DA1-DD9FAA1EA9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5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28EB6-F476-4EC7-8DA1-DD9FAA1EA93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Script: Budget of </a:t>
            </a:r>
            <a:r>
              <a:rPr lang="en-US" dirty="0" err="1" smtClean="0"/>
              <a:t>PeaceLand</a:t>
            </a:r>
            <a:r>
              <a:rPr lang="en-US" dirty="0" smtClean="0"/>
              <a:t>, overall</a:t>
            </a:r>
            <a:r>
              <a:rPr lang="en-US" baseline="0" dirty="0" smtClean="0"/>
              <a:t> is going down</a:t>
            </a:r>
            <a:endParaRPr lang="en-US" dirty="0" smtClean="0"/>
          </a:p>
          <a:p>
            <a:r>
              <a:rPr lang="en-US" dirty="0" smtClean="0"/>
              <a:t>We</a:t>
            </a:r>
            <a:r>
              <a:rPr lang="en-US" baseline="0" dirty="0" smtClean="0"/>
              <a:t> have 4 agencies, one is not changing, looking at more detail we see changes inside</a:t>
            </a:r>
          </a:p>
          <a:p>
            <a:r>
              <a:rPr lang="en-US" baseline="0" dirty="0" smtClean="0"/>
              <a:t>Going ever further forward we can see that are things that are removed and deleted</a:t>
            </a:r>
          </a:p>
          <a:p>
            <a:r>
              <a:rPr lang="en-US" baseline="0" dirty="0" smtClean="0"/>
              <a:t>Now I want to see only the things that are increasing the most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28EB6-F476-4EC7-8DA1-DD9FAA1EA93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DCFA-7FBD-498C-88E0-F4184CE7E01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DAA9D-F3A5-445B-BABA-617EE1532068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C042E-322B-4659-A1E0-AE817E197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76400"/>
            <a:ext cx="8229600" cy="1470025"/>
          </a:xfrm>
        </p:spPr>
        <p:txBody>
          <a:bodyPr>
            <a:noAutofit/>
          </a:bodyPr>
          <a:lstStyle/>
          <a:p>
            <a:r>
              <a:rPr lang="en-US" sz="4000" b="1" dirty="0" err="1" smtClean="0"/>
              <a:t>TreeVersity</a:t>
            </a:r>
            <a:r>
              <a:rPr lang="en-US" sz="4000" b="1" dirty="0" smtClean="0"/>
              <a:t>: Interactive visualizations for comparing two trees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r>
              <a:rPr lang="en-US" dirty="0" smtClean="0"/>
              <a:t>John Alexis Guerra Gómez,</a:t>
            </a:r>
          </a:p>
          <a:p>
            <a:r>
              <a:rPr lang="en-US" dirty="0" smtClean="0"/>
              <a:t> Audra Buck-Coleman, Catherine </a:t>
            </a:r>
            <a:r>
              <a:rPr lang="en-US" dirty="0" err="1" smtClean="0"/>
              <a:t>Plaisant</a:t>
            </a:r>
            <a:r>
              <a:rPr lang="en-US" dirty="0"/>
              <a:t> </a:t>
            </a:r>
            <a:r>
              <a:rPr lang="en-US" dirty="0" smtClean="0"/>
              <a:t>and Ben </a:t>
            </a:r>
            <a:r>
              <a:rPr lang="en-US" dirty="0" err="1" smtClean="0"/>
              <a:t>Shneiderman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\\Vboxsvr\desktop\infoVis_DocColloquium\poster\images\hcil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172" y="5246403"/>
            <a:ext cx="1643828" cy="161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Vboxsvr\desktop\Link to dissertation_proposal\presentation\images\CAT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5715000"/>
            <a:ext cx="1299055" cy="76847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5791200"/>
            <a:ext cx="1744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HCIL Symposium</a:t>
            </a:r>
          </a:p>
          <a:p>
            <a:r>
              <a:rPr lang="en-US" dirty="0" smtClean="0"/>
              <a:t>May 22 2012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Exploratory User Study (8 participants)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Participants were able to:</a:t>
            </a:r>
          </a:p>
          <a:p>
            <a:pPr lvl="1"/>
            <a:r>
              <a:rPr lang="en-US" sz="3600" dirty="0" smtClean="0"/>
              <a:t>Understand codifications of change without previous training</a:t>
            </a:r>
          </a:p>
          <a:p>
            <a:pPr lvl="1"/>
            <a:r>
              <a:rPr lang="en-US" sz="3600" dirty="0" smtClean="0"/>
              <a:t>Perform comparison tasks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267200" y="2667000"/>
            <a:ext cx="4267200" cy="3810000"/>
          </a:xfrm>
          <a:prstGeom prst="roundRect">
            <a:avLst>
              <a:gd name="adj" fmla="val 6037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133600" y="2743200"/>
            <a:ext cx="4267200" cy="3657600"/>
            <a:chOff x="2133600" y="2743200"/>
            <a:chExt cx="4267200" cy="3657600"/>
          </a:xfrm>
        </p:grpSpPr>
        <p:sp>
          <p:nvSpPr>
            <p:cNvPr id="25" name="Rounded Rectangle 24"/>
            <p:cNvSpPr/>
            <p:nvPr/>
          </p:nvSpPr>
          <p:spPr>
            <a:xfrm>
              <a:off x="4267200" y="2743200"/>
              <a:ext cx="2133600" cy="1676400"/>
            </a:xfrm>
            <a:prstGeom prst="roundRect">
              <a:avLst>
                <a:gd name="adj" fmla="val 603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133600" y="4648200"/>
              <a:ext cx="2133600" cy="1752600"/>
            </a:xfrm>
            <a:prstGeom prst="roundRect">
              <a:avLst>
                <a:gd name="adj" fmla="val 603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4267200" y="4648200"/>
            <a:ext cx="2133600" cy="1752600"/>
          </a:xfrm>
          <a:prstGeom prst="roundRect">
            <a:avLst>
              <a:gd name="adj" fmla="val 603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7522" name="Picture 2" descr="\\VBOXSVR\aguerra\documentos\phd\dissertation_proposal\presentation\images\problemType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496328" y="4754739"/>
            <a:ext cx="1956296" cy="1524281"/>
          </a:xfrm>
          <a:prstGeom prst="rect">
            <a:avLst/>
          </a:prstGeom>
          <a:noFill/>
        </p:spPr>
      </p:pic>
      <p:pic>
        <p:nvPicPr>
          <p:cNvPr id="107523" name="Picture 3" descr="\\VBOXSVR\aguerra\documentos\phd\dissertation_proposal\presentation\images\problemType0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34704" y="4754739"/>
            <a:ext cx="1956296" cy="1524281"/>
          </a:xfrm>
          <a:prstGeom prst="rect">
            <a:avLst/>
          </a:prstGeom>
          <a:noFill/>
        </p:spPr>
      </p:pic>
      <p:pic>
        <p:nvPicPr>
          <p:cNvPr id="107524" name="Picture 4" descr="\\VBOXSVR\aguerra\documentos\phd\dissertation_proposal\presentation\images\problemType1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368304" y="2834499"/>
            <a:ext cx="1956296" cy="1524281"/>
          </a:xfrm>
          <a:prstGeom prst="rect">
            <a:avLst/>
          </a:prstGeom>
          <a:noFill/>
        </p:spPr>
      </p:pic>
      <p:grpSp>
        <p:nvGrpSpPr>
          <p:cNvPr id="3" name="Group 33"/>
          <p:cNvGrpSpPr/>
          <p:nvPr/>
        </p:nvGrpSpPr>
        <p:grpSpPr>
          <a:xfrm>
            <a:off x="304800" y="1157002"/>
            <a:ext cx="7963742" cy="4546330"/>
            <a:chOff x="304800" y="964168"/>
            <a:chExt cx="7963742" cy="3788609"/>
          </a:xfrm>
        </p:grpSpPr>
        <p:sp>
          <p:nvSpPr>
            <p:cNvPr id="11" name="TextBox 10"/>
            <p:cNvSpPr txBox="1"/>
            <p:nvPr/>
          </p:nvSpPr>
          <p:spPr>
            <a:xfrm>
              <a:off x="304800" y="3009900"/>
              <a:ext cx="1146724" cy="5899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Topology</a:t>
              </a:r>
            </a:p>
            <a:p>
              <a:r>
                <a:rPr lang="en-US" sz="2000" b="1" dirty="0" smtClean="0"/>
                <a:t>changes</a:t>
              </a:r>
              <a:endParaRPr lang="en-US" sz="20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67200" y="964168"/>
              <a:ext cx="2438400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Node value changes</a:t>
              </a:r>
              <a:endParaRPr lang="en-US" sz="20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24000" y="2794000"/>
              <a:ext cx="457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47800" y="4445000"/>
              <a:ext cx="533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Yes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24200" y="1381075"/>
              <a:ext cx="609600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No</a:t>
              </a:r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96000" y="1397000"/>
              <a:ext cx="711200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Yes</a:t>
              </a:r>
              <a:endParaRPr lang="en-US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0" y="1778000"/>
              <a:ext cx="1651286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Aggregated trees </a:t>
              </a:r>
            </a:p>
            <a:p>
              <a:pPr algn="ctr"/>
              <a:r>
                <a:rPr lang="en-US" sz="1600" dirty="0" smtClean="0"/>
                <a:t>(values in leaves)</a:t>
              </a:r>
              <a:endParaRPr lang="en-US" sz="16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53200" y="1839019"/>
              <a:ext cx="1715342" cy="28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Values in all nodes</a:t>
              </a:r>
            </a:p>
          </p:txBody>
        </p:sp>
      </p:grpSp>
      <p:pic>
        <p:nvPicPr>
          <p:cNvPr id="32" name="Picture 5" descr="\\VBOXSVR\aguerra\documentos\phd\dissertation_proposal\presentation\images\problemType2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501904" y="2834499"/>
            <a:ext cx="1956296" cy="1524281"/>
          </a:xfrm>
          <a:prstGeom prst="rect">
            <a:avLst/>
          </a:prstGeom>
          <a:noFill/>
        </p:spPr>
      </p:pic>
      <p:pic>
        <p:nvPicPr>
          <p:cNvPr id="31" name="Picture 6" descr="\\VBOXSVR\aguerra\documentos\phd\dissertation_proposal\presentation\images\problemType3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370832" y="4754739"/>
            <a:ext cx="1956296" cy="1524281"/>
          </a:xfrm>
          <a:prstGeom prst="rect">
            <a:avLst/>
          </a:prstGeom>
          <a:noFill/>
        </p:spPr>
      </p:pic>
      <p:grpSp>
        <p:nvGrpSpPr>
          <p:cNvPr id="5" name="Group 42"/>
          <p:cNvGrpSpPr/>
          <p:nvPr/>
        </p:nvGrpSpPr>
        <p:grpSpPr>
          <a:xfrm>
            <a:off x="304800" y="1143002"/>
            <a:ext cx="1666198" cy="328357"/>
            <a:chOff x="304800" y="952500"/>
            <a:chExt cx="1666198" cy="273631"/>
          </a:xfrm>
        </p:grpSpPr>
        <p:sp>
          <p:nvSpPr>
            <p:cNvPr id="37" name="Rounded Rectangle 36"/>
            <p:cNvSpPr/>
            <p:nvPr/>
          </p:nvSpPr>
          <p:spPr>
            <a:xfrm>
              <a:off x="304800" y="986645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9600" y="952500"/>
              <a:ext cx="136139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Related Work </a:t>
              </a:r>
              <a:r>
                <a:rPr lang="en-US" sz="1400" dirty="0" smtClean="0">
                  <a:sym typeface="Wingdings" pitchFamily="2" charset="2"/>
                </a:rPr>
                <a:t></a:t>
              </a:r>
              <a:endParaRPr lang="en-US" sz="1400" dirty="0"/>
            </a:p>
          </p:txBody>
        </p:sp>
      </p:grpSp>
      <p:grpSp>
        <p:nvGrpSpPr>
          <p:cNvPr id="6" name="Group 43"/>
          <p:cNvGrpSpPr/>
          <p:nvPr/>
        </p:nvGrpSpPr>
        <p:grpSpPr>
          <a:xfrm>
            <a:off x="304800" y="1508762"/>
            <a:ext cx="1706274" cy="328357"/>
            <a:chOff x="304800" y="1257300"/>
            <a:chExt cx="1706274" cy="273631"/>
          </a:xfrm>
        </p:grpSpPr>
        <p:sp>
          <p:nvSpPr>
            <p:cNvPr id="39" name="Rounded Rectangle 38"/>
            <p:cNvSpPr/>
            <p:nvPr/>
          </p:nvSpPr>
          <p:spPr>
            <a:xfrm>
              <a:off x="304800" y="1291445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9600" y="1257300"/>
              <a:ext cx="140147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Related Work </a:t>
              </a:r>
              <a:r>
                <a:rPr lang="en-US" sz="1400" dirty="0" smtClean="0">
                  <a:sym typeface="Wingdings" pitchFamily="2" charset="2"/>
                </a:rPr>
                <a:t></a:t>
              </a:r>
              <a:r>
                <a:rPr lang="en-US" sz="1400" dirty="0" smtClean="0"/>
                <a:t> </a:t>
              </a:r>
              <a:endParaRPr lang="en-US" sz="1400" dirty="0"/>
            </a:p>
          </p:txBody>
        </p:sp>
      </p:grpSp>
      <p:grpSp>
        <p:nvGrpSpPr>
          <p:cNvPr id="7" name="Group 44"/>
          <p:cNvGrpSpPr/>
          <p:nvPr/>
        </p:nvGrpSpPr>
        <p:grpSpPr>
          <a:xfrm>
            <a:off x="304800" y="1870949"/>
            <a:ext cx="1486662" cy="328357"/>
            <a:chOff x="304800" y="1559123"/>
            <a:chExt cx="1486662" cy="273631"/>
          </a:xfrm>
        </p:grpSpPr>
        <p:sp>
          <p:nvSpPr>
            <p:cNvPr id="41" name="Rounded Rectangle 40"/>
            <p:cNvSpPr/>
            <p:nvPr/>
          </p:nvSpPr>
          <p:spPr>
            <a:xfrm>
              <a:off x="304800" y="1593268"/>
              <a:ext cx="304800" cy="239486"/>
            </a:xfrm>
            <a:prstGeom prst="roundRect">
              <a:avLst>
                <a:gd name="adj" fmla="val 603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9600" y="1559123"/>
              <a:ext cx="1181862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TreeVersity</a:t>
              </a:r>
              <a:r>
                <a:rPr lang="en-US" sz="1400" dirty="0" smtClean="0"/>
                <a:t>  ;)</a:t>
              </a:r>
              <a:endParaRPr lang="en-US" sz="1400" dirty="0"/>
            </a:p>
          </p:txBody>
        </p:sp>
      </p:grp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Types of Tree Comparison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1677988" y="4572000"/>
            <a:ext cx="7161212" cy="1588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23" idx="2"/>
          </p:cNvCxnSpPr>
          <p:nvPr/>
        </p:nvCxnSpPr>
        <p:spPr>
          <a:xfrm rot="5400000">
            <a:off x="4229894" y="4304506"/>
            <a:ext cx="4343400" cy="1588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1868091" y="4076303"/>
            <a:ext cx="4799806" cy="1588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-113506" y="4304506"/>
            <a:ext cx="4343400" cy="1588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>
            <a:off x="2057400" y="2133600"/>
            <a:ext cx="6858000" cy="1588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Federal Budget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1" name="Picture 1" descr="\\VBOXSVR\Desktop\TreeVersity\HCIL_Sysmposium_2012\presentation\images\2012_03_30_2013vs2012_overview_bea_first_absolu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43151"/>
            <a:ext cx="9144000" cy="561484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0" y="3810000"/>
            <a:ext cx="6781800" cy="2895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81400" y="4800600"/>
            <a:ext cx="1610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BEA Category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6096000"/>
            <a:ext cx="105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Bureaus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5715000"/>
            <a:ext cx="1028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Agencies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Federal Budget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1" name="Picture 1" descr="\\VBOXSVR\Desktop\TreeVersity\HCIL_Sysmposium_2012\presentation\images\2012_03_30_2013vs2012_overview_bea_first_absolute.png"/>
          <p:cNvPicPr>
            <a:picLocks noChangeAspect="1" noChangeArrowheads="1"/>
          </p:cNvPicPr>
          <p:nvPr/>
        </p:nvPicPr>
        <p:blipFill>
          <a:blip r:embed="rId2"/>
          <a:srcRect l="25000" t="45715" b="2714"/>
          <a:stretch>
            <a:fillRect/>
          </a:stretch>
        </p:blipFill>
        <p:spPr bwMode="auto">
          <a:xfrm>
            <a:off x="0" y="1981200"/>
            <a:ext cx="9144000" cy="38608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752600" y="3429000"/>
            <a:ext cx="3733800" cy="228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28800" y="3733800"/>
            <a:ext cx="1610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BEA Category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5029200"/>
            <a:ext cx="105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Bureaus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8800" y="4648200"/>
            <a:ext cx="1028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Agencies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</a:t>
            </a:r>
            <a:r>
              <a:rPr lang="en-US" smtClean="0"/>
              <a:t>Federal Budget (III)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1" name="Picture 1" descr="\\VBOXSVR\Desktop\TreeVersity\HCIL_Sysmposium_2012\presentation\images\2012_03_30_2013vs2012_overview_bea_first_absolute.png"/>
          <p:cNvPicPr>
            <a:picLocks noChangeAspect="1" noChangeArrowheads="1"/>
          </p:cNvPicPr>
          <p:nvPr/>
        </p:nvPicPr>
        <p:blipFill>
          <a:blip r:embed="rId2"/>
          <a:srcRect l="38750" t="65054" r="30000" b="3393"/>
          <a:stretch>
            <a:fillRect/>
          </a:stretch>
        </p:blipFill>
        <p:spPr bwMode="auto">
          <a:xfrm>
            <a:off x="685800" y="1524000"/>
            <a:ext cx="7772400" cy="4818888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914400" y="1828800"/>
            <a:ext cx="1610954" cy="3810000"/>
            <a:chOff x="3505200" y="2819400"/>
            <a:chExt cx="1610954" cy="3810000"/>
          </a:xfrm>
        </p:grpSpPr>
        <p:sp>
          <p:nvSpPr>
            <p:cNvPr id="8" name="TextBox 7"/>
            <p:cNvSpPr txBox="1"/>
            <p:nvPr/>
          </p:nvSpPr>
          <p:spPr>
            <a:xfrm>
              <a:off x="3505200" y="2819400"/>
              <a:ext cx="16109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</a:rPr>
                <a:t>BEA Category</a:t>
              </a:r>
              <a:endParaRPr lang="en-US" sz="2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05200" y="6229290"/>
              <a:ext cx="105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</a:rPr>
                <a:t>Bureaus</a:t>
              </a:r>
              <a:endParaRPr lang="en-US" sz="20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05200" y="5257800"/>
              <a:ext cx="10285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</a:rPr>
                <a:t>Agencies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Airlines Passengers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3" name="Picture 1" descr="\\VBOXSVR\Desktop\TreeVersity\HCIL_Sysmposium_2012\presentation\images\2012_03_29_PAXs_2001vs200_per_month.png"/>
          <p:cNvPicPr>
            <a:picLocks noChangeAspect="1" noChangeArrowheads="1"/>
          </p:cNvPicPr>
          <p:nvPr/>
        </p:nvPicPr>
        <p:blipFill>
          <a:blip r:embed="rId2"/>
          <a:srcRect l="167" t="264"/>
          <a:stretch>
            <a:fillRect/>
          </a:stretch>
        </p:blipFill>
        <p:spPr bwMode="auto">
          <a:xfrm>
            <a:off x="0" y="1248645"/>
            <a:ext cx="9143999" cy="56093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24200" y="4953000"/>
            <a:ext cx="908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Month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8517" y="5791200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States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981200" y="3810000"/>
            <a:ext cx="7086600" cy="2895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Airlines Passengers Information (II)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3" name="Picture 1" descr="\\VBOXSVR\Desktop\TreeVersity\HCIL_Sysmposium_2012\presentation\images\2012_03_29_PAXs_2001vs200_per_month.png"/>
          <p:cNvPicPr>
            <a:picLocks noChangeAspect="1" noChangeArrowheads="1"/>
          </p:cNvPicPr>
          <p:nvPr/>
        </p:nvPicPr>
        <p:blipFill>
          <a:blip r:embed="rId2"/>
          <a:srcRect l="21667" t="46949"/>
          <a:stretch>
            <a:fillRect/>
          </a:stretch>
        </p:blipFill>
        <p:spPr bwMode="auto">
          <a:xfrm>
            <a:off x="0" y="2209800"/>
            <a:ext cx="9161721" cy="381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0" y="3733800"/>
            <a:ext cx="908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Month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8317" y="4705290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States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324600" y="3810000"/>
            <a:ext cx="2514600" cy="1524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Airlines Passengers Information (III)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3" name="Picture 1" descr="\\VBOXSVR\Desktop\TreeVersity\HCIL_Sysmposium_2012\presentation\images\2012_03_29_PAXs_2001vs200_per_month.png"/>
          <p:cNvPicPr>
            <a:picLocks noChangeAspect="1" noChangeArrowheads="1"/>
          </p:cNvPicPr>
          <p:nvPr/>
        </p:nvPicPr>
        <p:blipFill>
          <a:blip r:embed="rId2"/>
          <a:srcRect l="70374" t="64632" r="1436" b="6550"/>
          <a:stretch>
            <a:fillRect/>
          </a:stretch>
        </p:blipFill>
        <p:spPr bwMode="auto">
          <a:xfrm>
            <a:off x="304800" y="1447800"/>
            <a:ext cx="8229600" cy="516604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2438400"/>
            <a:ext cx="908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Month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5181600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States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Airlines Passengers Information (IV)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3" name="Picture 1" descr="\\VBOXSVR\Desktop\TreeVersity\HCIL_Sysmposium_2012\presentation\images\2012_03_29_PAXs_2001vs200_per_month.png"/>
          <p:cNvPicPr>
            <a:picLocks noChangeAspect="1" noChangeArrowheads="1"/>
          </p:cNvPicPr>
          <p:nvPr/>
        </p:nvPicPr>
        <p:blipFill>
          <a:blip r:embed="rId2"/>
          <a:srcRect l="21667" t="46949"/>
          <a:stretch>
            <a:fillRect/>
          </a:stretch>
        </p:blipFill>
        <p:spPr bwMode="auto">
          <a:xfrm>
            <a:off x="0" y="2209800"/>
            <a:ext cx="9161721" cy="381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0" y="3733800"/>
            <a:ext cx="908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Month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8317" y="4705290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States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1600" y="3886200"/>
            <a:ext cx="2209800" cy="1524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Airlines Passengers Information (V)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3" name="Picture 1" descr="\\VBOXSVR\Desktop\TreeVersity\HCIL_Sysmposium_2012\presentation\images\2012_03_29_PAXs_2001vs200_per_month.png"/>
          <p:cNvPicPr>
            <a:picLocks noChangeAspect="1" noChangeArrowheads="1"/>
          </p:cNvPicPr>
          <p:nvPr/>
        </p:nvPicPr>
        <p:blipFill>
          <a:blip r:embed="rId2"/>
          <a:srcRect l="33394" t="68169" r="45106" b="9549"/>
          <a:stretch>
            <a:fillRect/>
          </a:stretch>
        </p:blipFill>
        <p:spPr bwMode="auto">
          <a:xfrm>
            <a:off x="740228" y="1447800"/>
            <a:ext cx="7663543" cy="4876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90600" y="2133600"/>
            <a:ext cx="908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Month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5257800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States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Imagine…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You are Senators of </a:t>
            </a:r>
            <a:r>
              <a:rPr lang="en-US" sz="4400" dirty="0" err="1" smtClean="0"/>
              <a:t>TreeLand</a:t>
            </a:r>
            <a:r>
              <a:rPr lang="en-US" sz="4400" dirty="0" smtClean="0"/>
              <a:t> a tiny (and imaginary) island in the middle of the Ocean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away message!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953000"/>
            <a:ext cx="46470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John Alexis Guerra Gómez</a:t>
            </a:r>
          </a:p>
          <a:p>
            <a:r>
              <a:rPr lang="en-US" sz="2400" b="1" dirty="0" smtClean="0"/>
              <a:t>http://hcil.cs.umd.edu/TreeVersity</a:t>
            </a:r>
            <a:endParaRPr lang="en-US" sz="2400" dirty="0" smtClean="0"/>
          </a:p>
          <a:p>
            <a:r>
              <a:rPr lang="en-US" sz="2000" dirty="0" smtClean="0"/>
              <a:t>jguerrag@cs.umd.edu</a:t>
            </a:r>
          </a:p>
          <a:p>
            <a:r>
              <a:rPr lang="en-US" sz="2000" dirty="0" smtClean="0"/>
              <a:t>@</a:t>
            </a:r>
            <a:r>
              <a:rPr lang="en-US" sz="2000" dirty="0" err="1" smtClean="0"/>
              <a:t>duto_guerra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4953000"/>
            <a:ext cx="2895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Thanks to:</a:t>
            </a:r>
            <a:endParaRPr lang="en-US" i="1" dirty="0" smtClean="0"/>
          </a:p>
          <a:p>
            <a:r>
              <a:rPr lang="en-US" sz="2000" dirty="0" smtClean="0"/>
              <a:t>CATT Lab</a:t>
            </a:r>
          </a:p>
          <a:p>
            <a:r>
              <a:rPr lang="en-US" sz="2000" dirty="0" smtClean="0"/>
              <a:t>CISTM</a:t>
            </a:r>
          </a:p>
          <a:p>
            <a:r>
              <a:rPr lang="en-US" sz="2000" dirty="0" smtClean="0"/>
              <a:t>Fulbright S&amp;T</a:t>
            </a:r>
          </a:p>
          <a:p>
            <a:r>
              <a:rPr lang="en-US" sz="2000" dirty="0" smtClean="0"/>
              <a:t>Pat </a:t>
            </a:r>
            <a:r>
              <a:rPr lang="en-US" sz="2000" dirty="0" err="1" smtClean="0"/>
              <a:t>Hu</a:t>
            </a:r>
            <a:r>
              <a:rPr lang="en-US" sz="2000" dirty="0" smtClean="0"/>
              <a:t> and Ben </a:t>
            </a:r>
            <a:r>
              <a:rPr lang="en-US" sz="2000" dirty="0" err="1" smtClean="0"/>
              <a:t>Bederson</a:t>
            </a:r>
            <a:r>
              <a:rPr lang="en-US" sz="2000" dirty="0" smtClean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905000"/>
            <a:ext cx="822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TreeVersity</a:t>
            </a:r>
            <a:r>
              <a:rPr lang="en-US" sz="3600" dirty="0" smtClean="0"/>
              <a:t>: a viable and </a:t>
            </a:r>
            <a:r>
              <a:rPr lang="en-US" sz="3600" dirty="0" err="1" smtClean="0"/>
              <a:t>generalizable</a:t>
            </a:r>
            <a:r>
              <a:rPr lang="en-US" sz="3600" dirty="0" smtClean="0"/>
              <a:t> solution for the hard problem of </a:t>
            </a:r>
            <a:r>
              <a:rPr lang="en-US" sz="3600" b="1" dirty="0" smtClean="0"/>
              <a:t>comparing</a:t>
            </a:r>
            <a:r>
              <a:rPr lang="en-US" sz="3600" dirty="0" smtClean="0"/>
              <a:t> two trees using node value and topology differences</a:t>
            </a: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Airlines Budget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\\VBOXSVR\Desktop\TreeVersity\HCIL_Sysmposium_2012\presentation\images\2012_03_29_Manteinance_2011vs2010_biggest_carriers_region_a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43152"/>
            <a:ext cx="9144000" cy="561484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953000" y="4953000"/>
            <a:ext cx="2209800" cy="1524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24200" y="4800600"/>
            <a:ext cx="915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Region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5562600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tx2">
                    <a:lumMod val="75000"/>
                  </a:schemeClr>
                </a:solidFill>
              </a:rPr>
              <a:t>Airlines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1" descr="\\VBOXSVR\Desktop\TreeVersity\HCIL_Sysmposium_2012\presentation\images\2012_05_01_TRB_Pubs_10vs09_tris_file_subject_area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66826"/>
            <a:ext cx="9143999" cy="5591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MySocialTree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\\Vboxsvr\desktop\2011\838x_social_computing\MySocialTree\MySocialTree_screensho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0"/>
            <a:ext cx="5867400" cy="68033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22026" y="5791200"/>
            <a:ext cx="7299947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http://mysocialtree.appspot.com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\\VBOXSVR\Desktop\Link to dissertation_proposal\presentation\images\2011_09_22_User_Study_dataset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9833" y="1417320"/>
            <a:ext cx="8044334" cy="49800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800600" y="1965961"/>
            <a:ext cx="1892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Juxtaposition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19600" y="3886201"/>
            <a:ext cx="233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Explicit encoding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240281"/>
            <a:ext cx="1806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Tabular view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1" y="5349241"/>
            <a:ext cx="125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Controls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2927724"/>
            <a:ext cx="1192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Details on 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demand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 descr="\\VBOXSVR\Desktop\TreeVersity\brown_bag_presentation\related_tools_screenshots\TreeJuxtaposer.png"/>
          <p:cNvPicPr>
            <a:picLocks noChangeAspect="1" noChangeArrowheads="1"/>
          </p:cNvPicPr>
          <p:nvPr/>
        </p:nvPicPr>
        <p:blipFill>
          <a:blip r:embed="rId2"/>
          <a:srcRect l="9798" t="-1349" r="18349" b="24452"/>
          <a:stretch>
            <a:fillRect/>
          </a:stretch>
        </p:blipFill>
        <p:spPr bwMode="auto">
          <a:xfrm>
            <a:off x="609601" y="1460502"/>
            <a:ext cx="3505200" cy="403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Topological Changes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704851" y="5442619"/>
            <a:ext cx="3952875" cy="22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28575" rIns="57150" bIns="28575">
            <a:spAutoFit/>
          </a:bodyPr>
          <a:lstStyle/>
          <a:p>
            <a:r>
              <a:rPr lang="en-US" sz="1100" dirty="0" err="1"/>
              <a:t>TreeJuxtaposer</a:t>
            </a:r>
            <a:r>
              <a:rPr lang="en-US" sz="1100" dirty="0"/>
              <a:t> [</a:t>
            </a:r>
            <a:r>
              <a:rPr lang="en-US" sz="1100" dirty="0" err="1"/>
              <a:t>Munzer</a:t>
            </a:r>
            <a:r>
              <a:rPr lang="en-US" sz="1100" dirty="0"/>
              <a:t> et al. 2003]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4905377" y="5442619"/>
            <a:ext cx="3952875" cy="22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28575" rIns="57150" bIns="28575">
            <a:spAutoFit/>
          </a:bodyPr>
          <a:lstStyle/>
          <a:p>
            <a:r>
              <a:rPr lang="en-US" sz="1100" dirty="0" err="1"/>
              <a:t>TaxVis</a:t>
            </a:r>
            <a:r>
              <a:rPr lang="en-US" sz="1100" dirty="0"/>
              <a:t> [Graham </a:t>
            </a:r>
            <a:r>
              <a:rPr lang="en-US" sz="1100" dirty="0" smtClean="0"/>
              <a:t>&amp; Kennedy </a:t>
            </a:r>
            <a:r>
              <a:rPr lang="en-US" sz="1100" dirty="0"/>
              <a:t>2003-2009]</a:t>
            </a:r>
          </a:p>
        </p:txBody>
      </p:sp>
      <p:pic>
        <p:nvPicPr>
          <p:cNvPr id="7" name="Picture 2" descr="\\Vboxsvr\desktop\Link to dissertation_proposal\images\related_work\TaxVi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08761"/>
            <a:ext cx="3933108" cy="3953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node values</a:t>
            </a:r>
          </a:p>
        </p:txBody>
      </p:sp>
      <p:pic>
        <p:nvPicPr>
          <p:cNvPr id="10243" name="Picture 2" descr="\\VBOXSVR\Desktop\TreeVersity\brown_bag_presentation\related_tools_screenshots\SmartMoney_Market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325881"/>
            <a:ext cx="5867400" cy="490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1600201" y="6172201"/>
            <a:ext cx="3952875" cy="22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28575" rIns="57150" bIns="28575">
            <a:spAutoFit/>
          </a:bodyPr>
          <a:lstStyle/>
          <a:p>
            <a:r>
              <a:rPr lang="en-US" sz="1100" dirty="0" smtClean="0"/>
              <a:t>Map of the Market [Wattenberg  1999]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Comparing Topology &amp; Node Values</a:t>
            </a:r>
            <a:endParaRPr lang="en-US" dirty="0"/>
          </a:p>
        </p:txBody>
      </p:sp>
      <p:pic>
        <p:nvPicPr>
          <p:cNvPr id="4" name="Picture 3" descr="\\VBOXSVR\Desktop\TreeVersity\brown_bag_presentation\related_tools_screenshots\Contrast_TreeMaps.png"/>
          <p:cNvPicPr>
            <a:picLocks noChangeAspect="1" noChangeArrowheads="1"/>
          </p:cNvPicPr>
          <p:nvPr/>
        </p:nvPicPr>
        <p:blipFill>
          <a:blip r:embed="rId2"/>
          <a:srcRect l="1234" t="3159" r="1234" b="5215"/>
          <a:stretch>
            <a:fillRect/>
          </a:stretch>
        </p:blipFill>
        <p:spPr bwMode="auto">
          <a:xfrm>
            <a:off x="457202" y="1383496"/>
            <a:ext cx="5257799" cy="514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72566" y="6446520"/>
            <a:ext cx="4075634" cy="22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150" tIns="28575" rIns="57150" bIns="28575">
            <a:spAutoFit/>
          </a:bodyPr>
          <a:lstStyle/>
          <a:p>
            <a:r>
              <a:rPr lang="en-US" sz="1100" dirty="0"/>
              <a:t>Contrast </a:t>
            </a:r>
            <a:r>
              <a:rPr lang="en-US" sz="1100" dirty="0" err="1"/>
              <a:t>TreeMaps</a:t>
            </a:r>
            <a:r>
              <a:rPr lang="en-US" sz="1100" dirty="0"/>
              <a:t> [Ying </a:t>
            </a:r>
            <a:r>
              <a:rPr lang="en-US" sz="1100" dirty="0" err="1"/>
              <a:t>Tu</a:t>
            </a:r>
            <a:r>
              <a:rPr lang="en-US" sz="1100" dirty="0"/>
              <a:t> &amp; Han-Wei </a:t>
            </a:r>
            <a:r>
              <a:rPr lang="en-US" sz="1100" dirty="0" err="1"/>
              <a:t>Shen</a:t>
            </a:r>
            <a:r>
              <a:rPr lang="en-US" sz="1100" dirty="0"/>
              <a:t> 2007]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1783080"/>
            <a:ext cx="2286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96000" y="2240280"/>
            <a:ext cx="228600" cy="274320"/>
          </a:xfrm>
          <a:prstGeom prst="rect">
            <a:avLst/>
          </a:prstGeom>
          <a:solidFill>
            <a:srgbClr val="046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96000" y="2697480"/>
            <a:ext cx="228600" cy="27432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400800" y="169164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team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400800" y="214884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Transferred in (Moved)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00800" y="260604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Joined the NBA (Created)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91200" y="124844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Topology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791200" y="2971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Node values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096000" y="4055078"/>
            <a:ext cx="2286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096000" y="3597878"/>
            <a:ext cx="228600" cy="274320"/>
          </a:xfrm>
          <a:prstGeom prst="rect">
            <a:avLst/>
          </a:prstGeom>
          <a:solidFill>
            <a:srgbClr val="191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400800" y="350643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Worse performance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00800" y="396363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Better performance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867400" y="4723161"/>
            <a:ext cx="289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Difficult to understand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Can’t show removed nodes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Can’t show interior node values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Our beloved president has just prepared the Country’s budget, and you as a member of the senate need to approve it.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want to find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Agencies, Bureaus and Accounts that change significantly compared to last year:</a:t>
            </a:r>
          </a:p>
          <a:p>
            <a:pPr lvl="1"/>
            <a:r>
              <a:rPr lang="en-US" dirty="0" smtClean="0"/>
              <a:t>Agencies that got removed (or created)</a:t>
            </a:r>
          </a:p>
          <a:p>
            <a:pPr lvl="1"/>
            <a:r>
              <a:rPr lang="en-US" dirty="0" smtClean="0"/>
              <a:t>Bureaus that increase more than one hundred million</a:t>
            </a:r>
          </a:p>
          <a:p>
            <a:pPr lvl="1"/>
            <a:r>
              <a:rPr lang="en-US" dirty="0" smtClean="0"/>
              <a:t>Accounts that decreased more than 30%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Treeland</a:t>
            </a:r>
            <a:r>
              <a:rPr lang="en-US" sz="3600" dirty="0" smtClean="0"/>
              <a:t> Budget: What has changed?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8422" y="1143000"/>
          <a:ext cx="9085578" cy="5486400"/>
        </p:xfrm>
        <a:graphic>
          <a:graphicData uri="http://schemas.openxmlformats.org/drawingml/2006/table">
            <a:tbl>
              <a:tblPr/>
              <a:tblGrid>
                <a:gridCol w="1971099"/>
                <a:gridCol w="2118714"/>
                <a:gridCol w="2998617"/>
                <a:gridCol w="998574"/>
                <a:gridCol w="998574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Agency name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Bureau name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Account name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Defense--Military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Dependent's Education Gift Fund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$600,000,000.00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Defense--Military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Defense Vessel Transfer Receipt Account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 and Maintenance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 and Maintenance, Defense-wide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$2,200,000,000.00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 and Maintenance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Defense Health Program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$1,300,000,000.00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 and Maintenance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Disaster relief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$800,000,000.00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Operation and Maintenance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Overseas Humanitarian, Disaster, and Civic 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Procurement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Procurement, Defense-wide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$1,800,000,000.00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$1,700,000,000.00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Personnel, Army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$2,300,000,000.00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$2,900,000,000.00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Personnel, Navy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$2,400,000,000.00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Personnel, Marine Corps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$2,750,000,000.00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$2,600,000,000.00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National Guard Personnel, Army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$2,600,000,000.00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Defense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Military Personnel, Air Force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$2,400,000,000.00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$2,300,000,000.00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Elementary Ed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Reading Excellence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$1,100,000,000.00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Elementary Ed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Indian Student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Elementary Ed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Education Reform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Federal Student 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Student Financial Assistance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$1,800,000,000.00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Federal Student 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TEACH Grant Program Account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$900,000,000.00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Office of Federal Student 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Federal Student Loan Reserve Fund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Dep.al Management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Program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$1,600,000,000.00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Education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Dep.al Management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Headquarters renovation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$350,000,000.00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Homeland Security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Science and Technology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Research, Development, Acquisitions and Operations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$2,050,000,000.00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Homeland Security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Domestic Nuclear Detection Office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Systems Acquisition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Health Resources and Services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Emergency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$450,000,000.00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Health Resources and Services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Vaccine Injury Compensation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$1,500,000,000.00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Substance Abuse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Alcohol, Drug Abuse, and Mental Health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$800,000,000.00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Substance Abuse Admin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Substance Abuse and Mental Health Services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$900,000,000.00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$1,000,000,000.00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Medicare and Medicaid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Program Management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$1,800,000,000.00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$2,950,000,000.00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Medicare and Medicaid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Payments to Health Care Trust Funds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$1,900,000,000.00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$1,900,000,000.00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Dep. of Health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Medicare and Medicaid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Health Care Fraud and Abuse Control Account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$1,300,000,000.00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$1,400,000,000.00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International Assistance Programs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International Assistance Program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Gifts and donations, Peace Corps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International Assistance Programs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International Security Assistance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Peacekeeping Operations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$100,000,000.00</a:t>
                      </a:r>
                    </a:p>
                  </a:txBody>
                  <a:tcPr marL="8691" marR="8691" marT="86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29649" y="2514600"/>
            <a:ext cx="14847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16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90800"/>
            <a:ext cx="80329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Arial" pitchFamily="34" charset="0"/>
                <a:cs typeface="Arial" pitchFamily="34" charset="0"/>
              </a:rPr>
              <a:t>Let’s use </a:t>
            </a:r>
            <a:r>
              <a:rPr lang="en-US" sz="5400" b="1" dirty="0" err="1" smtClean="0">
                <a:latin typeface="Arial" pitchFamily="34" charset="0"/>
                <a:cs typeface="Arial" pitchFamily="34" charset="0"/>
              </a:rPr>
              <a:t>TreeVersity</a:t>
            </a:r>
            <a:endParaRPr lang="en-US" sz="5400" b="1" dirty="0">
              <a:latin typeface="Arial" pitchFamily="34" charset="0"/>
              <a:cs typeface="Arial" pitchFamily="34" charset="0"/>
            </a:endParaRPr>
          </a:p>
          <a:p>
            <a:r>
              <a:rPr lang="en-US" sz="5400" b="1" dirty="0" smtClean="0">
                <a:latin typeface="Arial" pitchFamily="34" charset="0"/>
                <a:cs typeface="Arial" pitchFamily="34" charset="0"/>
              </a:rPr>
              <a:t>to compare the budgets</a:t>
            </a:r>
            <a:endParaRPr lang="en-US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VBOXSVR\desktop\TreeVersity\HCIL Symposium\budget_taxonom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457200"/>
            <a:ext cx="6152032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Encoding Changes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1752600"/>
            <a:ext cx="2548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Value (Height)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267200" y="2590800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-$100,000</a:t>
            </a:r>
            <a:endParaRPr lang="en-US" dirty="0"/>
          </a:p>
        </p:txBody>
      </p:sp>
      <p:pic>
        <p:nvPicPr>
          <p:cNvPr id="21" name="Picture 2" descr="\\VBOXSVR\desktop\TreeVersity\HCIL_Sysmposium_2012\presentation\images\bullet_explanation_absolu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24000"/>
            <a:ext cx="3557712" cy="109378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7391400" y="11430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+$100,000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172200" y="16002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$0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066800" y="3059668"/>
            <a:ext cx="7252430" cy="1500664"/>
            <a:chOff x="1066800" y="3059668"/>
            <a:chExt cx="7252430" cy="1500664"/>
          </a:xfrm>
        </p:grpSpPr>
        <p:sp>
          <p:nvSpPr>
            <p:cNvPr id="6" name="TextBox 5"/>
            <p:cNvSpPr txBox="1"/>
            <p:nvPr/>
          </p:nvSpPr>
          <p:spPr>
            <a:xfrm>
              <a:off x="1066800" y="3427918"/>
              <a:ext cx="33674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Percentage  (Color)</a:t>
              </a:r>
              <a:endParaRPr lang="en-US" sz="3200" dirty="0"/>
            </a:p>
          </p:txBody>
        </p:sp>
        <p:pic>
          <p:nvPicPr>
            <p:cNvPr id="1027" name="Picture 3" descr="\\VBOXSVR\desktop\TreeVersity\HCIL_Sysmposium_2012\presentation\images\bullet_explanation_percentage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24400" y="3429000"/>
              <a:ext cx="3463905" cy="781568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648200" y="4191000"/>
              <a:ext cx="6543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-70%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20000" y="3059668"/>
              <a:ext cx="699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+70%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72200" y="342900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0%</a:t>
              </a:r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66800" y="4724400"/>
            <a:ext cx="6407230" cy="1542405"/>
            <a:chOff x="1066800" y="4724400"/>
            <a:chExt cx="6407230" cy="1542405"/>
          </a:xfrm>
        </p:grpSpPr>
        <p:pic>
          <p:nvPicPr>
            <p:cNvPr id="110596" name="Picture 4" descr="\\VBOXSVR\aguerra\documentos\phd\dissertation_proposal\presentation\images\bullet_topological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15000" y="4724400"/>
              <a:ext cx="1447800" cy="1542405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066800" y="5105400"/>
              <a:ext cx="3534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Topological (border)</a:t>
              </a:r>
              <a:endParaRPr lang="en-US" sz="3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4000" y="4953000"/>
              <a:ext cx="1065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Removed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53200" y="5334000"/>
              <a:ext cx="920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Created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eeVersity_Symposiu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0325"/>
            <a:ext cx="9144000" cy="6735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993</Words>
  <Application>Microsoft Macintosh PowerPoint</Application>
  <PresentationFormat>On-screen Show (4:3)</PresentationFormat>
  <Paragraphs>284</Paragraphs>
  <Slides>27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TreeVersity: Interactive visualizations for comparing two trees</vt:lpstr>
      <vt:lpstr>Imagine…</vt:lpstr>
      <vt:lpstr>Your task</vt:lpstr>
      <vt:lpstr>You want to find</vt:lpstr>
      <vt:lpstr>Treeland Budget: What has changed?</vt:lpstr>
      <vt:lpstr>PowerPoint Presentation</vt:lpstr>
      <vt:lpstr>PowerPoint Presentation</vt:lpstr>
      <vt:lpstr>Encoding Changes</vt:lpstr>
      <vt:lpstr>PowerPoint Presentation</vt:lpstr>
      <vt:lpstr>Exploratory User Study (8 participants)</vt:lpstr>
      <vt:lpstr>Types of Tree Comparison</vt:lpstr>
      <vt:lpstr>US Federal Budget</vt:lpstr>
      <vt:lpstr>US Federal Budget (II)</vt:lpstr>
      <vt:lpstr>US Federal Budget (III)</vt:lpstr>
      <vt:lpstr>Airlines Passengers Information</vt:lpstr>
      <vt:lpstr>Airlines Passengers Information (II)</vt:lpstr>
      <vt:lpstr>Airlines Passengers Information (III)</vt:lpstr>
      <vt:lpstr>Airlines Passengers Information (IV)</vt:lpstr>
      <vt:lpstr>Airlines Passengers Information (V)</vt:lpstr>
      <vt:lpstr>Take away message!</vt:lpstr>
      <vt:lpstr>Airlines Budget</vt:lpstr>
      <vt:lpstr>Publication Topics</vt:lpstr>
      <vt:lpstr>MySocialTree</vt:lpstr>
      <vt:lpstr>Interface Design</vt:lpstr>
      <vt:lpstr>Comparing Topological Changes</vt:lpstr>
      <vt:lpstr>Comparing node values</vt:lpstr>
      <vt:lpstr>Comparing Topology &amp; Node Values</vt:lpstr>
    </vt:vector>
  </TitlesOfParts>
  <Company>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John Alexis Guerra Gómez</dc:creator>
  <cp:lastModifiedBy>temp</cp:lastModifiedBy>
  <cp:revision>89</cp:revision>
  <dcterms:created xsi:type="dcterms:W3CDTF">2012-05-14T17:22:27Z</dcterms:created>
  <dcterms:modified xsi:type="dcterms:W3CDTF">2012-05-22T18:54:24Z</dcterms:modified>
</cp:coreProperties>
</file>