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wmv" ContentType="video/x-ms-wmv"/>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1.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2.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3.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4.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5.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6.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7.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8.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1.xml" ContentType="application/vnd.openxmlformats-officedocument.presentationml.tags+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3" r:id="rId2"/>
    <p:sldMasterId id="2147483685" r:id="rId3"/>
    <p:sldMasterId id="2147483697" r:id="rId4"/>
    <p:sldMasterId id="2147483709" r:id="rId5"/>
    <p:sldMasterId id="2147483721" r:id="rId6"/>
    <p:sldMasterId id="2147483734" r:id="rId7"/>
    <p:sldMasterId id="2147483747" r:id="rId8"/>
    <p:sldMasterId id="2147483759" r:id="rId9"/>
    <p:sldMasterId id="2147483771" r:id="rId10"/>
    <p:sldMasterId id="2147483783" r:id="rId11"/>
    <p:sldMasterId id="2147483795" r:id="rId12"/>
    <p:sldMasterId id="2147483807" r:id="rId13"/>
    <p:sldMasterId id="2147483844" r:id="rId14"/>
    <p:sldMasterId id="2147483856" r:id="rId15"/>
    <p:sldMasterId id="2147483868" r:id="rId16"/>
    <p:sldMasterId id="2147483880" r:id="rId17"/>
    <p:sldMasterId id="2147483892" r:id="rId18"/>
    <p:sldMasterId id="2147483904" r:id="rId19"/>
  </p:sldMasterIdLst>
  <p:notesMasterIdLst>
    <p:notesMasterId r:id="rId108"/>
  </p:notesMasterIdLst>
  <p:sldIdLst>
    <p:sldId id="335" r:id="rId20"/>
    <p:sldId id="273" r:id="rId21"/>
    <p:sldId id="294" r:id="rId22"/>
    <p:sldId id="280" r:id="rId23"/>
    <p:sldId id="281" r:id="rId24"/>
    <p:sldId id="297" r:id="rId25"/>
    <p:sldId id="306" r:id="rId26"/>
    <p:sldId id="368" r:id="rId27"/>
    <p:sldId id="298" r:id="rId28"/>
    <p:sldId id="286" r:id="rId29"/>
    <p:sldId id="285" r:id="rId30"/>
    <p:sldId id="339" r:id="rId31"/>
    <p:sldId id="342" r:id="rId32"/>
    <p:sldId id="343" r:id="rId33"/>
    <p:sldId id="363" r:id="rId34"/>
    <p:sldId id="344" r:id="rId35"/>
    <p:sldId id="296" r:id="rId36"/>
    <p:sldId id="291" r:id="rId37"/>
    <p:sldId id="269" r:id="rId38"/>
    <p:sldId id="299" r:id="rId39"/>
    <p:sldId id="345" r:id="rId40"/>
    <p:sldId id="347" r:id="rId41"/>
    <p:sldId id="358" r:id="rId42"/>
    <p:sldId id="359" r:id="rId43"/>
    <p:sldId id="361" r:id="rId44"/>
    <p:sldId id="307" r:id="rId45"/>
    <p:sldId id="308" r:id="rId46"/>
    <p:sldId id="349" r:id="rId47"/>
    <p:sldId id="305" r:id="rId48"/>
    <p:sldId id="309" r:id="rId49"/>
    <p:sldId id="310" r:id="rId50"/>
    <p:sldId id="311" r:id="rId51"/>
    <p:sldId id="312" r:id="rId52"/>
    <p:sldId id="351" r:id="rId53"/>
    <p:sldId id="369" r:id="rId54"/>
    <p:sldId id="352" r:id="rId55"/>
    <p:sldId id="399" r:id="rId56"/>
    <p:sldId id="313" r:id="rId57"/>
    <p:sldId id="375" r:id="rId58"/>
    <p:sldId id="365" r:id="rId59"/>
    <p:sldId id="367" r:id="rId60"/>
    <p:sldId id="400" r:id="rId61"/>
    <p:sldId id="320" r:id="rId62"/>
    <p:sldId id="356" r:id="rId63"/>
    <p:sldId id="401" r:id="rId64"/>
    <p:sldId id="402" r:id="rId65"/>
    <p:sldId id="322" r:id="rId66"/>
    <p:sldId id="323" r:id="rId67"/>
    <p:sldId id="324" r:id="rId68"/>
    <p:sldId id="325" r:id="rId69"/>
    <p:sldId id="326" r:id="rId70"/>
    <p:sldId id="327" r:id="rId71"/>
    <p:sldId id="384" r:id="rId72"/>
    <p:sldId id="378" r:id="rId73"/>
    <p:sldId id="380" r:id="rId74"/>
    <p:sldId id="413" r:id="rId75"/>
    <p:sldId id="381" r:id="rId76"/>
    <p:sldId id="382" r:id="rId77"/>
    <p:sldId id="383" r:id="rId78"/>
    <p:sldId id="387" r:id="rId79"/>
    <p:sldId id="385" r:id="rId80"/>
    <p:sldId id="386" r:id="rId81"/>
    <p:sldId id="403" r:id="rId82"/>
    <p:sldId id="404" r:id="rId83"/>
    <p:sldId id="405" r:id="rId84"/>
    <p:sldId id="410" r:id="rId85"/>
    <p:sldId id="406" r:id="rId86"/>
    <p:sldId id="411" r:id="rId87"/>
    <p:sldId id="407" r:id="rId88"/>
    <p:sldId id="414" r:id="rId89"/>
    <p:sldId id="415" r:id="rId90"/>
    <p:sldId id="416" r:id="rId91"/>
    <p:sldId id="376" r:id="rId92"/>
    <p:sldId id="408" r:id="rId93"/>
    <p:sldId id="388" r:id="rId94"/>
    <p:sldId id="389" r:id="rId95"/>
    <p:sldId id="390" r:id="rId96"/>
    <p:sldId id="391" r:id="rId97"/>
    <p:sldId id="409" r:id="rId98"/>
    <p:sldId id="397" r:id="rId99"/>
    <p:sldId id="392" r:id="rId100"/>
    <p:sldId id="303" r:id="rId101"/>
    <p:sldId id="304" r:id="rId102"/>
    <p:sldId id="395" r:id="rId103"/>
    <p:sldId id="396" r:id="rId104"/>
    <p:sldId id="398" r:id="rId105"/>
    <p:sldId id="417" r:id="rId106"/>
    <p:sldId id="393" r:id="rId107"/>
  </p:sldIdLst>
  <p:sldSz cx="9144000" cy="6858000" type="screen4x3"/>
  <p:notesSz cx="6858000" cy="9144000"/>
  <p:embeddedFontLst>
    <p:embeddedFont>
      <p:font typeface="Segoe WP Semibold" pitchFamily="34" charset="0"/>
      <p:bold r:id="rId109"/>
    </p:embeddedFont>
    <p:embeddedFont>
      <p:font typeface="Segoe UI Light" pitchFamily="34" charset="0"/>
      <p:regular r:id="rId110"/>
    </p:embeddedFont>
    <p:embeddedFont>
      <p:font typeface="Segoe UI" pitchFamily="34" charset="0"/>
      <p:regular r:id="rId111"/>
      <p:bold r:id="rId112"/>
      <p:italic r:id="rId113"/>
      <p:boldItalic r:id="rId114"/>
    </p:embeddedFont>
    <p:embeddedFont>
      <p:font typeface="Century" pitchFamily="18" charset="0"/>
      <p:regular r:id="rId115"/>
    </p:embeddedFont>
    <p:embeddedFont>
      <p:font typeface="Cambria" pitchFamily="18" charset="0"/>
      <p:regular r:id="rId116"/>
      <p:bold r:id="rId117"/>
      <p:italic r:id="rId118"/>
      <p:boldItalic r:id="rId119"/>
    </p:embeddedFont>
    <p:embeddedFont>
      <p:font typeface="Verdana" pitchFamily="34" charset="0"/>
      <p:regular r:id="rId120"/>
      <p:bold r:id="rId121"/>
      <p:italic r:id="rId122"/>
      <p:boldItalic r:id="rId123"/>
    </p:embeddedFont>
    <p:embeddedFont>
      <p:font typeface="Segoe Condensed" pitchFamily="34" charset="0"/>
      <p:regular r:id="rId124"/>
      <p:bold r:id="rId125"/>
    </p:embeddedFont>
    <p:embeddedFont>
      <p:font typeface="Calibri" pitchFamily="34" charset="0"/>
      <p:regular r:id="rId126"/>
      <p:bold r:id="rId127"/>
      <p:italic r:id="rId128"/>
      <p:boldItalic r:id="rId129"/>
    </p:embeddedFont>
    <p:embeddedFont>
      <p:font typeface="Segoe UI Semibold" pitchFamily="34" charset="0"/>
      <p:bold r:id="rId130"/>
    </p:embeddedFont>
    <p:embeddedFont>
      <p:font typeface="Arial Black" pitchFamily="34" charset="0"/>
      <p:bold r:id="rId131"/>
    </p:embeddedFont>
    <p:embeddedFont>
      <p:font typeface="Segoe Print" pitchFamily="2" charset="0"/>
      <p:regular r:id="rId132"/>
      <p:bold r:id="rId1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312372D-99A0-40C2-B82A-90348C7EF9D5}">
          <p14:sldIdLst>
            <p14:sldId id="335"/>
            <p14:sldId id="273"/>
            <p14:sldId id="294"/>
            <p14:sldId id="280"/>
            <p14:sldId id="281"/>
            <p14:sldId id="297"/>
            <p14:sldId id="306"/>
            <p14:sldId id="368"/>
            <p14:sldId id="298"/>
            <p14:sldId id="286"/>
            <p14:sldId id="285"/>
            <p14:sldId id="339"/>
            <p14:sldId id="342"/>
            <p14:sldId id="343"/>
            <p14:sldId id="363"/>
            <p14:sldId id="344"/>
          </p14:sldIdLst>
        </p14:section>
        <p14:section name="Ubifit and Ubigreen" id="{347395EB-8D83-4282-86B6-338D8208F3F6}">
          <p14:sldIdLst>
            <p14:sldId id="296"/>
            <p14:sldId id="291"/>
            <p14:sldId id="269"/>
            <p14:sldId id="299"/>
            <p14:sldId id="345"/>
            <p14:sldId id="347"/>
            <p14:sldId id="358"/>
            <p14:sldId id="359"/>
            <p14:sldId id="361"/>
            <p14:sldId id="307"/>
            <p14:sldId id="308"/>
            <p14:sldId id="349"/>
            <p14:sldId id="305"/>
            <p14:sldId id="309"/>
            <p14:sldId id="310"/>
            <p14:sldId id="311"/>
            <p14:sldId id="312"/>
            <p14:sldId id="351"/>
            <p14:sldId id="369"/>
            <p14:sldId id="352"/>
            <p14:sldId id="399"/>
            <p14:sldId id="313"/>
            <p14:sldId id="375"/>
            <p14:sldId id="365"/>
            <p14:sldId id="367"/>
            <p14:sldId id="400"/>
          </p14:sldIdLst>
        </p14:section>
        <p14:section name="HydroSense and Reflect2O" id="{EC830EC7-063D-4B09-8654-519682EA7DA6}">
          <p14:sldIdLst>
            <p14:sldId id="320"/>
            <p14:sldId id="356"/>
            <p14:sldId id="401"/>
            <p14:sldId id="402"/>
            <p14:sldId id="322"/>
            <p14:sldId id="323"/>
            <p14:sldId id="324"/>
            <p14:sldId id="325"/>
            <p14:sldId id="326"/>
            <p14:sldId id="327"/>
            <p14:sldId id="384"/>
            <p14:sldId id="378"/>
            <p14:sldId id="380"/>
            <p14:sldId id="413"/>
            <p14:sldId id="381"/>
            <p14:sldId id="382"/>
            <p14:sldId id="383"/>
            <p14:sldId id="387"/>
            <p14:sldId id="385"/>
            <p14:sldId id="386"/>
            <p14:sldId id="403"/>
            <p14:sldId id="404"/>
            <p14:sldId id="405"/>
            <p14:sldId id="410"/>
            <p14:sldId id="406"/>
            <p14:sldId id="411"/>
            <p14:sldId id="407"/>
            <p14:sldId id="414"/>
            <p14:sldId id="415"/>
            <p14:sldId id="416"/>
            <p14:sldId id="376"/>
            <p14:sldId id="408"/>
            <p14:sldId id="388"/>
            <p14:sldId id="389"/>
            <p14:sldId id="390"/>
            <p14:sldId id="391"/>
            <p14:sldId id="409"/>
          </p14:sldIdLst>
        </p14:section>
        <p14:section name="In Closing" id="{A1923DE4-A5E5-40ED-9D32-C93033C3B5F7}">
          <p14:sldIdLst>
            <p14:sldId id="397"/>
            <p14:sldId id="392"/>
            <p14:sldId id="303"/>
            <p14:sldId id="304"/>
            <p14:sldId id="395"/>
            <p14:sldId id="396"/>
            <p14:sldId id="398"/>
            <p14:sldId id="417"/>
            <p14:sldId id="393"/>
          </p14:sldIdLst>
        </p14:section>
        <p14:section name="Sandbox" id="{721C6A04-D461-4DFF-A22F-D76F31B768E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70C4"/>
    <a:srgbClr val="97CB16"/>
    <a:srgbClr val="CC0797"/>
    <a:srgbClr val="CA2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343" autoAdjust="0"/>
  </p:normalViewPr>
  <p:slideViewPr>
    <p:cSldViewPr>
      <p:cViewPr>
        <p:scale>
          <a:sx n="60" d="100"/>
          <a:sy n="60" d="100"/>
        </p:scale>
        <p:origin x="-2021" y="-293"/>
      </p:cViewPr>
      <p:guideLst>
        <p:guide orient="horz" pos="2160"/>
        <p:guide pos="2880"/>
      </p:guideLst>
    </p:cSldViewPr>
  </p:slideViewPr>
  <p:notesTextViewPr>
    <p:cViewPr>
      <p:scale>
        <a:sx n="100" d="100"/>
        <a:sy n="100" d="100"/>
      </p:scale>
      <p:origin x="0" y="0"/>
    </p:cViewPr>
  </p:notesTextViewPr>
  <p:sorterViewPr>
    <p:cViewPr>
      <p:scale>
        <a:sx n="90" d="100"/>
        <a:sy n="90" d="100"/>
      </p:scale>
      <p:origin x="0" y="1733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7.xml"/><Relationship Id="rId117" Type="http://schemas.openxmlformats.org/officeDocument/2006/relationships/font" Target="fonts/font9.fntdata"/><Relationship Id="rId21" Type="http://schemas.openxmlformats.org/officeDocument/2006/relationships/slide" Target="slides/slide2.xml"/><Relationship Id="rId42" Type="http://schemas.openxmlformats.org/officeDocument/2006/relationships/slide" Target="slides/slide23.xml"/><Relationship Id="rId47" Type="http://schemas.openxmlformats.org/officeDocument/2006/relationships/slide" Target="slides/slide28.xml"/><Relationship Id="rId63" Type="http://schemas.openxmlformats.org/officeDocument/2006/relationships/slide" Target="slides/slide44.xml"/><Relationship Id="rId68" Type="http://schemas.openxmlformats.org/officeDocument/2006/relationships/slide" Target="slides/slide49.xml"/><Relationship Id="rId84" Type="http://schemas.openxmlformats.org/officeDocument/2006/relationships/slide" Target="slides/slide65.xml"/><Relationship Id="rId89" Type="http://schemas.openxmlformats.org/officeDocument/2006/relationships/slide" Target="slides/slide70.xml"/><Relationship Id="rId112" Type="http://schemas.openxmlformats.org/officeDocument/2006/relationships/font" Target="fonts/font4.fntdata"/><Relationship Id="rId133" Type="http://schemas.openxmlformats.org/officeDocument/2006/relationships/font" Target="fonts/font25.fntdata"/><Relationship Id="rId16" Type="http://schemas.openxmlformats.org/officeDocument/2006/relationships/slideMaster" Target="slideMasters/slideMaster16.xml"/><Relationship Id="rId107" Type="http://schemas.openxmlformats.org/officeDocument/2006/relationships/slide" Target="slides/slide88.xml"/><Relationship Id="rId11" Type="http://schemas.openxmlformats.org/officeDocument/2006/relationships/slideMaster" Target="slideMasters/slideMaster11.xml"/><Relationship Id="rId32" Type="http://schemas.openxmlformats.org/officeDocument/2006/relationships/slide" Target="slides/slide13.xml"/><Relationship Id="rId37" Type="http://schemas.openxmlformats.org/officeDocument/2006/relationships/slide" Target="slides/slide18.xml"/><Relationship Id="rId53" Type="http://schemas.openxmlformats.org/officeDocument/2006/relationships/slide" Target="slides/slide34.xml"/><Relationship Id="rId58" Type="http://schemas.openxmlformats.org/officeDocument/2006/relationships/slide" Target="slides/slide39.xml"/><Relationship Id="rId74" Type="http://schemas.openxmlformats.org/officeDocument/2006/relationships/slide" Target="slides/slide55.xml"/><Relationship Id="rId79" Type="http://schemas.openxmlformats.org/officeDocument/2006/relationships/slide" Target="slides/slide60.xml"/><Relationship Id="rId102" Type="http://schemas.openxmlformats.org/officeDocument/2006/relationships/slide" Target="slides/slide83.xml"/><Relationship Id="rId123" Type="http://schemas.openxmlformats.org/officeDocument/2006/relationships/font" Target="fonts/font15.fntdata"/><Relationship Id="rId128" Type="http://schemas.openxmlformats.org/officeDocument/2006/relationships/font" Target="fonts/font20.fntdata"/><Relationship Id="rId5" Type="http://schemas.openxmlformats.org/officeDocument/2006/relationships/slideMaster" Target="slideMasters/slideMaster5.xml"/><Relationship Id="rId90" Type="http://schemas.openxmlformats.org/officeDocument/2006/relationships/slide" Target="slides/slide71.xml"/><Relationship Id="rId95" Type="http://schemas.openxmlformats.org/officeDocument/2006/relationships/slide" Target="slides/slide76.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slide" Target="slides/slide45.xml"/><Relationship Id="rId69" Type="http://schemas.openxmlformats.org/officeDocument/2006/relationships/slide" Target="slides/slide50.xml"/><Relationship Id="rId77" Type="http://schemas.openxmlformats.org/officeDocument/2006/relationships/slide" Target="slides/slide58.xml"/><Relationship Id="rId100" Type="http://schemas.openxmlformats.org/officeDocument/2006/relationships/slide" Target="slides/slide81.xml"/><Relationship Id="rId105" Type="http://schemas.openxmlformats.org/officeDocument/2006/relationships/slide" Target="slides/slide86.xml"/><Relationship Id="rId113" Type="http://schemas.openxmlformats.org/officeDocument/2006/relationships/font" Target="fonts/font5.fntdata"/><Relationship Id="rId118" Type="http://schemas.openxmlformats.org/officeDocument/2006/relationships/font" Target="fonts/font10.fntdata"/><Relationship Id="rId126" Type="http://schemas.openxmlformats.org/officeDocument/2006/relationships/font" Target="fonts/font18.fntdata"/><Relationship Id="rId13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2.xml"/><Relationship Id="rId72" Type="http://schemas.openxmlformats.org/officeDocument/2006/relationships/slide" Target="slides/slide53.xml"/><Relationship Id="rId80" Type="http://schemas.openxmlformats.org/officeDocument/2006/relationships/slide" Target="slides/slide61.xml"/><Relationship Id="rId85" Type="http://schemas.openxmlformats.org/officeDocument/2006/relationships/slide" Target="slides/slide66.xml"/><Relationship Id="rId93" Type="http://schemas.openxmlformats.org/officeDocument/2006/relationships/slide" Target="slides/slide74.xml"/><Relationship Id="rId98" Type="http://schemas.openxmlformats.org/officeDocument/2006/relationships/slide" Target="slides/slide79.xml"/><Relationship Id="rId121" Type="http://schemas.openxmlformats.org/officeDocument/2006/relationships/font" Target="fonts/font13.fntdata"/><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67" Type="http://schemas.openxmlformats.org/officeDocument/2006/relationships/slide" Target="slides/slide48.xml"/><Relationship Id="rId103" Type="http://schemas.openxmlformats.org/officeDocument/2006/relationships/slide" Target="slides/slide84.xml"/><Relationship Id="rId108" Type="http://schemas.openxmlformats.org/officeDocument/2006/relationships/notesMaster" Target="notesMasters/notesMaster1.xml"/><Relationship Id="rId116" Type="http://schemas.openxmlformats.org/officeDocument/2006/relationships/font" Target="fonts/font8.fntdata"/><Relationship Id="rId124" Type="http://schemas.openxmlformats.org/officeDocument/2006/relationships/font" Target="fonts/font16.fntdata"/><Relationship Id="rId129" Type="http://schemas.openxmlformats.org/officeDocument/2006/relationships/font" Target="fonts/font21.fntdata"/><Relationship Id="rId137" Type="http://schemas.openxmlformats.org/officeDocument/2006/relationships/tableStyles" Target="tableStyles.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slide" Target="slides/slide43.xml"/><Relationship Id="rId70" Type="http://schemas.openxmlformats.org/officeDocument/2006/relationships/slide" Target="slides/slide51.xml"/><Relationship Id="rId75" Type="http://schemas.openxmlformats.org/officeDocument/2006/relationships/slide" Target="slides/slide56.xml"/><Relationship Id="rId83" Type="http://schemas.openxmlformats.org/officeDocument/2006/relationships/slide" Target="slides/slide64.xml"/><Relationship Id="rId88" Type="http://schemas.openxmlformats.org/officeDocument/2006/relationships/slide" Target="slides/slide69.xml"/><Relationship Id="rId91" Type="http://schemas.openxmlformats.org/officeDocument/2006/relationships/slide" Target="slides/slide72.xml"/><Relationship Id="rId96" Type="http://schemas.openxmlformats.org/officeDocument/2006/relationships/slide" Target="slides/slide77.xml"/><Relationship Id="rId111" Type="http://schemas.openxmlformats.org/officeDocument/2006/relationships/font" Target="fonts/font3.fntdata"/><Relationship Id="rId132" Type="http://schemas.openxmlformats.org/officeDocument/2006/relationships/font" Target="fonts/font24.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106" Type="http://schemas.openxmlformats.org/officeDocument/2006/relationships/slide" Target="slides/slide87.xml"/><Relationship Id="rId114" Type="http://schemas.openxmlformats.org/officeDocument/2006/relationships/font" Target="fonts/font6.fntdata"/><Relationship Id="rId119" Type="http://schemas.openxmlformats.org/officeDocument/2006/relationships/font" Target="fonts/font11.fntdata"/><Relationship Id="rId127" Type="http://schemas.openxmlformats.org/officeDocument/2006/relationships/font" Target="fonts/font19.fntdata"/><Relationship Id="rId10" Type="http://schemas.openxmlformats.org/officeDocument/2006/relationships/slideMaster" Target="slideMasters/slideMaster10.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slide" Target="slides/slide46.xml"/><Relationship Id="rId73" Type="http://schemas.openxmlformats.org/officeDocument/2006/relationships/slide" Target="slides/slide54.xml"/><Relationship Id="rId78" Type="http://schemas.openxmlformats.org/officeDocument/2006/relationships/slide" Target="slides/slide59.xml"/><Relationship Id="rId81" Type="http://schemas.openxmlformats.org/officeDocument/2006/relationships/slide" Target="slides/slide62.xml"/><Relationship Id="rId86" Type="http://schemas.openxmlformats.org/officeDocument/2006/relationships/slide" Target="slides/slide67.xml"/><Relationship Id="rId94" Type="http://schemas.openxmlformats.org/officeDocument/2006/relationships/slide" Target="slides/slide75.xml"/><Relationship Id="rId99" Type="http://schemas.openxmlformats.org/officeDocument/2006/relationships/slide" Target="slides/slide80.xml"/><Relationship Id="rId101" Type="http://schemas.openxmlformats.org/officeDocument/2006/relationships/slide" Target="slides/slide82.xml"/><Relationship Id="rId122" Type="http://schemas.openxmlformats.org/officeDocument/2006/relationships/font" Target="fonts/font14.fntdata"/><Relationship Id="rId130" Type="http://schemas.openxmlformats.org/officeDocument/2006/relationships/font" Target="fonts/font22.fntdata"/><Relationship Id="rId13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20.xml"/><Relationship Id="rId109" Type="http://schemas.openxmlformats.org/officeDocument/2006/relationships/font" Target="fonts/font1.fntdata"/><Relationship Id="rId34" Type="http://schemas.openxmlformats.org/officeDocument/2006/relationships/slide" Target="slides/slide15.xml"/><Relationship Id="rId50" Type="http://schemas.openxmlformats.org/officeDocument/2006/relationships/slide" Target="slides/slide31.xml"/><Relationship Id="rId55" Type="http://schemas.openxmlformats.org/officeDocument/2006/relationships/slide" Target="slides/slide36.xml"/><Relationship Id="rId76" Type="http://schemas.openxmlformats.org/officeDocument/2006/relationships/slide" Target="slides/slide57.xml"/><Relationship Id="rId97" Type="http://schemas.openxmlformats.org/officeDocument/2006/relationships/slide" Target="slides/slide78.xml"/><Relationship Id="rId104" Type="http://schemas.openxmlformats.org/officeDocument/2006/relationships/slide" Target="slides/slide85.xml"/><Relationship Id="rId120" Type="http://schemas.openxmlformats.org/officeDocument/2006/relationships/font" Target="fonts/font12.fntdata"/><Relationship Id="rId125" Type="http://schemas.openxmlformats.org/officeDocument/2006/relationships/font" Target="fonts/font17.fntdata"/><Relationship Id="rId7" Type="http://schemas.openxmlformats.org/officeDocument/2006/relationships/slideMaster" Target="slideMasters/slideMaster7.xml"/><Relationship Id="rId71" Type="http://schemas.openxmlformats.org/officeDocument/2006/relationships/slide" Target="slides/slide52.xml"/><Relationship Id="rId92" Type="http://schemas.openxmlformats.org/officeDocument/2006/relationships/slide" Target="slides/slide73.xml"/><Relationship Id="rId2" Type="http://schemas.openxmlformats.org/officeDocument/2006/relationships/slideMaster" Target="slideMasters/slideMaster2.xml"/><Relationship Id="rId29" Type="http://schemas.openxmlformats.org/officeDocument/2006/relationships/slide" Target="slides/slide10.xml"/><Relationship Id="rId24" Type="http://schemas.openxmlformats.org/officeDocument/2006/relationships/slide" Target="slides/slide5.xml"/><Relationship Id="rId40" Type="http://schemas.openxmlformats.org/officeDocument/2006/relationships/slide" Target="slides/slide21.xml"/><Relationship Id="rId45" Type="http://schemas.openxmlformats.org/officeDocument/2006/relationships/slide" Target="slides/slide26.xml"/><Relationship Id="rId66" Type="http://schemas.openxmlformats.org/officeDocument/2006/relationships/slide" Target="slides/slide47.xml"/><Relationship Id="rId87" Type="http://schemas.openxmlformats.org/officeDocument/2006/relationships/slide" Target="slides/slide68.xml"/><Relationship Id="rId110" Type="http://schemas.openxmlformats.org/officeDocument/2006/relationships/font" Target="fonts/font2.fntdata"/><Relationship Id="rId115" Type="http://schemas.openxmlformats.org/officeDocument/2006/relationships/font" Target="fonts/font7.fntdata"/><Relationship Id="rId131" Type="http://schemas.openxmlformats.org/officeDocument/2006/relationships/font" Target="fonts/font23.fntdata"/><Relationship Id="rId136" Type="http://schemas.openxmlformats.org/officeDocument/2006/relationships/theme" Target="theme/theme1.xml"/><Relationship Id="rId61" Type="http://schemas.openxmlformats.org/officeDocument/2006/relationships/slide" Target="slides/slide42.xml"/><Relationship Id="rId82" Type="http://schemas.openxmlformats.org/officeDocument/2006/relationships/slide" Target="slides/slide63.xml"/><Relationship Id="rId19" Type="http://schemas.openxmlformats.org/officeDocument/2006/relationships/slideMaster" Target="slideMasters/slideMaster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3E6534-0AEA-4AD5-9596-4E7F5CB71B90}" type="datetimeFigureOut">
              <a:rPr lang="en-US" smtClean="0"/>
              <a:t>5/22/2012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42F396-CB02-445E-9C47-A25EEFB6F230}" type="slidenum">
              <a:rPr lang="en-US" smtClean="0"/>
              <a:t>‹#›</a:t>
            </a:fld>
            <a:endParaRPr lang="en-US"/>
          </a:p>
        </p:txBody>
      </p:sp>
    </p:spTree>
    <p:extLst>
      <p:ext uri="{BB962C8B-B14F-4D97-AF65-F5344CB8AC3E}">
        <p14:creationId xmlns:p14="http://schemas.microsoft.com/office/powerpoint/2010/main" val="2680972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medgadget.com/2011/11/ipad-2-app-remotely-measures-vital-signs-detects-porkies.html"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www.pdeproduce.com/designers/Matt_mc/index.php"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When I was 9 years old, I attended a wedding with my family. I spent nearly the entire reception dancing on the dance-floor--with anyone who would join me. My special dance move—which I thought to be brilliant—was to move my feet as fast as I could: the faster my feet moved, the better dancer I was. </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2</a:t>
            </a:fld>
            <a:endParaRPr lang="en-US"/>
          </a:p>
        </p:txBody>
      </p:sp>
    </p:spTree>
    <p:extLst>
      <p:ext uri="{BB962C8B-B14F-4D97-AF65-F5344CB8AC3E}">
        <p14:creationId xmlns:p14="http://schemas.microsoft.com/office/powerpoint/2010/main" val="745151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Different mediums and modes for feedback like rings, bracelets, watches, phones, tablets,</a:t>
            </a:r>
            <a:r>
              <a:rPr lang="en-US" baseline="0" dirty="0" smtClean="0"/>
              <a:t> smart mirrors</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11</a:t>
            </a:fld>
            <a:endParaRPr lang="en-US"/>
          </a:p>
        </p:txBody>
      </p:sp>
    </p:spTree>
    <p:extLst>
      <p:ext uri="{BB962C8B-B14F-4D97-AF65-F5344CB8AC3E}">
        <p14:creationId xmlns:p14="http://schemas.microsoft.com/office/powerpoint/2010/main" val="1335535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sz="1200" b="0" i="0" u="none" strike="noStrike" kern="1200" baseline="0" dirty="0" smtClean="0">
                <a:solidFill>
                  <a:schemeClr val="tx1"/>
                </a:solidFill>
                <a:latin typeface="+mn-lt"/>
                <a:ea typeface="+mn-ea"/>
                <a:cs typeface="+mn-cs"/>
              </a:rPr>
              <a:t>Rec cling rates in one of the first Philadelphia neighborhoods that </a:t>
            </a:r>
            <a:r>
              <a:rPr lang="en-US" sz="1200" b="0" i="0" u="none" strike="noStrike" kern="1200" baseline="0" dirty="0" err="1" smtClean="0">
                <a:solidFill>
                  <a:schemeClr val="tx1"/>
                </a:solidFill>
                <a:latin typeface="+mn-lt"/>
                <a:ea typeface="+mn-ea"/>
                <a:cs typeface="+mn-cs"/>
              </a:rPr>
              <a:t>RecycleBank</a:t>
            </a:r>
            <a:r>
              <a:rPr lang="en-US" sz="1200" b="0" i="0" u="none" strike="noStrike" kern="1200" baseline="0" dirty="0" smtClean="0">
                <a:solidFill>
                  <a:schemeClr val="tx1"/>
                </a:solidFill>
                <a:latin typeface="+mn-lt"/>
                <a:ea typeface="+mn-ea"/>
                <a:cs typeface="+mn-cs"/>
              </a:rPr>
              <a:t> served rose from 7 percent to 90</a:t>
            </a:r>
          </a:p>
          <a:p>
            <a:r>
              <a:rPr lang="en-US" sz="1200" b="0" i="0" u="none" strike="noStrike" kern="1200" baseline="0" dirty="0" smtClean="0">
                <a:solidFill>
                  <a:schemeClr val="tx1"/>
                </a:solidFill>
                <a:latin typeface="+mn-lt"/>
                <a:ea typeface="+mn-ea"/>
                <a:cs typeface="+mn-cs"/>
              </a:rPr>
              <a:t>percent in a matter of months, and total waste to landfills is down considerably . In </a:t>
            </a:r>
            <a:r>
              <a:rPr lang="en-US" sz="1200" b="0" i="0" u="none" strike="noStrike" kern="1200" baseline="0" dirty="0" err="1" smtClean="0">
                <a:solidFill>
                  <a:schemeClr val="tx1"/>
                </a:solidFill>
                <a:latin typeface="+mn-lt"/>
                <a:ea typeface="+mn-ea"/>
                <a:cs typeface="+mn-cs"/>
              </a:rPr>
              <a:t>Wilm</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ington</a:t>
            </a:r>
            <a:r>
              <a:rPr lang="en-US" sz="1200" b="0" i="0" u="none" strike="noStrike" kern="1200" baseline="0" dirty="0" smtClean="0">
                <a:solidFill>
                  <a:schemeClr val="tx1"/>
                </a:solidFill>
                <a:latin typeface="+mn-lt"/>
                <a:ea typeface="+mn-ea"/>
                <a:cs typeface="+mn-cs"/>
              </a:rPr>
              <a:t>, DE, about 90 percent of</a:t>
            </a:r>
          </a:p>
          <a:p>
            <a:r>
              <a:rPr lang="en-US" sz="1200" b="0" i="0" u="none" strike="noStrike" kern="1200" baseline="0" dirty="0" smtClean="0">
                <a:solidFill>
                  <a:schemeClr val="tx1"/>
                </a:solidFill>
                <a:latin typeface="+mn-lt"/>
                <a:ea typeface="+mn-ea"/>
                <a:cs typeface="+mn-cs"/>
              </a:rPr>
              <a:t>residents participate in the program , and the am </a:t>
            </a:r>
            <a:r>
              <a:rPr lang="en-US" sz="1200" b="0" i="0" u="none" strike="noStrike" kern="1200" baseline="0" dirty="0" err="1" smtClean="0">
                <a:solidFill>
                  <a:schemeClr val="tx1"/>
                </a:solidFill>
                <a:latin typeface="+mn-lt"/>
                <a:ea typeface="+mn-ea"/>
                <a:cs typeface="+mn-cs"/>
              </a:rPr>
              <a:t>ount</a:t>
            </a:r>
            <a:r>
              <a:rPr lang="en-US" sz="1200" b="0" i="0" u="none" strike="noStrike" kern="1200" baseline="0" dirty="0" smtClean="0">
                <a:solidFill>
                  <a:schemeClr val="tx1"/>
                </a:solidFill>
                <a:latin typeface="+mn-lt"/>
                <a:ea typeface="+mn-ea"/>
                <a:cs typeface="+mn-cs"/>
              </a:rPr>
              <a:t> of garbage headed to local landfills is down 40 percent. That</a:t>
            </a:r>
          </a:p>
          <a:p>
            <a:r>
              <a:rPr lang="en-US" sz="1200" b="0" i="0" u="none" strike="noStrike" kern="1200" baseline="0" dirty="0" err="1" smtClean="0">
                <a:solidFill>
                  <a:schemeClr val="tx1"/>
                </a:solidFill>
                <a:latin typeface="+mn-lt"/>
                <a:ea typeface="+mn-ea"/>
                <a:cs typeface="+mn-cs"/>
              </a:rPr>
              <a:t>sav</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es</a:t>
            </a:r>
            <a:r>
              <a:rPr lang="en-US" sz="1200" b="0" i="0" u="none" strike="noStrike" kern="1200" baseline="0" dirty="0" smtClean="0">
                <a:solidFill>
                  <a:schemeClr val="tx1"/>
                </a:solidFill>
                <a:latin typeface="+mn-lt"/>
                <a:ea typeface="+mn-ea"/>
                <a:cs typeface="+mn-cs"/>
              </a:rPr>
              <a:t> the city roughly $800,000 a y ear on tipping fees to landfill owners</a:t>
            </a: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16</a:t>
            </a:fld>
            <a:endParaRPr lang="en-US"/>
          </a:p>
        </p:txBody>
      </p:sp>
    </p:spTree>
    <p:extLst>
      <p:ext uri="{BB962C8B-B14F-4D97-AF65-F5344CB8AC3E}">
        <p14:creationId xmlns:p14="http://schemas.microsoft.com/office/powerpoint/2010/main" val="2600913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788844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first two systems are </a:t>
            </a:r>
            <a:r>
              <a:rPr lang="en-US" sz="1200" kern="1200" dirty="0" err="1" smtClean="0">
                <a:solidFill>
                  <a:schemeClr val="tx1"/>
                </a:solidFill>
                <a:effectLst/>
                <a:latin typeface="+mn-lt"/>
                <a:ea typeface="+mn-ea"/>
                <a:cs typeface="+mn-cs"/>
              </a:rPr>
              <a:t>ubifit</a:t>
            </a:r>
            <a:r>
              <a:rPr lang="en-US" sz="1200" kern="1200" dirty="0" smtClean="0">
                <a:solidFill>
                  <a:schemeClr val="tx1"/>
                </a:solidFill>
                <a:effectLst/>
                <a:latin typeface="+mn-lt"/>
                <a:ea typeface="+mn-ea"/>
                <a:cs typeface="+mn-cs"/>
              </a:rPr>
              <a:t> and ubigreen which are similar in design but one is aimed at health and one is aimed at environmental behaviors. And the third system Reflect</a:t>
            </a:r>
            <a:r>
              <a:rPr lang="en-US" sz="1200" kern="1200" baseline="-250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O is an ambient display to encourage sustainable water usage behaviors in the home</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18</a:t>
            </a:fld>
            <a:endParaRPr lang="en-US"/>
          </a:p>
        </p:txBody>
      </p:sp>
    </p:spTree>
    <p:extLst>
      <p:ext uri="{BB962C8B-B14F-4D97-AF65-F5344CB8AC3E}">
        <p14:creationId xmlns:p14="http://schemas.microsoft.com/office/powerpoint/2010/main" val="2453144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 will use these systems to highlight three design principles important to our work: </a:t>
            </a:r>
          </a:p>
          <a:p>
            <a:pPr lvl="0"/>
            <a:r>
              <a:rPr lang="en-US" sz="1200" kern="1200" dirty="0" smtClean="0">
                <a:solidFill>
                  <a:schemeClr val="tx1"/>
                </a:solidFill>
                <a:effectLst/>
                <a:latin typeface="+mn-lt"/>
                <a:ea typeface="+mn-ea"/>
                <a:cs typeface="+mn-cs"/>
              </a:rPr>
              <a:t>Minimization of effort</a:t>
            </a:r>
          </a:p>
          <a:p>
            <a:pPr lvl="0"/>
            <a:r>
              <a:rPr lang="en-US" sz="1200" kern="1200" dirty="0" smtClean="0">
                <a:solidFill>
                  <a:schemeClr val="tx1"/>
                </a:solidFill>
                <a:effectLst/>
                <a:latin typeface="+mn-lt"/>
                <a:ea typeface="+mn-ea"/>
                <a:cs typeface="+mn-cs"/>
              </a:rPr>
              <a:t>Aesthetic &amp; playfulness</a:t>
            </a:r>
          </a:p>
          <a:p>
            <a:pPr lvl="0"/>
            <a:r>
              <a:rPr lang="en-US" sz="1200" kern="1200" dirty="0" smtClean="0">
                <a:solidFill>
                  <a:schemeClr val="tx1"/>
                </a:solidFill>
                <a:effectLst/>
                <a:latin typeface="+mn-lt"/>
                <a:ea typeface="+mn-ea"/>
                <a:cs typeface="+mn-cs"/>
              </a:rPr>
              <a:t>Individual vs. collective feedback</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19</a:t>
            </a:fld>
            <a:endParaRPr lang="en-US"/>
          </a:p>
        </p:txBody>
      </p:sp>
    </p:spTree>
    <p:extLst>
      <p:ext uri="{BB962C8B-B14F-4D97-AF65-F5344CB8AC3E}">
        <p14:creationId xmlns:p14="http://schemas.microsoft.com/office/powerpoint/2010/main" val="3976563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first two systems are </a:t>
            </a:r>
            <a:r>
              <a:rPr lang="en-US" sz="1200" kern="1200" dirty="0" err="1" smtClean="0">
                <a:solidFill>
                  <a:schemeClr val="tx1"/>
                </a:solidFill>
                <a:effectLst/>
                <a:latin typeface="+mn-lt"/>
                <a:ea typeface="+mn-ea"/>
                <a:cs typeface="+mn-cs"/>
              </a:rPr>
              <a:t>ubifit</a:t>
            </a:r>
            <a:r>
              <a:rPr lang="en-US" sz="1200" kern="1200" dirty="0" smtClean="0">
                <a:solidFill>
                  <a:schemeClr val="tx1"/>
                </a:solidFill>
                <a:effectLst/>
                <a:latin typeface="+mn-lt"/>
                <a:ea typeface="+mn-ea"/>
                <a:cs typeface="+mn-cs"/>
              </a:rPr>
              <a:t> and ubigreen which are similar in design but one is aimed at health and one is aimed at environmental behaviors. And the third system Reflect</a:t>
            </a:r>
            <a:r>
              <a:rPr lang="en-US" sz="1200" kern="1200" baseline="-250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O is an ambient display to encourage sustainable water usage behaviors in the home</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453144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 will use these systems to highlight three design principles important to our work: </a:t>
            </a:r>
          </a:p>
          <a:p>
            <a:pPr lvl="0"/>
            <a:r>
              <a:rPr lang="en-US" sz="1200" kern="1200" dirty="0" smtClean="0">
                <a:solidFill>
                  <a:schemeClr val="tx1"/>
                </a:solidFill>
                <a:effectLst/>
                <a:latin typeface="+mn-lt"/>
                <a:ea typeface="+mn-ea"/>
                <a:cs typeface="+mn-cs"/>
              </a:rPr>
              <a:t>Minimization of effort</a:t>
            </a:r>
          </a:p>
          <a:p>
            <a:pPr lvl="0"/>
            <a:r>
              <a:rPr lang="en-US" sz="1200" kern="1200" dirty="0" smtClean="0">
                <a:solidFill>
                  <a:schemeClr val="tx1"/>
                </a:solidFill>
                <a:effectLst/>
                <a:latin typeface="+mn-lt"/>
                <a:ea typeface="+mn-ea"/>
                <a:cs typeface="+mn-cs"/>
              </a:rPr>
              <a:t>Aesthetic &amp; playfulness</a:t>
            </a:r>
          </a:p>
          <a:p>
            <a:pPr lvl="0"/>
            <a:r>
              <a:rPr lang="en-US" sz="1200" kern="1200" dirty="0" smtClean="0">
                <a:solidFill>
                  <a:schemeClr val="tx1"/>
                </a:solidFill>
                <a:effectLst/>
                <a:latin typeface="+mn-lt"/>
                <a:ea typeface="+mn-ea"/>
                <a:cs typeface="+mn-cs"/>
              </a:rPr>
              <a:t>Individual vs. collective feedback</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AND: close the gap between partaking in an action and receiving feedback on that action</a:t>
            </a:r>
          </a:p>
          <a:p>
            <a:endParaRPr lang="en-US" dirty="0" smtClean="0"/>
          </a:p>
          <a:p>
            <a:r>
              <a:rPr lang="en-US" dirty="0" smtClean="0"/>
              <a:t>Red: 202, 37, 37</a:t>
            </a:r>
          </a:p>
          <a:p>
            <a:r>
              <a:rPr lang="en-US" dirty="0" smtClean="0"/>
              <a:t>Green: 151, 203, 22</a:t>
            </a:r>
          </a:p>
          <a:p>
            <a:r>
              <a:rPr lang="en-US" dirty="0" smtClean="0"/>
              <a:t>Blue: 9, 112, 196</a:t>
            </a:r>
          </a:p>
          <a:p>
            <a:r>
              <a:rPr lang="en-US" dirty="0" smtClean="0"/>
              <a:t>Purple: 204, 7, 151</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p:txBody>
          <a:bodyPr/>
          <a:lstStyle/>
          <a:p>
            <a:pPr>
              <a:spcBef>
                <a:spcPct val="0"/>
              </a:spcBef>
            </a:pPr>
            <a:endParaRPr lang="en-US" smtClean="0"/>
          </a:p>
        </p:txBody>
      </p:sp>
      <p:sp>
        <p:nvSpPr>
          <p:cNvPr id="44035" name="Slide Number Placeholder 3"/>
          <p:cNvSpPr>
            <a:spLocks noGrp="1"/>
          </p:cNvSpPr>
          <p:nvPr>
            <p:ph type="sldNum" sz="quarter" idx="5"/>
          </p:nvPr>
        </p:nvSpPr>
        <p:spPr>
          <a:noFill/>
        </p:spPr>
        <p:txBody>
          <a:bodyPr/>
          <a:lstStyle/>
          <a:p>
            <a:fld id="{055F4102-1BB1-45A1-8221-E8080FDDDC61}" type="slidenum">
              <a:rPr lang="en-US">
                <a:solidFill>
                  <a:prstClr val="black"/>
                </a:solidFill>
              </a:rPr>
              <a:pPr/>
              <a:t>26</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p:txBody>
          <a:bodyPr/>
          <a:lstStyle/>
          <a:p>
            <a:pPr>
              <a:spcBef>
                <a:spcPct val="0"/>
              </a:spcBef>
            </a:pPr>
            <a:r>
              <a:rPr lang="en-US" dirty="0" smtClean="0"/>
              <a:t>The</a:t>
            </a:r>
            <a:r>
              <a:rPr lang="en-US" baseline="0" dirty="0" smtClean="0"/>
              <a:t> goal is for the primary interactions to be completely passive; for both ubifit and ubigreen</a:t>
            </a:r>
            <a:endParaRPr lang="en-US" dirty="0" smtClean="0"/>
          </a:p>
        </p:txBody>
      </p:sp>
      <p:sp>
        <p:nvSpPr>
          <p:cNvPr id="44035" name="Slide Number Placeholder 3"/>
          <p:cNvSpPr>
            <a:spLocks noGrp="1"/>
          </p:cNvSpPr>
          <p:nvPr>
            <p:ph type="sldNum" sz="quarter" idx="5"/>
          </p:nvPr>
        </p:nvSpPr>
        <p:spPr>
          <a:noFill/>
        </p:spPr>
        <p:txBody>
          <a:bodyPr/>
          <a:lstStyle/>
          <a:p>
            <a:fld id="{055F4102-1BB1-45A1-8221-E8080FDDDC61}" type="slidenum">
              <a:rPr lang="en-US">
                <a:solidFill>
                  <a:prstClr val="black"/>
                </a:solidFill>
              </a:rPr>
              <a:pPr/>
              <a:t>27</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What I didn’t realize was that the hired wedding videographer managed to capture my dance moves on film. When I saw the video a few weeks later, I was surprised to discover I actually looked very silly.</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3</a:t>
            </a:fld>
            <a:endParaRPr lang="en-US"/>
          </a:p>
        </p:txBody>
      </p:sp>
    </p:spTree>
    <p:extLst>
      <p:ext uri="{BB962C8B-B14F-4D97-AF65-F5344CB8AC3E}">
        <p14:creationId xmlns:p14="http://schemas.microsoft.com/office/powerpoint/2010/main" val="27013738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11E5671-4418-4830-BFD5-1931A095E609}" type="slidenum">
              <a:rPr lang="en-US" smtClean="0">
                <a:solidFill>
                  <a:prstClr val="black"/>
                </a:solidFill>
              </a:rPr>
              <a:pPr/>
              <a:t>28</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ECF4272-63DE-4C72-9710-94DBFF5DA0C7}" type="slidenum">
              <a:rPr lang="en-US">
                <a:solidFill>
                  <a:prstClr val="black"/>
                </a:solidFill>
              </a:rPr>
              <a:pPr/>
              <a:t>30</a:t>
            </a:fld>
            <a:endParaRPr lang="en-US">
              <a:solidFill>
                <a:prstClr val="black"/>
              </a:solidFill>
            </a:endParaRPr>
          </a:p>
        </p:txBody>
      </p:sp>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xfrm>
            <a:off x="685800" y="4343400"/>
            <a:ext cx="5486400" cy="4114800"/>
          </a:xfrm>
        </p:spPr>
        <p:txBody>
          <a:bodyPr/>
          <a:lstStyle/>
          <a:p>
            <a:r>
              <a:rPr lang="en-US" dirty="0"/>
              <a:t>Since most agencies that promote physical activity</a:t>
            </a:r>
          </a:p>
          <a:p>
            <a:r>
              <a:rPr lang="en-US" dirty="0"/>
              <a:t>guidelines (e.g., the ACSM and American Heart</a:t>
            </a:r>
          </a:p>
          <a:p>
            <a:r>
              <a:rPr lang="en-US" dirty="0"/>
              <a:t>Association [8][18]) use a weekly time frame, </a:t>
            </a:r>
            <a:r>
              <a:rPr lang="en-US" dirty="0" err="1"/>
              <a:t>UbiFit’s</a:t>
            </a:r>
            <a:endParaRPr lang="en-US" dirty="0"/>
          </a:p>
          <a:p>
            <a:r>
              <a:rPr lang="en-US" dirty="0"/>
              <a:t>display represents one week’s worth of activities, and goals</a:t>
            </a:r>
          </a:p>
          <a:p>
            <a:r>
              <a:rPr lang="en-US" dirty="0"/>
              <a:t>are set and attained on a per-week basis.</a:t>
            </a:r>
          </a:p>
        </p:txBody>
      </p:sp>
      <p:sp>
        <p:nvSpPr>
          <p:cNvPr id="18436" name="Slide Number Placeholder 3"/>
          <p:cNvSpPr txBox="1">
            <a:spLocks noGrp="1"/>
          </p:cNvSpPr>
          <p:nvPr/>
        </p:nvSpPr>
        <p:spPr bwMode="auto">
          <a:xfrm>
            <a:off x="3884614" y="8685213"/>
            <a:ext cx="2971800" cy="457200"/>
          </a:xfrm>
          <a:prstGeom prst="rect">
            <a:avLst/>
          </a:prstGeom>
          <a:noFill/>
          <a:ln w="9525">
            <a:noFill/>
            <a:miter lim="800000"/>
            <a:headEnd/>
            <a:tailEnd/>
          </a:ln>
        </p:spPr>
        <p:txBody>
          <a:bodyPr lIns="91437" tIns="45718" rIns="91437" bIns="45718" anchor="b"/>
          <a:lstStyle/>
          <a:p>
            <a:pPr algn="r"/>
            <a:fld id="{5698DB15-4708-45B6-96B5-3335D5637E95}" type="slidenum">
              <a:rPr lang="en-US" sz="1200">
                <a:solidFill>
                  <a:prstClr val="black"/>
                </a:solidFill>
              </a:rPr>
              <a:pPr algn="r"/>
              <a:t>30</a:t>
            </a:fld>
            <a:endParaRPr lang="en-US" sz="120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032A7560-B73A-4BD8-B61F-A8447ED40377}" type="slidenum">
              <a:rPr lang="en-US" smtClean="0">
                <a:solidFill>
                  <a:prstClr val="black"/>
                </a:solidFill>
              </a:rPr>
              <a:pPr/>
              <a:t>31</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11E5671-4418-4830-BFD5-1931A095E609}" type="slidenum">
              <a:rPr lang="en-US" smtClean="0">
                <a:solidFill>
                  <a:prstClr val="black"/>
                </a:solidFill>
              </a:rPr>
              <a:pPr/>
              <a:t>32</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had two visual designs for our study: the tree design, which Jon covered, and a polar bear design.</a:t>
            </a:r>
          </a:p>
          <a:p>
            <a:endParaRPr lang="en-US" baseline="0" dirty="0" smtClean="0"/>
          </a:p>
          <a:p>
            <a:r>
              <a:rPr lang="en-US" baseline="0" dirty="0" smtClean="0"/>
              <a:t>At the start of each week, the polar bear is shown on a small iceberg.  Over the week, the iceberg grows as green transportation actions are taken and the surrounding ecosystem improves. The final screen depicted the Northern Lights.</a:t>
            </a:r>
          </a:p>
        </p:txBody>
      </p:sp>
      <p:sp>
        <p:nvSpPr>
          <p:cNvPr id="4" name="Slide Number Placeholder 3"/>
          <p:cNvSpPr>
            <a:spLocks noGrp="1"/>
          </p:cNvSpPr>
          <p:nvPr>
            <p:ph type="sldNum" sz="quarter" idx="10"/>
          </p:nvPr>
        </p:nvSpPr>
        <p:spPr/>
        <p:txBody>
          <a:bodyPr/>
          <a:lstStyle/>
          <a:p>
            <a:fld id="{032A7560-B73A-4BD8-B61F-A8447ED40377}" type="slidenum">
              <a:rPr lang="en-US" smtClean="0">
                <a:solidFill>
                  <a:prstClr val="black"/>
                </a:solidFill>
              </a:rPr>
              <a:pPr/>
              <a:t>33</a:t>
            </a:fld>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Red: 202, 37, 37</a:t>
            </a:r>
          </a:p>
          <a:p>
            <a:r>
              <a:rPr lang="en-US" dirty="0" smtClean="0"/>
              <a:t>Green: 151, 203, 22</a:t>
            </a:r>
          </a:p>
          <a:p>
            <a:r>
              <a:rPr lang="en-US" dirty="0" smtClean="0"/>
              <a:t>Blue: 9, 112, 196</a:t>
            </a:r>
          </a:p>
          <a:p>
            <a:r>
              <a:rPr lang="en-US" dirty="0" smtClean="0"/>
              <a:t>Purple: 204, 7, 151</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that participants wanted new</a:t>
            </a:r>
            <a:r>
              <a:rPr lang="en-US" baseline="0" dirty="0" smtClean="0"/>
              <a:t> “stories” every week to sustain engagement</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35</a:t>
            </a:fld>
            <a:endParaRPr lang="en-US"/>
          </a:p>
        </p:txBody>
      </p:sp>
    </p:spTree>
    <p:extLst>
      <p:ext uri="{BB962C8B-B14F-4D97-AF65-F5344CB8AC3E}">
        <p14:creationId xmlns:p14="http://schemas.microsoft.com/office/powerpoint/2010/main" val="39616517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Red: 202, 37, 37</a:t>
            </a:r>
          </a:p>
          <a:p>
            <a:r>
              <a:rPr lang="en-US" dirty="0" smtClean="0"/>
              <a:t>Green: 151, 203, 22</a:t>
            </a:r>
          </a:p>
          <a:p>
            <a:r>
              <a:rPr lang="en-US" dirty="0" smtClean="0"/>
              <a:t>Blue: 9, 112, 196</a:t>
            </a:r>
          </a:p>
          <a:p>
            <a:r>
              <a:rPr lang="en-US" dirty="0" smtClean="0"/>
              <a:t>Purple: 204, 7, 151</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3-month study with a control and experimental group</a:t>
            </a:r>
            <a:r>
              <a:rPr lang="en-US" baseline="0" dirty="0" smtClean="0"/>
              <a:t> and found that those with the ambient display outperformed those without.</a:t>
            </a:r>
          </a:p>
        </p:txBody>
      </p:sp>
      <p:sp>
        <p:nvSpPr>
          <p:cNvPr id="4" name="Slide Number Placeholder 3"/>
          <p:cNvSpPr>
            <a:spLocks noGrp="1"/>
          </p:cNvSpPr>
          <p:nvPr>
            <p:ph type="sldNum" sz="quarter" idx="10"/>
          </p:nvPr>
        </p:nvSpPr>
        <p:spPr/>
        <p:txBody>
          <a:bodyPr/>
          <a:lstStyle/>
          <a:p>
            <a:fld id="{032A7560-B73A-4BD8-B61F-A8447ED40377}" type="slidenum">
              <a:rPr lang="en-US" smtClean="0">
                <a:solidFill>
                  <a:prstClr val="black"/>
                </a:solidFill>
              </a:rPr>
              <a:pPr/>
              <a:t>38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Red: 202, 37, 37</a:t>
            </a:r>
          </a:p>
          <a:p>
            <a:r>
              <a:rPr lang="en-US" dirty="0" smtClean="0"/>
              <a:t>Green: 151, 203, 22</a:t>
            </a:r>
          </a:p>
          <a:p>
            <a:r>
              <a:rPr lang="en-US" dirty="0" smtClean="0"/>
              <a:t>Blue: 9, 112, 196</a:t>
            </a:r>
          </a:p>
          <a:p>
            <a:r>
              <a:rPr lang="en-US" dirty="0" smtClean="0"/>
              <a:t>Purple: 204, 7, 151</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These reflective insights—this self-discovery—are enabled by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sensing and feedback. In my case, the sensing system was a film recorder and the feedback system was a TV and VCR.</a:t>
            </a:r>
          </a:p>
        </p:txBody>
      </p:sp>
      <p:sp>
        <p:nvSpPr>
          <p:cNvPr id="4" name="Slide Number Placeholder 3"/>
          <p:cNvSpPr>
            <a:spLocks noGrp="1"/>
          </p:cNvSpPr>
          <p:nvPr>
            <p:ph type="sldNum" sz="quarter" idx="10"/>
          </p:nvPr>
        </p:nvSpPr>
        <p:spPr/>
        <p:txBody>
          <a:bodyPr/>
          <a:lstStyle/>
          <a:p>
            <a:fld id="{DA42F396-CB02-445E-9C47-A25EEFB6F230}" type="slidenum">
              <a:rPr lang="en-US" smtClean="0"/>
              <a:t>4</a:t>
            </a:fld>
            <a:endParaRPr lang="en-US"/>
          </a:p>
        </p:txBody>
      </p:sp>
    </p:spTree>
    <p:extLst>
      <p:ext uri="{BB962C8B-B14F-4D97-AF65-F5344CB8AC3E}">
        <p14:creationId xmlns:p14="http://schemas.microsoft.com/office/powerpoint/2010/main" val="334151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Red: 202, 37, 37</a:t>
            </a:r>
          </a:p>
          <a:p>
            <a:r>
              <a:rPr lang="en-US" dirty="0" smtClean="0"/>
              <a:t>Green: 151, 203, 22</a:t>
            </a:r>
          </a:p>
          <a:p>
            <a:r>
              <a:rPr lang="en-US" dirty="0" smtClean="0"/>
              <a:t>Blue: 9, 112, 196</a:t>
            </a:r>
          </a:p>
          <a:p>
            <a:r>
              <a:rPr lang="en-US" dirty="0" smtClean="0"/>
              <a:t>Purple: 204, 7, 151</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Red: 202, 37, 37</a:t>
            </a:r>
          </a:p>
          <a:p>
            <a:r>
              <a:rPr lang="en-US" dirty="0" smtClean="0"/>
              <a:t>Green: 151, 203, 22</a:t>
            </a:r>
          </a:p>
          <a:p>
            <a:r>
              <a:rPr lang="en-US" dirty="0" smtClean="0"/>
              <a:t>Blue: 9, 112, 196</a:t>
            </a:r>
          </a:p>
          <a:p>
            <a:r>
              <a:rPr lang="en-US" dirty="0" smtClean="0"/>
              <a:t>Purple: 204, 7, 151</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 will use these systems to highlight three design principles important to our work: </a:t>
            </a:r>
          </a:p>
          <a:p>
            <a:pPr lvl="0"/>
            <a:r>
              <a:rPr lang="en-US" sz="1200" kern="1200" dirty="0" smtClean="0">
                <a:solidFill>
                  <a:schemeClr val="tx1"/>
                </a:solidFill>
                <a:effectLst/>
                <a:latin typeface="+mn-lt"/>
                <a:ea typeface="+mn-ea"/>
                <a:cs typeface="+mn-cs"/>
              </a:rPr>
              <a:t>Minimization of effort</a:t>
            </a:r>
          </a:p>
          <a:p>
            <a:pPr lvl="0"/>
            <a:r>
              <a:rPr lang="en-US" sz="1200" kern="1200" dirty="0" smtClean="0">
                <a:solidFill>
                  <a:schemeClr val="tx1"/>
                </a:solidFill>
                <a:effectLst/>
                <a:latin typeface="+mn-lt"/>
                <a:ea typeface="+mn-ea"/>
                <a:cs typeface="+mn-cs"/>
              </a:rPr>
              <a:t>Aesthetic &amp; playfulness</a:t>
            </a:r>
          </a:p>
          <a:p>
            <a:pPr lvl="0"/>
            <a:r>
              <a:rPr lang="en-US" sz="1200" kern="1200" dirty="0" smtClean="0">
                <a:solidFill>
                  <a:schemeClr val="tx1"/>
                </a:solidFill>
                <a:effectLst/>
                <a:latin typeface="+mn-lt"/>
                <a:ea typeface="+mn-ea"/>
                <a:cs typeface="+mn-cs"/>
              </a:rPr>
              <a:t>Individual vs. collective feedback</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recently, we have been working on sensing and feedback systems for resource consumption in the home.</a:t>
            </a:r>
            <a:r>
              <a:rPr lang="en-US" baseline="0" dirty="0" smtClean="0"/>
              <a:t> Reflect2O is a real-time feedback display for water consumption based on fixture-level water usage. For example, that means water data…</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4531442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Reflect2O is really composed of two underlying systems: </a:t>
            </a:r>
            <a:r>
              <a:rPr lang="en-US" dirty="0" err="1" smtClean="0"/>
              <a:t>HydroSense</a:t>
            </a:r>
            <a:r>
              <a:rPr lang="en-US" dirty="0" smtClean="0"/>
              <a:t> is a real-time,</a:t>
            </a:r>
            <a:r>
              <a:rPr lang="en-US" baseline="0" dirty="0" smtClean="0"/>
              <a:t> fixture-level water usage sensor and Reflect2O is the real-time, interactive, ambient display system for this data</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44</a:t>
            </a:fld>
            <a:endParaRPr lang="en-US"/>
          </a:p>
        </p:txBody>
      </p:sp>
    </p:spTree>
    <p:extLst>
      <p:ext uri="{BB962C8B-B14F-4D97-AF65-F5344CB8AC3E}">
        <p14:creationId xmlns:p14="http://schemas.microsoft.com/office/powerpoint/2010/main" val="38407218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Landay’s</a:t>
            </a:r>
            <a:r>
              <a:rPr lang="en-US" dirty="0" smtClean="0"/>
              <a:t> water</a:t>
            </a:r>
            <a:r>
              <a:rPr lang="en-US" baseline="0" dirty="0" smtClean="0"/>
              <a:t> meter</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4130920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this makes it hard to determine where we can</a:t>
            </a:r>
            <a:r>
              <a:rPr lang="en-US" baseline="0" dirty="0" smtClean="0"/>
              <a:t> save water</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5422161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there is an emerging trend in building new indirect</a:t>
            </a:r>
            <a:r>
              <a:rPr lang="en-US" baseline="0" dirty="0" smtClean="0"/>
              <a:t> water sensing methods that provide the same fixture-level granularity from only one or a few sensors.</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31888446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do we do with</a:t>
            </a:r>
            <a:r>
              <a:rPr lang="en-US" baseline="0" dirty="0" smtClean="0"/>
              <a:t> all this data?</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27058252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design space is huge—how</a:t>
            </a:r>
            <a:r>
              <a:rPr lang="en-US" baseline="0" dirty="0" smtClean="0"/>
              <a:t> does one structure the design process to effectively design for this data?</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1518244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the target for much of this sensing</a:t>
            </a:r>
            <a:r>
              <a:rPr lang="en-US" baseline="0" dirty="0" smtClean="0"/>
              <a:t> and feedback work is “you”</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5</a:t>
            </a:fld>
            <a:endParaRPr lang="en-US"/>
          </a:p>
        </p:txBody>
      </p:sp>
    </p:spTree>
    <p:extLst>
      <p:ext uri="{BB962C8B-B14F-4D97-AF65-F5344CB8AC3E}">
        <p14:creationId xmlns:p14="http://schemas.microsoft.com/office/powerpoint/2010/main" val="3833128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create these two design sets we employed a multi-stage</a:t>
            </a:r>
            <a:r>
              <a:rPr lang="en-US" baseline="0" dirty="0" smtClean="0"/>
              <a:t> iterative design process</a:t>
            </a:r>
          </a:p>
          <a:p>
            <a:endParaRPr lang="en-US" baseline="0" dirty="0" smtClean="0"/>
          </a:p>
          <a:p>
            <a:r>
              <a:rPr lang="en-US" baseline="0" dirty="0" smtClean="0"/>
              <a:t>We first performed a breadth of formative inquiries including informal interviews with water experts and our own online survey of water usage attitudes, practices, and knowledge. </a:t>
            </a:r>
          </a:p>
        </p:txBody>
      </p:sp>
      <p:sp>
        <p:nvSpPr>
          <p:cNvPr id="4" name="Slide Number Placeholder 3"/>
          <p:cNvSpPr>
            <a:spLocks noGrp="1"/>
          </p:cNvSpPr>
          <p:nvPr>
            <p:ph type="sldNum" sz="quarter" idx="10"/>
          </p:nvPr>
        </p:nvSpPr>
        <p:spPr/>
        <p:txBody>
          <a:bodyPr/>
          <a:lstStyle/>
          <a:p>
            <a:fld id="{D7A586D1-A4BA-44C1-983C-3F22538F7654}" type="slidenum">
              <a:rPr lang="en-US" smtClean="0"/>
              <a:t>53</a:t>
            </a:fld>
            <a:endParaRPr lang="en-US"/>
          </a:p>
        </p:txBody>
      </p:sp>
    </p:spTree>
    <p:extLst>
      <p:ext uri="{BB962C8B-B14F-4D97-AF65-F5344CB8AC3E}">
        <p14:creationId xmlns:p14="http://schemas.microsoft.com/office/powerpoint/2010/main" val="38853080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 will use these systems to highlight three design principles important to our work: </a:t>
            </a:r>
          </a:p>
          <a:p>
            <a:pPr lvl="0"/>
            <a:r>
              <a:rPr lang="en-US" sz="1200" kern="1200" dirty="0" smtClean="0">
                <a:solidFill>
                  <a:schemeClr val="tx1"/>
                </a:solidFill>
                <a:effectLst/>
                <a:latin typeface="+mn-lt"/>
                <a:ea typeface="+mn-ea"/>
                <a:cs typeface="+mn-cs"/>
              </a:rPr>
              <a:t>Minimization of effort</a:t>
            </a:r>
          </a:p>
          <a:p>
            <a:pPr lvl="0"/>
            <a:r>
              <a:rPr lang="en-US" sz="1200" kern="1200" dirty="0" smtClean="0">
                <a:solidFill>
                  <a:schemeClr val="tx1"/>
                </a:solidFill>
                <a:effectLst/>
                <a:latin typeface="+mn-lt"/>
                <a:ea typeface="+mn-ea"/>
                <a:cs typeface="+mn-cs"/>
              </a:rPr>
              <a:t>Aesthetic &amp; playfulness</a:t>
            </a:r>
          </a:p>
          <a:p>
            <a:pPr lvl="0"/>
            <a:r>
              <a:rPr lang="en-US" sz="1200" kern="1200" dirty="0" smtClean="0">
                <a:solidFill>
                  <a:schemeClr val="tx1"/>
                </a:solidFill>
                <a:effectLst/>
                <a:latin typeface="+mn-lt"/>
                <a:ea typeface="+mn-ea"/>
                <a:cs typeface="+mn-cs"/>
              </a:rPr>
              <a:t>Individual vs. collective feedback</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 will use these systems to highlight three design principles important to our work: </a:t>
            </a:r>
          </a:p>
          <a:p>
            <a:pPr lvl="0"/>
            <a:r>
              <a:rPr lang="en-US" sz="1200" kern="1200" dirty="0" smtClean="0">
                <a:solidFill>
                  <a:schemeClr val="tx1"/>
                </a:solidFill>
                <a:effectLst/>
                <a:latin typeface="+mn-lt"/>
                <a:ea typeface="+mn-ea"/>
                <a:cs typeface="+mn-cs"/>
              </a:rPr>
              <a:t>Minimization of effort</a:t>
            </a:r>
          </a:p>
          <a:p>
            <a:pPr lvl="0"/>
            <a:r>
              <a:rPr lang="en-US" sz="1200" kern="1200" dirty="0" smtClean="0">
                <a:solidFill>
                  <a:schemeClr val="tx1"/>
                </a:solidFill>
                <a:effectLst/>
                <a:latin typeface="+mn-lt"/>
                <a:ea typeface="+mn-ea"/>
                <a:cs typeface="+mn-cs"/>
              </a:rPr>
              <a:t>Aesthetic &amp; playfulness</a:t>
            </a:r>
          </a:p>
          <a:p>
            <a:pPr lvl="0"/>
            <a:r>
              <a:rPr lang="en-US" sz="1200" kern="1200" dirty="0" smtClean="0">
                <a:solidFill>
                  <a:schemeClr val="tx1"/>
                </a:solidFill>
                <a:effectLst/>
                <a:latin typeface="+mn-lt"/>
                <a:ea typeface="+mn-ea"/>
                <a:cs typeface="+mn-cs"/>
              </a:rPr>
              <a:t>Individual vs. collective feedback</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example, this is one vision for how a feedback display might fit into the home</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9692804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main thing we were interested</a:t>
            </a:r>
            <a:r>
              <a:rPr lang="en-US" sz="1200" kern="1200" baseline="0" dirty="0" smtClean="0">
                <a:solidFill>
                  <a:schemeClr val="tx1"/>
                </a:solidFill>
                <a:effectLst/>
                <a:latin typeface="+mn-lt"/>
                <a:ea typeface="+mn-ea"/>
                <a:cs typeface="+mn-cs"/>
              </a:rPr>
              <a:t> in here, though, was in considering and exploring the shift from a sensing and feedback system for personal activities to one for an entire family or household</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help answer these questions, we created</a:t>
            </a:r>
            <a:r>
              <a:rPr lang="en-US" baseline="0" dirty="0" smtClean="0"/>
              <a:t> two sets of eco-feedback water designs…</a:t>
            </a:r>
          </a:p>
          <a:p>
            <a:endParaRPr lang="en-US" baseline="0" dirty="0" smtClean="0"/>
          </a:p>
          <a:p>
            <a:r>
              <a:rPr lang="en-US" baseline="0" dirty="0" smtClean="0"/>
              <a:t>The first set were designed to isolate eco-feedback design dimensions in the context of water usage</a:t>
            </a:r>
          </a:p>
          <a:p>
            <a:endParaRPr lang="en-US" baseline="0" dirty="0" smtClean="0"/>
          </a:p>
          <a:p>
            <a:r>
              <a:rPr lang="en-US" baseline="0" dirty="0" smtClean="0"/>
              <a:t>The second set were meant to elicit reactions about how displays within a household and investigate issues such as privacy, competition, and family dynamics.</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39882157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used the</a:t>
            </a:r>
            <a:r>
              <a:rPr lang="en-US" baseline="0" dirty="0" smtClean="0"/>
              <a:t> same visual representation—bar graphs—to isolate the affect of each dimension on the designs</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3819027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explored six design probes</a:t>
            </a:r>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3044423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started with this example because,</a:t>
            </a:r>
            <a:r>
              <a:rPr lang="en-US" baseline="0" dirty="0" smtClean="0"/>
              <a:t> I think, it’s something we can all relate to…</a:t>
            </a:r>
          </a:p>
          <a:p>
            <a:endParaRPr lang="en-US" baseline="0" dirty="0" smtClean="0"/>
          </a:p>
          <a:p>
            <a:r>
              <a:rPr lang="en-US" sz="1200" kern="1200" dirty="0" smtClean="0">
                <a:solidFill>
                  <a:schemeClr val="tx1"/>
                </a:solidFill>
                <a:effectLst/>
                <a:latin typeface="+mn-lt"/>
                <a:ea typeface="+mn-ea"/>
                <a:cs typeface="+mn-cs"/>
              </a:rPr>
              <a:t>My talk today is about how sensing and feedback systems not only allow for self-discovery but can also be used to promote positive behavior change and help users meet important personal goals. This research area often</a:t>
            </a:r>
            <a:r>
              <a:rPr lang="en-US" sz="1200" kern="1200" baseline="0" dirty="0" smtClean="0">
                <a:solidFill>
                  <a:schemeClr val="tx1"/>
                </a:solidFill>
                <a:effectLst/>
                <a:latin typeface="+mn-lt"/>
                <a:ea typeface="+mn-ea"/>
                <a:cs typeface="+mn-cs"/>
              </a:rPr>
              <a:t> falls within the domains of </a:t>
            </a:r>
            <a:r>
              <a:rPr lang="en-US" sz="1200" kern="1200" dirty="0" smtClean="0">
                <a:solidFill>
                  <a:schemeClr val="tx1"/>
                </a:solidFill>
                <a:effectLst/>
                <a:latin typeface="+mn-lt"/>
                <a:ea typeface="+mn-ea"/>
                <a:cs typeface="+mn-cs"/>
              </a:rPr>
              <a:t>“Persuasive Technology,” “Quantified Self,” “Personal Informatics” and others</a:t>
            </a:r>
            <a:endParaRPr lang="en-US" baseline="0" dirty="0" smtClean="0"/>
          </a:p>
          <a:p>
            <a:endParaRPr lang="en-US" baseline="0" dirty="0" smtClean="0"/>
          </a:p>
          <a:p>
            <a:r>
              <a:rPr lang="en-US" dirty="0" smtClean="0"/>
              <a:t>Red: 202, 37, 37</a:t>
            </a:r>
          </a:p>
          <a:p>
            <a:r>
              <a:rPr lang="en-US" dirty="0" smtClean="0"/>
              <a:t>Green: 151, 203, 22</a:t>
            </a:r>
          </a:p>
          <a:p>
            <a:r>
              <a:rPr lang="en-US" dirty="0" smtClean="0"/>
              <a:t>Blue: 9, 112, 196</a:t>
            </a:r>
          </a:p>
          <a:p>
            <a:r>
              <a:rPr lang="en-US" dirty="0" smtClean="0"/>
              <a:t>Purple: 204, 7, 151</a:t>
            </a:r>
          </a:p>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833128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explored six design probes</a:t>
            </a:r>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30444231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major temporal trends exist for water consumption: (</a:t>
            </a:r>
            <a:r>
              <a:rPr lang="en-US" dirty="0" err="1"/>
              <a:t>i</a:t>
            </a:r>
            <a:r>
              <a:rPr lang="en-US" dirty="0"/>
              <a:t>) </a:t>
            </a:r>
            <a:r>
              <a:rPr lang="en-US" i="1" dirty="0"/>
              <a:t>time of day </a:t>
            </a:r>
            <a:r>
              <a:rPr lang="en-US" dirty="0"/>
              <a:t>(as shown here); (ii) </a:t>
            </a:r>
            <a:r>
              <a:rPr lang="en-US" i="1" dirty="0"/>
              <a:t>day of week</a:t>
            </a:r>
            <a:r>
              <a:rPr lang="en-US" dirty="0"/>
              <a:t>:; and (iii) </a:t>
            </a:r>
            <a:r>
              <a:rPr lang="en-US" i="1" dirty="0"/>
              <a:t>season</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12745090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5563">
              <a:defRPr/>
            </a:pPr>
            <a:r>
              <a:rPr lang="en-US" dirty="0"/>
              <a:t>Our goal was to create displays that revealed these trends and, crucially, indicated what fixture or fixture category accounted for that usage in time</a:t>
            </a:r>
            <a:endParaRPr lang="en-US" dirty="0" smtClean="0"/>
          </a:p>
          <a:p>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2874555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30444231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Shows water usage broken down by </a:t>
            </a:r>
            <a:r>
              <a:rPr lang="en-US" i="1" dirty="0"/>
              <a:t>occupant </a:t>
            </a:r>
            <a:r>
              <a:rPr lang="en-US" dirty="0"/>
              <a:t>rather than by </a:t>
            </a:r>
            <a:r>
              <a:rPr lang="en-US" i="1" dirty="0"/>
              <a:t>fixture. </a:t>
            </a:r>
            <a:r>
              <a:rPr lang="en-US" dirty="0"/>
              <a:t>This view allowed us to specifically explore particular themes of interest including competition, accountability, blame, and privacy. </a:t>
            </a:r>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4167053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30444231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5563">
              <a:defRPr/>
            </a:pPr>
            <a:r>
              <a:rPr lang="en-US" dirty="0"/>
              <a:t>The aquatic ecosystem uses fish and plant life to depict water usage information in an artistic and ambient manner.</a:t>
            </a:r>
          </a:p>
          <a:p>
            <a:pPr defTabSz="895563">
              <a:defRPr/>
            </a:pPr>
            <a:endParaRPr lang="en-US" dirty="0"/>
          </a:p>
          <a:p>
            <a:pPr defTabSz="895563">
              <a:defRPr/>
            </a:pPr>
            <a:r>
              <a:rPr lang="en-US" dirty="0"/>
              <a:t>The display is intended to be attractive and appealing to children and adults who prefer a less ‘data-centric’ design. Unlike our other designs, which focus on tracking </a:t>
            </a:r>
            <a:r>
              <a:rPr lang="en-US" i="1" dirty="0"/>
              <a:t>consumption</a:t>
            </a:r>
            <a:r>
              <a:rPr lang="en-US" dirty="0"/>
              <a:t>, this display focuses on water </a:t>
            </a:r>
            <a:r>
              <a:rPr lang="en-US" i="1" dirty="0"/>
              <a:t>savings</a:t>
            </a:r>
            <a:r>
              <a:rPr lang="en-US" dirty="0"/>
              <a:t> and reaching water savings goals for different fixtures in the home</a:t>
            </a:r>
            <a:endParaRPr lang="en-US" dirty="0" smtClean="0"/>
          </a:p>
          <a:p>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27662903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30444231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Visualizes fixture-category water usage in a way that is analogous to the basic bar graph display (figure 2b) but in a more playful and fun manner.</a:t>
            </a:r>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23051806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5563">
              <a:defRPr/>
            </a:pPr>
            <a:r>
              <a:rPr lang="en-US" dirty="0"/>
              <a:t>Visualizes fixture-category water usage in a way that is analogous to the basic bar graph display (figure 2b) but in a more playful and fun manner.</a:t>
            </a:r>
          </a:p>
          <a:p>
            <a:endParaRPr lang="en-US" dirty="0" smtClean="0"/>
          </a:p>
          <a:p>
            <a:pPr defTabSz="895563">
              <a:defRPr/>
            </a:pPr>
            <a:r>
              <a:rPr lang="en-US" dirty="0"/>
              <a:t>Water flows out of the fixture icons at the top of the display and into containers at the bottom, which fill according to use. Thus, the fill amount in the container is similar to a bar in a bar graph. </a:t>
            </a:r>
            <a:endParaRPr lang="en-US" dirty="0" smtClean="0"/>
          </a:p>
          <a:p>
            <a:endParaRPr lang="en-US" dirty="0" smtClean="0"/>
          </a:p>
          <a:p>
            <a:r>
              <a:rPr lang="en-US" dirty="0" smtClean="0"/>
              <a:t>----</a:t>
            </a:r>
          </a:p>
          <a:p>
            <a:endParaRPr lang="en-US" dirty="0" smtClean="0"/>
          </a:p>
          <a:p>
            <a:r>
              <a:rPr lang="en-US" dirty="0" smtClean="0"/>
              <a:t>During</a:t>
            </a:r>
            <a:r>
              <a:rPr lang="en-US" baseline="0" dirty="0" smtClean="0"/>
              <a:t> the prototyping process, we created test frameworks that used previously collected disaggregated data as input to simulate how the displays would perform.</a:t>
            </a:r>
          </a:p>
          <a:p>
            <a:endParaRPr lang="en-US" baseline="0" dirty="0" smtClean="0"/>
          </a:p>
          <a:p>
            <a:r>
              <a:rPr lang="en-US" baseline="0" dirty="0" smtClean="0"/>
              <a:t>Here you can see me moving a time slider to change the time of day and the display reacts accordingly based on water used during that time.</a:t>
            </a:r>
          </a:p>
          <a:p>
            <a:endParaRPr lang="en-US" baseline="0" dirty="0" smtClean="0"/>
          </a:p>
          <a:p>
            <a:pPr defTabSz="895563">
              <a:defRPr/>
            </a:pPr>
            <a:r>
              <a:rPr lang="en-US" dirty="0"/>
              <a:t>Water flows out of the fixture icons at the top of the display and into containers at the bottom, which fill according to use. Thus, the fill amount in the container is similar to a bar in a bar graph. </a:t>
            </a:r>
            <a:endParaRPr lang="en-US" dirty="0" smtClean="0"/>
          </a:p>
          <a:p>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13078956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BJ </a:t>
            </a:r>
            <a:r>
              <a:rPr lang="en-US" dirty="0" err="1" smtClean="0"/>
              <a:t>Fogg</a:t>
            </a:r>
            <a:r>
              <a:rPr lang="en-US" dirty="0" smtClean="0"/>
              <a:t>,</a:t>
            </a:r>
            <a:r>
              <a:rPr lang="en-US" baseline="0" dirty="0" smtClean="0"/>
              <a:t> a Stanford psychologist, calls these systems </a:t>
            </a:r>
            <a:r>
              <a:rPr lang="en-US" dirty="0" smtClean="0"/>
              <a:t>“persuasive technology” and refer to </a:t>
            </a:r>
            <a:r>
              <a:rPr lang="en-US" baseline="0" dirty="0" smtClean="0"/>
              <a:t>any interactive computing technology designed to change people’s attitudes or behaviors</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7844796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Recall that we performed two types of formative evaluations: an online interactive</a:t>
            </a:r>
            <a:r>
              <a:rPr lang="en-US" baseline="0" dirty="0" smtClean="0"/>
              <a:t> survey of the designs and in-home interviews</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148749603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Competition was a polarizing theme that arose most often with the </a:t>
            </a:r>
            <a:r>
              <a:rPr lang="en-US" i="1" dirty="0"/>
              <a:t>Per-Occupant</a:t>
            </a:r>
            <a:r>
              <a:rPr lang="en-US" dirty="0"/>
              <a:t> and </a:t>
            </a:r>
            <a:r>
              <a:rPr lang="en-US" i="1" dirty="0"/>
              <a:t>Aquatic Ecosystem </a:t>
            </a:r>
            <a:r>
              <a:rPr lang="en-US" dirty="0"/>
              <a:t>designs &lt;click&gt;</a:t>
            </a:r>
          </a:p>
          <a:p>
            <a:endParaRPr lang="en-US" dirty="0"/>
          </a:p>
          <a:p>
            <a:r>
              <a:rPr lang="en-US" dirty="0"/>
              <a:t>Those who liked it pointed to motivating properties of competition, notions of gaming (</a:t>
            </a:r>
            <a:r>
              <a:rPr lang="en-US" i="1" dirty="0"/>
              <a:t>e.g.,</a:t>
            </a:r>
            <a:r>
              <a:rPr lang="en-US" dirty="0"/>
              <a:t> beating past low usage scores), and creating “friendly competition” with others. &lt;click&gt;</a:t>
            </a:r>
          </a:p>
          <a:p>
            <a:endParaRPr lang="en-US" dirty="0"/>
          </a:p>
          <a:p>
            <a:r>
              <a:rPr lang="en-US" dirty="0"/>
              <a:t>Those who disliked it felt household water savings was about </a:t>
            </a:r>
            <a:r>
              <a:rPr lang="en-US" i="1" dirty="0"/>
              <a:t>cooperation</a:t>
            </a:r>
            <a:r>
              <a:rPr lang="en-US" dirty="0"/>
              <a:t> rather than competition.</a:t>
            </a:r>
            <a:endParaRPr lang="en-US" dirty="0" smtClean="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30444231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Aquatic Ecosystem </a:t>
            </a:r>
            <a:r>
              <a:rPr lang="en-US" dirty="0"/>
              <a:t>and </a:t>
            </a:r>
            <a:r>
              <a:rPr lang="en-US" i="1" dirty="0" err="1"/>
              <a:t>Rainflow</a:t>
            </a:r>
            <a:r>
              <a:rPr lang="en-US" dirty="0"/>
              <a:t> elicited responses about playfulness </a:t>
            </a:r>
            <a:r>
              <a:rPr lang="en-US" i="1" dirty="0"/>
              <a:t>vs</a:t>
            </a:r>
            <a:r>
              <a:rPr lang="en-US" dirty="0"/>
              <a:t>. utility. Most interviewees reacted positively to these designs</a:t>
            </a:r>
          </a:p>
          <a:p>
            <a:endParaRPr lang="en-US" i="1" dirty="0"/>
          </a:p>
          <a:p>
            <a:r>
              <a:rPr lang="en-US" dirty="0"/>
              <a:t>The tension between utility and playfulness is embodied with these two quotes from a spousal pair</a:t>
            </a:r>
            <a:endParaRPr lang="en-US" i="1" dirty="0"/>
          </a:p>
          <a:p>
            <a:endParaRPr lang="en-US" i="1" dirty="0"/>
          </a:p>
          <a:p>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30444231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those households with children, many interviewees felt these two displays could be a useful educational tool in addition to getting their children involved in conservation at home</a:t>
            </a:r>
          </a:p>
          <a:p>
            <a:endParaRPr lang="en-US" dirty="0"/>
          </a:p>
          <a:p>
            <a:r>
              <a:rPr lang="en-US" dirty="0"/>
              <a:t>However, some worried their children might become overly involved in trying to earn rewards by not cleaning themselves or flushing. Others were also concerned about how their children would react if a fish died or what would happen “to the game” if a minimal level of usage in their home was reached. For </a:t>
            </a:r>
            <a:r>
              <a:rPr lang="en-US" i="1" dirty="0" err="1"/>
              <a:t>Rainflow</a:t>
            </a:r>
            <a:r>
              <a:rPr lang="en-US" i="1" dirty="0"/>
              <a:t>,</a:t>
            </a:r>
            <a:r>
              <a:rPr lang="en-US" dirty="0"/>
              <a:t> some parents mentioned how it might actually encourage their children to use </a:t>
            </a:r>
            <a:r>
              <a:rPr lang="en-US" i="1" dirty="0"/>
              <a:t>more </a:t>
            </a:r>
            <a:r>
              <a:rPr lang="en-US" dirty="0"/>
              <a:t>water just to see the pretty water flows</a:t>
            </a:r>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30444231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breakdown of the preferred display locations:</a:t>
            </a:r>
          </a:p>
          <a:p>
            <a:endParaRPr lang="en-US" dirty="0"/>
          </a:p>
          <a:p>
            <a:r>
              <a:rPr lang="en-US" dirty="0"/>
              <a:t>5 households wanted the display in the kitchen which is a shared location for the home and a place for gathering</a:t>
            </a:r>
          </a:p>
          <a:p>
            <a:r>
              <a:rPr lang="en-US" dirty="0"/>
              <a:t>3 households wanted the display near the thermostat, indicating that they perceived the display as another type of utility system for the home</a:t>
            </a:r>
          </a:p>
          <a:p>
            <a:r>
              <a:rPr lang="en-US" dirty="0"/>
              <a:t>2 households preferred the display in highly trafficked areas in their homes</a:t>
            </a:r>
          </a:p>
          <a:p>
            <a:r>
              <a:rPr lang="en-US" dirty="0"/>
              <a:t>Perhaps most interestingly though were the two households that wanted the display </a:t>
            </a:r>
            <a:r>
              <a:rPr lang="en-US" i="1" dirty="0"/>
              <a:t>inaccessible</a:t>
            </a:r>
            <a:r>
              <a:rPr lang="en-US" dirty="0"/>
              <a:t> on purpose: H8 wanted it in their storage closet next to their gas meter and H6 wanted the display mounted inside their kitchen cupboard. The reason given for these placements was that they did not want technology infiltrating all aspects of their life</a:t>
            </a:r>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8151751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solidFill>
                  <a:schemeClr val="bg1"/>
                </a:solidFill>
                <a:latin typeface="Segoe UI Light" pitchFamily="34" charset="0"/>
              </a:rPr>
              <a:t>Eco-feedback displays do not just visualize consumption, they document household activities</a:t>
            </a:r>
          </a:p>
          <a:p>
            <a:endParaRPr lang="en-US" i="1" dirty="0"/>
          </a:p>
          <a:p>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30444231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39765636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 precipice of a revolution in </a:t>
            </a:r>
            <a:endParaRPr lang="en-US" dirty="0"/>
          </a:p>
        </p:txBody>
      </p:sp>
      <p:sp>
        <p:nvSpPr>
          <p:cNvPr id="4" name="Slide Number Placeholder 3"/>
          <p:cNvSpPr>
            <a:spLocks noGrp="1"/>
          </p:cNvSpPr>
          <p:nvPr>
            <p:ph type="sldNum" sz="quarter" idx="10"/>
          </p:nvPr>
        </p:nvSpPr>
        <p:spPr/>
        <p:txBody>
          <a:bodyPr/>
          <a:lstStyle/>
          <a:p>
            <a:fld id="{D7A586D1-A4BA-44C1-983C-3F22538F7654}" type="slidenum">
              <a:rPr lang="en-US" smtClean="0">
                <a:solidFill>
                  <a:prstClr val="black"/>
                </a:solidFill>
              </a:rPr>
              <a:pPr/>
              <a:t>81</a:t>
            </a:fld>
            <a:endParaRPr lang="en-US">
              <a:solidFill>
                <a:prstClr val="black"/>
              </a:solidFill>
            </a:endParaRPr>
          </a:p>
        </p:txBody>
      </p:sp>
    </p:spTree>
    <p:extLst>
      <p:ext uri="{BB962C8B-B14F-4D97-AF65-F5344CB8AC3E}">
        <p14:creationId xmlns:p14="http://schemas.microsoft.com/office/powerpoint/2010/main" val="26426987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are moving into</a:t>
            </a:r>
            <a:r>
              <a:rPr lang="en-US" baseline="0" dirty="0" smtClean="0"/>
              <a:t> a world where the possibilities for feedback are endless—soon, not receiving feedback on your fitness, diet, or sustainability will be like</a:t>
            </a:r>
            <a:endParaRPr lang="en-US" dirty="0"/>
          </a:p>
        </p:txBody>
      </p:sp>
      <p:sp>
        <p:nvSpPr>
          <p:cNvPr id="4" name="Slide Number Placeholder 3"/>
          <p:cNvSpPr>
            <a:spLocks noGrp="1"/>
          </p:cNvSpPr>
          <p:nvPr>
            <p:ph type="sldNum" sz="quarter" idx="10"/>
          </p:nvPr>
        </p:nvSpPr>
        <p:spPr/>
        <p:txBody>
          <a:bodyPr/>
          <a:lstStyle/>
          <a:p>
            <a:fld id="{5B0448B0-57E8-4D25-B756-AB4E54E8931F}" type="slidenum">
              <a:rPr lang="en-US" smtClean="0">
                <a:solidFill>
                  <a:prstClr val="black"/>
                </a:solidFill>
              </a:rPr>
              <a:pPr/>
              <a:t>82</a:t>
            </a:fld>
            <a:endParaRPr lang="en-US">
              <a:solidFill>
                <a:prstClr val="black"/>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May feel like driving without a speedometer or gas gauge</a:t>
            </a:r>
            <a:endParaRPr lang="en-US" dirty="0"/>
          </a:p>
        </p:txBody>
      </p:sp>
      <p:sp>
        <p:nvSpPr>
          <p:cNvPr id="4" name="Slide Number Placeholder 3"/>
          <p:cNvSpPr>
            <a:spLocks noGrp="1"/>
          </p:cNvSpPr>
          <p:nvPr>
            <p:ph type="sldNum" sz="quarter" idx="10"/>
          </p:nvPr>
        </p:nvSpPr>
        <p:spPr/>
        <p:txBody>
          <a:bodyPr/>
          <a:lstStyle/>
          <a:p>
            <a:fld id="{5B0448B0-57E8-4D25-B756-AB4E54E8931F}" type="slidenum">
              <a:rPr lang="en-US" smtClean="0">
                <a:solidFill>
                  <a:prstClr val="black"/>
                </a:solidFill>
              </a:rPr>
              <a:pPr/>
              <a:t>83</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E02E23-CB78-4CD6-8FD0-C21CFC6C3221}"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1637214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effectLst/>
                <a:latin typeface="+mn-lt"/>
                <a:ea typeface="+mn-ea"/>
                <a:cs typeface="+mn-cs"/>
              </a:rPr>
              <a:t>My vision is to empower people by building new types of sensing and feedback systems for human behavior that expose otherwise imperceptible details on our everyday activities.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To allow us to reflect and think about our own behavior in new ways and, hopefully, will motivate us to change those behaviors where we see fit, be it for health and wellness activities like sleep and exercise or environmental behaviors like transit and water usage.</a:t>
            </a:r>
            <a:endParaRPr lang="en-US" dirty="0"/>
          </a:p>
        </p:txBody>
      </p:sp>
      <p:sp>
        <p:nvSpPr>
          <p:cNvPr id="4" name="Slide Number Placeholder 3"/>
          <p:cNvSpPr>
            <a:spLocks noGrp="1"/>
          </p:cNvSpPr>
          <p:nvPr>
            <p:ph type="sldNum" sz="quarter" idx="10"/>
          </p:nvPr>
        </p:nvSpPr>
        <p:spPr/>
        <p:txBody>
          <a:bodyPr/>
          <a:lstStyle/>
          <a:p>
            <a:fld id="{6DEC1407-E653-48D7-9E15-97A268969B19}" type="slidenum">
              <a:rPr lang="en-US" smtClean="0">
                <a:solidFill>
                  <a:prstClr val="black"/>
                </a:solidFill>
              </a:rPr>
              <a:pPr/>
              <a:t>84</a:t>
            </a:fld>
            <a:endParaRPr lang="en-US">
              <a:solidFill>
                <a:prstClr val="black"/>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solidFill>
                  <a:schemeClr val="bg1"/>
                </a:solidFill>
                <a:latin typeface="Segoe UI Light" pitchFamily="34" charset="0"/>
              </a:rPr>
              <a:t>Jon Froehlich</a:t>
            </a:r>
            <a:r>
              <a:rPr lang="en-US" sz="1200" baseline="30000" dirty="0" smtClean="0">
                <a:solidFill>
                  <a:schemeClr val="bg1"/>
                </a:solidFill>
                <a:latin typeface="Segoe UI Light" pitchFamily="34" charset="0"/>
              </a:rPr>
              <a:t>1,2</a:t>
            </a:r>
            <a:r>
              <a:rPr lang="en-US" sz="1200" dirty="0" smtClean="0">
                <a:solidFill>
                  <a:schemeClr val="bg1"/>
                </a:solidFill>
                <a:latin typeface="Segoe UI Light" pitchFamily="34" charset="0"/>
              </a:rPr>
              <a:t>, Leah Findlater</a:t>
            </a:r>
            <a:r>
              <a:rPr lang="en-US" sz="1200" baseline="30000" dirty="0" smtClean="0">
                <a:solidFill>
                  <a:schemeClr val="bg1"/>
                </a:solidFill>
                <a:latin typeface="Segoe UI Light" pitchFamily="34" charset="0"/>
              </a:rPr>
              <a:t>1,2</a:t>
            </a:r>
            <a:r>
              <a:rPr lang="en-US" sz="1200" dirty="0" smtClean="0">
                <a:solidFill>
                  <a:schemeClr val="bg1"/>
                </a:solidFill>
                <a:latin typeface="Segoe UI Light" pitchFamily="34" charset="0"/>
              </a:rPr>
              <a:t>, Marilyn Ostergren</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a:t>
            </a:r>
            <a:r>
              <a:rPr lang="en-US" sz="1200" dirty="0" err="1" smtClean="0">
                <a:solidFill>
                  <a:schemeClr val="bg1"/>
                </a:solidFill>
                <a:latin typeface="Segoe UI Light" pitchFamily="34" charset="0"/>
              </a:rPr>
              <a:t>Solai</a:t>
            </a:r>
            <a:r>
              <a:rPr lang="en-US" sz="1200" dirty="0" smtClean="0">
                <a:solidFill>
                  <a:schemeClr val="bg1"/>
                </a:solidFill>
                <a:latin typeface="Segoe UI Light" pitchFamily="34" charset="0"/>
              </a:rPr>
              <a:t> Ramanathan</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Josh Peterson</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a:t>
            </a:r>
          </a:p>
          <a:p>
            <a:pPr algn="l"/>
            <a:r>
              <a:rPr lang="en-US" sz="1200" dirty="0" smtClean="0">
                <a:solidFill>
                  <a:schemeClr val="bg1"/>
                </a:solidFill>
                <a:latin typeface="Segoe UI Light" pitchFamily="34" charset="0"/>
              </a:rPr>
              <a:t>Inness Wragg</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Eric Larson</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a:t>
            </a:r>
            <a:r>
              <a:rPr lang="en-US" sz="1200" dirty="0" err="1" smtClean="0">
                <a:solidFill>
                  <a:schemeClr val="bg1"/>
                </a:solidFill>
                <a:latin typeface="Segoe UI Light" pitchFamily="34" charset="0"/>
              </a:rPr>
              <a:t>Fabia</a:t>
            </a:r>
            <a:r>
              <a:rPr lang="en-US" sz="1200" dirty="0" smtClean="0">
                <a:solidFill>
                  <a:schemeClr val="bg1"/>
                </a:solidFill>
                <a:latin typeface="Segoe UI Light" pitchFamily="34" charset="0"/>
              </a:rPr>
              <a:t> Fu</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a:t>
            </a:r>
            <a:r>
              <a:rPr lang="en-US" sz="1200" dirty="0" err="1" smtClean="0">
                <a:solidFill>
                  <a:schemeClr val="bg1"/>
                </a:solidFill>
                <a:latin typeface="Segoe UI Light" pitchFamily="34" charset="0"/>
              </a:rPr>
              <a:t>Mazhengmin</a:t>
            </a:r>
            <a:r>
              <a:rPr lang="en-US" sz="1200" dirty="0" smtClean="0">
                <a:solidFill>
                  <a:schemeClr val="bg1"/>
                </a:solidFill>
                <a:latin typeface="Segoe UI Light" pitchFamily="34" charset="0"/>
              </a:rPr>
              <a:t> Bai</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a:t>
            </a:r>
            <a:r>
              <a:rPr lang="en-US" sz="1200" dirty="0" err="1" smtClean="0">
                <a:solidFill>
                  <a:schemeClr val="bg1"/>
                </a:solidFill>
                <a:latin typeface="Segoe UI Light" pitchFamily="34" charset="0"/>
              </a:rPr>
              <a:t>Shwetak</a:t>
            </a:r>
            <a:r>
              <a:rPr lang="en-US" sz="1200" dirty="0" smtClean="0">
                <a:solidFill>
                  <a:schemeClr val="bg1"/>
                </a:solidFill>
                <a:latin typeface="Segoe UI Light" pitchFamily="34" charset="0"/>
              </a:rPr>
              <a:t> N. Patel</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James A. Landay</a:t>
            </a:r>
            <a:r>
              <a:rPr lang="en-US" sz="1200" baseline="30000" dirty="0" smtClean="0">
                <a:solidFill>
                  <a:schemeClr val="bg1"/>
                </a:solidFill>
                <a:latin typeface="Segoe UI Light" pitchFamily="34" charset="0"/>
              </a:rPr>
              <a:t>1</a:t>
            </a:r>
          </a:p>
          <a:p>
            <a:pPr algn="l"/>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85</a:t>
            </a:fld>
            <a:endParaRPr lang="en-US"/>
          </a:p>
        </p:txBody>
      </p:sp>
    </p:spTree>
    <p:extLst>
      <p:ext uri="{BB962C8B-B14F-4D97-AF65-F5344CB8AC3E}">
        <p14:creationId xmlns:p14="http://schemas.microsoft.com/office/powerpoint/2010/main" val="11848551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solidFill>
                  <a:schemeClr val="bg1"/>
                </a:solidFill>
                <a:latin typeface="Segoe UI Light" pitchFamily="34" charset="0"/>
              </a:rPr>
              <a:t>Jon Froehlich</a:t>
            </a:r>
            <a:r>
              <a:rPr lang="en-US" sz="1200" baseline="30000" dirty="0" smtClean="0">
                <a:solidFill>
                  <a:schemeClr val="bg1"/>
                </a:solidFill>
                <a:latin typeface="Segoe UI Light" pitchFamily="34" charset="0"/>
              </a:rPr>
              <a:t>1,2</a:t>
            </a:r>
            <a:r>
              <a:rPr lang="en-US" sz="1200" dirty="0" smtClean="0">
                <a:solidFill>
                  <a:schemeClr val="bg1"/>
                </a:solidFill>
                <a:latin typeface="Segoe UI Light" pitchFamily="34" charset="0"/>
              </a:rPr>
              <a:t>, Leah Findlater</a:t>
            </a:r>
            <a:r>
              <a:rPr lang="en-US" sz="1200" baseline="30000" dirty="0" smtClean="0">
                <a:solidFill>
                  <a:schemeClr val="bg1"/>
                </a:solidFill>
                <a:latin typeface="Segoe UI Light" pitchFamily="34" charset="0"/>
              </a:rPr>
              <a:t>1,2</a:t>
            </a:r>
            <a:r>
              <a:rPr lang="en-US" sz="1200" dirty="0" smtClean="0">
                <a:solidFill>
                  <a:schemeClr val="bg1"/>
                </a:solidFill>
                <a:latin typeface="Segoe UI Light" pitchFamily="34" charset="0"/>
              </a:rPr>
              <a:t>, Marilyn Ostergren</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a:t>
            </a:r>
            <a:r>
              <a:rPr lang="en-US" sz="1200" dirty="0" err="1" smtClean="0">
                <a:solidFill>
                  <a:schemeClr val="bg1"/>
                </a:solidFill>
                <a:latin typeface="Segoe UI Light" pitchFamily="34" charset="0"/>
              </a:rPr>
              <a:t>Solai</a:t>
            </a:r>
            <a:r>
              <a:rPr lang="en-US" sz="1200" dirty="0" smtClean="0">
                <a:solidFill>
                  <a:schemeClr val="bg1"/>
                </a:solidFill>
                <a:latin typeface="Segoe UI Light" pitchFamily="34" charset="0"/>
              </a:rPr>
              <a:t> Ramanathan</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Josh Peterson</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a:t>
            </a:r>
          </a:p>
          <a:p>
            <a:pPr algn="l"/>
            <a:r>
              <a:rPr lang="en-US" sz="1200" dirty="0" smtClean="0">
                <a:solidFill>
                  <a:schemeClr val="bg1"/>
                </a:solidFill>
                <a:latin typeface="Segoe UI Light" pitchFamily="34" charset="0"/>
              </a:rPr>
              <a:t>Inness Wragg</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Eric Larson</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a:t>
            </a:r>
            <a:r>
              <a:rPr lang="en-US" sz="1200" dirty="0" err="1" smtClean="0">
                <a:solidFill>
                  <a:schemeClr val="bg1"/>
                </a:solidFill>
                <a:latin typeface="Segoe UI Light" pitchFamily="34" charset="0"/>
              </a:rPr>
              <a:t>Fabia</a:t>
            </a:r>
            <a:r>
              <a:rPr lang="en-US" sz="1200" dirty="0" smtClean="0">
                <a:solidFill>
                  <a:schemeClr val="bg1"/>
                </a:solidFill>
                <a:latin typeface="Segoe UI Light" pitchFamily="34" charset="0"/>
              </a:rPr>
              <a:t> Fu</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a:t>
            </a:r>
            <a:r>
              <a:rPr lang="en-US" sz="1200" dirty="0" err="1" smtClean="0">
                <a:solidFill>
                  <a:schemeClr val="bg1"/>
                </a:solidFill>
                <a:latin typeface="Segoe UI Light" pitchFamily="34" charset="0"/>
              </a:rPr>
              <a:t>Mazhengmin</a:t>
            </a:r>
            <a:r>
              <a:rPr lang="en-US" sz="1200" dirty="0" smtClean="0">
                <a:solidFill>
                  <a:schemeClr val="bg1"/>
                </a:solidFill>
                <a:latin typeface="Segoe UI Light" pitchFamily="34" charset="0"/>
              </a:rPr>
              <a:t> Bai</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a:t>
            </a:r>
            <a:r>
              <a:rPr lang="en-US" sz="1200" dirty="0" err="1" smtClean="0">
                <a:solidFill>
                  <a:schemeClr val="bg1"/>
                </a:solidFill>
                <a:latin typeface="Segoe UI Light" pitchFamily="34" charset="0"/>
              </a:rPr>
              <a:t>Shwetak</a:t>
            </a:r>
            <a:r>
              <a:rPr lang="en-US" sz="1200" dirty="0" smtClean="0">
                <a:solidFill>
                  <a:schemeClr val="bg1"/>
                </a:solidFill>
                <a:latin typeface="Segoe UI Light" pitchFamily="34" charset="0"/>
              </a:rPr>
              <a:t> N. Patel</a:t>
            </a:r>
            <a:r>
              <a:rPr lang="en-US" sz="1200" baseline="30000" dirty="0" smtClean="0">
                <a:solidFill>
                  <a:schemeClr val="bg1"/>
                </a:solidFill>
                <a:latin typeface="Segoe UI Light" pitchFamily="34" charset="0"/>
              </a:rPr>
              <a:t>1</a:t>
            </a:r>
            <a:r>
              <a:rPr lang="en-US" sz="1200" dirty="0" smtClean="0">
                <a:solidFill>
                  <a:schemeClr val="bg1"/>
                </a:solidFill>
                <a:latin typeface="Segoe UI Light" pitchFamily="34" charset="0"/>
              </a:rPr>
              <a:t>, James A. Landay</a:t>
            </a:r>
            <a:r>
              <a:rPr lang="en-US" sz="1200" baseline="30000" dirty="0" smtClean="0">
                <a:solidFill>
                  <a:schemeClr val="bg1"/>
                </a:solidFill>
                <a:latin typeface="Segoe UI Light" pitchFamily="34" charset="0"/>
              </a:rPr>
              <a:t>1</a:t>
            </a:r>
          </a:p>
          <a:p>
            <a:pPr algn="l"/>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86</a:t>
            </a:fld>
            <a:endParaRPr lang="en-US"/>
          </a:p>
        </p:txBody>
      </p:sp>
    </p:spTree>
    <p:extLst>
      <p:ext uri="{BB962C8B-B14F-4D97-AF65-F5344CB8AC3E}">
        <p14:creationId xmlns:p14="http://schemas.microsoft.com/office/powerpoint/2010/main" val="1184855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is an incredibly interesting time to be working in this area…</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83312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Sensing human activities like running,</a:t>
            </a:r>
            <a:r>
              <a:rPr lang="en-US" baseline="0" dirty="0" smtClean="0"/>
              <a:t> walking, sitting, eating, coughing, transportation mode, physiological data like heart rate, breathing rate, weight, etc. </a:t>
            </a:r>
          </a:p>
          <a:p>
            <a:endParaRPr lang="en-US" baseline="0" dirty="0" smtClean="0"/>
          </a:p>
          <a:p>
            <a:r>
              <a:rPr lang="en-US" dirty="0" smtClean="0">
                <a:hlinkClick r:id="rId3"/>
              </a:rPr>
              <a:t>http://medgadget.com/2011/11/ipad-2-app-remotely-measures-vital-signs-detects-porkies.html</a:t>
            </a:r>
            <a:endParaRPr lang="en-US" dirty="0" smtClean="0"/>
          </a:p>
          <a:p>
            <a:endParaRPr lang="en-US" dirty="0" smtClean="0"/>
          </a:p>
          <a:p>
            <a:endParaRPr lang="en-US" dirty="0" smtClean="0"/>
          </a:p>
          <a:p>
            <a:r>
              <a:rPr lang="en-US" dirty="0" smtClean="0">
                <a:hlinkClick r:id="rId4"/>
              </a:rPr>
              <a:t>http://www.pdeproduce.com/designers/Matt_mc/index.php</a:t>
            </a:r>
            <a:endParaRPr lang="en-US" dirty="0"/>
          </a:p>
        </p:txBody>
      </p:sp>
      <p:sp>
        <p:nvSpPr>
          <p:cNvPr id="4" name="Slide Number Placeholder 3"/>
          <p:cNvSpPr>
            <a:spLocks noGrp="1"/>
          </p:cNvSpPr>
          <p:nvPr>
            <p:ph type="sldNum" sz="quarter" idx="10"/>
          </p:nvPr>
        </p:nvSpPr>
        <p:spPr/>
        <p:txBody>
          <a:bodyPr/>
          <a:lstStyle/>
          <a:p>
            <a:fld id="{DA42F396-CB02-445E-9C47-A25EEFB6F230}" type="slidenum">
              <a:rPr lang="en-US" smtClean="0"/>
              <a:t>10</a:t>
            </a:fld>
            <a:endParaRPr lang="en-US"/>
          </a:p>
        </p:txBody>
      </p:sp>
    </p:spTree>
    <p:extLst>
      <p:ext uri="{BB962C8B-B14F-4D97-AF65-F5344CB8AC3E}">
        <p14:creationId xmlns:p14="http://schemas.microsoft.com/office/powerpoint/2010/main" val="1335535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CE5D03-679C-45AB-9352-BB93536BFEB7}"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793556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A35901-5B0D-45B6-9243-CF547EA38EEC}"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93290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281D66-368E-42F9-8518-285FFD09C8F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192326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8877101"/>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590356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744987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6885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817663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615957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3020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050839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927193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518061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688038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B8788D-2CB8-409B-9D87-A604E08CA171}"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095482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lumMod val="9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18F6330-F11B-4465-9D49-CD8B51BA0B5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6014903"/>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0E39C-10B3-4652-8D42-1E10C0222A0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647858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8A3B91-3772-4B9F-87F3-7994ECDBFC0C}"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024492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79B1F5-A8F7-4640-8C49-321F58516AE0}" type="datetime1">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679938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6CFC9B-2AD5-4C74-B613-31F00DAD8EA9}" type="datetime1">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0412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6102985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60386-AEB0-450D-A9E0-FF2C2DB2F5E8}" type="datetime1">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613664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DAD201-3923-4C4D-86F5-5C7A4F463EC5}"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988663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E2593A-E822-4E78-82F3-B81D79589738}"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38069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BC57DC-5275-4653-B71A-207828F0F4DC}"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553264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4A8E09-3AB7-4DC3-B015-8513082D2E87}"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8302862"/>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B8788D-2CB8-409B-9D87-A604E08CA171}"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712011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lumMod val="9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18F6330-F11B-4465-9D49-CD8B51BA0B5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6907195"/>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0E39C-10B3-4652-8D42-1E10C0222A0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231887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8A3B91-3772-4B9F-87F3-7994ECDBFC0C}"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678755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79B1F5-A8F7-4640-8C49-321F58516AE0}" type="datetime1">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9323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481956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6CFC9B-2AD5-4C74-B613-31F00DAD8EA9}" type="datetime1">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803182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60386-AEB0-450D-A9E0-FF2C2DB2F5E8}" type="datetime1">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86925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DAD201-3923-4C4D-86F5-5C7A4F463EC5}"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84102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E2593A-E822-4E78-82F3-B81D79589738}"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698154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BC57DC-5275-4653-B71A-207828F0F4DC}"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333101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4A8E09-3AB7-4DC3-B015-8513082D2E87}"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4672654"/>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1"/>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924" indent="0" algn="ctr">
              <a:buNone/>
              <a:defRPr>
                <a:solidFill>
                  <a:schemeClr val="tx1">
                    <a:tint val="75000"/>
                  </a:schemeClr>
                </a:solidFill>
              </a:defRPr>
            </a:lvl2pPr>
            <a:lvl3pPr marL="913854" indent="0" algn="ctr">
              <a:buNone/>
              <a:defRPr>
                <a:solidFill>
                  <a:schemeClr val="tx1">
                    <a:tint val="75000"/>
                  </a:schemeClr>
                </a:solidFill>
              </a:defRPr>
            </a:lvl3pPr>
            <a:lvl4pPr marL="1370778" indent="0" algn="ctr">
              <a:buNone/>
              <a:defRPr>
                <a:solidFill>
                  <a:schemeClr val="tx1">
                    <a:tint val="75000"/>
                  </a:schemeClr>
                </a:solidFill>
              </a:defRPr>
            </a:lvl4pPr>
            <a:lvl5pPr marL="1827705" indent="0" algn="ctr">
              <a:buNone/>
              <a:defRPr>
                <a:solidFill>
                  <a:schemeClr val="tx1">
                    <a:tint val="75000"/>
                  </a:schemeClr>
                </a:solidFill>
              </a:defRPr>
            </a:lvl5pPr>
            <a:lvl6pPr marL="2284631" indent="0" algn="ctr">
              <a:buNone/>
              <a:defRPr>
                <a:solidFill>
                  <a:schemeClr val="tx1">
                    <a:tint val="75000"/>
                  </a:schemeClr>
                </a:solidFill>
              </a:defRPr>
            </a:lvl6pPr>
            <a:lvl7pPr marL="2741556" indent="0" algn="ctr">
              <a:buNone/>
              <a:defRPr>
                <a:solidFill>
                  <a:schemeClr val="tx1">
                    <a:tint val="75000"/>
                  </a:schemeClr>
                </a:solidFill>
              </a:defRPr>
            </a:lvl7pPr>
            <a:lvl8pPr marL="3198480" indent="0" algn="ctr">
              <a:buNone/>
              <a:defRPr>
                <a:solidFill>
                  <a:schemeClr val="tx1">
                    <a:tint val="75000"/>
                  </a:schemeClr>
                </a:solidFill>
              </a:defRPr>
            </a:lvl8pPr>
            <a:lvl9pPr marL="36554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7643259"/>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044293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9"/>
            <a:ext cx="7772400" cy="1500187"/>
          </a:xfrm>
        </p:spPr>
        <p:txBody>
          <a:bodyPr anchor="b"/>
          <a:lstStyle>
            <a:lvl1pPr marL="0" indent="0">
              <a:buNone/>
              <a:defRPr sz="2000">
                <a:solidFill>
                  <a:schemeClr val="tx1">
                    <a:tint val="75000"/>
                  </a:schemeClr>
                </a:solidFill>
              </a:defRPr>
            </a:lvl1pPr>
            <a:lvl2pPr marL="456924" indent="0">
              <a:buNone/>
              <a:defRPr sz="1800">
                <a:solidFill>
                  <a:schemeClr val="tx1">
                    <a:tint val="75000"/>
                  </a:schemeClr>
                </a:solidFill>
              </a:defRPr>
            </a:lvl2pPr>
            <a:lvl3pPr marL="913854" indent="0">
              <a:buNone/>
              <a:defRPr sz="1600">
                <a:solidFill>
                  <a:schemeClr val="tx1">
                    <a:tint val="75000"/>
                  </a:schemeClr>
                </a:solidFill>
              </a:defRPr>
            </a:lvl3pPr>
            <a:lvl4pPr marL="1370778" indent="0">
              <a:buNone/>
              <a:defRPr sz="1400">
                <a:solidFill>
                  <a:schemeClr val="tx1">
                    <a:tint val="75000"/>
                  </a:schemeClr>
                </a:solidFill>
              </a:defRPr>
            </a:lvl4pPr>
            <a:lvl5pPr marL="1827705" indent="0">
              <a:buNone/>
              <a:defRPr sz="1400">
                <a:solidFill>
                  <a:schemeClr val="tx1">
                    <a:tint val="75000"/>
                  </a:schemeClr>
                </a:solidFill>
              </a:defRPr>
            </a:lvl5pPr>
            <a:lvl6pPr marL="2284631" indent="0">
              <a:buNone/>
              <a:defRPr sz="1400">
                <a:solidFill>
                  <a:schemeClr val="tx1">
                    <a:tint val="75000"/>
                  </a:schemeClr>
                </a:solidFill>
              </a:defRPr>
            </a:lvl6pPr>
            <a:lvl7pPr marL="2741556" indent="0">
              <a:buNone/>
              <a:defRPr sz="1400">
                <a:solidFill>
                  <a:schemeClr val="tx1">
                    <a:tint val="75000"/>
                  </a:schemeClr>
                </a:solidFill>
              </a:defRPr>
            </a:lvl7pPr>
            <a:lvl8pPr marL="3198480" indent="0">
              <a:buNone/>
              <a:defRPr sz="1400">
                <a:solidFill>
                  <a:schemeClr val="tx1">
                    <a:tint val="75000"/>
                  </a:schemeClr>
                </a:solidFill>
              </a:defRPr>
            </a:lvl8pPr>
            <a:lvl9pPr marL="3655404"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464325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7231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890257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4"/>
            <a:ext cx="4040188" cy="639762"/>
          </a:xfrm>
        </p:spPr>
        <p:txBody>
          <a:bodyPr anchor="b"/>
          <a:lstStyle>
            <a:lvl1pPr marL="0" indent="0">
              <a:buNone/>
              <a:defRPr sz="2400" b="1"/>
            </a:lvl1pPr>
            <a:lvl2pPr marL="456924" indent="0">
              <a:buNone/>
              <a:defRPr sz="2000" b="1"/>
            </a:lvl2pPr>
            <a:lvl3pPr marL="913854" indent="0">
              <a:buNone/>
              <a:defRPr sz="1800" b="1"/>
            </a:lvl3pPr>
            <a:lvl4pPr marL="1370778" indent="0">
              <a:buNone/>
              <a:defRPr sz="1600" b="1"/>
            </a:lvl4pPr>
            <a:lvl5pPr marL="1827705" indent="0">
              <a:buNone/>
              <a:defRPr sz="1600" b="1"/>
            </a:lvl5pPr>
            <a:lvl6pPr marL="2284631" indent="0">
              <a:buNone/>
              <a:defRPr sz="1600" b="1"/>
            </a:lvl6pPr>
            <a:lvl7pPr marL="2741556" indent="0">
              <a:buNone/>
              <a:defRPr sz="1600" b="1"/>
            </a:lvl7pPr>
            <a:lvl8pPr marL="3198480" indent="0">
              <a:buNone/>
              <a:defRPr sz="1600" b="1"/>
            </a:lvl8pPr>
            <a:lvl9pPr marL="365540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4"/>
            <a:ext cx="4041775" cy="639762"/>
          </a:xfrm>
        </p:spPr>
        <p:txBody>
          <a:bodyPr anchor="b"/>
          <a:lstStyle>
            <a:lvl1pPr marL="0" indent="0">
              <a:buNone/>
              <a:defRPr sz="2400" b="1"/>
            </a:lvl1pPr>
            <a:lvl2pPr marL="456924" indent="0">
              <a:buNone/>
              <a:defRPr sz="2000" b="1"/>
            </a:lvl2pPr>
            <a:lvl3pPr marL="913854" indent="0">
              <a:buNone/>
              <a:defRPr sz="1800" b="1"/>
            </a:lvl3pPr>
            <a:lvl4pPr marL="1370778" indent="0">
              <a:buNone/>
              <a:defRPr sz="1600" b="1"/>
            </a:lvl4pPr>
            <a:lvl5pPr marL="1827705" indent="0">
              <a:buNone/>
              <a:defRPr sz="1600" b="1"/>
            </a:lvl5pPr>
            <a:lvl6pPr marL="2284631" indent="0">
              <a:buNone/>
              <a:defRPr sz="1600" b="1"/>
            </a:lvl6pPr>
            <a:lvl7pPr marL="2741556" indent="0">
              <a:buNone/>
              <a:defRPr sz="1600" b="1"/>
            </a:lvl7pPr>
            <a:lvl8pPr marL="3198480" indent="0">
              <a:buNone/>
              <a:defRPr sz="1600" b="1"/>
            </a:lvl8pPr>
            <a:lvl9pPr marL="365540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570771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595543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35521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6" y="1435104"/>
            <a:ext cx="3008313" cy="4691063"/>
          </a:xfrm>
        </p:spPr>
        <p:txBody>
          <a:bodyPr/>
          <a:lstStyle>
            <a:lvl1pPr marL="0" indent="0">
              <a:buNone/>
              <a:defRPr sz="1400"/>
            </a:lvl1pPr>
            <a:lvl2pPr marL="456924" indent="0">
              <a:buNone/>
              <a:defRPr sz="1200"/>
            </a:lvl2pPr>
            <a:lvl3pPr marL="913854" indent="0">
              <a:buNone/>
              <a:defRPr sz="1000"/>
            </a:lvl3pPr>
            <a:lvl4pPr marL="1370778" indent="0">
              <a:buNone/>
              <a:defRPr sz="900"/>
            </a:lvl4pPr>
            <a:lvl5pPr marL="1827705" indent="0">
              <a:buNone/>
              <a:defRPr sz="900"/>
            </a:lvl5pPr>
            <a:lvl6pPr marL="2284631" indent="0">
              <a:buNone/>
              <a:defRPr sz="900"/>
            </a:lvl6pPr>
            <a:lvl7pPr marL="2741556" indent="0">
              <a:buNone/>
              <a:defRPr sz="900"/>
            </a:lvl7pPr>
            <a:lvl8pPr marL="3198480" indent="0">
              <a:buNone/>
              <a:defRPr sz="900"/>
            </a:lvl8pPr>
            <a:lvl9pPr marL="36554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342761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6924" indent="0">
              <a:buNone/>
              <a:defRPr sz="2800"/>
            </a:lvl2pPr>
            <a:lvl3pPr marL="913854" indent="0">
              <a:buNone/>
              <a:defRPr sz="2400"/>
            </a:lvl3pPr>
            <a:lvl4pPr marL="1370778" indent="0">
              <a:buNone/>
              <a:defRPr sz="2000"/>
            </a:lvl4pPr>
            <a:lvl5pPr marL="1827705" indent="0">
              <a:buNone/>
              <a:defRPr sz="2000"/>
            </a:lvl5pPr>
            <a:lvl6pPr marL="2284631" indent="0">
              <a:buNone/>
              <a:defRPr sz="2000"/>
            </a:lvl6pPr>
            <a:lvl7pPr marL="2741556" indent="0">
              <a:buNone/>
              <a:defRPr sz="2000"/>
            </a:lvl7pPr>
            <a:lvl8pPr marL="3198480" indent="0">
              <a:buNone/>
              <a:defRPr sz="2000"/>
            </a:lvl8pPr>
            <a:lvl9pPr marL="3655404"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6924" indent="0">
              <a:buNone/>
              <a:defRPr sz="1200"/>
            </a:lvl2pPr>
            <a:lvl3pPr marL="913854" indent="0">
              <a:buNone/>
              <a:defRPr sz="1000"/>
            </a:lvl3pPr>
            <a:lvl4pPr marL="1370778" indent="0">
              <a:buNone/>
              <a:defRPr sz="900"/>
            </a:lvl4pPr>
            <a:lvl5pPr marL="1827705" indent="0">
              <a:buNone/>
              <a:defRPr sz="900"/>
            </a:lvl5pPr>
            <a:lvl6pPr marL="2284631" indent="0">
              <a:buNone/>
              <a:defRPr sz="900"/>
            </a:lvl6pPr>
            <a:lvl7pPr marL="2741556" indent="0">
              <a:buNone/>
              <a:defRPr sz="900"/>
            </a:lvl7pPr>
            <a:lvl8pPr marL="3198480" indent="0">
              <a:buNone/>
              <a:defRPr sz="900"/>
            </a:lvl8pPr>
            <a:lvl9pPr marL="36554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563236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531067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3"/>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3"/>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964646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675334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617670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06132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615900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193607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5724529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441890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751095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722790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9070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944793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583820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5" name="Footer Placeholder 4"/>
          <p:cNvSpPr>
            <a:spLocks noGrp="1"/>
          </p:cNvSpPr>
          <p:nvPr>
            <p:ph type="ftr" sz="quarter" idx="11"/>
          </p:nvPr>
        </p:nvSpPr>
        <p:spPr/>
        <p:txBody>
          <a:bodyPr/>
          <a:lstStyle/>
          <a:p>
            <a:endParaRPr lang="en-US">
              <a:solidFill>
                <a:prstClr val="white">
                  <a:lumMod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314484861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5" name="Footer Placeholder 4"/>
          <p:cNvSpPr>
            <a:spLocks noGrp="1"/>
          </p:cNvSpPr>
          <p:nvPr>
            <p:ph type="ftr" sz="quarter" idx="11"/>
          </p:nvPr>
        </p:nvSpPr>
        <p:spPr/>
        <p:txBody>
          <a:bodyPr/>
          <a:lstStyle/>
          <a:p>
            <a:endParaRPr lang="en-US">
              <a:solidFill>
                <a:prstClr val="white">
                  <a:lumMod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138204541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8437927"/>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5" name="Footer Placeholder 4"/>
          <p:cNvSpPr>
            <a:spLocks noGrp="1"/>
          </p:cNvSpPr>
          <p:nvPr>
            <p:ph type="ftr" sz="quarter" idx="11"/>
          </p:nvPr>
        </p:nvSpPr>
        <p:spPr/>
        <p:txBody>
          <a:bodyPr/>
          <a:lstStyle/>
          <a:p>
            <a:endParaRPr lang="en-US">
              <a:solidFill>
                <a:prstClr val="white">
                  <a:lumMod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293445907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6" name="Footer Placeholder 5"/>
          <p:cNvSpPr>
            <a:spLocks noGrp="1"/>
          </p:cNvSpPr>
          <p:nvPr>
            <p:ph type="ftr" sz="quarter" idx="11"/>
          </p:nvPr>
        </p:nvSpPr>
        <p:spPr/>
        <p:txBody>
          <a:bodyPr/>
          <a:lstStyle/>
          <a:p>
            <a:endParaRPr lang="en-US">
              <a:solidFill>
                <a:prstClr val="white">
                  <a:lumMod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303215608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8" name="Footer Placeholder 7"/>
          <p:cNvSpPr>
            <a:spLocks noGrp="1"/>
          </p:cNvSpPr>
          <p:nvPr>
            <p:ph type="ftr" sz="quarter" idx="11"/>
          </p:nvPr>
        </p:nvSpPr>
        <p:spPr/>
        <p:txBody>
          <a:bodyPr/>
          <a:lstStyle/>
          <a:p>
            <a:endParaRPr lang="en-US">
              <a:solidFill>
                <a:prstClr val="white">
                  <a:lumMod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170478995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4" name="Footer Placeholder 3"/>
          <p:cNvSpPr>
            <a:spLocks noGrp="1"/>
          </p:cNvSpPr>
          <p:nvPr>
            <p:ph type="ftr" sz="quarter" idx="11"/>
          </p:nvPr>
        </p:nvSpPr>
        <p:spPr/>
        <p:txBody>
          <a:bodyPr/>
          <a:lstStyle/>
          <a:p>
            <a:endParaRPr lang="en-US">
              <a:solidFill>
                <a:prstClr val="white">
                  <a:lumMod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81108883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3" name="Footer Placeholder 2"/>
          <p:cNvSpPr>
            <a:spLocks noGrp="1"/>
          </p:cNvSpPr>
          <p:nvPr>
            <p:ph type="ftr" sz="quarter" idx="11"/>
          </p:nvPr>
        </p:nvSpPr>
        <p:spPr/>
        <p:txBody>
          <a:bodyPr/>
          <a:lstStyle/>
          <a:p>
            <a:endParaRPr lang="en-US">
              <a:solidFill>
                <a:prstClr val="white">
                  <a:lumMod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66651486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6" name="Footer Placeholder 5"/>
          <p:cNvSpPr>
            <a:spLocks noGrp="1"/>
          </p:cNvSpPr>
          <p:nvPr>
            <p:ph type="ftr" sz="quarter" idx="11"/>
          </p:nvPr>
        </p:nvSpPr>
        <p:spPr/>
        <p:txBody>
          <a:bodyPr/>
          <a:lstStyle/>
          <a:p>
            <a:endParaRPr lang="en-US">
              <a:solidFill>
                <a:prstClr val="white">
                  <a:lumMod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179919619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6" name="Footer Placeholder 5"/>
          <p:cNvSpPr>
            <a:spLocks noGrp="1"/>
          </p:cNvSpPr>
          <p:nvPr>
            <p:ph type="ftr" sz="quarter" idx="11"/>
          </p:nvPr>
        </p:nvSpPr>
        <p:spPr/>
        <p:txBody>
          <a:bodyPr/>
          <a:lstStyle/>
          <a:p>
            <a:endParaRPr lang="en-US">
              <a:solidFill>
                <a:prstClr val="white">
                  <a:lumMod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106738495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5" name="Footer Placeholder 4"/>
          <p:cNvSpPr>
            <a:spLocks noGrp="1"/>
          </p:cNvSpPr>
          <p:nvPr>
            <p:ph type="ftr" sz="quarter" idx="11"/>
          </p:nvPr>
        </p:nvSpPr>
        <p:spPr/>
        <p:txBody>
          <a:bodyPr/>
          <a:lstStyle/>
          <a:p>
            <a:endParaRPr lang="en-US">
              <a:solidFill>
                <a:prstClr val="white">
                  <a:lumMod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68160443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75000"/>
                  </a:prstClr>
                </a:solidFill>
              </a:rPr>
              <a:pPr/>
              <a:t>5/22/2012</a:t>
            </a:fld>
            <a:endParaRPr lang="en-US">
              <a:solidFill>
                <a:prstClr val="white">
                  <a:lumMod val="75000"/>
                </a:prstClr>
              </a:solidFill>
            </a:endParaRPr>
          </a:p>
        </p:txBody>
      </p:sp>
      <p:sp>
        <p:nvSpPr>
          <p:cNvPr id="5" name="Footer Placeholder 4"/>
          <p:cNvSpPr>
            <a:spLocks noGrp="1"/>
          </p:cNvSpPr>
          <p:nvPr>
            <p:ph type="ftr" sz="quarter" idx="11"/>
          </p:nvPr>
        </p:nvSpPr>
        <p:spPr/>
        <p:txBody>
          <a:bodyPr/>
          <a:lstStyle/>
          <a:p>
            <a:endParaRPr lang="en-US">
              <a:solidFill>
                <a:prstClr val="white">
                  <a:lumMod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75000"/>
                  </a:prstClr>
                </a:solidFill>
              </a:rPr>
              <a:pPr/>
              <a:t>‹#›</a:t>
            </a:fld>
            <a:endParaRPr lang="en-US">
              <a:solidFill>
                <a:prstClr val="white">
                  <a:lumMod val="75000"/>
                </a:prstClr>
              </a:solidFill>
            </a:endParaRPr>
          </a:p>
        </p:txBody>
      </p:sp>
    </p:spTree>
    <p:extLst>
      <p:ext uri="{BB962C8B-B14F-4D97-AF65-F5344CB8AC3E}">
        <p14:creationId xmlns:p14="http://schemas.microsoft.com/office/powerpoint/2010/main" val="200389558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49839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521295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426191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29513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324205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114211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618219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7996684"/>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8778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050502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641407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76708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5238723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B8788D-2CB8-409B-9D87-A604E08CA171}"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241011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lumMod val="9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18F6330-F11B-4465-9D49-CD8B51BA0B5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7653903"/>
      </p:ext>
    </p:extLst>
  </p:cSld>
  <p:clrMapOvr>
    <a:masterClrMapping/>
  </p:clrMapOvr>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0E39C-10B3-4652-8D42-1E10C0222A0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038004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8A3B91-3772-4B9F-87F3-7994ECDBFC0C}"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733720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79B1F5-A8F7-4640-8C49-321F58516AE0}" type="datetime1">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998596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6CFC9B-2AD5-4C74-B613-31F00DAD8EA9}" type="datetime1">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0660879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60386-AEB0-450D-A9E0-FF2C2DB2F5E8}" type="datetime1">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335010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DAD201-3923-4C4D-86F5-5C7A4F463EC5}"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271650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E2593A-E822-4E78-82F3-B81D79589738}"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5778245"/>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BC57DC-5275-4653-B71A-207828F0F4DC}"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6376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1789862"/>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4A8E09-3AB7-4DC3-B015-8513082D2E87}"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9039054"/>
      </p:ext>
    </p:extLst>
  </p:cSld>
  <p:clrMapOvr>
    <a:masterClrMapping/>
  </p:clrMapOvr>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B8788D-2CB8-409B-9D87-A604E08CA171}"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300935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lumMod val="9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18F6330-F11B-4465-9D49-CD8B51BA0B5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3246668"/>
      </p:ext>
    </p:extLst>
  </p:cSld>
  <p:clrMapOvr>
    <a:masterClrMapping/>
  </p:clrMapOvr>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0E39C-10B3-4652-8D42-1E10C0222A0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315893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8A3B91-3772-4B9F-87F3-7994ECDBFC0C}"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711588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79B1F5-A8F7-4640-8C49-321F58516AE0}" type="datetime1">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672001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6CFC9B-2AD5-4C74-B613-31F00DAD8EA9}" type="datetime1">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252498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60386-AEB0-450D-A9E0-FF2C2DB2F5E8}" type="datetime1">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681630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DAD201-3923-4C4D-86F5-5C7A4F463EC5}"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6682408"/>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E2593A-E822-4E78-82F3-B81D79589738}"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4160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949771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BC57DC-5275-4653-B71A-207828F0F4DC}"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508460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4A8E09-3AB7-4DC3-B015-8513082D2E87}"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8058881"/>
      </p:ext>
    </p:extLst>
  </p:cSld>
  <p:clrMapOvr>
    <a:masterClrMapping/>
  </p:clrMapOvr>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8155392"/>
      </p:ext>
    </p:extLst>
  </p:cSld>
  <p:clrMapOvr>
    <a:masterClrMapping/>
  </p:clrMapOvr>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312445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84859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7508402"/>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565062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62636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1746098"/>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98834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102571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1312235"/>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3528905"/>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713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48995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4789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B8788D-2CB8-409B-9D87-A604E08CA171}"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37363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lumMod val="9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18F6330-F11B-4465-9D49-CD8B51BA0B5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988036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0E39C-10B3-4652-8D42-1E10C0222A00}"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4336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8A3B91-3772-4B9F-87F3-7994ECDBFC0C}"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74837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79B1F5-A8F7-4640-8C49-321F58516AE0}" type="datetime1">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75034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6CFC9B-2AD5-4C74-B613-31F00DAD8EA9}" type="datetime1">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1459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A60386-AEB0-450D-A9E0-FF2C2DB2F5E8}" type="datetime1">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04176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DAD201-3923-4C4D-86F5-5C7A4F463EC5}"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42244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E2593A-E822-4E78-82F3-B81D79589738}"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750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BC57DC-5275-4653-B71A-207828F0F4DC}"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65254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4A8E09-3AB7-4DC3-B015-8513082D2E87}"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872449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68450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2773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89484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34539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7333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31719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92511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62022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47627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1187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48032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4955712"/>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77658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86329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0149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5/22/2012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31065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66822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41230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42377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19936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43479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07434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95804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5276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7410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5/22/2012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94881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75793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95146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04080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866837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91646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370718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2216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75174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4027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421907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499519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52127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703428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30258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98342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9509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09645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453322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6006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336910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950917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18359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93269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929238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73204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202251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828032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919999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5236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121140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62157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360500219"/>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5536388"/>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891C39-4EC1-4BFF-8F0A-45564C1C4663}"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877799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4ED512-30E6-468B-8A18-82C8DA90749A}"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576020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92CD41-1430-4C59-A30D-058FB9E21089}" type="datetime1">
              <a:rPr lang="en-US" smtClean="0">
                <a:solidFill>
                  <a:prstClr val="black">
                    <a:tint val="75000"/>
                  </a:prstClr>
                </a:solidFill>
              </a:rPr>
              <a:pPr/>
              <a:t>5/22/2012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634264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392B8D-B32A-4751-89D4-4ED381762AC5}" type="datetime1">
              <a:rPr lang="en-US" smtClean="0">
                <a:solidFill>
                  <a:prstClr val="black">
                    <a:tint val="75000"/>
                  </a:prstClr>
                </a:solidFill>
              </a:rPr>
              <a:pPr/>
              <a:t>5/22/2012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109005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E574AD-4014-49E6-9918-59E830BF7F6A}" type="datetime1">
              <a:rPr lang="en-US" smtClean="0">
                <a:solidFill>
                  <a:prstClr val="black">
                    <a:tint val="75000"/>
                  </a:prstClr>
                </a:solidFill>
              </a:rPr>
              <a:pPr/>
              <a:t>5/22/2012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476759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74F4B9-8563-44E3-9910-015706BABC12}" type="datetime1">
              <a:rPr lang="en-US" smtClean="0">
                <a:solidFill>
                  <a:prstClr val="black">
                    <a:tint val="75000"/>
                  </a:prstClr>
                </a:solidFill>
              </a:rPr>
              <a:pPr/>
              <a:t>5/22/2012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187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1.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2.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3.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4.xml"/><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4.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5.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5.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6.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16.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7.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17.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8.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theme" Target="../theme/theme18.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9.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19.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6.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7.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bg1"/>
          </a:solidFill>
          <a:latin typeface="Segoe UI Semibold"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45038"/>
            <a:ext cx="8686800" cy="9217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8229600" cy="4754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2355826"/>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Segoe UI Semibold"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0176BA-207F-4CE8-B772-ACA91F9933E3}"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0106493"/>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iming>
    <p:tnLst>
      <p:par>
        <p:cTn id="1" dur="indefinite" restart="never" nodeType="tmRoot"/>
      </p:par>
    </p:tnLst>
  </p:timing>
  <p:hf sldNum="0" hdr="0" ftr="0" dt="0"/>
  <p:txStyles>
    <p:titleStyle>
      <a:lvl1pPr algn="ctr" defTabSz="914400" rtl="0" eaLnBrk="1" latinLnBrk="0" hangingPunct="1">
        <a:spcBef>
          <a:spcPct val="0"/>
        </a:spcBef>
        <a:buNone/>
        <a:defRPr sz="5400" kern="1200">
          <a:solidFill>
            <a:schemeClr val="bg1">
              <a:lumMod val="95000"/>
            </a:schemeClr>
          </a:solidFill>
          <a:latin typeface="Segoe U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95000"/>
            </a:schemeClr>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95000"/>
            </a:schemeClr>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95000"/>
            </a:schemeClr>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0176BA-207F-4CE8-B772-ACA91F9933E3}"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2569406"/>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iming>
    <p:tnLst>
      <p:par>
        <p:cTn id="1" dur="indefinite" restart="never" nodeType="tmRoot"/>
      </p:par>
    </p:tnLst>
  </p:timing>
  <p:hf sldNum="0" hdr="0" ftr="0" dt="0"/>
  <p:txStyles>
    <p:titleStyle>
      <a:lvl1pPr algn="ctr" defTabSz="914400" rtl="0" eaLnBrk="1" latinLnBrk="0" hangingPunct="1">
        <a:spcBef>
          <a:spcPct val="0"/>
        </a:spcBef>
        <a:buNone/>
        <a:defRPr sz="5400" kern="1200">
          <a:solidFill>
            <a:schemeClr val="bg1">
              <a:lumMod val="95000"/>
            </a:schemeClr>
          </a:solidFill>
          <a:latin typeface="Segoe U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95000"/>
            </a:schemeClr>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95000"/>
            </a:schemeClr>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95000"/>
            </a:schemeClr>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45038"/>
            <a:ext cx="8686800" cy="921762"/>
          </a:xfrm>
          <a:prstGeom prst="rect">
            <a:avLst/>
          </a:prstGeom>
        </p:spPr>
        <p:txBody>
          <a:bodyPr vert="horz" lIns="91386" tIns="45695" rIns="91386" bIns="45695"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2"/>
            <a:ext cx="8229600" cy="4754563"/>
          </a:xfrm>
          <a:prstGeom prst="rect">
            <a:avLst/>
          </a:prstGeom>
        </p:spPr>
        <p:txBody>
          <a:bodyPr vert="horz" lIns="91386" tIns="45695" rIns="91386" bIns="45695"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6"/>
            <a:ext cx="2133600" cy="365125"/>
          </a:xfrm>
          <a:prstGeom prst="rect">
            <a:avLst/>
          </a:prstGeom>
        </p:spPr>
        <p:txBody>
          <a:bodyPr vert="horz" lIns="91386" tIns="45695" rIns="91386" bIns="45695" rtlCol="0" anchor="ctr"/>
          <a:lstStyle>
            <a:lvl1pPr algn="l">
              <a:defRPr sz="1200">
                <a:solidFill>
                  <a:schemeClr val="tx1">
                    <a:tint val="75000"/>
                  </a:schemeClr>
                </a:solidFill>
              </a:defRPr>
            </a:lvl1pPr>
          </a:lstStyle>
          <a:p>
            <a:pPr defTabSz="913854"/>
            <a:fld id="{1D8BD707-D9CF-40AE-B4C6-C98DA3205C09}" type="datetimeFigureOut">
              <a:rPr lang="en-US" smtClean="0">
                <a:solidFill>
                  <a:prstClr val="black">
                    <a:tint val="75000"/>
                  </a:prstClr>
                </a:solidFill>
              </a:rPr>
              <a:pPr defTabSz="913854"/>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6"/>
            <a:ext cx="2895600" cy="365125"/>
          </a:xfrm>
          <a:prstGeom prst="rect">
            <a:avLst/>
          </a:prstGeom>
        </p:spPr>
        <p:txBody>
          <a:bodyPr vert="horz" lIns="91386" tIns="45695" rIns="91386" bIns="45695" rtlCol="0" anchor="ctr"/>
          <a:lstStyle>
            <a:lvl1pPr algn="ctr">
              <a:defRPr sz="1200">
                <a:solidFill>
                  <a:schemeClr val="tx1">
                    <a:tint val="75000"/>
                  </a:schemeClr>
                </a:solidFill>
              </a:defRPr>
            </a:lvl1pPr>
          </a:lstStyle>
          <a:p>
            <a:pPr defTabSz="913854"/>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6"/>
            <a:ext cx="2133600" cy="365125"/>
          </a:xfrm>
          <a:prstGeom prst="rect">
            <a:avLst/>
          </a:prstGeom>
        </p:spPr>
        <p:txBody>
          <a:bodyPr vert="horz" lIns="91386" tIns="45695" rIns="91386" bIns="45695" rtlCol="0" anchor="ctr"/>
          <a:lstStyle>
            <a:lvl1pPr algn="r">
              <a:defRPr sz="1200">
                <a:solidFill>
                  <a:schemeClr val="tx1">
                    <a:tint val="75000"/>
                  </a:schemeClr>
                </a:solidFill>
              </a:defRPr>
            </a:lvl1pPr>
          </a:lstStyle>
          <a:p>
            <a:pPr defTabSz="913854"/>
            <a:fld id="{B6F15528-21DE-4FAA-801E-634DDDAF4B2B}" type="slidenum">
              <a:rPr lang="en-US" smtClean="0">
                <a:solidFill>
                  <a:prstClr val="black">
                    <a:tint val="75000"/>
                  </a:prstClr>
                </a:solidFill>
              </a:rPr>
              <a:pPr defTabSz="913854"/>
              <a:t>‹#›</a:t>
            </a:fld>
            <a:endParaRPr lang="en-US">
              <a:solidFill>
                <a:prstClr val="black">
                  <a:tint val="75000"/>
                </a:prstClr>
              </a:solidFill>
            </a:endParaRPr>
          </a:p>
        </p:txBody>
      </p:sp>
    </p:spTree>
    <p:extLst>
      <p:ext uri="{BB962C8B-B14F-4D97-AF65-F5344CB8AC3E}">
        <p14:creationId xmlns:p14="http://schemas.microsoft.com/office/powerpoint/2010/main" val="1326393768"/>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iming>
    <p:tnLst>
      <p:par>
        <p:cTn id="1" dur="indefinite" restart="never" nodeType="tmRoot"/>
      </p:par>
    </p:tnLst>
  </p:timing>
  <p:txStyles>
    <p:titleStyle>
      <a:lvl1pPr algn="ctr" defTabSz="913854" rtl="0" eaLnBrk="1" latinLnBrk="0" hangingPunct="1">
        <a:spcBef>
          <a:spcPct val="0"/>
        </a:spcBef>
        <a:buNone/>
        <a:defRPr sz="4400" kern="1200">
          <a:solidFill>
            <a:schemeClr val="bg1">
              <a:lumMod val="85000"/>
            </a:schemeClr>
          </a:solidFill>
          <a:latin typeface="Segoe UI Semibold" pitchFamily="34" charset="0"/>
          <a:ea typeface="+mj-ea"/>
          <a:cs typeface="+mj-cs"/>
        </a:defRPr>
      </a:lvl1pPr>
    </p:titleStyle>
    <p:bodyStyle>
      <a:lvl1pPr marL="342696" indent="-342696" algn="l" defTabSz="913854" rtl="0" eaLnBrk="1" latinLnBrk="0" hangingPunct="1">
        <a:spcBef>
          <a:spcPct val="20000"/>
        </a:spcBef>
        <a:buFont typeface="Arial" pitchFamily="34" charset="0"/>
        <a:buChar char="•"/>
        <a:defRPr sz="3200" kern="1200">
          <a:solidFill>
            <a:schemeClr val="bg1">
              <a:lumMod val="85000"/>
            </a:schemeClr>
          </a:solidFill>
          <a:latin typeface="Segoe UI Light" pitchFamily="34" charset="0"/>
          <a:ea typeface="+mn-ea"/>
          <a:cs typeface="+mn-cs"/>
        </a:defRPr>
      </a:lvl1pPr>
      <a:lvl2pPr marL="742506" indent="-285581" algn="l" defTabSz="913854" rtl="0" eaLnBrk="1" latinLnBrk="0" hangingPunct="1">
        <a:spcBef>
          <a:spcPct val="20000"/>
        </a:spcBef>
        <a:buFont typeface="Arial" pitchFamily="34" charset="0"/>
        <a:buChar char="–"/>
        <a:defRPr sz="2800" kern="1200">
          <a:solidFill>
            <a:schemeClr val="bg1">
              <a:lumMod val="85000"/>
            </a:schemeClr>
          </a:solidFill>
          <a:latin typeface="Segoe UI Light" pitchFamily="34" charset="0"/>
          <a:ea typeface="+mn-ea"/>
          <a:cs typeface="+mn-cs"/>
        </a:defRPr>
      </a:lvl2pPr>
      <a:lvl3pPr marL="1142316" indent="-228462" algn="l" defTabSz="913854" rtl="0" eaLnBrk="1" latinLnBrk="0" hangingPunct="1">
        <a:spcBef>
          <a:spcPct val="20000"/>
        </a:spcBef>
        <a:buFont typeface="Arial" pitchFamily="34" charset="0"/>
        <a:buChar char="•"/>
        <a:defRPr sz="2400" kern="1200">
          <a:solidFill>
            <a:schemeClr val="bg1">
              <a:lumMod val="85000"/>
            </a:schemeClr>
          </a:solidFill>
          <a:latin typeface="Segoe UI Light" pitchFamily="34" charset="0"/>
          <a:ea typeface="+mn-ea"/>
          <a:cs typeface="+mn-cs"/>
        </a:defRPr>
      </a:lvl3pPr>
      <a:lvl4pPr marL="1599240" indent="-228462" algn="l" defTabSz="913854" rtl="0" eaLnBrk="1" latinLnBrk="0" hangingPunct="1">
        <a:spcBef>
          <a:spcPct val="20000"/>
        </a:spcBef>
        <a:buFont typeface="Arial" pitchFamily="34" charset="0"/>
        <a:buChar char="–"/>
        <a:defRPr sz="2000" kern="1200">
          <a:solidFill>
            <a:schemeClr val="bg1">
              <a:lumMod val="85000"/>
            </a:schemeClr>
          </a:solidFill>
          <a:latin typeface="Segoe UI Light" pitchFamily="34" charset="0"/>
          <a:ea typeface="+mn-ea"/>
          <a:cs typeface="+mn-cs"/>
        </a:defRPr>
      </a:lvl4pPr>
      <a:lvl5pPr marL="2056164" indent="-228462" algn="l" defTabSz="913854" rtl="0" eaLnBrk="1" latinLnBrk="0" hangingPunct="1">
        <a:spcBef>
          <a:spcPct val="20000"/>
        </a:spcBef>
        <a:buFont typeface="Arial" pitchFamily="34" charset="0"/>
        <a:buChar char="»"/>
        <a:defRPr sz="2000" kern="1200">
          <a:solidFill>
            <a:schemeClr val="bg1">
              <a:lumMod val="85000"/>
            </a:schemeClr>
          </a:solidFill>
          <a:latin typeface="Segoe UI Light" pitchFamily="34" charset="0"/>
          <a:ea typeface="+mn-ea"/>
          <a:cs typeface="+mn-cs"/>
        </a:defRPr>
      </a:lvl5pPr>
      <a:lvl6pPr marL="2513094" indent="-228462" algn="l" defTabSz="9138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018" indent="-228462" algn="l" defTabSz="9138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945" indent="-228462" algn="l" defTabSz="9138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871" indent="-228462" algn="l" defTabSz="9138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854" rtl="0" eaLnBrk="1" latinLnBrk="0" hangingPunct="1">
        <a:defRPr sz="1800" kern="1200">
          <a:solidFill>
            <a:schemeClr val="tx1"/>
          </a:solidFill>
          <a:latin typeface="+mn-lt"/>
          <a:ea typeface="+mn-ea"/>
          <a:cs typeface="+mn-cs"/>
        </a:defRPr>
      </a:lvl1pPr>
      <a:lvl2pPr marL="456924" algn="l" defTabSz="913854" rtl="0" eaLnBrk="1" latinLnBrk="0" hangingPunct="1">
        <a:defRPr sz="1800" kern="1200">
          <a:solidFill>
            <a:schemeClr val="tx1"/>
          </a:solidFill>
          <a:latin typeface="+mn-lt"/>
          <a:ea typeface="+mn-ea"/>
          <a:cs typeface="+mn-cs"/>
        </a:defRPr>
      </a:lvl2pPr>
      <a:lvl3pPr marL="913854" algn="l" defTabSz="913854" rtl="0" eaLnBrk="1" latinLnBrk="0" hangingPunct="1">
        <a:defRPr sz="1800" kern="1200">
          <a:solidFill>
            <a:schemeClr val="tx1"/>
          </a:solidFill>
          <a:latin typeface="+mn-lt"/>
          <a:ea typeface="+mn-ea"/>
          <a:cs typeface="+mn-cs"/>
        </a:defRPr>
      </a:lvl3pPr>
      <a:lvl4pPr marL="1370778" algn="l" defTabSz="913854" rtl="0" eaLnBrk="1" latinLnBrk="0" hangingPunct="1">
        <a:defRPr sz="1800" kern="1200">
          <a:solidFill>
            <a:schemeClr val="tx1"/>
          </a:solidFill>
          <a:latin typeface="+mn-lt"/>
          <a:ea typeface="+mn-ea"/>
          <a:cs typeface="+mn-cs"/>
        </a:defRPr>
      </a:lvl4pPr>
      <a:lvl5pPr marL="1827705" algn="l" defTabSz="913854" rtl="0" eaLnBrk="1" latinLnBrk="0" hangingPunct="1">
        <a:defRPr sz="1800" kern="1200">
          <a:solidFill>
            <a:schemeClr val="tx1"/>
          </a:solidFill>
          <a:latin typeface="+mn-lt"/>
          <a:ea typeface="+mn-ea"/>
          <a:cs typeface="+mn-cs"/>
        </a:defRPr>
      </a:lvl5pPr>
      <a:lvl6pPr marL="2284631" algn="l" defTabSz="913854" rtl="0" eaLnBrk="1" latinLnBrk="0" hangingPunct="1">
        <a:defRPr sz="1800" kern="1200">
          <a:solidFill>
            <a:schemeClr val="tx1"/>
          </a:solidFill>
          <a:latin typeface="+mn-lt"/>
          <a:ea typeface="+mn-ea"/>
          <a:cs typeface="+mn-cs"/>
        </a:defRPr>
      </a:lvl6pPr>
      <a:lvl7pPr marL="2741556" algn="l" defTabSz="913854" rtl="0" eaLnBrk="1" latinLnBrk="0" hangingPunct="1">
        <a:defRPr sz="1800" kern="1200">
          <a:solidFill>
            <a:schemeClr val="tx1"/>
          </a:solidFill>
          <a:latin typeface="+mn-lt"/>
          <a:ea typeface="+mn-ea"/>
          <a:cs typeface="+mn-cs"/>
        </a:defRPr>
      </a:lvl7pPr>
      <a:lvl8pPr marL="3198480" algn="l" defTabSz="913854" rtl="0" eaLnBrk="1" latinLnBrk="0" hangingPunct="1">
        <a:defRPr sz="1800" kern="1200">
          <a:solidFill>
            <a:schemeClr val="tx1"/>
          </a:solidFill>
          <a:latin typeface="+mn-lt"/>
          <a:ea typeface="+mn-ea"/>
          <a:cs typeface="+mn-cs"/>
        </a:defRPr>
      </a:lvl8pPr>
      <a:lvl9pPr marL="3655404" algn="l" defTabSz="913854"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8627948"/>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ctr" defTabSz="914400" rtl="0" eaLnBrk="1" latinLnBrk="0" hangingPunct="1">
        <a:spcBef>
          <a:spcPct val="0"/>
        </a:spcBef>
        <a:buNone/>
        <a:defRPr sz="4400" kern="1200">
          <a:solidFill>
            <a:schemeClr val="bg1">
              <a:lumMod val="95000"/>
            </a:schemeClr>
          </a:solidFill>
          <a:latin typeface="Segoe U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9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9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9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9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9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6700" y="228600"/>
            <a:ext cx="8610600" cy="868362"/>
          </a:xfrm>
          <a:prstGeom prst="rect">
            <a:avLst/>
          </a:prstGeom>
        </p:spPr>
        <p:txBody>
          <a:bodyPr vert="horz" lIns="91440" tIns="45720" rIns="91440" bIns="45720" rtlCol="0" anchor="ctr">
            <a:noAutofit/>
          </a:bodyPr>
          <a:lstStyle/>
          <a:p>
            <a:endParaRPr lang="en-US" dirty="0"/>
          </a:p>
        </p:txBody>
      </p:sp>
      <p:sp>
        <p:nvSpPr>
          <p:cNvPr id="3" name="Text Placeholder 2"/>
          <p:cNvSpPr>
            <a:spLocks noGrp="1"/>
          </p:cNvSpPr>
          <p:nvPr>
            <p:ph type="body" idx="1"/>
          </p:nvPr>
        </p:nvSpPr>
        <p:spPr>
          <a:xfrm>
            <a:off x="457200" y="1447800"/>
            <a:ext cx="8229600" cy="46783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lumMod val="75000"/>
                  </a:schemeClr>
                </a:solidFill>
              </a:defRPr>
            </a:lvl1pPr>
          </a:lstStyle>
          <a:p>
            <a:fld id="{1D8BD707-D9CF-40AE-B4C6-C98DA3205C09}" type="datetimeFigureOut">
              <a:rPr lang="en-US" smtClean="0">
                <a:solidFill>
                  <a:prstClr val="white">
                    <a:lumMod val="75000"/>
                  </a:prstClr>
                </a:solidFill>
              </a:rPr>
              <a:pPr/>
              <a:t>5/22/2012</a:t>
            </a:fld>
            <a:endParaRPr lang="en-US" dirty="0">
              <a:solidFill>
                <a:prstClr val="white">
                  <a:lumMod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lumMod val="75000"/>
                  </a:schemeClr>
                </a:solidFill>
              </a:defRPr>
            </a:lvl1pPr>
          </a:lstStyle>
          <a:p>
            <a:endParaRPr lang="en-US" dirty="0">
              <a:solidFill>
                <a:prstClr val="white">
                  <a:lumMod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lumMod val="75000"/>
                  </a:schemeClr>
                </a:solidFill>
              </a:defRPr>
            </a:lvl1pPr>
          </a:lstStyle>
          <a:p>
            <a:fld id="{B6F15528-21DE-4FAA-801E-634DDDAF4B2B}" type="slidenum">
              <a:rPr lang="en-US" smtClean="0">
                <a:solidFill>
                  <a:prstClr val="white">
                    <a:lumMod val="75000"/>
                  </a:prstClr>
                </a:solidFill>
              </a:rPr>
              <a:pPr/>
              <a:t>‹#›</a:t>
            </a:fld>
            <a:endParaRPr lang="en-US" dirty="0">
              <a:solidFill>
                <a:prstClr val="white">
                  <a:lumMod val="75000"/>
                </a:prstClr>
              </a:solidFill>
            </a:endParaRPr>
          </a:p>
        </p:txBody>
      </p:sp>
    </p:spTree>
    <p:extLst>
      <p:ext uri="{BB962C8B-B14F-4D97-AF65-F5344CB8AC3E}">
        <p14:creationId xmlns:p14="http://schemas.microsoft.com/office/powerpoint/2010/main" val="1220342854"/>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Lst>
  <p:txStyles>
    <p:titleStyle>
      <a:lvl1pPr algn="l" defTabSz="914400" rtl="0" eaLnBrk="1" latinLnBrk="0" hangingPunct="1">
        <a:spcBef>
          <a:spcPct val="0"/>
        </a:spcBef>
        <a:buNone/>
        <a:defRPr sz="6000" kern="1200">
          <a:solidFill>
            <a:schemeClr val="bg1">
              <a:lumMod val="75000"/>
            </a:schemeClr>
          </a:solidFill>
          <a:latin typeface="Arial Black"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45038"/>
            <a:ext cx="8686800" cy="9217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8229600" cy="4754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2754689"/>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lumMod val="85000"/>
            </a:schemeClr>
          </a:solidFill>
          <a:latin typeface="Segoe UI Semibold"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85000"/>
            </a:schemeClr>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85000"/>
            </a:schemeClr>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85000"/>
            </a:schemeClr>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85000"/>
            </a:schemeClr>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85000"/>
            </a:schemeClr>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0176BA-207F-4CE8-B772-ACA91F9933E3}"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5164790"/>
      </p:ext>
    </p:extLst>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Lst>
  <p:timing>
    <p:tnLst>
      <p:par>
        <p:cTn id="1" dur="indefinite" restart="never" nodeType="tmRoot"/>
      </p:par>
    </p:tnLst>
  </p:timing>
  <p:hf sldNum="0" hdr="0" ftr="0" dt="0"/>
  <p:txStyles>
    <p:titleStyle>
      <a:lvl1pPr algn="ctr" defTabSz="914400" rtl="0" eaLnBrk="1" latinLnBrk="0" hangingPunct="1">
        <a:spcBef>
          <a:spcPct val="0"/>
        </a:spcBef>
        <a:buNone/>
        <a:defRPr sz="5400" kern="1200">
          <a:solidFill>
            <a:schemeClr val="bg1">
              <a:lumMod val="95000"/>
            </a:schemeClr>
          </a:solidFill>
          <a:latin typeface="Segoe U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95000"/>
            </a:schemeClr>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95000"/>
            </a:schemeClr>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95000"/>
            </a:schemeClr>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0176BA-207F-4CE8-B772-ACA91F9933E3}"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3457977"/>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Lst>
  <p:timing>
    <p:tnLst>
      <p:par>
        <p:cTn id="1" dur="indefinite" restart="never" nodeType="tmRoot"/>
      </p:par>
    </p:tnLst>
  </p:timing>
  <p:hf sldNum="0" hdr="0" ftr="0" dt="0"/>
  <p:txStyles>
    <p:titleStyle>
      <a:lvl1pPr algn="ctr" defTabSz="914400" rtl="0" eaLnBrk="1" latinLnBrk="0" hangingPunct="1">
        <a:spcBef>
          <a:spcPct val="0"/>
        </a:spcBef>
        <a:buNone/>
        <a:defRPr sz="5400" kern="1200">
          <a:solidFill>
            <a:schemeClr val="bg1">
              <a:lumMod val="95000"/>
            </a:schemeClr>
          </a:solidFill>
          <a:latin typeface="Segoe U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95000"/>
            </a:schemeClr>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95000"/>
            </a:schemeClr>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95000"/>
            </a:schemeClr>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45038"/>
            <a:ext cx="8686800" cy="9217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8229600" cy="4754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8491714"/>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Segoe UI Semibold"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191500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0176BA-207F-4CE8-B772-ACA91F9933E3}"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241212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iming>
    <p:tnLst>
      <p:par>
        <p:cTn id="1" dur="indefinite" restart="never" nodeType="tmRoot"/>
      </p:par>
    </p:tnLst>
  </p:timing>
  <p:hf sldNum="0" hdr="0" ftr="0" dt="0"/>
  <p:txStyles>
    <p:titleStyle>
      <a:lvl1pPr algn="ctr" defTabSz="914400" rtl="0" eaLnBrk="1" latinLnBrk="0" hangingPunct="1">
        <a:spcBef>
          <a:spcPct val="0"/>
        </a:spcBef>
        <a:buNone/>
        <a:defRPr sz="5400" kern="1200">
          <a:solidFill>
            <a:schemeClr val="bg1">
              <a:lumMod val="95000"/>
            </a:schemeClr>
          </a:solidFill>
          <a:latin typeface="Segoe U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95000"/>
            </a:schemeClr>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95000"/>
            </a:schemeClr>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95000"/>
            </a:schemeClr>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95000"/>
            </a:schemeClr>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52400"/>
            <a:ext cx="8839200" cy="838200"/>
          </a:xfrm>
          <a:prstGeom prst="rect">
            <a:avLst/>
          </a:prstGeom>
        </p:spPr>
        <p:txBody>
          <a:bodyPr vert="horz" lIns="91440" tIns="45720" rIns="91440" bIns="45720" rtlCol="0" anchor="ctr">
            <a:noAutofit/>
          </a:bodyPr>
          <a:lstStyle/>
          <a:p>
            <a:r>
              <a:rPr lang="en-US" dirty="0" smtClean="0"/>
              <a:t>Click to edit Master title</a:t>
            </a:r>
            <a:endParaRPr lang="en-US" dirty="0"/>
          </a:p>
        </p:txBody>
      </p:sp>
      <p:sp>
        <p:nvSpPr>
          <p:cNvPr id="3" name="Text Placeholder 2"/>
          <p:cNvSpPr>
            <a:spLocks noGrp="1"/>
          </p:cNvSpPr>
          <p:nvPr>
            <p:ph type="body" idx="1"/>
          </p:nvPr>
        </p:nvSpPr>
        <p:spPr>
          <a:xfrm>
            <a:off x="457200" y="1371600"/>
            <a:ext cx="8229600" cy="4754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151382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spcBef>
          <a:spcPct val="0"/>
        </a:spcBef>
        <a:buNone/>
        <a:defRPr sz="4400" kern="1200">
          <a:solidFill>
            <a:schemeClr val="bg1">
              <a:lumMod val="75000"/>
            </a:schemeClr>
          </a:solidFill>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45038"/>
            <a:ext cx="8686800" cy="9217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8229600" cy="4754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8270201"/>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Segoe UI Semibold"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244894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txStyles>
    <p:titleStyle>
      <a:lvl1pPr algn="ctr" defTabSz="914400" rtl="0" eaLnBrk="1" latinLnBrk="0" hangingPunct="1">
        <a:spcBef>
          <a:spcPct val="0"/>
        </a:spcBef>
        <a:buNone/>
        <a:defRPr sz="4400" kern="1200">
          <a:solidFill>
            <a:schemeClr val="bg1"/>
          </a:solidFill>
          <a:latin typeface="Segoe UI Semibold"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3197763"/>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txStyles>
    <p:titleStyle>
      <a:lvl1pPr algn="ctr" defTabSz="914400" rtl="0" eaLnBrk="1" latinLnBrk="0" hangingPunct="1">
        <a:spcBef>
          <a:spcPct val="0"/>
        </a:spcBef>
        <a:buNone/>
        <a:defRPr sz="4400" kern="1200">
          <a:solidFill>
            <a:schemeClr val="bg1"/>
          </a:solidFill>
          <a:latin typeface="Segoe UI Semibold"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52400"/>
            <a:ext cx="8839200" cy="838200"/>
          </a:xfrm>
          <a:prstGeom prst="rect">
            <a:avLst/>
          </a:prstGeom>
        </p:spPr>
        <p:txBody>
          <a:bodyPr vert="horz" lIns="91440" tIns="45720" rIns="91440" bIns="45720" rtlCol="0" anchor="ctr">
            <a:noAutofit/>
          </a:bodyPr>
          <a:lstStyle/>
          <a:p>
            <a:r>
              <a:rPr lang="en-US" dirty="0" smtClean="0"/>
              <a:t>Click to edit Master title</a:t>
            </a:r>
            <a:endParaRPr lang="en-US" dirty="0"/>
          </a:p>
        </p:txBody>
      </p:sp>
      <p:sp>
        <p:nvSpPr>
          <p:cNvPr id="3" name="Text Placeholder 2"/>
          <p:cNvSpPr>
            <a:spLocks noGrp="1"/>
          </p:cNvSpPr>
          <p:nvPr>
            <p:ph type="body" idx="1"/>
          </p:nvPr>
        </p:nvSpPr>
        <p:spPr>
          <a:xfrm>
            <a:off x="457200" y="1371600"/>
            <a:ext cx="8229600" cy="4754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60092401"/>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xStyles>
    <p:titleStyle>
      <a:lvl1pPr algn="l" defTabSz="914400" rtl="0" eaLnBrk="1" latinLnBrk="0" hangingPunct="1">
        <a:spcBef>
          <a:spcPct val="0"/>
        </a:spcBef>
        <a:buNone/>
        <a:defRPr sz="4400" kern="1200">
          <a:solidFill>
            <a:schemeClr val="bg1">
              <a:lumMod val="75000"/>
            </a:schemeClr>
          </a:solidFill>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201304"/>
            <a:ext cx="8839200" cy="636896"/>
          </a:xfrm>
          <a:prstGeom prst="rect">
            <a:avLst/>
          </a:prstGeom>
        </p:spPr>
        <p:txBody>
          <a:bodyPr vert="horz" lIns="91440" tIns="45720" rIns="91440" bIns="45720" rtlCol="0" anchor="ctr">
            <a:noAutofit/>
          </a:bodyPr>
          <a:lstStyle/>
          <a:p>
            <a:r>
              <a:rPr lang="en-US" dirty="0" smtClean="0"/>
              <a:t>Click to edit Master </a:t>
            </a:r>
            <a:endParaRPr lang="en-US" dirty="0"/>
          </a:p>
        </p:txBody>
      </p:sp>
      <p:sp>
        <p:nvSpPr>
          <p:cNvPr id="3" name="Text Placeholder 2"/>
          <p:cNvSpPr>
            <a:spLocks noGrp="1"/>
          </p:cNvSpPr>
          <p:nvPr>
            <p:ph type="body" idx="1"/>
          </p:nvPr>
        </p:nvSpPr>
        <p:spPr>
          <a:xfrm>
            <a:off x="457200" y="990600"/>
            <a:ext cx="8229600" cy="5135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1CCD04-1296-4681-9E7F-7B34823AA278}" type="datetime1">
              <a:rPr lang="en-US" smtClean="0">
                <a:solidFill>
                  <a:prstClr val="black">
                    <a:tint val="75000"/>
                  </a:prstClr>
                </a:solidFill>
              </a:rPr>
              <a:pPr/>
              <a:t>5/22/2012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9597276"/>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iming>
    <p:tnLst>
      <p:par>
        <p:cTn id="1" dur="indefinite" restart="never" nodeType="tmRoot"/>
      </p:par>
    </p:tnLst>
  </p:timing>
  <p:hf sldNum="0" hdr="0" ftr="0" dt="0"/>
  <p:txStyles>
    <p:titleStyle>
      <a:lvl1pPr algn="l" defTabSz="914400" rtl="0" eaLnBrk="1" latinLnBrk="0" hangingPunct="1">
        <a:spcBef>
          <a:spcPct val="0"/>
        </a:spcBef>
        <a:buNone/>
        <a:defRPr sz="4800" kern="1200">
          <a:solidFill>
            <a:schemeClr val="tx1">
              <a:lumMod val="50000"/>
              <a:lumOff val="50000"/>
            </a:schemeClr>
          </a:solidFill>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eg"/><Relationship Id="rId18" Type="http://schemas.openxmlformats.org/officeDocument/2006/relationships/image" Target="../media/image30.jpeg"/><Relationship Id="rId3" Type="http://schemas.openxmlformats.org/officeDocument/2006/relationships/image" Target="../media/image15.jpeg"/><Relationship Id="rId21" Type="http://schemas.openxmlformats.org/officeDocument/2006/relationships/image" Target="../media/image33.jpeg"/><Relationship Id="rId7" Type="http://schemas.openxmlformats.org/officeDocument/2006/relationships/image" Target="../media/image19.jpeg"/><Relationship Id="rId12" Type="http://schemas.openxmlformats.org/officeDocument/2006/relationships/image" Target="../media/image24.jpeg"/><Relationship Id="rId17" Type="http://schemas.openxmlformats.org/officeDocument/2006/relationships/image" Target="../media/image29.jpeg"/><Relationship Id="rId2" Type="http://schemas.openxmlformats.org/officeDocument/2006/relationships/notesSlide" Target="../notesSlides/notesSlide9.xml"/><Relationship Id="rId16" Type="http://schemas.openxmlformats.org/officeDocument/2006/relationships/image" Target="../media/image28.jpeg"/><Relationship Id="rId20"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image" Target="../media/image23.jpeg"/><Relationship Id="rId24" Type="http://schemas.openxmlformats.org/officeDocument/2006/relationships/image" Target="../media/image36.jpeg"/><Relationship Id="rId5" Type="http://schemas.openxmlformats.org/officeDocument/2006/relationships/image" Target="../media/image17.jpeg"/><Relationship Id="rId15" Type="http://schemas.openxmlformats.org/officeDocument/2006/relationships/image" Target="../media/image27.jpeg"/><Relationship Id="rId23" Type="http://schemas.openxmlformats.org/officeDocument/2006/relationships/image" Target="../media/image35.jpeg"/><Relationship Id="rId10" Type="http://schemas.openxmlformats.org/officeDocument/2006/relationships/image" Target="../media/image22.jpeg"/><Relationship Id="rId19" Type="http://schemas.openxmlformats.org/officeDocument/2006/relationships/image" Target="../media/image31.jpeg"/><Relationship Id="rId4" Type="http://schemas.openxmlformats.org/officeDocument/2006/relationships/image" Target="../media/image16.jpeg"/><Relationship Id="rId9" Type="http://schemas.openxmlformats.org/officeDocument/2006/relationships/image" Target="../media/image21.jpeg"/><Relationship Id="rId14" Type="http://schemas.openxmlformats.org/officeDocument/2006/relationships/image" Target="../media/image26.jpeg"/><Relationship Id="rId22" Type="http://schemas.openxmlformats.org/officeDocument/2006/relationships/image" Target="../media/image34.jpeg"/></Relationships>
</file>

<file path=ppt/slides/_rels/slide11.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44.jpeg"/><Relationship Id="rId3" Type="http://schemas.openxmlformats.org/officeDocument/2006/relationships/image" Target="../media/image29.jpeg"/><Relationship Id="rId7" Type="http://schemas.openxmlformats.org/officeDocument/2006/relationships/image" Target="../media/image39.jpeg"/><Relationship Id="rId12"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jpeg"/><Relationship Id="rId11" Type="http://schemas.openxmlformats.org/officeDocument/2006/relationships/image" Target="../media/image42.jpeg"/><Relationship Id="rId5" Type="http://schemas.openxmlformats.org/officeDocument/2006/relationships/image" Target="../media/image38.jpeg"/><Relationship Id="rId10" Type="http://schemas.openxmlformats.org/officeDocument/2006/relationships/image" Target="../media/image41.jpeg"/><Relationship Id="rId4" Type="http://schemas.openxmlformats.org/officeDocument/2006/relationships/image" Target="../media/image37.png"/><Relationship Id="rId9" Type="http://schemas.openxmlformats.org/officeDocument/2006/relationships/image" Target="../media/image40.jpe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jpe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jpeg"/></Relationships>
</file>

<file path=ppt/slides/_rels/slide1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jpe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jpeg"/></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9.jpeg"/><Relationship Id="rId7" Type="http://schemas.openxmlformats.org/officeDocument/2006/relationships/image" Target="../media/image73.jpeg"/><Relationship Id="rId12" Type="http://schemas.openxmlformats.org/officeDocument/2006/relationships/image" Target="../media/image55.png"/><Relationship Id="rId2" Type="http://schemas.openxmlformats.org/officeDocument/2006/relationships/image" Target="../media/image68.jpeg"/><Relationship Id="rId1" Type="http://schemas.openxmlformats.org/officeDocument/2006/relationships/slideLayout" Target="../slideLayouts/slideLayout115.xml"/><Relationship Id="rId6" Type="http://schemas.openxmlformats.org/officeDocument/2006/relationships/image" Target="../media/image72.jpeg"/><Relationship Id="rId11" Type="http://schemas.openxmlformats.org/officeDocument/2006/relationships/image" Target="../media/image22.jpeg"/><Relationship Id="rId5" Type="http://schemas.openxmlformats.org/officeDocument/2006/relationships/image" Target="../media/image71.jpeg"/><Relationship Id="rId10" Type="http://schemas.openxmlformats.org/officeDocument/2006/relationships/image" Target="../media/image74.jpeg"/><Relationship Id="rId4" Type="http://schemas.openxmlformats.org/officeDocument/2006/relationships/image" Target="../media/image70.jpeg"/><Relationship Id="rId9" Type="http://schemas.openxmlformats.org/officeDocument/2006/relationships/image" Target="../media/image20.jpeg"/></Relationships>
</file>

<file path=ppt/slides/_rels/slide23.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115.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2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0.png"/><Relationship Id="rId7" Type="http://schemas.openxmlformats.org/officeDocument/2006/relationships/image" Target="../media/image55.png"/><Relationship Id="rId12" Type="http://schemas.openxmlformats.org/officeDocument/2006/relationships/image" Target="../media/image67.png"/><Relationship Id="rId2" Type="http://schemas.openxmlformats.org/officeDocument/2006/relationships/notesSlide" Target="../notesSlides/notesSlide17.xml"/><Relationship Id="rId1" Type="http://schemas.openxmlformats.org/officeDocument/2006/relationships/slideLayout" Target="../slideLayouts/slideLayout115.xml"/><Relationship Id="rId6" Type="http://schemas.openxmlformats.org/officeDocument/2006/relationships/image" Target="../media/image63.png"/><Relationship Id="rId11" Type="http://schemas.openxmlformats.org/officeDocument/2006/relationships/image" Target="../media/image66.png"/><Relationship Id="rId5" Type="http://schemas.openxmlformats.org/officeDocument/2006/relationships/image" Target="../media/image62.png"/><Relationship Id="rId10" Type="http://schemas.openxmlformats.org/officeDocument/2006/relationships/image" Target="../media/image65.png"/><Relationship Id="rId4" Type="http://schemas.openxmlformats.org/officeDocument/2006/relationships/image" Target="../media/image61.png"/><Relationship Id="rId9" Type="http://schemas.openxmlformats.org/officeDocument/2006/relationships/image" Target="../media/image64.png"/></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75.jpe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76.png"/></Relationships>
</file>

<file path=ppt/slides/_rels/slide2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36.xml"/><Relationship Id="rId4" Type="http://schemas.openxmlformats.org/officeDocument/2006/relationships/image" Target="../media/image78.png"/></Relationships>
</file>

<file path=ppt/slides/_rels/slide2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9.xml"/><Relationship Id="rId1" Type="http://schemas.openxmlformats.org/officeDocument/2006/relationships/slideLayout" Target="../slideLayouts/slideLayout36.xml"/><Relationship Id="rId5" Type="http://schemas.openxmlformats.org/officeDocument/2006/relationships/image" Target="../media/image78.png"/><Relationship Id="rId4" Type="http://schemas.openxmlformats.org/officeDocument/2006/relationships/image" Target="../media/image77.png"/></Relationships>
</file>

<file path=ppt/slides/_rels/slide28.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87.png"/><Relationship Id="rId3" Type="http://schemas.openxmlformats.org/officeDocument/2006/relationships/image" Target="../media/image80.png"/><Relationship Id="rId7" Type="http://schemas.openxmlformats.org/officeDocument/2006/relationships/image" Target="../media/image83.png"/><Relationship Id="rId12" Type="http://schemas.openxmlformats.org/officeDocument/2006/relationships/image" Target="../media/image86.png"/><Relationship Id="rId2" Type="http://schemas.openxmlformats.org/officeDocument/2006/relationships/notesSlide" Target="../notesSlides/notesSlide20.xml"/><Relationship Id="rId16" Type="http://schemas.openxmlformats.org/officeDocument/2006/relationships/image" Target="../media/image90.png"/><Relationship Id="rId1" Type="http://schemas.openxmlformats.org/officeDocument/2006/relationships/slideLayout" Target="../slideLayouts/slideLayout126.xml"/><Relationship Id="rId6" Type="http://schemas.microsoft.com/office/2007/relationships/hdphoto" Target="../media/hdphoto2.wdp"/><Relationship Id="rId11" Type="http://schemas.openxmlformats.org/officeDocument/2006/relationships/image" Target="../media/image85.png"/><Relationship Id="rId5" Type="http://schemas.openxmlformats.org/officeDocument/2006/relationships/image" Target="../media/image82.png"/><Relationship Id="rId15" Type="http://schemas.openxmlformats.org/officeDocument/2006/relationships/image" Target="../media/image89.png"/><Relationship Id="rId10" Type="http://schemas.microsoft.com/office/2007/relationships/hdphoto" Target="../media/hdphoto4.wdp"/><Relationship Id="rId4" Type="http://schemas.openxmlformats.org/officeDocument/2006/relationships/image" Target="../media/image81.jpeg"/><Relationship Id="rId9" Type="http://schemas.openxmlformats.org/officeDocument/2006/relationships/image" Target="../media/image84.png"/><Relationship Id="rId14" Type="http://schemas.openxmlformats.org/officeDocument/2006/relationships/image" Target="../media/image88.png"/></Relationships>
</file>

<file path=ppt/slides/_rels/slide29.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80.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18" Type="http://schemas.openxmlformats.org/officeDocument/2006/relationships/image" Target="../media/image106.png"/><Relationship Id="rId3" Type="http://schemas.openxmlformats.org/officeDocument/2006/relationships/image" Target="../media/image55.png"/><Relationship Id="rId7" Type="http://schemas.openxmlformats.org/officeDocument/2006/relationships/image" Target="../media/image95.png"/><Relationship Id="rId12" Type="http://schemas.openxmlformats.org/officeDocument/2006/relationships/image" Target="../media/image100.png"/><Relationship Id="rId17" Type="http://schemas.openxmlformats.org/officeDocument/2006/relationships/image" Target="../media/image105.png"/><Relationship Id="rId2" Type="http://schemas.openxmlformats.org/officeDocument/2006/relationships/notesSlide" Target="../notesSlides/notesSlide21.xml"/><Relationship Id="rId16" Type="http://schemas.openxmlformats.org/officeDocument/2006/relationships/image" Target="../media/image104.png"/><Relationship Id="rId1" Type="http://schemas.openxmlformats.org/officeDocument/2006/relationships/slideLayout" Target="../slideLayouts/slideLayout41.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5" Type="http://schemas.openxmlformats.org/officeDocument/2006/relationships/image" Target="../media/image103.png"/><Relationship Id="rId10" Type="http://schemas.openxmlformats.org/officeDocument/2006/relationships/image" Target="../media/image98.png"/><Relationship Id="rId19" Type="http://schemas.openxmlformats.org/officeDocument/2006/relationships/image" Target="../media/image107.png"/><Relationship Id="rId4" Type="http://schemas.openxmlformats.org/officeDocument/2006/relationships/image" Target="../media/image92.png"/><Relationship Id="rId9" Type="http://schemas.openxmlformats.org/officeDocument/2006/relationships/image" Target="../media/image97.png"/><Relationship Id="rId14" Type="http://schemas.openxmlformats.org/officeDocument/2006/relationships/image" Target="../media/image102.png"/></Relationships>
</file>

<file path=ppt/slides/_rels/slide31.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2.xml"/><Relationship Id="rId1" Type="http://schemas.openxmlformats.org/officeDocument/2006/relationships/slideLayout" Target="../slideLayouts/slideLayout36.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32.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58.png"/><Relationship Id="rId26" Type="http://schemas.openxmlformats.org/officeDocument/2006/relationships/image" Target="../media/image134.png"/><Relationship Id="rId3" Type="http://schemas.openxmlformats.org/officeDocument/2006/relationships/image" Target="../media/image112.png"/><Relationship Id="rId21" Type="http://schemas.openxmlformats.org/officeDocument/2006/relationships/image" Target="../media/image129.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6.png"/><Relationship Id="rId25" Type="http://schemas.openxmlformats.org/officeDocument/2006/relationships/image" Target="../media/image133.png"/><Relationship Id="rId2" Type="http://schemas.openxmlformats.org/officeDocument/2006/relationships/notesSlide" Target="../notesSlides/notesSlide23.xml"/><Relationship Id="rId16" Type="http://schemas.openxmlformats.org/officeDocument/2006/relationships/image" Target="../media/image125.png"/><Relationship Id="rId20" Type="http://schemas.openxmlformats.org/officeDocument/2006/relationships/image" Target="../media/image128.png"/><Relationship Id="rId1" Type="http://schemas.openxmlformats.org/officeDocument/2006/relationships/slideLayout" Target="../slideLayouts/slideLayout36.xml"/><Relationship Id="rId6" Type="http://schemas.openxmlformats.org/officeDocument/2006/relationships/image" Target="../media/image115.png"/><Relationship Id="rId11" Type="http://schemas.openxmlformats.org/officeDocument/2006/relationships/image" Target="../media/image120.png"/><Relationship Id="rId24" Type="http://schemas.openxmlformats.org/officeDocument/2006/relationships/image" Target="../media/image132.png"/><Relationship Id="rId5" Type="http://schemas.openxmlformats.org/officeDocument/2006/relationships/image" Target="../media/image114.png"/><Relationship Id="rId15" Type="http://schemas.openxmlformats.org/officeDocument/2006/relationships/image" Target="../media/image124.png"/><Relationship Id="rId23" Type="http://schemas.openxmlformats.org/officeDocument/2006/relationships/image" Target="../media/image131.png"/><Relationship Id="rId10" Type="http://schemas.openxmlformats.org/officeDocument/2006/relationships/image" Target="../media/image119.png"/><Relationship Id="rId19" Type="http://schemas.openxmlformats.org/officeDocument/2006/relationships/image" Target="../media/image127.png"/><Relationship Id="rId4" Type="http://schemas.openxmlformats.org/officeDocument/2006/relationships/image" Target="../media/image113.png"/><Relationship Id="rId9" Type="http://schemas.openxmlformats.org/officeDocument/2006/relationships/image" Target="../media/image118.png"/><Relationship Id="rId14" Type="http://schemas.openxmlformats.org/officeDocument/2006/relationships/image" Target="../media/image123.png"/><Relationship Id="rId22" Type="http://schemas.openxmlformats.org/officeDocument/2006/relationships/image" Target="../media/image130.png"/><Relationship Id="rId27" Type="http://schemas.openxmlformats.org/officeDocument/2006/relationships/image" Target="../media/image135.png"/></Relationships>
</file>

<file path=ppt/slides/_rels/slide3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4.xml"/><Relationship Id="rId1" Type="http://schemas.openxmlformats.org/officeDocument/2006/relationships/slideLayout" Target="../slideLayouts/slideLayout25.xml"/><Relationship Id="rId4" Type="http://schemas.openxmlformats.org/officeDocument/2006/relationships/image" Target="../media/image137.png"/></Relationships>
</file>

<file path=ppt/slides/_rels/slide3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0.png"/><Relationship Id="rId7" Type="http://schemas.openxmlformats.org/officeDocument/2006/relationships/image" Target="../media/image55.png"/><Relationship Id="rId12" Type="http://schemas.openxmlformats.org/officeDocument/2006/relationships/image" Target="../media/image138.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63.png"/><Relationship Id="rId11" Type="http://schemas.openxmlformats.org/officeDocument/2006/relationships/image" Target="../media/image67.png"/><Relationship Id="rId5" Type="http://schemas.openxmlformats.org/officeDocument/2006/relationships/image" Target="../media/image62.png"/><Relationship Id="rId10" Type="http://schemas.openxmlformats.org/officeDocument/2006/relationships/image" Target="../media/image66.png"/><Relationship Id="rId4" Type="http://schemas.openxmlformats.org/officeDocument/2006/relationships/image" Target="../media/image61.png"/><Relationship Id="rId9" Type="http://schemas.openxmlformats.org/officeDocument/2006/relationships/image" Target="../media/image65.png"/></Relationships>
</file>

<file path=ppt/slides/_rels/slide35.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26.xml"/><Relationship Id="rId1" Type="http://schemas.openxmlformats.org/officeDocument/2006/relationships/slideLayout" Target="../slideLayouts/slideLayout36.xml"/><Relationship Id="rId6" Type="http://schemas.openxmlformats.org/officeDocument/2006/relationships/image" Target="../media/image142.jpeg"/><Relationship Id="rId5" Type="http://schemas.openxmlformats.org/officeDocument/2006/relationships/image" Target="../media/image141.jpeg"/><Relationship Id="rId4" Type="http://schemas.openxmlformats.org/officeDocument/2006/relationships/image" Target="../media/image140.jpeg"/></Relationships>
</file>

<file path=ppt/slides/_rels/slide36.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2.png"/></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8.xml"/><Relationship Id="rId1" Type="http://schemas.openxmlformats.org/officeDocument/2006/relationships/slideLayout" Target="../slideLayouts/slideLayout93.xml"/><Relationship Id="rId5" Type="http://schemas.openxmlformats.org/officeDocument/2006/relationships/image" Target="../media/image145.png"/><Relationship Id="rId4" Type="http://schemas.openxmlformats.org/officeDocument/2006/relationships/image" Target="../media/image144.png"/></Relationships>
</file>

<file path=ppt/slides/_rels/slide39.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58.png"/><Relationship Id="rId5" Type="http://schemas.openxmlformats.org/officeDocument/2006/relationships/image" Target="../media/image55.png"/><Relationship Id="rId4" Type="http://schemas.openxmlformats.org/officeDocument/2006/relationships/image" Target="../media/image14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58.png"/><Relationship Id="rId5" Type="http://schemas.openxmlformats.org/officeDocument/2006/relationships/image" Target="../media/image55.png"/><Relationship Id="rId4" Type="http://schemas.openxmlformats.org/officeDocument/2006/relationships/image" Target="../media/image147.png"/></Relationships>
</file>

<file path=ppt/slides/_rels/slide41.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46.png"/><Relationship Id="rId7" Type="http://schemas.openxmlformats.org/officeDocument/2006/relationships/image" Target="../media/image148.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58.png"/><Relationship Id="rId5" Type="http://schemas.openxmlformats.org/officeDocument/2006/relationships/image" Target="../media/image55.png"/><Relationship Id="rId4" Type="http://schemas.openxmlformats.org/officeDocument/2006/relationships/image" Target="../media/image147.png"/></Relationships>
</file>

<file path=ppt/slides/_rels/slide42.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25.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jpe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jpeg"/></Relationships>
</file>

<file path=ppt/slides/_rels/slide44.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151.jpeg"/></Relationships>
</file>

<file path=ppt/slides/_rels/slide45.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35.xml"/><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36.xml"/><Relationship Id="rId1" Type="http://schemas.openxmlformats.org/officeDocument/2006/relationships/slideLayout" Target="../slideLayouts/slideLayout47.xml"/><Relationship Id="rId4" Type="http://schemas.openxmlformats.org/officeDocument/2006/relationships/image" Target="../media/image154.jpeg"/></Relationships>
</file>

<file path=ppt/slides/_rels/slide47.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37.xml"/><Relationship Id="rId1" Type="http://schemas.openxmlformats.org/officeDocument/2006/relationships/slideLayout" Target="../slideLayouts/slideLayout47.xml"/><Relationship Id="rId6" Type="http://schemas.openxmlformats.org/officeDocument/2006/relationships/image" Target="../media/image159.png"/><Relationship Id="rId5" Type="http://schemas.openxmlformats.org/officeDocument/2006/relationships/image" Target="../media/image158.jpeg"/><Relationship Id="rId4" Type="http://schemas.openxmlformats.org/officeDocument/2006/relationships/image" Target="../media/image157.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39.xml"/><Relationship Id="rId1" Type="http://schemas.openxmlformats.org/officeDocument/2006/relationships/slideLayout" Target="../slideLayouts/slideLayout104.xml"/></Relationships>
</file>

<file path=ppt/slides/_rels/slide53.xml.rels><?xml version="1.0" encoding="UTF-8" standalone="yes"?>
<Relationships xmlns="http://schemas.openxmlformats.org/package/2006/relationships"><Relationship Id="rId8" Type="http://schemas.openxmlformats.org/officeDocument/2006/relationships/image" Target="../media/image166.jpeg"/><Relationship Id="rId13" Type="http://schemas.openxmlformats.org/officeDocument/2006/relationships/image" Target="../media/image171.png"/><Relationship Id="rId18" Type="http://schemas.openxmlformats.org/officeDocument/2006/relationships/image" Target="../media/image176.png"/><Relationship Id="rId3" Type="http://schemas.openxmlformats.org/officeDocument/2006/relationships/image" Target="../media/image161.jpeg"/><Relationship Id="rId21" Type="http://schemas.openxmlformats.org/officeDocument/2006/relationships/image" Target="../media/image179.png"/><Relationship Id="rId7" Type="http://schemas.openxmlformats.org/officeDocument/2006/relationships/image" Target="../media/image165.png"/><Relationship Id="rId12" Type="http://schemas.openxmlformats.org/officeDocument/2006/relationships/image" Target="../media/image170.png"/><Relationship Id="rId17" Type="http://schemas.openxmlformats.org/officeDocument/2006/relationships/image" Target="../media/image175.png"/><Relationship Id="rId2" Type="http://schemas.openxmlformats.org/officeDocument/2006/relationships/notesSlide" Target="../notesSlides/notesSlide40.xml"/><Relationship Id="rId16" Type="http://schemas.openxmlformats.org/officeDocument/2006/relationships/image" Target="../media/image174.png"/><Relationship Id="rId20" Type="http://schemas.openxmlformats.org/officeDocument/2006/relationships/image" Target="../media/image178.png"/><Relationship Id="rId1" Type="http://schemas.openxmlformats.org/officeDocument/2006/relationships/slideLayout" Target="../slideLayouts/slideLayout104.xml"/><Relationship Id="rId6" Type="http://schemas.openxmlformats.org/officeDocument/2006/relationships/image" Target="../media/image164.png"/><Relationship Id="rId11" Type="http://schemas.openxmlformats.org/officeDocument/2006/relationships/image" Target="../media/image169.png"/><Relationship Id="rId5" Type="http://schemas.openxmlformats.org/officeDocument/2006/relationships/image" Target="../media/image163.jpeg"/><Relationship Id="rId15" Type="http://schemas.openxmlformats.org/officeDocument/2006/relationships/image" Target="../media/image173.png"/><Relationship Id="rId10" Type="http://schemas.openxmlformats.org/officeDocument/2006/relationships/image" Target="../media/image168.png"/><Relationship Id="rId19" Type="http://schemas.openxmlformats.org/officeDocument/2006/relationships/image" Target="../media/image177.png"/><Relationship Id="rId4" Type="http://schemas.openxmlformats.org/officeDocument/2006/relationships/image" Target="../media/image162.jpeg"/><Relationship Id="rId9" Type="http://schemas.openxmlformats.org/officeDocument/2006/relationships/image" Target="../media/image167.jpeg"/><Relationship Id="rId14" Type="http://schemas.openxmlformats.org/officeDocument/2006/relationships/image" Target="../media/image172.png"/><Relationship Id="rId22" Type="http://schemas.openxmlformats.org/officeDocument/2006/relationships/image" Target="../media/image180.png"/></Relationships>
</file>

<file path=ppt/slides/_rels/slide5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0.png"/><Relationship Id="rId7" Type="http://schemas.openxmlformats.org/officeDocument/2006/relationships/image" Target="../media/image65.png"/><Relationship Id="rId2" Type="http://schemas.openxmlformats.org/officeDocument/2006/relationships/notesSlide" Target="../notesSlides/notesSlide41.xml"/><Relationship Id="rId1" Type="http://schemas.openxmlformats.org/officeDocument/2006/relationships/slideLayout" Target="../slideLayouts/slideLayout25.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138.png"/><Relationship Id="rId4" Type="http://schemas.openxmlformats.org/officeDocument/2006/relationships/image" Target="../media/image61.png"/><Relationship Id="rId9" Type="http://schemas.openxmlformats.org/officeDocument/2006/relationships/image" Target="../media/image67.png"/></Relationships>
</file>

<file path=ppt/slides/_rels/slide5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0.png"/><Relationship Id="rId7" Type="http://schemas.openxmlformats.org/officeDocument/2006/relationships/image" Target="../media/image65.png"/><Relationship Id="rId2" Type="http://schemas.openxmlformats.org/officeDocument/2006/relationships/notesSlide" Target="../notesSlides/notesSlide42.xml"/><Relationship Id="rId1" Type="http://schemas.openxmlformats.org/officeDocument/2006/relationships/slideLayout" Target="../slideLayouts/slideLayout25.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138.png"/><Relationship Id="rId4" Type="http://schemas.openxmlformats.org/officeDocument/2006/relationships/image" Target="../media/image61.png"/><Relationship Id="rId9" Type="http://schemas.openxmlformats.org/officeDocument/2006/relationships/image" Target="../media/image67.png"/></Relationships>
</file>

<file path=ppt/slides/_rels/slide56.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43.xml"/><Relationship Id="rId1" Type="http://schemas.openxmlformats.org/officeDocument/2006/relationships/slideLayout" Target="../slideLayouts/slideLayout203.xml"/></Relationships>
</file>

<file path=ppt/slides/_rels/slide57.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184.png"/><Relationship Id="rId3" Type="http://schemas.openxmlformats.org/officeDocument/2006/relationships/image" Target="../media/image60.png"/><Relationship Id="rId7" Type="http://schemas.openxmlformats.org/officeDocument/2006/relationships/image" Target="../media/image65.png"/><Relationship Id="rId12" Type="http://schemas.openxmlformats.org/officeDocument/2006/relationships/image" Target="../media/image183.png"/><Relationship Id="rId2" Type="http://schemas.openxmlformats.org/officeDocument/2006/relationships/notesSlide" Target="../notesSlides/notesSlide44.xml"/><Relationship Id="rId1" Type="http://schemas.openxmlformats.org/officeDocument/2006/relationships/slideLayout" Target="../slideLayouts/slideLayout25.xml"/><Relationship Id="rId6" Type="http://schemas.openxmlformats.org/officeDocument/2006/relationships/image" Target="../media/image63.png"/><Relationship Id="rId11" Type="http://schemas.openxmlformats.org/officeDocument/2006/relationships/image" Target="../media/image182.png"/><Relationship Id="rId5" Type="http://schemas.openxmlformats.org/officeDocument/2006/relationships/image" Target="../media/image62.png"/><Relationship Id="rId10" Type="http://schemas.openxmlformats.org/officeDocument/2006/relationships/image" Target="../media/image138.png"/><Relationship Id="rId4" Type="http://schemas.openxmlformats.org/officeDocument/2006/relationships/image" Target="../media/image61.png"/><Relationship Id="rId9" Type="http://schemas.openxmlformats.org/officeDocument/2006/relationships/image" Target="../media/image67.png"/><Relationship Id="rId14" Type="http://schemas.openxmlformats.org/officeDocument/2006/relationships/image" Target="../media/image185.png"/></Relationships>
</file>

<file path=ppt/slides/_rels/slide58.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138.png"/><Relationship Id="rId3" Type="http://schemas.openxmlformats.org/officeDocument/2006/relationships/image" Target="../media/image182.png"/><Relationship Id="rId7" Type="http://schemas.openxmlformats.org/officeDocument/2006/relationships/image" Target="../media/image61.png"/><Relationship Id="rId12" Type="http://schemas.openxmlformats.org/officeDocument/2006/relationships/image" Target="../media/image67.png"/><Relationship Id="rId2" Type="http://schemas.openxmlformats.org/officeDocument/2006/relationships/notesSlide" Target="../notesSlides/notesSlide45.xml"/><Relationship Id="rId1" Type="http://schemas.openxmlformats.org/officeDocument/2006/relationships/slideLayout" Target="../slideLayouts/slideLayout25.xml"/><Relationship Id="rId6" Type="http://schemas.openxmlformats.org/officeDocument/2006/relationships/image" Target="../media/image60.png"/><Relationship Id="rId11" Type="http://schemas.openxmlformats.org/officeDocument/2006/relationships/image" Target="../media/image66.png"/><Relationship Id="rId5" Type="http://schemas.openxmlformats.org/officeDocument/2006/relationships/image" Target="../media/image184.png"/><Relationship Id="rId10" Type="http://schemas.openxmlformats.org/officeDocument/2006/relationships/image" Target="../media/image65.png"/><Relationship Id="rId4" Type="http://schemas.openxmlformats.org/officeDocument/2006/relationships/image" Target="../media/image183.png"/><Relationship Id="rId9" Type="http://schemas.openxmlformats.org/officeDocument/2006/relationships/image" Target="../media/image63.png"/><Relationship Id="rId14" Type="http://schemas.openxmlformats.org/officeDocument/2006/relationships/image" Target="../media/image185.png"/></Relationships>
</file>

<file path=ppt/slides/_rels/slide5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0.png"/><Relationship Id="rId7"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25.xml"/><Relationship Id="rId6" Type="http://schemas.openxmlformats.org/officeDocument/2006/relationships/image" Target="../media/image63.png"/><Relationship Id="rId11" Type="http://schemas.openxmlformats.org/officeDocument/2006/relationships/image" Target="../media/image185.png"/><Relationship Id="rId5" Type="http://schemas.openxmlformats.org/officeDocument/2006/relationships/image" Target="../media/image62.png"/><Relationship Id="rId10" Type="http://schemas.openxmlformats.org/officeDocument/2006/relationships/image" Target="../media/image138.png"/><Relationship Id="rId4" Type="http://schemas.openxmlformats.org/officeDocument/2006/relationships/image" Target="../media/image61.png"/><Relationship Id="rId9" Type="http://schemas.openxmlformats.org/officeDocument/2006/relationships/image" Target="../media/image6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96.png"/><Relationship Id="rId3" Type="http://schemas.openxmlformats.org/officeDocument/2006/relationships/image" Target="../media/image186.png"/><Relationship Id="rId7" Type="http://schemas.openxmlformats.org/officeDocument/2006/relationships/image" Target="../media/image190.png"/><Relationship Id="rId12" Type="http://schemas.openxmlformats.org/officeDocument/2006/relationships/image" Target="../media/image195.png"/><Relationship Id="rId2" Type="http://schemas.openxmlformats.org/officeDocument/2006/relationships/notesSlide" Target="../notesSlides/notesSlide48.xml"/><Relationship Id="rId1" Type="http://schemas.openxmlformats.org/officeDocument/2006/relationships/slideLayout" Target="../slideLayouts/slideLayout47.xml"/><Relationship Id="rId6" Type="http://schemas.openxmlformats.org/officeDocument/2006/relationships/image" Target="../media/image189.png"/><Relationship Id="rId11" Type="http://schemas.openxmlformats.org/officeDocument/2006/relationships/image" Target="../media/image194.png"/><Relationship Id="rId5" Type="http://schemas.openxmlformats.org/officeDocument/2006/relationships/image" Target="../media/image188.png"/><Relationship Id="rId15" Type="http://schemas.openxmlformats.org/officeDocument/2006/relationships/image" Target="../media/image198.png"/><Relationship Id="rId10" Type="http://schemas.openxmlformats.org/officeDocument/2006/relationships/image" Target="../media/image193.png"/><Relationship Id="rId4" Type="http://schemas.openxmlformats.org/officeDocument/2006/relationships/image" Target="../media/image187.png"/><Relationship Id="rId9" Type="http://schemas.openxmlformats.org/officeDocument/2006/relationships/image" Target="../media/image192.png"/><Relationship Id="rId14" Type="http://schemas.openxmlformats.org/officeDocument/2006/relationships/image" Target="../media/image197.png"/></Relationships>
</file>

<file path=ppt/slides/_rels/slide62.xml.rels><?xml version="1.0" encoding="UTF-8" standalone="yes"?>
<Relationships xmlns="http://schemas.openxmlformats.org/package/2006/relationships"><Relationship Id="rId8" Type="http://schemas.openxmlformats.org/officeDocument/2006/relationships/image" Target="../media/image204.png"/><Relationship Id="rId13" Type="http://schemas.openxmlformats.org/officeDocument/2006/relationships/image" Target="../media/image209.png"/><Relationship Id="rId3" Type="http://schemas.openxmlformats.org/officeDocument/2006/relationships/image" Target="../media/image199.png"/><Relationship Id="rId7" Type="http://schemas.openxmlformats.org/officeDocument/2006/relationships/image" Target="../media/image203.png"/><Relationship Id="rId12" Type="http://schemas.openxmlformats.org/officeDocument/2006/relationships/image" Target="../media/image208.png"/><Relationship Id="rId2" Type="http://schemas.openxmlformats.org/officeDocument/2006/relationships/notesSlide" Target="../notesSlides/notesSlide49.xml"/><Relationship Id="rId1" Type="http://schemas.openxmlformats.org/officeDocument/2006/relationships/slideLayout" Target="../slideLayouts/slideLayout148.xml"/><Relationship Id="rId6" Type="http://schemas.openxmlformats.org/officeDocument/2006/relationships/image" Target="../media/image202.png"/><Relationship Id="rId11" Type="http://schemas.openxmlformats.org/officeDocument/2006/relationships/image" Target="../media/image207.png"/><Relationship Id="rId5" Type="http://schemas.openxmlformats.org/officeDocument/2006/relationships/image" Target="../media/image201.png"/><Relationship Id="rId10" Type="http://schemas.openxmlformats.org/officeDocument/2006/relationships/image" Target="../media/image206.png"/><Relationship Id="rId4" Type="http://schemas.openxmlformats.org/officeDocument/2006/relationships/image" Target="../media/image200.png"/><Relationship Id="rId9" Type="http://schemas.openxmlformats.org/officeDocument/2006/relationships/image" Target="../media/image205.png"/></Relationships>
</file>

<file path=ppt/slides/_rels/slide63.xml.rels><?xml version="1.0" encoding="UTF-8" standalone="yes"?>
<Relationships xmlns="http://schemas.openxmlformats.org/package/2006/relationships"><Relationship Id="rId8" Type="http://schemas.openxmlformats.org/officeDocument/2006/relationships/image" Target="../media/image204.png"/><Relationship Id="rId13" Type="http://schemas.openxmlformats.org/officeDocument/2006/relationships/image" Target="../media/image209.png"/><Relationship Id="rId3" Type="http://schemas.openxmlformats.org/officeDocument/2006/relationships/image" Target="../media/image199.png"/><Relationship Id="rId7" Type="http://schemas.openxmlformats.org/officeDocument/2006/relationships/image" Target="../media/image203.png"/><Relationship Id="rId12" Type="http://schemas.openxmlformats.org/officeDocument/2006/relationships/image" Target="../media/image208.png"/><Relationship Id="rId2" Type="http://schemas.openxmlformats.org/officeDocument/2006/relationships/notesSlide" Target="../notesSlides/notesSlide50.xml"/><Relationship Id="rId1" Type="http://schemas.openxmlformats.org/officeDocument/2006/relationships/slideLayout" Target="../slideLayouts/slideLayout148.xml"/><Relationship Id="rId6" Type="http://schemas.openxmlformats.org/officeDocument/2006/relationships/image" Target="../media/image202.png"/><Relationship Id="rId11" Type="http://schemas.openxmlformats.org/officeDocument/2006/relationships/image" Target="../media/image207.png"/><Relationship Id="rId5" Type="http://schemas.openxmlformats.org/officeDocument/2006/relationships/image" Target="../media/image201.png"/><Relationship Id="rId10" Type="http://schemas.openxmlformats.org/officeDocument/2006/relationships/image" Target="../media/image206.png"/><Relationship Id="rId4" Type="http://schemas.openxmlformats.org/officeDocument/2006/relationships/image" Target="../media/image200.png"/><Relationship Id="rId9" Type="http://schemas.openxmlformats.org/officeDocument/2006/relationships/image" Target="../media/image205.png"/></Relationships>
</file>

<file path=ppt/slides/_rels/slide64.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51.xml"/><Relationship Id="rId1" Type="http://schemas.openxmlformats.org/officeDocument/2006/relationships/slideLayout" Target="../slideLayouts/slideLayout192.xml"/></Relationships>
</file>

<file path=ppt/slides/_rels/slide65.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52.xml"/><Relationship Id="rId1" Type="http://schemas.openxmlformats.org/officeDocument/2006/relationships/slideLayout" Target="../slideLayouts/slideLayout192.xml"/><Relationship Id="rId6" Type="http://schemas.openxmlformats.org/officeDocument/2006/relationships/image" Target="../media/image214.png"/><Relationship Id="rId5" Type="http://schemas.openxmlformats.org/officeDocument/2006/relationships/image" Target="../media/image213.png"/><Relationship Id="rId4" Type="http://schemas.openxmlformats.org/officeDocument/2006/relationships/image" Target="../media/image212.png"/></Relationships>
</file>

<file path=ppt/slides/_rels/slide66.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08.png"/><Relationship Id="rId3" Type="http://schemas.openxmlformats.org/officeDocument/2006/relationships/image" Target="../media/image199.png"/><Relationship Id="rId7" Type="http://schemas.openxmlformats.org/officeDocument/2006/relationships/image" Target="../media/image207.png"/><Relationship Id="rId12" Type="http://schemas.openxmlformats.org/officeDocument/2006/relationships/image" Target="../media/image209.png"/><Relationship Id="rId2" Type="http://schemas.openxmlformats.org/officeDocument/2006/relationships/notesSlide" Target="../notesSlides/notesSlide53.xml"/><Relationship Id="rId1" Type="http://schemas.openxmlformats.org/officeDocument/2006/relationships/slideLayout" Target="../slideLayouts/slideLayout148.xml"/><Relationship Id="rId6" Type="http://schemas.openxmlformats.org/officeDocument/2006/relationships/image" Target="../media/image206.png"/><Relationship Id="rId11" Type="http://schemas.openxmlformats.org/officeDocument/2006/relationships/image" Target="../media/image205.png"/><Relationship Id="rId5" Type="http://schemas.openxmlformats.org/officeDocument/2006/relationships/image" Target="../media/image201.png"/><Relationship Id="rId10" Type="http://schemas.openxmlformats.org/officeDocument/2006/relationships/image" Target="../media/image204.png"/><Relationship Id="rId4" Type="http://schemas.openxmlformats.org/officeDocument/2006/relationships/image" Target="../media/image200.png"/><Relationship Id="rId9" Type="http://schemas.openxmlformats.org/officeDocument/2006/relationships/image" Target="../media/image203.png"/></Relationships>
</file>

<file path=ppt/slides/_rels/slide67.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54.xml"/><Relationship Id="rId1" Type="http://schemas.openxmlformats.org/officeDocument/2006/relationships/slideLayout" Target="../slideLayouts/slideLayout192.xml"/></Relationships>
</file>

<file path=ppt/slides/_rels/slide68.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08.png"/><Relationship Id="rId3" Type="http://schemas.openxmlformats.org/officeDocument/2006/relationships/image" Target="../media/image199.png"/><Relationship Id="rId7" Type="http://schemas.openxmlformats.org/officeDocument/2006/relationships/image" Target="../media/image207.png"/><Relationship Id="rId12" Type="http://schemas.openxmlformats.org/officeDocument/2006/relationships/image" Target="../media/image209.png"/><Relationship Id="rId2" Type="http://schemas.openxmlformats.org/officeDocument/2006/relationships/notesSlide" Target="../notesSlides/notesSlide55.xml"/><Relationship Id="rId1" Type="http://schemas.openxmlformats.org/officeDocument/2006/relationships/slideLayout" Target="../slideLayouts/slideLayout148.xml"/><Relationship Id="rId6" Type="http://schemas.openxmlformats.org/officeDocument/2006/relationships/image" Target="../media/image206.png"/><Relationship Id="rId11" Type="http://schemas.openxmlformats.org/officeDocument/2006/relationships/image" Target="../media/image205.png"/><Relationship Id="rId5" Type="http://schemas.openxmlformats.org/officeDocument/2006/relationships/image" Target="../media/image201.png"/><Relationship Id="rId10" Type="http://schemas.openxmlformats.org/officeDocument/2006/relationships/image" Target="../media/image204.png"/><Relationship Id="rId4" Type="http://schemas.openxmlformats.org/officeDocument/2006/relationships/image" Target="../media/image200.png"/><Relationship Id="rId9" Type="http://schemas.openxmlformats.org/officeDocument/2006/relationships/image" Target="../media/image203.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48.xml"/><Relationship Id="rId2" Type="http://schemas.microsoft.com/office/2007/relationships/media" Target="../media/media1.wmv"/><Relationship Id="rId1" Type="http://schemas.openxmlformats.org/officeDocument/2006/relationships/video" Target="NULL" TargetMode="External"/><Relationship Id="rId5" Type="http://schemas.openxmlformats.org/officeDocument/2006/relationships/image" Target="../media/image216.png"/><Relationship Id="rId4" Type="http://schemas.openxmlformats.org/officeDocument/2006/relationships/notesSlide" Target="../notesSlides/notesSlide5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3.jpeg"/></Relationships>
</file>

<file path=ppt/slides/_rels/slide70.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08.png"/><Relationship Id="rId3" Type="http://schemas.openxmlformats.org/officeDocument/2006/relationships/image" Target="../media/image199.png"/><Relationship Id="rId7" Type="http://schemas.openxmlformats.org/officeDocument/2006/relationships/image" Target="../media/image207.png"/><Relationship Id="rId12" Type="http://schemas.openxmlformats.org/officeDocument/2006/relationships/image" Target="../media/image209.png"/><Relationship Id="rId2" Type="http://schemas.openxmlformats.org/officeDocument/2006/relationships/notesSlide" Target="../notesSlides/notesSlide57.xml"/><Relationship Id="rId1" Type="http://schemas.openxmlformats.org/officeDocument/2006/relationships/slideLayout" Target="../slideLayouts/slideLayout148.xml"/><Relationship Id="rId6" Type="http://schemas.openxmlformats.org/officeDocument/2006/relationships/image" Target="../media/image206.png"/><Relationship Id="rId11" Type="http://schemas.openxmlformats.org/officeDocument/2006/relationships/image" Target="../media/image205.png"/><Relationship Id="rId5" Type="http://schemas.openxmlformats.org/officeDocument/2006/relationships/image" Target="../media/image201.png"/><Relationship Id="rId10" Type="http://schemas.openxmlformats.org/officeDocument/2006/relationships/image" Target="../media/image204.png"/><Relationship Id="rId4" Type="http://schemas.openxmlformats.org/officeDocument/2006/relationships/image" Target="../media/image200.png"/><Relationship Id="rId9" Type="http://schemas.openxmlformats.org/officeDocument/2006/relationships/image" Target="../media/image203.png"/></Relationships>
</file>

<file path=ppt/slides/_rels/slide71.xml.rels><?xml version="1.0" encoding="UTF-8" standalone="yes"?>
<Relationships xmlns="http://schemas.openxmlformats.org/package/2006/relationships"><Relationship Id="rId3" Type="http://schemas.openxmlformats.org/officeDocument/2006/relationships/image" Target="../media/image217.tmp"/><Relationship Id="rId2" Type="http://schemas.openxmlformats.org/officeDocument/2006/relationships/notesSlide" Target="../notesSlides/notesSlide58.xml"/><Relationship Id="rId1" Type="http://schemas.openxmlformats.org/officeDocument/2006/relationships/slideLayout" Target="../slideLayouts/slideLayout192.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92.xml"/><Relationship Id="rId2" Type="http://schemas.microsoft.com/office/2007/relationships/media" Target="../media/media2.mp4"/><Relationship Id="rId1" Type="http://schemas.openxmlformats.org/officeDocument/2006/relationships/video" Target="NULL" TargetMode="External"/><Relationship Id="rId5" Type="http://schemas.openxmlformats.org/officeDocument/2006/relationships/image" Target="../media/image218.png"/><Relationship Id="rId4" Type="http://schemas.openxmlformats.org/officeDocument/2006/relationships/notesSlide" Target="../notesSlides/notesSlide5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7.xml"/></Relationships>
</file>

<file path=ppt/slides/_rels/slide74.xml.rels><?xml version="1.0" encoding="UTF-8" standalone="yes"?>
<Relationships xmlns="http://schemas.openxmlformats.org/package/2006/relationships"><Relationship Id="rId8" Type="http://schemas.openxmlformats.org/officeDocument/2006/relationships/image" Target="../media/image205.png"/><Relationship Id="rId13" Type="http://schemas.openxmlformats.org/officeDocument/2006/relationships/image" Target="../media/image219.png"/><Relationship Id="rId3" Type="http://schemas.openxmlformats.org/officeDocument/2006/relationships/image" Target="../media/image199.png"/><Relationship Id="rId7" Type="http://schemas.openxmlformats.org/officeDocument/2006/relationships/image" Target="../media/image204.png"/><Relationship Id="rId12" Type="http://schemas.openxmlformats.org/officeDocument/2006/relationships/image" Target="../media/image57.png"/><Relationship Id="rId2" Type="http://schemas.openxmlformats.org/officeDocument/2006/relationships/notesSlide" Target="../notesSlides/notesSlide61.xml"/><Relationship Id="rId1" Type="http://schemas.openxmlformats.org/officeDocument/2006/relationships/slideLayout" Target="../slideLayouts/slideLayout159.xml"/><Relationship Id="rId6" Type="http://schemas.openxmlformats.org/officeDocument/2006/relationships/image" Target="../media/image202.png"/><Relationship Id="rId11" Type="http://schemas.openxmlformats.org/officeDocument/2006/relationships/image" Target="../media/image208.png"/><Relationship Id="rId5" Type="http://schemas.openxmlformats.org/officeDocument/2006/relationships/image" Target="../media/image201.png"/><Relationship Id="rId10" Type="http://schemas.openxmlformats.org/officeDocument/2006/relationships/image" Target="../media/image207.png"/><Relationship Id="rId4" Type="http://schemas.openxmlformats.org/officeDocument/2006/relationships/image" Target="../media/image200.png"/><Relationship Id="rId9" Type="http://schemas.openxmlformats.org/officeDocument/2006/relationships/image" Target="../media/image206.png"/></Relationships>
</file>

<file path=ppt/slides/_rels/slide75.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08.png"/><Relationship Id="rId3" Type="http://schemas.openxmlformats.org/officeDocument/2006/relationships/image" Target="../media/image57.png"/><Relationship Id="rId7" Type="http://schemas.openxmlformats.org/officeDocument/2006/relationships/image" Target="../media/image201.png"/><Relationship Id="rId12" Type="http://schemas.openxmlformats.org/officeDocument/2006/relationships/image" Target="../media/image207.png"/><Relationship Id="rId2" Type="http://schemas.openxmlformats.org/officeDocument/2006/relationships/notesSlide" Target="../notesSlides/notesSlide62.xml"/><Relationship Id="rId1" Type="http://schemas.openxmlformats.org/officeDocument/2006/relationships/slideLayout" Target="../slideLayouts/slideLayout159.xml"/><Relationship Id="rId6" Type="http://schemas.openxmlformats.org/officeDocument/2006/relationships/image" Target="../media/image200.png"/><Relationship Id="rId11" Type="http://schemas.openxmlformats.org/officeDocument/2006/relationships/image" Target="../media/image206.png"/><Relationship Id="rId5" Type="http://schemas.openxmlformats.org/officeDocument/2006/relationships/image" Target="../media/image199.png"/><Relationship Id="rId10" Type="http://schemas.openxmlformats.org/officeDocument/2006/relationships/image" Target="../media/image205.png"/><Relationship Id="rId4" Type="http://schemas.openxmlformats.org/officeDocument/2006/relationships/image" Target="../media/image220.png"/><Relationship Id="rId9" Type="http://schemas.openxmlformats.org/officeDocument/2006/relationships/image" Target="../media/image204.png"/></Relationships>
</file>

<file path=ppt/slides/_rels/slide76.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199.png"/><Relationship Id="rId7" Type="http://schemas.openxmlformats.org/officeDocument/2006/relationships/image" Target="../media/image204.png"/><Relationship Id="rId12" Type="http://schemas.openxmlformats.org/officeDocument/2006/relationships/image" Target="../media/image221.png"/><Relationship Id="rId2" Type="http://schemas.openxmlformats.org/officeDocument/2006/relationships/notesSlide" Target="../notesSlides/notesSlide63.xml"/><Relationship Id="rId1" Type="http://schemas.openxmlformats.org/officeDocument/2006/relationships/slideLayout" Target="../slideLayouts/slideLayout159.xml"/><Relationship Id="rId6" Type="http://schemas.openxmlformats.org/officeDocument/2006/relationships/image" Target="../media/image202.png"/><Relationship Id="rId11" Type="http://schemas.openxmlformats.org/officeDocument/2006/relationships/image" Target="../media/image208.png"/><Relationship Id="rId5" Type="http://schemas.openxmlformats.org/officeDocument/2006/relationships/image" Target="../media/image201.png"/><Relationship Id="rId10" Type="http://schemas.openxmlformats.org/officeDocument/2006/relationships/image" Target="../media/image207.png"/><Relationship Id="rId4" Type="http://schemas.openxmlformats.org/officeDocument/2006/relationships/image" Target="../media/image200.png"/><Relationship Id="rId9" Type="http://schemas.openxmlformats.org/officeDocument/2006/relationships/image" Target="../media/image206.png"/></Relationships>
</file>

<file path=ppt/slides/_rels/slide77.xml.rels><?xml version="1.0" encoding="UTF-8" standalone="yes"?>
<Relationships xmlns="http://schemas.openxmlformats.org/package/2006/relationships"><Relationship Id="rId8" Type="http://schemas.openxmlformats.org/officeDocument/2006/relationships/image" Target="../media/image227.jpeg"/><Relationship Id="rId13" Type="http://schemas.openxmlformats.org/officeDocument/2006/relationships/image" Target="../media/image232.jpeg"/><Relationship Id="rId3" Type="http://schemas.openxmlformats.org/officeDocument/2006/relationships/image" Target="../media/image222.jpeg"/><Relationship Id="rId7" Type="http://schemas.openxmlformats.org/officeDocument/2006/relationships/image" Target="../media/image226.jpeg"/><Relationship Id="rId12" Type="http://schemas.openxmlformats.org/officeDocument/2006/relationships/image" Target="../media/image231.jpeg"/><Relationship Id="rId2" Type="http://schemas.openxmlformats.org/officeDocument/2006/relationships/notesSlide" Target="../notesSlides/notesSlide64.xml"/><Relationship Id="rId1" Type="http://schemas.openxmlformats.org/officeDocument/2006/relationships/slideLayout" Target="../slideLayouts/slideLayout25.xml"/><Relationship Id="rId6" Type="http://schemas.openxmlformats.org/officeDocument/2006/relationships/image" Target="../media/image225.jpeg"/><Relationship Id="rId11" Type="http://schemas.openxmlformats.org/officeDocument/2006/relationships/image" Target="../media/image230.jpeg"/><Relationship Id="rId5" Type="http://schemas.openxmlformats.org/officeDocument/2006/relationships/image" Target="../media/image224.jpeg"/><Relationship Id="rId10" Type="http://schemas.openxmlformats.org/officeDocument/2006/relationships/image" Target="../media/image229.jpeg"/><Relationship Id="rId4" Type="http://schemas.openxmlformats.org/officeDocument/2006/relationships/image" Target="../media/image223.jpeg"/><Relationship Id="rId9" Type="http://schemas.openxmlformats.org/officeDocument/2006/relationships/image" Target="../media/image228.jpeg"/><Relationship Id="rId14" Type="http://schemas.openxmlformats.org/officeDocument/2006/relationships/image" Target="../media/image233.jpeg"/></Relationships>
</file>

<file path=ppt/slides/_rels/slide78.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199.png"/><Relationship Id="rId7" Type="http://schemas.openxmlformats.org/officeDocument/2006/relationships/image" Target="../media/image204.png"/><Relationship Id="rId12" Type="http://schemas.openxmlformats.org/officeDocument/2006/relationships/image" Target="../media/image234.png"/><Relationship Id="rId2" Type="http://schemas.openxmlformats.org/officeDocument/2006/relationships/notesSlide" Target="../notesSlides/notesSlide65.xml"/><Relationship Id="rId1" Type="http://schemas.openxmlformats.org/officeDocument/2006/relationships/slideLayout" Target="../slideLayouts/slideLayout25.xml"/><Relationship Id="rId6" Type="http://schemas.openxmlformats.org/officeDocument/2006/relationships/image" Target="../media/image202.png"/><Relationship Id="rId11" Type="http://schemas.openxmlformats.org/officeDocument/2006/relationships/image" Target="../media/image208.png"/><Relationship Id="rId5" Type="http://schemas.openxmlformats.org/officeDocument/2006/relationships/image" Target="../media/image201.png"/><Relationship Id="rId10" Type="http://schemas.openxmlformats.org/officeDocument/2006/relationships/image" Target="../media/image207.png"/><Relationship Id="rId4" Type="http://schemas.openxmlformats.org/officeDocument/2006/relationships/image" Target="../media/image200.png"/><Relationship Id="rId9" Type="http://schemas.openxmlformats.org/officeDocument/2006/relationships/image" Target="../media/image206.png"/></Relationships>
</file>

<file path=ppt/slides/_rels/slide79.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66.xml"/><Relationship Id="rId1" Type="http://schemas.openxmlformats.org/officeDocument/2006/relationships/slideLayout" Target="../slideLayouts/slideLayout25.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2.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37.xml"/></Relationships>
</file>

<file path=ppt/slides/_rels/slide80.xml.rels><?xml version="1.0" encoding="UTF-8" standalone="yes"?>
<Relationships xmlns="http://schemas.openxmlformats.org/package/2006/relationships"><Relationship Id="rId2" Type="http://schemas.openxmlformats.org/officeDocument/2006/relationships/image" Target="../media/image235.jpeg"/><Relationship Id="rId1" Type="http://schemas.openxmlformats.org/officeDocument/2006/relationships/slideLayout" Target="../slideLayouts/slideLayout25.xml"/></Relationships>
</file>

<file path=ppt/slides/_rels/slide81.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notesSlide" Target="../notesSlides/notesSlide67.xml"/><Relationship Id="rId1" Type="http://schemas.openxmlformats.org/officeDocument/2006/relationships/slideLayout" Target="../slideLayouts/slideLayout170.xml"/></Relationships>
</file>

<file path=ppt/slides/_rels/slide82.xml.rels><?xml version="1.0" encoding="UTF-8" standalone="yes"?>
<Relationships xmlns="http://schemas.openxmlformats.org/package/2006/relationships"><Relationship Id="rId3" Type="http://schemas.openxmlformats.org/officeDocument/2006/relationships/image" Target="../media/image237.jpeg"/><Relationship Id="rId2" Type="http://schemas.openxmlformats.org/officeDocument/2006/relationships/notesSlide" Target="../notesSlides/notesSlide68.xml"/><Relationship Id="rId1" Type="http://schemas.openxmlformats.org/officeDocument/2006/relationships/slideLayout" Target="../slideLayouts/slideLayout82.xml"/></Relationships>
</file>

<file path=ppt/slides/_rels/slide83.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69.xml"/><Relationship Id="rId1" Type="http://schemas.openxmlformats.org/officeDocument/2006/relationships/slideLayout" Target="../slideLayouts/slideLayout8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80.xml"/><Relationship Id="rId1" Type="http://schemas.openxmlformats.org/officeDocument/2006/relationships/tags" Target="../tags/tag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81.xml"/></Relationships>
</file>

<file path=ppt/slides/_rels/slide86.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notesSlide" Target="../notesSlides/notesSlide72.xml"/><Relationship Id="rId1" Type="http://schemas.openxmlformats.org/officeDocument/2006/relationships/slideLayout" Target="../slideLayouts/slideLayout181.xml"/><Relationship Id="rId4" Type="http://schemas.openxmlformats.org/officeDocument/2006/relationships/image" Target="../media/image240.png"/></Relationships>
</file>

<file path=ppt/slides/_rels/slide87.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image" Target="../media/image241.png"/><Relationship Id="rId1" Type="http://schemas.openxmlformats.org/officeDocument/2006/relationships/slideLayout" Target="../slideLayouts/slideLayout181.xml"/></Relationships>
</file>

<file path=ppt/slides/_rels/slide8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research\talks\UMD_HCIL2012_Symposium\images\artleo.com_158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1283924"/>
            <a:ext cx="12259044" cy="81419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83534" y="0"/>
            <a:ext cx="8458200" cy="954107"/>
          </a:xfrm>
          <a:prstGeom prst="rect">
            <a:avLst/>
          </a:prstGeom>
        </p:spPr>
        <p:txBody>
          <a:bodyPr wrap="square">
            <a:spAutoFit/>
          </a:bodyPr>
          <a:lstStyle/>
          <a:p>
            <a:pPr algn="ctr"/>
            <a:r>
              <a:rPr lang="en-US" sz="5600" dirty="0">
                <a:solidFill>
                  <a:schemeClr val="bg1"/>
                </a:solidFill>
                <a:latin typeface="Segoe UI Semibold" pitchFamily="34" charset="0"/>
              </a:rPr>
              <a:t>Reflections of </a:t>
            </a:r>
            <a:r>
              <a:rPr lang="en-US" sz="5600" dirty="0" smtClean="0">
                <a:solidFill>
                  <a:schemeClr val="bg1"/>
                </a:solidFill>
                <a:latin typeface="Segoe UI Semibold" pitchFamily="34" charset="0"/>
              </a:rPr>
              <a:t>Ourselves</a:t>
            </a:r>
          </a:p>
        </p:txBody>
      </p:sp>
      <p:sp>
        <p:nvSpPr>
          <p:cNvPr id="6" name="Rectangle 5"/>
          <p:cNvSpPr/>
          <p:nvPr/>
        </p:nvSpPr>
        <p:spPr>
          <a:xfrm>
            <a:off x="-304800" y="758808"/>
            <a:ext cx="8534400" cy="469359"/>
          </a:xfrm>
          <a:prstGeom prst="rect">
            <a:avLst/>
          </a:prstGeom>
        </p:spPr>
        <p:txBody>
          <a:bodyPr wrap="square">
            <a:spAutoFit/>
          </a:bodyPr>
          <a:lstStyle/>
          <a:p>
            <a:pPr algn="ctr"/>
            <a:r>
              <a:rPr lang="en-US" sz="2440" dirty="0">
                <a:solidFill>
                  <a:schemeClr val="bg1"/>
                </a:solidFill>
                <a:latin typeface="Segoe UI Light" pitchFamily="34" charset="0"/>
              </a:rPr>
              <a:t>Sensing and Feedback to Inform Everyday Human Behavior</a:t>
            </a:r>
          </a:p>
        </p:txBody>
      </p:sp>
      <p:sp>
        <p:nvSpPr>
          <p:cNvPr id="60" name="Rectangle 59"/>
          <p:cNvSpPr/>
          <p:nvPr/>
        </p:nvSpPr>
        <p:spPr>
          <a:xfrm>
            <a:off x="0" y="6248400"/>
            <a:ext cx="9144000" cy="616247"/>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61" name="Picture 60" descr="C:\Users\Jon and Leah\Documents\My Dropbox\HCIL Logos\hcil-logo_hires.png"/>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8532631" y="6309563"/>
            <a:ext cx="577700" cy="50986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61" descr="C:\research\talks\VirginiaTech2012_SeminarSeries\umd_logo.png"/>
          <p:cNvPicPr>
            <a:picLocks noChangeAspect="1" noChangeArrowheads="1"/>
          </p:cNvPicPr>
          <p:nvPr/>
        </p:nvPicPr>
        <p:blipFill rotWithShape="1">
          <a:blip r:embed="rId4">
            <a:extLst>
              <a:ext uri="{28A0092B-C50C-407E-A947-70E740481C1C}">
                <a14:useLocalDpi xmlns:a14="http://schemas.microsoft.com/office/drawing/2010/main" val="0"/>
              </a:ext>
            </a:extLst>
          </a:blip>
          <a:srcRect l="20170"/>
          <a:stretch/>
        </p:blipFill>
        <p:spPr bwMode="auto">
          <a:xfrm>
            <a:off x="130792" y="6398231"/>
            <a:ext cx="1545608" cy="315517"/>
          </a:xfrm>
          <a:prstGeom prst="rect">
            <a:avLst/>
          </a:prstGeom>
          <a:noFill/>
          <a:extLst>
            <a:ext uri="{909E8E84-426E-40DD-AFC4-6F175D3DCCD1}">
              <a14:hiddenFill xmlns:a14="http://schemas.microsoft.com/office/drawing/2010/main">
                <a:solidFill>
                  <a:srgbClr val="FFFFFF"/>
                </a:solidFill>
              </a14:hiddenFill>
            </a:ext>
          </a:extLst>
        </p:spPr>
      </p:pic>
      <p:sp>
        <p:nvSpPr>
          <p:cNvPr id="63" name="TextBox 62"/>
          <p:cNvSpPr txBox="1"/>
          <p:nvPr/>
        </p:nvSpPr>
        <p:spPr>
          <a:xfrm>
            <a:off x="6758765" y="6320196"/>
            <a:ext cx="1860700" cy="477054"/>
          </a:xfrm>
          <a:prstGeom prst="rect">
            <a:avLst/>
          </a:prstGeom>
          <a:noFill/>
        </p:spPr>
        <p:txBody>
          <a:bodyPr wrap="square" rtlCol="0">
            <a:spAutoFit/>
          </a:bodyPr>
          <a:lstStyle/>
          <a:p>
            <a:pPr algn="r">
              <a:lnSpc>
                <a:spcPts val="1000"/>
              </a:lnSpc>
            </a:pPr>
            <a:r>
              <a:rPr lang="en-US" sz="1000" dirty="0" smtClean="0">
                <a:solidFill>
                  <a:schemeClr val="bg1"/>
                </a:solidFill>
                <a:latin typeface="Segoe UI Light" pitchFamily="34" charset="0"/>
              </a:rPr>
              <a:t>Human-Computer</a:t>
            </a:r>
          </a:p>
          <a:p>
            <a:pPr algn="r">
              <a:lnSpc>
                <a:spcPts val="1000"/>
              </a:lnSpc>
            </a:pPr>
            <a:r>
              <a:rPr lang="en-US" sz="1000" dirty="0" smtClean="0">
                <a:solidFill>
                  <a:schemeClr val="bg1"/>
                </a:solidFill>
                <a:latin typeface="Segoe UI Light" pitchFamily="34" charset="0"/>
              </a:rPr>
              <a:t>Interaction</a:t>
            </a:r>
          </a:p>
          <a:p>
            <a:pPr algn="r">
              <a:lnSpc>
                <a:spcPts val="1000"/>
              </a:lnSpc>
            </a:pPr>
            <a:r>
              <a:rPr lang="en-US" sz="1000" dirty="0" smtClean="0">
                <a:solidFill>
                  <a:schemeClr val="bg1"/>
                </a:solidFill>
                <a:latin typeface="Segoe UI Light" pitchFamily="34" charset="0"/>
              </a:rPr>
              <a:t>Laboratory</a:t>
            </a:r>
          </a:p>
        </p:txBody>
      </p:sp>
      <p:sp>
        <p:nvSpPr>
          <p:cNvPr id="64" name="TextBox 63"/>
          <p:cNvSpPr txBox="1"/>
          <p:nvPr/>
        </p:nvSpPr>
        <p:spPr>
          <a:xfrm>
            <a:off x="3453017" y="6258580"/>
            <a:ext cx="2499216" cy="580159"/>
          </a:xfrm>
          <a:prstGeom prst="rect">
            <a:avLst/>
          </a:prstGeom>
          <a:noFill/>
        </p:spPr>
        <p:txBody>
          <a:bodyPr wrap="square" lIns="0" rIns="0" rtlCol="0">
            <a:spAutoFit/>
          </a:bodyPr>
          <a:lstStyle/>
          <a:p>
            <a:r>
              <a:rPr lang="en-US" sz="2000" spc="500" dirty="0" smtClean="0">
                <a:solidFill>
                  <a:schemeClr val="bg1"/>
                </a:solidFill>
                <a:latin typeface="Segoe UI Semibold" pitchFamily="34" charset="0"/>
              </a:rPr>
              <a:t>@jonfroehlich</a:t>
            </a:r>
          </a:p>
          <a:p>
            <a:r>
              <a:rPr lang="en-US" sz="1190" dirty="0" smtClean="0">
                <a:solidFill>
                  <a:schemeClr val="bg1"/>
                </a:solidFill>
                <a:latin typeface="Segoe UI Light" pitchFamily="34" charset="0"/>
              </a:rPr>
              <a:t>Assistant Professor Computer Science</a:t>
            </a:r>
          </a:p>
        </p:txBody>
      </p:sp>
      <p:grpSp>
        <p:nvGrpSpPr>
          <p:cNvPr id="40" name="Group 39"/>
          <p:cNvGrpSpPr/>
          <p:nvPr/>
        </p:nvGrpSpPr>
        <p:grpSpPr>
          <a:xfrm>
            <a:off x="1507265" y="1312760"/>
            <a:ext cx="719954" cy="719955"/>
            <a:chOff x="1916575" y="4689370"/>
            <a:chExt cx="1207625" cy="1207625"/>
          </a:xfrm>
        </p:grpSpPr>
        <p:sp>
          <p:nvSpPr>
            <p:cNvPr id="43" name="Oval 42"/>
            <p:cNvSpPr/>
            <p:nvPr/>
          </p:nvSpPr>
          <p:spPr>
            <a:xfrm>
              <a:off x="1916575" y="4689370"/>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46" name="Picture 3" descr="D:\research\talks\UMD_HCIL2012_Symposium\images\excavator_whit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96933" y="4893254"/>
              <a:ext cx="758033" cy="697120"/>
            </a:xfrm>
            <a:prstGeom prst="rect">
              <a:avLst/>
            </a:prstGeom>
            <a:noFill/>
          </p:spPr>
        </p:pic>
      </p:grpSp>
      <p:grpSp>
        <p:nvGrpSpPr>
          <p:cNvPr id="52" name="Group 51"/>
          <p:cNvGrpSpPr/>
          <p:nvPr/>
        </p:nvGrpSpPr>
        <p:grpSpPr>
          <a:xfrm>
            <a:off x="117132" y="1312943"/>
            <a:ext cx="719586" cy="719587"/>
            <a:chOff x="519067" y="4689678"/>
            <a:chExt cx="1207007" cy="1207008"/>
          </a:xfrm>
        </p:grpSpPr>
        <p:sp>
          <p:nvSpPr>
            <p:cNvPr id="59" name="Oval 58"/>
            <p:cNvSpPr/>
            <p:nvPr/>
          </p:nvSpPr>
          <p:spPr>
            <a:xfrm>
              <a:off x="519067" y="4689678"/>
              <a:ext cx="1207007" cy="1207008"/>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65" name="Picture 4" descr="D:\research\talks\UMD_HCIL2012_Symposium\images\white_shove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9226999">
              <a:off x="678619" y="4873365"/>
              <a:ext cx="867318" cy="867318"/>
            </a:xfrm>
            <a:prstGeom prst="rect">
              <a:avLst/>
            </a:prstGeom>
            <a:noFill/>
          </p:spPr>
        </p:pic>
      </p:grpSp>
      <p:grpSp>
        <p:nvGrpSpPr>
          <p:cNvPr id="66" name="Group 65"/>
          <p:cNvGrpSpPr/>
          <p:nvPr/>
        </p:nvGrpSpPr>
        <p:grpSpPr>
          <a:xfrm>
            <a:off x="2897766" y="1314076"/>
            <a:ext cx="719954" cy="719955"/>
            <a:chOff x="3257550" y="4691578"/>
            <a:chExt cx="1207625" cy="1207625"/>
          </a:xfrm>
        </p:grpSpPr>
        <p:sp>
          <p:nvSpPr>
            <p:cNvPr id="67" name="Oval 66"/>
            <p:cNvSpPr/>
            <p:nvPr/>
          </p:nvSpPr>
          <p:spPr>
            <a:xfrm>
              <a:off x="3257550" y="4691578"/>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8" name="Group 67"/>
            <p:cNvGrpSpPr/>
            <p:nvPr/>
          </p:nvGrpSpPr>
          <p:grpSpPr>
            <a:xfrm>
              <a:off x="3559858" y="4869862"/>
              <a:ext cx="599437" cy="661070"/>
              <a:chOff x="3559858" y="3127445"/>
              <a:chExt cx="599437" cy="661070"/>
            </a:xfrm>
            <a:noFill/>
          </p:grpSpPr>
          <p:sp>
            <p:nvSpPr>
              <p:cNvPr id="69" name="Rectangle 68"/>
              <p:cNvSpPr/>
              <p:nvPr/>
            </p:nvSpPr>
            <p:spPr>
              <a:xfrm>
                <a:off x="3559858" y="3322286"/>
                <a:ext cx="174836" cy="466229"/>
              </a:xfrm>
              <a:prstGeom prst="rect">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0" name="Rectangle 69"/>
              <p:cNvSpPr/>
              <p:nvPr/>
            </p:nvSpPr>
            <p:spPr>
              <a:xfrm>
                <a:off x="3772159" y="3127445"/>
                <a:ext cx="174836" cy="661070"/>
              </a:xfrm>
              <a:prstGeom prst="rect">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1" name="Rectangle 70"/>
              <p:cNvSpPr/>
              <p:nvPr/>
            </p:nvSpPr>
            <p:spPr>
              <a:xfrm>
                <a:off x="3984459" y="3548740"/>
                <a:ext cx="174836" cy="239775"/>
              </a:xfrm>
              <a:prstGeom prst="rect">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grpSp>
      <p:grpSp>
        <p:nvGrpSpPr>
          <p:cNvPr id="72" name="Group 71"/>
          <p:cNvGrpSpPr/>
          <p:nvPr/>
        </p:nvGrpSpPr>
        <p:grpSpPr>
          <a:xfrm>
            <a:off x="5678768" y="1310502"/>
            <a:ext cx="719954" cy="719955"/>
            <a:chOff x="5974225" y="4685583"/>
            <a:chExt cx="1207625" cy="1207625"/>
          </a:xfrm>
        </p:grpSpPr>
        <p:sp>
          <p:nvSpPr>
            <p:cNvPr id="73" name="Oval 72"/>
            <p:cNvSpPr/>
            <p:nvPr/>
          </p:nvSpPr>
          <p:spPr>
            <a:xfrm>
              <a:off x="5974225" y="4685583"/>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4" name="Picture 10" descr="D:\research\talks\UMD_HCIL2012_Symposium\images\person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34038" y="4847567"/>
              <a:ext cx="889691" cy="889691"/>
            </a:xfrm>
            <a:prstGeom prst="rect">
              <a:avLst/>
            </a:prstGeom>
            <a:noFill/>
          </p:spPr>
        </p:pic>
      </p:grpSp>
      <p:grpSp>
        <p:nvGrpSpPr>
          <p:cNvPr id="75" name="Group 74"/>
          <p:cNvGrpSpPr/>
          <p:nvPr/>
        </p:nvGrpSpPr>
        <p:grpSpPr>
          <a:xfrm>
            <a:off x="7069271" y="1310502"/>
            <a:ext cx="719954" cy="719955"/>
            <a:chOff x="7326775" y="4685583"/>
            <a:chExt cx="1207625" cy="1207625"/>
          </a:xfrm>
        </p:grpSpPr>
        <p:sp>
          <p:nvSpPr>
            <p:cNvPr id="76" name="Oval 75"/>
            <p:cNvSpPr/>
            <p:nvPr/>
          </p:nvSpPr>
          <p:spPr>
            <a:xfrm>
              <a:off x="7326775" y="4685583"/>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7" name="Picture 11" descr="D:\research\talks\UMD_HCIL2012_Symposium\images\FamilyWhiteTran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12113" y="4992021"/>
              <a:ext cx="826779" cy="635000"/>
            </a:xfrm>
            <a:prstGeom prst="rect">
              <a:avLst/>
            </a:prstGeom>
            <a:noFill/>
          </p:spPr>
        </p:pic>
      </p:grpSp>
      <p:grpSp>
        <p:nvGrpSpPr>
          <p:cNvPr id="78" name="Group 77"/>
          <p:cNvGrpSpPr/>
          <p:nvPr/>
        </p:nvGrpSpPr>
        <p:grpSpPr>
          <a:xfrm>
            <a:off x="4288267" y="1304859"/>
            <a:ext cx="719954" cy="828741"/>
            <a:chOff x="4015291" y="2228494"/>
            <a:chExt cx="1042918" cy="1200506"/>
          </a:xfrm>
        </p:grpSpPr>
        <p:grpSp>
          <p:nvGrpSpPr>
            <p:cNvPr id="79" name="Group 78"/>
            <p:cNvGrpSpPr/>
            <p:nvPr/>
          </p:nvGrpSpPr>
          <p:grpSpPr>
            <a:xfrm>
              <a:off x="4015291" y="2228494"/>
              <a:ext cx="1042918" cy="1200506"/>
              <a:chOff x="4629150" y="4676117"/>
              <a:chExt cx="1207625" cy="1390100"/>
            </a:xfrm>
          </p:grpSpPr>
          <p:sp>
            <p:nvSpPr>
              <p:cNvPr id="81" name="Oval 80"/>
              <p:cNvSpPr/>
              <p:nvPr/>
            </p:nvSpPr>
            <p:spPr>
              <a:xfrm>
                <a:off x="4629150" y="4676117"/>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82" name="Group 81"/>
              <p:cNvGrpSpPr/>
              <p:nvPr/>
            </p:nvGrpSpPr>
            <p:grpSpPr>
              <a:xfrm>
                <a:off x="4957981" y="5017843"/>
                <a:ext cx="732557" cy="1048374"/>
                <a:chOff x="4700864" y="3310375"/>
                <a:chExt cx="732557" cy="1048374"/>
              </a:xfrm>
              <a:noFill/>
            </p:grpSpPr>
            <p:sp>
              <p:nvSpPr>
                <p:cNvPr id="83" name="Arc 82"/>
                <p:cNvSpPr/>
                <p:nvPr/>
              </p:nvSpPr>
              <p:spPr>
                <a:xfrm>
                  <a:off x="4700864" y="3443177"/>
                  <a:ext cx="274982" cy="895902"/>
                </a:xfrm>
                <a:prstGeom prst="arc">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84" name="Arc 83"/>
                <p:cNvSpPr/>
                <p:nvPr/>
              </p:nvSpPr>
              <p:spPr>
                <a:xfrm flipH="1">
                  <a:off x="5063704" y="3462847"/>
                  <a:ext cx="274982" cy="895902"/>
                </a:xfrm>
                <a:prstGeom prst="arc">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85" name="Picture 7" descr="D:\research\talks\UMD_HCIL2012_Symposium\images\FlowerPatel2_tran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grpFill/>
                <a:extLst/>
              </p:spPr>
            </p:pic>
            <p:sp>
              <p:nvSpPr>
                <p:cNvPr id="86" name="Teardrop 85"/>
                <p:cNvSpPr/>
                <p:nvPr/>
              </p:nvSpPr>
              <p:spPr>
                <a:xfrm rot="4609076">
                  <a:off x="4764355" y="3687404"/>
                  <a:ext cx="200847" cy="95044"/>
                </a:xfrm>
                <a:prstGeom prst="teardrop">
                  <a:avLst>
                    <a:gd name="adj" fmla="val 154652"/>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87" name="Teardrop 86"/>
                <p:cNvSpPr/>
                <p:nvPr/>
              </p:nvSpPr>
              <p:spPr>
                <a:xfrm rot="16990924" flipH="1">
                  <a:off x="5080272" y="3657435"/>
                  <a:ext cx="177403" cy="83950"/>
                </a:xfrm>
                <a:prstGeom prst="teardrop">
                  <a:avLst>
                    <a:gd name="adj" fmla="val 154652"/>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grpSp>
        <p:pic>
          <p:nvPicPr>
            <p:cNvPr id="80" name="Picture 4" descr="D:\research\talks\UMD_HCIL2012_Symposium\images\FlowerPetal_Trans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35779" y="2338420"/>
              <a:ext cx="525779" cy="50292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82841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4226429" y="3145982"/>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23" name="Arc 22"/>
          <p:cNvSpPr/>
          <p:nvPr/>
        </p:nvSpPr>
        <p:spPr>
          <a:xfrm rot="10800000">
            <a:off x="2987845" y="2694579"/>
            <a:ext cx="2872322" cy="1963021"/>
          </a:xfrm>
          <a:prstGeom prst="arc">
            <a:avLst>
              <a:gd name="adj1" fmla="val 11422372"/>
              <a:gd name="adj2" fmla="val 20956376"/>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nvGrpSpPr>
          <p:cNvPr id="3" name="Group 2"/>
          <p:cNvGrpSpPr/>
          <p:nvPr/>
        </p:nvGrpSpPr>
        <p:grpSpPr>
          <a:xfrm>
            <a:off x="2987845" y="2152901"/>
            <a:ext cx="2872322" cy="2322979"/>
            <a:chOff x="2987845" y="2152901"/>
            <a:chExt cx="2872322" cy="2322979"/>
          </a:xfrm>
        </p:grpSpPr>
        <p:sp>
          <p:nvSpPr>
            <p:cNvPr id="9" name="Rectangle 8"/>
            <p:cNvSpPr/>
            <p:nvPr/>
          </p:nvSpPr>
          <p:spPr>
            <a:xfrm>
              <a:off x="3702864" y="2152901"/>
              <a:ext cx="1349793" cy="923330"/>
            </a:xfrm>
            <a:prstGeom prst="rect">
              <a:avLst/>
            </a:prstGeom>
          </p:spPr>
          <p:txBody>
            <a:bodyPr wrap="none">
              <a:spAutoFit/>
            </a:bodyPr>
            <a:lstStyle/>
            <a:p>
              <a:pPr algn="ctr"/>
              <a:r>
                <a:rPr lang="en-US" sz="5400" dirty="0" smtClean="0">
                  <a:solidFill>
                    <a:prstClr val="white">
                      <a:lumMod val="85000"/>
                    </a:prstClr>
                  </a:solidFill>
                  <a:latin typeface="Segoe UI Semibold" pitchFamily="34" charset="0"/>
                </a:rPr>
                <a:t>you</a:t>
              </a:r>
              <a:endParaRPr lang="en-US" sz="4800" dirty="0">
                <a:solidFill>
                  <a:prstClr val="white">
                    <a:lumMod val="85000"/>
                  </a:prstClr>
                </a:solidFill>
                <a:latin typeface="Segoe UI Semibold" pitchFamily="34" charset="0"/>
              </a:endParaRPr>
            </a:p>
          </p:txBody>
        </p:sp>
        <p:sp>
          <p:nvSpPr>
            <p:cNvPr id="10" name="Arc 9"/>
            <p:cNvSpPr/>
            <p:nvPr/>
          </p:nvSpPr>
          <p:spPr>
            <a:xfrm rot="10800000" flipH="1" flipV="1">
              <a:off x="2987845" y="2647080"/>
              <a:ext cx="2872322" cy="1828800"/>
            </a:xfrm>
            <a:prstGeom prst="arc">
              <a:avLst>
                <a:gd name="adj1" fmla="val 18009919"/>
                <a:gd name="adj2" fmla="val 20889353"/>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1" name="Arc 10"/>
            <p:cNvSpPr/>
            <p:nvPr/>
          </p:nvSpPr>
          <p:spPr>
            <a:xfrm rot="10800000" flipV="1">
              <a:off x="2987845" y="2647080"/>
              <a:ext cx="2872322" cy="1828800"/>
            </a:xfrm>
            <a:prstGeom prst="arc">
              <a:avLst>
                <a:gd name="adj1" fmla="val 18382002"/>
                <a:gd name="adj2" fmla="val 21164259"/>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4" name="Rectangle 3"/>
          <p:cNvSpPr/>
          <p:nvPr/>
        </p:nvSpPr>
        <p:spPr>
          <a:xfrm>
            <a:off x="1676400" y="2152901"/>
            <a:ext cx="5943600" cy="2800099"/>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Arc 1"/>
          <p:cNvSpPr/>
          <p:nvPr/>
        </p:nvSpPr>
        <p:spPr>
          <a:xfrm flipV="1">
            <a:off x="2860382" y="8229600"/>
            <a:ext cx="3155950" cy="1828800"/>
          </a:xfrm>
          <a:prstGeom prst="arc">
            <a:avLst>
              <a:gd name="adj1" fmla="val 10814535"/>
              <a:gd name="adj2" fmla="val 0"/>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p:cNvSpPr txBox="1"/>
          <p:nvPr/>
        </p:nvSpPr>
        <p:spPr>
          <a:xfrm>
            <a:off x="1541439" y="3145982"/>
            <a:ext cx="3087195" cy="923330"/>
          </a:xfrm>
          <a:prstGeom prst="rect">
            <a:avLst/>
          </a:prstGeom>
          <a:noFill/>
          <a:ln>
            <a:noFill/>
          </a:ln>
        </p:spPr>
        <p:txBody>
          <a:bodyPr wrap="square" rtlCol="0">
            <a:spAutoFit/>
          </a:bodyPr>
          <a:lstStyle/>
          <a:p>
            <a:pPr algn="ctr"/>
            <a:r>
              <a:rPr lang="en-US" sz="5400" dirty="0" smtClean="0">
                <a:solidFill>
                  <a:prstClr val="white">
                    <a:lumMod val="65000"/>
                  </a:prstClr>
                </a:solidFill>
                <a:latin typeface="Segoe UI Semibold" pitchFamily="34" charset="0"/>
              </a:rPr>
              <a:t>sensing</a:t>
            </a:r>
            <a:endParaRPr lang="en-US" sz="2000" dirty="0">
              <a:solidFill>
                <a:prstClr val="white">
                  <a:lumMod val="65000"/>
                </a:prstClr>
              </a:solidFill>
              <a:latin typeface="Segoe UI Semibold" pitchFamily="34" charset="0"/>
            </a:endParaRPr>
          </a:p>
        </p:txBody>
      </p:sp>
      <p:sp>
        <p:nvSpPr>
          <p:cNvPr id="5" name="Left Brace 4"/>
          <p:cNvSpPr/>
          <p:nvPr/>
        </p:nvSpPr>
        <p:spPr>
          <a:xfrm>
            <a:off x="4377760" y="228600"/>
            <a:ext cx="516220" cy="6400799"/>
          </a:xfrm>
          <a:prstGeom prst="leftBrace">
            <a:avLst>
              <a:gd name="adj1" fmla="val 8333"/>
              <a:gd name="adj2" fmla="val 5366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8194" name="Picture 2" descr="http://www.boston.com/news/local/breaking_news/MetroPhotos10/10/red_line_platform_10131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333"/>
          <a:stretch/>
        </p:blipFill>
        <p:spPr bwMode="auto">
          <a:xfrm>
            <a:off x="814491" y="7130088"/>
            <a:ext cx="1453896" cy="1165187"/>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http://www.besportier.com/archives/electronic-sensor-clothing-underarmour-e39%20.jpg"/>
          <p:cNvPicPr>
            <a:picLocks noChangeAspect="1" noChangeArrowheads="1"/>
          </p:cNvPicPr>
          <p:nvPr/>
        </p:nvPicPr>
        <p:blipFill rotWithShape="1">
          <a:blip r:embed="rId4">
            <a:extLst>
              <a:ext uri="{28A0092B-C50C-407E-A947-70E740481C1C}">
                <a14:useLocalDpi xmlns:a14="http://schemas.microsoft.com/office/drawing/2010/main" val="0"/>
              </a:ext>
            </a:extLst>
          </a:blip>
          <a:srcRect r="31387"/>
          <a:stretch/>
        </p:blipFill>
        <p:spPr bwMode="auto">
          <a:xfrm>
            <a:off x="3783755" y="7196068"/>
            <a:ext cx="3529101" cy="2867025"/>
          </a:xfrm>
          <a:prstGeom prst="rect">
            <a:avLst/>
          </a:prstGeom>
          <a:noFill/>
          <a:extLst>
            <a:ext uri="{909E8E84-426E-40DD-AFC4-6F175D3DCCD1}">
              <a14:hiddenFill xmlns:a14="http://schemas.microsoft.com/office/drawing/2010/main">
                <a:solidFill>
                  <a:srgbClr val="FFFFFF"/>
                </a:solidFill>
              </a14:hiddenFill>
            </a:ext>
          </a:extLst>
        </p:spPr>
      </p:pic>
      <p:pic>
        <p:nvPicPr>
          <p:cNvPr id="8210" name="Picture 18" descr="http://static5.businessinsider.com/image/4ef50522ecad044976000008-590/chris-hogg100plus-co-founder-i-just-had-a-baby-and-started-a-company-all-i-really-want-for-xmas-is-a-nice-quiet-dinner-out-with-my-wife-and-a-good-night-sleep-but-for-this-a-better-answer-is-probably-a-jawbone-up-band-that-actually-works-or-a-basis-watchsensor-mybasiscom-and-there-is-50-bucks-in-it-for-you-if-you-put-a-picture-of-ryan-and-a-pony-in-the-deck-ps-ryan-of-practice-fusion-co-founded-100plus-with-chri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63572" y="127930"/>
            <a:ext cx="2012104" cy="2012104"/>
          </a:xfrm>
          <a:prstGeom prst="rect">
            <a:avLst/>
          </a:prstGeom>
          <a:noFill/>
          <a:extLst>
            <a:ext uri="{909E8E84-426E-40DD-AFC4-6F175D3DCCD1}">
              <a14:hiddenFill xmlns:a14="http://schemas.microsoft.com/office/drawing/2010/main">
                <a:solidFill>
                  <a:srgbClr val="FFFFFF"/>
                </a:solidFill>
              </a14:hiddenFill>
            </a:ext>
          </a:extLst>
        </p:spPr>
      </p:pic>
      <p:pic>
        <p:nvPicPr>
          <p:cNvPr id="8212" name="Picture 20" descr="http://cdn.psfk.com/wp-content/uploads/2012/02/nike-fuel-piers-fawkes-7am-525x351.jpg?fedaf9"/>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5806"/>
          <a:stretch/>
        </p:blipFill>
        <p:spPr bwMode="auto">
          <a:xfrm>
            <a:off x="9539588" y="5545952"/>
            <a:ext cx="1647967" cy="1308636"/>
          </a:xfrm>
          <a:prstGeom prst="rect">
            <a:avLst/>
          </a:prstGeom>
          <a:noFill/>
          <a:extLst>
            <a:ext uri="{909E8E84-426E-40DD-AFC4-6F175D3DCCD1}">
              <a14:hiddenFill xmlns:a14="http://schemas.microsoft.com/office/drawing/2010/main">
                <a:solidFill>
                  <a:srgbClr val="FFFFFF"/>
                </a:solidFill>
              </a14:hiddenFill>
            </a:ext>
          </a:extLst>
        </p:spPr>
      </p:pic>
      <p:pic>
        <p:nvPicPr>
          <p:cNvPr id="8214" name="Picture 22" descr="http://cdn.medgadget.com/wp-content/uploads/2011/11/eq73mo67.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612" t="13893" r="2761" b="8496"/>
          <a:stretch/>
        </p:blipFill>
        <p:spPr bwMode="auto">
          <a:xfrm>
            <a:off x="10744200" y="7667806"/>
            <a:ext cx="1826548" cy="1123587"/>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5029200" y="178221"/>
            <a:ext cx="1453898" cy="6359319"/>
            <a:chOff x="5029200" y="178221"/>
            <a:chExt cx="1453898" cy="6359319"/>
          </a:xfrm>
        </p:grpSpPr>
        <p:pic>
          <p:nvPicPr>
            <p:cNvPr id="13" name="Picture 2" descr="C:\research\talks\AnnaKarlinGuestLecture2010-MirrorsTellYouOneThing\running-man.jpg"/>
            <p:cNvPicPr>
              <a:picLocks noChangeAspect="1" noChangeArrowheads="1"/>
            </p:cNvPicPr>
            <p:nvPr/>
          </p:nvPicPr>
          <p:blipFill rotWithShape="1">
            <a:blip r:embed="rId8" cstate="print"/>
            <a:srcRect r="16318"/>
            <a:stretch/>
          </p:blipFill>
          <p:spPr bwMode="auto">
            <a:xfrm>
              <a:off x="5029201" y="800672"/>
              <a:ext cx="1452228" cy="1157948"/>
            </a:xfrm>
            <a:prstGeom prst="rect">
              <a:avLst/>
            </a:prstGeom>
            <a:noFill/>
            <a:ln>
              <a:solidFill>
                <a:schemeClr val="bg1">
                  <a:lumMod val="50000"/>
                </a:schemeClr>
              </a:solidFill>
            </a:ln>
          </p:spPr>
        </p:pic>
        <p:pic>
          <p:nvPicPr>
            <p:cNvPr id="14" name="Picture 3" descr="C:\research\talks\Walk21.2009-PersuasiveTechForWalking\Group Walking_cropped.jpg"/>
            <p:cNvPicPr>
              <a:picLocks noChangeAspect="1" noChangeArrowheads="1"/>
            </p:cNvPicPr>
            <p:nvPr/>
          </p:nvPicPr>
          <p:blipFill rotWithShape="1">
            <a:blip r:embed="rId9" cstate="print"/>
            <a:srcRect l="19325" t="13192" r="31872" b="10509"/>
            <a:stretch/>
          </p:blipFill>
          <p:spPr bwMode="auto">
            <a:xfrm>
              <a:off x="5029202" y="2079739"/>
              <a:ext cx="1452227" cy="993081"/>
            </a:xfrm>
            <a:prstGeom prst="rect">
              <a:avLst/>
            </a:prstGeom>
            <a:noFill/>
            <a:ln>
              <a:solidFill>
                <a:schemeClr val="bg1">
                  <a:lumMod val="50000"/>
                </a:schemeClr>
              </a:solidFill>
            </a:ln>
          </p:spPr>
        </p:pic>
        <p:pic>
          <p:nvPicPr>
            <p:cNvPr id="15" name="Picture 2" descr="C:\research\talks\AnnaKarlinGuestLecture2010-MirrorsTellYouOneThing\dc-sitting.jpg"/>
            <p:cNvPicPr>
              <a:picLocks noChangeAspect="1" noChangeArrowheads="1"/>
            </p:cNvPicPr>
            <p:nvPr/>
          </p:nvPicPr>
          <p:blipFill rotWithShape="1">
            <a:blip r:embed="rId10" cstate="print"/>
            <a:srcRect t="60197" r="16318"/>
            <a:stretch/>
          </p:blipFill>
          <p:spPr bwMode="auto">
            <a:xfrm>
              <a:off x="5029200" y="3193939"/>
              <a:ext cx="1452229" cy="921770"/>
            </a:xfrm>
            <a:prstGeom prst="rect">
              <a:avLst/>
            </a:prstGeom>
            <a:noFill/>
            <a:ln>
              <a:solidFill>
                <a:schemeClr val="bg1">
                  <a:lumMod val="50000"/>
                </a:schemeClr>
              </a:solidFill>
            </a:ln>
          </p:spPr>
        </p:pic>
        <p:pic>
          <p:nvPicPr>
            <p:cNvPr id="16" name="Picture 4" descr="C:\research\talks\MobileHealth2010-PassiveFeedback\20644807_11d69a9743_o.jpg"/>
            <p:cNvPicPr>
              <a:picLocks noChangeAspect="1" noChangeArrowheads="1"/>
            </p:cNvPicPr>
            <p:nvPr/>
          </p:nvPicPr>
          <p:blipFill>
            <a:blip r:embed="rId11" cstate="print"/>
            <a:srcRect/>
            <a:stretch>
              <a:fillRect/>
            </a:stretch>
          </p:blipFill>
          <p:spPr bwMode="auto">
            <a:xfrm>
              <a:off x="5029200" y="4236828"/>
              <a:ext cx="1452229" cy="1089172"/>
            </a:xfrm>
            <a:prstGeom prst="rect">
              <a:avLst/>
            </a:prstGeom>
            <a:noFill/>
            <a:ln>
              <a:solidFill>
                <a:schemeClr val="bg1">
                  <a:lumMod val="50000"/>
                </a:schemeClr>
              </a:solidFill>
            </a:ln>
          </p:spPr>
        </p:pic>
        <p:pic>
          <p:nvPicPr>
            <p:cNvPr id="8196" name="Picture 4" descr="http://upload.wikimedia.org/wikipedia/commons/7/72/NYC_Subway_R160A_9237_on_the_E.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029202" y="5447118"/>
              <a:ext cx="1453896" cy="1090422"/>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056497" y="178221"/>
              <a:ext cx="1426601" cy="646331"/>
            </a:xfrm>
            <a:prstGeom prst="rect">
              <a:avLst/>
            </a:prstGeom>
            <a:noFill/>
          </p:spPr>
          <p:txBody>
            <a:bodyPr wrap="square" rtlCol="0">
              <a:spAutoFit/>
            </a:bodyPr>
            <a:lstStyle/>
            <a:p>
              <a:pPr algn="ctr"/>
              <a:r>
                <a:rPr lang="en-US" dirty="0" smtClean="0">
                  <a:solidFill>
                    <a:schemeClr val="bg1"/>
                  </a:solidFill>
                  <a:latin typeface="Segoe UI Light" pitchFamily="34" charset="0"/>
                </a:rPr>
                <a:t>Human Activities</a:t>
              </a:r>
              <a:endParaRPr lang="en-US" dirty="0">
                <a:solidFill>
                  <a:schemeClr val="bg1"/>
                </a:solidFill>
                <a:latin typeface="Segoe UI Light" pitchFamily="34" charset="0"/>
              </a:endParaRPr>
            </a:p>
          </p:txBody>
        </p:sp>
      </p:grpSp>
      <p:pic>
        <p:nvPicPr>
          <p:cNvPr id="8200" name="Picture 8" descr="http://www8.pcmag.com/media/images/159647-1-heart-monitor-ring.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8477" b="22193"/>
          <a:stretch/>
        </p:blipFill>
        <p:spPr bwMode="auto">
          <a:xfrm>
            <a:off x="11992926" y="7920250"/>
            <a:ext cx="1572768" cy="1090423"/>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http://www.110pounds.com/wp-content/uploads/2011/04/heart-rate-monitor-watch-with-chest-belt-450x344.jp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b="9409"/>
          <a:stretch/>
        </p:blipFill>
        <p:spPr bwMode="auto">
          <a:xfrm>
            <a:off x="11992926" y="6709960"/>
            <a:ext cx="1572768" cy="1089172"/>
          </a:xfrm>
          <a:prstGeom prst="rect">
            <a:avLst/>
          </a:prstGeom>
          <a:noFill/>
          <a:extLst>
            <a:ext uri="{909E8E84-426E-40DD-AFC4-6F175D3DCCD1}">
              <a14:hiddenFill xmlns:a14="http://schemas.microsoft.com/office/drawing/2010/main">
                <a:solidFill>
                  <a:srgbClr val="FFFFFF"/>
                </a:solidFill>
              </a14:hiddenFill>
            </a:ext>
          </a:extLst>
        </p:spPr>
      </p:pic>
      <p:pic>
        <p:nvPicPr>
          <p:cNvPr id="8206" name="Picture 14" descr="http://www.blogcdn.com/www.engadget.com/media/2011/02/e39sensor.jpg"/>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16051" r="20756" b="8896"/>
          <a:stretch/>
        </p:blipFill>
        <p:spPr bwMode="auto">
          <a:xfrm>
            <a:off x="11963400" y="4552871"/>
            <a:ext cx="1572806" cy="993081"/>
          </a:xfrm>
          <a:prstGeom prst="rect">
            <a:avLst/>
          </a:prstGeom>
          <a:noFill/>
          <a:extLst>
            <a:ext uri="{909E8E84-426E-40DD-AFC4-6F175D3DCCD1}">
              <a14:hiddenFill xmlns:a14="http://schemas.microsoft.com/office/drawing/2010/main">
                <a:solidFill>
                  <a:srgbClr val="FFFFFF"/>
                </a:solidFill>
              </a14:hiddenFill>
            </a:ext>
          </a:extLst>
        </p:spPr>
      </p:pic>
      <p:pic>
        <p:nvPicPr>
          <p:cNvPr id="8208" name="Picture 16" descr="http://www.ecouterre.com/wp-content/uploads/2011/02/modwells-1-537x402.jpg"/>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b="21710"/>
          <a:stretch/>
        </p:blipFill>
        <p:spPr bwMode="auto">
          <a:xfrm>
            <a:off x="11992926" y="5667071"/>
            <a:ext cx="1572768" cy="921770"/>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descr="http://gadgether.com/wp-content/uploads/2011/06/Heart-Rate-Ring.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486400" y="39625"/>
            <a:ext cx="5238750" cy="5286375"/>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http://www.kyrene.org/staff/slilly/images/breathing.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689996" y="7193131"/>
            <a:ext cx="4419600" cy="2838450"/>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http://findquickestwaytoloseweight.com/wp-content/uploads/2011/11/quickest-way-to-lose-weight2.jp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0153068" y="2290509"/>
            <a:ext cx="3008812" cy="3035491"/>
          </a:xfrm>
          <a:prstGeom prst="rect">
            <a:avLst/>
          </a:prstGeom>
          <a:noFill/>
          <a:extLst>
            <a:ext uri="{909E8E84-426E-40DD-AFC4-6F175D3DCCD1}">
              <a14:hiddenFill xmlns:a14="http://schemas.microsoft.com/office/drawing/2010/main">
                <a:solidFill>
                  <a:srgbClr val="FFFFFF"/>
                </a:solidFill>
              </a14:hiddenFill>
            </a:ext>
          </a:extLst>
        </p:spPr>
      </p:pic>
      <p:pic>
        <p:nvPicPr>
          <p:cNvPr id="19465" name="Picture 9" descr="D:\research\talks\UMD_HCIL2012_Symposium\images\sweat.jp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882731" y="7036711"/>
            <a:ext cx="3810000" cy="285750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p:cNvGrpSpPr/>
          <p:nvPr/>
        </p:nvGrpSpPr>
        <p:grpSpPr>
          <a:xfrm>
            <a:off x="6722022" y="178221"/>
            <a:ext cx="1602294" cy="6359319"/>
            <a:chOff x="6722022" y="178221"/>
            <a:chExt cx="1602294" cy="6359319"/>
          </a:xfrm>
        </p:grpSpPr>
        <p:pic>
          <p:nvPicPr>
            <p:cNvPr id="8198" name="Picture 6" descr="http://cdn.pocket-lint.com/images/G5lc/fitbit-aria-wifi-smart-scale-incoming-0.jpg?20120514-113446"/>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9780" t="2755" b="3347"/>
            <a:stretch/>
          </p:blipFill>
          <p:spPr bwMode="auto">
            <a:xfrm>
              <a:off x="6722022" y="5447117"/>
              <a:ext cx="1572806" cy="1090423"/>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6722022" y="178221"/>
              <a:ext cx="1602294" cy="646331"/>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rtlCol="0">
              <a:spAutoFit/>
            </a:bodyPr>
            <a:lstStyle/>
            <a:p>
              <a:pPr algn="ctr"/>
              <a:r>
                <a:rPr lang="en-US" dirty="0" smtClean="0">
                  <a:solidFill>
                    <a:schemeClr val="bg1"/>
                  </a:solidFill>
                  <a:latin typeface="Segoe UI Light" pitchFamily="34" charset="0"/>
                </a:rPr>
                <a:t>Biometric </a:t>
              </a:r>
              <a:br>
                <a:rPr lang="en-US" dirty="0" smtClean="0">
                  <a:solidFill>
                    <a:schemeClr val="bg1"/>
                  </a:solidFill>
                  <a:latin typeface="Segoe UI Light" pitchFamily="34" charset="0"/>
                </a:rPr>
              </a:br>
              <a:r>
                <a:rPr lang="en-US" dirty="0" smtClean="0">
                  <a:solidFill>
                    <a:schemeClr val="bg1"/>
                  </a:solidFill>
                  <a:latin typeface="Segoe UI Light" pitchFamily="34" charset="0"/>
                </a:rPr>
                <a:t>Data</a:t>
              </a:r>
              <a:endParaRPr lang="en-US" dirty="0">
                <a:solidFill>
                  <a:schemeClr val="bg1"/>
                </a:solidFill>
                <a:latin typeface="Segoe UI Light" pitchFamily="34" charset="0"/>
              </a:endParaRPr>
            </a:p>
          </p:txBody>
        </p:sp>
        <p:pic>
          <p:nvPicPr>
            <p:cNvPr id="19460" name="Picture 4" descr="http://i565.photobucket.com/albums/ss100/DianneOrwig/heartrate.jp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t="14249" b="4769"/>
            <a:stretch/>
          </p:blipFill>
          <p:spPr bwMode="auto">
            <a:xfrm>
              <a:off x="6722022" y="2079739"/>
              <a:ext cx="1576228" cy="993082"/>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35" name="Picture 6" descr="http://www.kyrene.org/staff/slilly/images/breathing.jpg"/>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t="5597" r="2894" b="5813"/>
            <a:stretch/>
          </p:blipFill>
          <p:spPr bwMode="auto">
            <a:xfrm>
              <a:off x="6722022" y="3193939"/>
              <a:ext cx="1576228" cy="923544"/>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9466" name="Picture 10" descr="D:\research\talks\UMD_HCIL2012_Symposium\images\sweaty-man.jpg"/>
            <p:cNvPicPr>
              <a:picLocks noChangeAspect="1" noChangeArrowheads="1"/>
            </p:cNvPicPr>
            <p:nvPr/>
          </p:nvPicPr>
          <p:blipFill rotWithShape="1">
            <a:blip r:embed="rId23" cstate="print">
              <a:extLst>
                <a:ext uri="{28A0092B-C50C-407E-A947-70E740481C1C}">
                  <a14:useLocalDpi xmlns:a14="http://schemas.microsoft.com/office/drawing/2010/main" val="0"/>
                </a:ext>
              </a:extLst>
            </a:blip>
            <a:srcRect r="28731" b="34184"/>
            <a:stretch/>
          </p:blipFill>
          <p:spPr bwMode="auto">
            <a:xfrm>
              <a:off x="6725445" y="4236828"/>
              <a:ext cx="1572806" cy="1088136"/>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9468" name="Picture 12" descr="http://solomonsseal.files.wordpress.com/2010/04/brainwaves3.jp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b="4246"/>
            <a:stretch/>
          </p:blipFill>
          <p:spPr bwMode="auto">
            <a:xfrm>
              <a:off x="6725444" y="800672"/>
              <a:ext cx="1572768" cy="1161288"/>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6118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rc 22"/>
          <p:cNvSpPr/>
          <p:nvPr/>
        </p:nvSpPr>
        <p:spPr>
          <a:xfrm rot="10800000">
            <a:off x="2987845" y="2694579"/>
            <a:ext cx="2872322" cy="1963021"/>
          </a:xfrm>
          <a:prstGeom prst="arc">
            <a:avLst>
              <a:gd name="adj1" fmla="val 11422372"/>
              <a:gd name="adj2" fmla="val 20956376"/>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nvGrpSpPr>
          <p:cNvPr id="3" name="Group 2"/>
          <p:cNvGrpSpPr/>
          <p:nvPr/>
        </p:nvGrpSpPr>
        <p:grpSpPr>
          <a:xfrm>
            <a:off x="2987845" y="2152901"/>
            <a:ext cx="2872322" cy="2322979"/>
            <a:chOff x="2987845" y="2152901"/>
            <a:chExt cx="2872322" cy="2322979"/>
          </a:xfrm>
        </p:grpSpPr>
        <p:sp>
          <p:nvSpPr>
            <p:cNvPr id="9" name="Rectangle 8"/>
            <p:cNvSpPr/>
            <p:nvPr/>
          </p:nvSpPr>
          <p:spPr>
            <a:xfrm>
              <a:off x="3702864" y="2152901"/>
              <a:ext cx="1349793" cy="923330"/>
            </a:xfrm>
            <a:prstGeom prst="rect">
              <a:avLst/>
            </a:prstGeom>
          </p:spPr>
          <p:txBody>
            <a:bodyPr wrap="none">
              <a:spAutoFit/>
            </a:bodyPr>
            <a:lstStyle/>
            <a:p>
              <a:pPr algn="ctr"/>
              <a:r>
                <a:rPr lang="en-US" sz="5400" dirty="0" smtClean="0">
                  <a:solidFill>
                    <a:prstClr val="white">
                      <a:lumMod val="85000"/>
                    </a:prstClr>
                  </a:solidFill>
                  <a:latin typeface="Segoe UI Semibold" pitchFamily="34" charset="0"/>
                </a:rPr>
                <a:t>you</a:t>
              </a:r>
              <a:endParaRPr lang="en-US" sz="4800" dirty="0">
                <a:solidFill>
                  <a:prstClr val="white">
                    <a:lumMod val="85000"/>
                  </a:prstClr>
                </a:solidFill>
                <a:latin typeface="Segoe UI Semibold" pitchFamily="34" charset="0"/>
              </a:endParaRPr>
            </a:p>
          </p:txBody>
        </p:sp>
        <p:sp>
          <p:nvSpPr>
            <p:cNvPr id="10" name="Arc 9"/>
            <p:cNvSpPr/>
            <p:nvPr/>
          </p:nvSpPr>
          <p:spPr>
            <a:xfrm rot="10800000" flipH="1" flipV="1">
              <a:off x="2987845" y="2647080"/>
              <a:ext cx="2872322" cy="1828800"/>
            </a:xfrm>
            <a:prstGeom prst="arc">
              <a:avLst>
                <a:gd name="adj1" fmla="val 18009919"/>
                <a:gd name="adj2" fmla="val 20889353"/>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1" name="Arc 10"/>
            <p:cNvSpPr/>
            <p:nvPr/>
          </p:nvSpPr>
          <p:spPr>
            <a:xfrm rot="10800000" flipV="1">
              <a:off x="2987845" y="2647080"/>
              <a:ext cx="2872322" cy="1828800"/>
            </a:xfrm>
            <a:prstGeom prst="arc">
              <a:avLst>
                <a:gd name="adj1" fmla="val 18382002"/>
                <a:gd name="adj2" fmla="val 21164259"/>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2" name="Arc 1"/>
          <p:cNvSpPr/>
          <p:nvPr/>
        </p:nvSpPr>
        <p:spPr>
          <a:xfrm flipV="1">
            <a:off x="2860382" y="8229600"/>
            <a:ext cx="3155950" cy="1828800"/>
          </a:xfrm>
          <a:prstGeom prst="arc">
            <a:avLst>
              <a:gd name="adj1" fmla="val 10814535"/>
              <a:gd name="adj2" fmla="val 0"/>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p:cNvSpPr txBox="1"/>
          <p:nvPr/>
        </p:nvSpPr>
        <p:spPr>
          <a:xfrm>
            <a:off x="1541439" y="3145982"/>
            <a:ext cx="3087195" cy="923330"/>
          </a:xfrm>
          <a:prstGeom prst="rect">
            <a:avLst/>
          </a:prstGeom>
          <a:noFill/>
          <a:ln>
            <a:noFill/>
          </a:ln>
        </p:spPr>
        <p:txBody>
          <a:bodyPr wrap="square" rtlCol="0">
            <a:spAutoFit/>
          </a:bodyPr>
          <a:lstStyle/>
          <a:p>
            <a:pPr algn="ctr"/>
            <a:r>
              <a:rPr lang="en-US" sz="5400" dirty="0" smtClean="0">
                <a:solidFill>
                  <a:prstClr val="white">
                    <a:lumMod val="65000"/>
                  </a:prstClr>
                </a:solidFill>
                <a:latin typeface="Segoe UI Semibold" pitchFamily="34" charset="0"/>
              </a:rPr>
              <a:t>sensing</a:t>
            </a:r>
            <a:endParaRPr lang="en-US" sz="2000" dirty="0">
              <a:solidFill>
                <a:prstClr val="white">
                  <a:lumMod val="65000"/>
                </a:prstClr>
              </a:solidFill>
              <a:latin typeface="Segoe UI Semibold" pitchFamily="34" charset="0"/>
            </a:endParaRPr>
          </a:p>
        </p:txBody>
      </p:sp>
      <p:sp>
        <p:nvSpPr>
          <p:cNvPr id="24" name="Arc 23"/>
          <p:cNvSpPr/>
          <p:nvPr/>
        </p:nvSpPr>
        <p:spPr>
          <a:xfrm rot="10800000" flipV="1">
            <a:off x="-2705100" y="6422669"/>
            <a:ext cx="2743200" cy="2743200"/>
          </a:xfrm>
          <a:prstGeom prst="arc">
            <a:avLst>
              <a:gd name="adj1" fmla="val 16117222"/>
              <a:gd name="adj2" fmla="val 15115890"/>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 name="Rectangle 3"/>
          <p:cNvSpPr/>
          <p:nvPr/>
        </p:nvSpPr>
        <p:spPr>
          <a:xfrm>
            <a:off x="1676400" y="2152901"/>
            <a:ext cx="5943600" cy="2800099"/>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226429" y="3145982"/>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7" name="Left Brace 16"/>
          <p:cNvSpPr/>
          <p:nvPr/>
        </p:nvSpPr>
        <p:spPr>
          <a:xfrm flipH="1">
            <a:off x="3907808" y="228600"/>
            <a:ext cx="516220" cy="6400799"/>
          </a:xfrm>
          <a:prstGeom prst="leftBrace">
            <a:avLst>
              <a:gd name="adj1" fmla="val 8333"/>
              <a:gd name="adj2" fmla="val 5366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1" name="Picture 2" descr="http://gadgether.com/wp-content/uploads/2011/06/Heart-Rate-Ring.jpg"/>
          <p:cNvPicPr>
            <a:picLocks noChangeAspect="1" noChangeArrowheads="1"/>
          </p:cNvPicPr>
          <p:nvPr/>
        </p:nvPicPr>
        <p:blipFill rotWithShape="1">
          <a:blip r:embed="rId3">
            <a:extLst>
              <a:ext uri="{28A0092B-C50C-407E-A947-70E740481C1C}">
                <a14:useLocalDpi xmlns:a14="http://schemas.microsoft.com/office/drawing/2010/main" val="0"/>
              </a:ext>
            </a:extLst>
          </a:blip>
          <a:srcRect l="2909" t="18288" b="49941"/>
          <a:stretch/>
        </p:blipFill>
        <p:spPr bwMode="auto">
          <a:xfrm>
            <a:off x="-5565125" y="1373584"/>
            <a:ext cx="3758184" cy="1240982"/>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www.geek.com/wp-content/uploads/2010/04/RunKeeper-for-Android-Nexus-One-screensho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892" y="-3087820"/>
            <a:ext cx="1633765" cy="293542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i319.photobucket.com/albums/mm474/Lummi_2008/P1060799.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5006" b="11603"/>
          <a:stretch/>
        </p:blipFill>
        <p:spPr bwMode="auto">
          <a:xfrm>
            <a:off x="191785" y="-1620110"/>
            <a:ext cx="3758124" cy="134006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2" descr="http://cdn.medgadget.com/wp-content/uploads/2011/11/eq73mo67.jpg"/>
          <p:cNvPicPr>
            <a:picLocks noChangeAspect="1" noChangeArrowheads="1"/>
          </p:cNvPicPr>
          <p:nvPr/>
        </p:nvPicPr>
        <p:blipFill rotWithShape="1">
          <a:blip r:embed="rId6">
            <a:extLst>
              <a:ext uri="{28A0092B-C50C-407E-A947-70E740481C1C}">
                <a14:useLocalDpi xmlns:a14="http://schemas.microsoft.com/office/drawing/2010/main" val="0"/>
              </a:ext>
            </a:extLst>
          </a:blip>
          <a:srcRect l="2612" t="13893" r="2761" b="8496"/>
          <a:stretch/>
        </p:blipFill>
        <p:spPr bwMode="auto">
          <a:xfrm>
            <a:off x="6307836" y="6858000"/>
            <a:ext cx="2624328" cy="1614336"/>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http://www.gadgetlite.com/wp-content/uploads/2011/09/nyt-magic-mirrror-590x446.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95908" y="3199016"/>
            <a:ext cx="5619750" cy="424815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994509" y="278012"/>
            <a:ext cx="2733613" cy="6281850"/>
            <a:chOff x="994509" y="278012"/>
            <a:chExt cx="2733613" cy="6281850"/>
          </a:xfrm>
        </p:grpSpPr>
        <p:pic>
          <p:nvPicPr>
            <p:cNvPr id="20" name="Picture 20" descr="http://cdn.psfk.com/wp-content/uploads/2012/02/nike-fuel-piers-fawkes-7am-525x351.jpg?fedaf9"/>
            <p:cNvPicPr>
              <a:picLocks noChangeAspect="1" noChangeArrowheads="1"/>
            </p:cNvPicPr>
            <p:nvPr/>
          </p:nvPicPr>
          <p:blipFill rotWithShape="1">
            <a:blip r:embed="rId8">
              <a:extLst>
                <a:ext uri="{28A0092B-C50C-407E-A947-70E740481C1C}">
                  <a14:useLocalDpi xmlns:a14="http://schemas.microsoft.com/office/drawing/2010/main" val="0"/>
                </a:ext>
              </a:extLst>
            </a:blip>
            <a:srcRect l="15806" t="28372" b="19809"/>
            <a:stretch/>
          </p:blipFill>
          <p:spPr bwMode="auto">
            <a:xfrm>
              <a:off x="994509" y="1500510"/>
              <a:ext cx="2733613" cy="1124847"/>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7172" name="Picture 4" descr="http://fs01.androidpit.info/userfiles/689923/image/runningwatch.jpg"/>
            <p:cNvPicPr>
              <a:picLocks noChangeAspect="1" noChangeArrowheads="1"/>
            </p:cNvPicPr>
            <p:nvPr/>
          </p:nvPicPr>
          <p:blipFill rotWithShape="1">
            <a:blip r:embed="rId9">
              <a:extLst>
                <a:ext uri="{28A0092B-C50C-407E-A947-70E740481C1C}">
                  <a14:useLocalDpi xmlns:a14="http://schemas.microsoft.com/office/drawing/2010/main" val="0"/>
                </a:ext>
              </a:extLst>
            </a:blip>
            <a:srcRect t="15863" r="3896" b="10416"/>
            <a:stretch/>
          </p:blipFill>
          <p:spPr bwMode="auto">
            <a:xfrm>
              <a:off x="994509" y="2765721"/>
              <a:ext cx="2733613" cy="1179526"/>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7176" name="Picture 8" descr="http://walyou.com/wp-content/uploads/2010/05/Marcus-UV-rays-detector3.jpg"/>
            <p:cNvPicPr>
              <a:picLocks noChangeAspect="1" noChangeArrowheads="1"/>
            </p:cNvPicPr>
            <p:nvPr/>
          </p:nvPicPr>
          <p:blipFill rotWithShape="1">
            <a:blip r:embed="rId10">
              <a:extLst>
                <a:ext uri="{28A0092B-C50C-407E-A947-70E740481C1C}">
                  <a14:useLocalDpi xmlns:a14="http://schemas.microsoft.com/office/drawing/2010/main" val="0"/>
                </a:ext>
              </a:extLst>
            </a:blip>
            <a:srcRect t="27683" b="19535"/>
            <a:stretch/>
          </p:blipFill>
          <p:spPr bwMode="auto">
            <a:xfrm>
              <a:off x="994509" y="278012"/>
              <a:ext cx="2733613" cy="1082134"/>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7178" name="Picture 10" descr="http://inside.nike.com/servlet/JiveServlet/downloadImage/96067/iphone_shamus_header.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11930" b="13444"/>
            <a:stretch/>
          </p:blipFill>
          <p:spPr bwMode="auto">
            <a:xfrm>
              <a:off x="994509" y="4085611"/>
              <a:ext cx="2733613" cy="1143290"/>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7182" name="Picture 14" descr="http://www.bangstyle.com/wp-content/uploads/2011/12/Screen-Shot-2011-12-07-at-2.50.44-PM.png"/>
            <p:cNvPicPr>
              <a:picLocks noChangeAspect="1" noChangeArrowheads="1"/>
            </p:cNvPicPr>
            <p:nvPr/>
          </p:nvPicPr>
          <p:blipFill rotWithShape="1">
            <a:blip r:embed="rId12">
              <a:extLst>
                <a:ext uri="{28A0092B-C50C-407E-A947-70E740481C1C}">
                  <a14:useLocalDpi xmlns:a14="http://schemas.microsoft.com/office/drawing/2010/main" val="0"/>
                </a:ext>
              </a:extLst>
            </a:blip>
            <a:srcRect t="37684" b="19193"/>
            <a:stretch/>
          </p:blipFill>
          <p:spPr bwMode="auto">
            <a:xfrm>
              <a:off x="994509" y="5369264"/>
              <a:ext cx="2733613" cy="1190598"/>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grpSp>
      <p:pic>
        <p:nvPicPr>
          <p:cNvPr id="7184" name="Picture 16" descr="http://www.droid-life.com/wp-content/uploads/2012/04/google-goggles-with-glasses.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829800" y="752476"/>
            <a:ext cx="6596525" cy="4390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454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838200" y="1572915"/>
            <a:ext cx="5410200" cy="3429000"/>
            <a:chOff x="-982508" y="13725"/>
            <a:chExt cx="10820399" cy="6858000"/>
          </a:xfrm>
        </p:grpSpPr>
        <p:pic>
          <p:nvPicPr>
            <p:cNvPr id="3" name="Picture 2" descr="http://3.bp.blogspot.com/-Hp32d0QlyII/ThiOtJs0v-I/AAAAAAAAAQY/BcuAzv68j-I/s1600/iPod+Sensor.jpe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473"/>
            <a:stretch/>
          </p:blipFill>
          <p:spPr bwMode="auto">
            <a:xfrm flipH="1">
              <a:off x="-982508" y="13725"/>
              <a:ext cx="108203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Freeform 3"/>
            <p:cNvSpPr/>
            <p:nvPr/>
          </p:nvSpPr>
          <p:spPr>
            <a:xfrm>
              <a:off x="2843420" y="3132105"/>
              <a:ext cx="1355814" cy="779562"/>
            </a:xfrm>
            <a:custGeom>
              <a:avLst/>
              <a:gdLst>
                <a:gd name="connsiteX0" fmla="*/ 0 w 1355813"/>
                <a:gd name="connsiteY0" fmla="*/ 272955 h 779561"/>
                <a:gd name="connsiteX1" fmla="*/ 13648 w 1355813"/>
                <a:gd name="connsiteY1" fmla="*/ 204716 h 779561"/>
                <a:gd name="connsiteX2" fmla="*/ 27296 w 1355813"/>
                <a:gd name="connsiteY2" fmla="*/ 163773 h 779561"/>
                <a:gd name="connsiteX3" fmla="*/ 68239 w 1355813"/>
                <a:gd name="connsiteY3" fmla="*/ 150125 h 779561"/>
                <a:gd name="connsiteX4" fmla="*/ 150126 w 1355813"/>
                <a:gd name="connsiteY4" fmla="*/ 95534 h 779561"/>
                <a:gd name="connsiteX5" fmla="*/ 191069 w 1355813"/>
                <a:gd name="connsiteY5" fmla="*/ 68238 h 779561"/>
                <a:gd name="connsiteX6" fmla="*/ 272955 w 1355813"/>
                <a:gd name="connsiteY6" fmla="*/ 54591 h 779561"/>
                <a:gd name="connsiteX7" fmla="*/ 313899 w 1355813"/>
                <a:gd name="connsiteY7" fmla="*/ 40943 h 779561"/>
                <a:gd name="connsiteX8" fmla="*/ 491320 w 1355813"/>
                <a:gd name="connsiteY8" fmla="*/ 54591 h 779561"/>
                <a:gd name="connsiteX9" fmla="*/ 614149 w 1355813"/>
                <a:gd name="connsiteY9" fmla="*/ 95534 h 779561"/>
                <a:gd name="connsiteX10" fmla="*/ 696036 w 1355813"/>
                <a:gd name="connsiteY10" fmla="*/ 150125 h 779561"/>
                <a:gd name="connsiteX11" fmla="*/ 791570 w 1355813"/>
                <a:gd name="connsiteY11" fmla="*/ 191068 h 779561"/>
                <a:gd name="connsiteX12" fmla="*/ 873457 w 1355813"/>
                <a:gd name="connsiteY12" fmla="*/ 245659 h 779561"/>
                <a:gd name="connsiteX13" fmla="*/ 968991 w 1355813"/>
                <a:gd name="connsiteY13" fmla="*/ 327546 h 779561"/>
                <a:gd name="connsiteX14" fmla="*/ 1050878 w 1355813"/>
                <a:gd name="connsiteY14" fmla="*/ 368489 h 779561"/>
                <a:gd name="connsiteX15" fmla="*/ 1078173 w 1355813"/>
                <a:gd name="connsiteY15" fmla="*/ 409432 h 779561"/>
                <a:gd name="connsiteX16" fmla="*/ 1214651 w 1355813"/>
                <a:gd name="connsiteY16" fmla="*/ 532262 h 779561"/>
                <a:gd name="connsiteX17" fmla="*/ 1323833 w 1355813"/>
                <a:gd name="connsiteY17" fmla="*/ 655092 h 779561"/>
                <a:gd name="connsiteX18" fmla="*/ 1337481 w 1355813"/>
                <a:gd name="connsiteY18" fmla="*/ 696035 h 779561"/>
                <a:gd name="connsiteX19" fmla="*/ 1351129 w 1355813"/>
                <a:gd name="connsiteY19" fmla="*/ 655092 h 779561"/>
                <a:gd name="connsiteX20" fmla="*/ 1323833 w 1355813"/>
                <a:gd name="connsiteY20" fmla="*/ 573206 h 779561"/>
                <a:gd name="connsiteX21" fmla="*/ 1296538 w 1355813"/>
                <a:gd name="connsiteY21" fmla="*/ 464023 h 779561"/>
                <a:gd name="connsiteX22" fmla="*/ 1310185 w 1355813"/>
                <a:gd name="connsiteY22" fmla="*/ 518614 h 779561"/>
                <a:gd name="connsiteX23" fmla="*/ 1337481 w 1355813"/>
                <a:gd name="connsiteY23" fmla="*/ 600501 h 779561"/>
                <a:gd name="connsiteX24" fmla="*/ 1351129 w 1355813"/>
                <a:gd name="connsiteY24" fmla="*/ 641444 h 779561"/>
                <a:gd name="connsiteX25" fmla="*/ 1337481 w 1355813"/>
                <a:gd name="connsiteY25" fmla="*/ 764274 h 779561"/>
                <a:gd name="connsiteX26" fmla="*/ 1187355 w 1355813"/>
                <a:gd name="connsiteY26" fmla="*/ 750626 h 779561"/>
                <a:gd name="connsiteX27" fmla="*/ 1296538 w 1355813"/>
                <a:gd name="connsiteY27" fmla="*/ 736979 h 779561"/>
                <a:gd name="connsiteX28" fmla="*/ 1323833 w 1355813"/>
                <a:gd name="connsiteY28" fmla="*/ 655092 h 779561"/>
                <a:gd name="connsiteX29" fmla="*/ 1337481 w 1355813"/>
                <a:gd name="connsiteY29" fmla="*/ 614149 h 779561"/>
                <a:gd name="connsiteX30" fmla="*/ 1323833 w 1355813"/>
                <a:gd name="connsiteY30" fmla="*/ 423080 h 779561"/>
                <a:gd name="connsiteX31" fmla="*/ 1310185 w 1355813"/>
                <a:gd name="connsiteY31" fmla="*/ 696035 h 779561"/>
                <a:gd name="connsiteX32" fmla="*/ 1296538 w 1355813"/>
                <a:gd name="connsiteY32" fmla="*/ 764274 h 779561"/>
                <a:gd name="connsiteX33" fmla="*/ 1323833 w 1355813"/>
                <a:gd name="connsiteY33" fmla="*/ 723331 h 779561"/>
                <a:gd name="connsiteX34" fmla="*/ 1310185 w 1355813"/>
                <a:gd name="connsiteY34" fmla="*/ 777922 h 779561"/>
                <a:gd name="connsiteX35" fmla="*/ 1282890 w 1355813"/>
                <a:gd name="connsiteY35" fmla="*/ 736979 h 779561"/>
                <a:gd name="connsiteX36" fmla="*/ 1241947 w 1355813"/>
                <a:gd name="connsiteY36" fmla="*/ 668740 h 779561"/>
                <a:gd name="connsiteX37" fmla="*/ 1201003 w 1355813"/>
                <a:gd name="connsiteY37" fmla="*/ 614149 h 779561"/>
                <a:gd name="connsiteX38" fmla="*/ 1146412 w 1355813"/>
                <a:gd name="connsiteY38" fmla="*/ 532262 h 779561"/>
                <a:gd name="connsiteX39" fmla="*/ 1119117 w 1355813"/>
                <a:gd name="connsiteY39" fmla="*/ 436728 h 779561"/>
                <a:gd name="connsiteX40" fmla="*/ 1050878 w 1355813"/>
                <a:gd name="connsiteY40" fmla="*/ 341194 h 779561"/>
                <a:gd name="connsiteX41" fmla="*/ 1009935 w 1355813"/>
                <a:gd name="connsiteY41" fmla="*/ 313898 h 779561"/>
                <a:gd name="connsiteX42" fmla="*/ 982639 w 1355813"/>
                <a:gd name="connsiteY42" fmla="*/ 272955 h 779561"/>
                <a:gd name="connsiteX43" fmla="*/ 941696 w 1355813"/>
                <a:gd name="connsiteY43" fmla="*/ 259307 h 779561"/>
                <a:gd name="connsiteX44" fmla="*/ 859809 w 1355813"/>
                <a:gd name="connsiteY44" fmla="*/ 218364 h 779561"/>
                <a:gd name="connsiteX45" fmla="*/ 818866 w 1355813"/>
                <a:gd name="connsiteY45" fmla="*/ 191068 h 779561"/>
                <a:gd name="connsiteX46" fmla="*/ 723332 w 1355813"/>
                <a:gd name="connsiteY46" fmla="*/ 163773 h 779561"/>
                <a:gd name="connsiteX47" fmla="*/ 682388 w 1355813"/>
                <a:gd name="connsiteY47" fmla="*/ 150125 h 779561"/>
                <a:gd name="connsiteX48" fmla="*/ 614149 w 1355813"/>
                <a:gd name="connsiteY48" fmla="*/ 136477 h 779561"/>
                <a:gd name="connsiteX49" fmla="*/ 559558 w 1355813"/>
                <a:gd name="connsiteY49" fmla="*/ 122829 h 779561"/>
                <a:gd name="connsiteX50" fmla="*/ 286603 w 1355813"/>
                <a:gd name="connsiteY50" fmla="*/ 136477 h 779561"/>
                <a:gd name="connsiteX51" fmla="*/ 150126 w 1355813"/>
                <a:gd name="connsiteY51" fmla="*/ 150125 h 779561"/>
                <a:gd name="connsiteX52" fmla="*/ 68239 w 1355813"/>
                <a:gd name="connsiteY52" fmla="*/ 204716 h 779561"/>
                <a:gd name="connsiteX53" fmla="*/ 13648 w 1355813"/>
                <a:gd name="connsiteY53" fmla="*/ 286603 h 779561"/>
                <a:gd name="connsiteX54" fmla="*/ 40944 w 1355813"/>
                <a:gd name="connsiteY54" fmla="*/ 245659 h 779561"/>
                <a:gd name="connsiteX55" fmla="*/ 95535 w 1355813"/>
                <a:gd name="connsiteY55" fmla="*/ 204716 h 779561"/>
                <a:gd name="connsiteX56" fmla="*/ 232012 w 1355813"/>
                <a:gd name="connsiteY56" fmla="*/ 150125 h 779561"/>
                <a:gd name="connsiteX57" fmla="*/ 286603 w 1355813"/>
                <a:gd name="connsiteY57" fmla="*/ 136477 h 779561"/>
                <a:gd name="connsiteX58" fmla="*/ 382138 w 1355813"/>
                <a:gd name="connsiteY58" fmla="*/ 122829 h 779561"/>
                <a:gd name="connsiteX59" fmla="*/ 655093 w 1355813"/>
                <a:gd name="connsiteY59" fmla="*/ 163773 h 779561"/>
                <a:gd name="connsiteX60" fmla="*/ 805218 w 1355813"/>
                <a:gd name="connsiteY60" fmla="*/ 204716 h 779561"/>
                <a:gd name="connsiteX61" fmla="*/ 846161 w 1355813"/>
                <a:gd name="connsiteY61" fmla="*/ 232011 h 779561"/>
                <a:gd name="connsiteX62" fmla="*/ 900752 w 1355813"/>
                <a:gd name="connsiteY62" fmla="*/ 272955 h 779561"/>
                <a:gd name="connsiteX63" fmla="*/ 996287 w 1355813"/>
                <a:gd name="connsiteY63" fmla="*/ 327546 h 779561"/>
                <a:gd name="connsiteX64" fmla="*/ 1078173 w 1355813"/>
                <a:gd name="connsiteY64" fmla="*/ 409432 h 779561"/>
                <a:gd name="connsiteX65" fmla="*/ 1119117 w 1355813"/>
                <a:gd name="connsiteY65" fmla="*/ 450376 h 779561"/>
                <a:gd name="connsiteX66" fmla="*/ 1201003 w 1355813"/>
                <a:gd name="connsiteY66" fmla="*/ 545910 h 779561"/>
                <a:gd name="connsiteX67" fmla="*/ 1214651 w 1355813"/>
                <a:gd name="connsiteY67" fmla="*/ 586853 h 779561"/>
                <a:gd name="connsiteX68" fmla="*/ 1282890 w 1355813"/>
                <a:gd name="connsiteY68" fmla="*/ 668740 h 779561"/>
                <a:gd name="connsiteX69" fmla="*/ 1296538 w 1355813"/>
                <a:gd name="connsiteY69" fmla="*/ 709683 h 779561"/>
                <a:gd name="connsiteX70" fmla="*/ 1214651 w 1355813"/>
                <a:gd name="connsiteY70" fmla="*/ 600501 h 779561"/>
                <a:gd name="connsiteX71" fmla="*/ 1187355 w 1355813"/>
                <a:gd name="connsiteY71" fmla="*/ 545910 h 779561"/>
                <a:gd name="connsiteX72" fmla="*/ 1064526 w 1355813"/>
                <a:gd name="connsiteY72" fmla="*/ 409432 h 779561"/>
                <a:gd name="connsiteX73" fmla="*/ 1009935 w 1355813"/>
                <a:gd name="connsiteY73" fmla="*/ 327546 h 779561"/>
                <a:gd name="connsiteX74" fmla="*/ 873457 w 1355813"/>
                <a:gd name="connsiteY74" fmla="*/ 218364 h 779561"/>
                <a:gd name="connsiteX75" fmla="*/ 791570 w 1355813"/>
                <a:gd name="connsiteY75" fmla="*/ 191068 h 779561"/>
                <a:gd name="connsiteX76" fmla="*/ 736979 w 1355813"/>
                <a:gd name="connsiteY76" fmla="*/ 150125 h 779561"/>
                <a:gd name="connsiteX77" fmla="*/ 627797 w 1355813"/>
                <a:gd name="connsiteY77" fmla="*/ 122829 h 779561"/>
                <a:gd name="connsiteX78" fmla="*/ 532263 w 1355813"/>
                <a:gd name="connsiteY78" fmla="*/ 95534 h 779561"/>
                <a:gd name="connsiteX79" fmla="*/ 436729 w 1355813"/>
                <a:gd name="connsiteY79" fmla="*/ 81886 h 779561"/>
                <a:gd name="connsiteX80" fmla="*/ 136478 w 1355813"/>
                <a:gd name="connsiteY80" fmla="*/ 109182 h 779561"/>
                <a:gd name="connsiteX81" fmla="*/ 109182 w 1355813"/>
                <a:gd name="connsiteY81" fmla="*/ 150125 h 779561"/>
                <a:gd name="connsiteX82" fmla="*/ 150126 w 1355813"/>
                <a:gd name="connsiteY82" fmla="*/ 109182 h 779561"/>
                <a:gd name="connsiteX83" fmla="*/ 191069 w 1355813"/>
                <a:gd name="connsiteY83" fmla="*/ 95534 h 779561"/>
                <a:gd name="connsiteX84" fmla="*/ 232012 w 1355813"/>
                <a:gd name="connsiteY84" fmla="*/ 68238 h 779561"/>
                <a:gd name="connsiteX85" fmla="*/ 313899 w 1355813"/>
                <a:gd name="connsiteY85" fmla="*/ 40943 h 779561"/>
                <a:gd name="connsiteX86" fmla="*/ 354842 w 1355813"/>
                <a:gd name="connsiteY86" fmla="*/ 27295 h 779561"/>
                <a:gd name="connsiteX87" fmla="*/ 395785 w 1355813"/>
                <a:gd name="connsiteY87" fmla="*/ 13647 h 779561"/>
                <a:gd name="connsiteX88" fmla="*/ 450376 w 1355813"/>
                <a:gd name="connsiteY88" fmla="*/ 0 h 779561"/>
                <a:gd name="connsiteX89" fmla="*/ 709684 w 1355813"/>
                <a:gd name="connsiteY89" fmla="*/ 27295 h 779561"/>
                <a:gd name="connsiteX90" fmla="*/ 791570 w 1355813"/>
                <a:gd name="connsiteY90" fmla="*/ 68238 h 779561"/>
                <a:gd name="connsiteX91" fmla="*/ 846161 w 1355813"/>
                <a:gd name="connsiteY91" fmla="*/ 81886 h 779561"/>
                <a:gd name="connsiteX92" fmla="*/ 968991 w 1355813"/>
                <a:gd name="connsiteY92" fmla="*/ 177420 h 779561"/>
                <a:gd name="connsiteX93" fmla="*/ 1009935 w 1355813"/>
                <a:gd name="connsiteY93" fmla="*/ 204716 h 779561"/>
                <a:gd name="connsiteX94" fmla="*/ 1050878 w 1355813"/>
                <a:gd name="connsiteY94" fmla="*/ 259307 h 779561"/>
                <a:gd name="connsiteX95" fmla="*/ 1132764 w 1355813"/>
                <a:gd name="connsiteY95" fmla="*/ 313898 h 779561"/>
                <a:gd name="connsiteX96" fmla="*/ 1173708 w 1355813"/>
                <a:gd name="connsiteY96" fmla="*/ 354841 h 779561"/>
                <a:gd name="connsiteX97" fmla="*/ 1228299 w 1355813"/>
                <a:gd name="connsiteY97" fmla="*/ 436728 h 779561"/>
                <a:gd name="connsiteX98" fmla="*/ 1255594 w 1355813"/>
                <a:gd name="connsiteY98" fmla="*/ 518614 h 779561"/>
                <a:gd name="connsiteX99" fmla="*/ 1269242 w 1355813"/>
                <a:gd name="connsiteY99" fmla="*/ 559558 h 779561"/>
                <a:gd name="connsiteX100" fmla="*/ 1282890 w 1355813"/>
                <a:gd name="connsiteY100" fmla="*/ 600501 h 779561"/>
                <a:gd name="connsiteX101" fmla="*/ 1296538 w 1355813"/>
                <a:gd name="connsiteY101" fmla="*/ 723331 h 779561"/>
                <a:gd name="connsiteX102" fmla="*/ 1282890 w 1355813"/>
                <a:gd name="connsiteY102" fmla="*/ 682388 h 779561"/>
                <a:gd name="connsiteX103" fmla="*/ 1255594 w 1355813"/>
                <a:gd name="connsiteY103" fmla="*/ 627797 h 779561"/>
                <a:gd name="connsiteX104" fmla="*/ 1187355 w 1355813"/>
                <a:gd name="connsiteY104" fmla="*/ 532262 h 779561"/>
                <a:gd name="connsiteX105" fmla="*/ 1146412 w 1355813"/>
                <a:gd name="connsiteY105" fmla="*/ 491319 h 779561"/>
                <a:gd name="connsiteX106" fmla="*/ 1105469 w 1355813"/>
                <a:gd name="connsiteY106" fmla="*/ 436728 h 779561"/>
                <a:gd name="connsiteX107" fmla="*/ 1078173 w 1355813"/>
                <a:gd name="connsiteY107" fmla="*/ 395785 h 779561"/>
                <a:gd name="connsiteX108" fmla="*/ 1037230 w 1355813"/>
                <a:gd name="connsiteY108" fmla="*/ 354841 h 779561"/>
                <a:gd name="connsiteX109" fmla="*/ 1009935 w 1355813"/>
                <a:gd name="connsiteY109" fmla="*/ 313898 h 779561"/>
                <a:gd name="connsiteX110" fmla="*/ 968991 w 1355813"/>
                <a:gd name="connsiteY110" fmla="*/ 272955 h 779561"/>
                <a:gd name="connsiteX111" fmla="*/ 900752 w 1355813"/>
                <a:gd name="connsiteY111" fmla="*/ 191068 h 779561"/>
                <a:gd name="connsiteX112" fmla="*/ 859809 w 1355813"/>
                <a:gd name="connsiteY112" fmla="*/ 163773 h 779561"/>
                <a:gd name="connsiteX113" fmla="*/ 818866 w 1355813"/>
                <a:gd name="connsiteY113" fmla="*/ 122829 h 779561"/>
                <a:gd name="connsiteX114" fmla="*/ 723332 w 1355813"/>
                <a:gd name="connsiteY114" fmla="*/ 109182 h 779561"/>
                <a:gd name="connsiteX115" fmla="*/ 409433 w 1355813"/>
                <a:gd name="connsiteY115" fmla="*/ 81886 h 779561"/>
                <a:gd name="connsiteX116" fmla="*/ 191069 w 1355813"/>
                <a:gd name="connsiteY116" fmla="*/ 95534 h 779561"/>
                <a:gd name="connsiteX117" fmla="*/ 136478 w 1355813"/>
                <a:gd name="connsiteY117" fmla="*/ 136477 h 779561"/>
                <a:gd name="connsiteX118" fmla="*/ 95535 w 1355813"/>
                <a:gd name="connsiteY118" fmla="*/ 150125 h 779561"/>
                <a:gd name="connsiteX119" fmla="*/ 204717 w 1355813"/>
                <a:gd name="connsiteY119" fmla="*/ 122829 h 779561"/>
                <a:gd name="connsiteX120" fmla="*/ 313899 w 1355813"/>
                <a:gd name="connsiteY120" fmla="*/ 81886 h 779561"/>
                <a:gd name="connsiteX121" fmla="*/ 423081 w 1355813"/>
                <a:gd name="connsiteY121" fmla="*/ 54591 h 779561"/>
                <a:gd name="connsiteX122" fmla="*/ 668741 w 1355813"/>
                <a:gd name="connsiteY122" fmla="*/ 68238 h 779561"/>
                <a:gd name="connsiteX123" fmla="*/ 723332 w 1355813"/>
                <a:gd name="connsiteY123" fmla="*/ 81886 h 779561"/>
                <a:gd name="connsiteX124" fmla="*/ 764275 w 1355813"/>
                <a:gd name="connsiteY124" fmla="*/ 109182 h 779561"/>
                <a:gd name="connsiteX125" fmla="*/ 805218 w 1355813"/>
                <a:gd name="connsiteY125" fmla="*/ 122829 h 779561"/>
                <a:gd name="connsiteX126" fmla="*/ 982639 w 1355813"/>
                <a:gd name="connsiteY126" fmla="*/ 191068 h 779561"/>
                <a:gd name="connsiteX127" fmla="*/ 1023582 w 1355813"/>
                <a:gd name="connsiteY127" fmla="*/ 218364 h 779561"/>
                <a:gd name="connsiteX128" fmla="*/ 1064526 w 1355813"/>
                <a:gd name="connsiteY128" fmla="*/ 232011 h 779561"/>
                <a:gd name="connsiteX129" fmla="*/ 1105469 w 1355813"/>
                <a:gd name="connsiteY129" fmla="*/ 272955 h 779561"/>
                <a:gd name="connsiteX130" fmla="*/ 1201003 w 1355813"/>
                <a:gd name="connsiteY130" fmla="*/ 354841 h 779561"/>
                <a:gd name="connsiteX131" fmla="*/ 1255594 w 1355813"/>
                <a:gd name="connsiteY131" fmla="*/ 450376 h 779561"/>
                <a:gd name="connsiteX132" fmla="*/ 1282890 w 1355813"/>
                <a:gd name="connsiteY132" fmla="*/ 491319 h 779561"/>
                <a:gd name="connsiteX133" fmla="*/ 1310185 w 1355813"/>
                <a:gd name="connsiteY133" fmla="*/ 586853 h 779561"/>
                <a:gd name="connsiteX134" fmla="*/ 1337481 w 1355813"/>
                <a:gd name="connsiteY134" fmla="*/ 682388 h 779561"/>
                <a:gd name="connsiteX135" fmla="*/ 1351129 w 1355813"/>
                <a:gd name="connsiteY135" fmla="*/ 573206 h 779561"/>
                <a:gd name="connsiteX136" fmla="*/ 1337481 w 1355813"/>
                <a:gd name="connsiteY136" fmla="*/ 409432 h 779561"/>
                <a:gd name="connsiteX137" fmla="*/ 1323833 w 1355813"/>
                <a:gd name="connsiteY137" fmla="*/ 368489 h 779561"/>
                <a:gd name="connsiteX138" fmla="*/ 1296538 w 1355813"/>
                <a:gd name="connsiteY138" fmla="*/ 272955 h 779561"/>
                <a:gd name="connsiteX139" fmla="*/ 1282890 w 1355813"/>
                <a:gd name="connsiteY139" fmla="*/ 504967 h 779561"/>
                <a:gd name="connsiteX140" fmla="*/ 1296538 w 1355813"/>
                <a:gd name="connsiteY140" fmla="*/ 586853 h 779561"/>
                <a:gd name="connsiteX141" fmla="*/ 1323833 w 1355813"/>
                <a:gd name="connsiteY141" fmla="*/ 545910 h 779561"/>
                <a:gd name="connsiteX142" fmla="*/ 1310185 w 1355813"/>
                <a:gd name="connsiteY142" fmla="*/ 764274 h 779561"/>
                <a:gd name="connsiteX143" fmla="*/ 1241947 w 1355813"/>
                <a:gd name="connsiteY143" fmla="*/ 750626 h 779561"/>
                <a:gd name="connsiteX144" fmla="*/ 1201003 w 1355813"/>
                <a:gd name="connsiteY144" fmla="*/ 736979 h 779561"/>
                <a:gd name="connsiteX145" fmla="*/ 1091821 w 1355813"/>
                <a:gd name="connsiteY145" fmla="*/ 736979 h 779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355813" h="779561">
                  <a:moveTo>
                    <a:pt x="0" y="272955"/>
                  </a:moveTo>
                  <a:cubicBezTo>
                    <a:pt x="4549" y="250209"/>
                    <a:pt x="8022" y="227220"/>
                    <a:pt x="13648" y="204716"/>
                  </a:cubicBezTo>
                  <a:cubicBezTo>
                    <a:pt x="17137" y="190760"/>
                    <a:pt x="17124" y="173945"/>
                    <a:pt x="27296" y="163773"/>
                  </a:cubicBezTo>
                  <a:cubicBezTo>
                    <a:pt x="37468" y="153601"/>
                    <a:pt x="54591" y="154674"/>
                    <a:pt x="68239" y="150125"/>
                  </a:cubicBezTo>
                  <a:cubicBezTo>
                    <a:pt x="145855" y="72509"/>
                    <a:pt x="71119" y="135038"/>
                    <a:pt x="150126" y="95534"/>
                  </a:cubicBezTo>
                  <a:cubicBezTo>
                    <a:pt x="164797" y="88198"/>
                    <a:pt x="175508" y="73425"/>
                    <a:pt x="191069" y="68238"/>
                  </a:cubicBezTo>
                  <a:cubicBezTo>
                    <a:pt x="217321" y="59487"/>
                    <a:pt x="245660" y="59140"/>
                    <a:pt x="272955" y="54591"/>
                  </a:cubicBezTo>
                  <a:cubicBezTo>
                    <a:pt x="286603" y="50042"/>
                    <a:pt x="299513" y="40943"/>
                    <a:pt x="313899" y="40943"/>
                  </a:cubicBezTo>
                  <a:cubicBezTo>
                    <a:pt x="373214" y="40943"/>
                    <a:pt x="432731" y="45340"/>
                    <a:pt x="491320" y="54591"/>
                  </a:cubicBezTo>
                  <a:cubicBezTo>
                    <a:pt x="491327" y="54592"/>
                    <a:pt x="593674" y="88709"/>
                    <a:pt x="614149" y="95534"/>
                  </a:cubicBezTo>
                  <a:cubicBezTo>
                    <a:pt x="645271" y="105908"/>
                    <a:pt x="666694" y="135454"/>
                    <a:pt x="696036" y="150125"/>
                  </a:cubicBezTo>
                  <a:cubicBezTo>
                    <a:pt x="763494" y="183853"/>
                    <a:pt x="731326" y="170986"/>
                    <a:pt x="791570" y="191068"/>
                  </a:cubicBezTo>
                  <a:cubicBezTo>
                    <a:pt x="886856" y="286352"/>
                    <a:pt x="781282" y="192986"/>
                    <a:pt x="873457" y="245659"/>
                  </a:cubicBezTo>
                  <a:cubicBezTo>
                    <a:pt x="938511" y="282834"/>
                    <a:pt x="916187" y="283544"/>
                    <a:pt x="968991" y="327546"/>
                  </a:cubicBezTo>
                  <a:cubicBezTo>
                    <a:pt x="1004265" y="356941"/>
                    <a:pt x="1009845" y="354811"/>
                    <a:pt x="1050878" y="368489"/>
                  </a:cubicBezTo>
                  <a:cubicBezTo>
                    <a:pt x="1059976" y="382137"/>
                    <a:pt x="1067276" y="397173"/>
                    <a:pt x="1078173" y="409432"/>
                  </a:cubicBezTo>
                  <a:cubicBezTo>
                    <a:pt x="1143487" y="482910"/>
                    <a:pt x="1148422" y="482590"/>
                    <a:pt x="1214651" y="532262"/>
                  </a:cubicBezTo>
                  <a:cubicBezTo>
                    <a:pt x="1281859" y="633075"/>
                    <a:pt x="1242998" y="594466"/>
                    <a:pt x="1323833" y="655092"/>
                  </a:cubicBezTo>
                  <a:cubicBezTo>
                    <a:pt x="1328382" y="668740"/>
                    <a:pt x="1323095" y="696035"/>
                    <a:pt x="1337481" y="696035"/>
                  </a:cubicBezTo>
                  <a:cubicBezTo>
                    <a:pt x="1351867" y="696035"/>
                    <a:pt x="1352718" y="669390"/>
                    <a:pt x="1351129" y="655092"/>
                  </a:cubicBezTo>
                  <a:cubicBezTo>
                    <a:pt x="1347952" y="626496"/>
                    <a:pt x="1332932" y="600501"/>
                    <a:pt x="1323833" y="573206"/>
                  </a:cubicBezTo>
                  <a:cubicBezTo>
                    <a:pt x="1313063" y="540896"/>
                    <a:pt x="1296538" y="496963"/>
                    <a:pt x="1296538" y="464023"/>
                  </a:cubicBezTo>
                  <a:cubicBezTo>
                    <a:pt x="1296538" y="445266"/>
                    <a:pt x="1304795" y="500648"/>
                    <a:pt x="1310185" y="518614"/>
                  </a:cubicBezTo>
                  <a:cubicBezTo>
                    <a:pt x="1318453" y="546173"/>
                    <a:pt x="1328382" y="573205"/>
                    <a:pt x="1337481" y="600501"/>
                  </a:cubicBezTo>
                  <a:lnTo>
                    <a:pt x="1351129" y="641444"/>
                  </a:lnTo>
                  <a:cubicBezTo>
                    <a:pt x="1346580" y="682387"/>
                    <a:pt x="1371758" y="741423"/>
                    <a:pt x="1337481" y="764274"/>
                  </a:cubicBezTo>
                  <a:cubicBezTo>
                    <a:pt x="1295672" y="792147"/>
                    <a:pt x="1229164" y="778499"/>
                    <a:pt x="1187355" y="750626"/>
                  </a:cubicBezTo>
                  <a:cubicBezTo>
                    <a:pt x="1156837" y="730281"/>
                    <a:pt x="1260144" y="741528"/>
                    <a:pt x="1296538" y="736979"/>
                  </a:cubicBezTo>
                  <a:lnTo>
                    <a:pt x="1323833" y="655092"/>
                  </a:lnTo>
                  <a:lnTo>
                    <a:pt x="1337481" y="614149"/>
                  </a:lnTo>
                  <a:cubicBezTo>
                    <a:pt x="1332932" y="550459"/>
                    <a:pt x="1344025" y="362505"/>
                    <a:pt x="1323833" y="423080"/>
                  </a:cubicBezTo>
                  <a:cubicBezTo>
                    <a:pt x="1295024" y="509504"/>
                    <a:pt x="1317450" y="605226"/>
                    <a:pt x="1310185" y="696035"/>
                  </a:cubicBezTo>
                  <a:cubicBezTo>
                    <a:pt x="1308335" y="719158"/>
                    <a:pt x="1296538" y="764274"/>
                    <a:pt x="1296538" y="764274"/>
                  </a:cubicBezTo>
                  <a:cubicBezTo>
                    <a:pt x="1305636" y="750626"/>
                    <a:pt x="1312235" y="711732"/>
                    <a:pt x="1323833" y="723331"/>
                  </a:cubicBezTo>
                  <a:cubicBezTo>
                    <a:pt x="1337096" y="736595"/>
                    <a:pt x="1327979" y="771990"/>
                    <a:pt x="1310185" y="777922"/>
                  </a:cubicBezTo>
                  <a:cubicBezTo>
                    <a:pt x="1294624" y="783109"/>
                    <a:pt x="1291583" y="750888"/>
                    <a:pt x="1282890" y="736979"/>
                  </a:cubicBezTo>
                  <a:cubicBezTo>
                    <a:pt x="1268831" y="714485"/>
                    <a:pt x="1256661" y="690811"/>
                    <a:pt x="1241947" y="668740"/>
                  </a:cubicBezTo>
                  <a:cubicBezTo>
                    <a:pt x="1229330" y="649814"/>
                    <a:pt x="1214047" y="632784"/>
                    <a:pt x="1201003" y="614149"/>
                  </a:cubicBezTo>
                  <a:cubicBezTo>
                    <a:pt x="1182190" y="587274"/>
                    <a:pt x="1146412" y="532262"/>
                    <a:pt x="1146412" y="532262"/>
                  </a:cubicBezTo>
                  <a:cubicBezTo>
                    <a:pt x="1142041" y="514778"/>
                    <a:pt x="1128904" y="456303"/>
                    <a:pt x="1119117" y="436728"/>
                  </a:cubicBezTo>
                  <a:cubicBezTo>
                    <a:pt x="1111369" y="421232"/>
                    <a:pt x="1057057" y="347373"/>
                    <a:pt x="1050878" y="341194"/>
                  </a:cubicBezTo>
                  <a:cubicBezTo>
                    <a:pt x="1039280" y="329596"/>
                    <a:pt x="1023583" y="322997"/>
                    <a:pt x="1009935" y="313898"/>
                  </a:cubicBezTo>
                  <a:cubicBezTo>
                    <a:pt x="1000836" y="300250"/>
                    <a:pt x="995447" y="283202"/>
                    <a:pt x="982639" y="272955"/>
                  </a:cubicBezTo>
                  <a:cubicBezTo>
                    <a:pt x="971405" y="263968"/>
                    <a:pt x="954563" y="265741"/>
                    <a:pt x="941696" y="259307"/>
                  </a:cubicBezTo>
                  <a:cubicBezTo>
                    <a:pt x="835878" y="206397"/>
                    <a:pt x="962712" y="252663"/>
                    <a:pt x="859809" y="218364"/>
                  </a:cubicBezTo>
                  <a:cubicBezTo>
                    <a:pt x="846161" y="209265"/>
                    <a:pt x="833537" y="198404"/>
                    <a:pt x="818866" y="191068"/>
                  </a:cubicBezTo>
                  <a:cubicBezTo>
                    <a:pt x="797047" y="180158"/>
                    <a:pt x="743744" y="169605"/>
                    <a:pt x="723332" y="163773"/>
                  </a:cubicBezTo>
                  <a:cubicBezTo>
                    <a:pt x="709499" y="159821"/>
                    <a:pt x="696345" y="153614"/>
                    <a:pt x="682388" y="150125"/>
                  </a:cubicBezTo>
                  <a:cubicBezTo>
                    <a:pt x="659884" y="144499"/>
                    <a:pt x="636793" y="141509"/>
                    <a:pt x="614149" y="136477"/>
                  </a:cubicBezTo>
                  <a:cubicBezTo>
                    <a:pt x="595839" y="132408"/>
                    <a:pt x="577755" y="127378"/>
                    <a:pt x="559558" y="122829"/>
                  </a:cubicBezTo>
                  <a:lnTo>
                    <a:pt x="286603" y="136477"/>
                  </a:lnTo>
                  <a:cubicBezTo>
                    <a:pt x="240985" y="139518"/>
                    <a:pt x="193764" y="136488"/>
                    <a:pt x="150126" y="150125"/>
                  </a:cubicBezTo>
                  <a:cubicBezTo>
                    <a:pt x="118814" y="159910"/>
                    <a:pt x="68239" y="204716"/>
                    <a:pt x="68239" y="204716"/>
                  </a:cubicBezTo>
                  <a:lnTo>
                    <a:pt x="13648" y="286603"/>
                  </a:lnTo>
                  <a:lnTo>
                    <a:pt x="40944" y="245659"/>
                  </a:lnTo>
                  <a:cubicBezTo>
                    <a:pt x="53561" y="226733"/>
                    <a:pt x="76246" y="216771"/>
                    <a:pt x="95535" y="204716"/>
                  </a:cubicBezTo>
                  <a:cubicBezTo>
                    <a:pt x="133188" y="181183"/>
                    <a:pt x="191172" y="160335"/>
                    <a:pt x="232012" y="150125"/>
                  </a:cubicBezTo>
                  <a:cubicBezTo>
                    <a:pt x="250209" y="145576"/>
                    <a:pt x="268149" y="139832"/>
                    <a:pt x="286603" y="136477"/>
                  </a:cubicBezTo>
                  <a:cubicBezTo>
                    <a:pt x="318252" y="130722"/>
                    <a:pt x="350293" y="127378"/>
                    <a:pt x="382138" y="122829"/>
                  </a:cubicBezTo>
                  <a:cubicBezTo>
                    <a:pt x="768925" y="148615"/>
                    <a:pt x="466891" y="107313"/>
                    <a:pt x="655093" y="163773"/>
                  </a:cubicBezTo>
                  <a:cubicBezTo>
                    <a:pt x="701709" y="177758"/>
                    <a:pt x="763139" y="176664"/>
                    <a:pt x="805218" y="204716"/>
                  </a:cubicBezTo>
                  <a:cubicBezTo>
                    <a:pt x="818866" y="213814"/>
                    <a:pt x="832814" y="222477"/>
                    <a:pt x="846161" y="232011"/>
                  </a:cubicBezTo>
                  <a:cubicBezTo>
                    <a:pt x="864670" y="245232"/>
                    <a:pt x="881463" y="260899"/>
                    <a:pt x="900752" y="272955"/>
                  </a:cubicBezTo>
                  <a:cubicBezTo>
                    <a:pt x="942385" y="298975"/>
                    <a:pt x="960692" y="295906"/>
                    <a:pt x="996287" y="327546"/>
                  </a:cubicBezTo>
                  <a:cubicBezTo>
                    <a:pt x="1025138" y="353191"/>
                    <a:pt x="1050878" y="382137"/>
                    <a:pt x="1078173" y="409432"/>
                  </a:cubicBezTo>
                  <a:cubicBezTo>
                    <a:pt x="1091821" y="423080"/>
                    <a:pt x="1107536" y="434935"/>
                    <a:pt x="1119117" y="450376"/>
                  </a:cubicBezTo>
                  <a:cubicBezTo>
                    <a:pt x="1171640" y="520408"/>
                    <a:pt x="1143976" y="488883"/>
                    <a:pt x="1201003" y="545910"/>
                  </a:cubicBezTo>
                  <a:cubicBezTo>
                    <a:pt x="1205552" y="559558"/>
                    <a:pt x="1206671" y="574883"/>
                    <a:pt x="1214651" y="586853"/>
                  </a:cubicBezTo>
                  <a:cubicBezTo>
                    <a:pt x="1275016" y="677402"/>
                    <a:pt x="1238238" y="579439"/>
                    <a:pt x="1282890" y="668740"/>
                  </a:cubicBezTo>
                  <a:cubicBezTo>
                    <a:pt x="1289324" y="681607"/>
                    <a:pt x="1305170" y="721192"/>
                    <a:pt x="1296538" y="709683"/>
                  </a:cubicBezTo>
                  <a:cubicBezTo>
                    <a:pt x="1269242" y="673289"/>
                    <a:pt x="1234996" y="641191"/>
                    <a:pt x="1214651" y="600501"/>
                  </a:cubicBezTo>
                  <a:cubicBezTo>
                    <a:pt x="1205552" y="582304"/>
                    <a:pt x="1198640" y="562838"/>
                    <a:pt x="1187355" y="545910"/>
                  </a:cubicBezTo>
                  <a:cubicBezTo>
                    <a:pt x="1115531" y="438174"/>
                    <a:pt x="1150201" y="514147"/>
                    <a:pt x="1064526" y="409432"/>
                  </a:cubicBezTo>
                  <a:cubicBezTo>
                    <a:pt x="1043753" y="384042"/>
                    <a:pt x="1028132" y="354841"/>
                    <a:pt x="1009935" y="327546"/>
                  </a:cubicBezTo>
                  <a:cubicBezTo>
                    <a:pt x="988637" y="295599"/>
                    <a:pt x="904745" y="228794"/>
                    <a:pt x="873457" y="218364"/>
                  </a:cubicBezTo>
                  <a:lnTo>
                    <a:pt x="791570" y="191068"/>
                  </a:lnTo>
                  <a:cubicBezTo>
                    <a:pt x="773373" y="177420"/>
                    <a:pt x="756728" y="161410"/>
                    <a:pt x="736979" y="150125"/>
                  </a:cubicBezTo>
                  <a:cubicBezTo>
                    <a:pt x="712714" y="136259"/>
                    <a:pt x="647765" y="127821"/>
                    <a:pt x="627797" y="122829"/>
                  </a:cubicBezTo>
                  <a:cubicBezTo>
                    <a:pt x="549850" y="103343"/>
                    <a:pt x="625856" y="112551"/>
                    <a:pt x="532263" y="95534"/>
                  </a:cubicBezTo>
                  <a:cubicBezTo>
                    <a:pt x="500614" y="89780"/>
                    <a:pt x="468574" y="86435"/>
                    <a:pt x="436729" y="81886"/>
                  </a:cubicBezTo>
                  <a:cubicBezTo>
                    <a:pt x="336645" y="90985"/>
                    <a:pt x="234862" y="88685"/>
                    <a:pt x="136478" y="109182"/>
                  </a:cubicBezTo>
                  <a:cubicBezTo>
                    <a:pt x="120420" y="112527"/>
                    <a:pt x="92779" y="150125"/>
                    <a:pt x="109182" y="150125"/>
                  </a:cubicBezTo>
                  <a:cubicBezTo>
                    <a:pt x="128483" y="150125"/>
                    <a:pt x="134067" y="119888"/>
                    <a:pt x="150126" y="109182"/>
                  </a:cubicBezTo>
                  <a:cubicBezTo>
                    <a:pt x="162096" y="101202"/>
                    <a:pt x="178202" y="101968"/>
                    <a:pt x="191069" y="95534"/>
                  </a:cubicBezTo>
                  <a:cubicBezTo>
                    <a:pt x="205740" y="88198"/>
                    <a:pt x="217023" y="74900"/>
                    <a:pt x="232012" y="68238"/>
                  </a:cubicBezTo>
                  <a:cubicBezTo>
                    <a:pt x="258304" y="56553"/>
                    <a:pt x="286603" y="50041"/>
                    <a:pt x="313899" y="40943"/>
                  </a:cubicBezTo>
                  <a:lnTo>
                    <a:pt x="354842" y="27295"/>
                  </a:lnTo>
                  <a:cubicBezTo>
                    <a:pt x="368490" y="22746"/>
                    <a:pt x="381829" y="17136"/>
                    <a:pt x="395785" y="13647"/>
                  </a:cubicBezTo>
                  <a:lnTo>
                    <a:pt x="450376" y="0"/>
                  </a:lnTo>
                  <a:cubicBezTo>
                    <a:pt x="536812" y="9098"/>
                    <a:pt x="623567" y="15552"/>
                    <a:pt x="709684" y="27295"/>
                  </a:cubicBezTo>
                  <a:cubicBezTo>
                    <a:pt x="765911" y="34962"/>
                    <a:pt x="738972" y="45696"/>
                    <a:pt x="791570" y="68238"/>
                  </a:cubicBezTo>
                  <a:cubicBezTo>
                    <a:pt x="808810" y="75627"/>
                    <a:pt x="827964" y="77337"/>
                    <a:pt x="846161" y="81886"/>
                  </a:cubicBezTo>
                  <a:cubicBezTo>
                    <a:pt x="910302" y="146025"/>
                    <a:pt x="871046" y="112123"/>
                    <a:pt x="968991" y="177420"/>
                  </a:cubicBezTo>
                  <a:lnTo>
                    <a:pt x="1009935" y="204716"/>
                  </a:lnTo>
                  <a:cubicBezTo>
                    <a:pt x="1023583" y="222913"/>
                    <a:pt x="1033877" y="244195"/>
                    <a:pt x="1050878" y="259307"/>
                  </a:cubicBezTo>
                  <a:cubicBezTo>
                    <a:pt x="1075397" y="281102"/>
                    <a:pt x="1109567" y="290702"/>
                    <a:pt x="1132764" y="313898"/>
                  </a:cubicBezTo>
                  <a:lnTo>
                    <a:pt x="1173708" y="354841"/>
                  </a:lnTo>
                  <a:cubicBezTo>
                    <a:pt x="1218853" y="490287"/>
                    <a:pt x="1143111" y="283391"/>
                    <a:pt x="1228299" y="436728"/>
                  </a:cubicBezTo>
                  <a:cubicBezTo>
                    <a:pt x="1242272" y="461879"/>
                    <a:pt x="1246496" y="491319"/>
                    <a:pt x="1255594" y="518614"/>
                  </a:cubicBezTo>
                  <a:lnTo>
                    <a:pt x="1269242" y="559558"/>
                  </a:lnTo>
                  <a:lnTo>
                    <a:pt x="1282890" y="600501"/>
                  </a:lnTo>
                  <a:cubicBezTo>
                    <a:pt x="1287439" y="641444"/>
                    <a:pt x="1296538" y="682136"/>
                    <a:pt x="1296538" y="723331"/>
                  </a:cubicBezTo>
                  <a:cubicBezTo>
                    <a:pt x="1296538" y="737717"/>
                    <a:pt x="1288557" y="695611"/>
                    <a:pt x="1282890" y="682388"/>
                  </a:cubicBezTo>
                  <a:cubicBezTo>
                    <a:pt x="1274876" y="663688"/>
                    <a:pt x="1265688" y="645461"/>
                    <a:pt x="1255594" y="627797"/>
                  </a:cubicBezTo>
                  <a:cubicBezTo>
                    <a:pt x="1243246" y="606187"/>
                    <a:pt x="1199917" y="546917"/>
                    <a:pt x="1187355" y="532262"/>
                  </a:cubicBezTo>
                  <a:cubicBezTo>
                    <a:pt x="1174794" y="517608"/>
                    <a:pt x="1158973" y="505973"/>
                    <a:pt x="1146412" y="491319"/>
                  </a:cubicBezTo>
                  <a:cubicBezTo>
                    <a:pt x="1131609" y="474049"/>
                    <a:pt x="1118690" y="455237"/>
                    <a:pt x="1105469" y="436728"/>
                  </a:cubicBezTo>
                  <a:cubicBezTo>
                    <a:pt x="1095935" y="423381"/>
                    <a:pt x="1088674" y="408386"/>
                    <a:pt x="1078173" y="395785"/>
                  </a:cubicBezTo>
                  <a:cubicBezTo>
                    <a:pt x="1065817" y="380958"/>
                    <a:pt x="1049586" y="369669"/>
                    <a:pt x="1037230" y="354841"/>
                  </a:cubicBezTo>
                  <a:cubicBezTo>
                    <a:pt x="1026730" y="342240"/>
                    <a:pt x="1020436" y="326499"/>
                    <a:pt x="1009935" y="313898"/>
                  </a:cubicBezTo>
                  <a:cubicBezTo>
                    <a:pt x="997579" y="299071"/>
                    <a:pt x="981347" y="287782"/>
                    <a:pt x="968991" y="272955"/>
                  </a:cubicBezTo>
                  <a:cubicBezTo>
                    <a:pt x="920189" y="214392"/>
                    <a:pt x="966004" y="245444"/>
                    <a:pt x="900752" y="191068"/>
                  </a:cubicBezTo>
                  <a:cubicBezTo>
                    <a:pt x="888151" y="180568"/>
                    <a:pt x="872410" y="174274"/>
                    <a:pt x="859809" y="163773"/>
                  </a:cubicBezTo>
                  <a:cubicBezTo>
                    <a:pt x="844982" y="151417"/>
                    <a:pt x="836786" y="129997"/>
                    <a:pt x="818866" y="122829"/>
                  </a:cubicBezTo>
                  <a:cubicBezTo>
                    <a:pt x="788999" y="110882"/>
                    <a:pt x="755177" y="113731"/>
                    <a:pt x="723332" y="109182"/>
                  </a:cubicBezTo>
                  <a:cubicBezTo>
                    <a:pt x="602770" y="68995"/>
                    <a:pt x="653657" y="81886"/>
                    <a:pt x="409433" y="81886"/>
                  </a:cubicBezTo>
                  <a:cubicBezTo>
                    <a:pt x="336503" y="81886"/>
                    <a:pt x="263857" y="90985"/>
                    <a:pt x="191069" y="95534"/>
                  </a:cubicBezTo>
                  <a:cubicBezTo>
                    <a:pt x="172872" y="109182"/>
                    <a:pt x="156227" y="125192"/>
                    <a:pt x="136478" y="136477"/>
                  </a:cubicBezTo>
                  <a:cubicBezTo>
                    <a:pt x="123988" y="143614"/>
                    <a:pt x="81428" y="152946"/>
                    <a:pt x="95535" y="150125"/>
                  </a:cubicBezTo>
                  <a:cubicBezTo>
                    <a:pt x="132321" y="142768"/>
                    <a:pt x="168323" y="131928"/>
                    <a:pt x="204717" y="122829"/>
                  </a:cubicBezTo>
                  <a:cubicBezTo>
                    <a:pt x="269169" y="79861"/>
                    <a:pt x="223625" y="102718"/>
                    <a:pt x="313899" y="81886"/>
                  </a:cubicBezTo>
                  <a:cubicBezTo>
                    <a:pt x="350452" y="73451"/>
                    <a:pt x="423081" y="54591"/>
                    <a:pt x="423081" y="54591"/>
                  </a:cubicBezTo>
                  <a:cubicBezTo>
                    <a:pt x="504968" y="59140"/>
                    <a:pt x="587065" y="60813"/>
                    <a:pt x="668741" y="68238"/>
                  </a:cubicBezTo>
                  <a:cubicBezTo>
                    <a:pt x="687421" y="69936"/>
                    <a:pt x="706092" y="74497"/>
                    <a:pt x="723332" y="81886"/>
                  </a:cubicBezTo>
                  <a:cubicBezTo>
                    <a:pt x="738408" y="88347"/>
                    <a:pt x="749604" y="101847"/>
                    <a:pt x="764275" y="109182"/>
                  </a:cubicBezTo>
                  <a:cubicBezTo>
                    <a:pt x="777142" y="115616"/>
                    <a:pt x="792122" y="116876"/>
                    <a:pt x="805218" y="122829"/>
                  </a:cubicBezTo>
                  <a:cubicBezTo>
                    <a:pt x="958352" y="192435"/>
                    <a:pt x="861272" y="166794"/>
                    <a:pt x="982639" y="191068"/>
                  </a:cubicBezTo>
                  <a:cubicBezTo>
                    <a:pt x="996287" y="200167"/>
                    <a:pt x="1008911" y="211029"/>
                    <a:pt x="1023582" y="218364"/>
                  </a:cubicBezTo>
                  <a:cubicBezTo>
                    <a:pt x="1036449" y="224798"/>
                    <a:pt x="1052556" y="224031"/>
                    <a:pt x="1064526" y="232011"/>
                  </a:cubicBezTo>
                  <a:cubicBezTo>
                    <a:pt x="1080585" y="242717"/>
                    <a:pt x="1090815" y="260394"/>
                    <a:pt x="1105469" y="272955"/>
                  </a:cubicBezTo>
                  <a:cubicBezTo>
                    <a:pt x="1158183" y="318139"/>
                    <a:pt x="1158670" y="304042"/>
                    <a:pt x="1201003" y="354841"/>
                  </a:cubicBezTo>
                  <a:cubicBezTo>
                    <a:pt x="1231233" y="391117"/>
                    <a:pt x="1231321" y="407899"/>
                    <a:pt x="1255594" y="450376"/>
                  </a:cubicBezTo>
                  <a:cubicBezTo>
                    <a:pt x="1263732" y="464617"/>
                    <a:pt x="1275554" y="476648"/>
                    <a:pt x="1282890" y="491319"/>
                  </a:cubicBezTo>
                  <a:cubicBezTo>
                    <a:pt x="1293800" y="513138"/>
                    <a:pt x="1304353" y="566441"/>
                    <a:pt x="1310185" y="586853"/>
                  </a:cubicBezTo>
                  <a:cubicBezTo>
                    <a:pt x="1349354" y="723948"/>
                    <a:pt x="1294803" y="511677"/>
                    <a:pt x="1337481" y="682388"/>
                  </a:cubicBezTo>
                  <a:cubicBezTo>
                    <a:pt x="1342030" y="645994"/>
                    <a:pt x="1351129" y="609883"/>
                    <a:pt x="1351129" y="573206"/>
                  </a:cubicBezTo>
                  <a:cubicBezTo>
                    <a:pt x="1351129" y="518425"/>
                    <a:pt x="1344721" y="463732"/>
                    <a:pt x="1337481" y="409432"/>
                  </a:cubicBezTo>
                  <a:cubicBezTo>
                    <a:pt x="1335580" y="395172"/>
                    <a:pt x="1327785" y="382321"/>
                    <a:pt x="1323833" y="368489"/>
                  </a:cubicBezTo>
                  <a:cubicBezTo>
                    <a:pt x="1289551" y="248505"/>
                    <a:pt x="1329265" y="371142"/>
                    <a:pt x="1296538" y="272955"/>
                  </a:cubicBezTo>
                  <a:cubicBezTo>
                    <a:pt x="1291989" y="350292"/>
                    <a:pt x="1282890" y="427496"/>
                    <a:pt x="1282890" y="504967"/>
                  </a:cubicBezTo>
                  <a:cubicBezTo>
                    <a:pt x="1282890" y="532639"/>
                    <a:pt x="1276971" y="567286"/>
                    <a:pt x="1296538" y="586853"/>
                  </a:cubicBezTo>
                  <a:cubicBezTo>
                    <a:pt x="1308136" y="598451"/>
                    <a:pt x="1314735" y="559558"/>
                    <a:pt x="1323833" y="545910"/>
                  </a:cubicBezTo>
                  <a:cubicBezTo>
                    <a:pt x="1323833" y="454791"/>
                    <a:pt x="1324100" y="527721"/>
                    <a:pt x="1310185" y="764274"/>
                  </a:cubicBezTo>
                  <a:cubicBezTo>
                    <a:pt x="1287439" y="759725"/>
                    <a:pt x="1264451" y="756252"/>
                    <a:pt x="1241947" y="750626"/>
                  </a:cubicBezTo>
                  <a:cubicBezTo>
                    <a:pt x="1227990" y="747137"/>
                    <a:pt x="1215330" y="738281"/>
                    <a:pt x="1201003" y="736979"/>
                  </a:cubicBezTo>
                  <a:cubicBezTo>
                    <a:pt x="1164758" y="733684"/>
                    <a:pt x="1128215" y="736979"/>
                    <a:pt x="1091821" y="736979"/>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TextBox 4"/>
            <p:cNvSpPr txBox="1"/>
            <p:nvPr/>
          </p:nvSpPr>
          <p:spPr>
            <a:xfrm>
              <a:off x="298042" y="2400645"/>
              <a:ext cx="2588422" cy="1846660"/>
            </a:xfrm>
            <a:prstGeom prst="rect">
              <a:avLst/>
            </a:prstGeom>
            <a:noFill/>
          </p:spPr>
          <p:txBody>
            <a:bodyPr wrap="square" rtlCol="0">
              <a:spAutoFit/>
            </a:bodyPr>
            <a:lstStyle/>
            <a:p>
              <a:pPr algn="r"/>
              <a:r>
                <a:rPr lang="en-US" dirty="0" smtClean="0">
                  <a:solidFill>
                    <a:prstClr val="white"/>
                  </a:solidFill>
                  <a:latin typeface="Segoe Print" pitchFamily="2" charset="0"/>
                </a:rPr>
                <a:t>Nike+ Shoe Sensor</a:t>
              </a:r>
              <a:endParaRPr lang="en-US" dirty="0">
                <a:solidFill>
                  <a:prstClr val="white"/>
                </a:solidFill>
                <a:latin typeface="Segoe Print" pitchFamily="2" charset="0"/>
              </a:endParaRPr>
            </a:p>
          </p:txBody>
        </p:sp>
      </p:grpSp>
      <p:pic>
        <p:nvPicPr>
          <p:cNvPr id="7" name="Picture 2" descr="D:\Dropbox\NikeFuelBandStudy\Nike_Plus_iPod\Nike+Plus_HomeScreen.png"/>
          <p:cNvPicPr>
            <a:picLocks noChangeAspect="1" noChangeArrowheads="1"/>
          </p:cNvPicPr>
          <p:nvPr/>
        </p:nvPicPr>
        <p:blipFill rotWithShape="1">
          <a:blip r:embed="rId3">
            <a:extLst>
              <a:ext uri="{28A0092B-C50C-407E-A947-70E740481C1C}">
                <a14:useLocalDpi xmlns:a14="http://schemas.microsoft.com/office/drawing/2010/main" val="0"/>
              </a:ext>
            </a:extLst>
          </a:blip>
          <a:srcRect l="24372" t="11939" r="23590" b="24013"/>
          <a:stretch/>
        </p:blipFill>
        <p:spPr bwMode="auto">
          <a:xfrm>
            <a:off x="4572000" y="1572915"/>
            <a:ext cx="4572000" cy="34290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6875" y="4841175"/>
            <a:ext cx="9144000" cy="923330"/>
          </a:xfrm>
          <a:prstGeom prst="rect">
            <a:avLst/>
          </a:prstGeom>
          <a:noFill/>
          <a:ln>
            <a:noFill/>
          </a:ln>
        </p:spPr>
        <p:txBody>
          <a:bodyPr wrap="square" rtlCol="0">
            <a:spAutoFit/>
          </a:bodyPr>
          <a:lstStyle/>
          <a:p>
            <a:pPr algn="ctr"/>
            <a:r>
              <a:rPr lang="en-US" sz="5400" dirty="0" smtClean="0">
                <a:solidFill>
                  <a:prstClr val="white">
                    <a:lumMod val="65000"/>
                  </a:prstClr>
                </a:solidFill>
                <a:latin typeface="Segoe UI Semibold" pitchFamily="34" charset="0"/>
              </a:rPr>
              <a:t>sensing</a:t>
            </a:r>
            <a:r>
              <a:rPr lang="en-US" sz="5400" dirty="0" smtClean="0">
                <a:solidFill>
                  <a:prstClr val="black">
                    <a:lumMod val="50000"/>
                    <a:lumOff val="50000"/>
                  </a:prstClr>
                </a:solidFill>
                <a:latin typeface="Segoe UI Light" pitchFamily="34" charset="0"/>
              </a:rPr>
              <a:t>feedback</a:t>
            </a:r>
            <a:r>
              <a:rPr lang="en-US" sz="5400" dirty="0" smtClean="0">
                <a:solidFill>
                  <a:prstClr val="white">
                    <a:lumMod val="65000"/>
                  </a:prstClr>
                </a:solidFill>
                <a:latin typeface="Segoe UI Light" pitchFamily="34" charset="0"/>
              </a:rPr>
              <a:t> </a:t>
            </a:r>
            <a:endParaRPr lang="en-US" sz="2000" dirty="0">
              <a:solidFill>
                <a:prstClr val="white">
                  <a:lumMod val="65000"/>
                </a:prstClr>
              </a:solidFill>
              <a:latin typeface="Segoe UI Light" pitchFamily="34" charset="0"/>
            </a:endParaRPr>
          </a:p>
        </p:txBody>
      </p:sp>
      <p:sp>
        <p:nvSpPr>
          <p:cNvPr id="15" name="TextBox 14"/>
          <p:cNvSpPr txBox="1"/>
          <p:nvPr/>
        </p:nvSpPr>
        <p:spPr>
          <a:xfrm>
            <a:off x="4235335" y="7086600"/>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0" name="TextBox 9"/>
          <p:cNvSpPr txBox="1"/>
          <p:nvPr/>
        </p:nvSpPr>
        <p:spPr>
          <a:xfrm>
            <a:off x="0" y="525959"/>
            <a:ext cx="9144000" cy="769441"/>
          </a:xfrm>
          <a:prstGeom prst="rect">
            <a:avLst/>
          </a:prstGeom>
          <a:noFill/>
        </p:spPr>
        <p:txBody>
          <a:bodyPr wrap="square" rtlCol="0">
            <a:spAutoFit/>
          </a:bodyPr>
          <a:lstStyle/>
          <a:p>
            <a:pPr algn="ctr"/>
            <a:r>
              <a:rPr lang="en-US" sz="4400" dirty="0" smtClean="0">
                <a:solidFill>
                  <a:schemeClr val="bg1"/>
                </a:solidFill>
                <a:latin typeface="Segoe UI Semibold" pitchFamily="34" charset="0"/>
              </a:rPr>
              <a:t>Nike+ </a:t>
            </a:r>
            <a:r>
              <a:rPr lang="en-US" sz="4400" dirty="0" smtClean="0">
                <a:solidFill>
                  <a:schemeClr val="bg1"/>
                </a:solidFill>
                <a:latin typeface="Segoe UI Light" pitchFamily="34" charset="0"/>
              </a:rPr>
              <a:t>Running Monitor</a:t>
            </a:r>
            <a:endParaRPr lang="en-US" sz="4400" dirty="0">
              <a:solidFill>
                <a:schemeClr val="bg1"/>
              </a:solidFill>
              <a:latin typeface="Segoe UI Light" pitchFamily="34" charset="0"/>
            </a:endParaRPr>
          </a:p>
        </p:txBody>
      </p:sp>
    </p:spTree>
    <p:extLst>
      <p:ext uri="{BB962C8B-B14F-4D97-AF65-F5344CB8AC3E}">
        <p14:creationId xmlns:p14="http://schemas.microsoft.com/office/powerpoint/2010/main" val="42805848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6875" y="4841175"/>
            <a:ext cx="9144000" cy="923330"/>
          </a:xfrm>
          <a:prstGeom prst="rect">
            <a:avLst/>
          </a:prstGeom>
          <a:noFill/>
          <a:ln>
            <a:noFill/>
          </a:ln>
        </p:spPr>
        <p:txBody>
          <a:bodyPr wrap="square" rtlCol="0">
            <a:spAutoFit/>
          </a:bodyPr>
          <a:lstStyle/>
          <a:p>
            <a:pPr algn="ctr"/>
            <a:r>
              <a:rPr lang="en-US" sz="5400" dirty="0" smtClean="0">
                <a:solidFill>
                  <a:prstClr val="white">
                    <a:lumMod val="65000"/>
                  </a:prstClr>
                </a:solidFill>
                <a:latin typeface="Segoe UI Semibold" pitchFamily="34" charset="0"/>
              </a:rPr>
              <a:t>sensing</a:t>
            </a:r>
            <a:r>
              <a:rPr lang="en-US" sz="5400" dirty="0" smtClean="0">
                <a:solidFill>
                  <a:prstClr val="black">
                    <a:lumMod val="50000"/>
                    <a:lumOff val="50000"/>
                  </a:prstClr>
                </a:solidFill>
                <a:latin typeface="Segoe UI Light" pitchFamily="34" charset="0"/>
              </a:rPr>
              <a:t>feedback</a:t>
            </a:r>
            <a:r>
              <a:rPr lang="en-US" sz="5400" dirty="0" smtClean="0">
                <a:solidFill>
                  <a:prstClr val="white">
                    <a:lumMod val="65000"/>
                  </a:prstClr>
                </a:solidFill>
                <a:latin typeface="Segoe UI Light" pitchFamily="34" charset="0"/>
              </a:rPr>
              <a:t> </a:t>
            </a:r>
            <a:endParaRPr lang="en-US" sz="2000" dirty="0">
              <a:solidFill>
                <a:prstClr val="white">
                  <a:lumMod val="65000"/>
                </a:prstClr>
              </a:solidFill>
              <a:latin typeface="Segoe UI Light" pitchFamily="34" charset="0"/>
            </a:endParaRPr>
          </a:p>
        </p:txBody>
      </p:sp>
      <p:sp>
        <p:nvSpPr>
          <p:cNvPr id="15" name="TextBox 14"/>
          <p:cNvSpPr txBox="1"/>
          <p:nvPr/>
        </p:nvSpPr>
        <p:spPr>
          <a:xfrm>
            <a:off x="4235335" y="7086600"/>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0" name="TextBox 9"/>
          <p:cNvSpPr txBox="1"/>
          <p:nvPr/>
        </p:nvSpPr>
        <p:spPr>
          <a:xfrm>
            <a:off x="0" y="525959"/>
            <a:ext cx="9144000" cy="769441"/>
          </a:xfrm>
          <a:prstGeom prst="rect">
            <a:avLst/>
          </a:prstGeom>
          <a:noFill/>
        </p:spPr>
        <p:txBody>
          <a:bodyPr wrap="square" rtlCol="0">
            <a:spAutoFit/>
          </a:bodyPr>
          <a:lstStyle/>
          <a:p>
            <a:pPr algn="ctr"/>
            <a:r>
              <a:rPr lang="en-US" sz="4400" dirty="0" err="1" smtClean="0">
                <a:solidFill>
                  <a:schemeClr val="bg1"/>
                </a:solidFill>
                <a:latin typeface="Segoe UI Semibold" pitchFamily="34" charset="0"/>
              </a:rPr>
              <a:t>Fitbit</a:t>
            </a:r>
            <a:r>
              <a:rPr lang="en-US" sz="4400" dirty="0" smtClean="0">
                <a:solidFill>
                  <a:schemeClr val="bg1"/>
                </a:solidFill>
                <a:latin typeface="Segoe UI Semibold" pitchFamily="34" charset="0"/>
              </a:rPr>
              <a:t> </a:t>
            </a:r>
            <a:r>
              <a:rPr lang="en-US" sz="4400" dirty="0" smtClean="0">
                <a:solidFill>
                  <a:schemeClr val="bg1"/>
                </a:solidFill>
                <a:latin typeface="Segoe UI Light" pitchFamily="34" charset="0"/>
              </a:rPr>
              <a:t>Activity Level Tracker</a:t>
            </a:r>
            <a:endParaRPr lang="en-US" sz="4400" dirty="0">
              <a:solidFill>
                <a:schemeClr val="bg1"/>
              </a:solidFill>
              <a:latin typeface="Segoe UI Light" pitchFamily="34" charset="0"/>
            </a:endParaRPr>
          </a:p>
        </p:txBody>
      </p:sp>
      <p:grpSp>
        <p:nvGrpSpPr>
          <p:cNvPr id="11" name="Group 10"/>
          <p:cNvGrpSpPr>
            <a:grpSpLocks noChangeAspect="1"/>
          </p:cNvGrpSpPr>
          <p:nvPr/>
        </p:nvGrpSpPr>
        <p:grpSpPr>
          <a:xfrm>
            <a:off x="-579166" y="1572915"/>
            <a:ext cx="5151166" cy="3423808"/>
            <a:chOff x="-57595" y="0"/>
            <a:chExt cx="10317954" cy="6858000"/>
          </a:xfrm>
        </p:grpSpPr>
        <p:pic>
          <p:nvPicPr>
            <p:cNvPr id="13" name="Picture 2" descr="D:\research\talks\UMD_HCIL2012_Symposium\images\DSC_2155-ultra-blu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595" y="0"/>
              <a:ext cx="10317954" cy="68580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509470" y="4784654"/>
              <a:ext cx="3642960" cy="1849460"/>
            </a:xfrm>
            <a:prstGeom prst="rect">
              <a:avLst/>
            </a:prstGeom>
            <a:noFill/>
          </p:spPr>
          <p:txBody>
            <a:bodyPr wrap="square" rtlCol="0">
              <a:spAutoFit/>
            </a:bodyPr>
            <a:lstStyle/>
            <a:p>
              <a:pPr algn="ctr"/>
              <a:r>
                <a:rPr lang="en-US" dirty="0" err="1" smtClean="0">
                  <a:solidFill>
                    <a:schemeClr val="bg1"/>
                  </a:solidFill>
                  <a:latin typeface="Segoe Print" pitchFamily="2" charset="0"/>
                </a:rPr>
                <a:t>Fitbit</a:t>
              </a:r>
              <a:r>
                <a:rPr lang="en-US" dirty="0" smtClean="0">
                  <a:solidFill>
                    <a:schemeClr val="bg1"/>
                  </a:solidFill>
                  <a:latin typeface="Segoe Print" pitchFamily="2" charset="0"/>
                </a:rPr>
                <a:t> </a:t>
              </a:r>
            </a:p>
            <a:p>
              <a:pPr algn="ctr"/>
              <a:r>
                <a:rPr lang="en-US" dirty="0" smtClean="0">
                  <a:solidFill>
                    <a:schemeClr val="bg1"/>
                  </a:solidFill>
                  <a:latin typeface="Segoe Print" pitchFamily="2" charset="0"/>
                </a:rPr>
                <a:t>Activity Level </a:t>
              </a:r>
            </a:p>
            <a:p>
              <a:pPr algn="ctr"/>
              <a:r>
                <a:rPr lang="en-US" dirty="0" smtClean="0">
                  <a:solidFill>
                    <a:schemeClr val="bg1"/>
                  </a:solidFill>
                  <a:latin typeface="Segoe Print" pitchFamily="2" charset="0"/>
                </a:rPr>
                <a:t>Sensor</a:t>
              </a:r>
              <a:endParaRPr lang="en-US" dirty="0">
                <a:solidFill>
                  <a:schemeClr val="bg1"/>
                </a:solidFill>
                <a:latin typeface="Segoe Print" pitchFamily="2" charset="0"/>
              </a:endParaRPr>
            </a:p>
          </p:txBody>
        </p:sp>
        <p:sp>
          <p:nvSpPr>
            <p:cNvPr id="16" name="Freeform 15"/>
            <p:cNvSpPr/>
            <p:nvPr/>
          </p:nvSpPr>
          <p:spPr>
            <a:xfrm>
              <a:off x="5526871" y="3775914"/>
              <a:ext cx="546383" cy="973868"/>
            </a:xfrm>
            <a:custGeom>
              <a:avLst/>
              <a:gdLst>
                <a:gd name="connsiteX0" fmla="*/ 341666 w 546383"/>
                <a:gd name="connsiteY0" fmla="*/ 973507 h 973868"/>
                <a:gd name="connsiteX1" fmla="*/ 396257 w 546383"/>
                <a:gd name="connsiteY1" fmla="*/ 905268 h 973868"/>
                <a:gd name="connsiteX2" fmla="*/ 437201 w 546383"/>
                <a:gd name="connsiteY2" fmla="*/ 864325 h 973868"/>
                <a:gd name="connsiteX3" fmla="*/ 450848 w 546383"/>
                <a:gd name="connsiteY3" fmla="*/ 823382 h 973868"/>
                <a:gd name="connsiteX4" fmla="*/ 505439 w 546383"/>
                <a:gd name="connsiteY4" fmla="*/ 741495 h 973868"/>
                <a:gd name="connsiteX5" fmla="*/ 532735 w 546383"/>
                <a:gd name="connsiteY5" fmla="*/ 659608 h 973868"/>
                <a:gd name="connsiteX6" fmla="*/ 546383 w 546383"/>
                <a:gd name="connsiteY6" fmla="*/ 618665 h 973868"/>
                <a:gd name="connsiteX7" fmla="*/ 532735 w 546383"/>
                <a:gd name="connsiteY7" fmla="*/ 468540 h 973868"/>
                <a:gd name="connsiteX8" fmla="*/ 478144 w 546383"/>
                <a:gd name="connsiteY8" fmla="*/ 386653 h 973868"/>
                <a:gd name="connsiteX9" fmla="*/ 382610 w 546383"/>
                <a:gd name="connsiteY9" fmla="*/ 277471 h 973868"/>
                <a:gd name="connsiteX10" fmla="*/ 355314 w 546383"/>
                <a:gd name="connsiteY10" fmla="*/ 236528 h 973868"/>
                <a:gd name="connsiteX11" fmla="*/ 273428 w 546383"/>
                <a:gd name="connsiteY11" fmla="*/ 209232 h 973868"/>
                <a:gd name="connsiteX12" fmla="*/ 232484 w 546383"/>
                <a:gd name="connsiteY12" fmla="*/ 195585 h 973868"/>
                <a:gd name="connsiteX13" fmla="*/ 191541 w 546383"/>
                <a:gd name="connsiteY13" fmla="*/ 181937 h 973868"/>
                <a:gd name="connsiteX14" fmla="*/ 68711 w 546383"/>
                <a:gd name="connsiteY14" fmla="*/ 154641 h 973868"/>
                <a:gd name="connsiteX15" fmla="*/ 82359 w 546383"/>
                <a:gd name="connsiteY15" fmla="*/ 209232 h 973868"/>
                <a:gd name="connsiteX16" fmla="*/ 136950 w 546383"/>
                <a:gd name="connsiteY16" fmla="*/ 250176 h 973868"/>
                <a:gd name="connsiteX17" fmla="*/ 232484 w 546383"/>
                <a:gd name="connsiteY17" fmla="*/ 318414 h 973868"/>
                <a:gd name="connsiteX18" fmla="*/ 259780 w 546383"/>
                <a:gd name="connsiteY18" fmla="*/ 359358 h 973868"/>
                <a:gd name="connsiteX19" fmla="*/ 218836 w 546383"/>
                <a:gd name="connsiteY19" fmla="*/ 373005 h 973868"/>
                <a:gd name="connsiteX20" fmla="*/ 205189 w 546383"/>
                <a:gd name="connsiteY20" fmla="*/ 332062 h 973868"/>
                <a:gd name="connsiteX21" fmla="*/ 150598 w 546383"/>
                <a:gd name="connsiteY21" fmla="*/ 291119 h 973868"/>
                <a:gd name="connsiteX22" fmla="*/ 109654 w 546383"/>
                <a:gd name="connsiteY22" fmla="*/ 209232 h 973868"/>
                <a:gd name="connsiteX23" fmla="*/ 27768 w 546383"/>
                <a:gd name="connsiteY23" fmla="*/ 154641 h 973868"/>
                <a:gd name="connsiteX24" fmla="*/ 472 w 546383"/>
                <a:gd name="connsiteY24" fmla="*/ 113698 h 973868"/>
                <a:gd name="connsiteX25" fmla="*/ 41416 w 546383"/>
                <a:gd name="connsiteY25" fmla="*/ 100050 h 973868"/>
                <a:gd name="connsiteX26" fmla="*/ 109654 w 546383"/>
                <a:gd name="connsiteY26" fmla="*/ 72755 h 973868"/>
                <a:gd name="connsiteX27" fmla="*/ 300723 w 546383"/>
                <a:gd name="connsiteY27" fmla="*/ 45459 h 973868"/>
                <a:gd name="connsiteX28" fmla="*/ 341666 w 546383"/>
                <a:gd name="connsiteY28" fmla="*/ 18164 h 973868"/>
                <a:gd name="connsiteX29" fmla="*/ 300723 w 546383"/>
                <a:gd name="connsiteY29" fmla="*/ 31811 h 973868"/>
                <a:gd name="connsiteX30" fmla="*/ 191541 w 546383"/>
                <a:gd name="connsiteY30" fmla="*/ 59107 h 973868"/>
                <a:gd name="connsiteX31" fmla="*/ 150598 w 546383"/>
                <a:gd name="connsiteY31" fmla="*/ 72755 h 973868"/>
                <a:gd name="connsiteX32" fmla="*/ 472 w 546383"/>
                <a:gd name="connsiteY32" fmla="*/ 113698 h 973868"/>
                <a:gd name="connsiteX33" fmla="*/ 41416 w 546383"/>
                <a:gd name="connsiteY33" fmla="*/ 195585 h 973868"/>
                <a:gd name="connsiteX34" fmla="*/ 82359 w 546383"/>
                <a:gd name="connsiteY34" fmla="*/ 263823 h 973868"/>
                <a:gd name="connsiteX35" fmla="*/ 123302 w 546383"/>
                <a:gd name="connsiteY35" fmla="*/ 277471 h 973868"/>
                <a:gd name="connsiteX36" fmla="*/ 164245 w 546383"/>
                <a:gd name="connsiteY36" fmla="*/ 359358 h 973868"/>
                <a:gd name="connsiteX37" fmla="*/ 150598 w 546383"/>
                <a:gd name="connsiteY37" fmla="*/ 318414 h 973868"/>
                <a:gd name="connsiteX38" fmla="*/ 109654 w 546383"/>
                <a:gd name="connsiteY38" fmla="*/ 263823 h 973868"/>
                <a:gd name="connsiteX39" fmla="*/ 82359 w 546383"/>
                <a:gd name="connsiteY39" fmla="*/ 209232 h 973868"/>
                <a:gd name="connsiteX40" fmla="*/ 55063 w 546383"/>
                <a:gd name="connsiteY40" fmla="*/ 168289 h 973868"/>
                <a:gd name="connsiteX41" fmla="*/ 41416 w 546383"/>
                <a:gd name="connsiteY41" fmla="*/ 127346 h 973868"/>
                <a:gd name="connsiteX42" fmla="*/ 123302 w 546383"/>
                <a:gd name="connsiteY42" fmla="*/ 59107 h 973868"/>
                <a:gd name="connsiteX43" fmla="*/ 232484 w 546383"/>
                <a:gd name="connsiteY43" fmla="*/ 31811 h 973868"/>
                <a:gd name="connsiteX44" fmla="*/ 273428 w 546383"/>
                <a:gd name="connsiteY44" fmla="*/ 4516 h 973868"/>
                <a:gd name="connsiteX45" fmla="*/ 232484 w 546383"/>
                <a:gd name="connsiteY45" fmla="*/ 18164 h 973868"/>
                <a:gd name="connsiteX46" fmla="*/ 123302 w 546383"/>
                <a:gd name="connsiteY46" fmla="*/ 45459 h 973868"/>
                <a:gd name="connsiteX47" fmla="*/ 68711 w 546383"/>
                <a:gd name="connsiteY47" fmla="*/ 59107 h 973868"/>
                <a:gd name="connsiteX48" fmla="*/ 14120 w 546383"/>
                <a:gd name="connsiteY48" fmla="*/ 86402 h 973868"/>
                <a:gd name="connsiteX49" fmla="*/ 68711 w 546383"/>
                <a:gd name="connsiteY49" fmla="*/ 113698 h 973868"/>
                <a:gd name="connsiteX50" fmla="*/ 109654 w 546383"/>
                <a:gd name="connsiteY50" fmla="*/ 127346 h 973868"/>
                <a:gd name="connsiteX51" fmla="*/ 205189 w 546383"/>
                <a:gd name="connsiteY51" fmla="*/ 168289 h 973868"/>
                <a:gd name="connsiteX52" fmla="*/ 287075 w 546383"/>
                <a:gd name="connsiteY52" fmla="*/ 209232 h 973868"/>
                <a:gd name="connsiteX53" fmla="*/ 328019 w 546383"/>
                <a:gd name="connsiteY53" fmla="*/ 236528 h 973868"/>
                <a:gd name="connsiteX54" fmla="*/ 382610 w 546383"/>
                <a:gd name="connsiteY54" fmla="*/ 277471 h 973868"/>
                <a:gd name="connsiteX55" fmla="*/ 450848 w 546383"/>
                <a:gd name="connsiteY55" fmla="*/ 359358 h 973868"/>
                <a:gd name="connsiteX56" fmla="*/ 478144 w 546383"/>
                <a:gd name="connsiteY56" fmla="*/ 454892 h 973868"/>
                <a:gd name="connsiteX57" fmla="*/ 464496 w 546383"/>
                <a:gd name="connsiteY57" fmla="*/ 645961 h 973868"/>
                <a:gd name="connsiteX58" fmla="*/ 437201 w 546383"/>
                <a:gd name="connsiteY58" fmla="*/ 727847 h 973868"/>
                <a:gd name="connsiteX59" fmla="*/ 396257 w 546383"/>
                <a:gd name="connsiteY59" fmla="*/ 809734 h 973868"/>
                <a:gd name="connsiteX60" fmla="*/ 341666 w 546383"/>
                <a:gd name="connsiteY60" fmla="*/ 877973 h 973868"/>
                <a:gd name="connsiteX61" fmla="*/ 328019 w 546383"/>
                <a:gd name="connsiteY61" fmla="*/ 932564 h 973868"/>
                <a:gd name="connsiteX62" fmla="*/ 300723 w 546383"/>
                <a:gd name="connsiteY62" fmla="*/ 973507 h 973868"/>
                <a:gd name="connsiteX63" fmla="*/ 382610 w 546383"/>
                <a:gd name="connsiteY63" fmla="*/ 918916 h 973868"/>
                <a:gd name="connsiteX64" fmla="*/ 396257 w 546383"/>
                <a:gd name="connsiteY64" fmla="*/ 877973 h 973868"/>
                <a:gd name="connsiteX65" fmla="*/ 423553 w 546383"/>
                <a:gd name="connsiteY65" fmla="*/ 837029 h 973868"/>
                <a:gd name="connsiteX66" fmla="*/ 437201 w 546383"/>
                <a:gd name="connsiteY66" fmla="*/ 782438 h 973868"/>
                <a:gd name="connsiteX67" fmla="*/ 464496 w 546383"/>
                <a:gd name="connsiteY67" fmla="*/ 727847 h 973868"/>
                <a:gd name="connsiteX68" fmla="*/ 491792 w 546383"/>
                <a:gd name="connsiteY68" fmla="*/ 591370 h 973868"/>
                <a:gd name="connsiteX69" fmla="*/ 464496 w 546383"/>
                <a:gd name="connsiteY69" fmla="*/ 454892 h 973868"/>
                <a:gd name="connsiteX70" fmla="*/ 423553 w 546383"/>
                <a:gd name="connsiteY70" fmla="*/ 413949 h 973868"/>
                <a:gd name="connsiteX71" fmla="*/ 396257 w 546383"/>
                <a:gd name="connsiteY71" fmla="*/ 373005 h 973868"/>
                <a:gd name="connsiteX72" fmla="*/ 232484 w 546383"/>
                <a:gd name="connsiteY72" fmla="*/ 291119 h 973868"/>
                <a:gd name="connsiteX73" fmla="*/ 109654 w 546383"/>
                <a:gd name="connsiteY73" fmla="*/ 222880 h 973868"/>
                <a:gd name="connsiteX74" fmla="*/ 68711 w 546383"/>
                <a:gd name="connsiteY74" fmla="*/ 222880 h 9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46383" h="973868">
                  <a:moveTo>
                    <a:pt x="341666" y="973507"/>
                  </a:moveTo>
                  <a:cubicBezTo>
                    <a:pt x="359863" y="950761"/>
                    <a:pt x="377075" y="927190"/>
                    <a:pt x="396257" y="905268"/>
                  </a:cubicBezTo>
                  <a:cubicBezTo>
                    <a:pt x="408967" y="890743"/>
                    <a:pt x="426495" y="880384"/>
                    <a:pt x="437201" y="864325"/>
                  </a:cubicBezTo>
                  <a:cubicBezTo>
                    <a:pt x="445181" y="852355"/>
                    <a:pt x="443862" y="835958"/>
                    <a:pt x="450848" y="823382"/>
                  </a:cubicBezTo>
                  <a:cubicBezTo>
                    <a:pt x="466779" y="794705"/>
                    <a:pt x="495065" y="772617"/>
                    <a:pt x="505439" y="741495"/>
                  </a:cubicBezTo>
                  <a:lnTo>
                    <a:pt x="532735" y="659608"/>
                  </a:lnTo>
                  <a:lnTo>
                    <a:pt x="546383" y="618665"/>
                  </a:lnTo>
                  <a:cubicBezTo>
                    <a:pt x="541834" y="568623"/>
                    <a:pt x="539841" y="518283"/>
                    <a:pt x="532735" y="468540"/>
                  </a:cubicBezTo>
                  <a:cubicBezTo>
                    <a:pt x="524904" y="413727"/>
                    <a:pt x="513267" y="431810"/>
                    <a:pt x="478144" y="386653"/>
                  </a:cubicBezTo>
                  <a:cubicBezTo>
                    <a:pt x="392408" y="276421"/>
                    <a:pt x="461872" y="330313"/>
                    <a:pt x="382610" y="277471"/>
                  </a:cubicBezTo>
                  <a:cubicBezTo>
                    <a:pt x="373511" y="263823"/>
                    <a:pt x="369223" y="245221"/>
                    <a:pt x="355314" y="236528"/>
                  </a:cubicBezTo>
                  <a:cubicBezTo>
                    <a:pt x="330916" y="221279"/>
                    <a:pt x="300723" y="218330"/>
                    <a:pt x="273428" y="209232"/>
                  </a:cubicBezTo>
                  <a:lnTo>
                    <a:pt x="232484" y="195585"/>
                  </a:lnTo>
                  <a:cubicBezTo>
                    <a:pt x="218836" y="191036"/>
                    <a:pt x="205497" y="185426"/>
                    <a:pt x="191541" y="181937"/>
                  </a:cubicBezTo>
                  <a:cubicBezTo>
                    <a:pt x="114446" y="162663"/>
                    <a:pt x="155343" y="171968"/>
                    <a:pt x="68711" y="154641"/>
                  </a:cubicBezTo>
                  <a:cubicBezTo>
                    <a:pt x="73260" y="172838"/>
                    <a:pt x="71457" y="193969"/>
                    <a:pt x="82359" y="209232"/>
                  </a:cubicBezTo>
                  <a:cubicBezTo>
                    <a:pt x="95580" y="227742"/>
                    <a:pt x="119680" y="235373"/>
                    <a:pt x="136950" y="250176"/>
                  </a:cubicBezTo>
                  <a:cubicBezTo>
                    <a:pt x="214408" y="316569"/>
                    <a:pt x="137303" y="270825"/>
                    <a:pt x="232484" y="318414"/>
                  </a:cubicBezTo>
                  <a:cubicBezTo>
                    <a:pt x="241583" y="332062"/>
                    <a:pt x="263758" y="343445"/>
                    <a:pt x="259780" y="359358"/>
                  </a:cubicBezTo>
                  <a:cubicBezTo>
                    <a:pt x="256291" y="373315"/>
                    <a:pt x="231703" y="379439"/>
                    <a:pt x="218836" y="373005"/>
                  </a:cubicBezTo>
                  <a:cubicBezTo>
                    <a:pt x="205969" y="366571"/>
                    <a:pt x="214399" y="343114"/>
                    <a:pt x="205189" y="332062"/>
                  </a:cubicBezTo>
                  <a:cubicBezTo>
                    <a:pt x="190627" y="314588"/>
                    <a:pt x="168795" y="304767"/>
                    <a:pt x="150598" y="291119"/>
                  </a:cubicBezTo>
                  <a:cubicBezTo>
                    <a:pt x="140863" y="261914"/>
                    <a:pt x="134554" y="231020"/>
                    <a:pt x="109654" y="209232"/>
                  </a:cubicBezTo>
                  <a:cubicBezTo>
                    <a:pt x="84966" y="187630"/>
                    <a:pt x="27768" y="154641"/>
                    <a:pt x="27768" y="154641"/>
                  </a:cubicBezTo>
                  <a:cubicBezTo>
                    <a:pt x="18669" y="140993"/>
                    <a:pt x="-3506" y="129611"/>
                    <a:pt x="472" y="113698"/>
                  </a:cubicBezTo>
                  <a:cubicBezTo>
                    <a:pt x="3961" y="99741"/>
                    <a:pt x="27946" y="105101"/>
                    <a:pt x="41416" y="100050"/>
                  </a:cubicBezTo>
                  <a:cubicBezTo>
                    <a:pt x="64354" y="91448"/>
                    <a:pt x="86413" y="80502"/>
                    <a:pt x="109654" y="72755"/>
                  </a:cubicBezTo>
                  <a:cubicBezTo>
                    <a:pt x="173264" y="51552"/>
                    <a:pt x="231711" y="52360"/>
                    <a:pt x="300723" y="45459"/>
                  </a:cubicBezTo>
                  <a:cubicBezTo>
                    <a:pt x="314371" y="36361"/>
                    <a:pt x="341666" y="34566"/>
                    <a:pt x="341666" y="18164"/>
                  </a:cubicBezTo>
                  <a:cubicBezTo>
                    <a:pt x="341666" y="3778"/>
                    <a:pt x="314602" y="28026"/>
                    <a:pt x="300723" y="31811"/>
                  </a:cubicBezTo>
                  <a:cubicBezTo>
                    <a:pt x="264531" y="41682"/>
                    <a:pt x="227935" y="50008"/>
                    <a:pt x="191541" y="59107"/>
                  </a:cubicBezTo>
                  <a:cubicBezTo>
                    <a:pt x="177585" y="62596"/>
                    <a:pt x="164477" y="68970"/>
                    <a:pt x="150598" y="72755"/>
                  </a:cubicBezTo>
                  <a:cubicBezTo>
                    <a:pt x="-18724" y="118933"/>
                    <a:pt x="94716" y="82283"/>
                    <a:pt x="472" y="113698"/>
                  </a:cubicBezTo>
                  <a:cubicBezTo>
                    <a:pt x="21517" y="176831"/>
                    <a:pt x="3620" y="135112"/>
                    <a:pt x="41416" y="195585"/>
                  </a:cubicBezTo>
                  <a:cubicBezTo>
                    <a:pt x="55475" y="218079"/>
                    <a:pt x="63602" y="245066"/>
                    <a:pt x="82359" y="263823"/>
                  </a:cubicBezTo>
                  <a:cubicBezTo>
                    <a:pt x="92531" y="273995"/>
                    <a:pt x="109654" y="272922"/>
                    <a:pt x="123302" y="277471"/>
                  </a:cubicBezTo>
                  <a:cubicBezTo>
                    <a:pt x="126667" y="287567"/>
                    <a:pt x="146609" y="359358"/>
                    <a:pt x="164245" y="359358"/>
                  </a:cubicBezTo>
                  <a:cubicBezTo>
                    <a:pt x="178631" y="359358"/>
                    <a:pt x="157735" y="330905"/>
                    <a:pt x="150598" y="318414"/>
                  </a:cubicBezTo>
                  <a:cubicBezTo>
                    <a:pt x="139313" y="298665"/>
                    <a:pt x="121710" y="283112"/>
                    <a:pt x="109654" y="263823"/>
                  </a:cubicBezTo>
                  <a:cubicBezTo>
                    <a:pt x="98871" y="246571"/>
                    <a:pt x="92453" y="226896"/>
                    <a:pt x="82359" y="209232"/>
                  </a:cubicBezTo>
                  <a:cubicBezTo>
                    <a:pt x="74221" y="194991"/>
                    <a:pt x="64162" y="181937"/>
                    <a:pt x="55063" y="168289"/>
                  </a:cubicBezTo>
                  <a:cubicBezTo>
                    <a:pt x="50514" y="154641"/>
                    <a:pt x="41416" y="141732"/>
                    <a:pt x="41416" y="127346"/>
                  </a:cubicBezTo>
                  <a:cubicBezTo>
                    <a:pt x="41416" y="72381"/>
                    <a:pt x="78137" y="76044"/>
                    <a:pt x="123302" y="59107"/>
                  </a:cubicBezTo>
                  <a:cubicBezTo>
                    <a:pt x="171267" y="41120"/>
                    <a:pt x="174301" y="43448"/>
                    <a:pt x="232484" y="31811"/>
                  </a:cubicBezTo>
                  <a:cubicBezTo>
                    <a:pt x="246132" y="22713"/>
                    <a:pt x="273428" y="20919"/>
                    <a:pt x="273428" y="4516"/>
                  </a:cubicBezTo>
                  <a:cubicBezTo>
                    <a:pt x="273428" y="-9870"/>
                    <a:pt x="246363" y="14379"/>
                    <a:pt x="232484" y="18164"/>
                  </a:cubicBezTo>
                  <a:cubicBezTo>
                    <a:pt x="196292" y="28034"/>
                    <a:pt x="159696" y="36361"/>
                    <a:pt x="123302" y="45459"/>
                  </a:cubicBezTo>
                  <a:cubicBezTo>
                    <a:pt x="105105" y="50008"/>
                    <a:pt x="85488" y="50719"/>
                    <a:pt x="68711" y="59107"/>
                  </a:cubicBezTo>
                  <a:lnTo>
                    <a:pt x="14120" y="86402"/>
                  </a:lnTo>
                  <a:cubicBezTo>
                    <a:pt x="32317" y="95501"/>
                    <a:pt x="50011" y="105684"/>
                    <a:pt x="68711" y="113698"/>
                  </a:cubicBezTo>
                  <a:cubicBezTo>
                    <a:pt x="81934" y="119365"/>
                    <a:pt x="96787" y="120912"/>
                    <a:pt x="109654" y="127346"/>
                  </a:cubicBezTo>
                  <a:cubicBezTo>
                    <a:pt x="203903" y="174470"/>
                    <a:pt x="91576" y="139885"/>
                    <a:pt x="205189" y="168289"/>
                  </a:cubicBezTo>
                  <a:cubicBezTo>
                    <a:pt x="322522" y="246513"/>
                    <a:pt x="174071" y="152731"/>
                    <a:pt x="287075" y="209232"/>
                  </a:cubicBezTo>
                  <a:cubicBezTo>
                    <a:pt x="301746" y="216568"/>
                    <a:pt x="314671" y="226994"/>
                    <a:pt x="328019" y="236528"/>
                  </a:cubicBezTo>
                  <a:cubicBezTo>
                    <a:pt x="346528" y="249749"/>
                    <a:pt x="365340" y="262668"/>
                    <a:pt x="382610" y="277471"/>
                  </a:cubicBezTo>
                  <a:cubicBezTo>
                    <a:pt x="409023" y="300110"/>
                    <a:pt x="435053" y="327767"/>
                    <a:pt x="450848" y="359358"/>
                  </a:cubicBezTo>
                  <a:cubicBezTo>
                    <a:pt x="460638" y="378939"/>
                    <a:pt x="473771" y="437399"/>
                    <a:pt x="478144" y="454892"/>
                  </a:cubicBezTo>
                  <a:cubicBezTo>
                    <a:pt x="473595" y="518582"/>
                    <a:pt x="473968" y="582815"/>
                    <a:pt x="464496" y="645961"/>
                  </a:cubicBezTo>
                  <a:cubicBezTo>
                    <a:pt x="460228" y="674414"/>
                    <a:pt x="446299" y="700552"/>
                    <a:pt x="437201" y="727847"/>
                  </a:cubicBezTo>
                  <a:cubicBezTo>
                    <a:pt x="418367" y="784350"/>
                    <a:pt x="431532" y="756822"/>
                    <a:pt x="396257" y="809734"/>
                  </a:cubicBezTo>
                  <a:cubicBezTo>
                    <a:pt x="351644" y="943581"/>
                    <a:pt x="423974" y="754510"/>
                    <a:pt x="341666" y="877973"/>
                  </a:cubicBezTo>
                  <a:cubicBezTo>
                    <a:pt x="331262" y="893580"/>
                    <a:pt x="335408" y="915324"/>
                    <a:pt x="328019" y="932564"/>
                  </a:cubicBezTo>
                  <a:cubicBezTo>
                    <a:pt x="321558" y="947640"/>
                    <a:pt x="284810" y="977485"/>
                    <a:pt x="300723" y="973507"/>
                  </a:cubicBezTo>
                  <a:cubicBezTo>
                    <a:pt x="332549" y="965550"/>
                    <a:pt x="382610" y="918916"/>
                    <a:pt x="382610" y="918916"/>
                  </a:cubicBezTo>
                  <a:cubicBezTo>
                    <a:pt x="387159" y="905268"/>
                    <a:pt x="389824" y="890840"/>
                    <a:pt x="396257" y="877973"/>
                  </a:cubicBezTo>
                  <a:cubicBezTo>
                    <a:pt x="403593" y="863302"/>
                    <a:pt x="417092" y="852106"/>
                    <a:pt x="423553" y="837029"/>
                  </a:cubicBezTo>
                  <a:cubicBezTo>
                    <a:pt x="430942" y="819789"/>
                    <a:pt x="430615" y="800001"/>
                    <a:pt x="437201" y="782438"/>
                  </a:cubicBezTo>
                  <a:cubicBezTo>
                    <a:pt x="444344" y="763389"/>
                    <a:pt x="457353" y="746896"/>
                    <a:pt x="464496" y="727847"/>
                  </a:cubicBezTo>
                  <a:cubicBezTo>
                    <a:pt x="476712" y="695271"/>
                    <a:pt x="487074" y="619675"/>
                    <a:pt x="491792" y="591370"/>
                  </a:cubicBezTo>
                  <a:cubicBezTo>
                    <a:pt x="490636" y="583278"/>
                    <a:pt x="481820" y="480878"/>
                    <a:pt x="464496" y="454892"/>
                  </a:cubicBezTo>
                  <a:cubicBezTo>
                    <a:pt x="453790" y="438833"/>
                    <a:pt x="435909" y="428776"/>
                    <a:pt x="423553" y="413949"/>
                  </a:cubicBezTo>
                  <a:cubicBezTo>
                    <a:pt x="413052" y="401348"/>
                    <a:pt x="409695" y="382411"/>
                    <a:pt x="396257" y="373005"/>
                  </a:cubicBezTo>
                  <a:cubicBezTo>
                    <a:pt x="396251" y="373001"/>
                    <a:pt x="259783" y="304768"/>
                    <a:pt x="232484" y="291119"/>
                  </a:cubicBezTo>
                  <a:cubicBezTo>
                    <a:pt x="173862" y="261808"/>
                    <a:pt x="166268" y="232316"/>
                    <a:pt x="109654" y="222880"/>
                  </a:cubicBezTo>
                  <a:cubicBezTo>
                    <a:pt x="96192" y="220636"/>
                    <a:pt x="82359" y="222880"/>
                    <a:pt x="68711" y="22288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2" descr="D:\research\Talks\UMD_HCIL2012_Symposium\images\fitbit-09-14-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572915"/>
            <a:ext cx="51435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8067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6875" y="4841175"/>
            <a:ext cx="9144000" cy="923330"/>
          </a:xfrm>
          <a:prstGeom prst="rect">
            <a:avLst/>
          </a:prstGeom>
          <a:noFill/>
          <a:ln>
            <a:noFill/>
          </a:ln>
        </p:spPr>
        <p:txBody>
          <a:bodyPr wrap="square" rtlCol="0">
            <a:spAutoFit/>
          </a:bodyPr>
          <a:lstStyle/>
          <a:p>
            <a:pPr algn="ctr"/>
            <a:r>
              <a:rPr lang="en-US" sz="5400" dirty="0" smtClean="0">
                <a:solidFill>
                  <a:prstClr val="white">
                    <a:lumMod val="65000"/>
                  </a:prstClr>
                </a:solidFill>
                <a:latin typeface="Segoe UI Semibold" pitchFamily="34" charset="0"/>
              </a:rPr>
              <a:t>sensing</a:t>
            </a:r>
            <a:r>
              <a:rPr lang="en-US" sz="5400" dirty="0" smtClean="0">
                <a:solidFill>
                  <a:prstClr val="black">
                    <a:lumMod val="50000"/>
                    <a:lumOff val="50000"/>
                  </a:prstClr>
                </a:solidFill>
                <a:latin typeface="Segoe UI Light" pitchFamily="34" charset="0"/>
              </a:rPr>
              <a:t>feedback</a:t>
            </a:r>
            <a:r>
              <a:rPr lang="en-US" sz="5400" dirty="0" smtClean="0">
                <a:solidFill>
                  <a:prstClr val="white">
                    <a:lumMod val="65000"/>
                  </a:prstClr>
                </a:solidFill>
                <a:latin typeface="Segoe UI Light" pitchFamily="34" charset="0"/>
              </a:rPr>
              <a:t> </a:t>
            </a:r>
            <a:endParaRPr lang="en-US" sz="2000" dirty="0">
              <a:solidFill>
                <a:prstClr val="white">
                  <a:lumMod val="65000"/>
                </a:prstClr>
              </a:solidFill>
              <a:latin typeface="Segoe UI Light" pitchFamily="34" charset="0"/>
            </a:endParaRPr>
          </a:p>
        </p:txBody>
      </p:sp>
      <p:sp>
        <p:nvSpPr>
          <p:cNvPr id="15" name="TextBox 14"/>
          <p:cNvSpPr txBox="1"/>
          <p:nvPr/>
        </p:nvSpPr>
        <p:spPr>
          <a:xfrm>
            <a:off x="4235335" y="7086600"/>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0" name="TextBox 9"/>
          <p:cNvSpPr txBox="1"/>
          <p:nvPr/>
        </p:nvSpPr>
        <p:spPr>
          <a:xfrm>
            <a:off x="0" y="525959"/>
            <a:ext cx="9144000" cy="769441"/>
          </a:xfrm>
          <a:prstGeom prst="rect">
            <a:avLst/>
          </a:prstGeom>
          <a:noFill/>
        </p:spPr>
        <p:txBody>
          <a:bodyPr wrap="square" rtlCol="0">
            <a:spAutoFit/>
          </a:bodyPr>
          <a:lstStyle/>
          <a:p>
            <a:pPr algn="ctr"/>
            <a:r>
              <a:rPr lang="en-US" sz="4400" dirty="0" err="1" smtClean="0">
                <a:solidFill>
                  <a:schemeClr val="bg1"/>
                </a:solidFill>
                <a:latin typeface="Segoe UI Semibold" pitchFamily="34" charset="0"/>
              </a:rPr>
              <a:t>Fitbit</a:t>
            </a:r>
            <a:r>
              <a:rPr lang="en-US" sz="4400" dirty="0" smtClean="0">
                <a:solidFill>
                  <a:schemeClr val="bg1"/>
                </a:solidFill>
                <a:latin typeface="Segoe UI Semibold" pitchFamily="34" charset="0"/>
              </a:rPr>
              <a:t> </a:t>
            </a:r>
            <a:r>
              <a:rPr lang="en-US" sz="4400" dirty="0" smtClean="0">
                <a:solidFill>
                  <a:schemeClr val="bg1"/>
                </a:solidFill>
                <a:latin typeface="Segoe UI Light" pitchFamily="34" charset="0"/>
              </a:rPr>
              <a:t>Activity Level Tracker</a:t>
            </a:r>
            <a:endParaRPr lang="en-US" sz="4400" dirty="0">
              <a:solidFill>
                <a:schemeClr val="bg1"/>
              </a:solidFill>
              <a:latin typeface="Segoe UI Light" pitchFamily="34" charset="0"/>
            </a:endParaRPr>
          </a:p>
        </p:txBody>
      </p:sp>
      <p:grpSp>
        <p:nvGrpSpPr>
          <p:cNvPr id="11" name="Group 10"/>
          <p:cNvGrpSpPr>
            <a:grpSpLocks noChangeAspect="1"/>
          </p:cNvGrpSpPr>
          <p:nvPr/>
        </p:nvGrpSpPr>
        <p:grpSpPr>
          <a:xfrm>
            <a:off x="-579166" y="1572915"/>
            <a:ext cx="5151166" cy="3423808"/>
            <a:chOff x="-57595" y="0"/>
            <a:chExt cx="10317954" cy="6858000"/>
          </a:xfrm>
        </p:grpSpPr>
        <p:pic>
          <p:nvPicPr>
            <p:cNvPr id="13" name="Picture 2" descr="D:\research\talks\UMD_HCIL2012_Symposium\images\DSC_2155-ultra-blu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595" y="0"/>
              <a:ext cx="10317954" cy="68580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509470" y="4784654"/>
              <a:ext cx="3642960" cy="1849460"/>
            </a:xfrm>
            <a:prstGeom prst="rect">
              <a:avLst/>
            </a:prstGeom>
            <a:noFill/>
          </p:spPr>
          <p:txBody>
            <a:bodyPr wrap="square" rtlCol="0">
              <a:spAutoFit/>
            </a:bodyPr>
            <a:lstStyle/>
            <a:p>
              <a:pPr algn="ctr"/>
              <a:r>
                <a:rPr lang="en-US" dirty="0" err="1" smtClean="0">
                  <a:solidFill>
                    <a:schemeClr val="bg1"/>
                  </a:solidFill>
                  <a:latin typeface="Segoe Print" pitchFamily="2" charset="0"/>
                </a:rPr>
                <a:t>Fitbit</a:t>
              </a:r>
              <a:r>
                <a:rPr lang="en-US" dirty="0" smtClean="0">
                  <a:solidFill>
                    <a:schemeClr val="bg1"/>
                  </a:solidFill>
                  <a:latin typeface="Segoe Print" pitchFamily="2" charset="0"/>
                </a:rPr>
                <a:t> </a:t>
              </a:r>
            </a:p>
            <a:p>
              <a:pPr algn="ctr"/>
              <a:r>
                <a:rPr lang="en-US" dirty="0" smtClean="0">
                  <a:solidFill>
                    <a:schemeClr val="bg1"/>
                  </a:solidFill>
                  <a:latin typeface="Segoe Print" pitchFamily="2" charset="0"/>
                </a:rPr>
                <a:t>Activity Level </a:t>
              </a:r>
            </a:p>
            <a:p>
              <a:pPr algn="ctr"/>
              <a:r>
                <a:rPr lang="en-US" dirty="0" smtClean="0">
                  <a:solidFill>
                    <a:schemeClr val="bg1"/>
                  </a:solidFill>
                  <a:latin typeface="Segoe Print" pitchFamily="2" charset="0"/>
                </a:rPr>
                <a:t>Sensor</a:t>
              </a:r>
              <a:endParaRPr lang="en-US" dirty="0">
                <a:solidFill>
                  <a:schemeClr val="bg1"/>
                </a:solidFill>
                <a:latin typeface="Segoe Print" pitchFamily="2" charset="0"/>
              </a:endParaRPr>
            </a:p>
          </p:txBody>
        </p:sp>
        <p:sp>
          <p:nvSpPr>
            <p:cNvPr id="16" name="Freeform 15"/>
            <p:cNvSpPr/>
            <p:nvPr/>
          </p:nvSpPr>
          <p:spPr>
            <a:xfrm>
              <a:off x="5526871" y="3775914"/>
              <a:ext cx="546383" cy="973868"/>
            </a:xfrm>
            <a:custGeom>
              <a:avLst/>
              <a:gdLst>
                <a:gd name="connsiteX0" fmla="*/ 341666 w 546383"/>
                <a:gd name="connsiteY0" fmla="*/ 973507 h 973868"/>
                <a:gd name="connsiteX1" fmla="*/ 396257 w 546383"/>
                <a:gd name="connsiteY1" fmla="*/ 905268 h 973868"/>
                <a:gd name="connsiteX2" fmla="*/ 437201 w 546383"/>
                <a:gd name="connsiteY2" fmla="*/ 864325 h 973868"/>
                <a:gd name="connsiteX3" fmla="*/ 450848 w 546383"/>
                <a:gd name="connsiteY3" fmla="*/ 823382 h 973868"/>
                <a:gd name="connsiteX4" fmla="*/ 505439 w 546383"/>
                <a:gd name="connsiteY4" fmla="*/ 741495 h 973868"/>
                <a:gd name="connsiteX5" fmla="*/ 532735 w 546383"/>
                <a:gd name="connsiteY5" fmla="*/ 659608 h 973868"/>
                <a:gd name="connsiteX6" fmla="*/ 546383 w 546383"/>
                <a:gd name="connsiteY6" fmla="*/ 618665 h 973868"/>
                <a:gd name="connsiteX7" fmla="*/ 532735 w 546383"/>
                <a:gd name="connsiteY7" fmla="*/ 468540 h 973868"/>
                <a:gd name="connsiteX8" fmla="*/ 478144 w 546383"/>
                <a:gd name="connsiteY8" fmla="*/ 386653 h 973868"/>
                <a:gd name="connsiteX9" fmla="*/ 382610 w 546383"/>
                <a:gd name="connsiteY9" fmla="*/ 277471 h 973868"/>
                <a:gd name="connsiteX10" fmla="*/ 355314 w 546383"/>
                <a:gd name="connsiteY10" fmla="*/ 236528 h 973868"/>
                <a:gd name="connsiteX11" fmla="*/ 273428 w 546383"/>
                <a:gd name="connsiteY11" fmla="*/ 209232 h 973868"/>
                <a:gd name="connsiteX12" fmla="*/ 232484 w 546383"/>
                <a:gd name="connsiteY12" fmla="*/ 195585 h 973868"/>
                <a:gd name="connsiteX13" fmla="*/ 191541 w 546383"/>
                <a:gd name="connsiteY13" fmla="*/ 181937 h 973868"/>
                <a:gd name="connsiteX14" fmla="*/ 68711 w 546383"/>
                <a:gd name="connsiteY14" fmla="*/ 154641 h 973868"/>
                <a:gd name="connsiteX15" fmla="*/ 82359 w 546383"/>
                <a:gd name="connsiteY15" fmla="*/ 209232 h 973868"/>
                <a:gd name="connsiteX16" fmla="*/ 136950 w 546383"/>
                <a:gd name="connsiteY16" fmla="*/ 250176 h 973868"/>
                <a:gd name="connsiteX17" fmla="*/ 232484 w 546383"/>
                <a:gd name="connsiteY17" fmla="*/ 318414 h 973868"/>
                <a:gd name="connsiteX18" fmla="*/ 259780 w 546383"/>
                <a:gd name="connsiteY18" fmla="*/ 359358 h 973868"/>
                <a:gd name="connsiteX19" fmla="*/ 218836 w 546383"/>
                <a:gd name="connsiteY19" fmla="*/ 373005 h 973868"/>
                <a:gd name="connsiteX20" fmla="*/ 205189 w 546383"/>
                <a:gd name="connsiteY20" fmla="*/ 332062 h 973868"/>
                <a:gd name="connsiteX21" fmla="*/ 150598 w 546383"/>
                <a:gd name="connsiteY21" fmla="*/ 291119 h 973868"/>
                <a:gd name="connsiteX22" fmla="*/ 109654 w 546383"/>
                <a:gd name="connsiteY22" fmla="*/ 209232 h 973868"/>
                <a:gd name="connsiteX23" fmla="*/ 27768 w 546383"/>
                <a:gd name="connsiteY23" fmla="*/ 154641 h 973868"/>
                <a:gd name="connsiteX24" fmla="*/ 472 w 546383"/>
                <a:gd name="connsiteY24" fmla="*/ 113698 h 973868"/>
                <a:gd name="connsiteX25" fmla="*/ 41416 w 546383"/>
                <a:gd name="connsiteY25" fmla="*/ 100050 h 973868"/>
                <a:gd name="connsiteX26" fmla="*/ 109654 w 546383"/>
                <a:gd name="connsiteY26" fmla="*/ 72755 h 973868"/>
                <a:gd name="connsiteX27" fmla="*/ 300723 w 546383"/>
                <a:gd name="connsiteY27" fmla="*/ 45459 h 973868"/>
                <a:gd name="connsiteX28" fmla="*/ 341666 w 546383"/>
                <a:gd name="connsiteY28" fmla="*/ 18164 h 973868"/>
                <a:gd name="connsiteX29" fmla="*/ 300723 w 546383"/>
                <a:gd name="connsiteY29" fmla="*/ 31811 h 973868"/>
                <a:gd name="connsiteX30" fmla="*/ 191541 w 546383"/>
                <a:gd name="connsiteY30" fmla="*/ 59107 h 973868"/>
                <a:gd name="connsiteX31" fmla="*/ 150598 w 546383"/>
                <a:gd name="connsiteY31" fmla="*/ 72755 h 973868"/>
                <a:gd name="connsiteX32" fmla="*/ 472 w 546383"/>
                <a:gd name="connsiteY32" fmla="*/ 113698 h 973868"/>
                <a:gd name="connsiteX33" fmla="*/ 41416 w 546383"/>
                <a:gd name="connsiteY33" fmla="*/ 195585 h 973868"/>
                <a:gd name="connsiteX34" fmla="*/ 82359 w 546383"/>
                <a:gd name="connsiteY34" fmla="*/ 263823 h 973868"/>
                <a:gd name="connsiteX35" fmla="*/ 123302 w 546383"/>
                <a:gd name="connsiteY35" fmla="*/ 277471 h 973868"/>
                <a:gd name="connsiteX36" fmla="*/ 164245 w 546383"/>
                <a:gd name="connsiteY36" fmla="*/ 359358 h 973868"/>
                <a:gd name="connsiteX37" fmla="*/ 150598 w 546383"/>
                <a:gd name="connsiteY37" fmla="*/ 318414 h 973868"/>
                <a:gd name="connsiteX38" fmla="*/ 109654 w 546383"/>
                <a:gd name="connsiteY38" fmla="*/ 263823 h 973868"/>
                <a:gd name="connsiteX39" fmla="*/ 82359 w 546383"/>
                <a:gd name="connsiteY39" fmla="*/ 209232 h 973868"/>
                <a:gd name="connsiteX40" fmla="*/ 55063 w 546383"/>
                <a:gd name="connsiteY40" fmla="*/ 168289 h 973868"/>
                <a:gd name="connsiteX41" fmla="*/ 41416 w 546383"/>
                <a:gd name="connsiteY41" fmla="*/ 127346 h 973868"/>
                <a:gd name="connsiteX42" fmla="*/ 123302 w 546383"/>
                <a:gd name="connsiteY42" fmla="*/ 59107 h 973868"/>
                <a:gd name="connsiteX43" fmla="*/ 232484 w 546383"/>
                <a:gd name="connsiteY43" fmla="*/ 31811 h 973868"/>
                <a:gd name="connsiteX44" fmla="*/ 273428 w 546383"/>
                <a:gd name="connsiteY44" fmla="*/ 4516 h 973868"/>
                <a:gd name="connsiteX45" fmla="*/ 232484 w 546383"/>
                <a:gd name="connsiteY45" fmla="*/ 18164 h 973868"/>
                <a:gd name="connsiteX46" fmla="*/ 123302 w 546383"/>
                <a:gd name="connsiteY46" fmla="*/ 45459 h 973868"/>
                <a:gd name="connsiteX47" fmla="*/ 68711 w 546383"/>
                <a:gd name="connsiteY47" fmla="*/ 59107 h 973868"/>
                <a:gd name="connsiteX48" fmla="*/ 14120 w 546383"/>
                <a:gd name="connsiteY48" fmla="*/ 86402 h 973868"/>
                <a:gd name="connsiteX49" fmla="*/ 68711 w 546383"/>
                <a:gd name="connsiteY49" fmla="*/ 113698 h 973868"/>
                <a:gd name="connsiteX50" fmla="*/ 109654 w 546383"/>
                <a:gd name="connsiteY50" fmla="*/ 127346 h 973868"/>
                <a:gd name="connsiteX51" fmla="*/ 205189 w 546383"/>
                <a:gd name="connsiteY51" fmla="*/ 168289 h 973868"/>
                <a:gd name="connsiteX52" fmla="*/ 287075 w 546383"/>
                <a:gd name="connsiteY52" fmla="*/ 209232 h 973868"/>
                <a:gd name="connsiteX53" fmla="*/ 328019 w 546383"/>
                <a:gd name="connsiteY53" fmla="*/ 236528 h 973868"/>
                <a:gd name="connsiteX54" fmla="*/ 382610 w 546383"/>
                <a:gd name="connsiteY54" fmla="*/ 277471 h 973868"/>
                <a:gd name="connsiteX55" fmla="*/ 450848 w 546383"/>
                <a:gd name="connsiteY55" fmla="*/ 359358 h 973868"/>
                <a:gd name="connsiteX56" fmla="*/ 478144 w 546383"/>
                <a:gd name="connsiteY56" fmla="*/ 454892 h 973868"/>
                <a:gd name="connsiteX57" fmla="*/ 464496 w 546383"/>
                <a:gd name="connsiteY57" fmla="*/ 645961 h 973868"/>
                <a:gd name="connsiteX58" fmla="*/ 437201 w 546383"/>
                <a:gd name="connsiteY58" fmla="*/ 727847 h 973868"/>
                <a:gd name="connsiteX59" fmla="*/ 396257 w 546383"/>
                <a:gd name="connsiteY59" fmla="*/ 809734 h 973868"/>
                <a:gd name="connsiteX60" fmla="*/ 341666 w 546383"/>
                <a:gd name="connsiteY60" fmla="*/ 877973 h 973868"/>
                <a:gd name="connsiteX61" fmla="*/ 328019 w 546383"/>
                <a:gd name="connsiteY61" fmla="*/ 932564 h 973868"/>
                <a:gd name="connsiteX62" fmla="*/ 300723 w 546383"/>
                <a:gd name="connsiteY62" fmla="*/ 973507 h 973868"/>
                <a:gd name="connsiteX63" fmla="*/ 382610 w 546383"/>
                <a:gd name="connsiteY63" fmla="*/ 918916 h 973868"/>
                <a:gd name="connsiteX64" fmla="*/ 396257 w 546383"/>
                <a:gd name="connsiteY64" fmla="*/ 877973 h 973868"/>
                <a:gd name="connsiteX65" fmla="*/ 423553 w 546383"/>
                <a:gd name="connsiteY65" fmla="*/ 837029 h 973868"/>
                <a:gd name="connsiteX66" fmla="*/ 437201 w 546383"/>
                <a:gd name="connsiteY66" fmla="*/ 782438 h 973868"/>
                <a:gd name="connsiteX67" fmla="*/ 464496 w 546383"/>
                <a:gd name="connsiteY67" fmla="*/ 727847 h 973868"/>
                <a:gd name="connsiteX68" fmla="*/ 491792 w 546383"/>
                <a:gd name="connsiteY68" fmla="*/ 591370 h 973868"/>
                <a:gd name="connsiteX69" fmla="*/ 464496 w 546383"/>
                <a:gd name="connsiteY69" fmla="*/ 454892 h 973868"/>
                <a:gd name="connsiteX70" fmla="*/ 423553 w 546383"/>
                <a:gd name="connsiteY70" fmla="*/ 413949 h 973868"/>
                <a:gd name="connsiteX71" fmla="*/ 396257 w 546383"/>
                <a:gd name="connsiteY71" fmla="*/ 373005 h 973868"/>
                <a:gd name="connsiteX72" fmla="*/ 232484 w 546383"/>
                <a:gd name="connsiteY72" fmla="*/ 291119 h 973868"/>
                <a:gd name="connsiteX73" fmla="*/ 109654 w 546383"/>
                <a:gd name="connsiteY73" fmla="*/ 222880 h 973868"/>
                <a:gd name="connsiteX74" fmla="*/ 68711 w 546383"/>
                <a:gd name="connsiteY74" fmla="*/ 222880 h 9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46383" h="973868">
                  <a:moveTo>
                    <a:pt x="341666" y="973507"/>
                  </a:moveTo>
                  <a:cubicBezTo>
                    <a:pt x="359863" y="950761"/>
                    <a:pt x="377075" y="927190"/>
                    <a:pt x="396257" y="905268"/>
                  </a:cubicBezTo>
                  <a:cubicBezTo>
                    <a:pt x="408967" y="890743"/>
                    <a:pt x="426495" y="880384"/>
                    <a:pt x="437201" y="864325"/>
                  </a:cubicBezTo>
                  <a:cubicBezTo>
                    <a:pt x="445181" y="852355"/>
                    <a:pt x="443862" y="835958"/>
                    <a:pt x="450848" y="823382"/>
                  </a:cubicBezTo>
                  <a:cubicBezTo>
                    <a:pt x="466779" y="794705"/>
                    <a:pt x="495065" y="772617"/>
                    <a:pt x="505439" y="741495"/>
                  </a:cubicBezTo>
                  <a:lnTo>
                    <a:pt x="532735" y="659608"/>
                  </a:lnTo>
                  <a:lnTo>
                    <a:pt x="546383" y="618665"/>
                  </a:lnTo>
                  <a:cubicBezTo>
                    <a:pt x="541834" y="568623"/>
                    <a:pt x="539841" y="518283"/>
                    <a:pt x="532735" y="468540"/>
                  </a:cubicBezTo>
                  <a:cubicBezTo>
                    <a:pt x="524904" y="413727"/>
                    <a:pt x="513267" y="431810"/>
                    <a:pt x="478144" y="386653"/>
                  </a:cubicBezTo>
                  <a:cubicBezTo>
                    <a:pt x="392408" y="276421"/>
                    <a:pt x="461872" y="330313"/>
                    <a:pt x="382610" y="277471"/>
                  </a:cubicBezTo>
                  <a:cubicBezTo>
                    <a:pt x="373511" y="263823"/>
                    <a:pt x="369223" y="245221"/>
                    <a:pt x="355314" y="236528"/>
                  </a:cubicBezTo>
                  <a:cubicBezTo>
                    <a:pt x="330916" y="221279"/>
                    <a:pt x="300723" y="218330"/>
                    <a:pt x="273428" y="209232"/>
                  </a:cubicBezTo>
                  <a:lnTo>
                    <a:pt x="232484" y="195585"/>
                  </a:lnTo>
                  <a:cubicBezTo>
                    <a:pt x="218836" y="191036"/>
                    <a:pt x="205497" y="185426"/>
                    <a:pt x="191541" y="181937"/>
                  </a:cubicBezTo>
                  <a:cubicBezTo>
                    <a:pt x="114446" y="162663"/>
                    <a:pt x="155343" y="171968"/>
                    <a:pt x="68711" y="154641"/>
                  </a:cubicBezTo>
                  <a:cubicBezTo>
                    <a:pt x="73260" y="172838"/>
                    <a:pt x="71457" y="193969"/>
                    <a:pt x="82359" y="209232"/>
                  </a:cubicBezTo>
                  <a:cubicBezTo>
                    <a:pt x="95580" y="227742"/>
                    <a:pt x="119680" y="235373"/>
                    <a:pt x="136950" y="250176"/>
                  </a:cubicBezTo>
                  <a:cubicBezTo>
                    <a:pt x="214408" y="316569"/>
                    <a:pt x="137303" y="270825"/>
                    <a:pt x="232484" y="318414"/>
                  </a:cubicBezTo>
                  <a:cubicBezTo>
                    <a:pt x="241583" y="332062"/>
                    <a:pt x="263758" y="343445"/>
                    <a:pt x="259780" y="359358"/>
                  </a:cubicBezTo>
                  <a:cubicBezTo>
                    <a:pt x="256291" y="373315"/>
                    <a:pt x="231703" y="379439"/>
                    <a:pt x="218836" y="373005"/>
                  </a:cubicBezTo>
                  <a:cubicBezTo>
                    <a:pt x="205969" y="366571"/>
                    <a:pt x="214399" y="343114"/>
                    <a:pt x="205189" y="332062"/>
                  </a:cubicBezTo>
                  <a:cubicBezTo>
                    <a:pt x="190627" y="314588"/>
                    <a:pt x="168795" y="304767"/>
                    <a:pt x="150598" y="291119"/>
                  </a:cubicBezTo>
                  <a:cubicBezTo>
                    <a:pt x="140863" y="261914"/>
                    <a:pt x="134554" y="231020"/>
                    <a:pt x="109654" y="209232"/>
                  </a:cubicBezTo>
                  <a:cubicBezTo>
                    <a:pt x="84966" y="187630"/>
                    <a:pt x="27768" y="154641"/>
                    <a:pt x="27768" y="154641"/>
                  </a:cubicBezTo>
                  <a:cubicBezTo>
                    <a:pt x="18669" y="140993"/>
                    <a:pt x="-3506" y="129611"/>
                    <a:pt x="472" y="113698"/>
                  </a:cubicBezTo>
                  <a:cubicBezTo>
                    <a:pt x="3961" y="99741"/>
                    <a:pt x="27946" y="105101"/>
                    <a:pt x="41416" y="100050"/>
                  </a:cubicBezTo>
                  <a:cubicBezTo>
                    <a:pt x="64354" y="91448"/>
                    <a:pt x="86413" y="80502"/>
                    <a:pt x="109654" y="72755"/>
                  </a:cubicBezTo>
                  <a:cubicBezTo>
                    <a:pt x="173264" y="51552"/>
                    <a:pt x="231711" y="52360"/>
                    <a:pt x="300723" y="45459"/>
                  </a:cubicBezTo>
                  <a:cubicBezTo>
                    <a:pt x="314371" y="36361"/>
                    <a:pt x="341666" y="34566"/>
                    <a:pt x="341666" y="18164"/>
                  </a:cubicBezTo>
                  <a:cubicBezTo>
                    <a:pt x="341666" y="3778"/>
                    <a:pt x="314602" y="28026"/>
                    <a:pt x="300723" y="31811"/>
                  </a:cubicBezTo>
                  <a:cubicBezTo>
                    <a:pt x="264531" y="41682"/>
                    <a:pt x="227935" y="50008"/>
                    <a:pt x="191541" y="59107"/>
                  </a:cubicBezTo>
                  <a:cubicBezTo>
                    <a:pt x="177585" y="62596"/>
                    <a:pt x="164477" y="68970"/>
                    <a:pt x="150598" y="72755"/>
                  </a:cubicBezTo>
                  <a:cubicBezTo>
                    <a:pt x="-18724" y="118933"/>
                    <a:pt x="94716" y="82283"/>
                    <a:pt x="472" y="113698"/>
                  </a:cubicBezTo>
                  <a:cubicBezTo>
                    <a:pt x="21517" y="176831"/>
                    <a:pt x="3620" y="135112"/>
                    <a:pt x="41416" y="195585"/>
                  </a:cubicBezTo>
                  <a:cubicBezTo>
                    <a:pt x="55475" y="218079"/>
                    <a:pt x="63602" y="245066"/>
                    <a:pt x="82359" y="263823"/>
                  </a:cubicBezTo>
                  <a:cubicBezTo>
                    <a:pt x="92531" y="273995"/>
                    <a:pt x="109654" y="272922"/>
                    <a:pt x="123302" y="277471"/>
                  </a:cubicBezTo>
                  <a:cubicBezTo>
                    <a:pt x="126667" y="287567"/>
                    <a:pt x="146609" y="359358"/>
                    <a:pt x="164245" y="359358"/>
                  </a:cubicBezTo>
                  <a:cubicBezTo>
                    <a:pt x="178631" y="359358"/>
                    <a:pt x="157735" y="330905"/>
                    <a:pt x="150598" y="318414"/>
                  </a:cubicBezTo>
                  <a:cubicBezTo>
                    <a:pt x="139313" y="298665"/>
                    <a:pt x="121710" y="283112"/>
                    <a:pt x="109654" y="263823"/>
                  </a:cubicBezTo>
                  <a:cubicBezTo>
                    <a:pt x="98871" y="246571"/>
                    <a:pt x="92453" y="226896"/>
                    <a:pt x="82359" y="209232"/>
                  </a:cubicBezTo>
                  <a:cubicBezTo>
                    <a:pt x="74221" y="194991"/>
                    <a:pt x="64162" y="181937"/>
                    <a:pt x="55063" y="168289"/>
                  </a:cubicBezTo>
                  <a:cubicBezTo>
                    <a:pt x="50514" y="154641"/>
                    <a:pt x="41416" y="141732"/>
                    <a:pt x="41416" y="127346"/>
                  </a:cubicBezTo>
                  <a:cubicBezTo>
                    <a:pt x="41416" y="72381"/>
                    <a:pt x="78137" y="76044"/>
                    <a:pt x="123302" y="59107"/>
                  </a:cubicBezTo>
                  <a:cubicBezTo>
                    <a:pt x="171267" y="41120"/>
                    <a:pt x="174301" y="43448"/>
                    <a:pt x="232484" y="31811"/>
                  </a:cubicBezTo>
                  <a:cubicBezTo>
                    <a:pt x="246132" y="22713"/>
                    <a:pt x="273428" y="20919"/>
                    <a:pt x="273428" y="4516"/>
                  </a:cubicBezTo>
                  <a:cubicBezTo>
                    <a:pt x="273428" y="-9870"/>
                    <a:pt x="246363" y="14379"/>
                    <a:pt x="232484" y="18164"/>
                  </a:cubicBezTo>
                  <a:cubicBezTo>
                    <a:pt x="196292" y="28034"/>
                    <a:pt x="159696" y="36361"/>
                    <a:pt x="123302" y="45459"/>
                  </a:cubicBezTo>
                  <a:cubicBezTo>
                    <a:pt x="105105" y="50008"/>
                    <a:pt x="85488" y="50719"/>
                    <a:pt x="68711" y="59107"/>
                  </a:cubicBezTo>
                  <a:lnTo>
                    <a:pt x="14120" y="86402"/>
                  </a:lnTo>
                  <a:cubicBezTo>
                    <a:pt x="32317" y="95501"/>
                    <a:pt x="50011" y="105684"/>
                    <a:pt x="68711" y="113698"/>
                  </a:cubicBezTo>
                  <a:cubicBezTo>
                    <a:pt x="81934" y="119365"/>
                    <a:pt x="96787" y="120912"/>
                    <a:pt x="109654" y="127346"/>
                  </a:cubicBezTo>
                  <a:cubicBezTo>
                    <a:pt x="203903" y="174470"/>
                    <a:pt x="91576" y="139885"/>
                    <a:pt x="205189" y="168289"/>
                  </a:cubicBezTo>
                  <a:cubicBezTo>
                    <a:pt x="322522" y="246513"/>
                    <a:pt x="174071" y="152731"/>
                    <a:pt x="287075" y="209232"/>
                  </a:cubicBezTo>
                  <a:cubicBezTo>
                    <a:pt x="301746" y="216568"/>
                    <a:pt x="314671" y="226994"/>
                    <a:pt x="328019" y="236528"/>
                  </a:cubicBezTo>
                  <a:cubicBezTo>
                    <a:pt x="346528" y="249749"/>
                    <a:pt x="365340" y="262668"/>
                    <a:pt x="382610" y="277471"/>
                  </a:cubicBezTo>
                  <a:cubicBezTo>
                    <a:pt x="409023" y="300110"/>
                    <a:pt x="435053" y="327767"/>
                    <a:pt x="450848" y="359358"/>
                  </a:cubicBezTo>
                  <a:cubicBezTo>
                    <a:pt x="460638" y="378939"/>
                    <a:pt x="473771" y="437399"/>
                    <a:pt x="478144" y="454892"/>
                  </a:cubicBezTo>
                  <a:cubicBezTo>
                    <a:pt x="473595" y="518582"/>
                    <a:pt x="473968" y="582815"/>
                    <a:pt x="464496" y="645961"/>
                  </a:cubicBezTo>
                  <a:cubicBezTo>
                    <a:pt x="460228" y="674414"/>
                    <a:pt x="446299" y="700552"/>
                    <a:pt x="437201" y="727847"/>
                  </a:cubicBezTo>
                  <a:cubicBezTo>
                    <a:pt x="418367" y="784350"/>
                    <a:pt x="431532" y="756822"/>
                    <a:pt x="396257" y="809734"/>
                  </a:cubicBezTo>
                  <a:cubicBezTo>
                    <a:pt x="351644" y="943581"/>
                    <a:pt x="423974" y="754510"/>
                    <a:pt x="341666" y="877973"/>
                  </a:cubicBezTo>
                  <a:cubicBezTo>
                    <a:pt x="331262" y="893580"/>
                    <a:pt x="335408" y="915324"/>
                    <a:pt x="328019" y="932564"/>
                  </a:cubicBezTo>
                  <a:cubicBezTo>
                    <a:pt x="321558" y="947640"/>
                    <a:pt x="284810" y="977485"/>
                    <a:pt x="300723" y="973507"/>
                  </a:cubicBezTo>
                  <a:cubicBezTo>
                    <a:pt x="332549" y="965550"/>
                    <a:pt x="382610" y="918916"/>
                    <a:pt x="382610" y="918916"/>
                  </a:cubicBezTo>
                  <a:cubicBezTo>
                    <a:pt x="387159" y="905268"/>
                    <a:pt x="389824" y="890840"/>
                    <a:pt x="396257" y="877973"/>
                  </a:cubicBezTo>
                  <a:cubicBezTo>
                    <a:pt x="403593" y="863302"/>
                    <a:pt x="417092" y="852106"/>
                    <a:pt x="423553" y="837029"/>
                  </a:cubicBezTo>
                  <a:cubicBezTo>
                    <a:pt x="430942" y="819789"/>
                    <a:pt x="430615" y="800001"/>
                    <a:pt x="437201" y="782438"/>
                  </a:cubicBezTo>
                  <a:cubicBezTo>
                    <a:pt x="444344" y="763389"/>
                    <a:pt x="457353" y="746896"/>
                    <a:pt x="464496" y="727847"/>
                  </a:cubicBezTo>
                  <a:cubicBezTo>
                    <a:pt x="476712" y="695271"/>
                    <a:pt x="487074" y="619675"/>
                    <a:pt x="491792" y="591370"/>
                  </a:cubicBezTo>
                  <a:cubicBezTo>
                    <a:pt x="490636" y="583278"/>
                    <a:pt x="481820" y="480878"/>
                    <a:pt x="464496" y="454892"/>
                  </a:cubicBezTo>
                  <a:cubicBezTo>
                    <a:pt x="453790" y="438833"/>
                    <a:pt x="435909" y="428776"/>
                    <a:pt x="423553" y="413949"/>
                  </a:cubicBezTo>
                  <a:cubicBezTo>
                    <a:pt x="413052" y="401348"/>
                    <a:pt x="409695" y="382411"/>
                    <a:pt x="396257" y="373005"/>
                  </a:cubicBezTo>
                  <a:cubicBezTo>
                    <a:pt x="396251" y="373001"/>
                    <a:pt x="259783" y="304768"/>
                    <a:pt x="232484" y="291119"/>
                  </a:cubicBezTo>
                  <a:cubicBezTo>
                    <a:pt x="173862" y="261808"/>
                    <a:pt x="166268" y="232316"/>
                    <a:pt x="109654" y="222880"/>
                  </a:cubicBezTo>
                  <a:cubicBezTo>
                    <a:pt x="96192" y="220636"/>
                    <a:pt x="82359" y="222880"/>
                    <a:pt x="68711" y="22288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2" descr="D:\research\Talks\UMD_HCIL2012_Symposium\images\fitbit-09-14-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572915"/>
            <a:ext cx="514350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http://daniellefavreau.com/wp-content/uploads/2011/07/FitBitSit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2647"/>
          <a:stretch/>
        </p:blipFill>
        <p:spPr bwMode="auto">
          <a:xfrm rot="429011">
            <a:off x="5220610" y="1635084"/>
            <a:ext cx="3499347" cy="329421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60209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ages.businessweek.com/ss/10/05/0503_ceo_guide_to_employee_wellness_tech/image/8-zeo.jpg"/>
          <p:cNvPicPr>
            <a:picLocks noChangeAspect="1" noChangeArrowheads="1"/>
          </p:cNvPicPr>
          <p:nvPr/>
        </p:nvPicPr>
        <p:blipFill rotWithShape="1">
          <a:blip r:embed="rId2">
            <a:extLst>
              <a:ext uri="{28A0092B-C50C-407E-A947-70E740481C1C}">
                <a14:useLocalDpi xmlns:a14="http://schemas.microsoft.com/office/drawing/2010/main" val="0"/>
              </a:ext>
            </a:extLst>
          </a:blip>
          <a:srcRect t="327" b="529"/>
          <a:stretch/>
        </p:blipFill>
        <p:spPr bwMode="auto">
          <a:xfrm>
            <a:off x="4572000" y="1572913"/>
            <a:ext cx="5878286" cy="339964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6875" y="4841175"/>
            <a:ext cx="9144000" cy="923330"/>
          </a:xfrm>
          <a:prstGeom prst="rect">
            <a:avLst/>
          </a:prstGeom>
          <a:noFill/>
          <a:ln>
            <a:noFill/>
          </a:ln>
        </p:spPr>
        <p:txBody>
          <a:bodyPr wrap="square" rtlCol="0">
            <a:spAutoFit/>
          </a:bodyPr>
          <a:lstStyle/>
          <a:p>
            <a:pPr algn="ctr"/>
            <a:r>
              <a:rPr lang="en-US" sz="5400" dirty="0" smtClean="0">
                <a:solidFill>
                  <a:prstClr val="white">
                    <a:lumMod val="65000"/>
                  </a:prstClr>
                </a:solidFill>
                <a:latin typeface="Segoe UI Semibold" pitchFamily="34" charset="0"/>
              </a:rPr>
              <a:t>sensing</a:t>
            </a:r>
            <a:r>
              <a:rPr lang="en-US" sz="5400" dirty="0" smtClean="0">
                <a:solidFill>
                  <a:prstClr val="black">
                    <a:lumMod val="50000"/>
                    <a:lumOff val="50000"/>
                  </a:prstClr>
                </a:solidFill>
                <a:latin typeface="Segoe UI Light" pitchFamily="34" charset="0"/>
              </a:rPr>
              <a:t>feedback</a:t>
            </a:r>
            <a:r>
              <a:rPr lang="en-US" sz="5400" dirty="0" smtClean="0">
                <a:solidFill>
                  <a:prstClr val="white">
                    <a:lumMod val="65000"/>
                  </a:prstClr>
                </a:solidFill>
                <a:latin typeface="Segoe UI Light" pitchFamily="34" charset="0"/>
              </a:rPr>
              <a:t> </a:t>
            </a:r>
            <a:endParaRPr lang="en-US" sz="2000" dirty="0">
              <a:solidFill>
                <a:prstClr val="white">
                  <a:lumMod val="65000"/>
                </a:prstClr>
              </a:solidFill>
              <a:latin typeface="Segoe UI Light" pitchFamily="34" charset="0"/>
            </a:endParaRPr>
          </a:p>
        </p:txBody>
      </p:sp>
      <p:sp>
        <p:nvSpPr>
          <p:cNvPr id="15" name="TextBox 14"/>
          <p:cNvSpPr txBox="1"/>
          <p:nvPr/>
        </p:nvSpPr>
        <p:spPr>
          <a:xfrm>
            <a:off x="4235335" y="7086600"/>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0" name="TextBox 9"/>
          <p:cNvSpPr txBox="1"/>
          <p:nvPr/>
        </p:nvSpPr>
        <p:spPr>
          <a:xfrm>
            <a:off x="0" y="525959"/>
            <a:ext cx="9144000" cy="769441"/>
          </a:xfrm>
          <a:prstGeom prst="rect">
            <a:avLst/>
          </a:prstGeom>
          <a:noFill/>
        </p:spPr>
        <p:txBody>
          <a:bodyPr wrap="square" rtlCol="0">
            <a:spAutoFit/>
          </a:bodyPr>
          <a:lstStyle/>
          <a:p>
            <a:pPr algn="ctr"/>
            <a:r>
              <a:rPr lang="en-US" sz="4400" dirty="0" err="1" smtClean="0">
                <a:solidFill>
                  <a:schemeClr val="bg1"/>
                </a:solidFill>
                <a:latin typeface="Segoe UI Semibold" pitchFamily="34" charset="0"/>
              </a:rPr>
              <a:t>Zeo</a:t>
            </a:r>
            <a:r>
              <a:rPr lang="en-US" sz="4400" dirty="0" smtClean="0">
                <a:solidFill>
                  <a:schemeClr val="bg1"/>
                </a:solidFill>
                <a:latin typeface="Segoe UI Semibold" pitchFamily="34" charset="0"/>
              </a:rPr>
              <a:t> </a:t>
            </a:r>
            <a:r>
              <a:rPr lang="en-US" sz="4400" dirty="0" smtClean="0">
                <a:solidFill>
                  <a:schemeClr val="bg1"/>
                </a:solidFill>
                <a:latin typeface="Segoe UI Light" pitchFamily="34" charset="0"/>
              </a:rPr>
              <a:t>Sleep Coach</a:t>
            </a:r>
            <a:endParaRPr lang="en-US" sz="4400" dirty="0">
              <a:solidFill>
                <a:schemeClr val="bg1"/>
              </a:solidFill>
              <a:latin typeface="Segoe UI Light" pitchFamily="34" charset="0"/>
            </a:endParaRPr>
          </a:p>
        </p:txBody>
      </p:sp>
      <p:grpSp>
        <p:nvGrpSpPr>
          <p:cNvPr id="11" name="Group 10"/>
          <p:cNvGrpSpPr>
            <a:grpSpLocks noChangeAspect="1"/>
          </p:cNvGrpSpPr>
          <p:nvPr/>
        </p:nvGrpSpPr>
        <p:grpSpPr>
          <a:xfrm>
            <a:off x="-554340" y="1572913"/>
            <a:ext cx="5126340" cy="3429000"/>
            <a:chOff x="0" y="-299545"/>
            <a:chExt cx="9144000" cy="6116405"/>
          </a:xfrm>
        </p:grpSpPr>
        <p:pic>
          <p:nvPicPr>
            <p:cNvPr id="13" name="Picture 2" descr="http://www.thegreenhead.com/imgs/zeo-personal-sleep-coach-9.jpg"/>
            <p:cNvPicPr>
              <a:picLocks noChangeAspect="1" noChangeArrowheads="1"/>
            </p:cNvPicPr>
            <p:nvPr/>
          </p:nvPicPr>
          <p:blipFill rotWithShape="1">
            <a:blip r:embed="rId3">
              <a:extLst>
                <a:ext uri="{28A0092B-C50C-407E-A947-70E740481C1C}">
                  <a14:useLocalDpi xmlns:a14="http://schemas.microsoft.com/office/drawing/2010/main" val="0"/>
                </a:ext>
              </a:extLst>
            </a:blip>
            <a:srcRect t="9224" b="24458"/>
            <a:stretch/>
          </p:blipFill>
          <p:spPr bwMode="auto">
            <a:xfrm>
              <a:off x="0" y="-299545"/>
              <a:ext cx="9144000" cy="6064049"/>
            </a:xfrm>
            <a:prstGeom prst="rect">
              <a:avLst/>
            </a:prstGeom>
            <a:noFill/>
            <a:extLst>
              <a:ext uri="{909E8E84-426E-40DD-AFC4-6F175D3DCCD1}">
                <a14:hiddenFill xmlns:a14="http://schemas.microsoft.com/office/drawing/2010/main">
                  <a:solidFill>
                    <a:srgbClr val="FFFFFF"/>
                  </a:solidFill>
                </a14:hiddenFill>
              </a:ext>
            </a:extLst>
          </p:spPr>
        </p:pic>
        <p:sp>
          <p:nvSpPr>
            <p:cNvPr id="14" name="Freeform 13"/>
            <p:cNvSpPr/>
            <p:nvPr/>
          </p:nvSpPr>
          <p:spPr>
            <a:xfrm rot="1211868">
              <a:off x="1826199" y="3167182"/>
              <a:ext cx="577978" cy="1325893"/>
            </a:xfrm>
            <a:custGeom>
              <a:avLst/>
              <a:gdLst>
                <a:gd name="connsiteX0" fmla="*/ 275085 w 577978"/>
                <a:gd name="connsiteY0" fmla="*/ 1310185 h 1325893"/>
                <a:gd name="connsiteX1" fmla="*/ 206846 w 577978"/>
                <a:gd name="connsiteY1" fmla="*/ 1282890 h 1325893"/>
                <a:gd name="connsiteX2" fmla="*/ 138607 w 577978"/>
                <a:gd name="connsiteY2" fmla="*/ 1160060 h 1325893"/>
                <a:gd name="connsiteX3" fmla="*/ 111312 w 577978"/>
                <a:gd name="connsiteY3" fmla="*/ 1119117 h 1325893"/>
                <a:gd name="connsiteX4" fmla="*/ 84016 w 577978"/>
                <a:gd name="connsiteY4" fmla="*/ 1023582 h 1325893"/>
                <a:gd name="connsiteX5" fmla="*/ 97664 w 577978"/>
                <a:gd name="connsiteY5" fmla="*/ 614149 h 1325893"/>
                <a:gd name="connsiteX6" fmla="*/ 124960 w 577978"/>
                <a:gd name="connsiteY6" fmla="*/ 491320 h 1325893"/>
                <a:gd name="connsiteX7" fmla="*/ 152255 w 577978"/>
                <a:gd name="connsiteY7" fmla="*/ 409433 h 1325893"/>
                <a:gd name="connsiteX8" fmla="*/ 165903 w 577978"/>
                <a:gd name="connsiteY8" fmla="*/ 368490 h 1325893"/>
                <a:gd name="connsiteX9" fmla="*/ 193198 w 577978"/>
                <a:gd name="connsiteY9" fmla="*/ 327546 h 1325893"/>
                <a:gd name="connsiteX10" fmla="*/ 206846 w 577978"/>
                <a:gd name="connsiteY10" fmla="*/ 286603 h 1325893"/>
                <a:gd name="connsiteX11" fmla="*/ 261437 w 577978"/>
                <a:gd name="connsiteY11" fmla="*/ 191069 h 1325893"/>
                <a:gd name="connsiteX12" fmla="*/ 302380 w 577978"/>
                <a:gd name="connsiteY12" fmla="*/ 136478 h 1325893"/>
                <a:gd name="connsiteX13" fmla="*/ 343324 w 577978"/>
                <a:gd name="connsiteY13" fmla="*/ 109182 h 1325893"/>
                <a:gd name="connsiteX14" fmla="*/ 370619 w 577978"/>
                <a:gd name="connsiteY14" fmla="*/ 68239 h 1325893"/>
                <a:gd name="connsiteX15" fmla="*/ 234142 w 577978"/>
                <a:gd name="connsiteY15" fmla="*/ 95535 h 1325893"/>
                <a:gd name="connsiteX16" fmla="*/ 152255 w 577978"/>
                <a:gd name="connsiteY16" fmla="*/ 136478 h 1325893"/>
                <a:gd name="connsiteX17" fmla="*/ 70368 w 577978"/>
                <a:gd name="connsiteY17" fmla="*/ 177421 h 1325893"/>
                <a:gd name="connsiteX18" fmla="*/ 29425 w 577978"/>
                <a:gd name="connsiteY18" fmla="*/ 204717 h 1325893"/>
                <a:gd name="connsiteX19" fmla="*/ 138607 w 577978"/>
                <a:gd name="connsiteY19" fmla="*/ 150126 h 1325893"/>
                <a:gd name="connsiteX20" fmla="*/ 234142 w 577978"/>
                <a:gd name="connsiteY20" fmla="*/ 95535 h 1325893"/>
                <a:gd name="connsiteX21" fmla="*/ 316028 w 577978"/>
                <a:gd name="connsiteY21" fmla="*/ 68239 h 1325893"/>
                <a:gd name="connsiteX22" fmla="*/ 356971 w 577978"/>
                <a:gd name="connsiteY22" fmla="*/ 54591 h 1325893"/>
                <a:gd name="connsiteX23" fmla="*/ 397915 w 577978"/>
                <a:gd name="connsiteY23" fmla="*/ 27296 h 1325893"/>
                <a:gd name="connsiteX24" fmla="*/ 466154 w 577978"/>
                <a:gd name="connsiteY24" fmla="*/ 150126 h 1325893"/>
                <a:gd name="connsiteX25" fmla="*/ 493449 w 577978"/>
                <a:gd name="connsiteY25" fmla="*/ 204717 h 1325893"/>
                <a:gd name="connsiteX26" fmla="*/ 548040 w 577978"/>
                <a:gd name="connsiteY26" fmla="*/ 286603 h 1325893"/>
                <a:gd name="connsiteX27" fmla="*/ 575336 w 577978"/>
                <a:gd name="connsiteY27" fmla="*/ 327546 h 1325893"/>
                <a:gd name="connsiteX28" fmla="*/ 534392 w 577978"/>
                <a:gd name="connsiteY28" fmla="*/ 286603 h 1325893"/>
                <a:gd name="connsiteX29" fmla="*/ 479801 w 577978"/>
                <a:gd name="connsiteY29" fmla="*/ 191069 h 1325893"/>
                <a:gd name="connsiteX30" fmla="*/ 452506 w 577978"/>
                <a:gd name="connsiteY30" fmla="*/ 136478 h 1325893"/>
                <a:gd name="connsiteX31" fmla="*/ 384267 w 577978"/>
                <a:gd name="connsiteY31" fmla="*/ 54591 h 1325893"/>
                <a:gd name="connsiteX32" fmla="*/ 316028 w 577978"/>
                <a:gd name="connsiteY32" fmla="*/ 68239 h 1325893"/>
                <a:gd name="connsiteX33" fmla="*/ 206846 w 577978"/>
                <a:gd name="connsiteY33" fmla="*/ 95535 h 1325893"/>
                <a:gd name="connsiteX34" fmla="*/ 261437 w 577978"/>
                <a:gd name="connsiteY34" fmla="*/ 95535 h 1325893"/>
                <a:gd name="connsiteX35" fmla="*/ 425210 w 577978"/>
                <a:gd name="connsiteY35" fmla="*/ 68239 h 1325893"/>
                <a:gd name="connsiteX36" fmla="*/ 438858 w 577978"/>
                <a:gd name="connsiteY36" fmla="*/ 109182 h 1325893"/>
                <a:gd name="connsiteX37" fmla="*/ 452506 w 577978"/>
                <a:gd name="connsiteY37" fmla="*/ 218364 h 1325893"/>
                <a:gd name="connsiteX38" fmla="*/ 466154 w 577978"/>
                <a:gd name="connsiteY38" fmla="*/ 354842 h 1325893"/>
                <a:gd name="connsiteX39" fmla="*/ 452506 w 577978"/>
                <a:gd name="connsiteY39" fmla="*/ 313899 h 1325893"/>
                <a:gd name="connsiteX40" fmla="*/ 411562 w 577978"/>
                <a:gd name="connsiteY40" fmla="*/ 204717 h 1325893"/>
                <a:gd name="connsiteX41" fmla="*/ 384267 w 577978"/>
                <a:gd name="connsiteY41" fmla="*/ 95535 h 1325893"/>
                <a:gd name="connsiteX42" fmla="*/ 343324 w 577978"/>
                <a:gd name="connsiteY42" fmla="*/ 81887 h 1325893"/>
                <a:gd name="connsiteX43" fmla="*/ 302380 w 577978"/>
                <a:gd name="connsiteY43" fmla="*/ 95535 h 1325893"/>
                <a:gd name="connsiteX44" fmla="*/ 247789 w 577978"/>
                <a:gd name="connsiteY44" fmla="*/ 122830 h 1325893"/>
                <a:gd name="connsiteX45" fmla="*/ 193198 w 577978"/>
                <a:gd name="connsiteY45" fmla="*/ 136478 h 1325893"/>
                <a:gd name="connsiteX46" fmla="*/ 84016 w 577978"/>
                <a:gd name="connsiteY46" fmla="*/ 191069 h 1325893"/>
                <a:gd name="connsiteX47" fmla="*/ 29425 w 577978"/>
                <a:gd name="connsiteY47" fmla="*/ 232012 h 1325893"/>
                <a:gd name="connsiteX48" fmla="*/ 84016 w 577978"/>
                <a:gd name="connsiteY48" fmla="*/ 218364 h 1325893"/>
                <a:gd name="connsiteX49" fmla="*/ 111312 w 577978"/>
                <a:gd name="connsiteY49" fmla="*/ 177421 h 1325893"/>
                <a:gd name="connsiteX50" fmla="*/ 193198 w 577978"/>
                <a:gd name="connsiteY50" fmla="*/ 122830 h 1325893"/>
                <a:gd name="connsiteX51" fmla="*/ 43073 w 577978"/>
                <a:gd name="connsiteY51" fmla="*/ 163773 h 1325893"/>
                <a:gd name="connsiteX52" fmla="*/ 2130 w 577978"/>
                <a:gd name="connsiteY52" fmla="*/ 191069 h 1325893"/>
                <a:gd name="connsiteX53" fmla="*/ 111312 w 577978"/>
                <a:gd name="connsiteY53" fmla="*/ 150126 h 1325893"/>
                <a:gd name="connsiteX54" fmla="*/ 206846 w 577978"/>
                <a:gd name="connsiteY54" fmla="*/ 95535 h 1325893"/>
                <a:gd name="connsiteX55" fmla="*/ 343324 w 577978"/>
                <a:gd name="connsiteY55" fmla="*/ 27296 h 1325893"/>
                <a:gd name="connsiteX56" fmla="*/ 425210 w 577978"/>
                <a:gd name="connsiteY56" fmla="*/ 0 h 1325893"/>
                <a:gd name="connsiteX57" fmla="*/ 452506 w 577978"/>
                <a:gd name="connsiteY57" fmla="*/ 122830 h 1325893"/>
                <a:gd name="connsiteX58" fmla="*/ 479801 w 577978"/>
                <a:gd name="connsiteY58" fmla="*/ 163773 h 1325893"/>
                <a:gd name="connsiteX59" fmla="*/ 507097 w 577978"/>
                <a:gd name="connsiteY59" fmla="*/ 218364 h 1325893"/>
                <a:gd name="connsiteX60" fmla="*/ 520745 w 577978"/>
                <a:gd name="connsiteY60" fmla="*/ 286603 h 1325893"/>
                <a:gd name="connsiteX61" fmla="*/ 534392 w 577978"/>
                <a:gd name="connsiteY61" fmla="*/ 327546 h 1325893"/>
                <a:gd name="connsiteX62" fmla="*/ 452506 w 577978"/>
                <a:gd name="connsiteY62" fmla="*/ 245660 h 1325893"/>
                <a:gd name="connsiteX63" fmla="*/ 384267 w 577978"/>
                <a:gd name="connsiteY63" fmla="*/ 136478 h 1325893"/>
                <a:gd name="connsiteX64" fmla="*/ 411562 w 577978"/>
                <a:gd name="connsiteY64" fmla="*/ 191069 h 1325893"/>
                <a:gd name="connsiteX65" fmla="*/ 438858 w 577978"/>
                <a:gd name="connsiteY65" fmla="*/ 300251 h 1325893"/>
                <a:gd name="connsiteX66" fmla="*/ 425210 w 577978"/>
                <a:gd name="connsiteY66" fmla="*/ 191069 h 1325893"/>
                <a:gd name="connsiteX67" fmla="*/ 397915 w 577978"/>
                <a:gd name="connsiteY67" fmla="*/ 109182 h 1325893"/>
                <a:gd name="connsiteX68" fmla="*/ 343324 w 577978"/>
                <a:gd name="connsiteY68" fmla="*/ 136478 h 1325893"/>
                <a:gd name="connsiteX69" fmla="*/ 316028 w 577978"/>
                <a:gd name="connsiteY69" fmla="*/ 177421 h 1325893"/>
                <a:gd name="connsiteX70" fmla="*/ 275085 w 577978"/>
                <a:gd name="connsiteY70" fmla="*/ 218364 h 1325893"/>
                <a:gd name="connsiteX71" fmla="*/ 206846 w 577978"/>
                <a:gd name="connsiteY71" fmla="*/ 300251 h 1325893"/>
                <a:gd name="connsiteX72" fmla="*/ 179551 w 577978"/>
                <a:gd name="connsiteY72" fmla="*/ 395785 h 1325893"/>
                <a:gd name="connsiteX73" fmla="*/ 138607 w 577978"/>
                <a:gd name="connsiteY73" fmla="*/ 600502 h 1325893"/>
                <a:gd name="connsiteX74" fmla="*/ 165903 w 577978"/>
                <a:gd name="connsiteY74" fmla="*/ 887105 h 1325893"/>
                <a:gd name="connsiteX75" fmla="*/ 179551 w 577978"/>
                <a:gd name="connsiteY75" fmla="*/ 928048 h 1325893"/>
                <a:gd name="connsiteX76" fmla="*/ 206846 w 577978"/>
                <a:gd name="connsiteY76" fmla="*/ 968991 h 1325893"/>
                <a:gd name="connsiteX77" fmla="*/ 234142 w 577978"/>
                <a:gd name="connsiteY77" fmla="*/ 1105469 h 1325893"/>
                <a:gd name="connsiteX78" fmla="*/ 275085 w 577978"/>
                <a:gd name="connsiteY78" fmla="*/ 1241946 h 1325893"/>
                <a:gd name="connsiteX79" fmla="*/ 288733 w 577978"/>
                <a:gd name="connsiteY79" fmla="*/ 1282890 h 1325893"/>
                <a:gd name="connsiteX80" fmla="*/ 302380 w 577978"/>
                <a:gd name="connsiteY80" fmla="*/ 1323833 h 1325893"/>
                <a:gd name="connsiteX81" fmla="*/ 165903 w 577978"/>
                <a:gd name="connsiteY81" fmla="*/ 1160060 h 1325893"/>
                <a:gd name="connsiteX82" fmla="*/ 152255 w 577978"/>
                <a:gd name="connsiteY82" fmla="*/ 1105469 h 1325893"/>
                <a:gd name="connsiteX83" fmla="*/ 165903 w 577978"/>
                <a:gd name="connsiteY83" fmla="*/ 491320 h 1325893"/>
                <a:gd name="connsiteX84" fmla="*/ 179551 w 577978"/>
                <a:gd name="connsiteY84" fmla="*/ 450376 h 1325893"/>
                <a:gd name="connsiteX85" fmla="*/ 193198 w 577978"/>
                <a:gd name="connsiteY85" fmla="*/ 382138 h 1325893"/>
                <a:gd name="connsiteX86" fmla="*/ 234142 w 577978"/>
                <a:gd name="connsiteY86" fmla="*/ 204717 h 1325893"/>
                <a:gd name="connsiteX87" fmla="*/ 247789 w 577978"/>
                <a:gd name="connsiteY87" fmla="*/ 163773 h 1325893"/>
                <a:gd name="connsiteX88" fmla="*/ 288733 w 577978"/>
                <a:gd name="connsiteY88" fmla="*/ 136478 h 1325893"/>
                <a:gd name="connsiteX89" fmla="*/ 261437 w 577978"/>
                <a:gd name="connsiteY89" fmla="*/ 177421 h 1325893"/>
                <a:gd name="connsiteX90" fmla="*/ 220494 w 577978"/>
                <a:gd name="connsiteY90" fmla="*/ 204717 h 1325893"/>
                <a:gd name="connsiteX91" fmla="*/ 179551 w 577978"/>
                <a:gd name="connsiteY91" fmla="*/ 245660 h 1325893"/>
                <a:gd name="connsiteX92" fmla="*/ 152255 w 577978"/>
                <a:gd name="connsiteY92" fmla="*/ 327546 h 1325893"/>
                <a:gd name="connsiteX93" fmla="*/ 138607 w 577978"/>
                <a:gd name="connsiteY93" fmla="*/ 368490 h 1325893"/>
                <a:gd name="connsiteX94" fmla="*/ 152255 w 577978"/>
                <a:gd name="connsiteY94" fmla="*/ 818866 h 1325893"/>
                <a:gd name="connsiteX95" fmla="*/ 193198 w 577978"/>
                <a:gd name="connsiteY95" fmla="*/ 941696 h 1325893"/>
                <a:gd name="connsiteX96" fmla="*/ 206846 w 577978"/>
                <a:gd name="connsiteY96" fmla="*/ 1009935 h 1325893"/>
                <a:gd name="connsiteX97" fmla="*/ 220494 w 577978"/>
                <a:gd name="connsiteY97" fmla="*/ 1050878 h 1325893"/>
                <a:gd name="connsiteX98" fmla="*/ 275085 w 577978"/>
                <a:gd name="connsiteY98" fmla="*/ 1201003 h 1325893"/>
                <a:gd name="connsiteX99" fmla="*/ 316028 w 577978"/>
                <a:gd name="connsiteY99" fmla="*/ 1228299 h 1325893"/>
                <a:gd name="connsiteX100" fmla="*/ 302380 w 577978"/>
                <a:gd name="connsiteY100" fmla="*/ 1187355 h 1325893"/>
                <a:gd name="connsiteX101" fmla="*/ 275085 w 577978"/>
                <a:gd name="connsiteY101" fmla="*/ 1146412 h 1325893"/>
                <a:gd name="connsiteX102" fmla="*/ 220494 w 577978"/>
                <a:gd name="connsiteY102" fmla="*/ 1050878 h 1325893"/>
                <a:gd name="connsiteX103" fmla="*/ 193198 w 577978"/>
                <a:gd name="connsiteY103" fmla="*/ 982639 h 1325893"/>
                <a:gd name="connsiteX104" fmla="*/ 152255 w 577978"/>
                <a:gd name="connsiteY104" fmla="*/ 887105 h 1325893"/>
                <a:gd name="connsiteX105" fmla="*/ 165903 w 577978"/>
                <a:gd name="connsiteY105" fmla="*/ 709684 h 1325893"/>
                <a:gd name="connsiteX106" fmla="*/ 193198 w 577978"/>
                <a:gd name="connsiteY106" fmla="*/ 668741 h 1325893"/>
                <a:gd name="connsiteX107" fmla="*/ 220494 w 577978"/>
                <a:gd name="connsiteY107" fmla="*/ 573206 h 1325893"/>
                <a:gd name="connsiteX108" fmla="*/ 247789 w 577978"/>
                <a:gd name="connsiteY108" fmla="*/ 491320 h 1325893"/>
                <a:gd name="connsiteX109" fmla="*/ 261437 w 577978"/>
                <a:gd name="connsiteY109" fmla="*/ 368490 h 1325893"/>
                <a:gd name="connsiteX110" fmla="*/ 302380 w 577978"/>
                <a:gd name="connsiteY110" fmla="*/ 286603 h 1325893"/>
                <a:gd name="connsiteX111" fmla="*/ 343324 w 577978"/>
                <a:gd name="connsiteY111" fmla="*/ 204717 h 1325893"/>
                <a:gd name="connsiteX112" fmla="*/ 356971 w 577978"/>
                <a:gd name="connsiteY112" fmla="*/ 163773 h 1325893"/>
                <a:gd name="connsiteX113" fmla="*/ 234142 w 577978"/>
                <a:gd name="connsiteY113" fmla="*/ 232012 h 1325893"/>
                <a:gd name="connsiteX114" fmla="*/ 206846 w 577978"/>
                <a:gd name="connsiteY114" fmla="*/ 341194 h 1325893"/>
                <a:gd name="connsiteX115" fmla="*/ 193198 w 577978"/>
                <a:gd name="connsiteY115" fmla="*/ 395785 h 1325893"/>
                <a:gd name="connsiteX116" fmla="*/ 206846 w 577978"/>
                <a:gd name="connsiteY116" fmla="*/ 914400 h 1325893"/>
                <a:gd name="connsiteX117" fmla="*/ 220494 w 577978"/>
                <a:gd name="connsiteY117" fmla="*/ 968991 h 1325893"/>
                <a:gd name="connsiteX118" fmla="*/ 288733 w 577978"/>
                <a:gd name="connsiteY118" fmla="*/ 1064526 h 1325893"/>
                <a:gd name="connsiteX119" fmla="*/ 343324 w 577978"/>
                <a:gd name="connsiteY119" fmla="*/ 1105469 h 1325893"/>
                <a:gd name="connsiteX120" fmla="*/ 384267 w 577978"/>
                <a:gd name="connsiteY120" fmla="*/ 1146412 h 1325893"/>
                <a:gd name="connsiteX121" fmla="*/ 411562 w 577978"/>
                <a:gd name="connsiteY121" fmla="*/ 1173708 h 132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577978" h="1325893">
                  <a:moveTo>
                    <a:pt x="275085" y="1310185"/>
                  </a:moveTo>
                  <a:cubicBezTo>
                    <a:pt x="252339" y="1301087"/>
                    <a:pt x="225156" y="1299166"/>
                    <a:pt x="206846" y="1282890"/>
                  </a:cubicBezTo>
                  <a:cubicBezTo>
                    <a:pt x="129392" y="1214042"/>
                    <a:pt x="169156" y="1221158"/>
                    <a:pt x="138607" y="1160060"/>
                  </a:cubicBezTo>
                  <a:cubicBezTo>
                    <a:pt x="131272" y="1145389"/>
                    <a:pt x="118647" y="1133788"/>
                    <a:pt x="111312" y="1119117"/>
                  </a:cubicBezTo>
                  <a:cubicBezTo>
                    <a:pt x="101522" y="1099538"/>
                    <a:pt x="88389" y="1041073"/>
                    <a:pt x="84016" y="1023582"/>
                  </a:cubicBezTo>
                  <a:cubicBezTo>
                    <a:pt x="88565" y="887104"/>
                    <a:pt x="89874" y="750480"/>
                    <a:pt x="97664" y="614149"/>
                  </a:cubicBezTo>
                  <a:cubicBezTo>
                    <a:pt x="98581" y="598107"/>
                    <a:pt x="118955" y="511336"/>
                    <a:pt x="124960" y="491320"/>
                  </a:cubicBezTo>
                  <a:cubicBezTo>
                    <a:pt x="133228" y="463761"/>
                    <a:pt x="143157" y="436729"/>
                    <a:pt x="152255" y="409433"/>
                  </a:cubicBezTo>
                  <a:cubicBezTo>
                    <a:pt x="156804" y="395785"/>
                    <a:pt x="157923" y="380460"/>
                    <a:pt x="165903" y="368490"/>
                  </a:cubicBezTo>
                  <a:cubicBezTo>
                    <a:pt x="175001" y="354842"/>
                    <a:pt x="185863" y="342217"/>
                    <a:pt x="193198" y="327546"/>
                  </a:cubicBezTo>
                  <a:cubicBezTo>
                    <a:pt x="199632" y="314679"/>
                    <a:pt x="201179" y="299826"/>
                    <a:pt x="206846" y="286603"/>
                  </a:cubicBezTo>
                  <a:cubicBezTo>
                    <a:pt x="223981" y="246622"/>
                    <a:pt x="236963" y="225333"/>
                    <a:pt x="261437" y="191069"/>
                  </a:cubicBezTo>
                  <a:cubicBezTo>
                    <a:pt x="274658" y="172560"/>
                    <a:pt x="286296" y="152562"/>
                    <a:pt x="302380" y="136478"/>
                  </a:cubicBezTo>
                  <a:cubicBezTo>
                    <a:pt x="313979" y="124879"/>
                    <a:pt x="329676" y="118281"/>
                    <a:pt x="343324" y="109182"/>
                  </a:cubicBezTo>
                  <a:cubicBezTo>
                    <a:pt x="352422" y="95534"/>
                    <a:pt x="386895" y="70273"/>
                    <a:pt x="370619" y="68239"/>
                  </a:cubicBezTo>
                  <a:cubicBezTo>
                    <a:pt x="324584" y="62485"/>
                    <a:pt x="234142" y="95535"/>
                    <a:pt x="234142" y="95535"/>
                  </a:cubicBezTo>
                  <a:cubicBezTo>
                    <a:pt x="116797" y="173762"/>
                    <a:pt x="265268" y="79971"/>
                    <a:pt x="152255" y="136478"/>
                  </a:cubicBezTo>
                  <a:cubicBezTo>
                    <a:pt x="46431" y="189390"/>
                    <a:pt x="173280" y="143117"/>
                    <a:pt x="70368" y="177421"/>
                  </a:cubicBezTo>
                  <a:cubicBezTo>
                    <a:pt x="56720" y="186520"/>
                    <a:pt x="17827" y="193119"/>
                    <a:pt x="29425" y="204717"/>
                  </a:cubicBezTo>
                  <a:cubicBezTo>
                    <a:pt x="51382" y="226674"/>
                    <a:pt x="135345" y="152456"/>
                    <a:pt x="138607" y="150126"/>
                  </a:cubicBezTo>
                  <a:cubicBezTo>
                    <a:pt x="169945" y="127742"/>
                    <a:pt x="197791" y="110075"/>
                    <a:pt x="234142" y="95535"/>
                  </a:cubicBezTo>
                  <a:cubicBezTo>
                    <a:pt x="260856" y="84849"/>
                    <a:pt x="288733" y="77338"/>
                    <a:pt x="316028" y="68239"/>
                  </a:cubicBezTo>
                  <a:cubicBezTo>
                    <a:pt x="329676" y="63690"/>
                    <a:pt x="345001" y="62571"/>
                    <a:pt x="356971" y="54591"/>
                  </a:cubicBezTo>
                  <a:lnTo>
                    <a:pt x="397915" y="27296"/>
                  </a:lnTo>
                  <a:cubicBezTo>
                    <a:pt x="435655" y="140522"/>
                    <a:pt x="372296" y="-37593"/>
                    <a:pt x="466154" y="150126"/>
                  </a:cubicBezTo>
                  <a:cubicBezTo>
                    <a:pt x="475252" y="168323"/>
                    <a:pt x="482982" y="187271"/>
                    <a:pt x="493449" y="204717"/>
                  </a:cubicBezTo>
                  <a:cubicBezTo>
                    <a:pt x="510327" y="232847"/>
                    <a:pt x="529843" y="259308"/>
                    <a:pt x="548040" y="286603"/>
                  </a:cubicBezTo>
                  <a:cubicBezTo>
                    <a:pt x="557139" y="300251"/>
                    <a:pt x="586935" y="339144"/>
                    <a:pt x="575336" y="327546"/>
                  </a:cubicBezTo>
                  <a:lnTo>
                    <a:pt x="534392" y="286603"/>
                  </a:lnTo>
                  <a:cubicBezTo>
                    <a:pt x="507960" y="180869"/>
                    <a:pt x="542348" y="278634"/>
                    <a:pt x="479801" y="191069"/>
                  </a:cubicBezTo>
                  <a:cubicBezTo>
                    <a:pt x="467976" y="174514"/>
                    <a:pt x="462600" y="154142"/>
                    <a:pt x="452506" y="136478"/>
                  </a:cubicBezTo>
                  <a:cubicBezTo>
                    <a:pt x="427173" y="92146"/>
                    <a:pt x="421900" y="92225"/>
                    <a:pt x="384267" y="54591"/>
                  </a:cubicBezTo>
                  <a:cubicBezTo>
                    <a:pt x="361521" y="59140"/>
                    <a:pt x="338631" y="63023"/>
                    <a:pt x="316028" y="68239"/>
                  </a:cubicBezTo>
                  <a:cubicBezTo>
                    <a:pt x="279475" y="76675"/>
                    <a:pt x="244206" y="92139"/>
                    <a:pt x="206846" y="95535"/>
                  </a:cubicBezTo>
                  <a:cubicBezTo>
                    <a:pt x="-11388" y="115373"/>
                    <a:pt x="6584" y="112524"/>
                    <a:pt x="261437" y="95535"/>
                  </a:cubicBezTo>
                  <a:cubicBezTo>
                    <a:pt x="286620" y="90498"/>
                    <a:pt x="410163" y="64477"/>
                    <a:pt x="425210" y="68239"/>
                  </a:cubicBezTo>
                  <a:cubicBezTo>
                    <a:pt x="439166" y="71728"/>
                    <a:pt x="434309" y="95534"/>
                    <a:pt x="438858" y="109182"/>
                  </a:cubicBezTo>
                  <a:cubicBezTo>
                    <a:pt x="443407" y="145576"/>
                    <a:pt x="448456" y="181911"/>
                    <a:pt x="452506" y="218364"/>
                  </a:cubicBezTo>
                  <a:cubicBezTo>
                    <a:pt x="457555" y="263804"/>
                    <a:pt x="466154" y="309122"/>
                    <a:pt x="466154" y="354842"/>
                  </a:cubicBezTo>
                  <a:cubicBezTo>
                    <a:pt x="466154" y="369228"/>
                    <a:pt x="457557" y="327369"/>
                    <a:pt x="452506" y="313899"/>
                  </a:cubicBezTo>
                  <a:cubicBezTo>
                    <a:pt x="438720" y="277137"/>
                    <a:pt x="421887" y="242574"/>
                    <a:pt x="411562" y="204717"/>
                  </a:cubicBezTo>
                  <a:cubicBezTo>
                    <a:pt x="401691" y="168525"/>
                    <a:pt x="419856" y="107398"/>
                    <a:pt x="384267" y="95535"/>
                  </a:cubicBezTo>
                  <a:lnTo>
                    <a:pt x="343324" y="81887"/>
                  </a:lnTo>
                  <a:cubicBezTo>
                    <a:pt x="329676" y="86436"/>
                    <a:pt x="315603" y="89868"/>
                    <a:pt x="302380" y="95535"/>
                  </a:cubicBezTo>
                  <a:cubicBezTo>
                    <a:pt x="283680" y="103549"/>
                    <a:pt x="266838" y="115687"/>
                    <a:pt x="247789" y="122830"/>
                  </a:cubicBezTo>
                  <a:cubicBezTo>
                    <a:pt x="230226" y="129416"/>
                    <a:pt x="210993" y="130546"/>
                    <a:pt x="193198" y="136478"/>
                  </a:cubicBezTo>
                  <a:cubicBezTo>
                    <a:pt x="135785" y="155616"/>
                    <a:pt x="127898" y="159725"/>
                    <a:pt x="84016" y="191069"/>
                  </a:cubicBezTo>
                  <a:cubicBezTo>
                    <a:pt x="65507" y="204290"/>
                    <a:pt x="29425" y="209266"/>
                    <a:pt x="29425" y="232012"/>
                  </a:cubicBezTo>
                  <a:cubicBezTo>
                    <a:pt x="29425" y="250769"/>
                    <a:pt x="65819" y="222913"/>
                    <a:pt x="84016" y="218364"/>
                  </a:cubicBezTo>
                  <a:cubicBezTo>
                    <a:pt x="93115" y="204716"/>
                    <a:pt x="98968" y="188222"/>
                    <a:pt x="111312" y="177421"/>
                  </a:cubicBezTo>
                  <a:cubicBezTo>
                    <a:pt x="136000" y="155819"/>
                    <a:pt x="225023" y="114873"/>
                    <a:pt x="193198" y="122830"/>
                  </a:cubicBezTo>
                  <a:cubicBezTo>
                    <a:pt x="70060" y="153615"/>
                    <a:pt x="119605" y="138264"/>
                    <a:pt x="43073" y="163773"/>
                  </a:cubicBezTo>
                  <a:cubicBezTo>
                    <a:pt x="29425" y="172872"/>
                    <a:pt x="-9468" y="179471"/>
                    <a:pt x="2130" y="191069"/>
                  </a:cubicBezTo>
                  <a:cubicBezTo>
                    <a:pt x="14517" y="203456"/>
                    <a:pt x="107128" y="152218"/>
                    <a:pt x="111312" y="150126"/>
                  </a:cubicBezTo>
                  <a:cubicBezTo>
                    <a:pt x="189094" y="72342"/>
                    <a:pt x="110619" y="136775"/>
                    <a:pt x="206846" y="95535"/>
                  </a:cubicBezTo>
                  <a:cubicBezTo>
                    <a:pt x="253596" y="75499"/>
                    <a:pt x="295072" y="43380"/>
                    <a:pt x="343324" y="27296"/>
                  </a:cubicBezTo>
                  <a:lnTo>
                    <a:pt x="425210" y="0"/>
                  </a:lnTo>
                  <a:cubicBezTo>
                    <a:pt x="430452" y="31453"/>
                    <a:pt x="435707" y="89231"/>
                    <a:pt x="452506" y="122830"/>
                  </a:cubicBezTo>
                  <a:cubicBezTo>
                    <a:pt x="459841" y="137501"/>
                    <a:pt x="471663" y="149532"/>
                    <a:pt x="479801" y="163773"/>
                  </a:cubicBezTo>
                  <a:cubicBezTo>
                    <a:pt x="489895" y="181437"/>
                    <a:pt x="497998" y="200167"/>
                    <a:pt x="507097" y="218364"/>
                  </a:cubicBezTo>
                  <a:cubicBezTo>
                    <a:pt x="511646" y="241110"/>
                    <a:pt x="515119" y="264099"/>
                    <a:pt x="520745" y="286603"/>
                  </a:cubicBezTo>
                  <a:cubicBezTo>
                    <a:pt x="524234" y="300559"/>
                    <a:pt x="546728" y="334947"/>
                    <a:pt x="534392" y="327546"/>
                  </a:cubicBezTo>
                  <a:cubicBezTo>
                    <a:pt x="501291" y="307686"/>
                    <a:pt x="476355" y="276013"/>
                    <a:pt x="452506" y="245660"/>
                  </a:cubicBezTo>
                  <a:cubicBezTo>
                    <a:pt x="425991" y="211913"/>
                    <a:pt x="365074" y="98091"/>
                    <a:pt x="384267" y="136478"/>
                  </a:cubicBezTo>
                  <a:cubicBezTo>
                    <a:pt x="393365" y="154675"/>
                    <a:pt x="405128" y="171768"/>
                    <a:pt x="411562" y="191069"/>
                  </a:cubicBezTo>
                  <a:cubicBezTo>
                    <a:pt x="423425" y="226658"/>
                    <a:pt x="443511" y="337475"/>
                    <a:pt x="438858" y="300251"/>
                  </a:cubicBezTo>
                  <a:cubicBezTo>
                    <a:pt x="434309" y="263857"/>
                    <a:pt x="432895" y="226932"/>
                    <a:pt x="425210" y="191069"/>
                  </a:cubicBezTo>
                  <a:cubicBezTo>
                    <a:pt x="419181" y="162936"/>
                    <a:pt x="397915" y="109182"/>
                    <a:pt x="397915" y="109182"/>
                  </a:cubicBezTo>
                  <a:cubicBezTo>
                    <a:pt x="379718" y="118281"/>
                    <a:pt x="358953" y="123454"/>
                    <a:pt x="343324" y="136478"/>
                  </a:cubicBezTo>
                  <a:cubicBezTo>
                    <a:pt x="330723" y="146979"/>
                    <a:pt x="326529" y="164820"/>
                    <a:pt x="316028" y="177421"/>
                  </a:cubicBezTo>
                  <a:cubicBezTo>
                    <a:pt x="303672" y="192248"/>
                    <a:pt x="287441" y="203537"/>
                    <a:pt x="275085" y="218364"/>
                  </a:cubicBezTo>
                  <a:cubicBezTo>
                    <a:pt x="180081" y="332369"/>
                    <a:pt x="326460" y="180637"/>
                    <a:pt x="206846" y="300251"/>
                  </a:cubicBezTo>
                  <a:cubicBezTo>
                    <a:pt x="194775" y="336463"/>
                    <a:pt x="186897" y="356607"/>
                    <a:pt x="179551" y="395785"/>
                  </a:cubicBezTo>
                  <a:cubicBezTo>
                    <a:pt x="141417" y="599167"/>
                    <a:pt x="171959" y="500447"/>
                    <a:pt x="138607" y="600502"/>
                  </a:cubicBezTo>
                  <a:cubicBezTo>
                    <a:pt x="145307" y="701005"/>
                    <a:pt x="144568" y="791097"/>
                    <a:pt x="165903" y="887105"/>
                  </a:cubicBezTo>
                  <a:cubicBezTo>
                    <a:pt x="169024" y="901148"/>
                    <a:pt x="173117" y="915181"/>
                    <a:pt x="179551" y="928048"/>
                  </a:cubicBezTo>
                  <a:cubicBezTo>
                    <a:pt x="186886" y="942719"/>
                    <a:pt x="197748" y="955343"/>
                    <a:pt x="206846" y="968991"/>
                  </a:cubicBezTo>
                  <a:cubicBezTo>
                    <a:pt x="238543" y="1095775"/>
                    <a:pt x="200685" y="938179"/>
                    <a:pt x="234142" y="1105469"/>
                  </a:cubicBezTo>
                  <a:cubicBezTo>
                    <a:pt x="244457" y="1157043"/>
                    <a:pt x="257673" y="1189709"/>
                    <a:pt x="275085" y="1241946"/>
                  </a:cubicBezTo>
                  <a:lnTo>
                    <a:pt x="288733" y="1282890"/>
                  </a:lnTo>
                  <a:cubicBezTo>
                    <a:pt x="293282" y="1296538"/>
                    <a:pt x="311212" y="1335189"/>
                    <a:pt x="302380" y="1323833"/>
                  </a:cubicBezTo>
                  <a:cubicBezTo>
                    <a:pt x="194997" y="1185768"/>
                    <a:pt x="243523" y="1237680"/>
                    <a:pt x="165903" y="1160060"/>
                  </a:cubicBezTo>
                  <a:cubicBezTo>
                    <a:pt x="161354" y="1141863"/>
                    <a:pt x="152255" y="1124226"/>
                    <a:pt x="152255" y="1105469"/>
                  </a:cubicBezTo>
                  <a:cubicBezTo>
                    <a:pt x="152255" y="900702"/>
                    <a:pt x="157378" y="695909"/>
                    <a:pt x="165903" y="491320"/>
                  </a:cubicBezTo>
                  <a:cubicBezTo>
                    <a:pt x="166502" y="476946"/>
                    <a:pt x="176062" y="464333"/>
                    <a:pt x="179551" y="450376"/>
                  </a:cubicBezTo>
                  <a:cubicBezTo>
                    <a:pt x="185177" y="427872"/>
                    <a:pt x="190132" y="405131"/>
                    <a:pt x="193198" y="382138"/>
                  </a:cubicBezTo>
                  <a:cubicBezTo>
                    <a:pt x="214844" y="219790"/>
                    <a:pt x="179201" y="287126"/>
                    <a:pt x="234142" y="204717"/>
                  </a:cubicBezTo>
                  <a:cubicBezTo>
                    <a:pt x="238691" y="191069"/>
                    <a:pt x="238802" y="175007"/>
                    <a:pt x="247789" y="163773"/>
                  </a:cubicBezTo>
                  <a:cubicBezTo>
                    <a:pt x="258036" y="150965"/>
                    <a:pt x="277135" y="124880"/>
                    <a:pt x="288733" y="136478"/>
                  </a:cubicBezTo>
                  <a:cubicBezTo>
                    <a:pt x="300331" y="148076"/>
                    <a:pt x="273035" y="165823"/>
                    <a:pt x="261437" y="177421"/>
                  </a:cubicBezTo>
                  <a:cubicBezTo>
                    <a:pt x="249839" y="189019"/>
                    <a:pt x="233095" y="194216"/>
                    <a:pt x="220494" y="204717"/>
                  </a:cubicBezTo>
                  <a:cubicBezTo>
                    <a:pt x="205667" y="217073"/>
                    <a:pt x="193199" y="232012"/>
                    <a:pt x="179551" y="245660"/>
                  </a:cubicBezTo>
                  <a:lnTo>
                    <a:pt x="152255" y="327546"/>
                  </a:lnTo>
                  <a:lnTo>
                    <a:pt x="138607" y="368490"/>
                  </a:lnTo>
                  <a:cubicBezTo>
                    <a:pt x="143156" y="518615"/>
                    <a:pt x="144148" y="668891"/>
                    <a:pt x="152255" y="818866"/>
                  </a:cubicBezTo>
                  <a:cubicBezTo>
                    <a:pt x="154557" y="861457"/>
                    <a:pt x="181516" y="902756"/>
                    <a:pt x="193198" y="941696"/>
                  </a:cubicBezTo>
                  <a:cubicBezTo>
                    <a:pt x="199863" y="963915"/>
                    <a:pt x="201220" y="987431"/>
                    <a:pt x="206846" y="1009935"/>
                  </a:cubicBezTo>
                  <a:cubicBezTo>
                    <a:pt x="210335" y="1023891"/>
                    <a:pt x="216709" y="1036999"/>
                    <a:pt x="220494" y="1050878"/>
                  </a:cubicBezTo>
                  <a:cubicBezTo>
                    <a:pt x="235050" y="1104249"/>
                    <a:pt x="234289" y="1160207"/>
                    <a:pt x="275085" y="1201003"/>
                  </a:cubicBezTo>
                  <a:cubicBezTo>
                    <a:pt x="286683" y="1212601"/>
                    <a:pt x="302380" y="1219200"/>
                    <a:pt x="316028" y="1228299"/>
                  </a:cubicBezTo>
                  <a:cubicBezTo>
                    <a:pt x="311479" y="1214651"/>
                    <a:pt x="308814" y="1200222"/>
                    <a:pt x="302380" y="1187355"/>
                  </a:cubicBezTo>
                  <a:cubicBezTo>
                    <a:pt x="295045" y="1172684"/>
                    <a:pt x="281546" y="1161488"/>
                    <a:pt x="275085" y="1146412"/>
                  </a:cubicBezTo>
                  <a:cubicBezTo>
                    <a:pt x="233846" y="1050186"/>
                    <a:pt x="298275" y="1128659"/>
                    <a:pt x="220494" y="1050878"/>
                  </a:cubicBezTo>
                  <a:cubicBezTo>
                    <a:pt x="211395" y="1028132"/>
                    <a:pt x="203148" y="1005026"/>
                    <a:pt x="193198" y="982639"/>
                  </a:cubicBezTo>
                  <a:cubicBezTo>
                    <a:pt x="148227" y="881454"/>
                    <a:pt x="180286" y="971197"/>
                    <a:pt x="152255" y="887105"/>
                  </a:cubicBezTo>
                  <a:cubicBezTo>
                    <a:pt x="156804" y="827965"/>
                    <a:pt x="154972" y="767983"/>
                    <a:pt x="165903" y="709684"/>
                  </a:cubicBezTo>
                  <a:cubicBezTo>
                    <a:pt x="168926" y="693563"/>
                    <a:pt x="187106" y="683970"/>
                    <a:pt x="193198" y="668741"/>
                  </a:cubicBezTo>
                  <a:cubicBezTo>
                    <a:pt x="205498" y="637990"/>
                    <a:pt x="210754" y="604861"/>
                    <a:pt x="220494" y="573206"/>
                  </a:cubicBezTo>
                  <a:cubicBezTo>
                    <a:pt x="228955" y="545707"/>
                    <a:pt x="247789" y="491320"/>
                    <a:pt x="247789" y="491320"/>
                  </a:cubicBezTo>
                  <a:cubicBezTo>
                    <a:pt x="252338" y="450377"/>
                    <a:pt x="254664" y="409125"/>
                    <a:pt x="261437" y="368490"/>
                  </a:cubicBezTo>
                  <a:cubicBezTo>
                    <a:pt x="270013" y="317034"/>
                    <a:pt x="278801" y="333760"/>
                    <a:pt x="302380" y="286603"/>
                  </a:cubicBezTo>
                  <a:cubicBezTo>
                    <a:pt x="358880" y="173604"/>
                    <a:pt x="265104" y="322045"/>
                    <a:pt x="343324" y="204717"/>
                  </a:cubicBezTo>
                  <a:cubicBezTo>
                    <a:pt x="347873" y="191069"/>
                    <a:pt x="371078" y="166594"/>
                    <a:pt x="356971" y="163773"/>
                  </a:cubicBezTo>
                  <a:cubicBezTo>
                    <a:pt x="301307" y="152640"/>
                    <a:pt x="265557" y="200597"/>
                    <a:pt x="234142" y="232012"/>
                  </a:cubicBezTo>
                  <a:lnTo>
                    <a:pt x="206846" y="341194"/>
                  </a:lnTo>
                  <a:lnTo>
                    <a:pt x="193198" y="395785"/>
                  </a:lnTo>
                  <a:cubicBezTo>
                    <a:pt x="197747" y="568657"/>
                    <a:pt x="198620" y="741664"/>
                    <a:pt x="206846" y="914400"/>
                  </a:cubicBezTo>
                  <a:cubicBezTo>
                    <a:pt x="207738" y="933136"/>
                    <a:pt x="213105" y="951751"/>
                    <a:pt x="220494" y="968991"/>
                  </a:cubicBezTo>
                  <a:cubicBezTo>
                    <a:pt x="226308" y="982556"/>
                    <a:pt x="285233" y="1061026"/>
                    <a:pt x="288733" y="1064526"/>
                  </a:cubicBezTo>
                  <a:cubicBezTo>
                    <a:pt x="304817" y="1080610"/>
                    <a:pt x="326054" y="1090666"/>
                    <a:pt x="343324" y="1105469"/>
                  </a:cubicBezTo>
                  <a:cubicBezTo>
                    <a:pt x="357978" y="1118030"/>
                    <a:pt x="369440" y="1134056"/>
                    <a:pt x="384267" y="1146412"/>
                  </a:cubicBezTo>
                  <a:cubicBezTo>
                    <a:pt x="420050" y="1176232"/>
                    <a:pt x="444094" y="1173708"/>
                    <a:pt x="411562" y="1173708"/>
                  </a:cubicBezTo>
                </a:path>
              </a:pathLst>
            </a:custGeom>
            <a:noFill/>
            <a:ln>
              <a:solidFill>
                <a:srgbClr val="009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067466" y="3970200"/>
              <a:ext cx="3642960" cy="1846660"/>
            </a:xfrm>
            <a:prstGeom prst="rect">
              <a:avLst/>
            </a:prstGeom>
            <a:noFill/>
          </p:spPr>
          <p:txBody>
            <a:bodyPr wrap="square" rtlCol="0">
              <a:spAutoFit/>
            </a:bodyPr>
            <a:lstStyle/>
            <a:p>
              <a:r>
                <a:rPr lang="en-US" dirty="0" err="1" smtClean="0">
                  <a:solidFill>
                    <a:srgbClr val="0090FF"/>
                  </a:solidFill>
                  <a:latin typeface="Segoe Print" pitchFamily="2" charset="0"/>
                </a:rPr>
                <a:t>Zeo</a:t>
              </a:r>
              <a:endParaRPr lang="en-US" dirty="0" smtClean="0">
                <a:solidFill>
                  <a:srgbClr val="0090FF"/>
                </a:solidFill>
                <a:latin typeface="Segoe Print" pitchFamily="2" charset="0"/>
              </a:endParaRPr>
            </a:p>
            <a:p>
              <a:r>
                <a:rPr lang="en-US" dirty="0" smtClean="0">
                  <a:solidFill>
                    <a:srgbClr val="0090FF"/>
                  </a:solidFill>
                  <a:latin typeface="Segoe Print" pitchFamily="2" charset="0"/>
                </a:rPr>
                <a:t>Sleep</a:t>
              </a:r>
            </a:p>
            <a:p>
              <a:r>
                <a:rPr lang="en-US" dirty="0" smtClean="0">
                  <a:solidFill>
                    <a:srgbClr val="0090FF"/>
                  </a:solidFill>
                  <a:latin typeface="Segoe Print" pitchFamily="2" charset="0"/>
                </a:rPr>
                <a:t>Sensor</a:t>
              </a:r>
              <a:endParaRPr lang="en-US" dirty="0">
                <a:solidFill>
                  <a:srgbClr val="0090FF"/>
                </a:solidFill>
                <a:latin typeface="Segoe Print" pitchFamily="2" charset="0"/>
              </a:endParaRPr>
            </a:p>
          </p:txBody>
        </p:sp>
      </p:grpSp>
    </p:spTree>
    <p:extLst>
      <p:ext uri="{BB962C8B-B14F-4D97-AF65-F5344CB8AC3E}">
        <p14:creationId xmlns:p14="http://schemas.microsoft.com/office/powerpoint/2010/main" val="337349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6875" y="4841175"/>
            <a:ext cx="9144000" cy="923330"/>
          </a:xfrm>
          <a:prstGeom prst="rect">
            <a:avLst/>
          </a:prstGeom>
          <a:noFill/>
          <a:ln>
            <a:noFill/>
          </a:ln>
        </p:spPr>
        <p:txBody>
          <a:bodyPr wrap="square" rtlCol="0">
            <a:spAutoFit/>
          </a:bodyPr>
          <a:lstStyle/>
          <a:p>
            <a:pPr algn="ctr"/>
            <a:r>
              <a:rPr lang="en-US" sz="5400" dirty="0" smtClean="0">
                <a:solidFill>
                  <a:prstClr val="white">
                    <a:lumMod val="65000"/>
                  </a:prstClr>
                </a:solidFill>
                <a:latin typeface="Segoe UI Semibold" pitchFamily="34" charset="0"/>
              </a:rPr>
              <a:t>sensing</a:t>
            </a:r>
            <a:r>
              <a:rPr lang="en-US" sz="5400" dirty="0" smtClean="0">
                <a:solidFill>
                  <a:prstClr val="black">
                    <a:lumMod val="50000"/>
                    <a:lumOff val="50000"/>
                  </a:prstClr>
                </a:solidFill>
                <a:latin typeface="Segoe UI Light" pitchFamily="34" charset="0"/>
              </a:rPr>
              <a:t>feedback</a:t>
            </a:r>
            <a:r>
              <a:rPr lang="en-US" sz="5400" dirty="0" smtClean="0">
                <a:solidFill>
                  <a:prstClr val="white">
                    <a:lumMod val="65000"/>
                  </a:prstClr>
                </a:solidFill>
                <a:latin typeface="Segoe UI Light" pitchFamily="34" charset="0"/>
              </a:rPr>
              <a:t> </a:t>
            </a:r>
            <a:endParaRPr lang="en-US" sz="2000" dirty="0">
              <a:solidFill>
                <a:prstClr val="white">
                  <a:lumMod val="65000"/>
                </a:prstClr>
              </a:solidFill>
              <a:latin typeface="Segoe UI Light" pitchFamily="34" charset="0"/>
            </a:endParaRPr>
          </a:p>
        </p:txBody>
      </p:sp>
      <p:sp>
        <p:nvSpPr>
          <p:cNvPr id="15" name="TextBox 14"/>
          <p:cNvSpPr txBox="1"/>
          <p:nvPr/>
        </p:nvSpPr>
        <p:spPr>
          <a:xfrm>
            <a:off x="4235335" y="7086600"/>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0" name="TextBox 9"/>
          <p:cNvSpPr txBox="1"/>
          <p:nvPr/>
        </p:nvSpPr>
        <p:spPr>
          <a:xfrm>
            <a:off x="0" y="525959"/>
            <a:ext cx="9144000" cy="769441"/>
          </a:xfrm>
          <a:prstGeom prst="rect">
            <a:avLst/>
          </a:prstGeom>
          <a:noFill/>
        </p:spPr>
        <p:txBody>
          <a:bodyPr wrap="square" rtlCol="0">
            <a:spAutoFit/>
          </a:bodyPr>
          <a:lstStyle/>
          <a:p>
            <a:pPr algn="ctr"/>
            <a:r>
              <a:rPr lang="en-US" sz="4400" dirty="0" err="1" smtClean="0">
                <a:solidFill>
                  <a:schemeClr val="bg1"/>
                </a:solidFill>
                <a:latin typeface="Segoe UI Semibold" pitchFamily="34" charset="0"/>
              </a:rPr>
              <a:t>Recyclebank</a:t>
            </a:r>
            <a:r>
              <a:rPr lang="en-US" sz="4400" dirty="0" smtClean="0">
                <a:solidFill>
                  <a:schemeClr val="bg1"/>
                </a:solidFill>
                <a:latin typeface="Segoe UI Semibold" pitchFamily="34" charset="0"/>
              </a:rPr>
              <a:t> </a:t>
            </a:r>
            <a:r>
              <a:rPr lang="en-US" sz="4400" dirty="0" smtClean="0">
                <a:solidFill>
                  <a:schemeClr val="bg1"/>
                </a:solidFill>
                <a:latin typeface="Segoe UI Light" pitchFamily="34" charset="0"/>
              </a:rPr>
              <a:t>Recycling Tracker</a:t>
            </a:r>
            <a:endParaRPr lang="en-US" sz="4400" dirty="0">
              <a:solidFill>
                <a:schemeClr val="bg1"/>
              </a:solidFill>
              <a:latin typeface="Segoe UI Light" pitchFamily="34" charset="0"/>
            </a:endParaRPr>
          </a:p>
        </p:txBody>
      </p:sp>
      <p:pic>
        <p:nvPicPr>
          <p:cNvPr id="17" name="Picture 3" descr="D:\research\talks\UMD_HCIL2012_Symposium\images\Recycling_Truck_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0108" y="1572913"/>
            <a:ext cx="5102108" cy="340156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http://www.readallaboutit.open-books.org/wp-content/uploads/2008/12/my-account_notloggedin.png"/>
          <p:cNvPicPr>
            <a:picLocks noChangeAspect="1" noChangeArrowheads="1"/>
          </p:cNvPicPr>
          <p:nvPr/>
        </p:nvPicPr>
        <p:blipFill rotWithShape="1">
          <a:blip r:embed="rId4">
            <a:extLst>
              <a:ext uri="{28A0092B-C50C-407E-A947-70E740481C1C}">
                <a14:useLocalDpi xmlns:a14="http://schemas.microsoft.com/office/drawing/2010/main" val="0"/>
              </a:ext>
            </a:extLst>
          </a:blip>
          <a:srcRect t="11282" r="23893" b="25193"/>
          <a:stretch/>
        </p:blipFill>
        <p:spPr bwMode="auto">
          <a:xfrm>
            <a:off x="4507675" y="1572913"/>
            <a:ext cx="4678875" cy="339964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6.mshcdn.com/wp-content/uploads/2008/10/recyclebank.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4828" y="7391400"/>
            <a:ext cx="4286250" cy="243840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201666" y="3961620"/>
            <a:ext cx="2074934" cy="923330"/>
          </a:xfrm>
          <a:prstGeom prst="rect">
            <a:avLst/>
          </a:prstGeom>
          <a:noFill/>
        </p:spPr>
        <p:txBody>
          <a:bodyPr wrap="square" rtlCol="0">
            <a:spAutoFit/>
          </a:bodyPr>
          <a:lstStyle/>
          <a:p>
            <a:pPr algn="ctr"/>
            <a:r>
              <a:rPr lang="en-US" dirty="0" smtClean="0">
                <a:solidFill>
                  <a:schemeClr val="bg1"/>
                </a:solidFill>
                <a:latin typeface="Segoe Print" pitchFamily="2" charset="0"/>
              </a:rPr>
              <a:t>RFID + Scale</a:t>
            </a:r>
          </a:p>
          <a:p>
            <a:pPr algn="ctr"/>
            <a:r>
              <a:rPr lang="en-US" dirty="0" smtClean="0">
                <a:solidFill>
                  <a:schemeClr val="bg1"/>
                </a:solidFill>
                <a:latin typeface="Segoe Print" pitchFamily="2" charset="0"/>
              </a:rPr>
              <a:t>Recycling Level </a:t>
            </a:r>
          </a:p>
          <a:p>
            <a:pPr algn="ctr"/>
            <a:r>
              <a:rPr lang="en-US" dirty="0" smtClean="0">
                <a:solidFill>
                  <a:schemeClr val="bg1"/>
                </a:solidFill>
                <a:latin typeface="Segoe Print" pitchFamily="2" charset="0"/>
              </a:rPr>
              <a:t>Sensor</a:t>
            </a:r>
            <a:endParaRPr lang="en-US" dirty="0">
              <a:solidFill>
                <a:schemeClr val="bg1"/>
              </a:solidFill>
              <a:latin typeface="Segoe Print" pitchFamily="2" charset="0"/>
            </a:endParaRPr>
          </a:p>
        </p:txBody>
      </p:sp>
      <p:sp>
        <p:nvSpPr>
          <p:cNvPr id="19" name="Freeform 18"/>
          <p:cNvSpPr/>
          <p:nvPr/>
        </p:nvSpPr>
        <p:spPr>
          <a:xfrm>
            <a:off x="1706456" y="3317208"/>
            <a:ext cx="314490" cy="644412"/>
          </a:xfrm>
          <a:custGeom>
            <a:avLst/>
            <a:gdLst>
              <a:gd name="connsiteX0" fmla="*/ 341666 w 546383"/>
              <a:gd name="connsiteY0" fmla="*/ 973507 h 973868"/>
              <a:gd name="connsiteX1" fmla="*/ 396257 w 546383"/>
              <a:gd name="connsiteY1" fmla="*/ 905268 h 973868"/>
              <a:gd name="connsiteX2" fmla="*/ 437201 w 546383"/>
              <a:gd name="connsiteY2" fmla="*/ 864325 h 973868"/>
              <a:gd name="connsiteX3" fmla="*/ 450848 w 546383"/>
              <a:gd name="connsiteY3" fmla="*/ 823382 h 973868"/>
              <a:gd name="connsiteX4" fmla="*/ 505439 w 546383"/>
              <a:gd name="connsiteY4" fmla="*/ 741495 h 973868"/>
              <a:gd name="connsiteX5" fmla="*/ 532735 w 546383"/>
              <a:gd name="connsiteY5" fmla="*/ 659608 h 973868"/>
              <a:gd name="connsiteX6" fmla="*/ 546383 w 546383"/>
              <a:gd name="connsiteY6" fmla="*/ 618665 h 973868"/>
              <a:gd name="connsiteX7" fmla="*/ 532735 w 546383"/>
              <a:gd name="connsiteY7" fmla="*/ 468540 h 973868"/>
              <a:gd name="connsiteX8" fmla="*/ 478144 w 546383"/>
              <a:gd name="connsiteY8" fmla="*/ 386653 h 973868"/>
              <a:gd name="connsiteX9" fmla="*/ 382610 w 546383"/>
              <a:gd name="connsiteY9" fmla="*/ 277471 h 973868"/>
              <a:gd name="connsiteX10" fmla="*/ 355314 w 546383"/>
              <a:gd name="connsiteY10" fmla="*/ 236528 h 973868"/>
              <a:gd name="connsiteX11" fmla="*/ 273428 w 546383"/>
              <a:gd name="connsiteY11" fmla="*/ 209232 h 973868"/>
              <a:gd name="connsiteX12" fmla="*/ 232484 w 546383"/>
              <a:gd name="connsiteY12" fmla="*/ 195585 h 973868"/>
              <a:gd name="connsiteX13" fmla="*/ 191541 w 546383"/>
              <a:gd name="connsiteY13" fmla="*/ 181937 h 973868"/>
              <a:gd name="connsiteX14" fmla="*/ 68711 w 546383"/>
              <a:gd name="connsiteY14" fmla="*/ 154641 h 973868"/>
              <a:gd name="connsiteX15" fmla="*/ 82359 w 546383"/>
              <a:gd name="connsiteY15" fmla="*/ 209232 h 973868"/>
              <a:gd name="connsiteX16" fmla="*/ 136950 w 546383"/>
              <a:gd name="connsiteY16" fmla="*/ 250176 h 973868"/>
              <a:gd name="connsiteX17" fmla="*/ 232484 w 546383"/>
              <a:gd name="connsiteY17" fmla="*/ 318414 h 973868"/>
              <a:gd name="connsiteX18" fmla="*/ 259780 w 546383"/>
              <a:gd name="connsiteY18" fmla="*/ 359358 h 973868"/>
              <a:gd name="connsiteX19" fmla="*/ 218836 w 546383"/>
              <a:gd name="connsiteY19" fmla="*/ 373005 h 973868"/>
              <a:gd name="connsiteX20" fmla="*/ 205189 w 546383"/>
              <a:gd name="connsiteY20" fmla="*/ 332062 h 973868"/>
              <a:gd name="connsiteX21" fmla="*/ 150598 w 546383"/>
              <a:gd name="connsiteY21" fmla="*/ 291119 h 973868"/>
              <a:gd name="connsiteX22" fmla="*/ 109654 w 546383"/>
              <a:gd name="connsiteY22" fmla="*/ 209232 h 973868"/>
              <a:gd name="connsiteX23" fmla="*/ 27768 w 546383"/>
              <a:gd name="connsiteY23" fmla="*/ 154641 h 973868"/>
              <a:gd name="connsiteX24" fmla="*/ 472 w 546383"/>
              <a:gd name="connsiteY24" fmla="*/ 113698 h 973868"/>
              <a:gd name="connsiteX25" fmla="*/ 41416 w 546383"/>
              <a:gd name="connsiteY25" fmla="*/ 100050 h 973868"/>
              <a:gd name="connsiteX26" fmla="*/ 109654 w 546383"/>
              <a:gd name="connsiteY26" fmla="*/ 72755 h 973868"/>
              <a:gd name="connsiteX27" fmla="*/ 300723 w 546383"/>
              <a:gd name="connsiteY27" fmla="*/ 45459 h 973868"/>
              <a:gd name="connsiteX28" fmla="*/ 341666 w 546383"/>
              <a:gd name="connsiteY28" fmla="*/ 18164 h 973868"/>
              <a:gd name="connsiteX29" fmla="*/ 300723 w 546383"/>
              <a:gd name="connsiteY29" fmla="*/ 31811 h 973868"/>
              <a:gd name="connsiteX30" fmla="*/ 191541 w 546383"/>
              <a:gd name="connsiteY30" fmla="*/ 59107 h 973868"/>
              <a:gd name="connsiteX31" fmla="*/ 150598 w 546383"/>
              <a:gd name="connsiteY31" fmla="*/ 72755 h 973868"/>
              <a:gd name="connsiteX32" fmla="*/ 472 w 546383"/>
              <a:gd name="connsiteY32" fmla="*/ 113698 h 973868"/>
              <a:gd name="connsiteX33" fmla="*/ 41416 w 546383"/>
              <a:gd name="connsiteY33" fmla="*/ 195585 h 973868"/>
              <a:gd name="connsiteX34" fmla="*/ 82359 w 546383"/>
              <a:gd name="connsiteY34" fmla="*/ 263823 h 973868"/>
              <a:gd name="connsiteX35" fmla="*/ 123302 w 546383"/>
              <a:gd name="connsiteY35" fmla="*/ 277471 h 973868"/>
              <a:gd name="connsiteX36" fmla="*/ 164245 w 546383"/>
              <a:gd name="connsiteY36" fmla="*/ 359358 h 973868"/>
              <a:gd name="connsiteX37" fmla="*/ 150598 w 546383"/>
              <a:gd name="connsiteY37" fmla="*/ 318414 h 973868"/>
              <a:gd name="connsiteX38" fmla="*/ 109654 w 546383"/>
              <a:gd name="connsiteY38" fmla="*/ 263823 h 973868"/>
              <a:gd name="connsiteX39" fmla="*/ 82359 w 546383"/>
              <a:gd name="connsiteY39" fmla="*/ 209232 h 973868"/>
              <a:gd name="connsiteX40" fmla="*/ 55063 w 546383"/>
              <a:gd name="connsiteY40" fmla="*/ 168289 h 973868"/>
              <a:gd name="connsiteX41" fmla="*/ 41416 w 546383"/>
              <a:gd name="connsiteY41" fmla="*/ 127346 h 973868"/>
              <a:gd name="connsiteX42" fmla="*/ 123302 w 546383"/>
              <a:gd name="connsiteY42" fmla="*/ 59107 h 973868"/>
              <a:gd name="connsiteX43" fmla="*/ 232484 w 546383"/>
              <a:gd name="connsiteY43" fmla="*/ 31811 h 973868"/>
              <a:gd name="connsiteX44" fmla="*/ 273428 w 546383"/>
              <a:gd name="connsiteY44" fmla="*/ 4516 h 973868"/>
              <a:gd name="connsiteX45" fmla="*/ 232484 w 546383"/>
              <a:gd name="connsiteY45" fmla="*/ 18164 h 973868"/>
              <a:gd name="connsiteX46" fmla="*/ 123302 w 546383"/>
              <a:gd name="connsiteY46" fmla="*/ 45459 h 973868"/>
              <a:gd name="connsiteX47" fmla="*/ 68711 w 546383"/>
              <a:gd name="connsiteY47" fmla="*/ 59107 h 973868"/>
              <a:gd name="connsiteX48" fmla="*/ 14120 w 546383"/>
              <a:gd name="connsiteY48" fmla="*/ 86402 h 973868"/>
              <a:gd name="connsiteX49" fmla="*/ 68711 w 546383"/>
              <a:gd name="connsiteY49" fmla="*/ 113698 h 973868"/>
              <a:gd name="connsiteX50" fmla="*/ 109654 w 546383"/>
              <a:gd name="connsiteY50" fmla="*/ 127346 h 973868"/>
              <a:gd name="connsiteX51" fmla="*/ 205189 w 546383"/>
              <a:gd name="connsiteY51" fmla="*/ 168289 h 973868"/>
              <a:gd name="connsiteX52" fmla="*/ 287075 w 546383"/>
              <a:gd name="connsiteY52" fmla="*/ 209232 h 973868"/>
              <a:gd name="connsiteX53" fmla="*/ 328019 w 546383"/>
              <a:gd name="connsiteY53" fmla="*/ 236528 h 973868"/>
              <a:gd name="connsiteX54" fmla="*/ 382610 w 546383"/>
              <a:gd name="connsiteY54" fmla="*/ 277471 h 973868"/>
              <a:gd name="connsiteX55" fmla="*/ 450848 w 546383"/>
              <a:gd name="connsiteY55" fmla="*/ 359358 h 973868"/>
              <a:gd name="connsiteX56" fmla="*/ 478144 w 546383"/>
              <a:gd name="connsiteY56" fmla="*/ 454892 h 973868"/>
              <a:gd name="connsiteX57" fmla="*/ 464496 w 546383"/>
              <a:gd name="connsiteY57" fmla="*/ 645961 h 973868"/>
              <a:gd name="connsiteX58" fmla="*/ 437201 w 546383"/>
              <a:gd name="connsiteY58" fmla="*/ 727847 h 973868"/>
              <a:gd name="connsiteX59" fmla="*/ 396257 w 546383"/>
              <a:gd name="connsiteY59" fmla="*/ 809734 h 973868"/>
              <a:gd name="connsiteX60" fmla="*/ 341666 w 546383"/>
              <a:gd name="connsiteY60" fmla="*/ 877973 h 973868"/>
              <a:gd name="connsiteX61" fmla="*/ 328019 w 546383"/>
              <a:gd name="connsiteY61" fmla="*/ 932564 h 973868"/>
              <a:gd name="connsiteX62" fmla="*/ 300723 w 546383"/>
              <a:gd name="connsiteY62" fmla="*/ 973507 h 973868"/>
              <a:gd name="connsiteX63" fmla="*/ 382610 w 546383"/>
              <a:gd name="connsiteY63" fmla="*/ 918916 h 973868"/>
              <a:gd name="connsiteX64" fmla="*/ 396257 w 546383"/>
              <a:gd name="connsiteY64" fmla="*/ 877973 h 973868"/>
              <a:gd name="connsiteX65" fmla="*/ 423553 w 546383"/>
              <a:gd name="connsiteY65" fmla="*/ 837029 h 973868"/>
              <a:gd name="connsiteX66" fmla="*/ 437201 w 546383"/>
              <a:gd name="connsiteY66" fmla="*/ 782438 h 973868"/>
              <a:gd name="connsiteX67" fmla="*/ 464496 w 546383"/>
              <a:gd name="connsiteY67" fmla="*/ 727847 h 973868"/>
              <a:gd name="connsiteX68" fmla="*/ 491792 w 546383"/>
              <a:gd name="connsiteY68" fmla="*/ 591370 h 973868"/>
              <a:gd name="connsiteX69" fmla="*/ 464496 w 546383"/>
              <a:gd name="connsiteY69" fmla="*/ 454892 h 973868"/>
              <a:gd name="connsiteX70" fmla="*/ 423553 w 546383"/>
              <a:gd name="connsiteY70" fmla="*/ 413949 h 973868"/>
              <a:gd name="connsiteX71" fmla="*/ 396257 w 546383"/>
              <a:gd name="connsiteY71" fmla="*/ 373005 h 973868"/>
              <a:gd name="connsiteX72" fmla="*/ 232484 w 546383"/>
              <a:gd name="connsiteY72" fmla="*/ 291119 h 973868"/>
              <a:gd name="connsiteX73" fmla="*/ 109654 w 546383"/>
              <a:gd name="connsiteY73" fmla="*/ 222880 h 973868"/>
              <a:gd name="connsiteX74" fmla="*/ 68711 w 546383"/>
              <a:gd name="connsiteY74" fmla="*/ 222880 h 9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46383" h="973868">
                <a:moveTo>
                  <a:pt x="341666" y="973507"/>
                </a:moveTo>
                <a:cubicBezTo>
                  <a:pt x="359863" y="950761"/>
                  <a:pt x="377075" y="927190"/>
                  <a:pt x="396257" y="905268"/>
                </a:cubicBezTo>
                <a:cubicBezTo>
                  <a:pt x="408967" y="890743"/>
                  <a:pt x="426495" y="880384"/>
                  <a:pt x="437201" y="864325"/>
                </a:cubicBezTo>
                <a:cubicBezTo>
                  <a:pt x="445181" y="852355"/>
                  <a:pt x="443862" y="835958"/>
                  <a:pt x="450848" y="823382"/>
                </a:cubicBezTo>
                <a:cubicBezTo>
                  <a:pt x="466779" y="794705"/>
                  <a:pt x="495065" y="772617"/>
                  <a:pt x="505439" y="741495"/>
                </a:cubicBezTo>
                <a:lnTo>
                  <a:pt x="532735" y="659608"/>
                </a:lnTo>
                <a:lnTo>
                  <a:pt x="546383" y="618665"/>
                </a:lnTo>
                <a:cubicBezTo>
                  <a:pt x="541834" y="568623"/>
                  <a:pt x="539841" y="518283"/>
                  <a:pt x="532735" y="468540"/>
                </a:cubicBezTo>
                <a:cubicBezTo>
                  <a:pt x="524904" y="413727"/>
                  <a:pt x="513267" y="431810"/>
                  <a:pt x="478144" y="386653"/>
                </a:cubicBezTo>
                <a:cubicBezTo>
                  <a:pt x="392408" y="276421"/>
                  <a:pt x="461872" y="330313"/>
                  <a:pt x="382610" y="277471"/>
                </a:cubicBezTo>
                <a:cubicBezTo>
                  <a:pt x="373511" y="263823"/>
                  <a:pt x="369223" y="245221"/>
                  <a:pt x="355314" y="236528"/>
                </a:cubicBezTo>
                <a:cubicBezTo>
                  <a:pt x="330916" y="221279"/>
                  <a:pt x="300723" y="218330"/>
                  <a:pt x="273428" y="209232"/>
                </a:cubicBezTo>
                <a:lnTo>
                  <a:pt x="232484" y="195585"/>
                </a:lnTo>
                <a:cubicBezTo>
                  <a:pt x="218836" y="191036"/>
                  <a:pt x="205497" y="185426"/>
                  <a:pt x="191541" y="181937"/>
                </a:cubicBezTo>
                <a:cubicBezTo>
                  <a:pt x="114446" y="162663"/>
                  <a:pt x="155343" y="171968"/>
                  <a:pt x="68711" y="154641"/>
                </a:cubicBezTo>
                <a:cubicBezTo>
                  <a:pt x="73260" y="172838"/>
                  <a:pt x="71457" y="193969"/>
                  <a:pt x="82359" y="209232"/>
                </a:cubicBezTo>
                <a:cubicBezTo>
                  <a:pt x="95580" y="227742"/>
                  <a:pt x="119680" y="235373"/>
                  <a:pt x="136950" y="250176"/>
                </a:cubicBezTo>
                <a:cubicBezTo>
                  <a:pt x="214408" y="316569"/>
                  <a:pt x="137303" y="270825"/>
                  <a:pt x="232484" y="318414"/>
                </a:cubicBezTo>
                <a:cubicBezTo>
                  <a:pt x="241583" y="332062"/>
                  <a:pt x="263758" y="343445"/>
                  <a:pt x="259780" y="359358"/>
                </a:cubicBezTo>
                <a:cubicBezTo>
                  <a:pt x="256291" y="373315"/>
                  <a:pt x="231703" y="379439"/>
                  <a:pt x="218836" y="373005"/>
                </a:cubicBezTo>
                <a:cubicBezTo>
                  <a:pt x="205969" y="366571"/>
                  <a:pt x="214399" y="343114"/>
                  <a:pt x="205189" y="332062"/>
                </a:cubicBezTo>
                <a:cubicBezTo>
                  <a:pt x="190627" y="314588"/>
                  <a:pt x="168795" y="304767"/>
                  <a:pt x="150598" y="291119"/>
                </a:cubicBezTo>
                <a:cubicBezTo>
                  <a:pt x="140863" y="261914"/>
                  <a:pt x="134554" y="231020"/>
                  <a:pt x="109654" y="209232"/>
                </a:cubicBezTo>
                <a:cubicBezTo>
                  <a:pt x="84966" y="187630"/>
                  <a:pt x="27768" y="154641"/>
                  <a:pt x="27768" y="154641"/>
                </a:cubicBezTo>
                <a:cubicBezTo>
                  <a:pt x="18669" y="140993"/>
                  <a:pt x="-3506" y="129611"/>
                  <a:pt x="472" y="113698"/>
                </a:cubicBezTo>
                <a:cubicBezTo>
                  <a:pt x="3961" y="99741"/>
                  <a:pt x="27946" y="105101"/>
                  <a:pt x="41416" y="100050"/>
                </a:cubicBezTo>
                <a:cubicBezTo>
                  <a:pt x="64354" y="91448"/>
                  <a:pt x="86413" y="80502"/>
                  <a:pt x="109654" y="72755"/>
                </a:cubicBezTo>
                <a:cubicBezTo>
                  <a:pt x="173264" y="51552"/>
                  <a:pt x="231711" y="52360"/>
                  <a:pt x="300723" y="45459"/>
                </a:cubicBezTo>
                <a:cubicBezTo>
                  <a:pt x="314371" y="36361"/>
                  <a:pt x="341666" y="34566"/>
                  <a:pt x="341666" y="18164"/>
                </a:cubicBezTo>
                <a:cubicBezTo>
                  <a:pt x="341666" y="3778"/>
                  <a:pt x="314602" y="28026"/>
                  <a:pt x="300723" y="31811"/>
                </a:cubicBezTo>
                <a:cubicBezTo>
                  <a:pt x="264531" y="41682"/>
                  <a:pt x="227935" y="50008"/>
                  <a:pt x="191541" y="59107"/>
                </a:cubicBezTo>
                <a:cubicBezTo>
                  <a:pt x="177585" y="62596"/>
                  <a:pt x="164477" y="68970"/>
                  <a:pt x="150598" y="72755"/>
                </a:cubicBezTo>
                <a:cubicBezTo>
                  <a:pt x="-18724" y="118933"/>
                  <a:pt x="94716" y="82283"/>
                  <a:pt x="472" y="113698"/>
                </a:cubicBezTo>
                <a:cubicBezTo>
                  <a:pt x="21517" y="176831"/>
                  <a:pt x="3620" y="135112"/>
                  <a:pt x="41416" y="195585"/>
                </a:cubicBezTo>
                <a:cubicBezTo>
                  <a:pt x="55475" y="218079"/>
                  <a:pt x="63602" y="245066"/>
                  <a:pt x="82359" y="263823"/>
                </a:cubicBezTo>
                <a:cubicBezTo>
                  <a:pt x="92531" y="273995"/>
                  <a:pt x="109654" y="272922"/>
                  <a:pt x="123302" y="277471"/>
                </a:cubicBezTo>
                <a:cubicBezTo>
                  <a:pt x="126667" y="287567"/>
                  <a:pt x="146609" y="359358"/>
                  <a:pt x="164245" y="359358"/>
                </a:cubicBezTo>
                <a:cubicBezTo>
                  <a:pt x="178631" y="359358"/>
                  <a:pt x="157735" y="330905"/>
                  <a:pt x="150598" y="318414"/>
                </a:cubicBezTo>
                <a:cubicBezTo>
                  <a:pt x="139313" y="298665"/>
                  <a:pt x="121710" y="283112"/>
                  <a:pt x="109654" y="263823"/>
                </a:cubicBezTo>
                <a:cubicBezTo>
                  <a:pt x="98871" y="246571"/>
                  <a:pt x="92453" y="226896"/>
                  <a:pt x="82359" y="209232"/>
                </a:cubicBezTo>
                <a:cubicBezTo>
                  <a:pt x="74221" y="194991"/>
                  <a:pt x="64162" y="181937"/>
                  <a:pt x="55063" y="168289"/>
                </a:cubicBezTo>
                <a:cubicBezTo>
                  <a:pt x="50514" y="154641"/>
                  <a:pt x="41416" y="141732"/>
                  <a:pt x="41416" y="127346"/>
                </a:cubicBezTo>
                <a:cubicBezTo>
                  <a:pt x="41416" y="72381"/>
                  <a:pt x="78137" y="76044"/>
                  <a:pt x="123302" y="59107"/>
                </a:cubicBezTo>
                <a:cubicBezTo>
                  <a:pt x="171267" y="41120"/>
                  <a:pt x="174301" y="43448"/>
                  <a:pt x="232484" y="31811"/>
                </a:cubicBezTo>
                <a:cubicBezTo>
                  <a:pt x="246132" y="22713"/>
                  <a:pt x="273428" y="20919"/>
                  <a:pt x="273428" y="4516"/>
                </a:cubicBezTo>
                <a:cubicBezTo>
                  <a:pt x="273428" y="-9870"/>
                  <a:pt x="246363" y="14379"/>
                  <a:pt x="232484" y="18164"/>
                </a:cubicBezTo>
                <a:cubicBezTo>
                  <a:pt x="196292" y="28034"/>
                  <a:pt x="159696" y="36361"/>
                  <a:pt x="123302" y="45459"/>
                </a:cubicBezTo>
                <a:cubicBezTo>
                  <a:pt x="105105" y="50008"/>
                  <a:pt x="85488" y="50719"/>
                  <a:pt x="68711" y="59107"/>
                </a:cubicBezTo>
                <a:lnTo>
                  <a:pt x="14120" y="86402"/>
                </a:lnTo>
                <a:cubicBezTo>
                  <a:pt x="32317" y="95501"/>
                  <a:pt x="50011" y="105684"/>
                  <a:pt x="68711" y="113698"/>
                </a:cubicBezTo>
                <a:cubicBezTo>
                  <a:pt x="81934" y="119365"/>
                  <a:pt x="96787" y="120912"/>
                  <a:pt x="109654" y="127346"/>
                </a:cubicBezTo>
                <a:cubicBezTo>
                  <a:pt x="203903" y="174470"/>
                  <a:pt x="91576" y="139885"/>
                  <a:pt x="205189" y="168289"/>
                </a:cubicBezTo>
                <a:cubicBezTo>
                  <a:pt x="322522" y="246513"/>
                  <a:pt x="174071" y="152731"/>
                  <a:pt x="287075" y="209232"/>
                </a:cubicBezTo>
                <a:cubicBezTo>
                  <a:pt x="301746" y="216568"/>
                  <a:pt x="314671" y="226994"/>
                  <a:pt x="328019" y="236528"/>
                </a:cubicBezTo>
                <a:cubicBezTo>
                  <a:pt x="346528" y="249749"/>
                  <a:pt x="365340" y="262668"/>
                  <a:pt x="382610" y="277471"/>
                </a:cubicBezTo>
                <a:cubicBezTo>
                  <a:pt x="409023" y="300110"/>
                  <a:pt x="435053" y="327767"/>
                  <a:pt x="450848" y="359358"/>
                </a:cubicBezTo>
                <a:cubicBezTo>
                  <a:pt x="460638" y="378939"/>
                  <a:pt x="473771" y="437399"/>
                  <a:pt x="478144" y="454892"/>
                </a:cubicBezTo>
                <a:cubicBezTo>
                  <a:pt x="473595" y="518582"/>
                  <a:pt x="473968" y="582815"/>
                  <a:pt x="464496" y="645961"/>
                </a:cubicBezTo>
                <a:cubicBezTo>
                  <a:pt x="460228" y="674414"/>
                  <a:pt x="446299" y="700552"/>
                  <a:pt x="437201" y="727847"/>
                </a:cubicBezTo>
                <a:cubicBezTo>
                  <a:pt x="418367" y="784350"/>
                  <a:pt x="431532" y="756822"/>
                  <a:pt x="396257" y="809734"/>
                </a:cubicBezTo>
                <a:cubicBezTo>
                  <a:pt x="351644" y="943581"/>
                  <a:pt x="423974" y="754510"/>
                  <a:pt x="341666" y="877973"/>
                </a:cubicBezTo>
                <a:cubicBezTo>
                  <a:pt x="331262" y="893580"/>
                  <a:pt x="335408" y="915324"/>
                  <a:pt x="328019" y="932564"/>
                </a:cubicBezTo>
                <a:cubicBezTo>
                  <a:pt x="321558" y="947640"/>
                  <a:pt x="284810" y="977485"/>
                  <a:pt x="300723" y="973507"/>
                </a:cubicBezTo>
                <a:cubicBezTo>
                  <a:pt x="332549" y="965550"/>
                  <a:pt x="382610" y="918916"/>
                  <a:pt x="382610" y="918916"/>
                </a:cubicBezTo>
                <a:cubicBezTo>
                  <a:pt x="387159" y="905268"/>
                  <a:pt x="389824" y="890840"/>
                  <a:pt x="396257" y="877973"/>
                </a:cubicBezTo>
                <a:cubicBezTo>
                  <a:pt x="403593" y="863302"/>
                  <a:pt x="417092" y="852106"/>
                  <a:pt x="423553" y="837029"/>
                </a:cubicBezTo>
                <a:cubicBezTo>
                  <a:pt x="430942" y="819789"/>
                  <a:pt x="430615" y="800001"/>
                  <a:pt x="437201" y="782438"/>
                </a:cubicBezTo>
                <a:cubicBezTo>
                  <a:pt x="444344" y="763389"/>
                  <a:pt x="457353" y="746896"/>
                  <a:pt x="464496" y="727847"/>
                </a:cubicBezTo>
                <a:cubicBezTo>
                  <a:pt x="476712" y="695271"/>
                  <a:pt x="487074" y="619675"/>
                  <a:pt x="491792" y="591370"/>
                </a:cubicBezTo>
                <a:cubicBezTo>
                  <a:pt x="490636" y="583278"/>
                  <a:pt x="481820" y="480878"/>
                  <a:pt x="464496" y="454892"/>
                </a:cubicBezTo>
                <a:cubicBezTo>
                  <a:pt x="453790" y="438833"/>
                  <a:pt x="435909" y="428776"/>
                  <a:pt x="423553" y="413949"/>
                </a:cubicBezTo>
                <a:cubicBezTo>
                  <a:pt x="413052" y="401348"/>
                  <a:pt x="409695" y="382411"/>
                  <a:pt x="396257" y="373005"/>
                </a:cubicBezTo>
                <a:cubicBezTo>
                  <a:pt x="396251" y="373001"/>
                  <a:pt x="259783" y="304768"/>
                  <a:pt x="232484" y="291119"/>
                </a:cubicBezTo>
                <a:cubicBezTo>
                  <a:pt x="173862" y="261808"/>
                  <a:pt x="166268" y="232316"/>
                  <a:pt x="109654" y="222880"/>
                </a:cubicBezTo>
                <a:cubicBezTo>
                  <a:pt x="96192" y="220636"/>
                  <a:pt x="82359" y="222880"/>
                  <a:pt x="68711" y="22288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36894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424688" y="2026189"/>
            <a:ext cx="6835540" cy="3539388"/>
          </a:xfrm>
          <a:prstGeom prst="rect">
            <a:avLst/>
          </a:prstGeom>
          <a:noFill/>
        </p:spPr>
        <p:txBody>
          <a:bodyPr wrap="square" lIns="91395" tIns="45699" rIns="91395" bIns="45699" rtlCol="0">
            <a:spAutoFit/>
          </a:bodyPr>
          <a:lstStyle/>
          <a:p>
            <a:pPr>
              <a:spcAft>
                <a:spcPts val="3600"/>
              </a:spcAft>
            </a:pPr>
            <a:r>
              <a:rPr lang="en-US" sz="2800" dirty="0" smtClean="0">
                <a:solidFill>
                  <a:schemeClr val="bg1"/>
                </a:solidFill>
                <a:latin typeface="Segoe UI Light" pitchFamily="34" charset="0"/>
              </a:rPr>
              <a:t>How</a:t>
            </a:r>
            <a:r>
              <a:rPr lang="en-US" sz="2800" dirty="0" smtClean="0">
                <a:solidFill>
                  <a:schemeClr val="bg1"/>
                </a:solidFill>
                <a:latin typeface="Segoe UI Semibold" pitchFamily="34" charset="0"/>
              </a:rPr>
              <a:t> </a:t>
            </a:r>
            <a:r>
              <a:rPr lang="en-US" sz="2800" dirty="0" smtClean="0">
                <a:solidFill>
                  <a:schemeClr val="bg1"/>
                </a:solidFill>
                <a:latin typeface="Segoe UI Light" pitchFamily="34" charset="0"/>
              </a:rPr>
              <a:t>can we </a:t>
            </a:r>
            <a:r>
              <a:rPr lang="en-US" sz="2800" dirty="0" smtClean="0">
                <a:solidFill>
                  <a:schemeClr val="bg1"/>
                </a:solidFill>
                <a:latin typeface="Segoe UI Semibold" pitchFamily="34" charset="0"/>
              </a:rPr>
              <a:t>build new sensing systems </a:t>
            </a:r>
            <a:r>
              <a:rPr lang="en-US" sz="2800" dirty="0" smtClean="0">
                <a:solidFill>
                  <a:schemeClr val="bg1"/>
                </a:solidFill>
                <a:latin typeface="Segoe UI Light" pitchFamily="34" charset="0"/>
              </a:rPr>
              <a:t>to sense and infer everyday human activities?</a:t>
            </a:r>
          </a:p>
          <a:p>
            <a:pPr>
              <a:spcAft>
                <a:spcPts val="3600"/>
              </a:spcAft>
            </a:pPr>
            <a:r>
              <a:rPr lang="en-US" sz="2800" dirty="0" smtClean="0">
                <a:solidFill>
                  <a:schemeClr val="bg1"/>
                </a:solidFill>
                <a:latin typeface="Segoe UI Light" pitchFamily="34" charset="0"/>
              </a:rPr>
              <a:t>What is the </a:t>
            </a:r>
            <a:r>
              <a:rPr lang="en-US" sz="2800" dirty="0" smtClean="0">
                <a:solidFill>
                  <a:schemeClr val="bg1"/>
                </a:solidFill>
                <a:latin typeface="Segoe UI Semibold" pitchFamily="34" charset="0"/>
              </a:rPr>
              <a:t>most effective way to visualize and feedback</a:t>
            </a:r>
            <a:r>
              <a:rPr lang="en-US" sz="2800" dirty="0" smtClean="0">
                <a:solidFill>
                  <a:schemeClr val="bg1"/>
                </a:solidFill>
                <a:latin typeface="Segoe UI Light" pitchFamily="34" charset="0"/>
              </a:rPr>
              <a:t> this sensing data to enable, support, and sustain behaviors?</a:t>
            </a:r>
          </a:p>
          <a:p>
            <a:pPr>
              <a:spcAft>
                <a:spcPts val="2400"/>
              </a:spcAft>
            </a:pPr>
            <a:endParaRPr lang="en-US" sz="2400" dirty="0">
              <a:solidFill>
                <a:schemeClr val="bg1"/>
              </a:solidFill>
              <a:latin typeface="Segoe UI Light" pitchFamily="34" charset="0"/>
            </a:endParaRPr>
          </a:p>
        </p:txBody>
      </p:sp>
      <p:sp>
        <p:nvSpPr>
          <p:cNvPr id="7" name="Oval 6"/>
          <p:cNvSpPr>
            <a:spLocks noChangeAspect="1"/>
          </p:cNvSpPr>
          <p:nvPr/>
        </p:nvSpPr>
        <p:spPr>
          <a:xfrm>
            <a:off x="883773" y="2072043"/>
            <a:ext cx="457200" cy="457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a:r>
              <a:rPr lang="en-US" sz="2800" dirty="0">
                <a:solidFill>
                  <a:schemeClr val="bg1"/>
                </a:solidFill>
                <a:latin typeface="Segoe UI Semibold" pitchFamily="34" charset="0"/>
              </a:rPr>
              <a:t>1</a:t>
            </a:r>
          </a:p>
        </p:txBody>
      </p:sp>
      <p:sp>
        <p:nvSpPr>
          <p:cNvPr id="8" name="Oval 7"/>
          <p:cNvSpPr>
            <a:spLocks noChangeAspect="1"/>
          </p:cNvSpPr>
          <p:nvPr/>
        </p:nvSpPr>
        <p:spPr>
          <a:xfrm>
            <a:off x="883773" y="3386468"/>
            <a:ext cx="457200" cy="457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a:r>
              <a:rPr lang="en-US" sz="2800" dirty="0">
                <a:solidFill>
                  <a:schemeClr val="bg1"/>
                </a:solidFill>
                <a:latin typeface="Segoe UI Semibold" pitchFamily="34" charset="0"/>
              </a:rPr>
              <a:t>2</a:t>
            </a:r>
          </a:p>
        </p:txBody>
      </p:sp>
      <p:sp>
        <p:nvSpPr>
          <p:cNvPr id="13" name="TextBox 12"/>
          <p:cNvSpPr txBox="1"/>
          <p:nvPr/>
        </p:nvSpPr>
        <p:spPr>
          <a:xfrm>
            <a:off x="1877728" y="877273"/>
            <a:ext cx="5388545"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Key</a:t>
            </a:r>
            <a:r>
              <a:rPr lang="en-US" sz="4400" dirty="0" smtClean="0">
                <a:solidFill>
                  <a:prstClr val="white"/>
                </a:solidFill>
                <a:latin typeface="Segoe UI Light" pitchFamily="34" charset="0"/>
              </a:rPr>
              <a:t> Questions</a:t>
            </a:r>
          </a:p>
        </p:txBody>
      </p:sp>
      <p:grpSp>
        <p:nvGrpSpPr>
          <p:cNvPr id="4" name="Group 3"/>
          <p:cNvGrpSpPr/>
          <p:nvPr/>
        </p:nvGrpSpPr>
        <p:grpSpPr>
          <a:xfrm>
            <a:off x="2147097" y="4655127"/>
            <a:ext cx="6101300" cy="1623889"/>
            <a:chOff x="2147097" y="4655127"/>
            <a:chExt cx="6101300" cy="1623889"/>
          </a:xfrm>
        </p:grpSpPr>
        <p:sp>
          <p:nvSpPr>
            <p:cNvPr id="2" name="Freeform 1"/>
            <p:cNvSpPr/>
            <p:nvPr/>
          </p:nvSpPr>
          <p:spPr>
            <a:xfrm>
              <a:off x="5165766" y="4655127"/>
              <a:ext cx="665294" cy="593767"/>
            </a:xfrm>
            <a:custGeom>
              <a:avLst/>
              <a:gdLst>
                <a:gd name="connsiteX0" fmla="*/ 356260 w 665294"/>
                <a:gd name="connsiteY0" fmla="*/ 463138 h 593767"/>
                <a:gd name="connsiteX1" fmla="*/ 403761 w 665294"/>
                <a:gd name="connsiteY1" fmla="*/ 403761 h 593767"/>
                <a:gd name="connsiteX2" fmla="*/ 427512 w 665294"/>
                <a:gd name="connsiteY2" fmla="*/ 368135 h 593767"/>
                <a:gd name="connsiteX3" fmla="*/ 463138 w 665294"/>
                <a:gd name="connsiteY3" fmla="*/ 332509 h 593767"/>
                <a:gd name="connsiteX4" fmla="*/ 510639 w 665294"/>
                <a:gd name="connsiteY4" fmla="*/ 261257 h 593767"/>
                <a:gd name="connsiteX5" fmla="*/ 534390 w 665294"/>
                <a:gd name="connsiteY5" fmla="*/ 225631 h 593767"/>
                <a:gd name="connsiteX6" fmla="*/ 546265 w 665294"/>
                <a:gd name="connsiteY6" fmla="*/ 0 h 593767"/>
                <a:gd name="connsiteX7" fmla="*/ 510639 w 665294"/>
                <a:gd name="connsiteY7" fmla="*/ 11876 h 593767"/>
                <a:gd name="connsiteX8" fmla="*/ 463138 w 665294"/>
                <a:gd name="connsiteY8" fmla="*/ 83128 h 593767"/>
                <a:gd name="connsiteX9" fmla="*/ 451263 w 665294"/>
                <a:gd name="connsiteY9" fmla="*/ 118754 h 593767"/>
                <a:gd name="connsiteX10" fmla="*/ 546265 w 665294"/>
                <a:gd name="connsiteY10" fmla="*/ 83128 h 593767"/>
                <a:gd name="connsiteX11" fmla="*/ 581891 w 665294"/>
                <a:gd name="connsiteY11" fmla="*/ 71252 h 593767"/>
                <a:gd name="connsiteX12" fmla="*/ 665018 w 665294"/>
                <a:gd name="connsiteY12" fmla="*/ 118754 h 593767"/>
                <a:gd name="connsiteX13" fmla="*/ 653143 w 665294"/>
                <a:gd name="connsiteY13" fmla="*/ 154379 h 593767"/>
                <a:gd name="connsiteX14" fmla="*/ 593766 w 665294"/>
                <a:gd name="connsiteY14" fmla="*/ 95003 h 593767"/>
                <a:gd name="connsiteX15" fmla="*/ 558140 w 665294"/>
                <a:gd name="connsiteY15" fmla="*/ 71252 h 593767"/>
                <a:gd name="connsiteX16" fmla="*/ 522515 w 665294"/>
                <a:gd name="connsiteY16" fmla="*/ 35626 h 593767"/>
                <a:gd name="connsiteX17" fmla="*/ 570016 w 665294"/>
                <a:gd name="connsiteY17" fmla="*/ 47502 h 593767"/>
                <a:gd name="connsiteX18" fmla="*/ 617517 w 665294"/>
                <a:gd name="connsiteY18" fmla="*/ 106878 h 593767"/>
                <a:gd name="connsiteX19" fmla="*/ 641268 w 665294"/>
                <a:gd name="connsiteY19" fmla="*/ 142504 h 593767"/>
                <a:gd name="connsiteX20" fmla="*/ 605642 w 665294"/>
                <a:gd name="connsiteY20" fmla="*/ 118754 h 593767"/>
                <a:gd name="connsiteX21" fmla="*/ 570016 w 665294"/>
                <a:gd name="connsiteY21" fmla="*/ 83128 h 593767"/>
                <a:gd name="connsiteX22" fmla="*/ 498764 w 665294"/>
                <a:gd name="connsiteY22" fmla="*/ 59377 h 593767"/>
                <a:gd name="connsiteX23" fmla="*/ 475013 w 665294"/>
                <a:gd name="connsiteY23" fmla="*/ 95003 h 593767"/>
                <a:gd name="connsiteX24" fmla="*/ 546265 w 665294"/>
                <a:gd name="connsiteY24" fmla="*/ 47502 h 593767"/>
                <a:gd name="connsiteX25" fmla="*/ 510639 w 665294"/>
                <a:gd name="connsiteY25" fmla="*/ 296883 h 593767"/>
                <a:gd name="connsiteX26" fmla="*/ 475013 w 665294"/>
                <a:gd name="connsiteY26" fmla="*/ 332509 h 593767"/>
                <a:gd name="connsiteX27" fmla="*/ 427512 w 665294"/>
                <a:gd name="connsiteY27" fmla="*/ 391886 h 593767"/>
                <a:gd name="connsiteX28" fmla="*/ 403761 w 665294"/>
                <a:gd name="connsiteY28" fmla="*/ 427512 h 593767"/>
                <a:gd name="connsiteX29" fmla="*/ 332509 w 665294"/>
                <a:gd name="connsiteY29" fmla="*/ 475013 h 593767"/>
                <a:gd name="connsiteX30" fmla="*/ 296883 w 665294"/>
                <a:gd name="connsiteY30" fmla="*/ 498764 h 593767"/>
                <a:gd name="connsiteX31" fmla="*/ 154379 w 665294"/>
                <a:gd name="connsiteY31" fmla="*/ 546265 h 593767"/>
                <a:gd name="connsiteX32" fmla="*/ 83128 w 665294"/>
                <a:gd name="connsiteY32" fmla="*/ 570016 h 593767"/>
                <a:gd name="connsiteX33" fmla="*/ 35626 w 665294"/>
                <a:gd name="connsiteY33" fmla="*/ 581891 h 593767"/>
                <a:gd name="connsiteX34" fmla="*/ 0 w 665294"/>
                <a:gd name="connsiteY34" fmla="*/ 593767 h 59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65294" h="593767">
                  <a:moveTo>
                    <a:pt x="356260" y="463138"/>
                  </a:moveTo>
                  <a:cubicBezTo>
                    <a:pt x="372094" y="443346"/>
                    <a:pt x="388553" y="424038"/>
                    <a:pt x="403761" y="403761"/>
                  </a:cubicBezTo>
                  <a:cubicBezTo>
                    <a:pt x="412324" y="392343"/>
                    <a:pt x="418375" y="379099"/>
                    <a:pt x="427512" y="368135"/>
                  </a:cubicBezTo>
                  <a:cubicBezTo>
                    <a:pt x="438263" y="355233"/>
                    <a:pt x="452827" y="345766"/>
                    <a:pt x="463138" y="332509"/>
                  </a:cubicBezTo>
                  <a:cubicBezTo>
                    <a:pt x="480663" y="309977"/>
                    <a:pt x="494805" y="285008"/>
                    <a:pt x="510639" y="261257"/>
                  </a:cubicBezTo>
                  <a:lnTo>
                    <a:pt x="534390" y="225631"/>
                  </a:lnTo>
                  <a:cubicBezTo>
                    <a:pt x="574461" y="105416"/>
                    <a:pt x="560060" y="179341"/>
                    <a:pt x="546265" y="0"/>
                  </a:cubicBezTo>
                  <a:cubicBezTo>
                    <a:pt x="534390" y="3959"/>
                    <a:pt x="519490" y="3025"/>
                    <a:pt x="510639" y="11876"/>
                  </a:cubicBezTo>
                  <a:cubicBezTo>
                    <a:pt x="490455" y="32060"/>
                    <a:pt x="463138" y="83128"/>
                    <a:pt x="463138" y="83128"/>
                  </a:cubicBezTo>
                  <a:cubicBezTo>
                    <a:pt x="459180" y="95003"/>
                    <a:pt x="440067" y="113156"/>
                    <a:pt x="451263" y="118754"/>
                  </a:cubicBezTo>
                  <a:cubicBezTo>
                    <a:pt x="485628" y="135936"/>
                    <a:pt x="521426" y="95547"/>
                    <a:pt x="546265" y="83128"/>
                  </a:cubicBezTo>
                  <a:cubicBezTo>
                    <a:pt x="557461" y="77530"/>
                    <a:pt x="570016" y="75211"/>
                    <a:pt x="581891" y="71252"/>
                  </a:cubicBezTo>
                  <a:cubicBezTo>
                    <a:pt x="616919" y="78258"/>
                    <a:pt x="657185" y="71756"/>
                    <a:pt x="665018" y="118754"/>
                  </a:cubicBezTo>
                  <a:cubicBezTo>
                    <a:pt x="667076" y="131101"/>
                    <a:pt x="657101" y="142504"/>
                    <a:pt x="653143" y="154379"/>
                  </a:cubicBezTo>
                  <a:cubicBezTo>
                    <a:pt x="558145" y="91049"/>
                    <a:pt x="672931" y="174168"/>
                    <a:pt x="593766" y="95003"/>
                  </a:cubicBezTo>
                  <a:cubicBezTo>
                    <a:pt x="583674" y="84911"/>
                    <a:pt x="569104" y="80389"/>
                    <a:pt x="558140" y="71252"/>
                  </a:cubicBezTo>
                  <a:cubicBezTo>
                    <a:pt x="545239" y="60501"/>
                    <a:pt x="515004" y="50647"/>
                    <a:pt x="522515" y="35626"/>
                  </a:cubicBezTo>
                  <a:cubicBezTo>
                    <a:pt x="529814" y="21028"/>
                    <a:pt x="554182" y="43543"/>
                    <a:pt x="570016" y="47502"/>
                  </a:cubicBezTo>
                  <a:cubicBezTo>
                    <a:pt x="630072" y="87538"/>
                    <a:pt x="588837" y="49518"/>
                    <a:pt x="617517" y="106878"/>
                  </a:cubicBezTo>
                  <a:cubicBezTo>
                    <a:pt x="623900" y="119644"/>
                    <a:pt x="651360" y="132411"/>
                    <a:pt x="641268" y="142504"/>
                  </a:cubicBezTo>
                  <a:cubicBezTo>
                    <a:pt x="631176" y="152596"/>
                    <a:pt x="616606" y="127891"/>
                    <a:pt x="605642" y="118754"/>
                  </a:cubicBezTo>
                  <a:cubicBezTo>
                    <a:pt x="592740" y="108003"/>
                    <a:pt x="584697" y="91284"/>
                    <a:pt x="570016" y="83128"/>
                  </a:cubicBezTo>
                  <a:cubicBezTo>
                    <a:pt x="548131" y="70970"/>
                    <a:pt x="498764" y="59377"/>
                    <a:pt x="498764" y="59377"/>
                  </a:cubicBezTo>
                  <a:cubicBezTo>
                    <a:pt x="413932" y="115931"/>
                    <a:pt x="399820" y="113801"/>
                    <a:pt x="475013" y="95003"/>
                  </a:cubicBezTo>
                  <a:cubicBezTo>
                    <a:pt x="498764" y="79169"/>
                    <a:pt x="547848" y="19001"/>
                    <a:pt x="546265" y="47502"/>
                  </a:cubicBezTo>
                  <a:cubicBezTo>
                    <a:pt x="539253" y="173724"/>
                    <a:pt x="572844" y="222238"/>
                    <a:pt x="510639" y="296883"/>
                  </a:cubicBezTo>
                  <a:cubicBezTo>
                    <a:pt x="499888" y="309785"/>
                    <a:pt x="486888" y="320634"/>
                    <a:pt x="475013" y="332509"/>
                  </a:cubicBezTo>
                  <a:cubicBezTo>
                    <a:pt x="451895" y="401865"/>
                    <a:pt x="481226" y="338172"/>
                    <a:pt x="427512" y="391886"/>
                  </a:cubicBezTo>
                  <a:cubicBezTo>
                    <a:pt x="417420" y="401978"/>
                    <a:pt x="414502" y="418114"/>
                    <a:pt x="403761" y="427512"/>
                  </a:cubicBezTo>
                  <a:cubicBezTo>
                    <a:pt x="382279" y="446309"/>
                    <a:pt x="356260" y="459179"/>
                    <a:pt x="332509" y="475013"/>
                  </a:cubicBezTo>
                  <a:cubicBezTo>
                    <a:pt x="320634" y="482930"/>
                    <a:pt x="310423" y="494251"/>
                    <a:pt x="296883" y="498764"/>
                  </a:cubicBezTo>
                  <a:lnTo>
                    <a:pt x="154379" y="546265"/>
                  </a:lnTo>
                  <a:cubicBezTo>
                    <a:pt x="154369" y="546268"/>
                    <a:pt x="83139" y="570013"/>
                    <a:pt x="83128" y="570016"/>
                  </a:cubicBezTo>
                  <a:cubicBezTo>
                    <a:pt x="67294" y="573974"/>
                    <a:pt x="51319" y="577407"/>
                    <a:pt x="35626" y="581891"/>
                  </a:cubicBezTo>
                  <a:cubicBezTo>
                    <a:pt x="23590" y="585330"/>
                    <a:pt x="0" y="593767"/>
                    <a:pt x="0" y="593767"/>
                  </a:cubicBezTo>
                </a:path>
              </a:pathLst>
            </a:custGeom>
            <a:noFill/>
            <a:ln>
              <a:solidFill>
                <a:srgbClr val="FF0000"/>
              </a:solidFill>
            </a:ln>
          </p:spPr>
          <p:txBody>
            <a:bodyPr rtlCol="0" anchor="ctr"/>
            <a:lstStyle/>
            <a:p>
              <a:pPr algn="ctr"/>
              <a:endParaRPr lang="en-US"/>
            </a:p>
          </p:txBody>
        </p:sp>
        <p:sp>
          <p:nvSpPr>
            <p:cNvPr id="3" name="TextBox 2"/>
            <p:cNvSpPr txBox="1"/>
            <p:nvPr/>
          </p:nvSpPr>
          <p:spPr>
            <a:xfrm rot="151255">
              <a:off x="2147097" y="5201798"/>
              <a:ext cx="6101300" cy="1077218"/>
            </a:xfrm>
            <a:prstGeom prst="rect">
              <a:avLst/>
            </a:prstGeom>
            <a:noFill/>
          </p:spPr>
          <p:txBody>
            <a:bodyPr wrap="square" rtlCol="0">
              <a:spAutoFit/>
            </a:bodyPr>
            <a:lstStyle/>
            <a:p>
              <a:pPr algn="ctr"/>
              <a:r>
                <a:rPr lang="en-US" sz="3200" dirty="0" smtClean="0">
                  <a:solidFill>
                    <a:srgbClr val="FF0000"/>
                  </a:solidFill>
                  <a:latin typeface="Segoe Print" pitchFamily="2" charset="0"/>
                </a:rPr>
                <a:t>Health and wellness </a:t>
              </a:r>
              <a:r>
                <a:rPr lang="en-US" sz="3200" dirty="0">
                  <a:solidFill>
                    <a:srgbClr val="FF0000"/>
                  </a:solidFill>
                  <a:latin typeface="Segoe Print" pitchFamily="2" charset="0"/>
                </a:rPr>
                <a:t>E</a:t>
              </a:r>
              <a:r>
                <a:rPr lang="en-US" sz="3200" dirty="0" smtClean="0">
                  <a:solidFill>
                    <a:srgbClr val="FF0000"/>
                  </a:solidFill>
                  <a:latin typeface="Segoe Print" pitchFamily="2" charset="0"/>
                </a:rPr>
                <a:t>nvironmental sustainability</a:t>
              </a:r>
            </a:p>
          </p:txBody>
        </p:sp>
      </p:grpSp>
    </p:spTree>
    <p:extLst>
      <p:ext uri="{BB962C8B-B14F-4D97-AF65-F5344CB8AC3E}">
        <p14:creationId xmlns:p14="http://schemas.microsoft.com/office/powerpoint/2010/main" val="2992417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0" end="0"/>
                                            </p:txEl>
                                          </p:spTgt>
                                        </p:tgtEl>
                                        <p:attrNameLst>
                                          <p:attrName>style.visibility</p:attrName>
                                        </p:attrNameLst>
                                      </p:cBhvr>
                                      <p:to>
                                        <p:strVal val="visible"/>
                                      </p:to>
                                    </p:set>
                                    <p:animEffect transition="in" filter="fade">
                                      <p:cBhvr>
                                        <p:cTn id="10" dur="500"/>
                                        <p:tgtEl>
                                          <p:spTgt spid="1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research\talks\MobileHealth2010-PassiveFeedback\ubifit_redone_higher_res.png"/>
          <p:cNvPicPr>
            <a:picLocks noChangeAspect="1" noChangeArrowheads="1"/>
          </p:cNvPicPr>
          <p:nvPr/>
        </p:nvPicPr>
        <p:blipFill rotWithShape="1">
          <a:blip r:embed="rId3" cstate="print"/>
          <a:srcRect r="1054"/>
          <a:stretch/>
        </p:blipFill>
        <p:spPr bwMode="auto">
          <a:xfrm>
            <a:off x="1247818" y="2009888"/>
            <a:ext cx="1344168" cy="3372301"/>
          </a:xfrm>
          <a:prstGeom prst="rect">
            <a:avLst/>
          </a:prstGeom>
          <a:noFill/>
          <a:effectLst>
            <a:reflection blurRad="6350" stA="52000" endA="300" endPos="35000" dir="5400000" sy="-100000" algn="bl" rotWithShape="0"/>
          </a:effectLst>
        </p:spPr>
      </p:pic>
      <p:pic>
        <p:nvPicPr>
          <p:cNvPr id="13314" name="Picture 2" descr="D:\research\projects\HomeSensing\Water\Pictures\2011_09_06 - Rainflow in Jon's Kitchen and Bathroom\IMG_641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605" r="8918"/>
          <a:stretch/>
        </p:blipFill>
        <p:spPr bwMode="auto">
          <a:xfrm>
            <a:off x="10354929" y="1971020"/>
            <a:ext cx="4933175" cy="337230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7" name="Picture 2" descr="C:\Users\jon\Dropbox\CHI2012-WaterVis\images\InterviewDisplays\Aquatic\Slide15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654" t="22021" r="18472" b="14897"/>
          <a:stretch/>
        </p:blipFill>
        <p:spPr bwMode="auto">
          <a:xfrm>
            <a:off x="10628690" y="-2286000"/>
            <a:ext cx="4659414" cy="29440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1372227" y="1356399"/>
            <a:ext cx="1098378" cy="584775"/>
          </a:xfrm>
          <a:prstGeom prst="rect">
            <a:avLst/>
          </a:prstGeom>
        </p:spPr>
        <p:txBody>
          <a:bodyPr wrap="none">
            <a:spAutoFit/>
          </a:bodyPr>
          <a:lstStyle/>
          <a:p>
            <a:pPr algn="ctr"/>
            <a:r>
              <a:rPr lang="en-US" sz="3200" dirty="0" smtClean="0">
                <a:solidFill>
                  <a:schemeClr val="bg1"/>
                </a:solidFill>
                <a:latin typeface="Segoe UI Semibold" pitchFamily="34" charset="0"/>
              </a:rPr>
              <a:t>ubi</a:t>
            </a:r>
            <a:r>
              <a:rPr lang="en-US" sz="3200" dirty="0" smtClean="0">
                <a:solidFill>
                  <a:srgbClr val="CC0797"/>
                </a:solidFill>
                <a:latin typeface="Segoe UI Light" pitchFamily="34" charset="0"/>
              </a:rPr>
              <a:t>fit</a:t>
            </a:r>
            <a:endParaRPr lang="en-US" sz="3200" dirty="0">
              <a:solidFill>
                <a:srgbClr val="CC0797"/>
              </a:solidFill>
              <a:latin typeface="Segoe UI Light" pitchFamily="34" charset="0"/>
            </a:endParaRPr>
          </a:p>
        </p:txBody>
      </p:sp>
      <p:pic>
        <p:nvPicPr>
          <p:cNvPr id="5" name="Picture 19" descr="C:\research\projects\UbiGreen\Trunk\Screenshots\TreeSequenceWithPhone\Tree10.png"/>
          <p:cNvPicPr>
            <a:picLocks noChangeAspect="1" noChangeArrowheads="1"/>
          </p:cNvPicPr>
          <p:nvPr/>
        </p:nvPicPr>
        <p:blipFill rotWithShape="1">
          <a:blip r:embed="rId6" cstate="print"/>
          <a:srcRect l="1935" r="1935" b="190"/>
          <a:stretch/>
        </p:blipFill>
        <p:spPr bwMode="auto">
          <a:xfrm>
            <a:off x="2910286" y="2019969"/>
            <a:ext cx="1303798" cy="3355848"/>
          </a:xfrm>
          <a:prstGeom prst="rect">
            <a:avLst/>
          </a:prstGeom>
          <a:noFill/>
          <a:effectLst>
            <a:reflection blurRad="6350" stA="52000" endA="300" endPos="35000" dir="5400000" sy="-100000" algn="bl" rotWithShape="0"/>
          </a:effectLst>
        </p:spPr>
      </p:pic>
      <p:sp>
        <p:nvSpPr>
          <p:cNvPr id="9" name="Rectangle 8"/>
          <p:cNvSpPr/>
          <p:nvPr/>
        </p:nvSpPr>
        <p:spPr>
          <a:xfrm>
            <a:off x="2680601" y="1356399"/>
            <a:ext cx="1768241" cy="584775"/>
          </a:xfrm>
          <a:prstGeom prst="rect">
            <a:avLst/>
          </a:prstGeom>
        </p:spPr>
        <p:txBody>
          <a:bodyPr wrap="none">
            <a:spAutoFit/>
          </a:bodyPr>
          <a:lstStyle/>
          <a:p>
            <a:pPr algn="ctr"/>
            <a:r>
              <a:rPr lang="en-US" sz="3200" dirty="0" smtClean="0">
                <a:solidFill>
                  <a:schemeClr val="bg1"/>
                </a:solidFill>
                <a:latin typeface="Segoe UI Semibold" pitchFamily="34" charset="0"/>
              </a:rPr>
              <a:t>ubi</a:t>
            </a:r>
            <a:r>
              <a:rPr lang="en-US" sz="3200" dirty="0" smtClean="0">
                <a:solidFill>
                  <a:srgbClr val="97CB16"/>
                </a:solidFill>
                <a:latin typeface="Segoe UI Light" pitchFamily="34" charset="0"/>
              </a:rPr>
              <a:t>green</a:t>
            </a:r>
            <a:endParaRPr lang="en-US" sz="1100" dirty="0">
              <a:solidFill>
                <a:srgbClr val="97CB16"/>
              </a:solidFill>
              <a:latin typeface="Segoe UI Light" pitchFamily="34" charset="0"/>
            </a:endParaRPr>
          </a:p>
        </p:txBody>
      </p:sp>
      <p:sp>
        <p:nvSpPr>
          <p:cNvPr id="10" name="Rectangle 9"/>
          <p:cNvSpPr/>
          <p:nvPr/>
        </p:nvSpPr>
        <p:spPr>
          <a:xfrm>
            <a:off x="-2383159" y="-1352385"/>
            <a:ext cx="2901820" cy="769441"/>
          </a:xfrm>
          <a:prstGeom prst="rect">
            <a:avLst/>
          </a:prstGeom>
        </p:spPr>
        <p:txBody>
          <a:bodyPr wrap="none">
            <a:spAutoFit/>
          </a:bodyPr>
          <a:lstStyle/>
          <a:p>
            <a:r>
              <a:rPr lang="en-US" sz="4400" dirty="0" smtClean="0">
                <a:solidFill>
                  <a:prstClr val="white">
                    <a:lumMod val="75000"/>
                  </a:prstClr>
                </a:solidFill>
                <a:latin typeface="Arial Black" pitchFamily="34" charset="0"/>
              </a:rPr>
              <a:t>ubi</a:t>
            </a:r>
            <a:r>
              <a:rPr lang="en-US" sz="4400" dirty="0" smtClean="0">
                <a:solidFill>
                  <a:srgbClr val="9BBB59"/>
                </a:solidFill>
                <a:latin typeface="Arial Black" pitchFamily="34" charset="0"/>
              </a:rPr>
              <a:t>green</a:t>
            </a:r>
            <a:endParaRPr lang="en-US" dirty="0">
              <a:solidFill>
                <a:srgbClr val="9BBB59"/>
              </a:solidFill>
            </a:endParaRPr>
          </a:p>
        </p:txBody>
      </p:sp>
      <p:sp>
        <p:nvSpPr>
          <p:cNvPr id="11" name="Rectangle 10"/>
          <p:cNvSpPr/>
          <p:nvPr/>
        </p:nvSpPr>
        <p:spPr>
          <a:xfrm>
            <a:off x="5105399" y="1356399"/>
            <a:ext cx="2754321" cy="584775"/>
          </a:xfrm>
          <a:prstGeom prst="rect">
            <a:avLst/>
          </a:prstGeom>
        </p:spPr>
        <p:txBody>
          <a:bodyPr wrap="square">
            <a:spAutoFit/>
          </a:bodyPr>
          <a:lstStyle/>
          <a:p>
            <a:pPr algn="ctr"/>
            <a:r>
              <a:rPr lang="en-US" sz="3200" dirty="0" smtClean="0">
                <a:solidFill>
                  <a:schemeClr val="bg1"/>
                </a:solidFill>
                <a:latin typeface="Segoe UI Semibold" pitchFamily="34" charset="0"/>
              </a:rPr>
              <a:t>reflect</a:t>
            </a:r>
            <a:r>
              <a:rPr lang="en-US" sz="3200" baseline="-25000" dirty="0" smtClean="0">
                <a:solidFill>
                  <a:srgbClr val="0970C4"/>
                </a:solidFill>
                <a:latin typeface="Segoe UI Light" pitchFamily="34" charset="0"/>
              </a:rPr>
              <a:t>2</a:t>
            </a:r>
            <a:r>
              <a:rPr lang="en-US" sz="3200" dirty="0" smtClean="0">
                <a:solidFill>
                  <a:srgbClr val="0970C4"/>
                </a:solidFill>
                <a:latin typeface="Segoe UI Light" pitchFamily="34" charset="0"/>
              </a:rPr>
              <a:t>O</a:t>
            </a:r>
            <a:endParaRPr lang="en-US" sz="3200" dirty="0">
              <a:solidFill>
                <a:srgbClr val="0970C4"/>
              </a:solidFill>
              <a:latin typeface="Segoe UI Light" pitchFamily="34" charset="0"/>
            </a:endParaRPr>
          </a:p>
        </p:txBody>
      </p:sp>
      <p:pic>
        <p:nvPicPr>
          <p:cNvPr id="12" name="Picture 3" descr="D:\Dropbox\CHI2012-WaterVis\images\InterviewPictures\2011_08_18 - Interviews - Household 1\IMG_6274.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8854" t="271" r="20985" b="7879"/>
          <a:stretch/>
        </p:blipFill>
        <p:spPr bwMode="auto">
          <a:xfrm>
            <a:off x="5105400" y="2047980"/>
            <a:ext cx="2754321" cy="3362220"/>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cxnSp>
        <p:nvCxnSpPr>
          <p:cNvPr id="13" name="Straight Connector 12"/>
          <p:cNvCxnSpPr/>
          <p:nvPr/>
        </p:nvCxnSpPr>
        <p:spPr>
          <a:xfrm>
            <a:off x="4648200" y="2638151"/>
            <a:ext cx="0" cy="19011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77728" y="304800"/>
            <a:ext cx="5388545"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Sensing</a:t>
            </a:r>
            <a:r>
              <a:rPr lang="en-US" sz="4400" dirty="0" smtClean="0">
                <a:solidFill>
                  <a:prstClr val="white"/>
                </a:solidFill>
                <a:latin typeface="Segoe UI Light" pitchFamily="34" charset="0"/>
              </a:rPr>
              <a:t> + Feedback</a:t>
            </a:r>
          </a:p>
        </p:txBody>
      </p:sp>
    </p:spTree>
    <p:extLst>
      <p:ext uri="{BB962C8B-B14F-4D97-AF65-F5344CB8AC3E}">
        <p14:creationId xmlns:p14="http://schemas.microsoft.com/office/powerpoint/2010/main" val="227841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43791" y="7525033"/>
            <a:ext cx="3048000" cy="2600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371600"/>
            <a:ext cx="1057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581150" y="2946953"/>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508" y="31508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9472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26999">
            <a:off x="343194" y="3130948"/>
            <a:ext cx="867318" cy="86731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files.softicons.com/download/internet-icons/di-black-symbol-icons-by-drew-maughan/png/256/pers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580" y="-1524000"/>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Connector 21"/>
          <p:cNvCxnSpPr/>
          <p:nvPr/>
        </p:nvCxnSpPr>
        <p:spPr>
          <a:xfrm>
            <a:off x="1041365" y="7162800"/>
            <a:ext cx="1772507" cy="0"/>
          </a:xfrm>
          <a:prstGeom prst="line">
            <a:avLst/>
          </a:prstGeom>
          <a:ln w="76200">
            <a:solidFill>
              <a:schemeClr val="bg1">
                <a:lumMod val="9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1" name="Left-Right Arrow 2060"/>
          <p:cNvSpPr/>
          <p:nvPr/>
        </p:nvSpPr>
        <p:spPr>
          <a:xfrm>
            <a:off x="3200400" y="7391400"/>
            <a:ext cx="2007338" cy="267269"/>
          </a:xfrm>
          <a:prstGeom prst="leftRightArrow">
            <a:avLst>
              <a:gd name="adj1" fmla="val 43545"/>
              <a:gd name="adj2"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62" name="Right Arrow 2061"/>
          <p:cNvSpPr/>
          <p:nvPr/>
        </p:nvSpPr>
        <p:spPr>
          <a:xfrm>
            <a:off x="1394312" y="7658669"/>
            <a:ext cx="1066612" cy="427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extBox 1"/>
          <p:cNvSpPr txBox="1"/>
          <p:nvPr/>
        </p:nvSpPr>
        <p:spPr>
          <a:xfrm>
            <a:off x="-57150" y="21336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grpSp>
        <p:nvGrpSpPr>
          <p:cNvPr id="19" name="Group 18"/>
          <p:cNvGrpSpPr/>
          <p:nvPr/>
        </p:nvGrpSpPr>
        <p:grpSpPr>
          <a:xfrm>
            <a:off x="3028950" y="1905000"/>
            <a:ext cx="3067050" cy="2600983"/>
            <a:chOff x="3028950" y="1905000"/>
            <a:chExt cx="3067050" cy="2600983"/>
          </a:xfrm>
        </p:grpSpPr>
        <p:sp>
          <p:nvSpPr>
            <p:cNvPr id="20" name="Oval 19"/>
            <p:cNvSpPr/>
            <p:nvPr/>
          </p:nvSpPr>
          <p:spPr>
            <a:xfrm>
              <a:off x="4629150" y="2933700"/>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1" name="Group 10"/>
            <p:cNvGrpSpPr/>
            <p:nvPr/>
          </p:nvGrpSpPr>
          <p:grpSpPr>
            <a:xfrm>
              <a:off x="4752917" y="3048943"/>
              <a:ext cx="937621" cy="1274857"/>
              <a:chOff x="4495800" y="3083892"/>
              <a:chExt cx="937621" cy="1274857"/>
            </a:xfrm>
          </p:grpSpPr>
          <p:pic>
            <p:nvPicPr>
              <p:cNvPr id="2054" name="Picture 6" descr="D:\research\talks\UMD_HCIL2012_Symposium\images\FlowerPetal_Tran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5800" y="3083892"/>
                <a:ext cx="609600" cy="583095"/>
              </a:xfrm>
              <a:prstGeom prst="rect">
                <a:avLst/>
              </a:prstGeom>
              <a:noFill/>
              <a:extLst>
                <a:ext uri="{909E8E84-426E-40DD-AFC4-6F175D3DCCD1}">
                  <a14:hiddenFill xmlns:a14="http://schemas.microsoft.com/office/drawing/2010/main">
                    <a:solidFill>
                      <a:srgbClr val="FFFFFF"/>
                    </a:solidFill>
                  </a14:hiddenFill>
                </a:ext>
              </a:extLst>
            </p:spPr>
          </p:pic>
          <p:sp>
            <p:nvSpPr>
              <p:cNvPr id="9" name="Arc 8"/>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Arc 1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2055" name="Picture 7" descr="D:\research\talks\UMD_HCIL2012_Symposium\images\FlowerPatel2_tran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10" name="Teardrop 9"/>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ardrop 17"/>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26" name="Oval 25"/>
            <p:cNvSpPr/>
            <p:nvPr/>
          </p:nvSpPr>
          <p:spPr>
            <a:xfrm>
              <a:off x="3257550" y="2949161"/>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7" name="Group 16"/>
            <p:cNvGrpSpPr/>
            <p:nvPr/>
          </p:nvGrpSpPr>
          <p:grpSpPr>
            <a:xfrm>
              <a:off x="3559858" y="3127445"/>
              <a:ext cx="599437" cy="661070"/>
              <a:chOff x="3559858" y="3127445"/>
              <a:chExt cx="599437" cy="661070"/>
            </a:xfrm>
          </p:grpSpPr>
          <p:sp>
            <p:nvSpPr>
              <p:cNvPr id="13" name="Rectangle 12"/>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3" name="Rectangle 22"/>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Rectangle 23"/>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28" name="Straight Connector 27"/>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grpSp>
        <p:nvGrpSpPr>
          <p:cNvPr id="21" name="Group 20"/>
          <p:cNvGrpSpPr/>
          <p:nvPr/>
        </p:nvGrpSpPr>
        <p:grpSpPr>
          <a:xfrm>
            <a:off x="6096000" y="1905000"/>
            <a:ext cx="2995791" cy="2600983"/>
            <a:chOff x="6096000" y="1905000"/>
            <a:chExt cx="2995791" cy="2600983"/>
          </a:xfrm>
        </p:grpSpPr>
        <p:sp>
          <p:nvSpPr>
            <p:cNvPr id="30" name="Oval 29"/>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8" name="Picture 10" descr="D:\research\talks\UMD_HCIL2012_Symposium\images\person_tran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36" name="Oval 35"/>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9" name="Picture 11" descr="D:\research\talks\UMD_HCIL2012_Symposium\images\FamilyWhiteTrans.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Straight Connector 51"/>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sp>
        <p:nvSpPr>
          <p:cNvPr id="41" name="Rounded Rectangle 40"/>
          <p:cNvSpPr/>
          <p:nvPr/>
        </p:nvSpPr>
        <p:spPr>
          <a:xfrm>
            <a:off x="-1153833" y="7872265"/>
            <a:ext cx="4079175" cy="2514600"/>
          </a:xfrm>
          <a:prstGeom prst="roundRect">
            <a:avLst>
              <a:gd name="adj" fmla="val 8207"/>
            </a:avLst>
          </a:prstGeom>
          <a:solidFill>
            <a:srgbClr val="CA252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Inspection-Based Methods</a:t>
            </a:r>
          </a:p>
          <a:p>
            <a:pPr defTabSz="913945"/>
            <a:r>
              <a:rPr lang="en-US" sz="2400" dirty="0">
                <a:solidFill>
                  <a:prstClr val="white"/>
                </a:solidFill>
                <a:latin typeface="Segoe UI Light" pitchFamily="34" charset="0"/>
              </a:rPr>
              <a:t>Based on the skills and experience of evaluators</a:t>
            </a:r>
            <a:endParaRPr lang="en-US" sz="2000" dirty="0">
              <a:solidFill>
                <a:prstClr val="white"/>
              </a:solidFill>
              <a:latin typeface="Segoe UI Light" pitchFamily="34" charset="0"/>
            </a:endParaRPr>
          </a:p>
        </p:txBody>
      </p:sp>
      <p:sp>
        <p:nvSpPr>
          <p:cNvPr id="42" name="Rounded Rectangle 41"/>
          <p:cNvSpPr/>
          <p:nvPr/>
        </p:nvSpPr>
        <p:spPr>
          <a:xfrm>
            <a:off x="3133510" y="7872265"/>
            <a:ext cx="4078223" cy="2514600"/>
          </a:xfrm>
          <a:prstGeom prst="roundRect">
            <a:avLst>
              <a:gd name="adj" fmla="val 8207"/>
            </a:avLst>
          </a:prstGeom>
          <a:solidFill>
            <a:srgbClr val="97CB16">
              <a:alpha val="8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Automated Methods</a:t>
            </a:r>
          </a:p>
          <a:p>
            <a:pPr defTabSz="913945"/>
            <a:r>
              <a:rPr lang="en-US" sz="2400" dirty="0">
                <a:solidFill>
                  <a:prstClr val="white"/>
                </a:solidFill>
                <a:latin typeface="Segoe UI Light" pitchFamily="34" charset="0"/>
              </a:rPr>
              <a:t>Usability measures computed by software</a:t>
            </a:r>
          </a:p>
          <a:p>
            <a:pPr defTabSz="913945"/>
            <a:endParaRPr lang="en-US" sz="2400" dirty="0">
              <a:solidFill>
                <a:prstClr val="white"/>
              </a:solidFill>
              <a:latin typeface="Segoe UI Light" pitchFamily="34" charset="0"/>
            </a:endParaRPr>
          </a:p>
        </p:txBody>
      </p:sp>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cxnSp>
        <p:nvCxnSpPr>
          <p:cNvPr id="7" name="Straight Arrow Connector 6"/>
          <p:cNvCxnSpPr/>
          <p:nvPr/>
        </p:nvCxnSpPr>
        <p:spPr>
          <a:xfrm>
            <a:off x="3484878" y="7181300"/>
            <a:ext cx="2110925" cy="0"/>
          </a:xfrm>
          <a:prstGeom prst="straightConnector1">
            <a:avLst/>
          </a:prstGeom>
          <a:ln>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472264" y="304800"/>
            <a:ext cx="6199472"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Design </a:t>
            </a:r>
            <a:r>
              <a:rPr lang="en-US" sz="4400" dirty="0" smtClean="0">
                <a:solidFill>
                  <a:prstClr val="white"/>
                </a:solidFill>
                <a:latin typeface="Segoe UI Light" pitchFamily="34" charset="0"/>
              </a:rPr>
              <a:t>Dimensions</a:t>
            </a:r>
          </a:p>
        </p:txBody>
      </p:sp>
    </p:spTree>
    <p:extLst>
      <p:ext uri="{BB962C8B-B14F-4D97-AF65-F5344CB8AC3E}">
        <p14:creationId xmlns:p14="http://schemas.microsoft.com/office/powerpoint/2010/main" val="552388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71750" y="3167390"/>
            <a:ext cx="4000500" cy="523220"/>
          </a:xfrm>
          <a:prstGeom prst="rect">
            <a:avLst/>
          </a:prstGeom>
          <a:noFill/>
        </p:spPr>
        <p:txBody>
          <a:bodyPr wrap="square" rtlCol="0">
            <a:spAutoFit/>
          </a:bodyPr>
          <a:lstStyle/>
          <a:p>
            <a:pPr algn="ctr"/>
            <a:r>
              <a:rPr lang="en-US" sz="2800" dirty="0" smtClean="0">
                <a:solidFill>
                  <a:schemeClr val="bg1"/>
                </a:solidFill>
                <a:latin typeface="Segoe UI Light" pitchFamily="34" charset="0"/>
              </a:rPr>
              <a:t>I thought I could dance</a:t>
            </a:r>
            <a:endParaRPr lang="en-US" sz="2800" dirty="0">
              <a:solidFill>
                <a:schemeClr val="bg1"/>
              </a:solidFill>
              <a:latin typeface="Segoe UI Light" pitchFamily="34" charset="0"/>
            </a:endParaRPr>
          </a:p>
        </p:txBody>
      </p:sp>
    </p:spTree>
    <p:extLst>
      <p:ext uri="{BB962C8B-B14F-4D97-AF65-F5344CB8AC3E}">
        <p14:creationId xmlns:p14="http://schemas.microsoft.com/office/powerpoint/2010/main" val="33273296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research\talks\MobileHealth2010-PassiveFeedback\ubifit_redone_higher_res.png"/>
          <p:cNvPicPr>
            <a:picLocks noChangeAspect="1" noChangeArrowheads="1"/>
          </p:cNvPicPr>
          <p:nvPr/>
        </p:nvPicPr>
        <p:blipFill rotWithShape="1">
          <a:blip r:embed="rId3" cstate="print"/>
          <a:srcRect r="1054"/>
          <a:stretch/>
        </p:blipFill>
        <p:spPr bwMode="auto">
          <a:xfrm>
            <a:off x="1247818" y="2009888"/>
            <a:ext cx="1344168" cy="3372301"/>
          </a:xfrm>
          <a:prstGeom prst="rect">
            <a:avLst/>
          </a:prstGeom>
          <a:noFill/>
          <a:effectLst>
            <a:reflection blurRad="6350" stA="52000" endA="300" endPos="35000" dir="5400000" sy="-100000" algn="bl" rotWithShape="0"/>
          </a:effectLst>
        </p:spPr>
      </p:pic>
      <p:pic>
        <p:nvPicPr>
          <p:cNvPr id="13314" name="Picture 2" descr="D:\research\projects\HomeSensing\Water\Pictures\2011_09_06 - Rainflow in Jon's Kitchen and Bathroom\IMG_641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605" r="8918"/>
          <a:stretch/>
        </p:blipFill>
        <p:spPr bwMode="auto">
          <a:xfrm>
            <a:off x="10354929" y="1971020"/>
            <a:ext cx="4933175" cy="337230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7" name="Picture 2" descr="C:\Users\jon\Dropbox\CHI2012-WaterVis\images\InterviewDisplays\Aquatic\Slide15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654" t="22021" r="18472" b="14897"/>
          <a:stretch/>
        </p:blipFill>
        <p:spPr bwMode="auto">
          <a:xfrm>
            <a:off x="10628690" y="-2286000"/>
            <a:ext cx="4659414" cy="29440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1372227" y="1356399"/>
            <a:ext cx="1098378" cy="584775"/>
          </a:xfrm>
          <a:prstGeom prst="rect">
            <a:avLst/>
          </a:prstGeom>
        </p:spPr>
        <p:txBody>
          <a:bodyPr wrap="none">
            <a:spAutoFit/>
          </a:bodyPr>
          <a:lstStyle/>
          <a:p>
            <a:pPr algn="ctr"/>
            <a:r>
              <a:rPr lang="en-US" sz="3200" dirty="0" smtClean="0">
                <a:solidFill>
                  <a:prstClr val="white"/>
                </a:solidFill>
                <a:latin typeface="Segoe UI Semibold" pitchFamily="34" charset="0"/>
              </a:rPr>
              <a:t>ubi</a:t>
            </a:r>
            <a:r>
              <a:rPr lang="en-US" sz="3200" dirty="0" smtClean="0">
                <a:solidFill>
                  <a:srgbClr val="CC0797"/>
                </a:solidFill>
                <a:latin typeface="Segoe UI Light" pitchFamily="34" charset="0"/>
              </a:rPr>
              <a:t>fit</a:t>
            </a:r>
            <a:endParaRPr lang="en-US" sz="3200" dirty="0">
              <a:solidFill>
                <a:srgbClr val="CC0797"/>
              </a:solidFill>
              <a:latin typeface="Segoe UI Light" pitchFamily="34" charset="0"/>
            </a:endParaRPr>
          </a:p>
        </p:txBody>
      </p:sp>
      <p:pic>
        <p:nvPicPr>
          <p:cNvPr id="5" name="Picture 19" descr="C:\research\projects\UbiGreen\Trunk\Screenshots\TreeSequenceWithPhone\Tree10.png"/>
          <p:cNvPicPr>
            <a:picLocks noChangeAspect="1" noChangeArrowheads="1"/>
          </p:cNvPicPr>
          <p:nvPr/>
        </p:nvPicPr>
        <p:blipFill rotWithShape="1">
          <a:blip r:embed="rId6" cstate="print"/>
          <a:srcRect l="1935" r="1935" b="190"/>
          <a:stretch/>
        </p:blipFill>
        <p:spPr bwMode="auto">
          <a:xfrm>
            <a:off x="2910286" y="2019969"/>
            <a:ext cx="1303798" cy="3355848"/>
          </a:xfrm>
          <a:prstGeom prst="rect">
            <a:avLst/>
          </a:prstGeom>
          <a:noFill/>
          <a:effectLst>
            <a:reflection blurRad="6350" stA="52000" endA="300" endPos="35000" dir="5400000" sy="-100000" algn="bl" rotWithShape="0"/>
          </a:effectLst>
        </p:spPr>
      </p:pic>
      <p:sp>
        <p:nvSpPr>
          <p:cNvPr id="9" name="Rectangle 8"/>
          <p:cNvSpPr/>
          <p:nvPr/>
        </p:nvSpPr>
        <p:spPr>
          <a:xfrm>
            <a:off x="2680601" y="1356399"/>
            <a:ext cx="1768241" cy="584775"/>
          </a:xfrm>
          <a:prstGeom prst="rect">
            <a:avLst/>
          </a:prstGeom>
        </p:spPr>
        <p:txBody>
          <a:bodyPr wrap="none">
            <a:spAutoFit/>
          </a:bodyPr>
          <a:lstStyle/>
          <a:p>
            <a:pPr algn="ctr"/>
            <a:r>
              <a:rPr lang="en-US" sz="3200" dirty="0" smtClean="0">
                <a:solidFill>
                  <a:prstClr val="white"/>
                </a:solidFill>
                <a:latin typeface="Segoe UI Semibold" pitchFamily="34" charset="0"/>
              </a:rPr>
              <a:t>ubi</a:t>
            </a:r>
            <a:r>
              <a:rPr lang="en-US" sz="3200" dirty="0" smtClean="0">
                <a:solidFill>
                  <a:srgbClr val="97CB16"/>
                </a:solidFill>
                <a:latin typeface="Segoe UI Light" pitchFamily="34" charset="0"/>
              </a:rPr>
              <a:t>green</a:t>
            </a:r>
            <a:endParaRPr lang="en-US" sz="1100" dirty="0">
              <a:solidFill>
                <a:srgbClr val="97CB16"/>
              </a:solidFill>
              <a:latin typeface="Segoe UI Light" pitchFamily="34" charset="0"/>
            </a:endParaRPr>
          </a:p>
        </p:txBody>
      </p:sp>
      <p:sp>
        <p:nvSpPr>
          <p:cNvPr id="10" name="Rectangle 9"/>
          <p:cNvSpPr/>
          <p:nvPr/>
        </p:nvSpPr>
        <p:spPr>
          <a:xfrm>
            <a:off x="-2383159" y="-1352385"/>
            <a:ext cx="2901820" cy="769441"/>
          </a:xfrm>
          <a:prstGeom prst="rect">
            <a:avLst/>
          </a:prstGeom>
        </p:spPr>
        <p:txBody>
          <a:bodyPr wrap="none">
            <a:spAutoFit/>
          </a:bodyPr>
          <a:lstStyle/>
          <a:p>
            <a:r>
              <a:rPr lang="en-US" sz="4400" dirty="0" smtClean="0">
                <a:solidFill>
                  <a:prstClr val="white">
                    <a:lumMod val="75000"/>
                  </a:prstClr>
                </a:solidFill>
                <a:latin typeface="Arial Black" pitchFamily="34" charset="0"/>
              </a:rPr>
              <a:t>ubi</a:t>
            </a:r>
            <a:r>
              <a:rPr lang="en-US" sz="4400" dirty="0" smtClean="0">
                <a:solidFill>
                  <a:srgbClr val="9BBB59"/>
                </a:solidFill>
                <a:latin typeface="Arial Black" pitchFamily="34" charset="0"/>
              </a:rPr>
              <a:t>green</a:t>
            </a:r>
            <a:endParaRPr lang="en-US" dirty="0">
              <a:solidFill>
                <a:srgbClr val="9BBB59"/>
              </a:solidFill>
            </a:endParaRPr>
          </a:p>
        </p:txBody>
      </p:sp>
      <p:sp>
        <p:nvSpPr>
          <p:cNvPr id="11" name="Rectangle 10"/>
          <p:cNvSpPr/>
          <p:nvPr/>
        </p:nvSpPr>
        <p:spPr>
          <a:xfrm>
            <a:off x="5105399" y="1356399"/>
            <a:ext cx="2754321" cy="584775"/>
          </a:xfrm>
          <a:prstGeom prst="rect">
            <a:avLst/>
          </a:prstGeom>
        </p:spPr>
        <p:txBody>
          <a:bodyPr wrap="square">
            <a:spAutoFit/>
          </a:bodyPr>
          <a:lstStyle/>
          <a:p>
            <a:pPr algn="ctr"/>
            <a:r>
              <a:rPr lang="en-US" sz="3200" dirty="0" smtClean="0">
                <a:solidFill>
                  <a:prstClr val="white"/>
                </a:solidFill>
                <a:latin typeface="Segoe UI Semibold" pitchFamily="34" charset="0"/>
              </a:rPr>
              <a:t>reflect</a:t>
            </a:r>
            <a:r>
              <a:rPr lang="en-US" sz="3200" baseline="-25000" dirty="0" smtClean="0">
                <a:solidFill>
                  <a:srgbClr val="0970C4"/>
                </a:solidFill>
                <a:latin typeface="Segoe UI Light" pitchFamily="34" charset="0"/>
              </a:rPr>
              <a:t>2</a:t>
            </a:r>
            <a:r>
              <a:rPr lang="en-US" sz="3200" dirty="0" smtClean="0">
                <a:solidFill>
                  <a:srgbClr val="0970C4"/>
                </a:solidFill>
                <a:latin typeface="Segoe UI Light" pitchFamily="34" charset="0"/>
              </a:rPr>
              <a:t>O</a:t>
            </a:r>
            <a:endParaRPr lang="en-US" sz="3200" dirty="0">
              <a:solidFill>
                <a:srgbClr val="0970C4"/>
              </a:solidFill>
              <a:latin typeface="Segoe UI Light" pitchFamily="34" charset="0"/>
            </a:endParaRPr>
          </a:p>
        </p:txBody>
      </p:sp>
      <p:pic>
        <p:nvPicPr>
          <p:cNvPr id="12" name="Picture 3" descr="D:\Dropbox\CHI2012-WaterVis\images\InterviewPictures\2011_08_18 - Interviews - Household 1\IMG_6274.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8854" t="271" r="20985" b="7879"/>
          <a:stretch/>
        </p:blipFill>
        <p:spPr bwMode="auto">
          <a:xfrm>
            <a:off x="5105400" y="2047980"/>
            <a:ext cx="2754321" cy="3362220"/>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cxnSp>
        <p:nvCxnSpPr>
          <p:cNvPr id="13" name="Straight Connector 12"/>
          <p:cNvCxnSpPr/>
          <p:nvPr/>
        </p:nvCxnSpPr>
        <p:spPr>
          <a:xfrm>
            <a:off x="4648200" y="2638151"/>
            <a:ext cx="0" cy="19011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77728" y="304800"/>
            <a:ext cx="5388545"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Sensing</a:t>
            </a:r>
            <a:r>
              <a:rPr lang="en-US" sz="4400" dirty="0" smtClean="0">
                <a:solidFill>
                  <a:prstClr val="white"/>
                </a:solidFill>
                <a:latin typeface="Segoe UI Light" pitchFamily="34" charset="0"/>
              </a:rPr>
              <a:t> + Feedback</a:t>
            </a:r>
          </a:p>
        </p:txBody>
      </p:sp>
      <p:sp>
        <p:nvSpPr>
          <p:cNvPr id="14" name="Rectangle 13"/>
          <p:cNvSpPr/>
          <p:nvPr/>
        </p:nvSpPr>
        <p:spPr>
          <a:xfrm>
            <a:off x="4724400" y="1143000"/>
            <a:ext cx="4419600" cy="5715000"/>
          </a:xfrm>
          <a:prstGeom prst="rect">
            <a:avLst/>
          </a:prstGeom>
          <a:solidFill>
            <a:schemeClr val="tx1">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406271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research\talks\AnnaKarlinGuestLecture2010-MirrorsTellYouOneThing\running-man.jpg"/>
          <p:cNvPicPr>
            <a:picLocks noChangeAspect="1" noChangeArrowheads="1"/>
          </p:cNvPicPr>
          <p:nvPr/>
        </p:nvPicPr>
        <p:blipFill>
          <a:blip r:embed="rId2" cstate="print"/>
          <a:srcRect/>
          <a:stretch>
            <a:fillRect/>
          </a:stretch>
        </p:blipFill>
        <p:spPr bwMode="auto">
          <a:xfrm>
            <a:off x="-147954" y="-365750"/>
            <a:ext cx="11168862" cy="7452350"/>
          </a:xfrm>
          <a:prstGeom prst="rect">
            <a:avLst/>
          </a:prstGeom>
          <a:noFill/>
        </p:spPr>
      </p:pic>
      <p:sp>
        <p:nvSpPr>
          <p:cNvPr id="4" name="Rectangle 3"/>
          <p:cNvSpPr/>
          <p:nvPr/>
        </p:nvSpPr>
        <p:spPr>
          <a:xfrm>
            <a:off x="0" y="-228600"/>
            <a:ext cx="9144000" cy="73152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4876800" y="-1586692"/>
            <a:ext cx="5715000" cy="369332"/>
          </a:xfrm>
          <a:prstGeom prst="rect">
            <a:avLst/>
          </a:prstGeom>
          <a:noFill/>
        </p:spPr>
        <p:txBody>
          <a:bodyPr wrap="square" rtlCol="0">
            <a:spAutoFit/>
          </a:bodyPr>
          <a:lstStyle/>
          <a:p>
            <a:r>
              <a:rPr lang="en-US" dirty="0" smtClean="0">
                <a:solidFill>
                  <a:prstClr val="white">
                    <a:lumMod val="85000"/>
                  </a:prstClr>
                </a:solidFill>
                <a:latin typeface="Segoe UI Light" pitchFamily="34" charset="0"/>
              </a:rPr>
              <a:t>How should this data be fed back to users?</a:t>
            </a:r>
            <a:endParaRPr lang="en-US" dirty="0">
              <a:solidFill>
                <a:prstClr val="white">
                  <a:lumMod val="85000"/>
                </a:prstClr>
              </a:solidFill>
              <a:latin typeface="Segoe UI Light" pitchFamily="34" charset="0"/>
            </a:endParaRPr>
          </a:p>
        </p:txBody>
      </p:sp>
      <p:sp>
        <p:nvSpPr>
          <p:cNvPr id="8" name="Rectangle 7"/>
          <p:cNvSpPr/>
          <p:nvPr/>
        </p:nvSpPr>
        <p:spPr>
          <a:xfrm>
            <a:off x="533400" y="4116050"/>
            <a:ext cx="7848601" cy="584775"/>
          </a:xfrm>
          <a:prstGeom prst="rect">
            <a:avLst/>
          </a:prstGeom>
        </p:spPr>
        <p:txBody>
          <a:bodyPr wrap="square">
            <a:spAutoFit/>
          </a:bodyPr>
          <a:lstStyle/>
          <a:p>
            <a:pPr algn="just">
              <a:spcBef>
                <a:spcPct val="0"/>
              </a:spcBef>
              <a:defRPr/>
            </a:pPr>
            <a:r>
              <a:rPr lang="en-US" sz="3200" dirty="0">
                <a:solidFill>
                  <a:prstClr val="white">
                    <a:lumMod val="95000"/>
                  </a:prstClr>
                </a:solidFill>
                <a:latin typeface="Segoe UI Light" pitchFamily="34" charset="0"/>
                <a:ea typeface="Segoe UI" pitchFamily="34" charset="0"/>
                <a:cs typeface="Segoe UI" pitchFamily="34" charset="0"/>
              </a:rPr>
              <a:t>H</a:t>
            </a:r>
            <a:r>
              <a:rPr lang="en-US" sz="3200" dirty="0" smtClean="0">
                <a:solidFill>
                  <a:prstClr val="white">
                    <a:lumMod val="95000"/>
                  </a:prstClr>
                </a:solidFill>
                <a:latin typeface="Segoe UI Light" pitchFamily="34" charset="0"/>
                <a:ea typeface="Segoe UI" pitchFamily="34" charset="0"/>
                <a:cs typeface="Segoe UI" pitchFamily="34" charset="0"/>
              </a:rPr>
              <a:t>ow can we </a:t>
            </a:r>
            <a:r>
              <a:rPr lang="en-US" sz="3200" b="1" dirty="0" smtClean="0">
                <a:solidFill>
                  <a:prstClr val="white">
                    <a:lumMod val="95000"/>
                  </a:prstClr>
                </a:solidFill>
                <a:latin typeface="Segoe UI Semibold" pitchFamily="34" charset="0"/>
                <a:ea typeface="Segoe UI" pitchFamily="34" charset="0"/>
                <a:cs typeface="Segoe UI" pitchFamily="34" charset="0"/>
              </a:rPr>
              <a:t>sense</a:t>
            </a:r>
            <a:r>
              <a:rPr lang="en-US" sz="3200" dirty="0" smtClean="0">
                <a:solidFill>
                  <a:prstClr val="white">
                    <a:lumMod val="95000"/>
                  </a:prstClr>
                </a:solidFill>
                <a:latin typeface="Segoe UI Light" pitchFamily="34" charset="0"/>
                <a:ea typeface="Segoe UI" pitchFamily="34" charset="0"/>
                <a:cs typeface="Segoe UI" pitchFamily="34" charset="0"/>
              </a:rPr>
              <a:t> these behaviors?</a:t>
            </a:r>
            <a:endParaRPr lang="en-US" sz="3200" dirty="0">
              <a:solidFill>
                <a:prstClr val="white">
                  <a:lumMod val="95000"/>
                </a:prstClr>
              </a:solidFill>
              <a:latin typeface="Segoe UI Light" pitchFamily="34" charset="0"/>
              <a:ea typeface="Segoe UI" pitchFamily="34" charset="0"/>
              <a:cs typeface="Segoe UI" pitchFamily="34" charset="0"/>
            </a:endParaRPr>
          </a:p>
        </p:txBody>
      </p:sp>
      <p:sp>
        <p:nvSpPr>
          <p:cNvPr id="12" name="Rectangle 11"/>
          <p:cNvSpPr/>
          <p:nvPr/>
        </p:nvSpPr>
        <p:spPr>
          <a:xfrm>
            <a:off x="533400" y="4840069"/>
            <a:ext cx="9220201" cy="584775"/>
          </a:xfrm>
          <a:prstGeom prst="rect">
            <a:avLst/>
          </a:prstGeom>
        </p:spPr>
        <p:txBody>
          <a:bodyPr wrap="square">
            <a:spAutoFit/>
          </a:bodyPr>
          <a:lstStyle/>
          <a:p>
            <a:pPr algn="just">
              <a:spcBef>
                <a:spcPct val="0"/>
              </a:spcBef>
              <a:defRPr/>
            </a:pPr>
            <a:r>
              <a:rPr lang="en-US" sz="3200" dirty="0">
                <a:solidFill>
                  <a:prstClr val="white">
                    <a:lumMod val="95000"/>
                  </a:prstClr>
                </a:solidFill>
                <a:latin typeface="Segoe UI Light" pitchFamily="34" charset="0"/>
                <a:ea typeface="Segoe UI" pitchFamily="34" charset="0"/>
                <a:cs typeface="Segoe UI" pitchFamily="34" charset="0"/>
              </a:rPr>
              <a:t>H</a:t>
            </a:r>
            <a:r>
              <a:rPr lang="en-US" sz="3200" dirty="0" smtClean="0">
                <a:solidFill>
                  <a:prstClr val="white">
                    <a:lumMod val="95000"/>
                  </a:prstClr>
                </a:solidFill>
                <a:latin typeface="Segoe UI Light" pitchFamily="34" charset="0"/>
                <a:ea typeface="Segoe UI" pitchFamily="34" charset="0"/>
                <a:cs typeface="Segoe UI" pitchFamily="34" charset="0"/>
              </a:rPr>
              <a:t>ow should this data be </a:t>
            </a:r>
            <a:r>
              <a:rPr lang="en-US" sz="3200" b="1" dirty="0" smtClean="0">
                <a:solidFill>
                  <a:prstClr val="white">
                    <a:lumMod val="95000"/>
                  </a:prstClr>
                </a:solidFill>
                <a:latin typeface="Segoe UI Semibold" pitchFamily="34" charset="0"/>
                <a:ea typeface="Segoe UI" pitchFamily="34" charset="0"/>
                <a:cs typeface="Segoe UI" pitchFamily="34" charset="0"/>
              </a:rPr>
              <a:t>fed back </a:t>
            </a:r>
            <a:r>
              <a:rPr lang="en-US" sz="3200" dirty="0" smtClean="0">
                <a:solidFill>
                  <a:prstClr val="white">
                    <a:lumMod val="95000"/>
                  </a:prstClr>
                </a:solidFill>
                <a:latin typeface="Segoe UI Light" pitchFamily="34" charset="0"/>
                <a:ea typeface="Segoe UI" pitchFamily="34" charset="0"/>
                <a:cs typeface="Segoe UI" pitchFamily="34" charset="0"/>
              </a:rPr>
              <a:t>to users?</a:t>
            </a:r>
            <a:endParaRPr lang="en-US" sz="3200" dirty="0">
              <a:solidFill>
                <a:prstClr val="white">
                  <a:lumMod val="95000"/>
                </a:prstClr>
              </a:solidFill>
              <a:latin typeface="Segoe UI Light" pitchFamily="34" charset="0"/>
              <a:ea typeface="Segoe UI" pitchFamily="34" charset="0"/>
              <a:cs typeface="Segoe UI" pitchFamily="34" charset="0"/>
            </a:endParaRPr>
          </a:p>
        </p:txBody>
      </p:sp>
      <p:sp>
        <p:nvSpPr>
          <p:cNvPr id="13" name="Rectangle 12"/>
          <p:cNvSpPr/>
          <p:nvPr/>
        </p:nvSpPr>
        <p:spPr>
          <a:xfrm>
            <a:off x="533401" y="3392269"/>
            <a:ext cx="8915399" cy="584775"/>
          </a:xfrm>
          <a:prstGeom prst="rect">
            <a:avLst/>
          </a:prstGeom>
        </p:spPr>
        <p:txBody>
          <a:bodyPr wrap="square">
            <a:spAutoFit/>
          </a:bodyPr>
          <a:lstStyle/>
          <a:p>
            <a:pPr algn="just">
              <a:spcBef>
                <a:spcPct val="0"/>
              </a:spcBef>
              <a:defRPr/>
            </a:pPr>
            <a:r>
              <a:rPr lang="en-US" sz="3200" dirty="0">
                <a:solidFill>
                  <a:prstClr val="white">
                    <a:lumMod val="95000"/>
                  </a:prstClr>
                </a:solidFill>
                <a:latin typeface="Segoe UI Semibold" pitchFamily="34" charset="0"/>
                <a:ea typeface="Segoe UI" pitchFamily="34" charset="0"/>
                <a:cs typeface="Segoe UI" pitchFamily="34" charset="0"/>
              </a:rPr>
              <a:t>W</a:t>
            </a:r>
            <a:r>
              <a:rPr lang="en-US" sz="3200" dirty="0" smtClean="0">
                <a:solidFill>
                  <a:prstClr val="white">
                    <a:lumMod val="95000"/>
                  </a:prstClr>
                </a:solidFill>
                <a:latin typeface="Segoe UI Semibold" pitchFamily="34" charset="0"/>
                <a:ea typeface="Segoe UI" pitchFamily="34" charset="0"/>
                <a:cs typeface="Segoe UI" pitchFamily="34" charset="0"/>
              </a:rPr>
              <a:t>hat</a:t>
            </a:r>
            <a:r>
              <a:rPr lang="en-US" sz="3200" dirty="0" smtClean="0">
                <a:solidFill>
                  <a:prstClr val="white">
                    <a:lumMod val="95000"/>
                  </a:prstClr>
                </a:solidFill>
                <a:latin typeface="Segoe UI Light" pitchFamily="34" charset="0"/>
                <a:ea typeface="Segoe UI" pitchFamily="34" charset="0"/>
                <a:cs typeface="Segoe UI" pitchFamily="34" charset="0"/>
              </a:rPr>
              <a:t> fitness/transit behaviors should we sense?</a:t>
            </a:r>
            <a:endParaRPr lang="en-US" sz="3200" dirty="0">
              <a:solidFill>
                <a:prstClr val="white">
                  <a:lumMod val="95000"/>
                </a:prstClr>
              </a:solidFill>
              <a:latin typeface="Segoe UI Light" pitchFamily="34" charset="0"/>
              <a:ea typeface="Segoe UI" pitchFamily="34" charset="0"/>
              <a:cs typeface="Segoe UI" pitchFamily="34" charset="0"/>
            </a:endParaRPr>
          </a:p>
        </p:txBody>
      </p:sp>
    </p:spTree>
    <p:extLst>
      <p:ext uri="{BB962C8B-B14F-4D97-AF65-F5344CB8AC3E}">
        <p14:creationId xmlns:p14="http://schemas.microsoft.com/office/powerpoint/2010/main" val="40721630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research\thesis\JobTalk\images\personal_transi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9525000" y="1600200"/>
            <a:ext cx="4839347" cy="3532723"/>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oup 28"/>
          <p:cNvGrpSpPr/>
          <p:nvPr/>
        </p:nvGrpSpPr>
        <p:grpSpPr>
          <a:xfrm>
            <a:off x="401093" y="4001874"/>
            <a:ext cx="8514307" cy="2434551"/>
            <a:chOff x="401093" y="3890049"/>
            <a:chExt cx="8514307" cy="2434551"/>
          </a:xfrm>
        </p:grpSpPr>
        <p:grpSp>
          <p:nvGrpSpPr>
            <p:cNvPr id="2" name="Group 1"/>
            <p:cNvGrpSpPr/>
            <p:nvPr/>
          </p:nvGrpSpPr>
          <p:grpSpPr>
            <a:xfrm>
              <a:off x="1371600" y="3904176"/>
              <a:ext cx="7543800" cy="2361759"/>
              <a:chOff x="-381000" y="1908787"/>
              <a:chExt cx="9723663" cy="3044213"/>
            </a:xfrm>
          </p:grpSpPr>
          <p:pic>
            <p:nvPicPr>
              <p:cNvPr id="4" name="Picture 7" descr="bike-commuter-iStock_000000815498Small.jpg"/>
              <p:cNvPicPr>
                <a:picLocks noChangeAspect="1"/>
              </p:cNvPicPr>
              <p:nvPr/>
            </p:nvPicPr>
            <p:blipFill>
              <a:blip r:embed="rId3" cstate="print">
                <a:extLst>
                  <a:ext uri="{28A0092B-C50C-407E-A947-70E740481C1C}">
                    <a14:useLocalDpi xmlns:a14="http://schemas.microsoft.com/office/drawing/2010/main" val="0"/>
                  </a:ext>
                </a:extLst>
              </a:blip>
              <a:srcRect l="15527" r="37148"/>
              <a:stretch>
                <a:fillRect/>
              </a:stretch>
            </p:blipFill>
            <p:spPr bwMode="auto">
              <a:xfrm>
                <a:off x="0" y="2381250"/>
                <a:ext cx="1828800" cy="2571750"/>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walk-commute-iStock_000000281184Small.jpg"/>
              <p:cNvPicPr>
                <a:picLocks noChangeAspect="1"/>
              </p:cNvPicPr>
              <p:nvPr/>
            </p:nvPicPr>
            <p:blipFill>
              <a:blip r:embed="rId4" cstate="print">
                <a:extLst>
                  <a:ext uri="{28A0092B-C50C-407E-A947-70E740481C1C}">
                    <a14:useLocalDpi xmlns:a14="http://schemas.microsoft.com/office/drawing/2010/main" val="0"/>
                  </a:ext>
                </a:extLst>
              </a:blip>
              <a:srcRect l="26144" r="26530"/>
              <a:stretch>
                <a:fillRect/>
              </a:stretch>
            </p:blipFill>
            <p:spPr bwMode="auto">
              <a:xfrm>
                <a:off x="1828800" y="2381251"/>
                <a:ext cx="1828800" cy="2571749"/>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bus-iStock_000002092497Medium.jpg"/>
              <p:cNvPicPr>
                <a:picLocks noChangeAspect="1"/>
              </p:cNvPicPr>
              <p:nvPr/>
            </p:nvPicPr>
            <p:blipFill>
              <a:blip r:embed="rId5" cstate="print">
                <a:extLst>
                  <a:ext uri="{28A0092B-C50C-407E-A947-70E740481C1C}">
                    <a14:useLocalDpi xmlns:a14="http://schemas.microsoft.com/office/drawing/2010/main" val="0"/>
                  </a:ext>
                </a:extLst>
              </a:blip>
              <a:srcRect l="48933" r="3700"/>
              <a:stretch>
                <a:fillRect/>
              </a:stretch>
            </p:blipFill>
            <p:spPr bwMode="auto">
              <a:xfrm>
                <a:off x="3657600" y="2381250"/>
                <a:ext cx="1828800" cy="2571750"/>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C:\research\thesis\JobTalk\images\personal_transit\subway.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017" t="5090" r="41364" b="1"/>
              <a:stretch/>
            </p:blipFill>
            <p:spPr bwMode="auto">
              <a:xfrm>
                <a:off x="5486400" y="2381250"/>
                <a:ext cx="1828800" cy="2571750"/>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1027" name="Picture 3" descr="C:\research\thesis\JobTalk\images\personal_transit\11263501326669.jpg"/>
              <p:cNvPicPr>
                <a:picLocks noChangeAspect="1" noChangeArrowheads="1"/>
              </p:cNvPicPr>
              <p:nvPr/>
            </p:nvPicPr>
            <p:blipFill rotWithShape="1">
              <a:blip r:embed="rId7">
                <a:extLst>
                  <a:ext uri="{28A0092B-C50C-407E-A947-70E740481C1C}">
                    <a14:useLocalDpi xmlns:a14="http://schemas.microsoft.com/office/drawing/2010/main" val="0"/>
                  </a:ext>
                </a:extLst>
              </a:blip>
              <a:srcRect l="39669" r="6353" b="3356"/>
              <a:stretch/>
            </p:blipFill>
            <p:spPr bwMode="auto">
              <a:xfrm>
                <a:off x="7315200" y="2381250"/>
                <a:ext cx="1828800" cy="2571750"/>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81000" y="1908787"/>
                <a:ext cx="2500585" cy="436383"/>
              </a:xfrm>
              <a:prstGeom prst="rect">
                <a:avLst/>
              </a:prstGeom>
              <a:noFill/>
            </p:spPr>
            <p:txBody>
              <a:bodyPr wrap="square" rtlCol="0">
                <a:spAutoFit/>
              </a:bodyPr>
              <a:lstStyle/>
              <a:p>
                <a:pPr algn="ctr"/>
                <a:r>
                  <a:rPr lang="en-US" sz="1600" dirty="0" smtClean="0">
                    <a:solidFill>
                      <a:prstClr val="white">
                        <a:lumMod val="95000"/>
                      </a:prstClr>
                    </a:solidFill>
                    <a:latin typeface="Segoe UI Light" pitchFamily="34" charset="0"/>
                  </a:rPr>
                  <a:t>biking</a:t>
                </a:r>
                <a:endParaRPr lang="en-US" sz="1600" dirty="0">
                  <a:solidFill>
                    <a:prstClr val="white">
                      <a:lumMod val="95000"/>
                    </a:prstClr>
                  </a:solidFill>
                  <a:latin typeface="Segoe UI Light" pitchFamily="34" charset="0"/>
                </a:endParaRPr>
              </a:p>
            </p:txBody>
          </p:sp>
          <p:sp>
            <p:nvSpPr>
              <p:cNvPr id="9" name="TextBox 8"/>
              <p:cNvSpPr txBox="1"/>
              <p:nvPr/>
            </p:nvSpPr>
            <p:spPr>
              <a:xfrm>
                <a:off x="1412544" y="1908787"/>
                <a:ext cx="2500585" cy="436383"/>
              </a:xfrm>
              <a:prstGeom prst="rect">
                <a:avLst/>
              </a:prstGeom>
              <a:noFill/>
            </p:spPr>
            <p:txBody>
              <a:bodyPr wrap="square" rtlCol="0">
                <a:spAutoFit/>
              </a:bodyPr>
              <a:lstStyle/>
              <a:p>
                <a:pPr algn="ctr"/>
                <a:r>
                  <a:rPr lang="en-US" sz="1600" dirty="0" smtClean="0">
                    <a:solidFill>
                      <a:prstClr val="white">
                        <a:lumMod val="95000"/>
                      </a:prstClr>
                    </a:solidFill>
                    <a:latin typeface="Segoe UI Light" pitchFamily="34" charset="0"/>
                  </a:rPr>
                  <a:t>walking</a:t>
                </a:r>
                <a:endParaRPr lang="en-US" sz="1600" dirty="0">
                  <a:solidFill>
                    <a:prstClr val="white">
                      <a:lumMod val="95000"/>
                    </a:prstClr>
                  </a:solidFill>
                  <a:latin typeface="Segoe UI Light" pitchFamily="34" charset="0"/>
                </a:endParaRPr>
              </a:p>
            </p:txBody>
          </p:sp>
          <p:sp>
            <p:nvSpPr>
              <p:cNvPr id="10" name="TextBox 9"/>
              <p:cNvSpPr txBox="1"/>
              <p:nvPr/>
            </p:nvSpPr>
            <p:spPr>
              <a:xfrm>
                <a:off x="3352800" y="1908787"/>
                <a:ext cx="2500585" cy="436383"/>
              </a:xfrm>
              <a:prstGeom prst="rect">
                <a:avLst/>
              </a:prstGeom>
              <a:noFill/>
            </p:spPr>
            <p:txBody>
              <a:bodyPr wrap="square" rtlCol="0">
                <a:spAutoFit/>
              </a:bodyPr>
              <a:lstStyle/>
              <a:p>
                <a:pPr algn="ctr"/>
                <a:r>
                  <a:rPr lang="en-US" sz="1600" dirty="0" smtClean="0">
                    <a:solidFill>
                      <a:prstClr val="white">
                        <a:lumMod val="95000"/>
                      </a:prstClr>
                    </a:solidFill>
                    <a:latin typeface="Segoe UI Light" pitchFamily="34" charset="0"/>
                  </a:rPr>
                  <a:t>the bus</a:t>
                </a:r>
                <a:endParaRPr lang="en-US" sz="1600" dirty="0">
                  <a:solidFill>
                    <a:prstClr val="white">
                      <a:lumMod val="95000"/>
                    </a:prstClr>
                  </a:solidFill>
                  <a:latin typeface="Segoe UI Light" pitchFamily="34" charset="0"/>
                </a:endParaRPr>
              </a:p>
            </p:txBody>
          </p:sp>
          <p:sp>
            <p:nvSpPr>
              <p:cNvPr id="11" name="TextBox 10"/>
              <p:cNvSpPr txBox="1"/>
              <p:nvPr/>
            </p:nvSpPr>
            <p:spPr>
              <a:xfrm>
                <a:off x="5150507" y="1908787"/>
                <a:ext cx="2500585" cy="436383"/>
              </a:xfrm>
              <a:prstGeom prst="rect">
                <a:avLst/>
              </a:prstGeom>
              <a:noFill/>
            </p:spPr>
            <p:txBody>
              <a:bodyPr wrap="square" rtlCol="0">
                <a:spAutoFit/>
              </a:bodyPr>
              <a:lstStyle/>
              <a:p>
                <a:pPr algn="ctr"/>
                <a:r>
                  <a:rPr lang="en-US" sz="1600" dirty="0" smtClean="0">
                    <a:solidFill>
                      <a:prstClr val="white">
                        <a:lumMod val="95000"/>
                      </a:prstClr>
                    </a:solidFill>
                    <a:latin typeface="Segoe UI Light" pitchFamily="34" charset="0"/>
                  </a:rPr>
                  <a:t>the train</a:t>
                </a:r>
                <a:endParaRPr lang="en-US" sz="1600" dirty="0">
                  <a:solidFill>
                    <a:prstClr val="white">
                      <a:lumMod val="95000"/>
                    </a:prstClr>
                  </a:solidFill>
                  <a:latin typeface="Segoe UI Light" pitchFamily="34" charset="0"/>
                </a:endParaRPr>
              </a:p>
            </p:txBody>
          </p:sp>
          <p:sp>
            <p:nvSpPr>
              <p:cNvPr id="12" name="TextBox 11"/>
              <p:cNvSpPr txBox="1"/>
              <p:nvPr/>
            </p:nvSpPr>
            <p:spPr>
              <a:xfrm>
                <a:off x="7299278" y="1908787"/>
                <a:ext cx="2043385" cy="436383"/>
              </a:xfrm>
              <a:prstGeom prst="rect">
                <a:avLst/>
              </a:prstGeom>
              <a:noFill/>
            </p:spPr>
            <p:txBody>
              <a:bodyPr wrap="square" rtlCol="0">
                <a:spAutoFit/>
              </a:bodyPr>
              <a:lstStyle/>
              <a:p>
                <a:pPr algn="ctr"/>
                <a:r>
                  <a:rPr lang="en-US" sz="1600" dirty="0" smtClean="0">
                    <a:solidFill>
                      <a:prstClr val="white">
                        <a:lumMod val="95000"/>
                      </a:prstClr>
                    </a:solidFill>
                    <a:latin typeface="Segoe UI Light" pitchFamily="34" charset="0"/>
                  </a:rPr>
                  <a:t>driving</a:t>
                </a:r>
                <a:endParaRPr lang="en-US" sz="1600" dirty="0">
                  <a:solidFill>
                    <a:prstClr val="white">
                      <a:lumMod val="95000"/>
                    </a:prstClr>
                  </a:solidFill>
                  <a:latin typeface="Segoe UI Light" pitchFamily="34" charset="0"/>
                </a:endParaRPr>
              </a:p>
            </p:txBody>
          </p:sp>
        </p:grpSp>
        <p:grpSp>
          <p:nvGrpSpPr>
            <p:cNvPr id="16" name="Group 15"/>
            <p:cNvGrpSpPr/>
            <p:nvPr/>
          </p:nvGrpSpPr>
          <p:grpSpPr>
            <a:xfrm>
              <a:off x="401093" y="3890049"/>
              <a:ext cx="908394" cy="2434551"/>
              <a:chOff x="330629" y="3776246"/>
              <a:chExt cx="978858" cy="2623397"/>
            </a:xfrm>
          </p:grpSpPr>
          <p:pic>
            <p:nvPicPr>
              <p:cNvPr id="15" name="Picture 19" descr="C:\research\projects\UbiGreen\Trunk\Screenshots\TreeSequenceWithPhone\Tree10.png"/>
              <p:cNvPicPr>
                <a:picLocks noChangeAspect="1" noChangeArrowheads="1"/>
              </p:cNvPicPr>
              <p:nvPr/>
            </p:nvPicPr>
            <p:blipFill rotWithShape="1">
              <a:blip r:embed="rId8" cstate="print"/>
              <a:srcRect l="1935" r="1935" b="190"/>
              <a:stretch/>
            </p:blipFill>
            <p:spPr bwMode="auto">
              <a:xfrm>
                <a:off x="382689" y="4182158"/>
                <a:ext cx="861526" cy="2217485"/>
              </a:xfrm>
              <a:prstGeom prst="rect">
                <a:avLst/>
              </a:prstGeom>
              <a:noFill/>
              <a:effectLst>
                <a:reflection blurRad="6350" stA="52000" endA="300" endPos="35000" dir="5400000" sy="-100000" algn="bl" rotWithShape="0"/>
              </a:effectLst>
            </p:spPr>
          </p:pic>
          <p:sp>
            <p:nvSpPr>
              <p:cNvPr id="17" name="Rectangle 16"/>
              <p:cNvSpPr/>
              <p:nvPr/>
            </p:nvSpPr>
            <p:spPr>
              <a:xfrm>
                <a:off x="330629" y="3776246"/>
                <a:ext cx="978858" cy="338554"/>
              </a:xfrm>
              <a:prstGeom prst="rect">
                <a:avLst/>
              </a:prstGeom>
            </p:spPr>
            <p:txBody>
              <a:bodyPr wrap="none">
                <a:spAutoFit/>
              </a:bodyPr>
              <a:lstStyle/>
              <a:p>
                <a:pPr algn="ctr"/>
                <a:r>
                  <a:rPr lang="en-US" sz="1600" dirty="0" smtClean="0">
                    <a:solidFill>
                      <a:prstClr val="white"/>
                    </a:solidFill>
                    <a:latin typeface="Segoe UI Semibold" pitchFamily="34" charset="0"/>
                  </a:rPr>
                  <a:t>ubi</a:t>
                </a:r>
                <a:r>
                  <a:rPr lang="en-US" sz="1600" dirty="0" smtClean="0">
                    <a:solidFill>
                      <a:srgbClr val="97CB16"/>
                    </a:solidFill>
                    <a:latin typeface="Segoe UI Light" pitchFamily="34" charset="0"/>
                  </a:rPr>
                  <a:t>green</a:t>
                </a:r>
                <a:endParaRPr lang="en-US" sz="700" dirty="0">
                  <a:solidFill>
                    <a:srgbClr val="97CB16"/>
                  </a:solidFill>
                  <a:latin typeface="Segoe UI Light" pitchFamily="34" charset="0"/>
                </a:endParaRPr>
              </a:p>
            </p:txBody>
          </p:sp>
        </p:grpSp>
      </p:grpSp>
      <p:grpSp>
        <p:nvGrpSpPr>
          <p:cNvPr id="18" name="Group 17"/>
          <p:cNvGrpSpPr>
            <a:grpSpLocks noChangeAspect="1"/>
          </p:cNvGrpSpPr>
          <p:nvPr/>
        </p:nvGrpSpPr>
        <p:grpSpPr>
          <a:xfrm>
            <a:off x="1371600" y="981000"/>
            <a:ext cx="7406933" cy="2363664"/>
            <a:chOff x="-381000" y="1908836"/>
            <a:chExt cx="9540592" cy="3044549"/>
          </a:xfrm>
          <a:effectLst/>
        </p:grpSpPr>
        <p:pic>
          <p:nvPicPr>
            <p:cNvPr id="19" name="Picture 2" descr="C:\research\talks\AnnaKarlinGuestLecture2010-MirrorsTellYouOneThing\running-man.jpg"/>
            <p:cNvPicPr>
              <a:picLocks noChangeAspect="1" noChangeArrowheads="1"/>
            </p:cNvPicPr>
            <p:nvPr/>
          </p:nvPicPr>
          <p:blipFill rotWithShape="1">
            <a:blip r:embed="rId9" cstate="print"/>
            <a:srcRect l="12697" t="4675" r="43142" b="2338"/>
            <a:stretch/>
          </p:blipFill>
          <p:spPr bwMode="auto">
            <a:xfrm>
              <a:off x="3657599" y="2381248"/>
              <a:ext cx="1828799" cy="2569464"/>
            </a:xfrm>
            <a:prstGeom prst="rect">
              <a:avLst/>
            </a:prstGeom>
            <a:noFill/>
            <a:ln>
              <a:noFill/>
            </a:ln>
            <a:effectLst>
              <a:reflection blurRad="6350" stA="52000" endA="300" endPos="35000" dir="5400000" sy="-100000" algn="bl" rotWithShape="0"/>
            </a:effectLst>
          </p:spPr>
        </p:pic>
        <p:pic>
          <p:nvPicPr>
            <p:cNvPr id="20" name="Picture 7" descr="bike-commuter-iStock_000000815498Small.jpg"/>
            <p:cNvPicPr>
              <a:picLocks noChangeAspect="1"/>
            </p:cNvPicPr>
            <p:nvPr/>
          </p:nvPicPr>
          <p:blipFill>
            <a:blip r:embed="rId3" cstate="print">
              <a:extLst>
                <a:ext uri="{28A0092B-C50C-407E-A947-70E740481C1C}">
                  <a14:useLocalDpi xmlns:a14="http://schemas.microsoft.com/office/drawing/2010/main" val="0"/>
                </a:ext>
              </a:extLst>
            </a:blip>
            <a:srcRect l="15527" r="37148"/>
            <a:stretch>
              <a:fillRect/>
            </a:stretch>
          </p:blipFill>
          <p:spPr bwMode="auto">
            <a:xfrm>
              <a:off x="0" y="2381248"/>
              <a:ext cx="1828799" cy="2571750"/>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5" descr="walk-commute-iStock_000000281184Small.jpg"/>
            <p:cNvPicPr>
              <a:picLocks noChangeAspect="1"/>
            </p:cNvPicPr>
            <p:nvPr/>
          </p:nvPicPr>
          <p:blipFill>
            <a:blip r:embed="rId4" cstate="print">
              <a:extLst>
                <a:ext uri="{28A0092B-C50C-407E-A947-70E740481C1C}">
                  <a14:useLocalDpi xmlns:a14="http://schemas.microsoft.com/office/drawing/2010/main" val="0"/>
                </a:ext>
              </a:extLst>
            </a:blip>
            <a:srcRect l="26144" r="26530"/>
            <a:stretch>
              <a:fillRect/>
            </a:stretch>
          </p:blipFill>
          <p:spPr bwMode="auto">
            <a:xfrm>
              <a:off x="1828799" y="2381250"/>
              <a:ext cx="1828799" cy="2571749"/>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381000" y="1908836"/>
              <a:ext cx="2500584" cy="369332"/>
            </a:xfrm>
            <a:prstGeom prst="rect">
              <a:avLst/>
            </a:prstGeom>
            <a:noFill/>
          </p:spPr>
          <p:txBody>
            <a:bodyPr wrap="square" rtlCol="0">
              <a:spAutoFit/>
            </a:bodyPr>
            <a:lstStyle/>
            <a:p>
              <a:pPr algn="ctr"/>
              <a:r>
                <a:rPr lang="en-US" dirty="0" smtClean="0">
                  <a:solidFill>
                    <a:prstClr val="white">
                      <a:lumMod val="95000"/>
                    </a:prstClr>
                  </a:solidFill>
                  <a:latin typeface="Segoe UI Light" pitchFamily="34" charset="0"/>
                </a:rPr>
                <a:t>biking</a:t>
              </a:r>
              <a:endParaRPr lang="en-US" dirty="0">
                <a:solidFill>
                  <a:prstClr val="white">
                    <a:lumMod val="95000"/>
                  </a:prstClr>
                </a:solidFill>
                <a:latin typeface="Segoe UI Light" pitchFamily="34" charset="0"/>
              </a:endParaRPr>
            </a:p>
          </p:txBody>
        </p:sp>
        <p:sp>
          <p:nvSpPr>
            <p:cNvPr id="23" name="TextBox 22"/>
            <p:cNvSpPr txBox="1"/>
            <p:nvPr/>
          </p:nvSpPr>
          <p:spPr>
            <a:xfrm>
              <a:off x="1412543" y="1908836"/>
              <a:ext cx="2500584" cy="369332"/>
            </a:xfrm>
            <a:prstGeom prst="rect">
              <a:avLst/>
            </a:prstGeom>
            <a:noFill/>
          </p:spPr>
          <p:txBody>
            <a:bodyPr wrap="square" rtlCol="0">
              <a:spAutoFit/>
            </a:bodyPr>
            <a:lstStyle/>
            <a:p>
              <a:pPr algn="ctr"/>
              <a:r>
                <a:rPr lang="en-US" dirty="0" smtClean="0">
                  <a:solidFill>
                    <a:prstClr val="white">
                      <a:lumMod val="95000"/>
                    </a:prstClr>
                  </a:solidFill>
                  <a:latin typeface="Segoe UI Light" pitchFamily="34" charset="0"/>
                </a:rPr>
                <a:t>walking</a:t>
              </a:r>
              <a:endParaRPr lang="en-US" dirty="0">
                <a:solidFill>
                  <a:prstClr val="white">
                    <a:lumMod val="95000"/>
                  </a:prstClr>
                </a:solidFill>
                <a:latin typeface="Segoe UI Light" pitchFamily="34" charset="0"/>
              </a:endParaRPr>
            </a:p>
          </p:txBody>
        </p:sp>
        <p:sp>
          <p:nvSpPr>
            <p:cNvPr id="24" name="TextBox 23"/>
            <p:cNvSpPr txBox="1"/>
            <p:nvPr/>
          </p:nvSpPr>
          <p:spPr>
            <a:xfrm>
              <a:off x="3352799" y="1908836"/>
              <a:ext cx="2500584" cy="369332"/>
            </a:xfrm>
            <a:prstGeom prst="rect">
              <a:avLst/>
            </a:prstGeom>
            <a:noFill/>
          </p:spPr>
          <p:txBody>
            <a:bodyPr wrap="square" rtlCol="0">
              <a:spAutoFit/>
            </a:bodyPr>
            <a:lstStyle/>
            <a:p>
              <a:pPr algn="ctr"/>
              <a:r>
                <a:rPr lang="en-US" dirty="0" smtClean="0">
                  <a:solidFill>
                    <a:prstClr val="white">
                      <a:lumMod val="95000"/>
                    </a:prstClr>
                  </a:solidFill>
                  <a:latin typeface="Segoe UI Light" pitchFamily="34" charset="0"/>
                </a:rPr>
                <a:t>running</a:t>
              </a:r>
              <a:endParaRPr lang="en-US" dirty="0">
                <a:solidFill>
                  <a:prstClr val="white">
                    <a:lumMod val="95000"/>
                  </a:prstClr>
                </a:solidFill>
                <a:latin typeface="Segoe UI Light" pitchFamily="34" charset="0"/>
              </a:endParaRPr>
            </a:p>
          </p:txBody>
        </p:sp>
        <p:sp>
          <p:nvSpPr>
            <p:cNvPr id="25" name="TextBox 24"/>
            <p:cNvSpPr txBox="1"/>
            <p:nvPr/>
          </p:nvSpPr>
          <p:spPr>
            <a:xfrm>
              <a:off x="5150505" y="1908836"/>
              <a:ext cx="2500584" cy="369332"/>
            </a:xfrm>
            <a:prstGeom prst="rect">
              <a:avLst/>
            </a:prstGeom>
            <a:noFill/>
          </p:spPr>
          <p:txBody>
            <a:bodyPr wrap="square" rtlCol="0">
              <a:spAutoFit/>
            </a:bodyPr>
            <a:lstStyle/>
            <a:p>
              <a:pPr algn="ctr"/>
              <a:r>
                <a:rPr lang="en-US" dirty="0" smtClean="0">
                  <a:solidFill>
                    <a:prstClr val="white">
                      <a:lumMod val="95000"/>
                    </a:prstClr>
                  </a:solidFill>
                  <a:latin typeface="Segoe UI Light" pitchFamily="34" charset="0"/>
                </a:rPr>
                <a:t>strength</a:t>
              </a:r>
              <a:endParaRPr lang="en-US" dirty="0">
                <a:solidFill>
                  <a:prstClr val="white">
                    <a:lumMod val="95000"/>
                  </a:prstClr>
                </a:solidFill>
                <a:latin typeface="Segoe UI Light" pitchFamily="34" charset="0"/>
              </a:endParaRPr>
            </a:p>
          </p:txBody>
        </p:sp>
        <p:sp>
          <p:nvSpPr>
            <p:cNvPr id="26" name="TextBox 25"/>
            <p:cNvSpPr txBox="1"/>
            <p:nvPr/>
          </p:nvSpPr>
          <p:spPr>
            <a:xfrm>
              <a:off x="7315197" y="1908836"/>
              <a:ext cx="1828800" cy="369332"/>
            </a:xfrm>
            <a:prstGeom prst="rect">
              <a:avLst/>
            </a:prstGeom>
            <a:noFill/>
          </p:spPr>
          <p:txBody>
            <a:bodyPr wrap="square" rtlCol="0">
              <a:spAutoFit/>
            </a:bodyPr>
            <a:lstStyle/>
            <a:p>
              <a:pPr algn="ctr"/>
              <a:r>
                <a:rPr lang="en-US" dirty="0" smtClean="0">
                  <a:solidFill>
                    <a:prstClr val="white">
                      <a:lumMod val="95000"/>
                    </a:prstClr>
                  </a:solidFill>
                  <a:latin typeface="Segoe UI Light" pitchFamily="34" charset="0"/>
                </a:rPr>
                <a:t>sedentary</a:t>
              </a:r>
              <a:endParaRPr lang="en-US" dirty="0">
                <a:solidFill>
                  <a:prstClr val="white">
                    <a:lumMod val="95000"/>
                  </a:prstClr>
                </a:solidFill>
                <a:latin typeface="Segoe UI Light" pitchFamily="34" charset="0"/>
              </a:endParaRPr>
            </a:p>
          </p:txBody>
        </p:sp>
        <p:pic>
          <p:nvPicPr>
            <p:cNvPr id="27" name="Picture 2" descr="http://hitchfit.com/wp-content/uploads/2011/06/nm_woman_weight_lifter_090128_main.jpg"/>
            <p:cNvPicPr>
              <a:picLocks noChangeAspect="1" noChangeArrowheads="1"/>
            </p:cNvPicPr>
            <p:nvPr/>
          </p:nvPicPr>
          <p:blipFill rotWithShape="1">
            <a:blip r:embed="rId10">
              <a:extLst>
                <a:ext uri="{28A0092B-C50C-407E-A947-70E740481C1C}">
                  <a14:useLocalDpi xmlns:a14="http://schemas.microsoft.com/office/drawing/2010/main" val="0"/>
                </a:ext>
              </a:extLst>
            </a:blip>
            <a:srcRect l="2013" r="44611"/>
            <a:stretch/>
          </p:blipFill>
          <p:spPr bwMode="auto">
            <a:xfrm>
              <a:off x="5486398" y="2381250"/>
              <a:ext cx="1828799" cy="2571750"/>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28" name="Picture 2" descr="C:\research\talks\AnnaKarlinGuestLecture2010-MirrorsTellYouOneThing\dc-sitting.jpg"/>
            <p:cNvPicPr>
              <a:picLocks noChangeAspect="1" noChangeArrowheads="1"/>
            </p:cNvPicPr>
            <p:nvPr/>
          </p:nvPicPr>
          <p:blipFill rotWithShape="1">
            <a:blip r:embed="rId11" cstate="print"/>
            <a:srcRect l="27454" t="61005" r="35193"/>
            <a:stretch/>
          </p:blipFill>
          <p:spPr bwMode="auto">
            <a:xfrm>
              <a:off x="7315201" y="2383921"/>
              <a:ext cx="1844391" cy="2569464"/>
            </a:xfrm>
            <a:prstGeom prst="rect">
              <a:avLst/>
            </a:prstGeom>
            <a:noFill/>
            <a:ln>
              <a:noFill/>
            </a:ln>
            <a:effectLst>
              <a:reflection blurRad="6350" stA="52000" endA="300" endPos="35000" dir="5400000" sy="-100000" algn="bl" rotWithShape="0"/>
            </a:effectLst>
          </p:spPr>
        </p:pic>
      </p:grpSp>
      <p:grpSp>
        <p:nvGrpSpPr>
          <p:cNvPr id="14" name="Group 13"/>
          <p:cNvGrpSpPr/>
          <p:nvPr/>
        </p:nvGrpSpPr>
        <p:grpSpPr>
          <a:xfrm>
            <a:off x="437522" y="950311"/>
            <a:ext cx="835537" cy="2478689"/>
            <a:chOff x="1247818" y="1394607"/>
            <a:chExt cx="1344168" cy="3987582"/>
          </a:xfrm>
        </p:grpSpPr>
        <p:pic>
          <p:nvPicPr>
            <p:cNvPr id="30" name="Picture 6" descr="C:\research\talks\MobileHealth2010-PassiveFeedback\ubifit_redone_higher_res.png"/>
            <p:cNvPicPr>
              <a:picLocks noChangeAspect="1" noChangeArrowheads="1"/>
            </p:cNvPicPr>
            <p:nvPr/>
          </p:nvPicPr>
          <p:blipFill rotWithShape="1">
            <a:blip r:embed="rId12" cstate="print"/>
            <a:srcRect r="1054"/>
            <a:stretch/>
          </p:blipFill>
          <p:spPr bwMode="auto">
            <a:xfrm>
              <a:off x="1247818" y="2009888"/>
              <a:ext cx="1344168" cy="3372301"/>
            </a:xfrm>
            <a:prstGeom prst="rect">
              <a:avLst/>
            </a:prstGeom>
            <a:noFill/>
            <a:effectLst>
              <a:reflection blurRad="6350" stA="52000" endA="300" endPos="35000" dir="5400000" sy="-100000" algn="bl" rotWithShape="0"/>
            </a:effectLst>
          </p:spPr>
        </p:pic>
        <p:sp>
          <p:nvSpPr>
            <p:cNvPr id="31" name="Rectangle 30"/>
            <p:cNvSpPr/>
            <p:nvPr/>
          </p:nvSpPr>
          <p:spPr>
            <a:xfrm>
              <a:off x="1357684" y="1394607"/>
              <a:ext cx="1127463" cy="594162"/>
            </a:xfrm>
            <a:prstGeom prst="rect">
              <a:avLst/>
            </a:prstGeom>
          </p:spPr>
          <p:txBody>
            <a:bodyPr wrap="none">
              <a:spAutoFit/>
            </a:bodyPr>
            <a:lstStyle/>
            <a:p>
              <a:pPr algn="ctr"/>
              <a:r>
                <a:rPr lang="en-US" dirty="0" smtClean="0">
                  <a:solidFill>
                    <a:prstClr val="white"/>
                  </a:solidFill>
                  <a:latin typeface="Segoe UI Semibold" pitchFamily="34" charset="0"/>
                </a:rPr>
                <a:t>ubi</a:t>
              </a:r>
              <a:r>
                <a:rPr lang="en-US" dirty="0" smtClean="0">
                  <a:solidFill>
                    <a:srgbClr val="CC0797"/>
                  </a:solidFill>
                  <a:latin typeface="Segoe UI Light" pitchFamily="34" charset="0"/>
                </a:rPr>
                <a:t>fit</a:t>
              </a:r>
              <a:endParaRPr lang="en-US" dirty="0">
                <a:solidFill>
                  <a:srgbClr val="CC0797"/>
                </a:solidFill>
                <a:latin typeface="Segoe UI Light" pitchFamily="34" charset="0"/>
              </a:endParaRPr>
            </a:p>
          </p:txBody>
        </p:sp>
      </p:grpSp>
      <p:sp>
        <p:nvSpPr>
          <p:cNvPr id="34" name="Title 7"/>
          <p:cNvSpPr>
            <a:spLocks noGrp="1"/>
          </p:cNvSpPr>
          <p:nvPr>
            <p:ph type="title"/>
          </p:nvPr>
        </p:nvSpPr>
        <p:spPr>
          <a:xfrm>
            <a:off x="0" y="0"/>
            <a:ext cx="9144000" cy="868362"/>
          </a:xfrm>
        </p:spPr>
        <p:txBody>
          <a:bodyPr>
            <a:noAutofit/>
          </a:bodyPr>
          <a:lstStyle/>
          <a:p>
            <a:r>
              <a:rPr lang="en-US" sz="4400" dirty="0"/>
              <a:t>W</a:t>
            </a:r>
            <a:r>
              <a:rPr lang="en-US" sz="4400" dirty="0" smtClean="0"/>
              <a:t>e </a:t>
            </a:r>
            <a:r>
              <a:rPr lang="en-US" sz="4400" dirty="0"/>
              <a:t>W</a:t>
            </a:r>
            <a:r>
              <a:rPr lang="en-US" sz="4400" dirty="0" smtClean="0"/>
              <a:t>ant to </a:t>
            </a:r>
            <a:r>
              <a:rPr lang="en-US" sz="4400" dirty="0" smtClean="0">
                <a:latin typeface="Segoe UI Semibold" pitchFamily="34" charset="0"/>
              </a:rPr>
              <a:t>Sense</a:t>
            </a:r>
            <a:endParaRPr lang="en-US" sz="4400" dirty="0">
              <a:latin typeface="Segoe UI Semibold" pitchFamily="34" charset="0"/>
            </a:endParaRPr>
          </a:p>
        </p:txBody>
      </p:sp>
    </p:spTree>
    <p:extLst>
      <p:ext uri="{BB962C8B-B14F-4D97-AF65-F5344CB8AC3E}">
        <p14:creationId xmlns:p14="http://schemas.microsoft.com/office/powerpoint/2010/main" val="4160287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43791" y="7525033"/>
            <a:ext cx="3048000" cy="2600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371600"/>
            <a:ext cx="1057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581150" y="2946953"/>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508" y="31508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9472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26999">
            <a:off x="343194" y="3130948"/>
            <a:ext cx="867318" cy="86731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files.softicons.com/download/internet-icons/di-black-symbol-icons-by-drew-maughan/png/256/pers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580" y="-1524000"/>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Connector 21"/>
          <p:cNvCxnSpPr/>
          <p:nvPr/>
        </p:nvCxnSpPr>
        <p:spPr>
          <a:xfrm>
            <a:off x="1041365" y="7162800"/>
            <a:ext cx="1772507" cy="0"/>
          </a:xfrm>
          <a:prstGeom prst="line">
            <a:avLst/>
          </a:prstGeom>
          <a:ln w="76200">
            <a:solidFill>
              <a:schemeClr val="bg1">
                <a:lumMod val="9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1" name="Left-Right Arrow 2060"/>
          <p:cNvSpPr/>
          <p:nvPr/>
        </p:nvSpPr>
        <p:spPr>
          <a:xfrm>
            <a:off x="3200400" y="7391400"/>
            <a:ext cx="2007338" cy="267269"/>
          </a:xfrm>
          <a:prstGeom prst="leftRightArrow">
            <a:avLst>
              <a:gd name="adj1" fmla="val 43545"/>
              <a:gd name="adj2"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62" name="Right Arrow 2061"/>
          <p:cNvSpPr/>
          <p:nvPr/>
        </p:nvSpPr>
        <p:spPr>
          <a:xfrm>
            <a:off x="1394312" y="7658669"/>
            <a:ext cx="1066612" cy="427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9" name="Group 18"/>
          <p:cNvGrpSpPr/>
          <p:nvPr/>
        </p:nvGrpSpPr>
        <p:grpSpPr>
          <a:xfrm>
            <a:off x="3028950" y="1905000"/>
            <a:ext cx="3067050" cy="2600983"/>
            <a:chOff x="3028950" y="1905000"/>
            <a:chExt cx="3067050" cy="2600983"/>
          </a:xfrm>
        </p:grpSpPr>
        <p:sp>
          <p:nvSpPr>
            <p:cNvPr id="20" name="Oval 19"/>
            <p:cNvSpPr/>
            <p:nvPr/>
          </p:nvSpPr>
          <p:spPr>
            <a:xfrm>
              <a:off x="4629150" y="2933700"/>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1" name="Group 10"/>
            <p:cNvGrpSpPr/>
            <p:nvPr/>
          </p:nvGrpSpPr>
          <p:grpSpPr>
            <a:xfrm>
              <a:off x="4752917" y="3048943"/>
              <a:ext cx="937621" cy="1274857"/>
              <a:chOff x="4495800" y="3083892"/>
              <a:chExt cx="937621" cy="1274857"/>
            </a:xfrm>
          </p:grpSpPr>
          <p:pic>
            <p:nvPicPr>
              <p:cNvPr id="2054" name="Picture 6" descr="D:\research\talks\UMD_HCIL2012_Symposium\images\FlowerPetal_Tran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5800" y="3083892"/>
                <a:ext cx="609600" cy="583095"/>
              </a:xfrm>
              <a:prstGeom prst="rect">
                <a:avLst/>
              </a:prstGeom>
              <a:noFill/>
              <a:extLst>
                <a:ext uri="{909E8E84-426E-40DD-AFC4-6F175D3DCCD1}">
                  <a14:hiddenFill xmlns:a14="http://schemas.microsoft.com/office/drawing/2010/main">
                    <a:solidFill>
                      <a:srgbClr val="FFFFFF"/>
                    </a:solidFill>
                  </a14:hiddenFill>
                </a:ext>
              </a:extLst>
            </p:spPr>
          </p:pic>
          <p:sp>
            <p:nvSpPr>
              <p:cNvPr id="9" name="Arc 8"/>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Arc 1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2055" name="Picture 7" descr="D:\research\talks\UMD_HCIL2012_Symposium\images\FlowerPatel2_tran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10" name="Teardrop 9"/>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ardrop 17"/>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26" name="Oval 25"/>
            <p:cNvSpPr/>
            <p:nvPr/>
          </p:nvSpPr>
          <p:spPr>
            <a:xfrm>
              <a:off x="3257550" y="2949161"/>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7" name="Group 16"/>
            <p:cNvGrpSpPr/>
            <p:nvPr/>
          </p:nvGrpSpPr>
          <p:grpSpPr>
            <a:xfrm>
              <a:off x="3559858" y="3127445"/>
              <a:ext cx="599437" cy="661070"/>
              <a:chOff x="3559858" y="3127445"/>
              <a:chExt cx="599437" cy="661070"/>
            </a:xfrm>
          </p:grpSpPr>
          <p:sp>
            <p:nvSpPr>
              <p:cNvPr id="13" name="Rectangle 12"/>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3" name="Rectangle 22"/>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Rectangle 23"/>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28" name="Straight Connector 27"/>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grpSp>
        <p:nvGrpSpPr>
          <p:cNvPr id="21" name="Group 20"/>
          <p:cNvGrpSpPr/>
          <p:nvPr/>
        </p:nvGrpSpPr>
        <p:grpSpPr>
          <a:xfrm>
            <a:off x="6096000" y="1905000"/>
            <a:ext cx="2995791" cy="2600983"/>
            <a:chOff x="6096000" y="1905000"/>
            <a:chExt cx="2995791" cy="2600983"/>
          </a:xfrm>
        </p:grpSpPr>
        <p:sp>
          <p:nvSpPr>
            <p:cNvPr id="30" name="Oval 29"/>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8" name="Picture 10" descr="D:\research\talks\UMD_HCIL2012_Symposium\images\person_tran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36" name="Oval 35"/>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9" name="Picture 11" descr="D:\research\talks\UMD_HCIL2012_Symposium\images\FamilyWhiteTrans.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Straight Connector 51"/>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sp>
        <p:nvSpPr>
          <p:cNvPr id="41" name="Rounded Rectangle 40"/>
          <p:cNvSpPr/>
          <p:nvPr/>
        </p:nvSpPr>
        <p:spPr>
          <a:xfrm>
            <a:off x="-1153833" y="7872265"/>
            <a:ext cx="4079175" cy="2514600"/>
          </a:xfrm>
          <a:prstGeom prst="roundRect">
            <a:avLst>
              <a:gd name="adj" fmla="val 8207"/>
            </a:avLst>
          </a:prstGeom>
          <a:solidFill>
            <a:srgbClr val="CA252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Inspection-Based Methods</a:t>
            </a:r>
          </a:p>
          <a:p>
            <a:pPr defTabSz="913945"/>
            <a:r>
              <a:rPr lang="en-US" sz="2400" dirty="0">
                <a:solidFill>
                  <a:prstClr val="white"/>
                </a:solidFill>
                <a:latin typeface="Segoe UI Light" pitchFamily="34" charset="0"/>
              </a:rPr>
              <a:t>Based on the skills and experience of evaluators</a:t>
            </a:r>
            <a:endParaRPr lang="en-US" sz="2000" dirty="0">
              <a:solidFill>
                <a:prstClr val="white"/>
              </a:solidFill>
              <a:latin typeface="Segoe UI Light" pitchFamily="34" charset="0"/>
            </a:endParaRPr>
          </a:p>
        </p:txBody>
      </p:sp>
      <p:sp>
        <p:nvSpPr>
          <p:cNvPr id="42" name="Rounded Rectangle 41"/>
          <p:cNvSpPr/>
          <p:nvPr/>
        </p:nvSpPr>
        <p:spPr>
          <a:xfrm>
            <a:off x="3133510" y="7872265"/>
            <a:ext cx="4078223" cy="2514600"/>
          </a:xfrm>
          <a:prstGeom prst="roundRect">
            <a:avLst>
              <a:gd name="adj" fmla="val 8207"/>
            </a:avLst>
          </a:prstGeom>
          <a:solidFill>
            <a:srgbClr val="97CB16">
              <a:alpha val="8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Automated Methods</a:t>
            </a:r>
          </a:p>
          <a:p>
            <a:pPr defTabSz="913945"/>
            <a:r>
              <a:rPr lang="en-US" sz="2400" dirty="0">
                <a:solidFill>
                  <a:prstClr val="white"/>
                </a:solidFill>
                <a:latin typeface="Segoe UI Light" pitchFamily="34" charset="0"/>
              </a:rPr>
              <a:t>Usability measures computed by software</a:t>
            </a:r>
          </a:p>
          <a:p>
            <a:pPr defTabSz="913945"/>
            <a:endParaRPr lang="en-US" sz="2400" dirty="0">
              <a:solidFill>
                <a:prstClr val="white"/>
              </a:solidFill>
              <a:latin typeface="Segoe UI Light" pitchFamily="34" charset="0"/>
            </a:endParaRPr>
          </a:p>
        </p:txBody>
      </p:sp>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cxnSp>
        <p:nvCxnSpPr>
          <p:cNvPr id="7" name="Straight Arrow Connector 6"/>
          <p:cNvCxnSpPr/>
          <p:nvPr/>
        </p:nvCxnSpPr>
        <p:spPr>
          <a:xfrm>
            <a:off x="3484878" y="7181300"/>
            <a:ext cx="2110925" cy="0"/>
          </a:xfrm>
          <a:prstGeom prst="straightConnector1">
            <a:avLst/>
          </a:prstGeom>
          <a:ln>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0" y="304800"/>
            <a:ext cx="9144000" cy="769441"/>
          </a:xfrm>
          <a:prstGeom prst="rect">
            <a:avLst/>
          </a:prstGeom>
          <a:noFill/>
        </p:spPr>
        <p:txBody>
          <a:bodyPr wrap="square" rtlCol="0">
            <a:spAutoFit/>
          </a:bodyPr>
          <a:lstStyle/>
          <a:p>
            <a:pPr algn="ctr"/>
            <a:r>
              <a:rPr lang="en-US" sz="4400" dirty="0" err="1" smtClean="0">
                <a:solidFill>
                  <a:prstClr val="white"/>
                </a:solidFill>
                <a:latin typeface="Segoe UI Semibold" pitchFamily="34" charset="0"/>
              </a:rPr>
              <a:t>ubi</a:t>
            </a:r>
            <a:r>
              <a:rPr lang="en-US" sz="4400" dirty="0" err="1" smtClean="0">
                <a:solidFill>
                  <a:srgbClr val="F79646">
                    <a:lumMod val="75000"/>
                  </a:srgbClr>
                </a:solidFill>
                <a:latin typeface="Segoe UI Semibold" pitchFamily="34" charset="0"/>
              </a:rPr>
              <a:t>system</a:t>
            </a:r>
            <a:r>
              <a:rPr lang="en-US" sz="4400" dirty="0" smtClean="0">
                <a:solidFill>
                  <a:prstClr val="white"/>
                </a:solidFill>
                <a:latin typeface="Segoe UI Semibold" pitchFamily="34" charset="0"/>
              </a:rPr>
              <a:t> </a:t>
            </a:r>
            <a:r>
              <a:rPr lang="en-US" sz="4400" dirty="0" smtClean="0">
                <a:solidFill>
                  <a:prstClr val="white"/>
                </a:solidFill>
                <a:latin typeface="Segoe UI Light" pitchFamily="34" charset="0"/>
              </a:rPr>
              <a:t>design dimensions</a:t>
            </a:r>
          </a:p>
        </p:txBody>
      </p:sp>
      <p:sp>
        <p:nvSpPr>
          <p:cNvPr id="46" name="TextBox 45"/>
          <p:cNvSpPr txBox="1"/>
          <p:nvPr/>
        </p:nvSpPr>
        <p:spPr>
          <a:xfrm>
            <a:off x="-57150" y="21336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3990951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43791" y="7525033"/>
            <a:ext cx="3048000" cy="2600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371600"/>
            <a:ext cx="1057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581150" y="29469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508" y="31508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9472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26999">
            <a:off x="343194" y="3130948"/>
            <a:ext cx="867318" cy="86731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files.softicons.com/download/internet-icons/di-black-symbol-icons-by-drew-maughan/png/256/pers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580" y="-1524000"/>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Connector 21"/>
          <p:cNvCxnSpPr/>
          <p:nvPr/>
        </p:nvCxnSpPr>
        <p:spPr>
          <a:xfrm>
            <a:off x="1041365" y="7162800"/>
            <a:ext cx="1772507" cy="0"/>
          </a:xfrm>
          <a:prstGeom prst="line">
            <a:avLst/>
          </a:prstGeom>
          <a:ln w="76200">
            <a:solidFill>
              <a:schemeClr val="bg1">
                <a:lumMod val="9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1" name="Left-Right Arrow 2060"/>
          <p:cNvSpPr/>
          <p:nvPr/>
        </p:nvSpPr>
        <p:spPr>
          <a:xfrm>
            <a:off x="3200400" y="7391400"/>
            <a:ext cx="2007338" cy="267269"/>
          </a:xfrm>
          <a:prstGeom prst="leftRightArrow">
            <a:avLst>
              <a:gd name="adj1" fmla="val 43545"/>
              <a:gd name="adj2"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62" name="Right Arrow 2061"/>
          <p:cNvSpPr/>
          <p:nvPr/>
        </p:nvSpPr>
        <p:spPr>
          <a:xfrm>
            <a:off x="1394312" y="7658669"/>
            <a:ext cx="1066612" cy="427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ounded Rectangle 40"/>
          <p:cNvSpPr/>
          <p:nvPr/>
        </p:nvSpPr>
        <p:spPr>
          <a:xfrm>
            <a:off x="-1153833" y="7872265"/>
            <a:ext cx="4079175" cy="2514600"/>
          </a:xfrm>
          <a:prstGeom prst="roundRect">
            <a:avLst>
              <a:gd name="adj" fmla="val 8207"/>
            </a:avLst>
          </a:prstGeom>
          <a:solidFill>
            <a:srgbClr val="CA252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Inspection-Based Methods</a:t>
            </a:r>
          </a:p>
          <a:p>
            <a:pPr defTabSz="913945"/>
            <a:r>
              <a:rPr lang="en-US" sz="2400" dirty="0">
                <a:solidFill>
                  <a:prstClr val="white"/>
                </a:solidFill>
                <a:latin typeface="Segoe UI Light" pitchFamily="34" charset="0"/>
              </a:rPr>
              <a:t>Based on the skills and experience of evaluators</a:t>
            </a:r>
            <a:endParaRPr lang="en-US" sz="2000" dirty="0">
              <a:solidFill>
                <a:prstClr val="white"/>
              </a:solidFill>
              <a:latin typeface="Segoe UI Light" pitchFamily="34" charset="0"/>
            </a:endParaRPr>
          </a:p>
        </p:txBody>
      </p:sp>
      <p:sp>
        <p:nvSpPr>
          <p:cNvPr id="42" name="Rounded Rectangle 41"/>
          <p:cNvSpPr/>
          <p:nvPr/>
        </p:nvSpPr>
        <p:spPr>
          <a:xfrm>
            <a:off x="3133510" y="7872265"/>
            <a:ext cx="4078223" cy="2514600"/>
          </a:xfrm>
          <a:prstGeom prst="roundRect">
            <a:avLst>
              <a:gd name="adj" fmla="val 8207"/>
            </a:avLst>
          </a:prstGeom>
          <a:solidFill>
            <a:srgbClr val="97CB16">
              <a:alpha val="8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Automated Methods</a:t>
            </a:r>
          </a:p>
          <a:p>
            <a:pPr defTabSz="913945"/>
            <a:r>
              <a:rPr lang="en-US" sz="2400" dirty="0">
                <a:solidFill>
                  <a:prstClr val="white"/>
                </a:solidFill>
                <a:latin typeface="Segoe UI Light" pitchFamily="34" charset="0"/>
              </a:rPr>
              <a:t>Usability measures computed by software</a:t>
            </a:r>
          </a:p>
          <a:p>
            <a:pPr defTabSz="913945"/>
            <a:endParaRPr lang="en-US" sz="2400" dirty="0">
              <a:solidFill>
                <a:prstClr val="white"/>
              </a:solidFill>
              <a:latin typeface="Segoe UI Light" pitchFamily="34" charset="0"/>
            </a:endParaRPr>
          </a:p>
        </p:txBody>
      </p:sp>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cxnSp>
        <p:nvCxnSpPr>
          <p:cNvPr id="7" name="Straight Arrow Connector 6"/>
          <p:cNvCxnSpPr/>
          <p:nvPr/>
        </p:nvCxnSpPr>
        <p:spPr>
          <a:xfrm>
            <a:off x="3484878" y="7181300"/>
            <a:ext cx="2110925" cy="0"/>
          </a:xfrm>
          <a:prstGeom prst="straightConnector1">
            <a:avLst/>
          </a:prstGeom>
          <a:ln>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9372600" y="902493"/>
            <a:ext cx="6987997" cy="1446550"/>
          </a:xfrm>
          <a:prstGeom prst="rect">
            <a:avLst/>
          </a:prstGeom>
          <a:noFill/>
        </p:spPr>
        <p:txBody>
          <a:bodyPr wrap="square" rtlCol="0">
            <a:spAutoFit/>
          </a:bodyPr>
          <a:lstStyle/>
          <a:p>
            <a:r>
              <a:rPr lang="en-US" sz="4400" dirty="0" err="1" smtClean="0">
                <a:solidFill>
                  <a:prstClr val="white"/>
                </a:solidFill>
                <a:latin typeface="Segoe UI Semibold" pitchFamily="34" charset="0"/>
              </a:rPr>
              <a:t>Ubi</a:t>
            </a:r>
            <a:r>
              <a:rPr lang="en-US" sz="4400" dirty="0" err="1" smtClean="0">
                <a:solidFill>
                  <a:schemeClr val="accent6">
                    <a:lumMod val="75000"/>
                  </a:schemeClr>
                </a:solidFill>
                <a:latin typeface="Segoe UI Semibold" pitchFamily="34" charset="0"/>
              </a:rPr>
              <a:t>system</a:t>
            </a:r>
            <a:r>
              <a:rPr lang="en-US" sz="4400" dirty="0" smtClean="0">
                <a:solidFill>
                  <a:prstClr val="white"/>
                </a:solidFill>
                <a:latin typeface="Segoe UI Semibold" pitchFamily="34" charset="0"/>
              </a:rPr>
              <a:t> </a:t>
            </a:r>
            <a:br>
              <a:rPr lang="en-US" sz="4400" dirty="0" smtClean="0">
                <a:solidFill>
                  <a:prstClr val="white"/>
                </a:solidFill>
                <a:latin typeface="Segoe UI Semibold" pitchFamily="34" charset="0"/>
              </a:rPr>
            </a:br>
            <a:r>
              <a:rPr lang="en-US" sz="4400" dirty="0" smtClean="0">
                <a:solidFill>
                  <a:prstClr val="white"/>
                </a:solidFill>
                <a:latin typeface="Segoe UI Light" pitchFamily="34" charset="0"/>
              </a:rPr>
              <a:t>Design</a:t>
            </a:r>
            <a:r>
              <a:rPr lang="en-US" sz="4400" dirty="0" smtClean="0">
                <a:solidFill>
                  <a:prstClr val="white"/>
                </a:solidFill>
                <a:latin typeface="Segoe UI Semibold" pitchFamily="34" charset="0"/>
              </a:rPr>
              <a:t> </a:t>
            </a:r>
            <a:r>
              <a:rPr lang="en-US" sz="4400" dirty="0" smtClean="0">
                <a:solidFill>
                  <a:prstClr val="white"/>
                </a:solidFill>
                <a:latin typeface="Segoe UI Light" pitchFamily="34" charset="0"/>
              </a:rPr>
              <a:t>Principles</a:t>
            </a:r>
          </a:p>
        </p:txBody>
      </p:sp>
      <p:sp>
        <p:nvSpPr>
          <p:cNvPr id="5" name="Rectangle 4"/>
          <p:cNvSpPr/>
          <p:nvPr/>
        </p:nvSpPr>
        <p:spPr>
          <a:xfrm>
            <a:off x="0" y="2743200"/>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3084755" y="2788059"/>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7550734" y="2799905"/>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1905000" y="304800"/>
            <a:ext cx="1363037" cy="1692544"/>
            <a:chOff x="1247818" y="1356399"/>
            <a:chExt cx="3242041" cy="4025790"/>
          </a:xfrm>
        </p:grpSpPr>
        <p:pic>
          <p:nvPicPr>
            <p:cNvPr id="48" name="Picture 6" descr="C:\research\talks\MobileHealth2010-PassiveFeedback\ubifit_redone_higher_res.png"/>
            <p:cNvPicPr>
              <a:picLocks noChangeAspect="1" noChangeArrowheads="1"/>
            </p:cNvPicPr>
            <p:nvPr/>
          </p:nvPicPr>
          <p:blipFill rotWithShape="1">
            <a:blip r:embed="rId7" cstate="print"/>
            <a:srcRect r="1054"/>
            <a:stretch/>
          </p:blipFill>
          <p:spPr bwMode="auto">
            <a:xfrm>
              <a:off x="1247818" y="2009888"/>
              <a:ext cx="1344168" cy="3372301"/>
            </a:xfrm>
            <a:prstGeom prst="rect">
              <a:avLst/>
            </a:prstGeom>
            <a:noFill/>
            <a:effectLst/>
          </p:spPr>
        </p:pic>
        <p:sp>
          <p:nvSpPr>
            <p:cNvPr id="49" name="Rectangle 48"/>
            <p:cNvSpPr/>
            <p:nvPr/>
          </p:nvSpPr>
          <p:spPr>
            <a:xfrm>
              <a:off x="1293826" y="1356399"/>
              <a:ext cx="1255179" cy="658854"/>
            </a:xfrm>
            <a:prstGeom prst="rect">
              <a:avLst/>
            </a:prstGeom>
            <a:effectLst/>
          </p:spPr>
          <p:txBody>
            <a:bodyPr wrap="none">
              <a:spAutoFit/>
            </a:bodyPr>
            <a:lstStyle/>
            <a:p>
              <a:pPr algn="ctr"/>
              <a:r>
                <a:rPr lang="en-US" sz="1200" dirty="0" smtClean="0">
                  <a:solidFill>
                    <a:prstClr val="white"/>
                  </a:solidFill>
                  <a:latin typeface="Segoe UI Semibold" pitchFamily="34" charset="0"/>
                </a:rPr>
                <a:t>ubi</a:t>
              </a:r>
              <a:r>
                <a:rPr lang="en-US" sz="1200" dirty="0" smtClean="0">
                  <a:solidFill>
                    <a:srgbClr val="CC0797"/>
                  </a:solidFill>
                  <a:latin typeface="Segoe UI Light" pitchFamily="34" charset="0"/>
                </a:rPr>
                <a:t>fit</a:t>
              </a:r>
              <a:endParaRPr lang="en-US" sz="1200" dirty="0">
                <a:solidFill>
                  <a:srgbClr val="CC0797"/>
                </a:solidFill>
                <a:latin typeface="Segoe UI Light" pitchFamily="34" charset="0"/>
              </a:endParaRPr>
            </a:p>
          </p:txBody>
        </p:sp>
        <p:pic>
          <p:nvPicPr>
            <p:cNvPr id="50" name="Picture 19" descr="C:\research\projects\UbiGreen\Trunk\Screenshots\TreeSequenceWithPhone\Tree10.png"/>
            <p:cNvPicPr>
              <a:picLocks noChangeAspect="1" noChangeArrowheads="1"/>
            </p:cNvPicPr>
            <p:nvPr/>
          </p:nvPicPr>
          <p:blipFill rotWithShape="1">
            <a:blip r:embed="rId8" cstate="print"/>
            <a:srcRect l="1935" r="1935" b="190"/>
            <a:stretch/>
          </p:blipFill>
          <p:spPr bwMode="auto">
            <a:xfrm>
              <a:off x="2910286" y="2019969"/>
              <a:ext cx="1303798" cy="3355848"/>
            </a:xfrm>
            <a:prstGeom prst="rect">
              <a:avLst/>
            </a:prstGeom>
            <a:noFill/>
            <a:effectLst/>
          </p:spPr>
        </p:pic>
        <p:sp>
          <p:nvSpPr>
            <p:cNvPr id="51" name="Rectangle 50"/>
            <p:cNvSpPr/>
            <p:nvPr/>
          </p:nvSpPr>
          <p:spPr>
            <a:xfrm>
              <a:off x="2639579" y="1356399"/>
              <a:ext cx="1850280" cy="658854"/>
            </a:xfrm>
            <a:prstGeom prst="rect">
              <a:avLst/>
            </a:prstGeom>
            <a:effectLst/>
          </p:spPr>
          <p:txBody>
            <a:bodyPr wrap="none">
              <a:spAutoFit/>
            </a:bodyPr>
            <a:lstStyle/>
            <a:p>
              <a:pPr algn="ctr"/>
              <a:r>
                <a:rPr lang="en-US" sz="1200" dirty="0" smtClean="0">
                  <a:solidFill>
                    <a:prstClr val="white"/>
                  </a:solidFill>
                  <a:latin typeface="Segoe UI Semibold" pitchFamily="34" charset="0"/>
                </a:rPr>
                <a:t>ubi</a:t>
              </a:r>
              <a:r>
                <a:rPr lang="en-US" sz="1200" dirty="0" smtClean="0">
                  <a:solidFill>
                    <a:srgbClr val="97CB16"/>
                  </a:solidFill>
                  <a:latin typeface="Segoe UI Light" pitchFamily="34" charset="0"/>
                </a:rPr>
                <a:t>green</a:t>
              </a:r>
              <a:endParaRPr lang="en-US" sz="500" dirty="0">
                <a:solidFill>
                  <a:srgbClr val="97CB16"/>
                </a:solidFill>
                <a:latin typeface="Segoe UI Light" pitchFamily="34" charset="0"/>
              </a:endParaRPr>
            </a:p>
          </p:txBody>
        </p:sp>
      </p:grpSp>
      <p:sp>
        <p:nvSpPr>
          <p:cNvPr id="53" name="TextBox 52"/>
          <p:cNvSpPr txBox="1"/>
          <p:nvPr/>
        </p:nvSpPr>
        <p:spPr>
          <a:xfrm>
            <a:off x="0" y="304800"/>
            <a:ext cx="9144000" cy="769441"/>
          </a:xfrm>
          <a:prstGeom prst="rect">
            <a:avLst/>
          </a:prstGeom>
          <a:noFill/>
        </p:spPr>
        <p:txBody>
          <a:bodyPr wrap="square" rtlCol="0">
            <a:spAutoFit/>
          </a:bodyPr>
          <a:lstStyle/>
          <a:p>
            <a:pPr algn="ctr"/>
            <a:r>
              <a:rPr lang="en-US" sz="4400" dirty="0" err="1" smtClean="0">
                <a:solidFill>
                  <a:prstClr val="white"/>
                </a:solidFill>
                <a:latin typeface="Segoe UI Semibold" pitchFamily="34" charset="0"/>
              </a:rPr>
              <a:t>ubi</a:t>
            </a:r>
            <a:r>
              <a:rPr lang="en-US" sz="4400" dirty="0" err="1" smtClean="0">
                <a:solidFill>
                  <a:schemeClr val="accent6">
                    <a:lumMod val="75000"/>
                  </a:schemeClr>
                </a:solidFill>
                <a:latin typeface="Segoe UI Semibold" pitchFamily="34" charset="0"/>
              </a:rPr>
              <a:t>system</a:t>
            </a:r>
            <a:r>
              <a:rPr lang="en-US" sz="4400" dirty="0" smtClean="0">
                <a:solidFill>
                  <a:prstClr val="white"/>
                </a:solidFill>
                <a:latin typeface="Segoe UI Semibold" pitchFamily="34" charset="0"/>
              </a:rPr>
              <a:t> </a:t>
            </a:r>
            <a:r>
              <a:rPr lang="en-US" sz="4400" dirty="0" smtClean="0">
                <a:solidFill>
                  <a:prstClr val="white"/>
                </a:solidFill>
                <a:latin typeface="Segoe UI Light" pitchFamily="34" charset="0"/>
              </a:rPr>
              <a:t>design dimensions</a:t>
            </a:r>
          </a:p>
        </p:txBody>
      </p:sp>
      <p:grpSp>
        <p:nvGrpSpPr>
          <p:cNvPr id="27" name="Group 26"/>
          <p:cNvGrpSpPr/>
          <p:nvPr/>
        </p:nvGrpSpPr>
        <p:grpSpPr>
          <a:xfrm>
            <a:off x="1295399" y="4154578"/>
            <a:ext cx="6217776" cy="1484222"/>
            <a:chOff x="1295399" y="4154578"/>
            <a:chExt cx="6217776" cy="1484222"/>
          </a:xfrm>
        </p:grpSpPr>
        <p:cxnSp>
          <p:nvCxnSpPr>
            <p:cNvPr id="14" name="Straight Connector 13"/>
            <p:cNvCxnSpPr>
              <a:stCxn id="4" idx="4"/>
            </p:cNvCxnSpPr>
            <p:nvPr/>
          </p:nvCxnSpPr>
          <p:spPr>
            <a:xfrm>
              <a:off x="2184963" y="4154578"/>
              <a:ext cx="0" cy="722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295399" y="4876800"/>
              <a:ext cx="6217776" cy="76200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r>
                <a:rPr lang="en-US" dirty="0" smtClean="0">
                  <a:solidFill>
                    <a:schemeClr val="bg1"/>
                  </a:solidFill>
                  <a:latin typeface="Segoe UI Semibold" pitchFamily="34" charset="0"/>
                </a:rPr>
                <a:t>1. Minimize</a:t>
              </a:r>
              <a:r>
                <a:rPr lang="en-US" dirty="0" smtClean="0">
                  <a:solidFill>
                    <a:schemeClr val="bg1"/>
                  </a:solidFill>
                  <a:latin typeface="Segoe UI Light" pitchFamily="34" charset="0"/>
                </a:rPr>
                <a:t> human effort </a:t>
              </a:r>
              <a:r>
                <a:rPr lang="en-US" dirty="0" smtClean="0">
                  <a:solidFill>
                    <a:schemeClr val="bg1"/>
                  </a:solidFill>
                  <a:latin typeface="Segoe UI Semibold" pitchFamily="34" charset="0"/>
                </a:rPr>
                <a:t>to sense </a:t>
              </a:r>
              <a:r>
                <a:rPr lang="en-US" dirty="0" smtClean="0">
                  <a:solidFill>
                    <a:schemeClr val="bg1"/>
                  </a:solidFill>
                  <a:latin typeface="Segoe UI Light" pitchFamily="34" charset="0"/>
                </a:rPr>
                <a:t>human activity data</a:t>
              </a:r>
            </a:p>
            <a:p>
              <a:r>
                <a:rPr lang="en-US" dirty="0" smtClean="0">
                  <a:solidFill>
                    <a:schemeClr val="bg1"/>
                  </a:solidFill>
                  <a:latin typeface="Segoe UI Semibold" pitchFamily="34" charset="0"/>
                </a:rPr>
                <a:t>2. Minimize</a:t>
              </a:r>
              <a:r>
                <a:rPr lang="en-US" dirty="0" smtClean="0">
                  <a:solidFill>
                    <a:schemeClr val="bg1"/>
                  </a:solidFill>
                  <a:latin typeface="Segoe UI Light" pitchFamily="34" charset="0"/>
                </a:rPr>
                <a:t> human effort </a:t>
              </a:r>
              <a:r>
                <a:rPr lang="en-US" dirty="0" smtClean="0">
                  <a:solidFill>
                    <a:schemeClr val="bg1"/>
                  </a:solidFill>
                  <a:latin typeface="Segoe UI Semibold" pitchFamily="34" charset="0"/>
                </a:rPr>
                <a:t>to access </a:t>
              </a:r>
              <a:r>
                <a:rPr lang="en-US" dirty="0" smtClean="0">
                  <a:solidFill>
                    <a:schemeClr val="bg1"/>
                  </a:solidFill>
                  <a:latin typeface="Segoe UI Light" pitchFamily="34" charset="0"/>
                </a:rPr>
                <a:t>feedback visualizations</a:t>
              </a:r>
              <a:endParaRPr lang="en-US" dirty="0">
                <a:solidFill>
                  <a:schemeClr val="bg1"/>
                </a:solidFill>
                <a:latin typeface="Segoe UI Light" pitchFamily="34" charset="0"/>
              </a:endParaRPr>
            </a:p>
          </p:txBody>
        </p:sp>
      </p:grpSp>
      <p:grpSp>
        <p:nvGrpSpPr>
          <p:cNvPr id="54" name="Group 53"/>
          <p:cNvGrpSpPr/>
          <p:nvPr/>
        </p:nvGrpSpPr>
        <p:grpSpPr>
          <a:xfrm>
            <a:off x="3028950" y="1905000"/>
            <a:ext cx="3067050" cy="2600983"/>
            <a:chOff x="3028950" y="1905000"/>
            <a:chExt cx="3067050" cy="2600983"/>
          </a:xfrm>
        </p:grpSpPr>
        <p:sp>
          <p:nvSpPr>
            <p:cNvPr id="55" name="Oval 54"/>
            <p:cNvSpPr/>
            <p:nvPr/>
          </p:nvSpPr>
          <p:spPr>
            <a:xfrm>
              <a:off x="4629150" y="2933700"/>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6" name="Group 55"/>
            <p:cNvGrpSpPr/>
            <p:nvPr/>
          </p:nvGrpSpPr>
          <p:grpSpPr>
            <a:xfrm>
              <a:off x="4752917" y="3048943"/>
              <a:ext cx="937621" cy="1274857"/>
              <a:chOff x="4495800" y="3083892"/>
              <a:chExt cx="937621" cy="1274857"/>
            </a:xfrm>
          </p:grpSpPr>
          <p:pic>
            <p:nvPicPr>
              <p:cNvPr id="64" name="Picture 6" descr="D:\research\talks\UMD_HCIL2012_Symposium\images\FlowerPetal_Trans.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95800" y="3083892"/>
                <a:ext cx="609600" cy="583095"/>
              </a:xfrm>
              <a:prstGeom prst="rect">
                <a:avLst/>
              </a:prstGeom>
              <a:noFill/>
              <a:extLst>
                <a:ext uri="{909E8E84-426E-40DD-AFC4-6F175D3DCCD1}">
                  <a14:hiddenFill xmlns:a14="http://schemas.microsoft.com/office/drawing/2010/main">
                    <a:solidFill>
                      <a:srgbClr val="FFFFFF"/>
                    </a:solidFill>
                  </a14:hiddenFill>
                </a:ext>
              </a:extLst>
            </p:spPr>
          </p:pic>
          <p:sp>
            <p:nvSpPr>
              <p:cNvPr id="65" name="Arc 64"/>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6" name="Arc 6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67" name="Picture 7" descr="D:\research\talks\UMD_HCIL2012_Symposium\images\FlowerPatel2_tran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68" name="Teardrop 67"/>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9" name="Teardrop 68"/>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57" name="Oval 56"/>
            <p:cNvSpPr/>
            <p:nvPr/>
          </p:nvSpPr>
          <p:spPr>
            <a:xfrm>
              <a:off x="3257550" y="2949161"/>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8" name="Group 57"/>
            <p:cNvGrpSpPr/>
            <p:nvPr/>
          </p:nvGrpSpPr>
          <p:grpSpPr>
            <a:xfrm>
              <a:off x="3559858" y="3127445"/>
              <a:ext cx="599437" cy="661070"/>
              <a:chOff x="3559858" y="3127445"/>
              <a:chExt cx="599437" cy="661070"/>
            </a:xfrm>
          </p:grpSpPr>
          <p:sp>
            <p:nvSpPr>
              <p:cNvPr id="61" name="Rectangle 60"/>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2" name="Rectangle 61"/>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3" name="Rectangle 62"/>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59" name="Straight Connector 58"/>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grpSp>
        <p:nvGrpSpPr>
          <p:cNvPr id="70" name="Group 69"/>
          <p:cNvGrpSpPr/>
          <p:nvPr/>
        </p:nvGrpSpPr>
        <p:grpSpPr>
          <a:xfrm>
            <a:off x="6096000" y="1905000"/>
            <a:ext cx="2995791" cy="2600983"/>
            <a:chOff x="6096000" y="1905000"/>
            <a:chExt cx="2995791" cy="2600983"/>
          </a:xfrm>
        </p:grpSpPr>
        <p:sp>
          <p:nvSpPr>
            <p:cNvPr id="71" name="Oval 70"/>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2" name="Picture 10" descr="D:\research\talks\UMD_HCIL2012_Symposium\images\person_tran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73" name="Oval 72"/>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4" name="Picture 11" descr="D:\research\talks\UMD_HCIL2012_Symposium\images\FamilyWhiteTrans.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75" name="Straight Connector 74"/>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sp>
        <p:nvSpPr>
          <p:cNvPr id="77" name="TextBox 76"/>
          <p:cNvSpPr txBox="1"/>
          <p:nvPr/>
        </p:nvSpPr>
        <p:spPr>
          <a:xfrm>
            <a:off x="-57150" y="21336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249678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Pictures\2011_01_30 - Leah and UbiGreen\IMG_272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01" t="50737" r="62434" b="14123"/>
          <a:stretch/>
        </p:blipFill>
        <p:spPr bwMode="auto">
          <a:xfrm>
            <a:off x="-490334" y="1572914"/>
            <a:ext cx="5062334" cy="340156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6875" y="4841175"/>
            <a:ext cx="9144000" cy="923330"/>
          </a:xfrm>
          <a:prstGeom prst="rect">
            <a:avLst/>
          </a:prstGeom>
          <a:noFill/>
          <a:ln>
            <a:noFill/>
          </a:ln>
        </p:spPr>
        <p:txBody>
          <a:bodyPr wrap="square" rtlCol="0">
            <a:spAutoFit/>
          </a:bodyPr>
          <a:lstStyle/>
          <a:p>
            <a:pPr algn="ctr"/>
            <a:r>
              <a:rPr lang="en-US" sz="5400" dirty="0" smtClean="0">
                <a:solidFill>
                  <a:prstClr val="white">
                    <a:lumMod val="65000"/>
                  </a:prstClr>
                </a:solidFill>
                <a:latin typeface="Segoe UI Semibold" pitchFamily="34" charset="0"/>
              </a:rPr>
              <a:t>sensing</a:t>
            </a:r>
            <a:r>
              <a:rPr lang="en-US" sz="5400" dirty="0" smtClean="0">
                <a:solidFill>
                  <a:prstClr val="black">
                    <a:lumMod val="50000"/>
                    <a:lumOff val="50000"/>
                  </a:prstClr>
                </a:solidFill>
                <a:latin typeface="Segoe UI Light" pitchFamily="34" charset="0"/>
              </a:rPr>
              <a:t>feedback</a:t>
            </a:r>
            <a:r>
              <a:rPr lang="en-US" sz="5400" dirty="0" smtClean="0">
                <a:solidFill>
                  <a:prstClr val="white">
                    <a:lumMod val="65000"/>
                  </a:prstClr>
                </a:solidFill>
                <a:latin typeface="Segoe UI Light" pitchFamily="34" charset="0"/>
              </a:rPr>
              <a:t> </a:t>
            </a:r>
            <a:endParaRPr lang="en-US" sz="2000" dirty="0">
              <a:solidFill>
                <a:prstClr val="white">
                  <a:lumMod val="65000"/>
                </a:prstClr>
              </a:solidFill>
              <a:latin typeface="Segoe UI Light" pitchFamily="34" charset="0"/>
            </a:endParaRPr>
          </a:p>
        </p:txBody>
      </p:sp>
      <p:sp>
        <p:nvSpPr>
          <p:cNvPr id="15" name="TextBox 14"/>
          <p:cNvSpPr txBox="1"/>
          <p:nvPr/>
        </p:nvSpPr>
        <p:spPr>
          <a:xfrm>
            <a:off x="4235335" y="7086600"/>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0" name="TextBox 9"/>
          <p:cNvSpPr txBox="1"/>
          <p:nvPr/>
        </p:nvSpPr>
        <p:spPr>
          <a:xfrm>
            <a:off x="0" y="525959"/>
            <a:ext cx="9144000" cy="769441"/>
          </a:xfrm>
          <a:prstGeom prst="rect">
            <a:avLst/>
          </a:prstGeom>
          <a:noFill/>
        </p:spPr>
        <p:txBody>
          <a:bodyPr wrap="square" rtlCol="0">
            <a:spAutoFit/>
          </a:bodyPr>
          <a:lstStyle/>
          <a:p>
            <a:pPr algn="ctr"/>
            <a:r>
              <a:rPr lang="en-US" sz="4400" dirty="0" err="1" smtClean="0">
                <a:solidFill>
                  <a:schemeClr val="bg1"/>
                </a:solidFill>
                <a:latin typeface="Segoe UI Semibold" pitchFamily="34" charset="0"/>
              </a:rPr>
              <a:t>ubi</a:t>
            </a:r>
            <a:r>
              <a:rPr lang="en-US" sz="4400" dirty="0" err="1" smtClean="0">
                <a:solidFill>
                  <a:schemeClr val="accent6">
                    <a:lumMod val="75000"/>
                  </a:schemeClr>
                </a:solidFill>
                <a:latin typeface="Segoe UI Light" pitchFamily="34" charset="0"/>
              </a:rPr>
              <a:t>system</a:t>
            </a:r>
            <a:endParaRPr lang="en-US" sz="4400" dirty="0">
              <a:solidFill>
                <a:schemeClr val="accent6">
                  <a:lumMod val="75000"/>
                </a:schemeClr>
              </a:solidFill>
              <a:latin typeface="Segoe UI Light" pitchFamily="34" charset="0"/>
            </a:endParaRPr>
          </a:p>
        </p:txBody>
      </p:sp>
      <p:grpSp>
        <p:nvGrpSpPr>
          <p:cNvPr id="11" name="Group 10"/>
          <p:cNvGrpSpPr>
            <a:grpSpLocks noChangeAspect="1"/>
          </p:cNvGrpSpPr>
          <p:nvPr/>
        </p:nvGrpSpPr>
        <p:grpSpPr>
          <a:xfrm>
            <a:off x="-6324600" y="152400"/>
            <a:ext cx="5126340" cy="3429000"/>
            <a:chOff x="0" y="-299545"/>
            <a:chExt cx="9144000" cy="6116405"/>
          </a:xfrm>
        </p:grpSpPr>
        <p:pic>
          <p:nvPicPr>
            <p:cNvPr id="13" name="Picture 2" descr="http://www.thegreenhead.com/imgs/zeo-personal-sleep-coach-9.jpg"/>
            <p:cNvPicPr>
              <a:picLocks noChangeAspect="1" noChangeArrowheads="1"/>
            </p:cNvPicPr>
            <p:nvPr/>
          </p:nvPicPr>
          <p:blipFill rotWithShape="1">
            <a:blip r:embed="rId3">
              <a:extLst>
                <a:ext uri="{28A0092B-C50C-407E-A947-70E740481C1C}">
                  <a14:useLocalDpi xmlns:a14="http://schemas.microsoft.com/office/drawing/2010/main" val="0"/>
                </a:ext>
              </a:extLst>
            </a:blip>
            <a:srcRect t="9224" b="24458"/>
            <a:stretch/>
          </p:blipFill>
          <p:spPr bwMode="auto">
            <a:xfrm>
              <a:off x="0" y="-299545"/>
              <a:ext cx="9144000" cy="6064049"/>
            </a:xfrm>
            <a:prstGeom prst="rect">
              <a:avLst/>
            </a:prstGeom>
            <a:noFill/>
            <a:extLst>
              <a:ext uri="{909E8E84-426E-40DD-AFC4-6F175D3DCCD1}">
                <a14:hiddenFill xmlns:a14="http://schemas.microsoft.com/office/drawing/2010/main">
                  <a:solidFill>
                    <a:srgbClr val="FFFFFF"/>
                  </a:solidFill>
                </a14:hiddenFill>
              </a:ext>
            </a:extLst>
          </p:spPr>
        </p:pic>
        <p:sp>
          <p:nvSpPr>
            <p:cNvPr id="14" name="Freeform 13"/>
            <p:cNvSpPr/>
            <p:nvPr/>
          </p:nvSpPr>
          <p:spPr>
            <a:xfrm rot="1211868">
              <a:off x="1826199" y="3167182"/>
              <a:ext cx="577978" cy="1325893"/>
            </a:xfrm>
            <a:custGeom>
              <a:avLst/>
              <a:gdLst>
                <a:gd name="connsiteX0" fmla="*/ 275085 w 577978"/>
                <a:gd name="connsiteY0" fmla="*/ 1310185 h 1325893"/>
                <a:gd name="connsiteX1" fmla="*/ 206846 w 577978"/>
                <a:gd name="connsiteY1" fmla="*/ 1282890 h 1325893"/>
                <a:gd name="connsiteX2" fmla="*/ 138607 w 577978"/>
                <a:gd name="connsiteY2" fmla="*/ 1160060 h 1325893"/>
                <a:gd name="connsiteX3" fmla="*/ 111312 w 577978"/>
                <a:gd name="connsiteY3" fmla="*/ 1119117 h 1325893"/>
                <a:gd name="connsiteX4" fmla="*/ 84016 w 577978"/>
                <a:gd name="connsiteY4" fmla="*/ 1023582 h 1325893"/>
                <a:gd name="connsiteX5" fmla="*/ 97664 w 577978"/>
                <a:gd name="connsiteY5" fmla="*/ 614149 h 1325893"/>
                <a:gd name="connsiteX6" fmla="*/ 124960 w 577978"/>
                <a:gd name="connsiteY6" fmla="*/ 491320 h 1325893"/>
                <a:gd name="connsiteX7" fmla="*/ 152255 w 577978"/>
                <a:gd name="connsiteY7" fmla="*/ 409433 h 1325893"/>
                <a:gd name="connsiteX8" fmla="*/ 165903 w 577978"/>
                <a:gd name="connsiteY8" fmla="*/ 368490 h 1325893"/>
                <a:gd name="connsiteX9" fmla="*/ 193198 w 577978"/>
                <a:gd name="connsiteY9" fmla="*/ 327546 h 1325893"/>
                <a:gd name="connsiteX10" fmla="*/ 206846 w 577978"/>
                <a:gd name="connsiteY10" fmla="*/ 286603 h 1325893"/>
                <a:gd name="connsiteX11" fmla="*/ 261437 w 577978"/>
                <a:gd name="connsiteY11" fmla="*/ 191069 h 1325893"/>
                <a:gd name="connsiteX12" fmla="*/ 302380 w 577978"/>
                <a:gd name="connsiteY12" fmla="*/ 136478 h 1325893"/>
                <a:gd name="connsiteX13" fmla="*/ 343324 w 577978"/>
                <a:gd name="connsiteY13" fmla="*/ 109182 h 1325893"/>
                <a:gd name="connsiteX14" fmla="*/ 370619 w 577978"/>
                <a:gd name="connsiteY14" fmla="*/ 68239 h 1325893"/>
                <a:gd name="connsiteX15" fmla="*/ 234142 w 577978"/>
                <a:gd name="connsiteY15" fmla="*/ 95535 h 1325893"/>
                <a:gd name="connsiteX16" fmla="*/ 152255 w 577978"/>
                <a:gd name="connsiteY16" fmla="*/ 136478 h 1325893"/>
                <a:gd name="connsiteX17" fmla="*/ 70368 w 577978"/>
                <a:gd name="connsiteY17" fmla="*/ 177421 h 1325893"/>
                <a:gd name="connsiteX18" fmla="*/ 29425 w 577978"/>
                <a:gd name="connsiteY18" fmla="*/ 204717 h 1325893"/>
                <a:gd name="connsiteX19" fmla="*/ 138607 w 577978"/>
                <a:gd name="connsiteY19" fmla="*/ 150126 h 1325893"/>
                <a:gd name="connsiteX20" fmla="*/ 234142 w 577978"/>
                <a:gd name="connsiteY20" fmla="*/ 95535 h 1325893"/>
                <a:gd name="connsiteX21" fmla="*/ 316028 w 577978"/>
                <a:gd name="connsiteY21" fmla="*/ 68239 h 1325893"/>
                <a:gd name="connsiteX22" fmla="*/ 356971 w 577978"/>
                <a:gd name="connsiteY22" fmla="*/ 54591 h 1325893"/>
                <a:gd name="connsiteX23" fmla="*/ 397915 w 577978"/>
                <a:gd name="connsiteY23" fmla="*/ 27296 h 1325893"/>
                <a:gd name="connsiteX24" fmla="*/ 466154 w 577978"/>
                <a:gd name="connsiteY24" fmla="*/ 150126 h 1325893"/>
                <a:gd name="connsiteX25" fmla="*/ 493449 w 577978"/>
                <a:gd name="connsiteY25" fmla="*/ 204717 h 1325893"/>
                <a:gd name="connsiteX26" fmla="*/ 548040 w 577978"/>
                <a:gd name="connsiteY26" fmla="*/ 286603 h 1325893"/>
                <a:gd name="connsiteX27" fmla="*/ 575336 w 577978"/>
                <a:gd name="connsiteY27" fmla="*/ 327546 h 1325893"/>
                <a:gd name="connsiteX28" fmla="*/ 534392 w 577978"/>
                <a:gd name="connsiteY28" fmla="*/ 286603 h 1325893"/>
                <a:gd name="connsiteX29" fmla="*/ 479801 w 577978"/>
                <a:gd name="connsiteY29" fmla="*/ 191069 h 1325893"/>
                <a:gd name="connsiteX30" fmla="*/ 452506 w 577978"/>
                <a:gd name="connsiteY30" fmla="*/ 136478 h 1325893"/>
                <a:gd name="connsiteX31" fmla="*/ 384267 w 577978"/>
                <a:gd name="connsiteY31" fmla="*/ 54591 h 1325893"/>
                <a:gd name="connsiteX32" fmla="*/ 316028 w 577978"/>
                <a:gd name="connsiteY32" fmla="*/ 68239 h 1325893"/>
                <a:gd name="connsiteX33" fmla="*/ 206846 w 577978"/>
                <a:gd name="connsiteY33" fmla="*/ 95535 h 1325893"/>
                <a:gd name="connsiteX34" fmla="*/ 261437 w 577978"/>
                <a:gd name="connsiteY34" fmla="*/ 95535 h 1325893"/>
                <a:gd name="connsiteX35" fmla="*/ 425210 w 577978"/>
                <a:gd name="connsiteY35" fmla="*/ 68239 h 1325893"/>
                <a:gd name="connsiteX36" fmla="*/ 438858 w 577978"/>
                <a:gd name="connsiteY36" fmla="*/ 109182 h 1325893"/>
                <a:gd name="connsiteX37" fmla="*/ 452506 w 577978"/>
                <a:gd name="connsiteY37" fmla="*/ 218364 h 1325893"/>
                <a:gd name="connsiteX38" fmla="*/ 466154 w 577978"/>
                <a:gd name="connsiteY38" fmla="*/ 354842 h 1325893"/>
                <a:gd name="connsiteX39" fmla="*/ 452506 w 577978"/>
                <a:gd name="connsiteY39" fmla="*/ 313899 h 1325893"/>
                <a:gd name="connsiteX40" fmla="*/ 411562 w 577978"/>
                <a:gd name="connsiteY40" fmla="*/ 204717 h 1325893"/>
                <a:gd name="connsiteX41" fmla="*/ 384267 w 577978"/>
                <a:gd name="connsiteY41" fmla="*/ 95535 h 1325893"/>
                <a:gd name="connsiteX42" fmla="*/ 343324 w 577978"/>
                <a:gd name="connsiteY42" fmla="*/ 81887 h 1325893"/>
                <a:gd name="connsiteX43" fmla="*/ 302380 w 577978"/>
                <a:gd name="connsiteY43" fmla="*/ 95535 h 1325893"/>
                <a:gd name="connsiteX44" fmla="*/ 247789 w 577978"/>
                <a:gd name="connsiteY44" fmla="*/ 122830 h 1325893"/>
                <a:gd name="connsiteX45" fmla="*/ 193198 w 577978"/>
                <a:gd name="connsiteY45" fmla="*/ 136478 h 1325893"/>
                <a:gd name="connsiteX46" fmla="*/ 84016 w 577978"/>
                <a:gd name="connsiteY46" fmla="*/ 191069 h 1325893"/>
                <a:gd name="connsiteX47" fmla="*/ 29425 w 577978"/>
                <a:gd name="connsiteY47" fmla="*/ 232012 h 1325893"/>
                <a:gd name="connsiteX48" fmla="*/ 84016 w 577978"/>
                <a:gd name="connsiteY48" fmla="*/ 218364 h 1325893"/>
                <a:gd name="connsiteX49" fmla="*/ 111312 w 577978"/>
                <a:gd name="connsiteY49" fmla="*/ 177421 h 1325893"/>
                <a:gd name="connsiteX50" fmla="*/ 193198 w 577978"/>
                <a:gd name="connsiteY50" fmla="*/ 122830 h 1325893"/>
                <a:gd name="connsiteX51" fmla="*/ 43073 w 577978"/>
                <a:gd name="connsiteY51" fmla="*/ 163773 h 1325893"/>
                <a:gd name="connsiteX52" fmla="*/ 2130 w 577978"/>
                <a:gd name="connsiteY52" fmla="*/ 191069 h 1325893"/>
                <a:gd name="connsiteX53" fmla="*/ 111312 w 577978"/>
                <a:gd name="connsiteY53" fmla="*/ 150126 h 1325893"/>
                <a:gd name="connsiteX54" fmla="*/ 206846 w 577978"/>
                <a:gd name="connsiteY54" fmla="*/ 95535 h 1325893"/>
                <a:gd name="connsiteX55" fmla="*/ 343324 w 577978"/>
                <a:gd name="connsiteY55" fmla="*/ 27296 h 1325893"/>
                <a:gd name="connsiteX56" fmla="*/ 425210 w 577978"/>
                <a:gd name="connsiteY56" fmla="*/ 0 h 1325893"/>
                <a:gd name="connsiteX57" fmla="*/ 452506 w 577978"/>
                <a:gd name="connsiteY57" fmla="*/ 122830 h 1325893"/>
                <a:gd name="connsiteX58" fmla="*/ 479801 w 577978"/>
                <a:gd name="connsiteY58" fmla="*/ 163773 h 1325893"/>
                <a:gd name="connsiteX59" fmla="*/ 507097 w 577978"/>
                <a:gd name="connsiteY59" fmla="*/ 218364 h 1325893"/>
                <a:gd name="connsiteX60" fmla="*/ 520745 w 577978"/>
                <a:gd name="connsiteY60" fmla="*/ 286603 h 1325893"/>
                <a:gd name="connsiteX61" fmla="*/ 534392 w 577978"/>
                <a:gd name="connsiteY61" fmla="*/ 327546 h 1325893"/>
                <a:gd name="connsiteX62" fmla="*/ 452506 w 577978"/>
                <a:gd name="connsiteY62" fmla="*/ 245660 h 1325893"/>
                <a:gd name="connsiteX63" fmla="*/ 384267 w 577978"/>
                <a:gd name="connsiteY63" fmla="*/ 136478 h 1325893"/>
                <a:gd name="connsiteX64" fmla="*/ 411562 w 577978"/>
                <a:gd name="connsiteY64" fmla="*/ 191069 h 1325893"/>
                <a:gd name="connsiteX65" fmla="*/ 438858 w 577978"/>
                <a:gd name="connsiteY65" fmla="*/ 300251 h 1325893"/>
                <a:gd name="connsiteX66" fmla="*/ 425210 w 577978"/>
                <a:gd name="connsiteY66" fmla="*/ 191069 h 1325893"/>
                <a:gd name="connsiteX67" fmla="*/ 397915 w 577978"/>
                <a:gd name="connsiteY67" fmla="*/ 109182 h 1325893"/>
                <a:gd name="connsiteX68" fmla="*/ 343324 w 577978"/>
                <a:gd name="connsiteY68" fmla="*/ 136478 h 1325893"/>
                <a:gd name="connsiteX69" fmla="*/ 316028 w 577978"/>
                <a:gd name="connsiteY69" fmla="*/ 177421 h 1325893"/>
                <a:gd name="connsiteX70" fmla="*/ 275085 w 577978"/>
                <a:gd name="connsiteY70" fmla="*/ 218364 h 1325893"/>
                <a:gd name="connsiteX71" fmla="*/ 206846 w 577978"/>
                <a:gd name="connsiteY71" fmla="*/ 300251 h 1325893"/>
                <a:gd name="connsiteX72" fmla="*/ 179551 w 577978"/>
                <a:gd name="connsiteY72" fmla="*/ 395785 h 1325893"/>
                <a:gd name="connsiteX73" fmla="*/ 138607 w 577978"/>
                <a:gd name="connsiteY73" fmla="*/ 600502 h 1325893"/>
                <a:gd name="connsiteX74" fmla="*/ 165903 w 577978"/>
                <a:gd name="connsiteY74" fmla="*/ 887105 h 1325893"/>
                <a:gd name="connsiteX75" fmla="*/ 179551 w 577978"/>
                <a:gd name="connsiteY75" fmla="*/ 928048 h 1325893"/>
                <a:gd name="connsiteX76" fmla="*/ 206846 w 577978"/>
                <a:gd name="connsiteY76" fmla="*/ 968991 h 1325893"/>
                <a:gd name="connsiteX77" fmla="*/ 234142 w 577978"/>
                <a:gd name="connsiteY77" fmla="*/ 1105469 h 1325893"/>
                <a:gd name="connsiteX78" fmla="*/ 275085 w 577978"/>
                <a:gd name="connsiteY78" fmla="*/ 1241946 h 1325893"/>
                <a:gd name="connsiteX79" fmla="*/ 288733 w 577978"/>
                <a:gd name="connsiteY79" fmla="*/ 1282890 h 1325893"/>
                <a:gd name="connsiteX80" fmla="*/ 302380 w 577978"/>
                <a:gd name="connsiteY80" fmla="*/ 1323833 h 1325893"/>
                <a:gd name="connsiteX81" fmla="*/ 165903 w 577978"/>
                <a:gd name="connsiteY81" fmla="*/ 1160060 h 1325893"/>
                <a:gd name="connsiteX82" fmla="*/ 152255 w 577978"/>
                <a:gd name="connsiteY82" fmla="*/ 1105469 h 1325893"/>
                <a:gd name="connsiteX83" fmla="*/ 165903 w 577978"/>
                <a:gd name="connsiteY83" fmla="*/ 491320 h 1325893"/>
                <a:gd name="connsiteX84" fmla="*/ 179551 w 577978"/>
                <a:gd name="connsiteY84" fmla="*/ 450376 h 1325893"/>
                <a:gd name="connsiteX85" fmla="*/ 193198 w 577978"/>
                <a:gd name="connsiteY85" fmla="*/ 382138 h 1325893"/>
                <a:gd name="connsiteX86" fmla="*/ 234142 w 577978"/>
                <a:gd name="connsiteY86" fmla="*/ 204717 h 1325893"/>
                <a:gd name="connsiteX87" fmla="*/ 247789 w 577978"/>
                <a:gd name="connsiteY87" fmla="*/ 163773 h 1325893"/>
                <a:gd name="connsiteX88" fmla="*/ 288733 w 577978"/>
                <a:gd name="connsiteY88" fmla="*/ 136478 h 1325893"/>
                <a:gd name="connsiteX89" fmla="*/ 261437 w 577978"/>
                <a:gd name="connsiteY89" fmla="*/ 177421 h 1325893"/>
                <a:gd name="connsiteX90" fmla="*/ 220494 w 577978"/>
                <a:gd name="connsiteY90" fmla="*/ 204717 h 1325893"/>
                <a:gd name="connsiteX91" fmla="*/ 179551 w 577978"/>
                <a:gd name="connsiteY91" fmla="*/ 245660 h 1325893"/>
                <a:gd name="connsiteX92" fmla="*/ 152255 w 577978"/>
                <a:gd name="connsiteY92" fmla="*/ 327546 h 1325893"/>
                <a:gd name="connsiteX93" fmla="*/ 138607 w 577978"/>
                <a:gd name="connsiteY93" fmla="*/ 368490 h 1325893"/>
                <a:gd name="connsiteX94" fmla="*/ 152255 w 577978"/>
                <a:gd name="connsiteY94" fmla="*/ 818866 h 1325893"/>
                <a:gd name="connsiteX95" fmla="*/ 193198 w 577978"/>
                <a:gd name="connsiteY95" fmla="*/ 941696 h 1325893"/>
                <a:gd name="connsiteX96" fmla="*/ 206846 w 577978"/>
                <a:gd name="connsiteY96" fmla="*/ 1009935 h 1325893"/>
                <a:gd name="connsiteX97" fmla="*/ 220494 w 577978"/>
                <a:gd name="connsiteY97" fmla="*/ 1050878 h 1325893"/>
                <a:gd name="connsiteX98" fmla="*/ 275085 w 577978"/>
                <a:gd name="connsiteY98" fmla="*/ 1201003 h 1325893"/>
                <a:gd name="connsiteX99" fmla="*/ 316028 w 577978"/>
                <a:gd name="connsiteY99" fmla="*/ 1228299 h 1325893"/>
                <a:gd name="connsiteX100" fmla="*/ 302380 w 577978"/>
                <a:gd name="connsiteY100" fmla="*/ 1187355 h 1325893"/>
                <a:gd name="connsiteX101" fmla="*/ 275085 w 577978"/>
                <a:gd name="connsiteY101" fmla="*/ 1146412 h 1325893"/>
                <a:gd name="connsiteX102" fmla="*/ 220494 w 577978"/>
                <a:gd name="connsiteY102" fmla="*/ 1050878 h 1325893"/>
                <a:gd name="connsiteX103" fmla="*/ 193198 w 577978"/>
                <a:gd name="connsiteY103" fmla="*/ 982639 h 1325893"/>
                <a:gd name="connsiteX104" fmla="*/ 152255 w 577978"/>
                <a:gd name="connsiteY104" fmla="*/ 887105 h 1325893"/>
                <a:gd name="connsiteX105" fmla="*/ 165903 w 577978"/>
                <a:gd name="connsiteY105" fmla="*/ 709684 h 1325893"/>
                <a:gd name="connsiteX106" fmla="*/ 193198 w 577978"/>
                <a:gd name="connsiteY106" fmla="*/ 668741 h 1325893"/>
                <a:gd name="connsiteX107" fmla="*/ 220494 w 577978"/>
                <a:gd name="connsiteY107" fmla="*/ 573206 h 1325893"/>
                <a:gd name="connsiteX108" fmla="*/ 247789 w 577978"/>
                <a:gd name="connsiteY108" fmla="*/ 491320 h 1325893"/>
                <a:gd name="connsiteX109" fmla="*/ 261437 w 577978"/>
                <a:gd name="connsiteY109" fmla="*/ 368490 h 1325893"/>
                <a:gd name="connsiteX110" fmla="*/ 302380 w 577978"/>
                <a:gd name="connsiteY110" fmla="*/ 286603 h 1325893"/>
                <a:gd name="connsiteX111" fmla="*/ 343324 w 577978"/>
                <a:gd name="connsiteY111" fmla="*/ 204717 h 1325893"/>
                <a:gd name="connsiteX112" fmla="*/ 356971 w 577978"/>
                <a:gd name="connsiteY112" fmla="*/ 163773 h 1325893"/>
                <a:gd name="connsiteX113" fmla="*/ 234142 w 577978"/>
                <a:gd name="connsiteY113" fmla="*/ 232012 h 1325893"/>
                <a:gd name="connsiteX114" fmla="*/ 206846 w 577978"/>
                <a:gd name="connsiteY114" fmla="*/ 341194 h 1325893"/>
                <a:gd name="connsiteX115" fmla="*/ 193198 w 577978"/>
                <a:gd name="connsiteY115" fmla="*/ 395785 h 1325893"/>
                <a:gd name="connsiteX116" fmla="*/ 206846 w 577978"/>
                <a:gd name="connsiteY116" fmla="*/ 914400 h 1325893"/>
                <a:gd name="connsiteX117" fmla="*/ 220494 w 577978"/>
                <a:gd name="connsiteY117" fmla="*/ 968991 h 1325893"/>
                <a:gd name="connsiteX118" fmla="*/ 288733 w 577978"/>
                <a:gd name="connsiteY118" fmla="*/ 1064526 h 1325893"/>
                <a:gd name="connsiteX119" fmla="*/ 343324 w 577978"/>
                <a:gd name="connsiteY119" fmla="*/ 1105469 h 1325893"/>
                <a:gd name="connsiteX120" fmla="*/ 384267 w 577978"/>
                <a:gd name="connsiteY120" fmla="*/ 1146412 h 1325893"/>
                <a:gd name="connsiteX121" fmla="*/ 411562 w 577978"/>
                <a:gd name="connsiteY121" fmla="*/ 1173708 h 132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577978" h="1325893">
                  <a:moveTo>
                    <a:pt x="275085" y="1310185"/>
                  </a:moveTo>
                  <a:cubicBezTo>
                    <a:pt x="252339" y="1301087"/>
                    <a:pt x="225156" y="1299166"/>
                    <a:pt x="206846" y="1282890"/>
                  </a:cubicBezTo>
                  <a:cubicBezTo>
                    <a:pt x="129392" y="1214042"/>
                    <a:pt x="169156" y="1221158"/>
                    <a:pt x="138607" y="1160060"/>
                  </a:cubicBezTo>
                  <a:cubicBezTo>
                    <a:pt x="131272" y="1145389"/>
                    <a:pt x="118647" y="1133788"/>
                    <a:pt x="111312" y="1119117"/>
                  </a:cubicBezTo>
                  <a:cubicBezTo>
                    <a:pt x="101522" y="1099538"/>
                    <a:pt x="88389" y="1041073"/>
                    <a:pt x="84016" y="1023582"/>
                  </a:cubicBezTo>
                  <a:cubicBezTo>
                    <a:pt x="88565" y="887104"/>
                    <a:pt x="89874" y="750480"/>
                    <a:pt x="97664" y="614149"/>
                  </a:cubicBezTo>
                  <a:cubicBezTo>
                    <a:pt x="98581" y="598107"/>
                    <a:pt x="118955" y="511336"/>
                    <a:pt x="124960" y="491320"/>
                  </a:cubicBezTo>
                  <a:cubicBezTo>
                    <a:pt x="133228" y="463761"/>
                    <a:pt x="143157" y="436729"/>
                    <a:pt x="152255" y="409433"/>
                  </a:cubicBezTo>
                  <a:cubicBezTo>
                    <a:pt x="156804" y="395785"/>
                    <a:pt x="157923" y="380460"/>
                    <a:pt x="165903" y="368490"/>
                  </a:cubicBezTo>
                  <a:cubicBezTo>
                    <a:pt x="175001" y="354842"/>
                    <a:pt x="185863" y="342217"/>
                    <a:pt x="193198" y="327546"/>
                  </a:cubicBezTo>
                  <a:cubicBezTo>
                    <a:pt x="199632" y="314679"/>
                    <a:pt x="201179" y="299826"/>
                    <a:pt x="206846" y="286603"/>
                  </a:cubicBezTo>
                  <a:cubicBezTo>
                    <a:pt x="223981" y="246622"/>
                    <a:pt x="236963" y="225333"/>
                    <a:pt x="261437" y="191069"/>
                  </a:cubicBezTo>
                  <a:cubicBezTo>
                    <a:pt x="274658" y="172560"/>
                    <a:pt x="286296" y="152562"/>
                    <a:pt x="302380" y="136478"/>
                  </a:cubicBezTo>
                  <a:cubicBezTo>
                    <a:pt x="313979" y="124879"/>
                    <a:pt x="329676" y="118281"/>
                    <a:pt x="343324" y="109182"/>
                  </a:cubicBezTo>
                  <a:cubicBezTo>
                    <a:pt x="352422" y="95534"/>
                    <a:pt x="386895" y="70273"/>
                    <a:pt x="370619" y="68239"/>
                  </a:cubicBezTo>
                  <a:cubicBezTo>
                    <a:pt x="324584" y="62485"/>
                    <a:pt x="234142" y="95535"/>
                    <a:pt x="234142" y="95535"/>
                  </a:cubicBezTo>
                  <a:cubicBezTo>
                    <a:pt x="116797" y="173762"/>
                    <a:pt x="265268" y="79971"/>
                    <a:pt x="152255" y="136478"/>
                  </a:cubicBezTo>
                  <a:cubicBezTo>
                    <a:pt x="46431" y="189390"/>
                    <a:pt x="173280" y="143117"/>
                    <a:pt x="70368" y="177421"/>
                  </a:cubicBezTo>
                  <a:cubicBezTo>
                    <a:pt x="56720" y="186520"/>
                    <a:pt x="17827" y="193119"/>
                    <a:pt x="29425" y="204717"/>
                  </a:cubicBezTo>
                  <a:cubicBezTo>
                    <a:pt x="51382" y="226674"/>
                    <a:pt x="135345" y="152456"/>
                    <a:pt x="138607" y="150126"/>
                  </a:cubicBezTo>
                  <a:cubicBezTo>
                    <a:pt x="169945" y="127742"/>
                    <a:pt x="197791" y="110075"/>
                    <a:pt x="234142" y="95535"/>
                  </a:cubicBezTo>
                  <a:cubicBezTo>
                    <a:pt x="260856" y="84849"/>
                    <a:pt x="288733" y="77338"/>
                    <a:pt x="316028" y="68239"/>
                  </a:cubicBezTo>
                  <a:cubicBezTo>
                    <a:pt x="329676" y="63690"/>
                    <a:pt x="345001" y="62571"/>
                    <a:pt x="356971" y="54591"/>
                  </a:cubicBezTo>
                  <a:lnTo>
                    <a:pt x="397915" y="27296"/>
                  </a:lnTo>
                  <a:cubicBezTo>
                    <a:pt x="435655" y="140522"/>
                    <a:pt x="372296" y="-37593"/>
                    <a:pt x="466154" y="150126"/>
                  </a:cubicBezTo>
                  <a:cubicBezTo>
                    <a:pt x="475252" y="168323"/>
                    <a:pt x="482982" y="187271"/>
                    <a:pt x="493449" y="204717"/>
                  </a:cubicBezTo>
                  <a:cubicBezTo>
                    <a:pt x="510327" y="232847"/>
                    <a:pt x="529843" y="259308"/>
                    <a:pt x="548040" y="286603"/>
                  </a:cubicBezTo>
                  <a:cubicBezTo>
                    <a:pt x="557139" y="300251"/>
                    <a:pt x="586935" y="339144"/>
                    <a:pt x="575336" y="327546"/>
                  </a:cubicBezTo>
                  <a:lnTo>
                    <a:pt x="534392" y="286603"/>
                  </a:lnTo>
                  <a:cubicBezTo>
                    <a:pt x="507960" y="180869"/>
                    <a:pt x="542348" y="278634"/>
                    <a:pt x="479801" y="191069"/>
                  </a:cubicBezTo>
                  <a:cubicBezTo>
                    <a:pt x="467976" y="174514"/>
                    <a:pt x="462600" y="154142"/>
                    <a:pt x="452506" y="136478"/>
                  </a:cubicBezTo>
                  <a:cubicBezTo>
                    <a:pt x="427173" y="92146"/>
                    <a:pt x="421900" y="92225"/>
                    <a:pt x="384267" y="54591"/>
                  </a:cubicBezTo>
                  <a:cubicBezTo>
                    <a:pt x="361521" y="59140"/>
                    <a:pt x="338631" y="63023"/>
                    <a:pt x="316028" y="68239"/>
                  </a:cubicBezTo>
                  <a:cubicBezTo>
                    <a:pt x="279475" y="76675"/>
                    <a:pt x="244206" y="92139"/>
                    <a:pt x="206846" y="95535"/>
                  </a:cubicBezTo>
                  <a:cubicBezTo>
                    <a:pt x="-11388" y="115373"/>
                    <a:pt x="6584" y="112524"/>
                    <a:pt x="261437" y="95535"/>
                  </a:cubicBezTo>
                  <a:cubicBezTo>
                    <a:pt x="286620" y="90498"/>
                    <a:pt x="410163" y="64477"/>
                    <a:pt x="425210" y="68239"/>
                  </a:cubicBezTo>
                  <a:cubicBezTo>
                    <a:pt x="439166" y="71728"/>
                    <a:pt x="434309" y="95534"/>
                    <a:pt x="438858" y="109182"/>
                  </a:cubicBezTo>
                  <a:cubicBezTo>
                    <a:pt x="443407" y="145576"/>
                    <a:pt x="448456" y="181911"/>
                    <a:pt x="452506" y="218364"/>
                  </a:cubicBezTo>
                  <a:cubicBezTo>
                    <a:pt x="457555" y="263804"/>
                    <a:pt x="466154" y="309122"/>
                    <a:pt x="466154" y="354842"/>
                  </a:cubicBezTo>
                  <a:cubicBezTo>
                    <a:pt x="466154" y="369228"/>
                    <a:pt x="457557" y="327369"/>
                    <a:pt x="452506" y="313899"/>
                  </a:cubicBezTo>
                  <a:cubicBezTo>
                    <a:pt x="438720" y="277137"/>
                    <a:pt x="421887" y="242574"/>
                    <a:pt x="411562" y="204717"/>
                  </a:cubicBezTo>
                  <a:cubicBezTo>
                    <a:pt x="401691" y="168525"/>
                    <a:pt x="419856" y="107398"/>
                    <a:pt x="384267" y="95535"/>
                  </a:cubicBezTo>
                  <a:lnTo>
                    <a:pt x="343324" y="81887"/>
                  </a:lnTo>
                  <a:cubicBezTo>
                    <a:pt x="329676" y="86436"/>
                    <a:pt x="315603" y="89868"/>
                    <a:pt x="302380" y="95535"/>
                  </a:cubicBezTo>
                  <a:cubicBezTo>
                    <a:pt x="283680" y="103549"/>
                    <a:pt x="266838" y="115687"/>
                    <a:pt x="247789" y="122830"/>
                  </a:cubicBezTo>
                  <a:cubicBezTo>
                    <a:pt x="230226" y="129416"/>
                    <a:pt x="210993" y="130546"/>
                    <a:pt x="193198" y="136478"/>
                  </a:cubicBezTo>
                  <a:cubicBezTo>
                    <a:pt x="135785" y="155616"/>
                    <a:pt x="127898" y="159725"/>
                    <a:pt x="84016" y="191069"/>
                  </a:cubicBezTo>
                  <a:cubicBezTo>
                    <a:pt x="65507" y="204290"/>
                    <a:pt x="29425" y="209266"/>
                    <a:pt x="29425" y="232012"/>
                  </a:cubicBezTo>
                  <a:cubicBezTo>
                    <a:pt x="29425" y="250769"/>
                    <a:pt x="65819" y="222913"/>
                    <a:pt x="84016" y="218364"/>
                  </a:cubicBezTo>
                  <a:cubicBezTo>
                    <a:pt x="93115" y="204716"/>
                    <a:pt x="98968" y="188222"/>
                    <a:pt x="111312" y="177421"/>
                  </a:cubicBezTo>
                  <a:cubicBezTo>
                    <a:pt x="136000" y="155819"/>
                    <a:pt x="225023" y="114873"/>
                    <a:pt x="193198" y="122830"/>
                  </a:cubicBezTo>
                  <a:cubicBezTo>
                    <a:pt x="70060" y="153615"/>
                    <a:pt x="119605" y="138264"/>
                    <a:pt x="43073" y="163773"/>
                  </a:cubicBezTo>
                  <a:cubicBezTo>
                    <a:pt x="29425" y="172872"/>
                    <a:pt x="-9468" y="179471"/>
                    <a:pt x="2130" y="191069"/>
                  </a:cubicBezTo>
                  <a:cubicBezTo>
                    <a:pt x="14517" y="203456"/>
                    <a:pt x="107128" y="152218"/>
                    <a:pt x="111312" y="150126"/>
                  </a:cubicBezTo>
                  <a:cubicBezTo>
                    <a:pt x="189094" y="72342"/>
                    <a:pt x="110619" y="136775"/>
                    <a:pt x="206846" y="95535"/>
                  </a:cubicBezTo>
                  <a:cubicBezTo>
                    <a:pt x="253596" y="75499"/>
                    <a:pt x="295072" y="43380"/>
                    <a:pt x="343324" y="27296"/>
                  </a:cubicBezTo>
                  <a:lnTo>
                    <a:pt x="425210" y="0"/>
                  </a:lnTo>
                  <a:cubicBezTo>
                    <a:pt x="430452" y="31453"/>
                    <a:pt x="435707" y="89231"/>
                    <a:pt x="452506" y="122830"/>
                  </a:cubicBezTo>
                  <a:cubicBezTo>
                    <a:pt x="459841" y="137501"/>
                    <a:pt x="471663" y="149532"/>
                    <a:pt x="479801" y="163773"/>
                  </a:cubicBezTo>
                  <a:cubicBezTo>
                    <a:pt x="489895" y="181437"/>
                    <a:pt x="497998" y="200167"/>
                    <a:pt x="507097" y="218364"/>
                  </a:cubicBezTo>
                  <a:cubicBezTo>
                    <a:pt x="511646" y="241110"/>
                    <a:pt x="515119" y="264099"/>
                    <a:pt x="520745" y="286603"/>
                  </a:cubicBezTo>
                  <a:cubicBezTo>
                    <a:pt x="524234" y="300559"/>
                    <a:pt x="546728" y="334947"/>
                    <a:pt x="534392" y="327546"/>
                  </a:cubicBezTo>
                  <a:cubicBezTo>
                    <a:pt x="501291" y="307686"/>
                    <a:pt x="476355" y="276013"/>
                    <a:pt x="452506" y="245660"/>
                  </a:cubicBezTo>
                  <a:cubicBezTo>
                    <a:pt x="425991" y="211913"/>
                    <a:pt x="365074" y="98091"/>
                    <a:pt x="384267" y="136478"/>
                  </a:cubicBezTo>
                  <a:cubicBezTo>
                    <a:pt x="393365" y="154675"/>
                    <a:pt x="405128" y="171768"/>
                    <a:pt x="411562" y="191069"/>
                  </a:cubicBezTo>
                  <a:cubicBezTo>
                    <a:pt x="423425" y="226658"/>
                    <a:pt x="443511" y="337475"/>
                    <a:pt x="438858" y="300251"/>
                  </a:cubicBezTo>
                  <a:cubicBezTo>
                    <a:pt x="434309" y="263857"/>
                    <a:pt x="432895" y="226932"/>
                    <a:pt x="425210" y="191069"/>
                  </a:cubicBezTo>
                  <a:cubicBezTo>
                    <a:pt x="419181" y="162936"/>
                    <a:pt x="397915" y="109182"/>
                    <a:pt x="397915" y="109182"/>
                  </a:cubicBezTo>
                  <a:cubicBezTo>
                    <a:pt x="379718" y="118281"/>
                    <a:pt x="358953" y="123454"/>
                    <a:pt x="343324" y="136478"/>
                  </a:cubicBezTo>
                  <a:cubicBezTo>
                    <a:pt x="330723" y="146979"/>
                    <a:pt x="326529" y="164820"/>
                    <a:pt x="316028" y="177421"/>
                  </a:cubicBezTo>
                  <a:cubicBezTo>
                    <a:pt x="303672" y="192248"/>
                    <a:pt x="287441" y="203537"/>
                    <a:pt x="275085" y="218364"/>
                  </a:cubicBezTo>
                  <a:cubicBezTo>
                    <a:pt x="180081" y="332369"/>
                    <a:pt x="326460" y="180637"/>
                    <a:pt x="206846" y="300251"/>
                  </a:cubicBezTo>
                  <a:cubicBezTo>
                    <a:pt x="194775" y="336463"/>
                    <a:pt x="186897" y="356607"/>
                    <a:pt x="179551" y="395785"/>
                  </a:cubicBezTo>
                  <a:cubicBezTo>
                    <a:pt x="141417" y="599167"/>
                    <a:pt x="171959" y="500447"/>
                    <a:pt x="138607" y="600502"/>
                  </a:cubicBezTo>
                  <a:cubicBezTo>
                    <a:pt x="145307" y="701005"/>
                    <a:pt x="144568" y="791097"/>
                    <a:pt x="165903" y="887105"/>
                  </a:cubicBezTo>
                  <a:cubicBezTo>
                    <a:pt x="169024" y="901148"/>
                    <a:pt x="173117" y="915181"/>
                    <a:pt x="179551" y="928048"/>
                  </a:cubicBezTo>
                  <a:cubicBezTo>
                    <a:pt x="186886" y="942719"/>
                    <a:pt x="197748" y="955343"/>
                    <a:pt x="206846" y="968991"/>
                  </a:cubicBezTo>
                  <a:cubicBezTo>
                    <a:pt x="238543" y="1095775"/>
                    <a:pt x="200685" y="938179"/>
                    <a:pt x="234142" y="1105469"/>
                  </a:cubicBezTo>
                  <a:cubicBezTo>
                    <a:pt x="244457" y="1157043"/>
                    <a:pt x="257673" y="1189709"/>
                    <a:pt x="275085" y="1241946"/>
                  </a:cubicBezTo>
                  <a:lnTo>
                    <a:pt x="288733" y="1282890"/>
                  </a:lnTo>
                  <a:cubicBezTo>
                    <a:pt x="293282" y="1296538"/>
                    <a:pt x="311212" y="1335189"/>
                    <a:pt x="302380" y="1323833"/>
                  </a:cubicBezTo>
                  <a:cubicBezTo>
                    <a:pt x="194997" y="1185768"/>
                    <a:pt x="243523" y="1237680"/>
                    <a:pt x="165903" y="1160060"/>
                  </a:cubicBezTo>
                  <a:cubicBezTo>
                    <a:pt x="161354" y="1141863"/>
                    <a:pt x="152255" y="1124226"/>
                    <a:pt x="152255" y="1105469"/>
                  </a:cubicBezTo>
                  <a:cubicBezTo>
                    <a:pt x="152255" y="900702"/>
                    <a:pt x="157378" y="695909"/>
                    <a:pt x="165903" y="491320"/>
                  </a:cubicBezTo>
                  <a:cubicBezTo>
                    <a:pt x="166502" y="476946"/>
                    <a:pt x="176062" y="464333"/>
                    <a:pt x="179551" y="450376"/>
                  </a:cubicBezTo>
                  <a:cubicBezTo>
                    <a:pt x="185177" y="427872"/>
                    <a:pt x="190132" y="405131"/>
                    <a:pt x="193198" y="382138"/>
                  </a:cubicBezTo>
                  <a:cubicBezTo>
                    <a:pt x="214844" y="219790"/>
                    <a:pt x="179201" y="287126"/>
                    <a:pt x="234142" y="204717"/>
                  </a:cubicBezTo>
                  <a:cubicBezTo>
                    <a:pt x="238691" y="191069"/>
                    <a:pt x="238802" y="175007"/>
                    <a:pt x="247789" y="163773"/>
                  </a:cubicBezTo>
                  <a:cubicBezTo>
                    <a:pt x="258036" y="150965"/>
                    <a:pt x="277135" y="124880"/>
                    <a:pt x="288733" y="136478"/>
                  </a:cubicBezTo>
                  <a:cubicBezTo>
                    <a:pt x="300331" y="148076"/>
                    <a:pt x="273035" y="165823"/>
                    <a:pt x="261437" y="177421"/>
                  </a:cubicBezTo>
                  <a:cubicBezTo>
                    <a:pt x="249839" y="189019"/>
                    <a:pt x="233095" y="194216"/>
                    <a:pt x="220494" y="204717"/>
                  </a:cubicBezTo>
                  <a:cubicBezTo>
                    <a:pt x="205667" y="217073"/>
                    <a:pt x="193199" y="232012"/>
                    <a:pt x="179551" y="245660"/>
                  </a:cubicBezTo>
                  <a:lnTo>
                    <a:pt x="152255" y="327546"/>
                  </a:lnTo>
                  <a:lnTo>
                    <a:pt x="138607" y="368490"/>
                  </a:lnTo>
                  <a:cubicBezTo>
                    <a:pt x="143156" y="518615"/>
                    <a:pt x="144148" y="668891"/>
                    <a:pt x="152255" y="818866"/>
                  </a:cubicBezTo>
                  <a:cubicBezTo>
                    <a:pt x="154557" y="861457"/>
                    <a:pt x="181516" y="902756"/>
                    <a:pt x="193198" y="941696"/>
                  </a:cubicBezTo>
                  <a:cubicBezTo>
                    <a:pt x="199863" y="963915"/>
                    <a:pt x="201220" y="987431"/>
                    <a:pt x="206846" y="1009935"/>
                  </a:cubicBezTo>
                  <a:cubicBezTo>
                    <a:pt x="210335" y="1023891"/>
                    <a:pt x="216709" y="1036999"/>
                    <a:pt x="220494" y="1050878"/>
                  </a:cubicBezTo>
                  <a:cubicBezTo>
                    <a:pt x="235050" y="1104249"/>
                    <a:pt x="234289" y="1160207"/>
                    <a:pt x="275085" y="1201003"/>
                  </a:cubicBezTo>
                  <a:cubicBezTo>
                    <a:pt x="286683" y="1212601"/>
                    <a:pt x="302380" y="1219200"/>
                    <a:pt x="316028" y="1228299"/>
                  </a:cubicBezTo>
                  <a:cubicBezTo>
                    <a:pt x="311479" y="1214651"/>
                    <a:pt x="308814" y="1200222"/>
                    <a:pt x="302380" y="1187355"/>
                  </a:cubicBezTo>
                  <a:cubicBezTo>
                    <a:pt x="295045" y="1172684"/>
                    <a:pt x="281546" y="1161488"/>
                    <a:pt x="275085" y="1146412"/>
                  </a:cubicBezTo>
                  <a:cubicBezTo>
                    <a:pt x="233846" y="1050186"/>
                    <a:pt x="298275" y="1128659"/>
                    <a:pt x="220494" y="1050878"/>
                  </a:cubicBezTo>
                  <a:cubicBezTo>
                    <a:pt x="211395" y="1028132"/>
                    <a:pt x="203148" y="1005026"/>
                    <a:pt x="193198" y="982639"/>
                  </a:cubicBezTo>
                  <a:cubicBezTo>
                    <a:pt x="148227" y="881454"/>
                    <a:pt x="180286" y="971197"/>
                    <a:pt x="152255" y="887105"/>
                  </a:cubicBezTo>
                  <a:cubicBezTo>
                    <a:pt x="156804" y="827965"/>
                    <a:pt x="154972" y="767983"/>
                    <a:pt x="165903" y="709684"/>
                  </a:cubicBezTo>
                  <a:cubicBezTo>
                    <a:pt x="168926" y="693563"/>
                    <a:pt x="187106" y="683970"/>
                    <a:pt x="193198" y="668741"/>
                  </a:cubicBezTo>
                  <a:cubicBezTo>
                    <a:pt x="205498" y="637990"/>
                    <a:pt x="210754" y="604861"/>
                    <a:pt x="220494" y="573206"/>
                  </a:cubicBezTo>
                  <a:cubicBezTo>
                    <a:pt x="228955" y="545707"/>
                    <a:pt x="247789" y="491320"/>
                    <a:pt x="247789" y="491320"/>
                  </a:cubicBezTo>
                  <a:cubicBezTo>
                    <a:pt x="252338" y="450377"/>
                    <a:pt x="254664" y="409125"/>
                    <a:pt x="261437" y="368490"/>
                  </a:cubicBezTo>
                  <a:cubicBezTo>
                    <a:pt x="270013" y="317034"/>
                    <a:pt x="278801" y="333760"/>
                    <a:pt x="302380" y="286603"/>
                  </a:cubicBezTo>
                  <a:cubicBezTo>
                    <a:pt x="358880" y="173604"/>
                    <a:pt x="265104" y="322045"/>
                    <a:pt x="343324" y="204717"/>
                  </a:cubicBezTo>
                  <a:cubicBezTo>
                    <a:pt x="347873" y="191069"/>
                    <a:pt x="371078" y="166594"/>
                    <a:pt x="356971" y="163773"/>
                  </a:cubicBezTo>
                  <a:cubicBezTo>
                    <a:pt x="301307" y="152640"/>
                    <a:pt x="265557" y="200597"/>
                    <a:pt x="234142" y="232012"/>
                  </a:cubicBezTo>
                  <a:lnTo>
                    <a:pt x="206846" y="341194"/>
                  </a:lnTo>
                  <a:lnTo>
                    <a:pt x="193198" y="395785"/>
                  </a:lnTo>
                  <a:cubicBezTo>
                    <a:pt x="197747" y="568657"/>
                    <a:pt x="198620" y="741664"/>
                    <a:pt x="206846" y="914400"/>
                  </a:cubicBezTo>
                  <a:cubicBezTo>
                    <a:pt x="207738" y="933136"/>
                    <a:pt x="213105" y="951751"/>
                    <a:pt x="220494" y="968991"/>
                  </a:cubicBezTo>
                  <a:cubicBezTo>
                    <a:pt x="226308" y="982556"/>
                    <a:pt x="285233" y="1061026"/>
                    <a:pt x="288733" y="1064526"/>
                  </a:cubicBezTo>
                  <a:cubicBezTo>
                    <a:pt x="304817" y="1080610"/>
                    <a:pt x="326054" y="1090666"/>
                    <a:pt x="343324" y="1105469"/>
                  </a:cubicBezTo>
                  <a:cubicBezTo>
                    <a:pt x="357978" y="1118030"/>
                    <a:pt x="369440" y="1134056"/>
                    <a:pt x="384267" y="1146412"/>
                  </a:cubicBezTo>
                  <a:cubicBezTo>
                    <a:pt x="420050" y="1176232"/>
                    <a:pt x="444094" y="1173708"/>
                    <a:pt x="411562" y="1173708"/>
                  </a:cubicBezTo>
                </a:path>
              </a:pathLst>
            </a:custGeom>
            <a:noFill/>
            <a:ln>
              <a:solidFill>
                <a:srgbClr val="009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067466" y="3970200"/>
              <a:ext cx="3642960" cy="1846660"/>
            </a:xfrm>
            <a:prstGeom prst="rect">
              <a:avLst/>
            </a:prstGeom>
            <a:noFill/>
          </p:spPr>
          <p:txBody>
            <a:bodyPr wrap="square" rtlCol="0">
              <a:spAutoFit/>
            </a:bodyPr>
            <a:lstStyle/>
            <a:p>
              <a:r>
                <a:rPr lang="en-US" dirty="0" err="1" smtClean="0">
                  <a:solidFill>
                    <a:srgbClr val="0090FF"/>
                  </a:solidFill>
                  <a:latin typeface="Segoe Print" pitchFamily="2" charset="0"/>
                </a:rPr>
                <a:t>Zeo</a:t>
              </a:r>
              <a:endParaRPr lang="en-US" dirty="0" smtClean="0">
                <a:solidFill>
                  <a:srgbClr val="0090FF"/>
                </a:solidFill>
                <a:latin typeface="Segoe Print" pitchFamily="2" charset="0"/>
              </a:endParaRPr>
            </a:p>
            <a:p>
              <a:r>
                <a:rPr lang="en-US" dirty="0" smtClean="0">
                  <a:solidFill>
                    <a:srgbClr val="0090FF"/>
                  </a:solidFill>
                  <a:latin typeface="Segoe Print" pitchFamily="2" charset="0"/>
                </a:rPr>
                <a:t>Sleep</a:t>
              </a:r>
            </a:p>
            <a:p>
              <a:r>
                <a:rPr lang="en-US" dirty="0" smtClean="0">
                  <a:solidFill>
                    <a:srgbClr val="0090FF"/>
                  </a:solidFill>
                  <a:latin typeface="Segoe Print" pitchFamily="2" charset="0"/>
                </a:rPr>
                <a:t>Sensor</a:t>
              </a:r>
              <a:endParaRPr lang="en-US" dirty="0">
                <a:solidFill>
                  <a:srgbClr val="0090FF"/>
                </a:solidFill>
                <a:latin typeface="Segoe Print" pitchFamily="2" charset="0"/>
              </a:endParaRPr>
            </a:p>
          </p:txBody>
        </p:sp>
      </p:grpSp>
      <p:pic>
        <p:nvPicPr>
          <p:cNvPr id="18" name="Picture 3" descr="C:\research\thesis\JobTalk\images\leah_ubigreen\IMG_2770.JP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17449" t="28428" r="18363"/>
          <a:stretch/>
        </p:blipFill>
        <p:spPr bwMode="auto">
          <a:xfrm>
            <a:off x="4572000" y="1572913"/>
            <a:ext cx="4572000" cy="33996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20" name="TextBox 19"/>
          <p:cNvSpPr txBox="1"/>
          <p:nvPr/>
        </p:nvSpPr>
        <p:spPr>
          <a:xfrm rot="21309877">
            <a:off x="2727030" y="3815155"/>
            <a:ext cx="2181972" cy="923330"/>
          </a:xfrm>
          <a:prstGeom prst="rect">
            <a:avLst/>
          </a:prstGeom>
          <a:noFill/>
        </p:spPr>
        <p:txBody>
          <a:bodyPr wrap="square" rtlCol="0">
            <a:spAutoFit/>
          </a:bodyPr>
          <a:lstStyle/>
          <a:p>
            <a:pPr algn="ctr"/>
            <a:r>
              <a:rPr lang="en-US" dirty="0" smtClean="0">
                <a:solidFill>
                  <a:schemeClr val="bg1"/>
                </a:solidFill>
                <a:effectLst>
                  <a:outerShdw blurRad="38100" dist="38100" dir="2700000" algn="tl">
                    <a:srgbClr val="000000">
                      <a:alpha val="43137"/>
                    </a:srgbClr>
                  </a:outerShdw>
                </a:effectLst>
                <a:latin typeface="Segoe Print" pitchFamily="2" charset="0"/>
              </a:rPr>
              <a:t>Activity Recognition</a:t>
            </a:r>
          </a:p>
          <a:p>
            <a:pPr algn="ctr"/>
            <a:r>
              <a:rPr lang="en-US" dirty="0" smtClean="0">
                <a:solidFill>
                  <a:schemeClr val="bg1"/>
                </a:solidFill>
                <a:effectLst>
                  <a:outerShdw blurRad="38100" dist="38100" dir="2700000" algn="tl">
                    <a:srgbClr val="000000">
                      <a:alpha val="43137"/>
                    </a:srgbClr>
                  </a:outerShdw>
                </a:effectLst>
                <a:latin typeface="Segoe Print" pitchFamily="2" charset="0"/>
              </a:rPr>
              <a:t>Sensor</a:t>
            </a:r>
            <a:endParaRPr lang="en-US" dirty="0">
              <a:solidFill>
                <a:schemeClr val="bg1"/>
              </a:solidFill>
              <a:effectLst>
                <a:outerShdw blurRad="38100" dist="38100" dir="2700000" algn="tl">
                  <a:srgbClr val="000000">
                    <a:alpha val="43137"/>
                  </a:srgbClr>
                </a:outerShdw>
              </a:effectLst>
              <a:latin typeface="Segoe Print" pitchFamily="2" charset="0"/>
            </a:endParaRPr>
          </a:p>
        </p:txBody>
      </p:sp>
      <p:sp>
        <p:nvSpPr>
          <p:cNvPr id="21" name="Freeform 20"/>
          <p:cNvSpPr/>
          <p:nvPr/>
        </p:nvSpPr>
        <p:spPr>
          <a:xfrm rot="19553396">
            <a:off x="3160861" y="3440478"/>
            <a:ext cx="272778" cy="486197"/>
          </a:xfrm>
          <a:custGeom>
            <a:avLst/>
            <a:gdLst>
              <a:gd name="connsiteX0" fmla="*/ 341666 w 546383"/>
              <a:gd name="connsiteY0" fmla="*/ 973507 h 973868"/>
              <a:gd name="connsiteX1" fmla="*/ 396257 w 546383"/>
              <a:gd name="connsiteY1" fmla="*/ 905268 h 973868"/>
              <a:gd name="connsiteX2" fmla="*/ 437201 w 546383"/>
              <a:gd name="connsiteY2" fmla="*/ 864325 h 973868"/>
              <a:gd name="connsiteX3" fmla="*/ 450848 w 546383"/>
              <a:gd name="connsiteY3" fmla="*/ 823382 h 973868"/>
              <a:gd name="connsiteX4" fmla="*/ 505439 w 546383"/>
              <a:gd name="connsiteY4" fmla="*/ 741495 h 973868"/>
              <a:gd name="connsiteX5" fmla="*/ 532735 w 546383"/>
              <a:gd name="connsiteY5" fmla="*/ 659608 h 973868"/>
              <a:gd name="connsiteX6" fmla="*/ 546383 w 546383"/>
              <a:gd name="connsiteY6" fmla="*/ 618665 h 973868"/>
              <a:gd name="connsiteX7" fmla="*/ 532735 w 546383"/>
              <a:gd name="connsiteY7" fmla="*/ 468540 h 973868"/>
              <a:gd name="connsiteX8" fmla="*/ 478144 w 546383"/>
              <a:gd name="connsiteY8" fmla="*/ 386653 h 973868"/>
              <a:gd name="connsiteX9" fmla="*/ 382610 w 546383"/>
              <a:gd name="connsiteY9" fmla="*/ 277471 h 973868"/>
              <a:gd name="connsiteX10" fmla="*/ 355314 w 546383"/>
              <a:gd name="connsiteY10" fmla="*/ 236528 h 973868"/>
              <a:gd name="connsiteX11" fmla="*/ 273428 w 546383"/>
              <a:gd name="connsiteY11" fmla="*/ 209232 h 973868"/>
              <a:gd name="connsiteX12" fmla="*/ 232484 w 546383"/>
              <a:gd name="connsiteY12" fmla="*/ 195585 h 973868"/>
              <a:gd name="connsiteX13" fmla="*/ 191541 w 546383"/>
              <a:gd name="connsiteY13" fmla="*/ 181937 h 973868"/>
              <a:gd name="connsiteX14" fmla="*/ 68711 w 546383"/>
              <a:gd name="connsiteY14" fmla="*/ 154641 h 973868"/>
              <a:gd name="connsiteX15" fmla="*/ 82359 w 546383"/>
              <a:gd name="connsiteY15" fmla="*/ 209232 h 973868"/>
              <a:gd name="connsiteX16" fmla="*/ 136950 w 546383"/>
              <a:gd name="connsiteY16" fmla="*/ 250176 h 973868"/>
              <a:gd name="connsiteX17" fmla="*/ 232484 w 546383"/>
              <a:gd name="connsiteY17" fmla="*/ 318414 h 973868"/>
              <a:gd name="connsiteX18" fmla="*/ 259780 w 546383"/>
              <a:gd name="connsiteY18" fmla="*/ 359358 h 973868"/>
              <a:gd name="connsiteX19" fmla="*/ 218836 w 546383"/>
              <a:gd name="connsiteY19" fmla="*/ 373005 h 973868"/>
              <a:gd name="connsiteX20" fmla="*/ 205189 w 546383"/>
              <a:gd name="connsiteY20" fmla="*/ 332062 h 973868"/>
              <a:gd name="connsiteX21" fmla="*/ 150598 w 546383"/>
              <a:gd name="connsiteY21" fmla="*/ 291119 h 973868"/>
              <a:gd name="connsiteX22" fmla="*/ 109654 w 546383"/>
              <a:gd name="connsiteY22" fmla="*/ 209232 h 973868"/>
              <a:gd name="connsiteX23" fmla="*/ 27768 w 546383"/>
              <a:gd name="connsiteY23" fmla="*/ 154641 h 973868"/>
              <a:gd name="connsiteX24" fmla="*/ 472 w 546383"/>
              <a:gd name="connsiteY24" fmla="*/ 113698 h 973868"/>
              <a:gd name="connsiteX25" fmla="*/ 41416 w 546383"/>
              <a:gd name="connsiteY25" fmla="*/ 100050 h 973868"/>
              <a:gd name="connsiteX26" fmla="*/ 109654 w 546383"/>
              <a:gd name="connsiteY26" fmla="*/ 72755 h 973868"/>
              <a:gd name="connsiteX27" fmla="*/ 300723 w 546383"/>
              <a:gd name="connsiteY27" fmla="*/ 45459 h 973868"/>
              <a:gd name="connsiteX28" fmla="*/ 341666 w 546383"/>
              <a:gd name="connsiteY28" fmla="*/ 18164 h 973868"/>
              <a:gd name="connsiteX29" fmla="*/ 300723 w 546383"/>
              <a:gd name="connsiteY29" fmla="*/ 31811 h 973868"/>
              <a:gd name="connsiteX30" fmla="*/ 191541 w 546383"/>
              <a:gd name="connsiteY30" fmla="*/ 59107 h 973868"/>
              <a:gd name="connsiteX31" fmla="*/ 150598 w 546383"/>
              <a:gd name="connsiteY31" fmla="*/ 72755 h 973868"/>
              <a:gd name="connsiteX32" fmla="*/ 472 w 546383"/>
              <a:gd name="connsiteY32" fmla="*/ 113698 h 973868"/>
              <a:gd name="connsiteX33" fmla="*/ 41416 w 546383"/>
              <a:gd name="connsiteY33" fmla="*/ 195585 h 973868"/>
              <a:gd name="connsiteX34" fmla="*/ 82359 w 546383"/>
              <a:gd name="connsiteY34" fmla="*/ 263823 h 973868"/>
              <a:gd name="connsiteX35" fmla="*/ 123302 w 546383"/>
              <a:gd name="connsiteY35" fmla="*/ 277471 h 973868"/>
              <a:gd name="connsiteX36" fmla="*/ 164245 w 546383"/>
              <a:gd name="connsiteY36" fmla="*/ 359358 h 973868"/>
              <a:gd name="connsiteX37" fmla="*/ 150598 w 546383"/>
              <a:gd name="connsiteY37" fmla="*/ 318414 h 973868"/>
              <a:gd name="connsiteX38" fmla="*/ 109654 w 546383"/>
              <a:gd name="connsiteY38" fmla="*/ 263823 h 973868"/>
              <a:gd name="connsiteX39" fmla="*/ 82359 w 546383"/>
              <a:gd name="connsiteY39" fmla="*/ 209232 h 973868"/>
              <a:gd name="connsiteX40" fmla="*/ 55063 w 546383"/>
              <a:gd name="connsiteY40" fmla="*/ 168289 h 973868"/>
              <a:gd name="connsiteX41" fmla="*/ 41416 w 546383"/>
              <a:gd name="connsiteY41" fmla="*/ 127346 h 973868"/>
              <a:gd name="connsiteX42" fmla="*/ 123302 w 546383"/>
              <a:gd name="connsiteY42" fmla="*/ 59107 h 973868"/>
              <a:gd name="connsiteX43" fmla="*/ 232484 w 546383"/>
              <a:gd name="connsiteY43" fmla="*/ 31811 h 973868"/>
              <a:gd name="connsiteX44" fmla="*/ 273428 w 546383"/>
              <a:gd name="connsiteY44" fmla="*/ 4516 h 973868"/>
              <a:gd name="connsiteX45" fmla="*/ 232484 w 546383"/>
              <a:gd name="connsiteY45" fmla="*/ 18164 h 973868"/>
              <a:gd name="connsiteX46" fmla="*/ 123302 w 546383"/>
              <a:gd name="connsiteY46" fmla="*/ 45459 h 973868"/>
              <a:gd name="connsiteX47" fmla="*/ 68711 w 546383"/>
              <a:gd name="connsiteY47" fmla="*/ 59107 h 973868"/>
              <a:gd name="connsiteX48" fmla="*/ 14120 w 546383"/>
              <a:gd name="connsiteY48" fmla="*/ 86402 h 973868"/>
              <a:gd name="connsiteX49" fmla="*/ 68711 w 546383"/>
              <a:gd name="connsiteY49" fmla="*/ 113698 h 973868"/>
              <a:gd name="connsiteX50" fmla="*/ 109654 w 546383"/>
              <a:gd name="connsiteY50" fmla="*/ 127346 h 973868"/>
              <a:gd name="connsiteX51" fmla="*/ 205189 w 546383"/>
              <a:gd name="connsiteY51" fmla="*/ 168289 h 973868"/>
              <a:gd name="connsiteX52" fmla="*/ 287075 w 546383"/>
              <a:gd name="connsiteY52" fmla="*/ 209232 h 973868"/>
              <a:gd name="connsiteX53" fmla="*/ 328019 w 546383"/>
              <a:gd name="connsiteY53" fmla="*/ 236528 h 973868"/>
              <a:gd name="connsiteX54" fmla="*/ 382610 w 546383"/>
              <a:gd name="connsiteY54" fmla="*/ 277471 h 973868"/>
              <a:gd name="connsiteX55" fmla="*/ 450848 w 546383"/>
              <a:gd name="connsiteY55" fmla="*/ 359358 h 973868"/>
              <a:gd name="connsiteX56" fmla="*/ 478144 w 546383"/>
              <a:gd name="connsiteY56" fmla="*/ 454892 h 973868"/>
              <a:gd name="connsiteX57" fmla="*/ 464496 w 546383"/>
              <a:gd name="connsiteY57" fmla="*/ 645961 h 973868"/>
              <a:gd name="connsiteX58" fmla="*/ 437201 w 546383"/>
              <a:gd name="connsiteY58" fmla="*/ 727847 h 973868"/>
              <a:gd name="connsiteX59" fmla="*/ 396257 w 546383"/>
              <a:gd name="connsiteY59" fmla="*/ 809734 h 973868"/>
              <a:gd name="connsiteX60" fmla="*/ 341666 w 546383"/>
              <a:gd name="connsiteY60" fmla="*/ 877973 h 973868"/>
              <a:gd name="connsiteX61" fmla="*/ 328019 w 546383"/>
              <a:gd name="connsiteY61" fmla="*/ 932564 h 973868"/>
              <a:gd name="connsiteX62" fmla="*/ 300723 w 546383"/>
              <a:gd name="connsiteY62" fmla="*/ 973507 h 973868"/>
              <a:gd name="connsiteX63" fmla="*/ 382610 w 546383"/>
              <a:gd name="connsiteY63" fmla="*/ 918916 h 973868"/>
              <a:gd name="connsiteX64" fmla="*/ 396257 w 546383"/>
              <a:gd name="connsiteY64" fmla="*/ 877973 h 973868"/>
              <a:gd name="connsiteX65" fmla="*/ 423553 w 546383"/>
              <a:gd name="connsiteY65" fmla="*/ 837029 h 973868"/>
              <a:gd name="connsiteX66" fmla="*/ 437201 w 546383"/>
              <a:gd name="connsiteY66" fmla="*/ 782438 h 973868"/>
              <a:gd name="connsiteX67" fmla="*/ 464496 w 546383"/>
              <a:gd name="connsiteY67" fmla="*/ 727847 h 973868"/>
              <a:gd name="connsiteX68" fmla="*/ 491792 w 546383"/>
              <a:gd name="connsiteY68" fmla="*/ 591370 h 973868"/>
              <a:gd name="connsiteX69" fmla="*/ 464496 w 546383"/>
              <a:gd name="connsiteY69" fmla="*/ 454892 h 973868"/>
              <a:gd name="connsiteX70" fmla="*/ 423553 w 546383"/>
              <a:gd name="connsiteY70" fmla="*/ 413949 h 973868"/>
              <a:gd name="connsiteX71" fmla="*/ 396257 w 546383"/>
              <a:gd name="connsiteY71" fmla="*/ 373005 h 973868"/>
              <a:gd name="connsiteX72" fmla="*/ 232484 w 546383"/>
              <a:gd name="connsiteY72" fmla="*/ 291119 h 973868"/>
              <a:gd name="connsiteX73" fmla="*/ 109654 w 546383"/>
              <a:gd name="connsiteY73" fmla="*/ 222880 h 973868"/>
              <a:gd name="connsiteX74" fmla="*/ 68711 w 546383"/>
              <a:gd name="connsiteY74" fmla="*/ 222880 h 9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46383" h="973868">
                <a:moveTo>
                  <a:pt x="341666" y="973507"/>
                </a:moveTo>
                <a:cubicBezTo>
                  <a:pt x="359863" y="950761"/>
                  <a:pt x="377075" y="927190"/>
                  <a:pt x="396257" y="905268"/>
                </a:cubicBezTo>
                <a:cubicBezTo>
                  <a:pt x="408967" y="890743"/>
                  <a:pt x="426495" y="880384"/>
                  <a:pt x="437201" y="864325"/>
                </a:cubicBezTo>
                <a:cubicBezTo>
                  <a:pt x="445181" y="852355"/>
                  <a:pt x="443862" y="835958"/>
                  <a:pt x="450848" y="823382"/>
                </a:cubicBezTo>
                <a:cubicBezTo>
                  <a:pt x="466779" y="794705"/>
                  <a:pt x="495065" y="772617"/>
                  <a:pt x="505439" y="741495"/>
                </a:cubicBezTo>
                <a:lnTo>
                  <a:pt x="532735" y="659608"/>
                </a:lnTo>
                <a:lnTo>
                  <a:pt x="546383" y="618665"/>
                </a:lnTo>
                <a:cubicBezTo>
                  <a:pt x="541834" y="568623"/>
                  <a:pt x="539841" y="518283"/>
                  <a:pt x="532735" y="468540"/>
                </a:cubicBezTo>
                <a:cubicBezTo>
                  <a:pt x="524904" y="413727"/>
                  <a:pt x="513267" y="431810"/>
                  <a:pt x="478144" y="386653"/>
                </a:cubicBezTo>
                <a:cubicBezTo>
                  <a:pt x="392408" y="276421"/>
                  <a:pt x="461872" y="330313"/>
                  <a:pt x="382610" y="277471"/>
                </a:cubicBezTo>
                <a:cubicBezTo>
                  <a:pt x="373511" y="263823"/>
                  <a:pt x="369223" y="245221"/>
                  <a:pt x="355314" y="236528"/>
                </a:cubicBezTo>
                <a:cubicBezTo>
                  <a:pt x="330916" y="221279"/>
                  <a:pt x="300723" y="218330"/>
                  <a:pt x="273428" y="209232"/>
                </a:cubicBezTo>
                <a:lnTo>
                  <a:pt x="232484" y="195585"/>
                </a:lnTo>
                <a:cubicBezTo>
                  <a:pt x="218836" y="191036"/>
                  <a:pt x="205497" y="185426"/>
                  <a:pt x="191541" y="181937"/>
                </a:cubicBezTo>
                <a:cubicBezTo>
                  <a:pt x="114446" y="162663"/>
                  <a:pt x="155343" y="171968"/>
                  <a:pt x="68711" y="154641"/>
                </a:cubicBezTo>
                <a:cubicBezTo>
                  <a:pt x="73260" y="172838"/>
                  <a:pt x="71457" y="193969"/>
                  <a:pt x="82359" y="209232"/>
                </a:cubicBezTo>
                <a:cubicBezTo>
                  <a:pt x="95580" y="227742"/>
                  <a:pt x="119680" y="235373"/>
                  <a:pt x="136950" y="250176"/>
                </a:cubicBezTo>
                <a:cubicBezTo>
                  <a:pt x="214408" y="316569"/>
                  <a:pt x="137303" y="270825"/>
                  <a:pt x="232484" y="318414"/>
                </a:cubicBezTo>
                <a:cubicBezTo>
                  <a:pt x="241583" y="332062"/>
                  <a:pt x="263758" y="343445"/>
                  <a:pt x="259780" y="359358"/>
                </a:cubicBezTo>
                <a:cubicBezTo>
                  <a:pt x="256291" y="373315"/>
                  <a:pt x="231703" y="379439"/>
                  <a:pt x="218836" y="373005"/>
                </a:cubicBezTo>
                <a:cubicBezTo>
                  <a:pt x="205969" y="366571"/>
                  <a:pt x="214399" y="343114"/>
                  <a:pt x="205189" y="332062"/>
                </a:cubicBezTo>
                <a:cubicBezTo>
                  <a:pt x="190627" y="314588"/>
                  <a:pt x="168795" y="304767"/>
                  <a:pt x="150598" y="291119"/>
                </a:cubicBezTo>
                <a:cubicBezTo>
                  <a:pt x="140863" y="261914"/>
                  <a:pt x="134554" y="231020"/>
                  <a:pt x="109654" y="209232"/>
                </a:cubicBezTo>
                <a:cubicBezTo>
                  <a:pt x="84966" y="187630"/>
                  <a:pt x="27768" y="154641"/>
                  <a:pt x="27768" y="154641"/>
                </a:cubicBezTo>
                <a:cubicBezTo>
                  <a:pt x="18669" y="140993"/>
                  <a:pt x="-3506" y="129611"/>
                  <a:pt x="472" y="113698"/>
                </a:cubicBezTo>
                <a:cubicBezTo>
                  <a:pt x="3961" y="99741"/>
                  <a:pt x="27946" y="105101"/>
                  <a:pt x="41416" y="100050"/>
                </a:cubicBezTo>
                <a:cubicBezTo>
                  <a:pt x="64354" y="91448"/>
                  <a:pt x="86413" y="80502"/>
                  <a:pt x="109654" y="72755"/>
                </a:cubicBezTo>
                <a:cubicBezTo>
                  <a:pt x="173264" y="51552"/>
                  <a:pt x="231711" y="52360"/>
                  <a:pt x="300723" y="45459"/>
                </a:cubicBezTo>
                <a:cubicBezTo>
                  <a:pt x="314371" y="36361"/>
                  <a:pt x="341666" y="34566"/>
                  <a:pt x="341666" y="18164"/>
                </a:cubicBezTo>
                <a:cubicBezTo>
                  <a:pt x="341666" y="3778"/>
                  <a:pt x="314602" y="28026"/>
                  <a:pt x="300723" y="31811"/>
                </a:cubicBezTo>
                <a:cubicBezTo>
                  <a:pt x="264531" y="41682"/>
                  <a:pt x="227935" y="50008"/>
                  <a:pt x="191541" y="59107"/>
                </a:cubicBezTo>
                <a:cubicBezTo>
                  <a:pt x="177585" y="62596"/>
                  <a:pt x="164477" y="68970"/>
                  <a:pt x="150598" y="72755"/>
                </a:cubicBezTo>
                <a:cubicBezTo>
                  <a:pt x="-18724" y="118933"/>
                  <a:pt x="94716" y="82283"/>
                  <a:pt x="472" y="113698"/>
                </a:cubicBezTo>
                <a:cubicBezTo>
                  <a:pt x="21517" y="176831"/>
                  <a:pt x="3620" y="135112"/>
                  <a:pt x="41416" y="195585"/>
                </a:cubicBezTo>
                <a:cubicBezTo>
                  <a:pt x="55475" y="218079"/>
                  <a:pt x="63602" y="245066"/>
                  <a:pt x="82359" y="263823"/>
                </a:cubicBezTo>
                <a:cubicBezTo>
                  <a:pt x="92531" y="273995"/>
                  <a:pt x="109654" y="272922"/>
                  <a:pt x="123302" y="277471"/>
                </a:cubicBezTo>
                <a:cubicBezTo>
                  <a:pt x="126667" y="287567"/>
                  <a:pt x="146609" y="359358"/>
                  <a:pt x="164245" y="359358"/>
                </a:cubicBezTo>
                <a:cubicBezTo>
                  <a:pt x="178631" y="359358"/>
                  <a:pt x="157735" y="330905"/>
                  <a:pt x="150598" y="318414"/>
                </a:cubicBezTo>
                <a:cubicBezTo>
                  <a:pt x="139313" y="298665"/>
                  <a:pt x="121710" y="283112"/>
                  <a:pt x="109654" y="263823"/>
                </a:cubicBezTo>
                <a:cubicBezTo>
                  <a:pt x="98871" y="246571"/>
                  <a:pt x="92453" y="226896"/>
                  <a:pt x="82359" y="209232"/>
                </a:cubicBezTo>
                <a:cubicBezTo>
                  <a:pt x="74221" y="194991"/>
                  <a:pt x="64162" y="181937"/>
                  <a:pt x="55063" y="168289"/>
                </a:cubicBezTo>
                <a:cubicBezTo>
                  <a:pt x="50514" y="154641"/>
                  <a:pt x="41416" y="141732"/>
                  <a:pt x="41416" y="127346"/>
                </a:cubicBezTo>
                <a:cubicBezTo>
                  <a:pt x="41416" y="72381"/>
                  <a:pt x="78137" y="76044"/>
                  <a:pt x="123302" y="59107"/>
                </a:cubicBezTo>
                <a:cubicBezTo>
                  <a:pt x="171267" y="41120"/>
                  <a:pt x="174301" y="43448"/>
                  <a:pt x="232484" y="31811"/>
                </a:cubicBezTo>
                <a:cubicBezTo>
                  <a:pt x="246132" y="22713"/>
                  <a:pt x="273428" y="20919"/>
                  <a:pt x="273428" y="4516"/>
                </a:cubicBezTo>
                <a:cubicBezTo>
                  <a:pt x="273428" y="-9870"/>
                  <a:pt x="246363" y="14379"/>
                  <a:pt x="232484" y="18164"/>
                </a:cubicBezTo>
                <a:cubicBezTo>
                  <a:pt x="196292" y="28034"/>
                  <a:pt x="159696" y="36361"/>
                  <a:pt x="123302" y="45459"/>
                </a:cubicBezTo>
                <a:cubicBezTo>
                  <a:pt x="105105" y="50008"/>
                  <a:pt x="85488" y="50719"/>
                  <a:pt x="68711" y="59107"/>
                </a:cubicBezTo>
                <a:lnTo>
                  <a:pt x="14120" y="86402"/>
                </a:lnTo>
                <a:cubicBezTo>
                  <a:pt x="32317" y="95501"/>
                  <a:pt x="50011" y="105684"/>
                  <a:pt x="68711" y="113698"/>
                </a:cubicBezTo>
                <a:cubicBezTo>
                  <a:pt x="81934" y="119365"/>
                  <a:pt x="96787" y="120912"/>
                  <a:pt x="109654" y="127346"/>
                </a:cubicBezTo>
                <a:cubicBezTo>
                  <a:pt x="203903" y="174470"/>
                  <a:pt x="91576" y="139885"/>
                  <a:pt x="205189" y="168289"/>
                </a:cubicBezTo>
                <a:cubicBezTo>
                  <a:pt x="322522" y="246513"/>
                  <a:pt x="174071" y="152731"/>
                  <a:pt x="287075" y="209232"/>
                </a:cubicBezTo>
                <a:cubicBezTo>
                  <a:pt x="301746" y="216568"/>
                  <a:pt x="314671" y="226994"/>
                  <a:pt x="328019" y="236528"/>
                </a:cubicBezTo>
                <a:cubicBezTo>
                  <a:pt x="346528" y="249749"/>
                  <a:pt x="365340" y="262668"/>
                  <a:pt x="382610" y="277471"/>
                </a:cubicBezTo>
                <a:cubicBezTo>
                  <a:pt x="409023" y="300110"/>
                  <a:pt x="435053" y="327767"/>
                  <a:pt x="450848" y="359358"/>
                </a:cubicBezTo>
                <a:cubicBezTo>
                  <a:pt x="460638" y="378939"/>
                  <a:pt x="473771" y="437399"/>
                  <a:pt x="478144" y="454892"/>
                </a:cubicBezTo>
                <a:cubicBezTo>
                  <a:pt x="473595" y="518582"/>
                  <a:pt x="473968" y="582815"/>
                  <a:pt x="464496" y="645961"/>
                </a:cubicBezTo>
                <a:cubicBezTo>
                  <a:pt x="460228" y="674414"/>
                  <a:pt x="446299" y="700552"/>
                  <a:pt x="437201" y="727847"/>
                </a:cubicBezTo>
                <a:cubicBezTo>
                  <a:pt x="418367" y="784350"/>
                  <a:pt x="431532" y="756822"/>
                  <a:pt x="396257" y="809734"/>
                </a:cubicBezTo>
                <a:cubicBezTo>
                  <a:pt x="351644" y="943581"/>
                  <a:pt x="423974" y="754510"/>
                  <a:pt x="341666" y="877973"/>
                </a:cubicBezTo>
                <a:cubicBezTo>
                  <a:pt x="331262" y="893580"/>
                  <a:pt x="335408" y="915324"/>
                  <a:pt x="328019" y="932564"/>
                </a:cubicBezTo>
                <a:cubicBezTo>
                  <a:pt x="321558" y="947640"/>
                  <a:pt x="284810" y="977485"/>
                  <a:pt x="300723" y="973507"/>
                </a:cubicBezTo>
                <a:cubicBezTo>
                  <a:pt x="332549" y="965550"/>
                  <a:pt x="382610" y="918916"/>
                  <a:pt x="382610" y="918916"/>
                </a:cubicBezTo>
                <a:cubicBezTo>
                  <a:pt x="387159" y="905268"/>
                  <a:pt x="389824" y="890840"/>
                  <a:pt x="396257" y="877973"/>
                </a:cubicBezTo>
                <a:cubicBezTo>
                  <a:pt x="403593" y="863302"/>
                  <a:pt x="417092" y="852106"/>
                  <a:pt x="423553" y="837029"/>
                </a:cubicBezTo>
                <a:cubicBezTo>
                  <a:pt x="430942" y="819789"/>
                  <a:pt x="430615" y="800001"/>
                  <a:pt x="437201" y="782438"/>
                </a:cubicBezTo>
                <a:cubicBezTo>
                  <a:pt x="444344" y="763389"/>
                  <a:pt x="457353" y="746896"/>
                  <a:pt x="464496" y="727847"/>
                </a:cubicBezTo>
                <a:cubicBezTo>
                  <a:pt x="476712" y="695271"/>
                  <a:pt x="487074" y="619675"/>
                  <a:pt x="491792" y="591370"/>
                </a:cubicBezTo>
                <a:cubicBezTo>
                  <a:pt x="490636" y="583278"/>
                  <a:pt x="481820" y="480878"/>
                  <a:pt x="464496" y="454892"/>
                </a:cubicBezTo>
                <a:cubicBezTo>
                  <a:pt x="453790" y="438833"/>
                  <a:pt x="435909" y="428776"/>
                  <a:pt x="423553" y="413949"/>
                </a:cubicBezTo>
                <a:cubicBezTo>
                  <a:pt x="413052" y="401348"/>
                  <a:pt x="409695" y="382411"/>
                  <a:pt x="396257" y="373005"/>
                </a:cubicBezTo>
                <a:cubicBezTo>
                  <a:pt x="396251" y="373001"/>
                  <a:pt x="259783" y="304768"/>
                  <a:pt x="232484" y="291119"/>
                </a:cubicBezTo>
                <a:cubicBezTo>
                  <a:pt x="173862" y="261808"/>
                  <a:pt x="166268" y="232316"/>
                  <a:pt x="109654" y="222880"/>
                </a:cubicBezTo>
                <a:cubicBezTo>
                  <a:pt x="96192" y="220636"/>
                  <a:pt x="82359" y="222880"/>
                  <a:pt x="68711" y="22288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9448800" y="1796145"/>
            <a:ext cx="651202" cy="533400"/>
          </a:xfrm>
          <a:custGeom>
            <a:avLst/>
            <a:gdLst>
              <a:gd name="connsiteX0" fmla="*/ 646809 w 651202"/>
              <a:gd name="connsiteY0" fmla="*/ 0 h 857250"/>
              <a:gd name="connsiteX1" fmla="*/ 627759 w 651202"/>
              <a:gd name="connsiteY1" fmla="*/ 514350 h 857250"/>
              <a:gd name="connsiteX2" fmla="*/ 570609 w 651202"/>
              <a:gd name="connsiteY2" fmla="*/ 552450 h 857250"/>
              <a:gd name="connsiteX3" fmla="*/ 456309 w 651202"/>
              <a:gd name="connsiteY3" fmla="*/ 590550 h 857250"/>
              <a:gd name="connsiteX4" fmla="*/ 342009 w 651202"/>
              <a:gd name="connsiteY4" fmla="*/ 628650 h 857250"/>
              <a:gd name="connsiteX5" fmla="*/ 284859 w 651202"/>
              <a:gd name="connsiteY5" fmla="*/ 647700 h 857250"/>
              <a:gd name="connsiteX6" fmla="*/ 37209 w 651202"/>
              <a:gd name="connsiteY6" fmla="*/ 666750 h 857250"/>
              <a:gd name="connsiteX7" fmla="*/ 113409 w 651202"/>
              <a:gd name="connsiteY7" fmla="*/ 800100 h 857250"/>
              <a:gd name="connsiteX8" fmla="*/ 151509 w 651202"/>
              <a:gd name="connsiteY8" fmla="*/ 857250 h 857250"/>
              <a:gd name="connsiteX9" fmla="*/ 132459 w 651202"/>
              <a:gd name="connsiteY9" fmla="*/ 800100 h 857250"/>
              <a:gd name="connsiteX10" fmla="*/ 37209 w 651202"/>
              <a:gd name="connsiteY10" fmla="*/ 685800 h 857250"/>
              <a:gd name="connsiteX11" fmla="*/ 37209 w 651202"/>
              <a:gd name="connsiteY11" fmla="*/ 552450 h 857250"/>
              <a:gd name="connsiteX12" fmla="*/ 94359 w 651202"/>
              <a:gd name="connsiteY12" fmla="*/ 514350 h 857250"/>
              <a:gd name="connsiteX13" fmla="*/ 132459 w 651202"/>
              <a:gd name="connsiteY13" fmla="*/ 4191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1202" h="857250">
                <a:moveTo>
                  <a:pt x="646809" y="0"/>
                </a:moveTo>
                <a:cubicBezTo>
                  <a:pt x="640459" y="171450"/>
                  <a:pt x="651202" y="344392"/>
                  <a:pt x="627759" y="514350"/>
                </a:cubicBezTo>
                <a:cubicBezTo>
                  <a:pt x="624631" y="537031"/>
                  <a:pt x="591531" y="543151"/>
                  <a:pt x="570609" y="552450"/>
                </a:cubicBezTo>
                <a:cubicBezTo>
                  <a:pt x="533909" y="568761"/>
                  <a:pt x="494409" y="577850"/>
                  <a:pt x="456309" y="590550"/>
                </a:cubicBezTo>
                <a:lnTo>
                  <a:pt x="342009" y="628650"/>
                </a:lnTo>
                <a:cubicBezTo>
                  <a:pt x="322959" y="635000"/>
                  <a:pt x="304880" y="646160"/>
                  <a:pt x="284859" y="647700"/>
                </a:cubicBezTo>
                <a:lnTo>
                  <a:pt x="37209" y="666750"/>
                </a:lnTo>
                <a:cubicBezTo>
                  <a:pt x="70659" y="834002"/>
                  <a:pt x="22311" y="709002"/>
                  <a:pt x="113409" y="800100"/>
                </a:cubicBezTo>
                <a:cubicBezTo>
                  <a:pt x="129598" y="816289"/>
                  <a:pt x="128614" y="857250"/>
                  <a:pt x="151509" y="857250"/>
                </a:cubicBezTo>
                <a:cubicBezTo>
                  <a:pt x="171589" y="857250"/>
                  <a:pt x="141439" y="818061"/>
                  <a:pt x="132459" y="800100"/>
                </a:cubicBezTo>
                <a:cubicBezTo>
                  <a:pt x="105937" y="747056"/>
                  <a:pt x="79340" y="727931"/>
                  <a:pt x="37209" y="685800"/>
                </a:cubicBezTo>
                <a:cubicBezTo>
                  <a:pt x="20072" y="634388"/>
                  <a:pt x="0" y="608264"/>
                  <a:pt x="37209" y="552450"/>
                </a:cubicBezTo>
                <a:cubicBezTo>
                  <a:pt x="49909" y="533400"/>
                  <a:pt x="75309" y="527050"/>
                  <a:pt x="94359" y="514350"/>
                </a:cubicBezTo>
                <a:cubicBezTo>
                  <a:pt x="117899" y="443730"/>
                  <a:pt x="104429" y="475161"/>
                  <a:pt x="132459" y="419100"/>
                </a:cubicBezTo>
              </a:path>
            </a:pathLst>
          </a:cu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2" name="TextBox 21"/>
          <p:cNvSpPr txBox="1"/>
          <p:nvPr/>
        </p:nvSpPr>
        <p:spPr>
          <a:xfrm rot="21247411">
            <a:off x="6433031" y="3360412"/>
            <a:ext cx="2209800" cy="646331"/>
          </a:xfrm>
          <a:prstGeom prst="rect">
            <a:avLst/>
          </a:prstGeom>
          <a:noFill/>
        </p:spPr>
        <p:txBody>
          <a:bodyPr wrap="square" rtlCol="0">
            <a:spAutoFit/>
          </a:bodyPr>
          <a:lstStyle/>
          <a:p>
            <a:pPr algn="ctr"/>
            <a:r>
              <a:rPr lang="en-US" dirty="0" smtClean="0">
                <a:solidFill>
                  <a:srgbClr val="C00000"/>
                </a:solidFill>
                <a:effectLst>
                  <a:outerShdw blurRad="38100" dist="38100" dir="2700000" algn="tl">
                    <a:srgbClr val="000000">
                      <a:alpha val="43137"/>
                    </a:srgbClr>
                  </a:outerShdw>
                </a:effectLst>
                <a:latin typeface="Segoe Print" pitchFamily="2" charset="0"/>
              </a:rPr>
              <a:t>Phone Wallpaper!</a:t>
            </a:r>
            <a:endParaRPr lang="en-US" dirty="0">
              <a:solidFill>
                <a:srgbClr val="C00000"/>
              </a:solidFill>
              <a:effectLst>
                <a:outerShdw blurRad="38100" dist="38100" dir="2700000" algn="tl">
                  <a:srgbClr val="000000">
                    <a:alpha val="43137"/>
                  </a:srgbClr>
                </a:outerShdw>
              </a:effectLst>
              <a:latin typeface="Segoe Print" pitchFamily="2" charset="0"/>
            </a:endParaRPr>
          </a:p>
        </p:txBody>
      </p:sp>
      <p:sp>
        <p:nvSpPr>
          <p:cNvPr id="2" name="Freeform 1"/>
          <p:cNvSpPr/>
          <p:nvPr/>
        </p:nvSpPr>
        <p:spPr>
          <a:xfrm flipV="1">
            <a:off x="6648573" y="2380215"/>
            <a:ext cx="832269" cy="1049899"/>
          </a:xfrm>
          <a:custGeom>
            <a:avLst/>
            <a:gdLst>
              <a:gd name="connsiteX0" fmla="*/ 808163 w 832269"/>
              <a:gd name="connsiteY0" fmla="*/ 1538 h 1049899"/>
              <a:gd name="connsiteX1" fmla="*/ 796287 w 832269"/>
              <a:gd name="connsiteY1" fmla="*/ 262795 h 1049899"/>
              <a:gd name="connsiteX2" fmla="*/ 736911 w 832269"/>
              <a:gd name="connsiteY2" fmla="*/ 381549 h 1049899"/>
              <a:gd name="connsiteX3" fmla="*/ 677534 w 832269"/>
              <a:gd name="connsiteY3" fmla="*/ 488427 h 1049899"/>
              <a:gd name="connsiteX4" fmla="*/ 653783 w 832269"/>
              <a:gd name="connsiteY4" fmla="*/ 524053 h 1049899"/>
              <a:gd name="connsiteX5" fmla="*/ 618157 w 832269"/>
              <a:gd name="connsiteY5" fmla="*/ 559678 h 1049899"/>
              <a:gd name="connsiteX6" fmla="*/ 594407 w 832269"/>
              <a:gd name="connsiteY6" fmla="*/ 595304 h 1049899"/>
              <a:gd name="connsiteX7" fmla="*/ 511280 w 832269"/>
              <a:gd name="connsiteY7" fmla="*/ 666556 h 1049899"/>
              <a:gd name="connsiteX8" fmla="*/ 487529 w 832269"/>
              <a:gd name="connsiteY8" fmla="*/ 702182 h 1049899"/>
              <a:gd name="connsiteX9" fmla="*/ 416277 w 832269"/>
              <a:gd name="connsiteY9" fmla="*/ 749684 h 1049899"/>
              <a:gd name="connsiteX10" fmla="*/ 356900 w 832269"/>
              <a:gd name="connsiteY10" fmla="*/ 797185 h 1049899"/>
              <a:gd name="connsiteX11" fmla="*/ 273773 w 832269"/>
              <a:gd name="connsiteY11" fmla="*/ 856562 h 1049899"/>
              <a:gd name="connsiteX12" fmla="*/ 238147 w 832269"/>
              <a:gd name="connsiteY12" fmla="*/ 868437 h 1049899"/>
              <a:gd name="connsiteX13" fmla="*/ 202521 w 832269"/>
              <a:gd name="connsiteY13" fmla="*/ 892188 h 1049899"/>
              <a:gd name="connsiteX14" fmla="*/ 71892 w 832269"/>
              <a:gd name="connsiteY14" fmla="*/ 915938 h 1049899"/>
              <a:gd name="connsiteX15" fmla="*/ 83768 w 832269"/>
              <a:gd name="connsiteY15" fmla="*/ 951564 h 1049899"/>
              <a:gd name="connsiteX16" fmla="*/ 166895 w 832269"/>
              <a:gd name="connsiteY16" fmla="*/ 1022816 h 1049899"/>
              <a:gd name="connsiteX17" fmla="*/ 131269 w 832269"/>
              <a:gd name="connsiteY17" fmla="*/ 1034691 h 1049899"/>
              <a:gd name="connsiteX18" fmla="*/ 60017 w 832269"/>
              <a:gd name="connsiteY18" fmla="*/ 975315 h 1049899"/>
              <a:gd name="connsiteX19" fmla="*/ 24391 w 832269"/>
              <a:gd name="connsiteY19" fmla="*/ 963440 h 1049899"/>
              <a:gd name="connsiteX20" fmla="*/ 71892 w 832269"/>
              <a:gd name="connsiteY20" fmla="*/ 856562 h 1049899"/>
              <a:gd name="connsiteX21" fmla="*/ 107518 w 832269"/>
              <a:gd name="connsiteY21" fmla="*/ 832811 h 1049899"/>
              <a:gd name="connsiteX22" fmla="*/ 60017 w 832269"/>
              <a:gd name="connsiteY22" fmla="*/ 844686 h 1049899"/>
              <a:gd name="connsiteX23" fmla="*/ 24391 w 832269"/>
              <a:gd name="connsiteY23" fmla="*/ 868437 h 1049899"/>
              <a:gd name="connsiteX24" fmla="*/ 641 w 832269"/>
              <a:gd name="connsiteY24" fmla="*/ 939689 h 1049899"/>
              <a:gd name="connsiteX25" fmla="*/ 48142 w 832269"/>
              <a:gd name="connsiteY25" fmla="*/ 987190 h 1049899"/>
              <a:gd name="connsiteX26" fmla="*/ 83768 w 832269"/>
              <a:gd name="connsiteY26" fmla="*/ 1022816 h 1049899"/>
              <a:gd name="connsiteX27" fmla="*/ 119394 w 832269"/>
              <a:gd name="connsiteY27" fmla="*/ 1046567 h 1049899"/>
              <a:gd name="connsiteX28" fmla="*/ 36267 w 832269"/>
              <a:gd name="connsiteY28" fmla="*/ 987190 h 1049899"/>
              <a:gd name="connsiteX29" fmla="*/ 641 w 832269"/>
              <a:gd name="connsiteY29" fmla="*/ 963440 h 1049899"/>
              <a:gd name="connsiteX30" fmla="*/ 12516 w 832269"/>
              <a:gd name="connsiteY30" fmla="*/ 927814 h 1049899"/>
              <a:gd name="connsiteX31" fmla="*/ 83768 w 832269"/>
              <a:gd name="connsiteY31" fmla="*/ 880312 h 1049899"/>
              <a:gd name="connsiteX32" fmla="*/ 107518 w 832269"/>
              <a:gd name="connsiteY32" fmla="*/ 844686 h 1049899"/>
              <a:gd name="connsiteX33" fmla="*/ 36267 w 832269"/>
              <a:gd name="connsiteY33" fmla="*/ 868437 h 1049899"/>
              <a:gd name="connsiteX34" fmla="*/ 641 w 832269"/>
              <a:gd name="connsiteY34" fmla="*/ 904063 h 1049899"/>
              <a:gd name="connsiteX35" fmla="*/ 107518 w 832269"/>
              <a:gd name="connsiteY35" fmla="*/ 999066 h 1049899"/>
              <a:gd name="connsiteX36" fmla="*/ 143144 w 832269"/>
              <a:gd name="connsiteY36" fmla="*/ 1034691 h 1049899"/>
              <a:gd name="connsiteX37" fmla="*/ 107518 w 832269"/>
              <a:gd name="connsiteY37" fmla="*/ 1022816 h 1049899"/>
              <a:gd name="connsiteX38" fmla="*/ 36267 w 832269"/>
              <a:gd name="connsiteY38" fmla="*/ 987190 h 1049899"/>
              <a:gd name="connsiteX39" fmla="*/ 24391 w 832269"/>
              <a:gd name="connsiteY39" fmla="*/ 951564 h 1049899"/>
              <a:gd name="connsiteX40" fmla="*/ 60017 w 832269"/>
              <a:gd name="connsiteY40" fmla="*/ 939689 h 1049899"/>
              <a:gd name="connsiteX41" fmla="*/ 131269 w 832269"/>
              <a:gd name="connsiteY41" fmla="*/ 880312 h 1049899"/>
              <a:gd name="connsiteX42" fmla="*/ 95643 w 832269"/>
              <a:gd name="connsiteY42" fmla="*/ 868437 h 1049899"/>
              <a:gd name="connsiteX43" fmla="*/ 60017 w 832269"/>
              <a:gd name="connsiteY43" fmla="*/ 880312 h 1049899"/>
              <a:gd name="connsiteX44" fmla="*/ 131269 w 832269"/>
              <a:gd name="connsiteY44" fmla="*/ 904063 h 1049899"/>
              <a:gd name="connsiteX45" fmla="*/ 166895 w 832269"/>
              <a:gd name="connsiteY45" fmla="*/ 915938 h 1049899"/>
              <a:gd name="connsiteX46" fmla="*/ 297524 w 832269"/>
              <a:gd name="connsiteY46" fmla="*/ 904063 h 1049899"/>
              <a:gd name="connsiteX47" fmla="*/ 333150 w 832269"/>
              <a:gd name="connsiteY47" fmla="*/ 880312 h 1049899"/>
              <a:gd name="connsiteX48" fmla="*/ 404402 w 832269"/>
              <a:gd name="connsiteY48" fmla="*/ 856562 h 1049899"/>
              <a:gd name="connsiteX49" fmla="*/ 440028 w 832269"/>
              <a:gd name="connsiteY49" fmla="*/ 844686 h 1049899"/>
              <a:gd name="connsiteX50" fmla="*/ 475654 w 832269"/>
              <a:gd name="connsiteY50" fmla="*/ 809060 h 1049899"/>
              <a:gd name="connsiteX51" fmla="*/ 511280 w 832269"/>
              <a:gd name="connsiteY51" fmla="*/ 797185 h 1049899"/>
              <a:gd name="connsiteX52" fmla="*/ 558781 w 832269"/>
              <a:gd name="connsiteY52" fmla="*/ 725933 h 1049899"/>
              <a:gd name="connsiteX53" fmla="*/ 582531 w 832269"/>
              <a:gd name="connsiteY53" fmla="*/ 690307 h 1049899"/>
              <a:gd name="connsiteX54" fmla="*/ 594407 w 832269"/>
              <a:gd name="connsiteY54" fmla="*/ 654681 h 1049899"/>
              <a:gd name="connsiteX55" fmla="*/ 630033 w 832269"/>
              <a:gd name="connsiteY55" fmla="*/ 630930 h 1049899"/>
              <a:gd name="connsiteX56" fmla="*/ 665659 w 832269"/>
              <a:gd name="connsiteY56" fmla="*/ 524053 h 1049899"/>
              <a:gd name="connsiteX57" fmla="*/ 677534 w 832269"/>
              <a:gd name="connsiteY57" fmla="*/ 488427 h 1049899"/>
              <a:gd name="connsiteX58" fmla="*/ 713160 w 832269"/>
              <a:gd name="connsiteY58" fmla="*/ 452801 h 1049899"/>
              <a:gd name="connsiteX59" fmla="*/ 725035 w 832269"/>
              <a:gd name="connsiteY59" fmla="*/ 417175 h 1049899"/>
              <a:gd name="connsiteX60" fmla="*/ 748786 w 832269"/>
              <a:gd name="connsiteY60" fmla="*/ 381549 h 1049899"/>
              <a:gd name="connsiteX61" fmla="*/ 772537 w 832269"/>
              <a:gd name="connsiteY61" fmla="*/ 286546 h 1049899"/>
              <a:gd name="connsiteX62" fmla="*/ 784412 w 832269"/>
              <a:gd name="connsiteY62" fmla="*/ 250920 h 1049899"/>
              <a:gd name="connsiteX63" fmla="*/ 796287 w 832269"/>
              <a:gd name="connsiteY63" fmla="*/ 179668 h 1049899"/>
              <a:gd name="connsiteX64" fmla="*/ 820038 w 832269"/>
              <a:gd name="connsiteY64" fmla="*/ 120291 h 1049899"/>
              <a:gd name="connsiteX65" fmla="*/ 831913 w 832269"/>
              <a:gd name="connsiteY65" fmla="*/ 49040 h 1049899"/>
              <a:gd name="connsiteX66" fmla="*/ 808163 w 832269"/>
              <a:gd name="connsiteY66" fmla="*/ 1538 h 1049899"/>
              <a:gd name="connsiteX67" fmla="*/ 796287 w 832269"/>
              <a:gd name="connsiteY67" fmla="*/ 72790 h 1049899"/>
              <a:gd name="connsiteX68" fmla="*/ 772537 w 832269"/>
              <a:gd name="connsiteY68" fmla="*/ 155917 h 1049899"/>
              <a:gd name="connsiteX69" fmla="*/ 760661 w 832269"/>
              <a:gd name="connsiteY69" fmla="*/ 203419 h 1049899"/>
              <a:gd name="connsiteX70" fmla="*/ 736911 w 832269"/>
              <a:gd name="connsiteY70" fmla="*/ 274671 h 1049899"/>
              <a:gd name="connsiteX71" fmla="*/ 701285 w 832269"/>
              <a:gd name="connsiteY71" fmla="*/ 357798 h 1049899"/>
              <a:gd name="connsiteX72" fmla="*/ 653783 w 832269"/>
              <a:gd name="connsiteY72" fmla="*/ 429050 h 1049899"/>
              <a:gd name="connsiteX73" fmla="*/ 630033 w 832269"/>
              <a:gd name="connsiteY73" fmla="*/ 464676 h 1049899"/>
              <a:gd name="connsiteX74" fmla="*/ 606282 w 832269"/>
              <a:gd name="connsiteY74" fmla="*/ 535928 h 1049899"/>
              <a:gd name="connsiteX75" fmla="*/ 546905 w 832269"/>
              <a:gd name="connsiteY75" fmla="*/ 619055 h 1049899"/>
              <a:gd name="connsiteX76" fmla="*/ 487529 w 832269"/>
              <a:gd name="connsiteY76" fmla="*/ 725933 h 1049899"/>
              <a:gd name="connsiteX77" fmla="*/ 463778 w 832269"/>
              <a:gd name="connsiteY77" fmla="*/ 761559 h 1049899"/>
              <a:gd name="connsiteX78" fmla="*/ 428152 w 832269"/>
              <a:gd name="connsiteY78" fmla="*/ 773434 h 1049899"/>
              <a:gd name="connsiteX79" fmla="*/ 368776 w 832269"/>
              <a:gd name="connsiteY79" fmla="*/ 820936 h 1049899"/>
              <a:gd name="connsiteX80" fmla="*/ 285648 w 832269"/>
              <a:gd name="connsiteY80" fmla="*/ 880312 h 1049899"/>
              <a:gd name="connsiteX81" fmla="*/ 238147 w 832269"/>
              <a:gd name="connsiteY81" fmla="*/ 892188 h 1049899"/>
              <a:gd name="connsiteX82" fmla="*/ 166895 w 832269"/>
              <a:gd name="connsiteY82" fmla="*/ 915938 h 1049899"/>
              <a:gd name="connsiteX83" fmla="*/ 250022 w 832269"/>
              <a:gd name="connsiteY83" fmla="*/ 904063 h 1049899"/>
              <a:gd name="connsiteX84" fmla="*/ 321274 w 832269"/>
              <a:gd name="connsiteY84" fmla="*/ 880312 h 1049899"/>
              <a:gd name="connsiteX85" fmla="*/ 356900 w 832269"/>
              <a:gd name="connsiteY85" fmla="*/ 868437 h 1049899"/>
              <a:gd name="connsiteX86" fmla="*/ 428152 w 832269"/>
              <a:gd name="connsiteY86" fmla="*/ 820936 h 1049899"/>
              <a:gd name="connsiteX87" fmla="*/ 499404 w 832269"/>
              <a:gd name="connsiteY87" fmla="*/ 785310 h 1049899"/>
              <a:gd name="connsiteX88" fmla="*/ 558781 w 832269"/>
              <a:gd name="connsiteY88" fmla="*/ 714058 h 1049899"/>
              <a:gd name="connsiteX89" fmla="*/ 594407 w 832269"/>
              <a:gd name="connsiteY89" fmla="*/ 642806 h 1049899"/>
              <a:gd name="connsiteX90" fmla="*/ 618157 w 832269"/>
              <a:gd name="connsiteY90" fmla="*/ 607180 h 1049899"/>
              <a:gd name="connsiteX91" fmla="*/ 677534 w 832269"/>
              <a:gd name="connsiteY91" fmla="*/ 524053 h 1049899"/>
              <a:gd name="connsiteX92" fmla="*/ 701285 w 832269"/>
              <a:gd name="connsiteY92" fmla="*/ 452801 h 1049899"/>
              <a:gd name="connsiteX93" fmla="*/ 725035 w 832269"/>
              <a:gd name="connsiteY93" fmla="*/ 417175 h 1049899"/>
              <a:gd name="connsiteX94" fmla="*/ 748786 w 832269"/>
              <a:gd name="connsiteY94" fmla="*/ 334047 h 1049899"/>
              <a:gd name="connsiteX95" fmla="*/ 784412 w 832269"/>
              <a:gd name="connsiteY95" fmla="*/ 250920 h 1049899"/>
              <a:gd name="connsiteX96" fmla="*/ 796287 w 832269"/>
              <a:gd name="connsiteY96" fmla="*/ 72790 h 1049899"/>
              <a:gd name="connsiteX97" fmla="*/ 772537 w 832269"/>
              <a:gd name="connsiteY97" fmla="*/ 155917 h 1049899"/>
              <a:gd name="connsiteX98" fmla="*/ 760661 w 832269"/>
              <a:gd name="connsiteY98" fmla="*/ 227169 h 1049899"/>
              <a:gd name="connsiteX99" fmla="*/ 748786 w 832269"/>
              <a:gd name="connsiteY99" fmla="*/ 262795 h 1049899"/>
              <a:gd name="connsiteX100" fmla="*/ 725035 w 832269"/>
              <a:gd name="connsiteY100" fmla="*/ 345923 h 1049899"/>
              <a:gd name="connsiteX101" fmla="*/ 713160 w 832269"/>
              <a:gd name="connsiteY101" fmla="*/ 417175 h 1049899"/>
              <a:gd name="connsiteX102" fmla="*/ 677534 w 832269"/>
              <a:gd name="connsiteY102" fmla="*/ 500302 h 1049899"/>
              <a:gd name="connsiteX103" fmla="*/ 641908 w 832269"/>
              <a:gd name="connsiteY103" fmla="*/ 535928 h 1049899"/>
              <a:gd name="connsiteX104" fmla="*/ 606282 w 832269"/>
              <a:gd name="connsiteY104" fmla="*/ 559678 h 1049899"/>
              <a:gd name="connsiteX105" fmla="*/ 535030 w 832269"/>
              <a:gd name="connsiteY105" fmla="*/ 630930 h 1049899"/>
              <a:gd name="connsiteX106" fmla="*/ 463778 w 832269"/>
              <a:gd name="connsiteY106" fmla="*/ 714058 h 1049899"/>
              <a:gd name="connsiteX107" fmla="*/ 451903 w 832269"/>
              <a:gd name="connsiteY107" fmla="*/ 749684 h 1049899"/>
              <a:gd name="connsiteX108" fmla="*/ 404402 w 832269"/>
              <a:gd name="connsiteY108" fmla="*/ 773434 h 1049899"/>
              <a:gd name="connsiteX109" fmla="*/ 297524 w 832269"/>
              <a:gd name="connsiteY109" fmla="*/ 832811 h 1049899"/>
              <a:gd name="connsiteX110" fmla="*/ 261898 w 832269"/>
              <a:gd name="connsiteY110" fmla="*/ 856562 h 1049899"/>
              <a:gd name="connsiteX111" fmla="*/ 190646 w 832269"/>
              <a:gd name="connsiteY111" fmla="*/ 880312 h 1049899"/>
              <a:gd name="connsiteX112" fmla="*/ 155020 w 832269"/>
              <a:gd name="connsiteY112" fmla="*/ 892188 h 1049899"/>
              <a:gd name="connsiteX113" fmla="*/ 119394 w 832269"/>
              <a:gd name="connsiteY113" fmla="*/ 904063 h 1049899"/>
              <a:gd name="connsiteX114" fmla="*/ 83768 w 832269"/>
              <a:gd name="connsiteY114" fmla="*/ 915938 h 1049899"/>
              <a:gd name="connsiteX115" fmla="*/ 71892 w 832269"/>
              <a:gd name="connsiteY115" fmla="*/ 880312 h 1049899"/>
              <a:gd name="connsiteX116" fmla="*/ 143144 w 832269"/>
              <a:gd name="connsiteY116" fmla="*/ 832811 h 1049899"/>
              <a:gd name="connsiteX117" fmla="*/ 178770 w 832269"/>
              <a:gd name="connsiteY117" fmla="*/ 797185 h 1049899"/>
              <a:gd name="connsiteX118" fmla="*/ 155020 w 832269"/>
              <a:gd name="connsiteY118" fmla="*/ 832811 h 1049899"/>
              <a:gd name="connsiteX119" fmla="*/ 131269 w 832269"/>
              <a:gd name="connsiteY119" fmla="*/ 868437 h 1049899"/>
              <a:gd name="connsiteX120" fmla="*/ 166895 w 832269"/>
              <a:gd name="connsiteY120" fmla="*/ 856562 h 1049899"/>
              <a:gd name="connsiteX121" fmla="*/ 226272 w 832269"/>
              <a:gd name="connsiteY121" fmla="*/ 832811 h 1049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832269" h="1049899">
                <a:moveTo>
                  <a:pt x="808163" y="1538"/>
                </a:moveTo>
                <a:cubicBezTo>
                  <a:pt x="804204" y="88624"/>
                  <a:pt x="802973" y="175876"/>
                  <a:pt x="796287" y="262795"/>
                </a:cubicBezTo>
                <a:cubicBezTo>
                  <a:pt x="789557" y="350288"/>
                  <a:pt x="772360" y="275207"/>
                  <a:pt x="736911" y="381549"/>
                </a:cubicBezTo>
                <a:cubicBezTo>
                  <a:pt x="716008" y="444254"/>
                  <a:pt x="731978" y="406761"/>
                  <a:pt x="677534" y="488427"/>
                </a:cubicBezTo>
                <a:cubicBezTo>
                  <a:pt x="669617" y="500302"/>
                  <a:pt x="663875" y="513961"/>
                  <a:pt x="653783" y="524053"/>
                </a:cubicBezTo>
                <a:cubicBezTo>
                  <a:pt x="641908" y="535928"/>
                  <a:pt x="628908" y="546776"/>
                  <a:pt x="618157" y="559678"/>
                </a:cubicBezTo>
                <a:cubicBezTo>
                  <a:pt x="609020" y="570642"/>
                  <a:pt x="604499" y="585212"/>
                  <a:pt x="594407" y="595304"/>
                </a:cubicBezTo>
                <a:cubicBezTo>
                  <a:pt x="515771" y="673940"/>
                  <a:pt x="575918" y="588990"/>
                  <a:pt x="511280" y="666556"/>
                </a:cubicBezTo>
                <a:cubicBezTo>
                  <a:pt x="502143" y="677520"/>
                  <a:pt x="498270" y="692784"/>
                  <a:pt x="487529" y="702182"/>
                </a:cubicBezTo>
                <a:cubicBezTo>
                  <a:pt x="466047" y="720979"/>
                  <a:pt x="416277" y="749684"/>
                  <a:pt x="416277" y="749684"/>
                </a:cubicBezTo>
                <a:cubicBezTo>
                  <a:pt x="376239" y="809741"/>
                  <a:pt x="414261" y="768504"/>
                  <a:pt x="356900" y="797185"/>
                </a:cubicBezTo>
                <a:cubicBezTo>
                  <a:pt x="320143" y="815563"/>
                  <a:pt x="311423" y="835048"/>
                  <a:pt x="273773" y="856562"/>
                </a:cubicBezTo>
                <a:cubicBezTo>
                  <a:pt x="262905" y="862772"/>
                  <a:pt x="250022" y="864479"/>
                  <a:pt x="238147" y="868437"/>
                </a:cubicBezTo>
                <a:cubicBezTo>
                  <a:pt x="226272" y="876354"/>
                  <a:pt x="215885" y="887177"/>
                  <a:pt x="202521" y="892188"/>
                </a:cubicBezTo>
                <a:cubicBezTo>
                  <a:pt x="189244" y="897167"/>
                  <a:pt x="79894" y="914604"/>
                  <a:pt x="71892" y="915938"/>
                </a:cubicBezTo>
                <a:cubicBezTo>
                  <a:pt x="75851" y="927813"/>
                  <a:pt x="76492" y="941378"/>
                  <a:pt x="83768" y="951564"/>
                </a:cubicBezTo>
                <a:cubicBezTo>
                  <a:pt x="109949" y="988217"/>
                  <a:pt x="132658" y="999992"/>
                  <a:pt x="166895" y="1022816"/>
                </a:cubicBezTo>
                <a:cubicBezTo>
                  <a:pt x="155020" y="1026774"/>
                  <a:pt x="143616" y="1036749"/>
                  <a:pt x="131269" y="1034691"/>
                </a:cubicBezTo>
                <a:cubicBezTo>
                  <a:pt x="105366" y="1030374"/>
                  <a:pt x="77851" y="987204"/>
                  <a:pt x="60017" y="975315"/>
                </a:cubicBezTo>
                <a:cubicBezTo>
                  <a:pt x="49602" y="968371"/>
                  <a:pt x="36266" y="967398"/>
                  <a:pt x="24391" y="963440"/>
                </a:cubicBezTo>
                <a:cubicBezTo>
                  <a:pt x="36149" y="928167"/>
                  <a:pt x="43665" y="884789"/>
                  <a:pt x="71892" y="856562"/>
                </a:cubicBezTo>
                <a:cubicBezTo>
                  <a:pt x="81984" y="846470"/>
                  <a:pt x="117610" y="842904"/>
                  <a:pt x="107518" y="832811"/>
                </a:cubicBezTo>
                <a:cubicBezTo>
                  <a:pt x="95978" y="821270"/>
                  <a:pt x="75851" y="840728"/>
                  <a:pt x="60017" y="844686"/>
                </a:cubicBezTo>
                <a:cubicBezTo>
                  <a:pt x="48142" y="852603"/>
                  <a:pt x="31955" y="856334"/>
                  <a:pt x="24391" y="868437"/>
                </a:cubicBezTo>
                <a:cubicBezTo>
                  <a:pt x="11122" y="889667"/>
                  <a:pt x="641" y="939689"/>
                  <a:pt x="641" y="939689"/>
                </a:cubicBezTo>
                <a:cubicBezTo>
                  <a:pt x="23260" y="1007548"/>
                  <a:pt x="-6145" y="950999"/>
                  <a:pt x="48142" y="987190"/>
                </a:cubicBezTo>
                <a:cubicBezTo>
                  <a:pt x="62116" y="996506"/>
                  <a:pt x="70866" y="1012065"/>
                  <a:pt x="83768" y="1022816"/>
                </a:cubicBezTo>
                <a:cubicBezTo>
                  <a:pt x="94732" y="1031953"/>
                  <a:pt x="125777" y="1059332"/>
                  <a:pt x="119394" y="1046567"/>
                </a:cubicBezTo>
                <a:cubicBezTo>
                  <a:pt x="89305" y="986394"/>
                  <a:pt x="78453" y="1008283"/>
                  <a:pt x="36267" y="987190"/>
                </a:cubicBezTo>
                <a:cubicBezTo>
                  <a:pt x="23502" y="980807"/>
                  <a:pt x="12516" y="971357"/>
                  <a:pt x="641" y="963440"/>
                </a:cubicBezTo>
                <a:cubicBezTo>
                  <a:pt x="4599" y="951565"/>
                  <a:pt x="3665" y="936665"/>
                  <a:pt x="12516" y="927814"/>
                </a:cubicBezTo>
                <a:cubicBezTo>
                  <a:pt x="32700" y="907630"/>
                  <a:pt x="83768" y="880312"/>
                  <a:pt x="83768" y="880312"/>
                </a:cubicBezTo>
                <a:cubicBezTo>
                  <a:pt x="91685" y="868437"/>
                  <a:pt x="121364" y="848147"/>
                  <a:pt x="107518" y="844686"/>
                </a:cubicBezTo>
                <a:cubicBezTo>
                  <a:pt x="83230" y="838614"/>
                  <a:pt x="36267" y="868437"/>
                  <a:pt x="36267" y="868437"/>
                </a:cubicBezTo>
                <a:cubicBezTo>
                  <a:pt x="24392" y="880312"/>
                  <a:pt x="-4670" y="888131"/>
                  <a:pt x="641" y="904063"/>
                </a:cubicBezTo>
                <a:cubicBezTo>
                  <a:pt x="18405" y="957358"/>
                  <a:pt x="70961" y="968602"/>
                  <a:pt x="107518" y="999066"/>
                </a:cubicBezTo>
                <a:cubicBezTo>
                  <a:pt x="120420" y="1009817"/>
                  <a:pt x="143144" y="1017897"/>
                  <a:pt x="143144" y="1034691"/>
                </a:cubicBezTo>
                <a:cubicBezTo>
                  <a:pt x="143144" y="1047209"/>
                  <a:pt x="118714" y="1028414"/>
                  <a:pt x="107518" y="1022816"/>
                </a:cubicBezTo>
                <a:cubicBezTo>
                  <a:pt x="15425" y="976771"/>
                  <a:pt x="125821" y="1017044"/>
                  <a:pt x="36267" y="987190"/>
                </a:cubicBezTo>
                <a:cubicBezTo>
                  <a:pt x="32308" y="975315"/>
                  <a:pt x="18793" y="962760"/>
                  <a:pt x="24391" y="951564"/>
                </a:cubicBezTo>
                <a:cubicBezTo>
                  <a:pt x="29989" y="940368"/>
                  <a:pt x="48821" y="945287"/>
                  <a:pt x="60017" y="939689"/>
                </a:cubicBezTo>
                <a:cubicBezTo>
                  <a:pt x="93082" y="923156"/>
                  <a:pt x="105006" y="906575"/>
                  <a:pt x="131269" y="880312"/>
                </a:cubicBezTo>
                <a:cubicBezTo>
                  <a:pt x="119394" y="876354"/>
                  <a:pt x="108161" y="868437"/>
                  <a:pt x="95643" y="868437"/>
                </a:cubicBezTo>
                <a:cubicBezTo>
                  <a:pt x="83125" y="868437"/>
                  <a:pt x="51166" y="871461"/>
                  <a:pt x="60017" y="880312"/>
                </a:cubicBezTo>
                <a:cubicBezTo>
                  <a:pt x="77720" y="898015"/>
                  <a:pt x="107518" y="896146"/>
                  <a:pt x="131269" y="904063"/>
                </a:cubicBezTo>
                <a:lnTo>
                  <a:pt x="166895" y="915938"/>
                </a:lnTo>
                <a:cubicBezTo>
                  <a:pt x="210438" y="911980"/>
                  <a:pt x="254772" y="913224"/>
                  <a:pt x="297524" y="904063"/>
                </a:cubicBezTo>
                <a:cubicBezTo>
                  <a:pt x="311480" y="901073"/>
                  <a:pt x="320108" y="886109"/>
                  <a:pt x="333150" y="880312"/>
                </a:cubicBezTo>
                <a:cubicBezTo>
                  <a:pt x="356028" y="870144"/>
                  <a:pt x="380651" y="864479"/>
                  <a:pt x="404402" y="856562"/>
                </a:cubicBezTo>
                <a:lnTo>
                  <a:pt x="440028" y="844686"/>
                </a:lnTo>
                <a:cubicBezTo>
                  <a:pt x="451903" y="832811"/>
                  <a:pt x="461680" y="818376"/>
                  <a:pt x="475654" y="809060"/>
                </a:cubicBezTo>
                <a:cubicBezTo>
                  <a:pt x="486069" y="802116"/>
                  <a:pt x="502429" y="806036"/>
                  <a:pt x="511280" y="797185"/>
                </a:cubicBezTo>
                <a:cubicBezTo>
                  <a:pt x="531464" y="777001"/>
                  <a:pt x="542947" y="749684"/>
                  <a:pt x="558781" y="725933"/>
                </a:cubicBezTo>
                <a:cubicBezTo>
                  <a:pt x="566698" y="714058"/>
                  <a:pt x="578017" y="703847"/>
                  <a:pt x="582531" y="690307"/>
                </a:cubicBezTo>
                <a:cubicBezTo>
                  <a:pt x="586490" y="678432"/>
                  <a:pt x="586587" y="664456"/>
                  <a:pt x="594407" y="654681"/>
                </a:cubicBezTo>
                <a:cubicBezTo>
                  <a:pt x="603323" y="643536"/>
                  <a:pt x="618158" y="638847"/>
                  <a:pt x="630033" y="630930"/>
                </a:cubicBezTo>
                <a:cubicBezTo>
                  <a:pt x="650052" y="530836"/>
                  <a:pt x="628784" y="610095"/>
                  <a:pt x="665659" y="524053"/>
                </a:cubicBezTo>
                <a:cubicBezTo>
                  <a:pt x="670590" y="512547"/>
                  <a:pt x="670590" y="498842"/>
                  <a:pt x="677534" y="488427"/>
                </a:cubicBezTo>
                <a:cubicBezTo>
                  <a:pt x="686850" y="474453"/>
                  <a:pt x="701285" y="464676"/>
                  <a:pt x="713160" y="452801"/>
                </a:cubicBezTo>
                <a:cubicBezTo>
                  <a:pt x="717118" y="440926"/>
                  <a:pt x="719437" y="428371"/>
                  <a:pt x="725035" y="417175"/>
                </a:cubicBezTo>
                <a:cubicBezTo>
                  <a:pt x="731418" y="404409"/>
                  <a:pt x="743908" y="394962"/>
                  <a:pt x="748786" y="381549"/>
                </a:cubicBezTo>
                <a:cubicBezTo>
                  <a:pt x="759941" y="350872"/>
                  <a:pt x="762215" y="317513"/>
                  <a:pt x="772537" y="286546"/>
                </a:cubicBezTo>
                <a:cubicBezTo>
                  <a:pt x="776495" y="274671"/>
                  <a:pt x="781697" y="263140"/>
                  <a:pt x="784412" y="250920"/>
                </a:cubicBezTo>
                <a:cubicBezTo>
                  <a:pt x="789635" y="227415"/>
                  <a:pt x="789952" y="202898"/>
                  <a:pt x="796287" y="179668"/>
                </a:cubicBezTo>
                <a:cubicBezTo>
                  <a:pt x="801896" y="159102"/>
                  <a:pt x="812121" y="140083"/>
                  <a:pt x="820038" y="120291"/>
                </a:cubicBezTo>
                <a:cubicBezTo>
                  <a:pt x="823996" y="96541"/>
                  <a:pt x="834309" y="72998"/>
                  <a:pt x="831913" y="49040"/>
                </a:cubicBezTo>
                <a:cubicBezTo>
                  <a:pt x="830152" y="31425"/>
                  <a:pt x="822893" y="-8282"/>
                  <a:pt x="808163" y="1538"/>
                </a:cubicBezTo>
                <a:cubicBezTo>
                  <a:pt x="788128" y="14894"/>
                  <a:pt x="801009" y="49179"/>
                  <a:pt x="796287" y="72790"/>
                </a:cubicBezTo>
                <a:cubicBezTo>
                  <a:pt x="783913" y="134661"/>
                  <a:pt x="787628" y="103100"/>
                  <a:pt x="772537" y="155917"/>
                </a:cubicBezTo>
                <a:cubicBezTo>
                  <a:pt x="768053" y="171610"/>
                  <a:pt x="765351" y="187786"/>
                  <a:pt x="760661" y="203419"/>
                </a:cubicBezTo>
                <a:cubicBezTo>
                  <a:pt x="753467" y="227399"/>
                  <a:pt x="744828" y="250920"/>
                  <a:pt x="736911" y="274671"/>
                </a:cubicBezTo>
                <a:cubicBezTo>
                  <a:pt x="724628" y="311521"/>
                  <a:pt x="723292" y="321120"/>
                  <a:pt x="701285" y="357798"/>
                </a:cubicBezTo>
                <a:cubicBezTo>
                  <a:pt x="686599" y="382275"/>
                  <a:pt x="669617" y="405299"/>
                  <a:pt x="653783" y="429050"/>
                </a:cubicBezTo>
                <a:cubicBezTo>
                  <a:pt x="645866" y="440925"/>
                  <a:pt x="634546" y="451136"/>
                  <a:pt x="630033" y="464676"/>
                </a:cubicBezTo>
                <a:cubicBezTo>
                  <a:pt x="622116" y="488427"/>
                  <a:pt x="623985" y="518225"/>
                  <a:pt x="606282" y="535928"/>
                </a:cubicBezTo>
                <a:cubicBezTo>
                  <a:pt x="565554" y="576656"/>
                  <a:pt x="570350" y="564349"/>
                  <a:pt x="546905" y="619055"/>
                </a:cubicBezTo>
                <a:cubicBezTo>
                  <a:pt x="509280" y="706846"/>
                  <a:pt x="580109" y="587064"/>
                  <a:pt x="487529" y="725933"/>
                </a:cubicBezTo>
                <a:cubicBezTo>
                  <a:pt x="479612" y="737808"/>
                  <a:pt x="477318" y="757046"/>
                  <a:pt x="463778" y="761559"/>
                </a:cubicBezTo>
                <a:lnTo>
                  <a:pt x="428152" y="773434"/>
                </a:lnTo>
                <a:cubicBezTo>
                  <a:pt x="375037" y="853108"/>
                  <a:pt x="437607" y="775048"/>
                  <a:pt x="368776" y="820936"/>
                </a:cubicBezTo>
                <a:cubicBezTo>
                  <a:pt x="291030" y="872767"/>
                  <a:pt x="379375" y="845164"/>
                  <a:pt x="285648" y="880312"/>
                </a:cubicBezTo>
                <a:cubicBezTo>
                  <a:pt x="270366" y="886043"/>
                  <a:pt x="253780" y="887498"/>
                  <a:pt x="238147" y="892188"/>
                </a:cubicBezTo>
                <a:cubicBezTo>
                  <a:pt x="214168" y="899382"/>
                  <a:pt x="142111" y="919478"/>
                  <a:pt x="166895" y="915938"/>
                </a:cubicBezTo>
                <a:lnTo>
                  <a:pt x="250022" y="904063"/>
                </a:lnTo>
                <a:lnTo>
                  <a:pt x="321274" y="880312"/>
                </a:lnTo>
                <a:lnTo>
                  <a:pt x="356900" y="868437"/>
                </a:lnTo>
                <a:cubicBezTo>
                  <a:pt x="380651" y="852603"/>
                  <a:pt x="401072" y="829963"/>
                  <a:pt x="428152" y="820936"/>
                </a:cubicBezTo>
                <a:cubicBezTo>
                  <a:pt x="477318" y="804546"/>
                  <a:pt x="453362" y="816003"/>
                  <a:pt x="499404" y="785310"/>
                </a:cubicBezTo>
                <a:cubicBezTo>
                  <a:pt x="558378" y="696851"/>
                  <a:pt x="482579" y="805502"/>
                  <a:pt x="558781" y="714058"/>
                </a:cubicBezTo>
                <a:cubicBezTo>
                  <a:pt x="601318" y="663013"/>
                  <a:pt x="567630" y="696360"/>
                  <a:pt x="594407" y="642806"/>
                </a:cubicBezTo>
                <a:cubicBezTo>
                  <a:pt x="600790" y="630041"/>
                  <a:pt x="609862" y="618794"/>
                  <a:pt x="618157" y="607180"/>
                </a:cubicBezTo>
                <a:cubicBezTo>
                  <a:pt x="691836" y="504028"/>
                  <a:pt x="621539" y="608042"/>
                  <a:pt x="677534" y="524053"/>
                </a:cubicBezTo>
                <a:cubicBezTo>
                  <a:pt x="685451" y="500302"/>
                  <a:pt x="687398" y="473632"/>
                  <a:pt x="701285" y="452801"/>
                </a:cubicBezTo>
                <a:cubicBezTo>
                  <a:pt x="709202" y="440926"/>
                  <a:pt x="718652" y="429940"/>
                  <a:pt x="725035" y="417175"/>
                </a:cubicBezTo>
                <a:cubicBezTo>
                  <a:pt x="734529" y="398187"/>
                  <a:pt x="743711" y="351811"/>
                  <a:pt x="748786" y="334047"/>
                </a:cubicBezTo>
                <a:cubicBezTo>
                  <a:pt x="760435" y="293275"/>
                  <a:pt x="763299" y="293144"/>
                  <a:pt x="784412" y="250920"/>
                </a:cubicBezTo>
                <a:cubicBezTo>
                  <a:pt x="822384" y="23086"/>
                  <a:pt x="860107" y="-22939"/>
                  <a:pt x="796287" y="72790"/>
                </a:cubicBezTo>
                <a:cubicBezTo>
                  <a:pt x="784969" y="106746"/>
                  <a:pt x="779993" y="118637"/>
                  <a:pt x="772537" y="155917"/>
                </a:cubicBezTo>
                <a:cubicBezTo>
                  <a:pt x="767815" y="179528"/>
                  <a:pt x="765884" y="203664"/>
                  <a:pt x="760661" y="227169"/>
                </a:cubicBezTo>
                <a:cubicBezTo>
                  <a:pt x="757946" y="239389"/>
                  <a:pt x="752225" y="250759"/>
                  <a:pt x="748786" y="262795"/>
                </a:cubicBezTo>
                <a:cubicBezTo>
                  <a:pt x="718972" y="367149"/>
                  <a:pt x="753503" y="260524"/>
                  <a:pt x="725035" y="345923"/>
                </a:cubicBezTo>
                <a:cubicBezTo>
                  <a:pt x="721077" y="369674"/>
                  <a:pt x="718383" y="393670"/>
                  <a:pt x="713160" y="417175"/>
                </a:cubicBezTo>
                <a:cubicBezTo>
                  <a:pt x="708158" y="439685"/>
                  <a:pt x="689247" y="483904"/>
                  <a:pt x="677534" y="500302"/>
                </a:cubicBezTo>
                <a:cubicBezTo>
                  <a:pt x="667772" y="513968"/>
                  <a:pt x="654810" y="525177"/>
                  <a:pt x="641908" y="535928"/>
                </a:cubicBezTo>
                <a:cubicBezTo>
                  <a:pt x="630944" y="545065"/>
                  <a:pt x="616949" y="550196"/>
                  <a:pt x="606282" y="559678"/>
                </a:cubicBezTo>
                <a:cubicBezTo>
                  <a:pt x="581178" y="581993"/>
                  <a:pt x="535030" y="630930"/>
                  <a:pt x="535030" y="630930"/>
                </a:cubicBezTo>
                <a:cubicBezTo>
                  <a:pt x="471408" y="758179"/>
                  <a:pt x="560125" y="598442"/>
                  <a:pt x="463778" y="714058"/>
                </a:cubicBezTo>
                <a:cubicBezTo>
                  <a:pt x="455764" y="723674"/>
                  <a:pt x="460754" y="740833"/>
                  <a:pt x="451903" y="749684"/>
                </a:cubicBezTo>
                <a:cubicBezTo>
                  <a:pt x="439385" y="762202"/>
                  <a:pt x="419582" y="764326"/>
                  <a:pt x="404402" y="773434"/>
                </a:cubicBezTo>
                <a:cubicBezTo>
                  <a:pt x="302316" y="834686"/>
                  <a:pt x="369184" y="808925"/>
                  <a:pt x="297524" y="832811"/>
                </a:cubicBezTo>
                <a:cubicBezTo>
                  <a:pt x="285649" y="840728"/>
                  <a:pt x="274940" y="850765"/>
                  <a:pt x="261898" y="856562"/>
                </a:cubicBezTo>
                <a:cubicBezTo>
                  <a:pt x="239020" y="866730"/>
                  <a:pt x="214397" y="872395"/>
                  <a:pt x="190646" y="880312"/>
                </a:cubicBezTo>
                <a:lnTo>
                  <a:pt x="155020" y="892188"/>
                </a:lnTo>
                <a:lnTo>
                  <a:pt x="119394" y="904063"/>
                </a:lnTo>
                <a:lnTo>
                  <a:pt x="83768" y="915938"/>
                </a:lnTo>
                <a:cubicBezTo>
                  <a:pt x="79809" y="904063"/>
                  <a:pt x="67934" y="892187"/>
                  <a:pt x="71892" y="880312"/>
                </a:cubicBezTo>
                <a:cubicBezTo>
                  <a:pt x="83011" y="846954"/>
                  <a:pt x="116449" y="841709"/>
                  <a:pt x="143144" y="832811"/>
                </a:cubicBezTo>
                <a:cubicBezTo>
                  <a:pt x="224811" y="778366"/>
                  <a:pt x="241476" y="776284"/>
                  <a:pt x="178770" y="797185"/>
                </a:cubicBezTo>
                <a:cubicBezTo>
                  <a:pt x="170853" y="809060"/>
                  <a:pt x="165761" y="823413"/>
                  <a:pt x="155020" y="832811"/>
                </a:cubicBezTo>
                <a:cubicBezTo>
                  <a:pt x="108150" y="873823"/>
                  <a:pt x="34370" y="896122"/>
                  <a:pt x="131269" y="868437"/>
                </a:cubicBezTo>
                <a:cubicBezTo>
                  <a:pt x="143305" y="864998"/>
                  <a:pt x="155020" y="860520"/>
                  <a:pt x="166895" y="856562"/>
                </a:cubicBezTo>
                <a:cubicBezTo>
                  <a:pt x="209108" y="828419"/>
                  <a:pt x="188249" y="832811"/>
                  <a:pt x="226272" y="832811"/>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19744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2"/>
          <p:cNvGrpSpPr>
            <a:grpSpLocks/>
          </p:cNvGrpSpPr>
          <p:nvPr/>
        </p:nvGrpSpPr>
        <p:grpSpPr bwMode="auto">
          <a:xfrm>
            <a:off x="809892" y="1488375"/>
            <a:ext cx="4185891" cy="896938"/>
            <a:chOff x="-2882961" y="1600200"/>
            <a:chExt cx="11911556" cy="896938"/>
          </a:xfrm>
        </p:grpSpPr>
        <p:sp>
          <p:nvSpPr>
            <p:cNvPr id="43029" name="Text Box 12"/>
            <p:cNvSpPr txBox="1">
              <a:spLocks noChangeArrowheads="1"/>
            </p:cNvSpPr>
            <p:nvPr/>
          </p:nvSpPr>
          <p:spPr bwMode="auto">
            <a:xfrm>
              <a:off x="-2882961" y="1600200"/>
              <a:ext cx="11911556" cy="400110"/>
            </a:xfrm>
            <a:prstGeom prst="rect">
              <a:avLst/>
            </a:prstGeom>
            <a:noFill/>
            <a:ln w="9525">
              <a:noFill/>
              <a:miter lim="800000"/>
              <a:headEnd/>
              <a:tailEnd/>
            </a:ln>
          </p:spPr>
          <p:txBody>
            <a:bodyPr wrap="none">
              <a:spAutoFit/>
            </a:bodyPr>
            <a:lstStyle/>
            <a:p>
              <a:pPr algn="ctr">
                <a:buFont typeface="Wingdings" pitchFamily="2" charset="2"/>
                <a:buNone/>
              </a:pPr>
              <a:r>
                <a:rPr lang="en-US" sz="2000" i="1" dirty="0">
                  <a:solidFill>
                    <a:srgbClr val="FE8637"/>
                  </a:solidFill>
                  <a:latin typeface="Cambria" pitchFamily="18" charset="0"/>
                </a:rPr>
                <a:t>collects</a:t>
              </a:r>
              <a:r>
                <a:rPr lang="en-US" sz="2000" dirty="0">
                  <a:solidFill>
                    <a:srgbClr val="FE8637"/>
                  </a:solidFill>
                  <a:latin typeface="Cambria" pitchFamily="18" charset="0"/>
                </a:rPr>
                <a:t> data about physical activities</a:t>
              </a:r>
            </a:p>
          </p:txBody>
        </p:sp>
        <p:sp>
          <p:nvSpPr>
            <p:cNvPr id="43030" name="AutoShape 13"/>
            <p:cNvSpPr>
              <a:spLocks/>
            </p:cNvSpPr>
            <p:nvPr/>
          </p:nvSpPr>
          <p:spPr bwMode="auto">
            <a:xfrm rot="5400000" flipV="1">
              <a:off x="2677319" y="-154781"/>
              <a:ext cx="533400" cy="4770438"/>
            </a:xfrm>
            <a:prstGeom prst="leftBrace">
              <a:avLst>
                <a:gd name="adj1" fmla="val 84507"/>
                <a:gd name="adj2" fmla="val 50000"/>
              </a:avLst>
            </a:prstGeom>
            <a:noFill/>
            <a:ln w="25400">
              <a:solidFill>
                <a:schemeClr val="accent6"/>
              </a:solidFill>
              <a:round/>
              <a:headEnd/>
              <a:tailEnd/>
            </a:ln>
          </p:spPr>
          <p:txBody>
            <a:bodyPr wrap="none" anchor="ctr"/>
            <a:lstStyle/>
            <a:p>
              <a:endParaRPr lang="en-US">
                <a:solidFill>
                  <a:prstClr val="black"/>
                </a:solidFill>
                <a:latin typeface="Cambria" pitchFamily="18" charset="0"/>
              </a:endParaRPr>
            </a:p>
          </p:txBody>
        </p:sp>
      </p:grpSp>
      <p:grpSp>
        <p:nvGrpSpPr>
          <p:cNvPr id="4" name="Group 23"/>
          <p:cNvGrpSpPr>
            <a:grpSpLocks/>
          </p:cNvGrpSpPr>
          <p:nvPr/>
        </p:nvGrpSpPr>
        <p:grpSpPr bwMode="auto">
          <a:xfrm>
            <a:off x="3709507" y="5323775"/>
            <a:ext cx="4931478" cy="909981"/>
            <a:chOff x="-500478" y="5435600"/>
            <a:chExt cx="13082115" cy="909981"/>
          </a:xfrm>
        </p:grpSpPr>
        <p:sp>
          <p:nvSpPr>
            <p:cNvPr id="43027" name="AutoShape 11"/>
            <p:cNvSpPr>
              <a:spLocks/>
            </p:cNvSpPr>
            <p:nvPr/>
          </p:nvSpPr>
          <p:spPr bwMode="auto">
            <a:xfrm rot="-5400000">
              <a:off x="5765800" y="3276600"/>
              <a:ext cx="533400" cy="4851400"/>
            </a:xfrm>
            <a:prstGeom prst="leftBrace">
              <a:avLst>
                <a:gd name="adj1" fmla="val 84510"/>
                <a:gd name="adj2" fmla="val 50000"/>
              </a:avLst>
            </a:prstGeom>
            <a:noFill/>
            <a:ln w="25400" algn="ctr">
              <a:solidFill>
                <a:schemeClr val="accent1">
                  <a:lumMod val="60000"/>
                  <a:lumOff val="40000"/>
                </a:schemeClr>
              </a:solidFill>
              <a:round/>
              <a:headEnd/>
              <a:tailEnd/>
            </a:ln>
          </p:spPr>
          <p:txBody>
            <a:bodyPr wrap="none" anchor="ctr"/>
            <a:lstStyle/>
            <a:p>
              <a:endParaRPr lang="en-US">
                <a:solidFill>
                  <a:prstClr val="black"/>
                </a:solidFill>
                <a:latin typeface="Cambria" pitchFamily="18" charset="0"/>
              </a:endParaRPr>
            </a:p>
          </p:txBody>
        </p:sp>
        <p:sp>
          <p:nvSpPr>
            <p:cNvPr id="43028" name="Text Box 14"/>
            <p:cNvSpPr txBox="1">
              <a:spLocks noChangeArrowheads="1"/>
            </p:cNvSpPr>
            <p:nvPr/>
          </p:nvSpPr>
          <p:spPr bwMode="auto">
            <a:xfrm>
              <a:off x="-500478" y="5945471"/>
              <a:ext cx="13082115" cy="400110"/>
            </a:xfrm>
            <a:prstGeom prst="rect">
              <a:avLst/>
            </a:prstGeom>
            <a:noFill/>
            <a:ln w="9525">
              <a:noFill/>
              <a:miter lim="800000"/>
              <a:headEnd/>
              <a:tailEnd/>
            </a:ln>
          </p:spPr>
          <p:txBody>
            <a:bodyPr wrap="none">
              <a:spAutoFit/>
            </a:bodyPr>
            <a:lstStyle/>
            <a:p>
              <a:pPr algn="ctr">
                <a:buFont typeface="Wingdings" pitchFamily="2" charset="2"/>
                <a:buNone/>
              </a:pPr>
              <a:r>
                <a:rPr lang="en-US" sz="2000" i="1" dirty="0">
                  <a:solidFill>
                    <a:srgbClr val="4F81BD">
                      <a:lumMod val="60000"/>
                      <a:lumOff val="40000"/>
                    </a:srgbClr>
                  </a:solidFill>
                  <a:latin typeface="Cambria" pitchFamily="18" charset="0"/>
                </a:rPr>
                <a:t>communicates</a:t>
              </a:r>
              <a:r>
                <a:rPr lang="en-US" sz="2000" dirty="0">
                  <a:solidFill>
                    <a:srgbClr val="4F81BD">
                      <a:lumMod val="60000"/>
                      <a:lumOff val="40000"/>
                    </a:srgbClr>
                  </a:solidFill>
                  <a:latin typeface="Cambria" pitchFamily="18" charset="0"/>
                </a:rPr>
                <a:t> data about physical activities</a:t>
              </a:r>
            </a:p>
          </p:txBody>
        </p:sp>
      </p:grpSp>
      <p:grpSp>
        <p:nvGrpSpPr>
          <p:cNvPr id="7" name="Group 21"/>
          <p:cNvGrpSpPr>
            <a:grpSpLocks/>
          </p:cNvGrpSpPr>
          <p:nvPr/>
        </p:nvGrpSpPr>
        <p:grpSpPr bwMode="auto">
          <a:xfrm>
            <a:off x="5119764" y="2402775"/>
            <a:ext cx="2057400" cy="2757488"/>
            <a:chOff x="381000" y="2515016"/>
            <a:chExt cx="2057400" cy="2757072"/>
          </a:xfrm>
        </p:grpSpPr>
        <p:sp>
          <p:nvSpPr>
            <p:cNvPr id="43021" name="Text Box 6"/>
            <p:cNvSpPr txBox="1">
              <a:spLocks noChangeArrowheads="1"/>
            </p:cNvSpPr>
            <p:nvPr/>
          </p:nvSpPr>
          <p:spPr bwMode="auto">
            <a:xfrm>
              <a:off x="381000" y="2515016"/>
              <a:ext cx="2057400" cy="369276"/>
            </a:xfrm>
            <a:prstGeom prst="rect">
              <a:avLst/>
            </a:prstGeom>
            <a:noFill/>
            <a:ln w="9525">
              <a:noFill/>
              <a:miter lim="800000"/>
              <a:headEnd/>
              <a:tailEnd/>
            </a:ln>
          </p:spPr>
          <p:txBody>
            <a:bodyPr>
              <a:spAutoFit/>
            </a:bodyPr>
            <a:lstStyle/>
            <a:p>
              <a:pPr algn="ctr">
                <a:buFont typeface="Wingdings" pitchFamily="2" charset="2"/>
                <a:buNone/>
              </a:pPr>
              <a:r>
                <a:rPr lang="en-US" dirty="0" err="1">
                  <a:solidFill>
                    <a:prstClr val="white">
                      <a:lumMod val="75000"/>
                    </a:prstClr>
                  </a:solidFill>
                  <a:latin typeface="Segoe Condensed" pitchFamily="34" charset="0"/>
                </a:rPr>
                <a:t>glanceable</a:t>
              </a:r>
              <a:r>
                <a:rPr lang="en-US" dirty="0">
                  <a:solidFill>
                    <a:prstClr val="white">
                      <a:lumMod val="75000"/>
                    </a:prstClr>
                  </a:solidFill>
                  <a:latin typeface="Segoe Condensed" pitchFamily="34" charset="0"/>
                </a:rPr>
                <a:t> display</a:t>
              </a:r>
            </a:p>
          </p:txBody>
        </p:sp>
        <p:pic>
          <p:nvPicPr>
            <p:cNvPr id="43022" name="Picture 17" descr="mid-week-background-screen"/>
            <p:cNvPicPr>
              <a:picLocks noChangeAspect="1" noChangeArrowheads="1"/>
            </p:cNvPicPr>
            <p:nvPr/>
          </p:nvPicPr>
          <p:blipFill>
            <a:blip r:embed="rId3" cstate="print"/>
            <a:srcRect/>
            <a:stretch>
              <a:fillRect/>
            </a:stretch>
          </p:blipFill>
          <p:spPr bwMode="auto">
            <a:xfrm>
              <a:off x="558800" y="2984500"/>
              <a:ext cx="1716088" cy="2287588"/>
            </a:xfrm>
            <a:prstGeom prst="rect">
              <a:avLst/>
            </a:prstGeom>
            <a:noFill/>
            <a:ln w="9525">
              <a:noFill/>
              <a:miter lim="800000"/>
              <a:headEnd/>
              <a:tailEnd/>
            </a:ln>
          </p:spPr>
        </p:pic>
      </p:grpSp>
      <p:sp>
        <p:nvSpPr>
          <p:cNvPr id="43016" name="Text Box 10"/>
          <p:cNvSpPr txBox="1">
            <a:spLocks noChangeArrowheads="1"/>
          </p:cNvSpPr>
          <p:nvPr/>
        </p:nvSpPr>
        <p:spPr bwMode="auto">
          <a:xfrm>
            <a:off x="4305376" y="3317175"/>
            <a:ext cx="814388" cy="1016000"/>
          </a:xfrm>
          <a:prstGeom prst="rect">
            <a:avLst/>
          </a:prstGeom>
          <a:noFill/>
          <a:ln w="9525">
            <a:noFill/>
            <a:miter lim="800000"/>
            <a:headEnd/>
            <a:tailEnd/>
          </a:ln>
        </p:spPr>
        <p:txBody>
          <a:bodyPr wrap="none">
            <a:spAutoFit/>
          </a:bodyPr>
          <a:lstStyle/>
          <a:p>
            <a:pPr algn="dist">
              <a:buFont typeface="Wingdings" pitchFamily="2" charset="2"/>
              <a:buNone/>
            </a:pPr>
            <a:r>
              <a:rPr lang="en-US" sz="6000" dirty="0">
                <a:solidFill>
                  <a:srgbClr val="48596A"/>
                </a:solidFill>
                <a:latin typeface="Cambria" pitchFamily="18" charset="0"/>
              </a:rPr>
              <a:t>+</a:t>
            </a:r>
          </a:p>
        </p:txBody>
      </p:sp>
      <p:sp>
        <p:nvSpPr>
          <p:cNvPr id="43019" name="Text Box 8"/>
          <p:cNvSpPr txBox="1">
            <a:spLocks noChangeArrowheads="1"/>
          </p:cNvSpPr>
          <p:nvPr/>
        </p:nvSpPr>
        <p:spPr bwMode="auto">
          <a:xfrm>
            <a:off x="1703766" y="2402775"/>
            <a:ext cx="2307042" cy="369332"/>
          </a:xfrm>
          <a:prstGeom prst="rect">
            <a:avLst/>
          </a:prstGeom>
          <a:noFill/>
          <a:ln w="9525">
            <a:noFill/>
            <a:miter lim="800000"/>
            <a:headEnd/>
            <a:tailEnd/>
          </a:ln>
        </p:spPr>
        <p:txBody>
          <a:bodyPr wrap="none">
            <a:spAutoFit/>
          </a:bodyPr>
          <a:lstStyle/>
          <a:p>
            <a:pPr algn="ctr">
              <a:buFont typeface="Wingdings" pitchFamily="2" charset="2"/>
              <a:buNone/>
            </a:pPr>
            <a:r>
              <a:rPr lang="en-US" dirty="0" smtClean="0">
                <a:solidFill>
                  <a:prstClr val="white">
                    <a:lumMod val="75000"/>
                  </a:prstClr>
                </a:solidFill>
                <a:latin typeface="Segoe Condensed" pitchFamily="34" charset="0"/>
              </a:rPr>
              <a:t>activity recognition device</a:t>
            </a:r>
            <a:endParaRPr lang="en-US" dirty="0">
              <a:solidFill>
                <a:prstClr val="white">
                  <a:lumMod val="75000"/>
                </a:prstClr>
              </a:solidFill>
              <a:latin typeface="Segoe Condensed" pitchFamily="34" charset="0"/>
            </a:endParaRPr>
          </a:p>
        </p:txBody>
      </p:sp>
      <p:pic>
        <p:nvPicPr>
          <p:cNvPr id="43020" name="Picture 19" descr="MSP-newCase-front-sm.png"/>
          <p:cNvPicPr>
            <a:picLocks noChangeAspect="1"/>
          </p:cNvPicPr>
          <p:nvPr/>
        </p:nvPicPr>
        <p:blipFill>
          <a:blip r:embed="rId4" cstate="print"/>
          <a:srcRect/>
          <a:stretch>
            <a:fillRect/>
          </a:stretch>
        </p:blipFill>
        <p:spPr bwMode="auto">
          <a:xfrm>
            <a:off x="2133600" y="2895600"/>
            <a:ext cx="1803400" cy="2582862"/>
          </a:xfrm>
          <a:prstGeom prst="rect">
            <a:avLst/>
          </a:prstGeom>
          <a:noFill/>
          <a:ln w="9525">
            <a:noFill/>
            <a:miter lim="800000"/>
            <a:headEnd/>
            <a:tailEnd/>
          </a:ln>
        </p:spPr>
      </p:pic>
      <p:sp>
        <p:nvSpPr>
          <p:cNvPr id="18" name="Freeform 17"/>
          <p:cNvSpPr/>
          <p:nvPr/>
        </p:nvSpPr>
        <p:spPr>
          <a:xfrm>
            <a:off x="7086600" y="3810000"/>
            <a:ext cx="651202" cy="533400"/>
          </a:xfrm>
          <a:custGeom>
            <a:avLst/>
            <a:gdLst>
              <a:gd name="connsiteX0" fmla="*/ 646809 w 651202"/>
              <a:gd name="connsiteY0" fmla="*/ 0 h 857250"/>
              <a:gd name="connsiteX1" fmla="*/ 627759 w 651202"/>
              <a:gd name="connsiteY1" fmla="*/ 514350 h 857250"/>
              <a:gd name="connsiteX2" fmla="*/ 570609 w 651202"/>
              <a:gd name="connsiteY2" fmla="*/ 552450 h 857250"/>
              <a:gd name="connsiteX3" fmla="*/ 456309 w 651202"/>
              <a:gd name="connsiteY3" fmla="*/ 590550 h 857250"/>
              <a:gd name="connsiteX4" fmla="*/ 342009 w 651202"/>
              <a:gd name="connsiteY4" fmla="*/ 628650 h 857250"/>
              <a:gd name="connsiteX5" fmla="*/ 284859 w 651202"/>
              <a:gd name="connsiteY5" fmla="*/ 647700 h 857250"/>
              <a:gd name="connsiteX6" fmla="*/ 37209 w 651202"/>
              <a:gd name="connsiteY6" fmla="*/ 666750 h 857250"/>
              <a:gd name="connsiteX7" fmla="*/ 113409 w 651202"/>
              <a:gd name="connsiteY7" fmla="*/ 800100 h 857250"/>
              <a:gd name="connsiteX8" fmla="*/ 151509 w 651202"/>
              <a:gd name="connsiteY8" fmla="*/ 857250 h 857250"/>
              <a:gd name="connsiteX9" fmla="*/ 132459 w 651202"/>
              <a:gd name="connsiteY9" fmla="*/ 800100 h 857250"/>
              <a:gd name="connsiteX10" fmla="*/ 37209 w 651202"/>
              <a:gd name="connsiteY10" fmla="*/ 685800 h 857250"/>
              <a:gd name="connsiteX11" fmla="*/ 37209 w 651202"/>
              <a:gd name="connsiteY11" fmla="*/ 552450 h 857250"/>
              <a:gd name="connsiteX12" fmla="*/ 94359 w 651202"/>
              <a:gd name="connsiteY12" fmla="*/ 514350 h 857250"/>
              <a:gd name="connsiteX13" fmla="*/ 132459 w 651202"/>
              <a:gd name="connsiteY13" fmla="*/ 4191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1202" h="857250">
                <a:moveTo>
                  <a:pt x="646809" y="0"/>
                </a:moveTo>
                <a:cubicBezTo>
                  <a:pt x="640459" y="171450"/>
                  <a:pt x="651202" y="344392"/>
                  <a:pt x="627759" y="514350"/>
                </a:cubicBezTo>
                <a:cubicBezTo>
                  <a:pt x="624631" y="537031"/>
                  <a:pt x="591531" y="543151"/>
                  <a:pt x="570609" y="552450"/>
                </a:cubicBezTo>
                <a:cubicBezTo>
                  <a:pt x="533909" y="568761"/>
                  <a:pt x="494409" y="577850"/>
                  <a:pt x="456309" y="590550"/>
                </a:cubicBezTo>
                <a:lnTo>
                  <a:pt x="342009" y="628650"/>
                </a:lnTo>
                <a:cubicBezTo>
                  <a:pt x="322959" y="635000"/>
                  <a:pt x="304880" y="646160"/>
                  <a:pt x="284859" y="647700"/>
                </a:cubicBezTo>
                <a:lnTo>
                  <a:pt x="37209" y="666750"/>
                </a:lnTo>
                <a:cubicBezTo>
                  <a:pt x="70659" y="834002"/>
                  <a:pt x="22311" y="709002"/>
                  <a:pt x="113409" y="800100"/>
                </a:cubicBezTo>
                <a:cubicBezTo>
                  <a:pt x="129598" y="816289"/>
                  <a:pt x="128614" y="857250"/>
                  <a:pt x="151509" y="857250"/>
                </a:cubicBezTo>
                <a:cubicBezTo>
                  <a:pt x="171589" y="857250"/>
                  <a:pt x="141439" y="818061"/>
                  <a:pt x="132459" y="800100"/>
                </a:cubicBezTo>
                <a:cubicBezTo>
                  <a:pt x="105937" y="747056"/>
                  <a:pt x="79340" y="727931"/>
                  <a:pt x="37209" y="685800"/>
                </a:cubicBezTo>
                <a:cubicBezTo>
                  <a:pt x="20072" y="634388"/>
                  <a:pt x="0" y="608264"/>
                  <a:pt x="37209" y="552450"/>
                </a:cubicBezTo>
                <a:cubicBezTo>
                  <a:pt x="49909" y="533400"/>
                  <a:pt x="75309" y="527050"/>
                  <a:pt x="94359" y="514350"/>
                </a:cubicBezTo>
                <a:cubicBezTo>
                  <a:pt x="117899" y="443730"/>
                  <a:pt x="104429" y="475161"/>
                  <a:pt x="132459" y="419100"/>
                </a:cubicBezTo>
              </a:path>
            </a:pathLst>
          </a:cu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9" name="TextBox 18"/>
          <p:cNvSpPr txBox="1"/>
          <p:nvPr/>
        </p:nvSpPr>
        <p:spPr>
          <a:xfrm>
            <a:off x="6858000" y="3011269"/>
            <a:ext cx="2209800" cy="830997"/>
          </a:xfrm>
          <a:prstGeom prst="rect">
            <a:avLst/>
          </a:prstGeom>
          <a:noFill/>
        </p:spPr>
        <p:txBody>
          <a:bodyPr wrap="square" rtlCol="0">
            <a:spAutoFit/>
          </a:bodyPr>
          <a:lstStyle/>
          <a:p>
            <a:pPr algn="ctr"/>
            <a:r>
              <a:rPr lang="en-US" sz="2400" dirty="0" smtClean="0">
                <a:solidFill>
                  <a:schemeClr val="bg1"/>
                </a:solidFill>
                <a:latin typeface="Segoe Print" pitchFamily="2" charset="0"/>
              </a:rPr>
              <a:t>phone wallpaper!</a:t>
            </a:r>
            <a:endParaRPr lang="en-US" sz="2400" dirty="0">
              <a:solidFill>
                <a:schemeClr val="bg1"/>
              </a:solidFill>
              <a:latin typeface="Segoe Print" pitchFamily="2" charset="0"/>
            </a:endParaRPr>
          </a:p>
        </p:txBody>
      </p:sp>
      <p:sp>
        <p:nvSpPr>
          <p:cNvPr id="21" name="Title 1"/>
          <p:cNvSpPr>
            <a:spLocks noGrp="1"/>
          </p:cNvSpPr>
          <p:nvPr>
            <p:ph type="title"/>
          </p:nvPr>
        </p:nvSpPr>
        <p:spPr>
          <a:xfrm>
            <a:off x="152400" y="152400"/>
            <a:ext cx="8839200" cy="838200"/>
          </a:xfrm>
        </p:spPr>
        <p:txBody>
          <a:bodyPr/>
          <a:lstStyle/>
          <a:p>
            <a:pPr fontAlgn="auto">
              <a:spcAft>
                <a:spcPts val="0"/>
              </a:spcAft>
              <a:defRPr/>
            </a:pPr>
            <a:r>
              <a:rPr lang="en-US" sz="5400" dirty="0" err="1" smtClean="0">
                <a:solidFill>
                  <a:schemeClr val="accent6"/>
                </a:solidFill>
                <a:latin typeface="Segoe UI Semibold" pitchFamily="34" charset="0"/>
              </a:rPr>
              <a:t>ubi</a:t>
            </a:r>
            <a:r>
              <a:rPr lang="en-US" sz="5400" dirty="0" err="1" smtClean="0">
                <a:latin typeface="Segoe UI Semibold" pitchFamily="34" charset="0"/>
              </a:rPr>
              <a:t>system</a:t>
            </a:r>
            <a:r>
              <a:rPr lang="en-US" sz="5400" dirty="0" smtClean="0">
                <a:latin typeface="Segoe UI Semibold" pitchFamily="34" charset="0"/>
              </a:rPr>
              <a:t> components</a:t>
            </a:r>
            <a:endParaRPr lang="en-US" sz="5400" dirty="0">
              <a:latin typeface="Segoe UI Semibold" pitchFamily="34" charset="0"/>
            </a:endParaRPr>
          </a:p>
        </p:txBody>
      </p:sp>
    </p:spTree>
    <p:extLst>
      <p:ext uri="{BB962C8B-B14F-4D97-AF65-F5344CB8AC3E}">
        <p14:creationId xmlns:p14="http://schemas.microsoft.com/office/powerpoint/2010/main" val="3948071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790" y="-1600200"/>
            <a:ext cx="8839200" cy="838200"/>
          </a:xfrm>
        </p:spPr>
        <p:txBody>
          <a:bodyPr/>
          <a:lstStyle/>
          <a:p>
            <a:pPr fontAlgn="auto">
              <a:spcAft>
                <a:spcPts val="0"/>
              </a:spcAft>
              <a:defRPr/>
            </a:pPr>
            <a:r>
              <a:rPr lang="en-US" sz="5400" dirty="0" err="1" smtClean="0">
                <a:latin typeface="Segoe UI Semibold" pitchFamily="34" charset="0"/>
              </a:rPr>
              <a:t>ubi</a:t>
            </a:r>
            <a:r>
              <a:rPr lang="en-US" sz="5400" dirty="0" err="1" smtClean="0">
                <a:solidFill>
                  <a:srgbClr val="CC0797"/>
                </a:solidFill>
                <a:latin typeface="Segoe UI Semibold" pitchFamily="34" charset="0"/>
              </a:rPr>
              <a:t>fit</a:t>
            </a:r>
            <a:r>
              <a:rPr lang="en-US" sz="5400" dirty="0" smtClean="0">
                <a:latin typeface="Segoe UI Semibold" pitchFamily="34" charset="0"/>
              </a:rPr>
              <a:t> components</a:t>
            </a:r>
            <a:endParaRPr lang="en-US" sz="5400" dirty="0">
              <a:latin typeface="Segoe UI Semibold" pitchFamily="34" charset="0"/>
            </a:endParaRPr>
          </a:p>
        </p:txBody>
      </p:sp>
      <p:sp>
        <p:nvSpPr>
          <p:cNvPr id="43011" name="Text Box 10"/>
          <p:cNvSpPr txBox="1">
            <a:spLocks noChangeArrowheads="1"/>
          </p:cNvSpPr>
          <p:nvPr/>
        </p:nvSpPr>
        <p:spPr bwMode="auto">
          <a:xfrm>
            <a:off x="5638800" y="3640138"/>
            <a:ext cx="814388" cy="1016000"/>
          </a:xfrm>
          <a:prstGeom prst="rect">
            <a:avLst/>
          </a:prstGeom>
          <a:noFill/>
          <a:ln w="9525">
            <a:noFill/>
            <a:miter lim="800000"/>
            <a:headEnd/>
            <a:tailEnd/>
          </a:ln>
        </p:spPr>
        <p:txBody>
          <a:bodyPr wrap="none">
            <a:spAutoFit/>
          </a:bodyPr>
          <a:lstStyle/>
          <a:p>
            <a:pPr algn="dist">
              <a:buFont typeface="Wingdings" pitchFamily="2" charset="2"/>
              <a:buNone/>
            </a:pPr>
            <a:r>
              <a:rPr lang="en-US" sz="6000" dirty="0">
                <a:solidFill>
                  <a:srgbClr val="48596A"/>
                </a:solidFill>
                <a:latin typeface="Cambria" pitchFamily="18" charset="0"/>
              </a:rPr>
              <a:t>+</a:t>
            </a:r>
          </a:p>
        </p:txBody>
      </p:sp>
      <p:grpSp>
        <p:nvGrpSpPr>
          <p:cNvPr id="3" name="Group 22"/>
          <p:cNvGrpSpPr>
            <a:grpSpLocks/>
          </p:cNvGrpSpPr>
          <p:nvPr/>
        </p:nvGrpSpPr>
        <p:grpSpPr bwMode="auto">
          <a:xfrm>
            <a:off x="545275" y="1805050"/>
            <a:ext cx="4770438" cy="920688"/>
            <a:chOff x="558800" y="1576450"/>
            <a:chExt cx="4770438" cy="920688"/>
          </a:xfrm>
        </p:grpSpPr>
        <p:sp>
          <p:nvSpPr>
            <p:cNvPr id="43029" name="Text Box 12"/>
            <p:cNvSpPr txBox="1">
              <a:spLocks noChangeArrowheads="1"/>
            </p:cNvSpPr>
            <p:nvPr/>
          </p:nvSpPr>
          <p:spPr bwMode="auto">
            <a:xfrm>
              <a:off x="849244" y="1576450"/>
              <a:ext cx="4185891" cy="400110"/>
            </a:xfrm>
            <a:prstGeom prst="rect">
              <a:avLst/>
            </a:prstGeom>
            <a:noFill/>
            <a:ln w="9525">
              <a:noFill/>
              <a:miter lim="800000"/>
              <a:headEnd/>
              <a:tailEnd/>
            </a:ln>
          </p:spPr>
          <p:txBody>
            <a:bodyPr wrap="none">
              <a:spAutoFit/>
            </a:bodyPr>
            <a:lstStyle/>
            <a:p>
              <a:pPr algn="ctr">
                <a:buFont typeface="Wingdings" pitchFamily="2" charset="2"/>
                <a:buNone/>
              </a:pPr>
              <a:r>
                <a:rPr lang="en-US" sz="2000" i="1" dirty="0">
                  <a:solidFill>
                    <a:srgbClr val="FE8637"/>
                  </a:solidFill>
                  <a:latin typeface="Cambria" pitchFamily="18" charset="0"/>
                </a:rPr>
                <a:t>collects</a:t>
              </a:r>
              <a:r>
                <a:rPr lang="en-US" sz="2000" dirty="0">
                  <a:solidFill>
                    <a:srgbClr val="FE8637"/>
                  </a:solidFill>
                  <a:latin typeface="Cambria" pitchFamily="18" charset="0"/>
                </a:rPr>
                <a:t> data about physical activities</a:t>
              </a:r>
            </a:p>
          </p:txBody>
        </p:sp>
        <p:sp>
          <p:nvSpPr>
            <p:cNvPr id="43030" name="AutoShape 13"/>
            <p:cNvSpPr>
              <a:spLocks/>
            </p:cNvSpPr>
            <p:nvPr/>
          </p:nvSpPr>
          <p:spPr bwMode="auto">
            <a:xfrm rot="5400000" flipV="1">
              <a:off x="2677319" y="-154781"/>
              <a:ext cx="533400" cy="4770438"/>
            </a:xfrm>
            <a:prstGeom prst="leftBrace">
              <a:avLst>
                <a:gd name="adj1" fmla="val 84507"/>
                <a:gd name="adj2" fmla="val 50000"/>
              </a:avLst>
            </a:prstGeom>
            <a:noFill/>
            <a:ln w="25400">
              <a:solidFill>
                <a:schemeClr val="accent6"/>
              </a:solidFill>
              <a:round/>
              <a:headEnd/>
              <a:tailEnd/>
            </a:ln>
          </p:spPr>
          <p:txBody>
            <a:bodyPr wrap="none" anchor="ctr"/>
            <a:lstStyle/>
            <a:p>
              <a:endParaRPr lang="en-US">
                <a:solidFill>
                  <a:prstClr val="black"/>
                </a:solidFill>
                <a:latin typeface="Cambria" pitchFamily="18" charset="0"/>
              </a:endParaRPr>
            </a:p>
          </p:txBody>
        </p:sp>
      </p:grpSp>
      <p:grpSp>
        <p:nvGrpSpPr>
          <p:cNvPr id="4" name="Group 23"/>
          <p:cNvGrpSpPr>
            <a:grpSpLocks/>
          </p:cNvGrpSpPr>
          <p:nvPr/>
        </p:nvGrpSpPr>
        <p:grpSpPr bwMode="auto">
          <a:xfrm>
            <a:off x="3473239" y="5664200"/>
            <a:ext cx="4931478" cy="922482"/>
            <a:chOff x="3574839" y="5435600"/>
            <a:chExt cx="4931478" cy="922482"/>
          </a:xfrm>
        </p:grpSpPr>
        <p:sp>
          <p:nvSpPr>
            <p:cNvPr id="43027" name="AutoShape 11"/>
            <p:cNvSpPr>
              <a:spLocks/>
            </p:cNvSpPr>
            <p:nvPr/>
          </p:nvSpPr>
          <p:spPr bwMode="auto">
            <a:xfrm rot="-5400000">
              <a:off x="5765800" y="3276600"/>
              <a:ext cx="533400" cy="4851400"/>
            </a:xfrm>
            <a:prstGeom prst="leftBrace">
              <a:avLst>
                <a:gd name="adj1" fmla="val 84510"/>
                <a:gd name="adj2" fmla="val 50000"/>
              </a:avLst>
            </a:prstGeom>
            <a:noFill/>
            <a:ln w="25400" algn="ctr">
              <a:solidFill>
                <a:schemeClr val="accent1">
                  <a:lumMod val="60000"/>
                  <a:lumOff val="40000"/>
                </a:schemeClr>
              </a:solidFill>
              <a:round/>
              <a:headEnd/>
              <a:tailEnd/>
            </a:ln>
          </p:spPr>
          <p:txBody>
            <a:bodyPr wrap="none" anchor="ctr"/>
            <a:lstStyle/>
            <a:p>
              <a:endParaRPr lang="en-US">
                <a:solidFill>
                  <a:prstClr val="black"/>
                </a:solidFill>
                <a:latin typeface="Cambria" pitchFamily="18" charset="0"/>
              </a:endParaRPr>
            </a:p>
          </p:txBody>
        </p:sp>
        <p:sp>
          <p:nvSpPr>
            <p:cNvPr id="43028" name="Text Box 14"/>
            <p:cNvSpPr txBox="1">
              <a:spLocks noChangeArrowheads="1"/>
            </p:cNvSpPr>
            <p:nvPr/>
          </p:nvSpPr>
          <p:spPr bwMode="auto">
            <a:xfrm>
              <a:off x="3574839" y="5957972"/>
              <a:ext cx="4931478" cy="400110"/>
            </a:xfrm>
            <a:prstGeom prst="rect">
              <a:avLst/>
            </a:prstGeom>
            <a:noFill/>
            <a:ln w="9525">
              <a:noFill/>
              <a:miter lim="800000"/>
              <a:headEnd/>
              <a:tailEnd/>
            </a:ln>
          </p:spPr>
          <p:txBody>
            <a:bodyPr wrap="none">
              <a:spAutoFit/>
            </a:bodyPr>
            <a:lstStyle/>
            <a:p>
              <a:pPr algn="ctr">
                <a:buFont typeface="Wingdings" pitchFamily="2" charset="2"/>
                <a:buNone/>
              </a:pPr>
              <a:r>
                <a:rPr lang="en-US" sz="2000" i="1" dirty="0">
                  <a:solidFill>
                    <a:srgbClr val="4F81BD">
                      <a:lumMod val="60000"/>
                      <a:lumOff val="40000"/>
                    </a:srgbClr>
                  </a:solidFill>
                  <a:latin typeface="Cambria" pitchFamily="18" charset="0"/>
                </a:rPr>
                <a:t>communicates</a:t>
              </a:r>
              <a:r>
                <a:rPr lang="en-US" sz="2000" dirty="0">
                  <a:solidFill>
                    <a:srgbClr val="4F81BD">
                      <a:lumMod val="60000"/>
                      <a:lumOff val="40000"/>
                    </a:srgbClr>
                  </a:solidFill>
                  <a:latin typeface="Cambria" pitchFamily="18" charset="0"/>
                </a:rPr>
                <a:t> data about physical activities</a:t>
              </a:r>
            </a:p>
          </p:txBody>
        </p:sp>
      </p:grpSp>
      <p:grpSp>
        <p:nvGrpSpPr>
          <p:cNvPr id="5" name="Group 20"/>
          <p:cNvGrpSpPr>
            <a:grpSpLocks/>
          </p:cNvGrpSpPr>
          <p:nvPr/>
        </p:nvGrpSpPr>
        <p:grpSpPr bwMode="auto">
          <a:xfrm>
            <a:off x="3606800" y="2743200"/>
            <a:ext cx="1722438" cy="2768600"/>
            <a:chOff x="3606800" y="2515016"/>
            <a:chExt cx="1722438" cy="2768184"/>
          </a:xfrm>
        </p:grpSpPr>
        <p:sp>
          <p:nvSpPr>
            <p:cNvPr id="43023" name="Text Box 7"/>
            <p:cNvSpPr txBox="1">
              <a:spLocks noChangeArrowheads="1"/>
            </p:cNvSpPr>
            <p:nvPr/>
          </p:nvSpPr>
          <p:spPr bwMode="auto">
            <a:xfrm>
              <a:off x="3606800" y="2515016"/>
              <a:ext cx="1722438" cy="369277"/>
            </a:xfrm>
            <a:prstGeom prst="rect">
              <a:avLst/>
            </a:prstGeom>
            <a:noFill/>
            <a:ln w="9525">
              <a:noFill/>
              <a:miter lim="800000"/>
              <a:headEnd/>
              <a:tailEnd/>
            </a:ln>
          </p:spPr>
          <p:txBody>
            <a:bodyPr wrap="square">
              <a:spAutoFit/>
            </a:bodyPr>
            <a:lstStyle/>
            <a:p>
              <a:pPr algn="ctr">
                <a:buFont typeface="Wingdings" pitchFamily="2" charset="2"/>
                <a:buNone/>
              </a:pPr>
              <a:r>
                <a:rPr lang="en-US" dirty="0" smtClean="0">
                  <a:solidFill>
                    <a:prstClr val="white">
                      <a:lumMod val="75000"/>
                    </a:prstClr>
                  </a:solidFill>
                  <a:latin typeface="Segoe Condensed" pitchFamily="34" charset="0"/>
                </a:rPr>
                <a:t>self-report</a:t>
              </a:r>
              <a:endParaRPr lang="en-US" dirty="0">
                <a:solidFill>
                  <a:prstClr val="white">
                    <a:lumMod val="75000"/>
                  </a:prstClr>
                </a:solidFill>
                <a:latin typeface="Segoe Condensed" pitchFamily="34" charset="0"/>
              </a:endParaRPr>
            </a:p>
          </p:txBody>
        </p:sp>
        <p:grpSp>
          <p:nvGrpSpPr>
            <p:cNvPr id="6" name="Group 18"/>
            <p:cNvGrpSpPr>
              <a:grpSpLocks/>
            </p:cNvGrpSpPr>
            <p:nvPr/>
          </p:nvGrpSpPr>
          <p:grpSpPr bwMode="auto">
            <a:xfrm>
              <a:off x="3606800" y="2986088"/>
              <a:ext cx="1722438" cy="2297112"/>
              <a:chOff x="3606800" y="2986088"/>
              <a:chExt cx="1722438" cy="2297112"/>
            </a:xfrm>
          </p:grpSpPr>
          <p:pic>
            <p:nvPicPr>
              <p:cNvPr id="43025" name="Picture 31" descr="dailyView-mar5-today1"/>
              <p:cNvPicPr>
                <a:picLocks noChangeAspect="1" noChangeArrowheads="1"/>
              </p:cNvPicPr>
              <p:nvPr/>
            </p:nvPicPr>
            <p:blipFill>
              <a:blip r:embed="rId3" cstate="print"/>
              <a:srcRect/>
              <a:stretch>
                <a:fillRect/>
              </a:stretch>
            </p:blipFill>
            <p:spPr bwMode="auto">
              <a:xfrm>
                <a:off x="3606800" y="2986088"/>
                <a:ext cx="1722438" cy="2297112"/>
              </a:xfrm>
              <a:prstGeom prst="rect">
                <a:avLst/>
              </a:prstGeom>
              <a:noFill/>
              <a:ln w="9525">
                <a:solidFill>
                  <a:schemeClr val="tx1"/>
                </a:solidFill>
                <a:miter lim="800000"/>
                <a:headEnd/>
                <a:tailEnd/>
              </a:ln>
            </p:spPr>
          </p:pic>
          <p:pic>
            <p:nvPicPr>
              <p:cNvPr id="43026" name="Picture 16" descr="dailyView-mar5-today1"/>
              <p:cNvPicPr>
                <a:picLocks noChangeAspect="1" noChangeArrowheads="1"/>
              </p:cNvPicPr>
              <p:nvPr/>
            </p:nvPicPr>
            <p:blipFill>
              <a:blip r:embed="rId3" cstate="print"/>
              <a:srcRect t="8536" b="8951"/>
              <a:stretch>
                <a:fillRect/>
              </a:stretch>
            </p:blipFill>
            <p:spPr bwMode="auto">
              <a:xfrm>
                <a:off x="3606800" y="3148013"/>
                <a:ext cx="1722438" cy="1895475"/>
              </a:xfrm>
              <a:prstGeom prst="rect">
                <a:avLst/>
              </a:prstGeom>
              <a:noFill/>
              <a:ln w="9525">
                <a:solidFill>
                  <a:schemeClr val="tx1"/>
                </a:solidFill>
                <a:miter lim="800000"/>
                <a:headEnd/>
                <a:tailEnd/>
              </a:ln>
            </p:spPr>
          </p:pic>
        </p:grpSp>
      </p:grpSp>
      <p:grpSp>
        <p:nvGrpSpPr>
          <p:cNvPr id="7" name="Group 21"/>
          <p:cNvGrpSpPr>
            <a:grpSpLocks/>
          </p:cNvGrpSpPr>
          <p:nvPr/>
        </p:nvGrpSpPr>
        <p:grpSpPr bwMode="auto">
          <a:xfrm>
            <a:off x="6400800" y="2743200"/>
            <a:ext cx="2057400" cy="2757488"/>
            <a:chOff x="381000" y="2515016"/>
            <a:chExt cx="2057400" cy="2757072"/>
          </a:xfrm>
        </p:grpSpPr>
        <p:sp>
          <p:nvSpPr>
            <p:cNvPr id="43021" name="Text Box 6"/>
            <p:cNvSpPr txBox="1">
              <a:spLocks noChangeArrowheads="1"/>
            </p:cNvSpPr>
            <p:nvPr/>
          </p:nvSpPr>
          <p:spPr bwMode="auto">
            <a:xfrm>
              <a:off x="381000" y="2515016"/>
              <a:ext cx="2057400" cy="369276"/>
            </a:xfrm>
            <a:prstGeom prst="rect">
              <a:avLst/>
            </a:prstGeom>
            <a:noFill/>
            <a:ln w="9525">
              <a:noFill/>
              <a:miter lim="800000"/>
              <a:headEnd/>
              <a:tailEnd/>
            </a:ln>
          </p:spPr>
          <p:txBody>
            <a:bodyPr>
              <a:spAutoFit/>
            </a:bodyPr>
            <a:lstStyle/>
            <a:p>
              <a:pPr algn="ctr">
                <a:buFont typeface="Wingdings" pitchFamily="2" charset="2"/>
                <a:buNone/>
              </a:pPr>
              <a:r>
                <a:rPr lang="en-US" dirty="0" err="1">
                  <a:solidFill>
                    <a:prstClr val="white">
                      <a:lumMod val="75000"/>
                    </a:prstClr>
                  </a:solidFill>
                  <a:latin typeface="Segoe Condensed" pitchFamily="34" charset="0"/>
                </a:rPr>
                <a:t>glanceable</a:t>
              </a:r>
              <a:r>
                <a:rPr lang="en-US" dirty="0">
                  <a:solidFill>
                    <a:prstClr val="white">
                      <a:lumMod val="75000"/>
                    </a:prstClr>
                  </a:solidFill>
                  <a:latin typeface="Segoe Condensed" pitchFamily="34" charset="0"/>
                </a:rPr>
                <a:t> display</a:t>
              </a:r>
            </a:p>
          </p:txBody>
        </p:sp>
        <p:pic>
          <p:nvPicPr>
            <p:cNvPr id="43022" name="Picture 17" descr="mid-week-background-screen"/>
            <p:cNvPicPr>
              <a:picLocks noChangeAspect="1" noChangeArrowheads="1"/>
            </p:cNvPicPr>
            <p:nvPr/>
          </p:nvPicPr>
          <p:blipFill>
            <a:blip r:embed="rId4" cstate="print"/>
            <a:srcRect/>
            <a:stretch>
              <a:fillRect/>
            </a:stretch>
          </p:blipFill>
          <p:spPr bwMode="auto">
            <a:xfrm>
              <a:off x="558800" y="2984500"/>
              <a:ext cx="1716088" cy="2287588"/>
            </a:xfrm>
            <a:prstGeom prst="rect">
              <a:avLst/>
            </a:prstGeom>
            <a:noFill/>
            <a:ln w="9525">
              <a:noFill/>
              <a:miter lim="800000"/>
              <a:headEnd/>
              <a:tailEnd/>
            </a:ln>
          </p:spPr>
        </p:pic>
      </p:grpSp>
      <p:sp>
        <p:nvSpPr>
          <p:cNvPr id="43016" name="Text Box 10"/>
          <p:cNvSpPr txBox="1">
            <a:spLocks noChangeArrowheads="1"/>
          </p:cNvSpPr>
          <p:nvPr/>
        </p:nvSpPr>
        <p:spPr bwMode="auto">
          <a:xfrm>
            <a:off x="2514600" y="3657600"/>
            <a:ext cx="814388" cy="1016000"/>
          </a:xfrm>
          <a:prstGeom prst="rect">
            <a:avLst/>
          </a:prstGeom>
          <a:noFill/>
          <a:ln w="9525">
            <a:noFill/>
            <a:miter lim="800000"/>
            <a:headEnd/>
            <a:tailEnd/>
          </a:ln>
        </p:spPr>
        <p:txBody>
          <a:bodyPr wrap="none">
            <a:spAutoFit/>
          </a:bodyPr>
          <a:lstStyle/>
          <a:p>
            <a:pPr algn="dist">
              <a:buFont typeface="Wingdings" pitchFamily="2" charset="2"/>
              <a:buNone/>
            </a:pPr>
            <a:r>
              <a:rPr lang="en-US" sz="6000">
                <a:solidFill>
                  <a:srgbClr val="48596A"/>
                </a:solidFill>
                <a:latin typeface="Cambria" pitchFamily="18" charset="0"/>
              </a:rPr>
              <a:t>+</a:t>
            </a:r>
          </a:p>
        </p:txBody>
      </p:sp>
      <p:grpSp>
        <p:nvGrpSpPr>
          <p:cNvPr id="8" name="Group 19"/>
          <p:cNvGrpSpPr>
            <a:grpSpLocks/>
          </p:cNvGrpSpPr>
          <p:nvPr/>
        </p:nvGrpSpPr>
        <p:grpSpPr bwMode="auto">
          <a:xfrm>
            <a:off x="217790" y="2743200"/>
            <a:ext cx="2307042" cy="3006725"/>
            <a:chOff x="6008990" y="2514600"/>
            <a:chExt cx="2307042" cy="3006725"/>
          </a:xfrm>
        </p:grpSpPr>
        <p:sp>
          <p:nvSpPr>
            <p:cNvPr id="43019" name="Text Box 8"/>
            <p:cNvSpPr txBox="1">
              <a:spLocks noChangeArrowheads="1"/>
            </p:cNvSpPr>
            <p:nvPr/>
          </p:nvSpPr>
          <p:spPr bwMode="auto">
            <a:xfrm>
              <a:off x="6008990" y="2514600"/>
              <a:ext cx="2307042" cy="369332"/>
            </a:xfrm>
            <a:prstGeom prst="rect">
              <a:avLst/>
            </a:prstGeom>
            <a:noFill/>
            <a:ln w="9525">
              <a:noFill/>
              <a:miter lim="800000"/>
              <a:headEnd/>
              <a:tailEnd/>
            </a:ln>
          </p:spPr>
          <p:txBody>
            <a:bodyPr wrap="none">
              <a:spAutoFit/>
            </a:bodyPr>
            <a:lstStyle/>
            <a:p>
              <a:pPr algn="ctr">
                <a:buFont typeface="Wingdings" pitchFamily="2" charset="2"/>
                <a:buNone/>
              </a:pPr>
              <a:r>
                <a:rPr lang="en-US" dirty="0" smtClean="0">
                  <a:solidFill>
                    <a:prstClr val="white">
                      <a:lumMod val="75000"/>
                    </a:prstClr>
                  </a:solidFill>
                  <a:latin typeface="Segoe Condensed" pitchFamily="34" charset="0"/>
                </a:rPr>
                <a:t>activity recognition device</a:t>
              </a:r>
              <a:endParaRPr lang="en-US" dirty="0">
                <a:solidFill>
                  <a:prstClr val="white">
                    <a:lumMod val="75000"/>
                  </a:prstClr>
                </a:solidFill>
                <a:latin typeface="Segoe Condensed" pitchFamily="34" charset="0"/>
              </a:endParaRPr>
            </a:p>
          </p:txBody>
        </p:sp>
        <p:pic>
          <p:nvPicPr>
            <p:cNvPr id="43020" name="Picture 19" descr="MSP-newCase-front-sm.png"/>
            <p:cNvPicPr>
              <a:picLocks noChangeAspect="1"/>
            </p:cNvPicPr>
            <p:nvPr/>
          </p:nvPicPr>
          <p:blipFill>
            <a:blip r:embed="rId5" cstate="print"/>
            <a:srcRect/>
            <a:stretch>
              <a:fillRect/>
            </a:stretch>
          </p:blipFill>
          <p:spPr bwMode="auto">
            <a:xfrm>
              <a:off x="6426200" y="2938463"/>
              <a:ext cx="1803400" cy="2582862"/>
            </a:xfrm>
            <a:prstGeom prst="rect">
              <a:avLst/>
            </a:prstGeom>
            <a:noFill/>
            <a:ln w="9525">
              <a:noFill/>
              <a:miter lim="800000"/>
              <a:headEnd/>
              <a:tailEnd/>
            </a:ln>
          </p:spPr>
        </p:pic>
      </p:grpSp>
      <p:sp>
        <p:nvSpPr>
          <p:cNvPr id="24" name="Rectangle 23"/>
          <p:cNvSpPr/>
          <p:nvPr/>
        </p:nvSpPr>
        <p:spPr>
          <a:xfrm>
            <a:off x="152400" y="792675"/>
            <a:ext cx="5602816" cy="584775"/>
          </a:xfrm>
          <a:prstGeom prst="rect">
            <a:avLst/>
          </a:prstGeom>
        </p:spPr>
        <p:txBody>
          <a:bodyPr wrap="none">
            <a:spAutoFit/>
          </a:bodyPr>
          <a:lstStyle/>
          <a:p>
            <a:r>
              <a:rPr lang="en-US" sz="3200" dirty="0" smtClean="0">
                <a:solidFill>
                  <a:prstClr val="white">
                    <a:lumMod val="75000"/>
                  </a:prstClr>
                </a:solidFill>
                <a:latin typeface="Segoe UI Light" pitchFamily="34" charset="0"/>
                <a:cs typeface="Arial" pitchFamily="34" charset="0"/>
              </a:rPr>
              <a:t>towards zero effort applications</a:t>
            </a:r>
            <a:endParaRPr lang="en-US" sz="1200" dirty="0">
              <a:solidFill>
                <a:prstClr val="black"/>
              </a:solidFill>
              <a:latin typeface="Segoe UI Light" pitchFamily="34" charset="0"/>
              <a:cs typeface="Arial" pitchFamily="34" charset="0"/>
            </a:endParaRPr>
          </a:p>
        </p:txBody>
      </p:sp>
      <p:sp>
        <p:nvSpPr>
          <p:cNvPr id="23" name="Title 1"/>
          <p:cNvSpPr txBox="1">
            <a:spLocks/>
          </p:cNvSpPr>
          <p:nvPr/>
        </p:nvSpPr>
        <p:spPr>
          <a:xfrm>
            <a:off x="152400" y="152400"/>
            <a:ext cx="8839200" cy="8382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400" kern="1200">
                <a:solidFill>
                  <a:schemeClr val="bg1">
                    <a:lumMod val="75000"/>
                  </a:schemeClr>
                </a:solidFill>
                <a:latin typeface="Arial Black" pitchFamily="34" charset="0"/>
                <a:ea typeface="+mj-ea"/>
                <a:cs typeface="+mj-cs"/>
              </a:defRPr>
            </a:lvl1pPr>
          </a:lstStyle>
          <a:p>
            <a:pPr>
              <a:defRPr/>
            </a:pPr>
            <a:r>
              <a:rPr lang="en-US" sz="5400" smtClean="0">
                <a:solidFill>
                  <a:schemeClr val="accent6"/>
                </a:solidFill>
                <a:latin typeface="Segoe UI Semibold" pitchFamily="34" charset="0"/>
              </a:rPr>
              <a:t>ubi</a:t>
            </a:r>
            <a:r>
              <a:rPr lang="en-US" sz="5400" smtClean="0">
                <a:latin typeface="Segoe UI Semibold" pitchFamily="34" charset="0"/>
              </a:rPr>
              <a:t>system components</a:t>
            </a:r>
            <a:endParaRPr lang="en-US" sz="5400" dirty="0">
              <a:latin typeface="Segoe UI Semibold" pitchFamily="34" charset="0"/>
            </a:endParaRPr>
          </a:p>
        </p:txBody>
      </p:sp>
    </p:spTree>
    <p:extLst>
      <p:ext uri="{BB962C8B-B14F-4D97-AF65-F5344CB8AC3E}">
        <p14:creationId xmlns:p14="http://schemas.microsoft.com/office/powerpoint/2010/main" val="204889233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1"/>
          <p:cNvSpPr>
            <a:spLocks noGrp="1"/>
          </p:cNvSpPr>
          <p:nvPr>
            <p:ph type="title"/>
          </p:nvPr>
        </p:nvSpPr>
        <p:spPr>
          <a:xfrm>
            <a:off x="152400" y="155375"/>
            <a:ext cx="8839200" cy="838200"/>
          </a:xfrm>
        </p:spPr>
        <p:txBody>
          <a:bodyPr>
            <a:noAutofit/>
          </a:bodyPr>
          <a:lstStyle/>
          <a:p>
            <a:pPr algn="l"/>
            <a:r>
              <a:rPr lang="en-US" dirty="0" err="1">
                <a:solidFill>
                  <a:schemeClr val="bg1">
                    <a:lumMod val="75000"/>
                  </a:schemeClr>
                </a:solidFill>
                <a:latin typeface="Segoe UI Semibold" pitchFamily="34" charset="0"/>
              </a:rPr>
              <a:t>u</a:t>
            </a:r>
            <a:r>
              <a:rPr lang="en-US" dirty="0" err="1" smtClean="0">
                <a:solidFill>
                  <a:schemeClr val="bg1">
                    <a:lumMod val="75000"/>
                  </a:schemeClr>
                </a:solidFill>
                <a:latin typeface="Segoe UI Semibold" pitchFamily="34" charset="0"/>
              </a:rPr>
              <a:t>bi</a:t>
            </a:r>
            <a:r>
              <a:rPr lang="en-US" dirty="0" err="1" smtClean="0">
                <a:solidFill>
                  <a:srgbClr val="92D050"/>
                </a:solidFill>
                <a:latin typeface="Segoe UI Semibold" pitchFamily="34" charset="0"/>
              </a:rPr>
              <a:t>green</a:t>
            </a:r>
            <a:r>
              <a:rPr lang="en-US" dirty="0" smtClean="0">
                <a:solidFill>
                  <a:srgbClr val="92D050"/>
                </a:solidFill>
                <a:latin typeface="Segoe UI Semibold" pitchFamily="34" charset="0"/>
              </a:rPr>
              <a:t> </a:t>
            </a:r>
            <a:r>
              <a:rPr lang="en-US" dirty="0">
                <a:solidFill>
                  <a:schemeClr val="bg1">
                    <a:lumMod val="75000"/>
                  </a:schemeClr>
                </a:solidFill>
                <a:latin typeface="Segoe UI Semibold" pitchFamily="34" charset="0"/>
              </a:rPr>
              <a:t>components</a:t>
            </a:r>
            <a:endParaRPr lang="en-US" dirty="0">
              <a:solidFill>
                <a:schemeClr val="bg1">
                  <a:lumMod val="75000"/>
                </a:schemeClr>
              </a:solidFill>
              <a:latin typeface="Segoe UI Semibold" pitchFamily="34" charset="0"/>
              <a:cs typeface="Arial" pitchFamily="34" charset="0"/>
            </a:endParaRPr>
          </a:p>
        </p:txBody>
      </p:sp>
      <p:cxnSp>
        <p:nvCxnSpPr>
          <p:cNvPr id="41" name="Straight Connector 40"/>
          <p:cNvCxnSpPr/>
          <p:nvPr/>
        </p:nvCxnSpPr>
        <p:spPr>
          <a:xfrm flipH="1">
            <a:off x="6627812" y="1812006"/>
            <a:ext cx="1588" cy="210312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18084" y="5942625"/>
            <a:ext cx="2658516" cy="369332"/>
          </a:xfrm>
          <a:prstGeom prst="rect">
            <a:avLst/>
          </a:prstGeom>
          <a:noFill/>
        </p:spPr>
        <p:txBody>
          <a:bodyPr wrap="square" rtlCol="0">
            <a:spAutoFit/>
          </a:bodyPr>
          <a:lstStyle/>
          <a:p>
            <a:pPr algn="ctr"/>
            <a:r>
              <a:rPr lang="en-US" b="1" dirty="0" smtClean="0">
                <a:solidFill>
                  <a:prstClr val="white">
                    <a:lumMod val="95000"/>
                  </a:prstClr>
                </a:solidFill>
                <a:latin typeface="Segoe UI Light" pitchFamily="34" charset="0"/>
              </a:rPr>
              <a:t>m</a:t>
            </a:r>
            <a:r>
              <a:rPr lang="en-US" dirty="0" smtClean="0">
                <a:solidFill>
                  <a:prstClr val="white">
                    <a:lumMod val="95000"/>
                  </a:prstClr>
                </a:solidFill>
                <a:latin typeface="Segoe UI Light" pitchFamily="34" charset="0"/>
              </a:rPr>
              <a:t>obile </a:t>
            </a:r>
            <a:r>
              <a:rPr lang="en-US" b="1" dirty="0" smtClean="0">
                <a:solidFill>
                  <a:prstClr val="white">
                    <a:lumMod val="95000"/>
                  </a:prstClr>
                </a:solidFill>
                <a:latin typeface="Segoe UI Light" pitchFamily="34" charset="0"/>
              </a:rPr>
              <a:t>s</a:t>
            </a:r>
            <a:r>
              <a:rPr lang="en-US" dirty="0" smtClean="0">
                <a:solidFill>
                  <a:prstClr val="white">
                    <a:lumMod val="95000"/>
                  </a:prstClr>
                </a:solidFill>
                <a:latin typeface="Segoe UI Light" pitchFamily="34" charset="0"/>
              </a:rPr>
              <a:t>ensing </a:t>
            </a:r>
            <a:r>
              <a:rPr lang="en-US" b="1" dirty="0" smtClean="0">
                <a:solidFill>
                  <a:prstClr val="white">
                    <a:lumMod val="95000"/>
                  </a:prstClr>
                </a:solidFill>
                <a:latin typeface="Segoe UI Light" pitchFamily="34" charset="0"/>
              </a:rPr>
              <a:t>p</a:t>
            </a:r>
            <a:r>
              <a:rPr lang="en-US" dirty="0" smtClean="0">
                <a:solidFill>
                  <a:prstClr val="white">
                    <a:lumMod val="95000"/>
                  </a:prstClr>
                </a:solidFill>
                <a:latin typeface="Segoe UI Light" pitchFamily="34" charset="0"/>
              </a:rPr>
              <a:t>latform</a:t>
            </a:r>
            <a:endParaRPr lang="en-US" dirty="0">
              <a:solidFill>
                <a:prstClr val="white">
                  <a:lumMod val="95000"/>
                </a:prstClr>
              </a:solidFill>
              <a:latin typeface="Segoe UI Light" pitchFamily="34" charset="0"/>
            </a:endParaRPr>
          </a:p>
        </p:txBody>
      </p:sp>
      <p:pic>
        <p:nvPicPr>
          <p:cNvPr id="38" name="Picture 1" descr="C:\research\talks\BECC2008-UbiGreen\msp_side.png"/>
          <p:cNvPicPr>
            <a:picLocks noChangeAspect="1" noChangeArrowheads="1"/>
          </p:cNvPicPr>
          <p:nvPr/>
        </p:nvPicPr>
        <p:blipFill>
          <a:blip r:embed="rId3" cstate="print"/>
          <a:srcRect/>
          <a:stretch>
            <a:fillRect/>
          </a:stretch>
        </p:blipFill>
        <p:spPr bwMode="auto">
          <a:xfrm rot="5554952">
            <a:off x="1241537" y="4699538"/>
            <a:ext cx="1250726" cy="741636"/>
          </a:xfrm>
          <a:prstGeom prst="rect">
            <a:avLst/>
          </a:prstGeom>
          <a:noFill/>
        </p:spPr>
      </p:pic>
      <p:sp>
        <p:nvSpPr>
          <p:cNvPr id="6" name="Left Brace 5"/>
          <p:cNvSpPr/>
          <p:nvPr/>
        </p:nvSpPr>
        <p:spPr>
          <a:xfrm rot="16200000">
            <a:off x="1773604" y="3148642"/>
            <a:ext cx="400050" cy="2042258"/>
          </a:xfrm>
          <a:prstGeom prst="lef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4" name="Left Brace 43"/>
          <p:cNvSpPr/>
          <p:nvPr/>
        </p:nvSpPr>
        <p:spPr>
          <a:xfrm rot="16200000">
            <a:off x="5541301" y="1681497"/>
            <a:ext cx="400050" cy="4976547"/>
          </a:xfrm>
          <a:prstGeom prst="lef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46" name="Picture 4" descr="C:\Documents and Settings\jfroehli\My Documents\My Talks\MobiSys2007-MyExperience\199457887_c2edb556fe_o.jpg"/>
          <p:cNvPicPr>
            <a:picLocks noChangeAspect="1" noChangeArrowheads="1"/>
          </p:cNvPicPr>
          <p:nvPr/>
        </p:nvPicPr>
        <p:blipFill>
          <a:blip r:embed="rId4" cstate="print"/>
          <a:srcRect l="19395" t="4167" r="27960"/>
          <a:stretch>
            <a:fillRect/>
          </a:stretch>
        </p:blipFill>
        <p:spPr bwMode="auto">
          <a:xfrm flipH="1">
            <a:off x="5925554" y="4328375"/>
            <a:ext cx="1321326" cy="1599500"/>
          </a:xfrm>
          <a:prstGeom prst="rect">
            <a:avLst/>
          </a:prstGeom>
          <a:ln w="38100" cap="sq">
            <a:solidFill>
              <a:srgbClr val="000000"/>
            </a:solidFill>
            <a:prstDash val="solid"/>
            <a:miter lim="800000"/>
          </a:ln>
          <a:effectLst>
            <a:softEdge rad="317500"/>
          </a:effectLst>
        </p:spPr>
      </p:pic>
      <p:sp>
        <p:nvSpPr>
          <p:cNvPr id="51" name="TextBox 50"/>
          <p:cNvSpPr txBox="1"/>
          <p:nvPr/>
        </p:nvSpPr>
        <p:spPr>
          <a:xfrm>
            <a:off x="4106920" y="5942625"/>
            <a:ext cx="1684280" cy="369332"/>
          </a:xfrm>
          <a:prstGeom prst="rect">
            <a:avLst/>
          </a:prstGeom>
          <a:noFill/>
        </p:spPr>
        <p:txBody>
          <a:bodyPr wrap="square" rtlCol="0">
            <a:spAutoFit/>
          </a:bodyPr>
          <a:lstStyle/>
          <a:p>
            <a:pPr algn="ctr"/>
            <a:r>
              <a:rPr lang="en-US" dirty="0" smtClean="0">
                <a:solidFill>
                  <a:prstClr val="white">
                    <a:lumMod val="95000"/>
                  </a:prstClr>
                </a:solidFill>
                <a:latin typeface="Segoe UI Light" pitchFamily="34" charset="0"/>
              </a:rPr>
              <a:t>cell towers</a:t>
            </a:r>
            <a:endParaRPr lang="en-US" dirty="0">
              <a:solidFill>
                <a:prstClr val="white">
                  <a:lumMod val="95000"/>
                </a:prstClr>
              </a:solidFill>
              <a:latin typeface="Segoe UI Light" pitchFamily="34" charset="0"/>
            </a:endParaRPr>
          </a:p>
        </p:txBody>
      </p:sp>
      <p:grpSp>
        <p:nvGrpSpPr>
          <p:cNvPr id="10" name="Group 9"/>
          <p:cNvGrpSpPr/>
          <p:nvPr/>
        </p:nvGrpSpPr>
        <p:grpSpPr>
          <a:xfrm>
            <a:off x="4365667" y="4402806"/>
            <a:ext cx="1144751" cy="1276838"/>
            <a:chOff x="4354358" y="4462790"/>
            <a:chExt cx="1981200" cy="2209800"/>
          </a:xfrm>
        </p:grpSpPr>
        <p:pic>
          <p:nvPicPr>
            <p:cNvPr id="52" name="Picture 1" descr="C:\research\talks\BECC2008-UbiGreen\CellTower_1073012068_f13dfcdc5a_o copy.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Lst>
            </a:blip>
            <a:srcRect b="-858"/>
            <a:stretch>
              <a:fillRect/>
            </a:stretch>
          </p:blipFill>
          <p:spPr bwMode="auto">
            <a:xfrm>
              <a:off x="4354358" y="4462790"/>
              <a:ext cx="1828800" cy="2209800"/>
            </a:xfrm>
            <a:prstGeom prst="rect">
              <a:avLst/>
            </a:prstGeom>
            <a:noFill/>
          </p:spPr>
        </p:pic>
        <p:pic>
          <p:nvPicPr>
            <p:cNvPr id="53" name="Picture 1" descr="C:\research\talks\BECC2008-UbiGreen\CellTower_1073012068_f13dfcdc5a_o copy.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40000" contrast="40000"/>
                      </a14:imgEffect>
                    </a14:imgLayer>
                  </a14:imgProps>
                </a:ext>
              </a:extLst>
            </a:blip>
            <a:srcRect b="-858"/>
            <a:stretch>
              <a:fillRect/>
            </a:stretch>
          </p:blipFill>
          <p:spPr bwMode="auto">
            <a:xfrm>
              <a:off x="4506758" y="5605790"/>
              <a:ext cx="654269" cy="790575"/>
            </a:xfrm>
            <a:prstGeom prst="rect">
              <a:avLst/>
            </a:prstGeom>
            <a:noFill/>
          </p:spPr>
        </p:pic>
        <p:pic>
          <p:nvPicPr>
            <p:cNvPr id="54" name="Picture 1" descr="C:\research\talks\BECC2008-UbiGreen\CellTower_1073012068_f13dfcdc5a_o copy.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40000" contrast="40000"/>
                      </a14:imgEffect>
                    </a14:imgLayer>
                  </a14:imgProps>
                </a:ext>
              </a:extLst>
            </a:blip>
            <a:srcRect b="-858"/>
            <a:stretch>
              <a:fillRect/>
            </a:stretch>
          </p:blipFill>
          <p:spPr bwMode="auto">
            <a:xfrm>
              <a:off x="5421158" y="5453390"/>
              <a:ext cx="914400" cy="1104900"/>
            </a:xfrm>
            <a:prstGeom prst="rect">
              <a:avLst/>
            </a:prstGeom>
            <a:noFill/>
          </p:spPr>
        </p:pic>
      </p:grpSp>
      <p:sp>
        <p:nvSpPr>
          <p:cNvPr id="55" name="TextBox 54"/>
          <p:cNvSpPr txBox="1"/>
          <p:nvPr/>
        </p:nvSpPr>
        <p:spPr>
          <a:xfrm>
            <a:off x="5867400" y="5955268"/>
            <a:ext cx="1498212" cy="369332"/>
          </a:xfrm>
          <a:prstGeom prst="rect">
            <a:avLst/>
          </a:prstGeom>
          <a:noFill/>
        </p:spPr>
        <p:txBody>
          <a:bodyPr wrap="square" rtlCol="0">
            <a:spAutoFit/>
          </a:bodyPr>
          <a:lstStyle/>
          <a:p>
            <a:pPr algn="ctr"/>
            <a:r>
              <a:rPr lang="en-US" dirty="0" smtClean="0">
                <a:solidFill>
                  <a:prstClr val="white">
                    <a:lumMod val="95000"/>
                  </a:prstClr>
                </a:solidFill>
                <a:latin typeface="Segoe UI Light" pitchFamily="34" charset="0"/>
              </a:rPr>
              <a:t>user</a:t>
            </a:r>
            <a:endParaRPr lang="en-US" dirty="0">
              <a:solidFill>
                <a:prstClr val="white">
                  <a:lumMod val="95000"/>
                </a:prstClr>
              </a:solidFill>
              <a:latin typeface="Segoe UI Light" pitchFamily="34" charset="0"/>
            </a:endParaRPr>
          </a:p>
        </p:txBody>
      </p:sp>
      <p:sp>
        <p:nvSpPr>
          <p:cNvPr id="11" name="TextBox 10"/>
          <p:cNvSpPr txBox="1"/>
          <p:nvPr/>
        </p:nvSpPr>
        <p:spPr>
          <a:xfrm>
            <a:off x="5334000" y="4707606"/>
            <a:ext cx="838200" cy="584775"/>
          </a:xfrm>
          <a:prstGeom prst="rect">
            <a:avLst/>
          </a:prstGeom>
          <a:noFill/>
        </p:spPr>
        <p:txBody>
          <a:bodyPr wrap="square" rtlCol="0">
            <a:spAutoFit/>
          </a:bodyPr>
          <a:lstStyle/>
          <a:p>
            <a:pPr algn="ctr"/>
            <a:r>
              <a:rPr lang="en-US" sz="3200" dirty="0" smtClean="0">
                <a:solidFill>
                  <a:prstClr val="white">
                    <a:lumMod val="65000"/>
                  </a:prstClr>
                </a:solidFill>
                <a:latin typeface="Segoe UI Light" pitchFamily="34" charset="0"/>
              </a:rPr>
              <a:t>+</a:t>
            </a:r>
            <a:endParaRPr lang="en-US" sz="3200" dirty="0">
              <a:solidFill>
                <a:prstClr val="white">
                  <a:lumMod val="65000"/>
                </a:prstClr>
              </a:solidFill>
              <a:latin typeface="Segoe UI Light" pitchFamily="34" charset="0"/>
            </a:endParaRPr>
          </a:p>
        </p:txBody>
      </p:sp>
      <p:sp>
        <p:nvSpPr>
          <p:cNvPr id="56" name="TextBox 55"/>
          <p:cNvSpPr txBox="1"/>
          <p:nvPr/>
        </p:nvSpPr>
        <p:spPr>
          <a:xfrm>
            <a:off x="6676033" y="3574713"/>
            <a:ext cx="1676400" cy="461665"/>
          </a:xfrm>
          <a:prstGeom prst="rect">
            <a:avLst/>
          </a:prstGeom>
          <a:noFill/>
        </p:spPr>
        <p:txBody>
          <a:bodyPr wrap="square" rtlCol="0">
            <a:spAutoFit/>
          </a:bodyPr>
          <a:lstStyle/>
          <a:p>
            <a:pPr algn="ctr"/>
            <a:r>
              <a:rPr lang="en-US" sz="2400" b="1" dirty="0" smtClean="0">
                <a:solidFill>
                  <a:prstClr val="white">
                    <a:lumMod val="75000"/>
                  </a:prstClr>
                </a:solidFill>
              </a:rPr>
              <a:t>drive alone</a:t>
            </a:r>
            <a:endParaRPr lang="en-US" sz="2400" b="1" dirty="0">
              <a:solidFill>
                <a:prstClr val="white">
                  <a:lumMod val="75000"/>
                </a:prstClr>
              </a:solidFill>
            </a:endParaRPr>
          </a:p>
        </p:txBody>
      </p:sp>
      <p:pic>
        <p:nvPicPr>
          <p:cNvPr id="57" name="Picture 2" descr="C:\research\projects\UbiGreen\Trunk\Designs\Final Deployed Designs\tree-icons\car_drivealone_color_corrected.png"/>
          <p:cNvPicPr>
            <a:picLocks noChangeAspect="1" noChangeArrowheads="1"/>
          </p:cNvPicPr>
          <p:nvPr/>
        </p:nvPicPr>
        <p:blipFill>
          <a:blip r:embed="rId11" cstate="print">
            <a:lum bright="25000"/>
          </a:blip>
          <a:srcRect/>
          <a:stretch>
            <a:fillRect/>
          </a:stretch>
        </p:blipFill>
        <p:spPr bwMode="auto">
          <a:xfrm>
            <a:off x="6942733" y="2400092"/>
            <a:ext cx="1106663" cy="1124712"/>
          </a:xfrm>
          <a:prstGeom prst="rect">
            <a:avLst/>
          </a:prstGeom>
          <a:noFill/>
        </p:spPr>
      </p:pic>
      <p:grpSp>
        <p:nvGrpSpPr>
          <p:cNvPr id="58" name="Group 57"/>
          <p:cNvGrpSpPr/>
          <p:nvPr/>
        </p:nvGrpSpPr>
        <p:grpSpPr>
          <a:xfrm>
            <a:off x="609600" y="2364412"/>
            <a:ext cx="6019800" cy="1661786"/>
            <a:chOff x="2286000" y="3062614"/>
            <a:chExt cx="6019800" cy="1661786"/>
          </a:xfrm>
        </p:grpSpPr>
        <p:sp>
          <p:nvSpPr>
            <p:cNvPr id="59" name="TextBox 58"/>
            <p:cNvSpPr txBox="1"/>
            <p:nvPr/>
          </p:nvSpPr>
          <p:spPr>
            <a:xfrm>
              <a:off x="2286000" y="4262735"/>
              <a:ext cx="1295400" cy="461665"/>
            </a:xfrm>
            <a:prstGeom prst="rect">
              <a:avLst/>
            </a:prstGeom>
            <a:noFill/>
          </p:spPr>
          <p:txBody>
            <a:bodyPr wrap="square" rtlCol="0">
              <a:spAutoFit/>
            </a:bodyPr>
            <a:lstStyle/>
            <a:p>
              <a:pPr algn="ctr"/>
              <a:r>
                <a:rPr lang="en-US" sz="2400" b="1" dirty="0" smtClean="0">
                  <a:solidFill>
                    <a:prstClr val="white">
                      <a:lumMod val="75000"/>
                    </a:prstClr>
                  </a:solidFill>
                </a:rPr>
                <a:t>walk</a:t>
              </a:r>
              <a:endParaRPr lang="en-US" sz="2400" b="1" dirty="0">
                <a:solidFill>
                  <a:prstClr val="white">
                    <a:lumMod val="75000"/>
                  </a:prstClr>
                </a:solidFill>
              </a:endParaRPr>
            </a:p>
          </p:txBody>
        </p:sp>
        <p:sp>
          <p:nvSpPr>
            <p:cNvPr id="60" name="TextBox 59"/>
            <p:cNvSpPr txBox="1"/>
            <p:nvPr/>
          </p:nvSpPr>
          <p:spPr>
            <a:xfrm>
              <a:off x="3429000" y="4262735"/>
              <a:ext cx="1295400" cy="461665"/>
            </a:xfrm>
            <a:prstGeom prst="rect">
              <a:avLst/>
            </a:prstGeom>
            <a:noFill/>
          </p:spPr>
          <p:txBody>
            <a:bodyPr wrap="square" rtlCol="0">
              <a:spAutoFit/>
            </a:bodyPr>
            <a:lstStyle/>
            <a:p>
              <a:pPr algn="ctr"/>
              <a:r>
                <a:rPr lang="en-US" sz="2400" b="1" dirty="0" smtClean="0">
                  <a:solidFill>
                    <a:prstClr val="white">
                      <a:lumMod val="75000"/>
                    </a:prstClr>
                  </a:solidFill>
                </a:rPr>
                <a:t>bike</a:t>
              </a:r>
              <a:endParaRPr lang="en-US" sz="2400" b="1" dirty="0">
                <a:solidFill>
                  <a:prstClr val="white">
                    <a:lumMod val="75000"/>
                  </a:prstClr>
                </a:solidFill>
              </a:endParaRPr>
            </a:p>
          </p:txBody>
        </p:sp>
        <p:sp>
          <p:nvSpPr>
            <p:cNvPr id="61" name="TextBox 60"/>
            <p:cNvSpPr txBox="1"/>
            <p:nvPr/>
          </p:nvSpPr>
          <p:spPr>
            <a:xfrm>
              <a:off x="4800600" y="4262735"/>
              <a:ext cx="990600" cy="461665"/>
            </a:xfrm>
            <a:prstGeom prst="rect">
              <a:avLst/>
            </a:prstGeom>
            <a:noFill/>
          </p:spPr>
          <p:txBody>
            <a:bodyPr wrap="square" rtlCol="0">
              <a:spAutoFit/>
            </a:bodyPr>
            <a:lstStyle/>
            <a:p>
              <a:pPr algn="ctr"/>
              <a:r>
                <a:rPr lang="en-US" sz="2400" b="1" dirty="0" smtClean="0">
                  <a:solidFill>
                    <a:prstClr val="white">
                      <a:lumMod val="75000"/>
                    </a:prstClr>
                  </a:solidFill>
                </a:rPr>
                <a:t>train</a:t>
              </a:r>
              <a:endParaRPr lang="en-US" sz="2400" b="1" dirty="0">
                <a:solidFill>
                  <a:prstClr val="white">
                    <a:lumMod val="75000"/>
                  </a:prstClr>
                </a:solidFill>
              </a:endParaRPr>
            </a:p>
          </p:txBody>
        </p:sp>
        <p:sp>
          <p:nvSpPr>
            <p:cNvPr id="62" name="TextBox 61"/>
            <p:cNvSpPr txBox="1"/>
            <p:nvPr/>
          </p:nvSpPr>
          <p:spPr>
            <a:xfrm>
              <a:off x="5820102" y="4262735"/>
              <a:ext cx="1295400" cy="461665"/>
            </a:xfrm>
            <a:prstGeom prst="rect">
              <a:avLst/>
            </a:prstGeom>
            <a:noFill/>
          </p:spPr>
          <p:txBody>
            <a:bodyPr wrap="square" rtlCol="0">
              <a:spAutoFit/>
            </a:bodyPr>
            <a:lstStyle/>
            <a:p>
              <a:pPr algn="ctr"/>
              <a:r>
                <a:rPr lang="en-US" sz="2400" b="1" dirty="0" smtClean="0">
                  <a:solidFill>
                    <a:prstClr val="white">
                      <a:lumMod val="75000"/>
                    </a:prstClr>
                  </a:solidFill>
                </a:rPr>
                <a:t>carpool</a:t>
              </a:r>
              <a:endParaRPr lang="en-US" sz="2400" b="1" dirty="0">
                <a:solidFill>
                  <a:prstClr val="white">
                    <a:lumMod val="75000"/>
                  </a:prstClr>
                </a:solidFill>
              </a:endParaRPr>
            </a:p>
          </p:txBody>
        </p:sp>
        <p:sp>
          <p:nvSpPr>
            <p:cNvPr id="63" name="TextBox 62"/>
            <p:cNvSpPr txBox="1"/>
            <p:nvPr/>
          </p:nvSpPr>
          <p:spPr>
            <a:xfrm>
              <a:off x="7010400" y="4262735"/>
              <a:ext cx="1295400" cy="461665"/>
            </a:xfrm>
            <a:prstGeom prst="rect">
              <a:avLst/>
            </a:prstGeom>
            <a:noFill/>
          </p:spPr>
          <p:txBody>
            <a:bodyPr wrap="square" rtlCol="0">
              <a:spAutoFit/>
            </a:bodyPr>
            <a:lstStyle/>
            <a:p>
              <a:pPr algn="ctr"/>
              <a:r>
                <a:rPr lang="en-US" sz="2400" b="1" dirty="0" smtClean="0">
                  <a:solidFill>
                    <a:prstClr val="white">
                      <a:lumMod val="75000"/>
                    </a:prstClr>
                  </a:solidFill>
                </a:rPr>
                <a:t>bus</a:t>
              </a:r>
              <a:endParaRPr lang="en-US" sz="2400" b="1" dirty="0">
                <a:solidFill>
                  <a:prstClr val="white">
                    <a:lumMod val="75000"/>
                  </a:prstClr>
                </a:solidFill>
              </a:endParaRPr>
            </a:p>
          </p:txBody>
        </p:sp>
        <p:pic>
          <p:nvPicPr>
            <p:cNvPr id="64" name="Picture 5" descr="C:\research\projects\UbiGreen\Trunk\Designs\Final Deployed Designs\final-tree-design-full-screen\bike_large.png"/>
            <p:cNvPicPr>
              <a:picLocks noChangeAspect="1" noChangeArrowheads="1"/>
            </p:cNvPicPr>
            <p:nvPr/>
          </p:nvPicPr>
          <p:blipFill>
            <a:blip r:embed="rId12" cstate="print">
              <a:lum bright="25000"/>
            </a:blip>
            <a:srcRect/>
            <a:stretch>
              <a:fillRect/>
            </a:stretch>
          </p:blipFill>
          <p:spPr bwMode="auto">
            <a:xfrm>
              <a:off x="3543300" y="3239414"/>
              <a:ext cx="1127858" cy="973412"/>
            </a:xfrm>
            <a:prstGeom prst="rect">
              <a:avLst/>
            </a:prstGeom>
            <a:noFill/>
          </p:spPr>
        </p:pic>
        <p:pic>
          <p:nvPicPr>
            <p:cNvPr id="65" name="Picture 9" descr="C:\research\projects\UbiGreen\Trunk\Designs\Final Deployed Designs\final-tree-design-full-screen\walk_large.png"/>
            <p:cNvPicPr>
              <a:picLocks noChangeAspect="1" noChangeArrowheads="1"/>
            </p:cNvPicPr>
            <p:nvPr/>
          </p:nvPicPr>
          <p:blipFill>
            <a:blip r:embed="rId13" cstate="print">
              <a:lum bright="25000"/>
            </a:blip>
            <a:srcRect/>
            <a:stretch>
              <a:fillRect/>
            </a:stretch>
          </p:blipFill>
          <p:spPr bwMode="auto">
            <a:xfrm>
              <a:off x="2628900" y="3222226"/>
              <a:ext cx="638074" cy="990600"/>
            </a:xfrm>
            <a:prstGeom prst="rect">
              <a:avLst/>
            </a:prstGeom>
            <a:noFill/>
          </p:spPr>
        </p:pic>
        <p:pic>
          <p:nvPicPr>
            <p:cNvPr id="66" name="Picture 6" descr="C:\research\projects\UbiGreen\Trunk\Designs\Final Deployed Designs\final-tree-design-full-screen\bus_large.png"/>
            <p:cNvPicPr>
              <a:picLocks noChangeAspect="1" noChangeArrowheads="1"/>
            </p:cNvPicPr>
            <p:nvPr/>
          </p:nvPicPr>
          <p:blipFill>
            <a:blip r:embed="rId14" cstate="print">
              <a:lum bright="25000"/>
            </a:blip>
            <a:srcRect/>
            <a:stretch>
              <a:fillRect/>
            </a:stretch>
          </p:blipFill>
          <p:spPr bwMode="auto">
            <a:xfrm>
              <a:off x="7277100" y="3064646"/>
              <a:ext cx="825064" cy="1148180"/>
            </a:xfrm>
            <a:prstGeom prst="rect">
              <a:avLst/>
            </a:prstGeom>
            <a:noFill/>
          </p:spPr>
        </p:pic>
        <p:pic>
          <p:nvPicPr>
            <p:cNvPr id="67" name="Picture 8" descr="C:\research\projects\UbiGreen\Trunk\Designs\Final Deployed Designs\final-tree-design-full-screen\train_large.png"/>
            <p:cNvPicPr>
              <a:picLocks noChangeAspect="1" noChangeArrowheads="1"/>
            </p:cNvPicPr>
            <p:nvPr/>
          </p:nvPicPr>
          <p:blipFill>
            <a:blip r:embed="rId15" cstate="print">
              <a:lum bright="25000"/>
            </a:blip>
            <a:srcRect/>
            <a:stretch>
              <a:fillRect/>
            </a:stretch>
          </p:blipFill>
          <p:spPr bwMode="auto">
            <a:xfrm>
              <a:off x="4914900" y="3062614"/>
              <a:ext cx="737680" cy="1150212"/>
            </a:xfrm>
            <a:prstGeom prst="rect">
              <a:avLst/>
            </a:prstGeom>
            <a:noFill/>
          </p:spPr>
        </p:pic>
        <p:pic>
          <p:nvPicPr>
            <p:cNvPr id="68" name="Picture 3" descr="C:\research\projects\UbiGreen\Trunk\Designs\Final Deployed Designs\tree-icons\carpool_color_corrected.png"/>
            <p:cNvPicPr>
              <a:picLocks noChangeAspect="1" noChangeArrowheads="1"/>
            </p:cNvPicPr>
            <p:nvPr/>
          </p:nvPicPr>
          <p:blipFill>
            <a:blip r:embed="rId16" cstate="print">
              <a:lum bright="25000"/>
            </a:blip>
            <a:srcRect/>
            <a:stretch>
              <a:fillRect/>
            </a:stretch>
          </p:blipFill>
          <p:spPr bwMode="auto">
            <a:xfrm>
              <a:off x="5905500" y="3088114"/>
              <a:ext cx="1106663" cy="1124712"/>
            </a:xfrm>
            <a:prstGeom prst="rect">
              <a:avLst/>
            </a:prstGeom>
            <a:noFill/>
          </p:spPr>
        </p:pic>
      </p:grpSp>
      <p:sp>
        <p:nvSpPr>
          <p:cNvPr id="3" name="Rectangle 2"/>
          <p:cNvSpPr/>
          <p:nvPr/>
        </p:nvSpPr>
        <p:spPr>
          <a:xfrm>
            <a:off x="3124200" y="1812006"/>
            <a:ext cx="6019800" cy="481739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p:nvSpPr>
        <p:spPr>
          <a:xfrm>
            <a:off x="152400" y="792675"/>
            <a:ext cx="4987071" cy="584775"/>
          </a:xfrm>
          <a:prstGeom prst="rect">
            <a:avLst/>
          </a:prstGeom>
        </p:spPr>
        <p:txBody>
          <a:bodyPr wrap="none">
            <a:spAutoFit/>
          </a:bodyPr>
          <a:lstStyle/>
          <a:p>
            <a:r>
              <a:rPr lang="en-US" sz="3200" dirty="0" smtClean="0">
                <a:solidFill>
                  <a:prstClr val="white">
                    <a:lumMod val="75000"/>
                  </a:prstClr>
                </a:solidFill>
                <a:latin typeface="Segoe UI Light" pitchFamily="34" charset="0"/>
                <a:cs typeface="Arial" pitchFamily="34" charset="0"/>
              </a:rPr>
              <a:t>transit sensing infrastructure</a:t>
            </a:r>
            <a:endParaRPr lang="en-US" sz="1200" dirty="0">
              <a:solidFill>
                <a:prstClr val="black"/>
              </a:solidFill>
              <a:latin typeface="Segoe UI Light" pitchFamily="34" charset="0"/>
              <a:cs typeface="Arial" pitchFamily="34" charset="0"/>
            </a:endParaRPr>
          </a:p>
        </p:txBody>
      </p:sp>
    </p:spTree>
    <p:extLst>
      <p:ext uri="{BB962C8B-B14F-4D97-AF65-F5344CB8AC3E}">
        <p14:creationId xmlns:p14="http://schemas.microsoft.com/office/powerpoint/2010/main" val="932149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1506" name="Picture 2" descr="I:\Pictures\2011_01_30 - Leah and UbiGreen\IMG_280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609600"/>
            <a:ext cx="11201400" cy="74676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4435368" y="4335778"/>
            <a:ext cx="3565632" cy="434154"/>
            <a:chOff x="4435368" y="4335778"/>
            <a:chExt cx="3565632" cy="434154"/>
          </a:xfrm>
        </p:grpSpPr>
        <p:cxnSp>
          <p:nvCxnSpPr>
            <p:cNvPr id="3" name="Straight Arrow Connector 2"/>
            <p:cNvCxnSpPr/>
            <p:nvPr/>
          </p:nvCxnSpPr>
          <p:spPr>
            <a:xfrm flipH="1" flipV="1">
              <a:off x="4435368" y="4335778"/>
              <a:ext cx="1279632" cy="260489"/>
            </a:xfrm>
            <a:prstGeom prst="straightConnector1">
              <a:avLst/>
            </a:prstGeom>
            <a:ln w="28575" cap="flat">
              <a:solidFill>
                <a:schemeClr val="tx1"/>
              </a:solidFill>
              <a:tailEnd type="stealth" w="lg" len="lg"/>
            </a:ln>
            <a:effectLst>
              <a:glow rad="101600">
                <a:schemeClr val="bg1">
                  <a:lumMod val="65000"/>
                  <a:alpha val="60000"/>
                </a:schemeClr>
              </a:glow>
            </a:effectLst>
          </p:spPr>
          <p:style>
            <a:lnRef idx="1">
              <a:schemeClr val="accent1"/>
            </a:lnRef>
            <a:fillRef idx="0">
              <a:schemeClr val="accent1"/>
            </a:fillRef>
            <a:effectRef idx="0">
              <a:schemeClr val="accent1"/>
            </a:effectRef>
            <a:fontRef idx="minor">
              <a:schemeClr val="tx1"/>
            </a:fontRef>
          </p:style>
        </p:cxnSp>
        <p:sp>
          <p:nvSpPr>
            <p:cNvPr id="5" name="Rounded Rectangle 4"/>
            <p:cNvSpPr/>
            <p:nvPr/>
          </p:nvSpPr>
          <p:spPr>
            <a:xfrm>
              <a:off x="5715000" y="4422603"/>
              <a:ext cx="2286000" cy="347329"/>
            </a:xfrm>
            <a:prstGeom prst="roundRect">
              <a:avLst/>
            </a:prstGeom>
            <a:solidFill>
              <a:schemeClr val="tx1">
                <a:alpha val="75000"/>
              </a:schemeClr>
            </a:solidFill>
            <a:ln>
              <a:solidFill>
                <a:schemeClr val="tx1"/>
              </a:solidFill>
            </a:ln>
          </p:spPr>
          <p:txBody>
            <a:bodyPr wrap="square" lIns="18288" tIns="18288" rIns="18288" bIns="18288" rtlCol="0">
              <a:spAutoFit/>
            </a:bodyPr>
            <a:lstStyle/>
            <a:p>
              <a:pPr algn="ctr" defTabSz="913696"/>
              <a:r>
                <a:rPr lang="en-US" dirty="0" smtClean="0">
                  <a:solidFill>
                    <a:prstClr val="white"/>
                  </a:solidFill>
                  <a:latin typeface="Segoe Condensed" pitchFamily="34" charset="0"/>
                  <a:cs typeface="Arial" pitchFamily="34" charset="0"/>
                </a:rPr>
                <a:t>activity recognition sensor</a:t>
              </a:r>
              <a:endParaRPr lang="en-US" sz="1200" dirty="0">
                <a:solidFill>
                  <a:prstClr val="white"/>
                </a:solidFill>
                <a:latin typeface="Segoe Condensed" pitchFamily="34" charset="0"/>
                <a:cs typeface="Arial" pitchFamily="34" charset="0"/>
              </a:endParaRPr>
            </a:p>
          </p:txBody>
        </p:sp>
      </p:grpSp>
      <p:grpSp>
        <p:nvGrpSpPr>
          <p:cNvPr id="11" name="Group 10"/>
          <p:cNvGrpSpPr/>
          <p:nvPr/>
        </p:nvGrpSpPr>
        <p:grpSpPr>
          <a:xfrm>
            <a:off x="4222558" y="3727636"/>
            <a:ext cx="3016442" cy="430293"/>
            <a:chOff x="4222558" y="3727636"/>
            <a:chExt cx="3016442" cy="430293"/>
          </a:xfrm>
        </p:grpSpPr>
        <p:cxnSp>
          <p:nvCxnSpPr>
            <p:cNvPr id="4" name="Straight Arrow Connector 3"/>
            <p:cNvCxnSpPr/>
            <p:nvPr/>
          </p:nvCxnSpPr>
          <p:spPr>
            <a:xfrm flipH="1" flipV="1">
              <a:off x="4222558" y="3727636"/>
              <a:ext cx="1187642" cy="206541"/>
            </a:xfrm>
            <a:prstGeom prst="straightConnector1">
              <a:avLst/>
            </a:prstGeom>
            <a:ln w="28575" cap="flat">
              <a:solidFill>
                <a:schemeClr val="tx1"/>
              </a:solidFill>
              <a:tailEnd type="stealth" w="lg" len="lg"/>
            </a:ln>
            <a:effectLst>
              <a:glow rad="101600">
                <a:schemeClr val="bg1">
                  <a:lumMod val="65000"/>
                  <a:alpha val="60000"/>
                </a:schemeClr>
              </a:glow>
            </a:effectLst>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5410200" y="3810600"/>
              <a:ext cx="1828800" cy="347329"/>
            </a:xfrm>
            <a:prstGeom prst="roundRect">
              <a:avLst/>
            </a:prstGeom>
            <a:solidFill>
              <a:schemeClr val="tx1">
                <a:alpha val="75000"/>
              </a:schemeClr>
            </a:solidFill>
            <a:ln>
              <a:solidFill>
                <a:schemeClr val="tx1"/>
              </a:solidFill>
            </a:ln>
          </p:spPr>
          <p:txBody>
            <a:bodyPr wrap="square" lIns="18288" tIns="18288" rIns="18288" bIns="18288" rtlCol="0">
              <a:spAutoFit/>
            </a:bodyPr>
            <a:lstStyle/>
            <a:p>
              <a:pPr algn="ctr" defTabSz="913696"/>
              <a:r>
                <a:rPr lang="en-US" dirty="0" err="1" smtClean="0">
                  <a:solidFill>
                    <a:prstClr val="white"/>
                  </a:solidFill>
                  <a:latin typeface="Segoe Condensed" pitchFamily="34" charset="0"/>
                  <a:cs typeface="Arial" pitchFamily="34" charset="0"/>
                </a:rPr>
                <a:t>glanceable</a:t>
              </a:r>
              <a:r>
                <a:rPr lang="en-US" dirty="0" smtClean="0">
                  <a:solidFill>
                    <a:prstClr val="white"/>
                  </a:solidFill>
                  <a:latin typeface="Segoe Condensed" pitchFamily="34" charset="0"/>
                  <a:cs typeface="Arial" pitchFamily="34" charset="0"/>
                </a:rPr>
                <a:t> display</a:t>
              </a:r>
              <a:endParaRPr lang="en-US" sz="1200" dirty="0">
                <a:solidFill>
                  <a:prstClr val="white"/>
                </a:solidFill>
                <a:latin typeface="Segoe Condensed" pitchFamily="34" charset="0"/>
                <a:cs typeface="Arial" pitchFamily="34" charset="0"/>
              </a:endParaRPr>
            </a:p>
          </p:txBody>
        </p:sp>
      </p:grpSp>
    </p:spTree>
    <p:extLst>
      <p:ext uri="{BB962C8B-B14F-4D97-AF65-F5344CB8AC3E}">
        <p14:creationId xmlns:p14="http://schemas.microsoft.com/office/powerpoint/2010/main" val="313206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research\talks\UMD_HCIL2012_Symposium\images\TV-set_kid_danc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850" y="2000250"/>
            <a:ext cx="2774950" cy="198683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D:\research\talks\UMD_HCIL2012_Symposium\images\PanasonicCamer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566312" y="2253538"/>
            <a:ext cx="3273940" cy="2174443"/>
          </a:xfrm>
          <a:prstGeom prst="rect">
            <a:avLst/>
          </a:prstGeom>
          <a:noFill/>
          <a:extLst>
            <a:ext uri="{909E8E84-426E-40DD-AFC4-6F175D3DCCD1}">
              <a14:hiddenFill xmlns:a14="http://schemas.microsoft.com/office/drawing/2010/main">
                <a:solidFill>
                  <a:srgbClr val="FFFFFF"/>
                </a:solidFill>
              </a14:hiddenFill>
            </a:ext>
          </a:extLst>
        </p:spPr>
      </p:pic>
      <p:sp>
        <p:nvSpPr>
          <p:cNvPr id="2" name="Arc 1"/>
          <p:cNvSpPr/>
          <p:nvPr/>
        </p:nvSpPr>
        <p:spPr>
          <a:xfrm flipV="1">
            <a:off x="2860382" y="8229600"/>
            <a:ext cx="3155950" cy="1828800"/>
          </a:xfrm>
          <a:prstGeom prst="arc">
            <a:avLst>
              <a:gd name="adj1" fmla="val 10814535"/>
              <a:gd name="adj2" fmla="val 0"/>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Arc 22"/>
          <p:cNvSpPr/>
          <p:nvPr/>
        </p:nvSpPr>
        <p:spPr>
          <a:xfrm rot="10800000">
            <a:off x="2987845" y="2694579"/>
            <a:ext cx="2872322" cy="1963021"/>
          </a:xfrm>
          <a:prstGeom prst="arc">
            <a:avLst>
              <a:gd name="adj1" fmla="val 11422372"/>
              <a:gd name="adj2" fmla="val 20956376"/>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Arc 23"/>
          <p:cNvSpPr/>
          <p:nvPr/>
        </p:nvSpPr>
        <p:spPr>
          <a:xfrm rot="10800000" flipV="1">
            <a:off x="-2705100" y="6422669"/>
            <a:ext cx="2743200" cy="2743200"/>
          </a:xfrm>
          <a:prstGeom prst="arc">
            <a:avLst>
              <a:gd name="adj1" fmla="val 16117222"/>
              <a:gd name="adj2" fmla="val 15115890"/>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2548841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fade">
                                      <p:cBhvr>
                                        <p:cTn id="11"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Picture 6" descr="C:\research\talks\MobileHealth2010-PassiveFeedback\ubifit_redone_higher_res.png"/>
          <p:cNvPicPr>
            <a:picLocks noChangeAspect="1" noChangeArrowheads="1"/>
          </p:cNvPicPr>
          <p:nvPr/>
        </p:nvPicPr>
        <p:blipFill>
          <a:blip r:embed="rId3" cstate="print"/>
          <a:srcRect/>
          <a:stretch>
            <a:fillRect/>
          </a:stretch>
        </p:blipFill>
        <p:spPr bwMode="auto">
          <a:xfrm>
            <a:off x="3276600" y="-411113"/>
            <a:ext cx="4314498" cy="9647079"/>
          </a:xfrm>
          <a:prstGeom prst="rect">
            <a:avLst/>
          </a:prstGeom>
          <a:noFill/>
          <a:effectLst>
            <a:reflection blurRad="6350" stA="52000" endA="300" endPos="35000" dir="5400000" sy="-100000" algn="bl" rotWithShape="0"/>
          </a:effectLst>
        </p:spPr>
      </p:pic>
      <p:pic>
        <p:nvPicPr>
          <p:cNvPr id="17449" name="Picture 41" descr="pink-flower"/>
          <p:cNvPicPr>
            <a:picLocks noChangeAspect="1" noChangeArrowheads="1"/>
          </p:cNvPicPr>
          <p:nvPr/>
        </p:nvPicPr>
        <p:blipFill>
          <a:blip r:embed="rId4" cstate="print"/>
          <a:srcRect/>
          <a:stretch>
            <a:fillRect/>
          </a:stretch>
        </p:blipFill>
        <p:spPr bwMode="auto">
          <a:xfrm>
            <a:off x="488950" y="2492375"/>
            <a:ext cx="441325" cy="438150"/>
          </a:xfrm>
          <a:prstGeom prst="rect">
            <a:avLst/>
          </a:prstGeom>
          <a:noFill/>
        </p:spPr>
      </p:pic>
      <p:pic>
        <p:nvPicPr>
          <p:cNvPr id="17450" name="Picture 42" descr="blue-flower"/>
          <p:cNvPicPr>
            <a:picLocks noChangeAspect="1" noChangeArrowheads="1"/>
          </p:cNvPicPr>
          <p:nvPr/>
        </p:nvPicPr>
        <p:blipFill>
          <a:blip r:embed="rId5" cstate="print"/>
          <a:srcRect/>
          <a:stretch>
            <a:fillRect/>
          </a:stretch>
        </p:blipFill>
        <p:spPr bwMode="auto">
          <a:xfrm>
            <a:off x="465137" y="2990850"/>
            <a:ext cx="487363" cy="442913"/>
          </a:xfrm>
          <a:prstGeom prst="rect">
            <a:avLst/>
          </a:prstGeom>
          <a:noFill/>
        </p:spPr>
      </p:pic>
      <p:sp>
        <p:nvSpPr>
          <p:cNvPr id="17451" name="Text Box 43"/>
          <p:cNvSpPr txBox="1">
            <a:spLocks noChangeArrowheads="1"/>
          </p:cNvSpPr>
          <p:nvPr/>
        </p:nvSpPr>
        <p:spPr bwMode="auto">
          <a:xfrm>
            <a:off x="990600" y="3095625"/>
            <a:ext cx="822982" cy="276999"/>
          </a:xfrm>
          <a:prstGeom prst="rect">
            <a:avLst/>
          </a:prstGeom>
          <a:noFill/>
          <a:ln w="9525">
            <a:noFill/>
            <a:miter lim="800000"/>
            <a:headEnd/>
            <a:tailEnd/>
          </a:ln>
          <a:effectLst/>
        </p:spPr>
        <p:txBody>
          <a:bodyPr wrap="none">
            <a:spAutoFit/>
          </a:bodyPr>
          <a:lstStyle/>
          <a:p>
            <a:pPr eaLnBrk="0" hangingPunct="0"/>
            <a:r>
              <a:rPr lang="en-US" sz="1200" b="1" dirty="0" smtClean="0">
                <a:solidFill>
                  <a:prstClr val="white">
                    <a:lumMod val="75000"/>
                  </a:prstClr>
                </a:solidFill>
                <a:latin typeface="Arial Black" pitchFamily="34" charset="0"/>
              </a:rPr>
              <a:t>running</a:t>
            </a:r>
            <a:endParaRPr lang="en-US" sz="1200" b="1" dirty="0">
              <a:solidFill>
                <a:prstClr val="white">
                  <a:lumMod val="75000"/>
                </a:prstClr>
              </a:solidFill>
              <a:latin typeface="Arial Black" pitchFamily="34" charset="0"/>
            </a:endParaRPr>
          </a:p>
        </p:txBody>
      </p:sp>
      <p:sp>
        <p:nvSpPr>
          <p:cNvPr id="17452" name="Text Box 44"/>
          <p:cNvSpPr txBox="1">
            <a:spLocks noChangeArrowheads="1"/>
          </p:cNvSpPr>
          <p:nvPr/>
        </p:nvSpPr>
        <p:spPr bwMode="auto">
          <a:xfrm>
            <a:off x="990600" y="2636838"/>
            <a:ext cx="697627" cy="276999"/>
          </a:xfrm>
          <a:prstGeom prst="rect">
            <a:avLst/>
          </a:prstGeom>
          <a:noFill/>
          <a:ln w="9525">
            <a:noFill/>
            <a:miter lim="800000"/>
            <a:headEnd/>
            <a:tailEnd/>
          </a:ln>
          <a:effectLst/>
        </p:spPr>
        <p:txBody>
          <a:bodyPr wrap="none">
            <a:spAutoFit/>
          </a:bodyPr>
          <a:lstStyle/>
          <a:p>
            <a:pPr eaLnBrk="0" hangingPunct="0"/>
            <a:r>
              <a:rPr lang="en-US" sz="1200" b="1" dirty="0" smtClean="0">
                <a:solidFill>
                  <a:prstClr val="white">
                    <a:lumMod val="75000"/>
                  </a:prstClr>
                </a:solidFill>
                <a:latin typeface="Arial Black" pitchFamily="34" charset="0"/>
              </a:rPr>
              <a:t>biking</a:t>
            </a:r>
            <a:endParaRPr lang="en-US" sz="1200" b="1" dirty="0">
              <a:solidFill>
                <a:prstClr val="white">
                  <a:lumMod val="75000"/>
                </a:prstClr>
              </a:solidFill>
              <a:latin typeface="Arial Black" pitchFamily="34" charset="0"/>
            </a:endParaRPr>
          </a:p>
        </p:txBody>
      </p:sp>
      <p:sp>
        <p:nvSpPr>
          <p:cNvPr id="17453" name="Text Box 45"/>
          <p:cNvSpPr txBox="1">
            <a:spLocks noChangeArrowheads="1"/>
          </p:cNvSpPr>
          <p:nvPr/>
        </p:nvSpPr>
        <p:spPr bwMode="auto">
          <a:xfrm>
            <a:off x="990600" y="3546475"/>
            <a:ext cx="898900" cy="276999"/>
          </a:xfrm>
          <a:prstGeom prst="rect">
            <a:avLst/>
          </a:prstGeom>
          <a:noFill/>
          <a:ln w="9525">
            <a:noFill/>
            <a:miter lim="800000"/>
            <a:headEnd/>
            <a:tailEnd/>
          </a:ln>
          <a:effectLst/>
        </p:spPr>
        <p:txBody>
          <a:bodyPr wrap="none">
            <a:spAutoFit/>
          </a:bodyPr>
          <a:lstStyle/>
          <a:p>
            <a:pPr eaLnBrk="0" hangingPunct="0"/>
            <a:r>
              <a:rPr lang="en-US" sz="1200" b="1" dirty="0" smtClean="0">
                <a:solidFill>
                  <a:prstClr val="white">
                    <a:lumMod val="75000"/>
                  </a:prstClr>
                </a:solidFill>
                <a:latin typeface="Arial Black" pitchFamily="34" charset="0"/>
              </a:rPr>
              <a:t>strength</a:t>
            </a:r>
            <a:endParaRPr lang="en-US" sz="1200" b="1" dirty="0">
              <a:solidFill>
                <a:prstClr val="white">
                  <a:lumMod val="75000"/>
                </a:prstClr>
              </a:solidFill>
              <a:latin typeface="Arial Black" pitchFamily="34" charset="0"/>
            </a:endParaRPr>
          </a:p>
        </p:txBody>
      </p:sp>
      <p:sp>
        <p:nvSpPr>
          <p:cNvPr id="17454" name="Text Box 46"/>
          <p:cNvSpPr txBox="1">
            <a:spLocks noChangeArrowheads="1"/>
          </p:cNvSpPr>
          <p:nvPr/>
        </p:nvSpPr>
        <p:spPr bwMode="auto">
          <a:xfrm>
            <a:off x="990600" y="2181225"/>
            <a:ext cx="582612" cy="274638"/>
          </a:xfrm>
          <a:prstGeom prst="rect">
            <a:avLst/>
          </a:prstGeom>
          <a:noFill/>
          <a:ln w="9525">
            <a:noFill/>
            <a:miter lim="800000"/>
            <a:headEnd/>
            <a:tailEnd/>
          </a:ln>
          <a:effectLst/>
        </p:spPr>
        <p:txBody>
          <a:bodyPr wrap="none">
            <a:spAutoFit/>
          </a:bodyPr>
          <a:lstStyle/>
          <a:p>
            <a:pPr eaLnBrk="0" hangingPunct="0"/>
            <a:r>
              <a:rPr lang="en-US" sz="1200" b="1" dirty="0">
                <a:solidFill>
                  <a:prstClr val="white">
                    <a:lumMod val="75000"/>
                  </a:prstClr>
                </a:solidFill>
                <a:latin typeface="Arial Black" pitchFamily="34" charset="0"/>
              </a:rPr>
              <a:t>walk</a:t>
            </a:r>
          </a:p>
        </p:txBody>
      </p:sp>
      <p:sp>
        <p:nvSpPr>
          <p:cNvPr id="17455" name="Text Box 47"/>
          <p:cNvSpPr txBox="1">
            <a:spLocks noChangeArrowheads="1"/>
          </p:cNvSpPr>
          <p:nvPr/>
        </p:nvSpPr>
        <p:spPr bwMode="auto">
          <a:xfrm>
            <a:off x="990600" y="4027488"/>
            <a:ext cx="1623458" cy="276999"/>
          </a:xfrm>
          <a:prstGeom prst="rect">
            <a:avLst/>
          </a:prstGeom>
          <a:noFill/>
          <a:ln w="9525">
            <a:noFill/>
            <a:miter lim="800000"/>
            <a:headEnd/>
            <a:tailEnd/>
          </a:ln>
          <a:effectLst/>
        </p:spPr>
        <p:txBody>
          <a:bodyPr wrap="none">
            <a:spAutoFit/>
          </a:bodyPr>
          <a:lstStyle/>
          <a:p>
            <a:pPr eaLnBrk="0" hangingPunct="0"/>
            <a:r>
              <a:rPr lang="en-US" sz="1200" b="1">
                <a:solidFill>
                  <a:prstClr val="white">
                    <a:lumMod val="75000"/>
                  </a:prstClr>
                </a:solidFill>
                <a:latin typeface="Arial Black" pitchFamily="34" charset="0"/>
              </a:rPr>
              <a:t>primary goal met</a:t>
            </a:r>
          </a:p>
        </p:txBody>
      </p:sp>
      <p:pic>
        <p:nvPicPr>
          <p:cNvPr id="17456" name="Picture 48" descr="ButterflyAt300dpi-cropped"/>
          <p:cNvPicPr>
            <a:picLocks noChangeAspect="1" noChangeArrowheads="1"/>
          </p:cNvPicPr>
          <p:nvPr/>
        </p:nvPicPr>
        <p:blipFill>
          <a:blip r:embed="rId6" cstate="print"/>
          <a:srcRect/>
          <a:stretch>
            <a:fillRect/>
          </a:stretch>
        </p:blipFill>
        <p:spPr bwMode="auto">
          <a:xfrm>
            <a:off x="525462" y="3921125"/>
            <a:ext cx="368300" cy="357188"/>
          </a:xfrm>
          <a:prstGeom prst="rect">
            <a:avLst/>
          </a:prstGeom>
          <a:noFill/>
        </p:spPr>
      </p:pic>
      <p:pic>
        <p:nvPicPr>
          <p:cNvPr id="17457" name="Picture 49" descr="prior-week-butterfly"/>
          <p:cNvPicPr>
            <a:picLocks noChangeAspect="1" noChangeArrowheads="1"/>
          </p:cNvPicPr>
          <p:nvPr/>
        </p:nvPicPr>
        <p:blipFill>
          <a:blip r:embed="rId7" cstate="print"/>
          <a:srcRect/>
          <a:stretch>
            <a:fillRect/>
          </a:stretch>
        </p:blipFill>
        <p:spPr bwMode="auto">
          <a:xfrm>
            <a:off x="536575" y="4397375"/>
            <a:ext cx="342900" cy="327025"/>
          </a:xfrm>
          <a:prstGeom prst="rect">
            <a:avLst/>
          </a:prstGeom>
          <a:noFill/>
        </p:spPr>
      </p:pic>
      <p:pic>
        <p:nvPicPr>
          <p:cNvPr id="17458" name="Picture 50" descr="white-flower-dkOutline"/>
          <p:cNvPicPr>
            <a:picLocks noChangeAspect="1" noChangeArrowheads="1"/>
          </p:cNvPicPr>
          <p:nvPr/>
        </p:nvPicPr>
        <p:blipFill>
          <a:blip r:embed="rId8" cstate="print"/>
          <a:srcRect/>
          <a:stretch>
            <a:fillRect/>
          </a:stretch>
        </p:blipFill>
        <p:spPr bwMode="auto">
          <a:xfrm>
            <a:off x="508000" y="3460750"/>
            <a:ext cx="401637" cy="403225"/>
          </a:xfrm>
          <a:prstGeom prst="rect">
            <a:avLst/>
          </a:prstGeom>
          <a:noFill/>
        </p:spPr>
      </p:pic>
      <p:pic>
        <p:nvPicPr>
          <p:cNvPr id="17459" name="Picture 51" descr="sunflower"/>
          <p:cNvPicPr>
            <a:picLocks noChangeAspect="1" noChangeArrowheads="1"/>
          </p:cNvPicPr>
          <p:nvPr/>
        </p:nvPicPr>
        <p:blipFill>
          <a:blip r:embed="rId9" cstate="print"/>
          <a:srcRect/>
          <a:stretch>
            <a:fillRect/>
          </a:stretch>
        </p:blipFill>
        <p:spPr bwMode="auto">
          <a:xfrm>
            <a:off x="511175" y="2057400"/>
            <a:ext cx="393700" cy="403225"/>
          </a:xfrm>
          <a:prstGeom prst="rect">
            <a:avLst/>
          </a:prstGeom>
          <a:noFill/>
        </p:spPr>
      </p:pic>
      <p:sp>
        <p:nvSpPr>
          <p:cNvPr id="17460" name="Text Box 52"/>
          <p:cNvSpPr txBox="1">
            <a:spLocks noChangeArrowheads="1"/>
          </p:cNvSpPr>
          <p:nvPr/>
        </p:nvSpPr>
        <p:spPr bwMode="auto">
          <a:xfrm>
            <a:off x="990600" y="4459288"/>
            <a:ext cx="1747851" cy="276999"/>
          </a:xfrm>
          <a:prstGeom prst="rect">
            <a:avLst/>
          </a:prstGeom>
          <a:noFill/>
          <a:ln w="9525">
            <a:noFill/>
            <a:miter lim="800000"/>
            <a:headEnd/>
            <a:tailEnd/>
          </a:ln>
          <a:effectLst/>
        </p:spPr>
        <p:txBody>
          <a:bodyPr wrap="none">
            <a:spAutoFit/>
          </a:bodyPr>
          <a:lstStyle/>
          <a:p>
            <a:pPr eaLnBrk="0" hangingPunct="0"/>
            <a:r>
              <a:rPr lang="en-US" sz="1200" b="1">
                <a:solidFill>
                  <a:prstClr val="white">
                    <a:lumMod val="75000"/>
                  </a:prstClr>
                </a:solidFill>
                <a:latin typeface="Arial Black" pitchFamily="34" charset="0"/>
              </a:rPr>
              <a:t>alternate goal met</a:t>
            </a:r>
          </a:p>
        </p:txBody>
      </p:sp>
      <p:pic>
        <p:nvPicPr>
          <p:cNvPr id="17461" name="Picture 53" descr="sky-background"/>
          <p:cNvPicPr>
            <a:picLocks noChangeAspect="1" noChangeArrowheads="1"/>
          </p:cNvPicPr>
          <p:nvPr/>
        </p:nvPicPr>
        <p:blipFill>
          <a:blip r:embed="rId10" cstate="print"/>
          <a:srcRect/>
          <a:stretch>
            <a:fillRect/>
          </a:stretch>
        </p:blipFill>
        <p:spPr bwMode="auto">
          <a:xfrm>
            <a:off x="3736430" y="2286000"/>
            <a:ext cx="3346450" cy="2974975"/>
          </a:xfrm>
          <a:prstGeom prst="rect">
            <a:avLst/>
          </a:prstGeom>
          <a:noFill/>
        </p:spPr>
      </p:pic>
      <p:sp>
        <p:nvSpPr>
          <p:cNvPr id="17483" name="Rectangle 75"/>
          <p:cNvSpPr>
            <a:spLocks noChangeArrowheads="1"/>
          </p:cNvSpPr>
          <p:nvPr/>
        </p:nvSpPr>
        <p:spPr bwMode="auto">
          <a:xfrm>
            <a:off x="990600" y="3895725"/>
            <a:ext cx="1752600" cy="457200"/>
          </a:xfrm>
          <a:prstGeom prst="rect">
            <a:avLst/>
          </a:prstGeom>
          <a:noFill/>
          <a:ln w="57150">
            <a:solidFill>
              <a:schemeClr val="tx1">
                <a:lumMod val="75000"/>
                <a:lumOff val="25000"/>
              </a:schemeClr>
            </a:solidFill>
            <a:miter lim="800000"/>
            <a:headEnd/>
            <a:tailEnd/>
          </a:ln>
          <a:effectLst/>
        </p:spPr>
        <p:txBody>
          <a:bodyPr wrap="none" anchor="ctr"/>
          <a:lstStyle/>
          <a:p>
            <a:endParaRPr lang="en-US">
              <a:solidFill>
                <a:prstClr val="black"/>
              </a:solidFill>
            </a:endParaRPr>
          </a:p>
        </p:txBody>
      </p:sp>
      <p:sp>
        <p:nvSpPr>
          <p:cNvPr id="17484" name="Rectangle 76"/>
          <p:cNvSpPr>
            <a:spLocks noChangeArrowheads="1"/>
          </p:cNvSpPr>
          <p:nvPr/>
        </p:nvSpPr>
        <p:spPr bwMode="auto">
          <a:xfrm>
            <a:off x="990600" y="3438525"/>
            <a:ext cx="1752600" cy="457200"/>
          </a:xfrm>
          <a:prstGeom prst="rect">
            <a:avLst/>
          </a:prstGeom>
          <a:noFill/>
          <a:ln w="57150">
            <a:solidFill>
              <a:schemeClr val="tx1">
                <a:lumMod val="75000"/>
                <a:lumOff val="25000"/>
              </a:schemeClr>
            </a:solidFill>
            <a:miter lim="800000"/>
            <a:headEnd/>
            <a:tailEnd/>
          </a:ln>
          <a:effectLst/>
        </p:spPr>
        <p:txBody>
          <a:bodyPr wrap="none" anchor="ctr"/>
          <a:lstStyle/>
          <a:p>
            <a:endParaRPr lang="en-US">
              <a:solidFill>
                <a:prstClr val="black"/>
              </a:solidFill>
            </a:endParaRPr>
          </a:p>
        </p:txBody>
      </p:sp>
      <p:sp>
        <p:nvSpPr>
          <p:cNvPr id="17485" name="Rectangle 77"/>
          <p:cNvSpPr>
            <a:spLocks noChangeArrowheads="1"/>
          </p:cNvSpPr>
          <p:nvPr/>
        </p:nvSpPr>
        <p:spPr bwMode="auto">
          <a:xfrm>
            <a:off x="990600" y="2981325"/>
            <a:ext cx="1752600" cy="457200"/>
          </a:xfrm>
          <a:prstGeom prst="rect">
            <a:avLst/>
          </a:prstGeom>
          <a:noFill/>
          <a:ln w="57150">
            <a:solidFill>
              <a:schemeClr val="tx1">
                <a:lumMod val="75000"/>
                <a:lumOff val="25000"/>
              </a:schemeClr>
            </a:solidFill>
            <a:miter lim="800000"/>
            <a:headEnd/>
            <a:tailEnd/>
          </a:ln>
          <a:effectLst/>
        </p:spPr>
        <p:txBody>
          <a:bodyPr wrap="none" anchor="ctr"/>
          <a:lstStyle/>
          <a:p>
            <a:endParaRPr lang="en-US">
              <a:solidFill>
                <a:prstClr val="black"/>
              </a:solidFill>
            </a:endParaRPr>
          </a:p>
        </p:txBody>
      </p:sp>
      <p:sp>
        <p:nvSpPr>
          <p:cNvPr id="17486" name="Rectangle 78"/>
          <p:cNvSpPr>
            <a:spLocks noChangeArrowheads="1"/>
          </p:cNvSpPr>
          <p:nvPr/>
        </p:nvSpPr>
        <p:spPr bwMode="auto">
          <a:xfrm>
            <a:off x="990600" y="2524125"/>
            <a:ext cx="1752600" cy="457200"/>
          </a:xfrm>
          <a:prstGeom prst="rect">
            <a:avLst/>
          </a:prstGeom>
          <a:noFill/>
          <a:ln w="57150">
            <a:solidFill>
              <a:schemeClr val="tx1">
                <a:lumMod val="75000"/>
                <a:lumOff val="25000"/>
              </a:schemeClr>
            </a:solidFill>
            <a:miter lim="800000"/>
            <a:headEnd/>
            <a:tailEnd/>
          </a:ln>
          <a:effectLst/>
        </p:spPr>
        <p:txBody>
          <a:bodyPr wrap="none" anchor="ctr"/>
          <a:lstStyle/>
          <a:p>
            <a:endParaRPr lang="en-US">
              <a:solidFill>
                <a:prstClr val="black"/>
              </a:solidFill>
            </a:endParaRPr>
          </a:p>
        </p:txBody>
      </p:sp>
      <p:sp>
        <p:nvSpPr>
          <p:cNvPr id="17487" name="Rectangle 79"/>
          <p:cNvSpPr>
            <a:spLocks noChangeArrowheads="1"/>
          </p:cNvSpPr>
          <p:nvPr/>
        </p:nvSpPr>
        <p:spPr bwMode="auto">
          <a:xfrm>
            <a:off x="990600" y="2066925"/>
            <a:ext cx="1752600" cy="457200"/>
          </a:xfrm>
          <a:prstGeom prst="rect">
            <a:avLst/>
          </a:prstGeom>
          <a:noFill/>
          <a:ln w="57150">
            <a:solidFill>
              <a:schemeClr val="tx1">
                <a:lumMod val="75000"/>
                <a:lumOff val="25000"/>
              </a:schemeClr>
            </a:solidFill>
            <a:miter lim="800000"/>
            <a:headEnd/>
            <a:tailEnd/>
          </a:ln>
          <a:effectLst/>
        </p:spPr>
        <p:txBody>
          <a:bodyPr wrap="none" anchor="ctr"/>
          <a:lstStyle/>
          <a:p>
            <a:endParaRPr lang="en-US">
              <a:solidFill>
                <a:prstClr val="black"/>
              </a:solidFill>
            </a:endParaRPr>
          </a:p>
        </p:txBody>
      </p:sp>
      <p:sp>
        <p:nvSpPr>
          <p:cNvPr id="17523" name="Text Box 115"/>
          <p:cNvSpPr txBox="1">
            <a:spLocks noChangeArrowheads="1"/>
          </p:cNvSpPr>
          <p:nvPr/>
        </p:nvSpPr>
        <p:spPr bwMode="auto">
          <a:xfrm>
            <a:off x="990600" y="4932363"/>
            <a:ext cx="1522468" cy="276999"/>
          </a:xfrm>
          <a:prstGeom prst="rect">
            <a:avLst/>
          </a:prstGeom>
          <a:noFill/>
          <a:ln w="9525">
            <a:noFill/>
            <a:miter lim="800000"/>
            <a:headEnd/>
            <a:tailEnd/>
          </a:ln>
          <a:effectLst/>
        </p:spPr>
        <p:txBody>
          <a:bodyPr wrap="none">
            <a:spAutoFit/>
          </a:bodyPr>
          <a:lstStyle/>
          <a:p>
            <a:pPr eaLnBrk="0" hangingPunct="0"/>
            <a:r>
              <a:rPr lang="en-US" sz="1200" b="1">
                <a:solidFill>
                  <a:prstClr val="white">
                    <a:lumMod val="75000"/>
                  </a:prstClr>
                </a:solidFill>
                <a:latin typeface="Arial Black" pitchFamily="34" charset="0"/>
              </a:rPr>
              <a:t>recent goal met</a:t>
            </a:r>
          </a:p>
        </p:txBody>
      </p:sp>
      <p:pic>
        <p:nvPicPr>
          <p:cNvPr id="17524" name="Picture 116" descr="ButterflyAt300dpi-cropped"/>
          <p:cNvPicPr>
            <a:picLocks noChangeAspect="1" noChangeArrowheads="1"/>
          </p:cNvPicPr>
          <p:nvPr/>
        </p:nvPicPr>
        <p:blipFill>
          <a:blip r:embed="rId11" cstate="print"/>
          <a:srcRect/>
          <a:stretch>
            <a:fillRect/>
          </a:stretch>
        </p:blipFill>
        <p:spPr bwMode="auto">
          <a:xfrm>
            <a:off x="388937" y="4876800"/>
            <a:ext cx="228600" cy="222250"/>
          </a:xfrm>
          <a:prstGeom prst="rect">
            <a:avLst/>
          </a:prstGeom>
          <a:noFill/>
        </p:spPr>
      </p:pic>
      <p:pic>
        <p:nvPicPr>
          <p:cNvPr id="17525" name="Picture 117" descr="prior-week-butterfly"/>
          <p:cNvPicPr>
            <a:picLocks noChangeAspect="1" noChangeArrowheads="1"/>
          </p:cNvPicPr>
          <p:nvPr/>
        </p:nvPicPr>
        <p:blipFill>
          <a:blip r:embed="rId7" cstate="print"/>
          <a:srcRect/>
          <a:stretch>
            <a:fillRect/>
          </a:stretch>
        </p:blipFill>
        <p:spPr bwMode="auto">
          <a:xfrm>
            <a:off x="709612" y="4876800"/>
            <a:ext cx="212725" cy="203200"/>
          </a:xfrm>
          <a:prstGeom prst="rect">
            <a:avLst/>
          </a:prstGeom>
          <a:noFill/>
        </p:spPr>
      </p:pic>
      <p:sp>
        <p:nvSpPr>
          <p:cNvPr id="17528" name="Rectangle 120"/>
          <p:cNvSpPr>
            <a:spLocks noChangeArrowheads="1"/>
          </p:cNvSpPr>
          <p:nvPr/>
        </p:nvSpPr>
        <p:spPr bwMode="auto">
          <a:xfrm>
            <a:off x="990600" y="4800600"/>
            <a:ext cx="1752600" cy="457200"/>
          </a:xfrm>
          <a:prstGeom prst="rect">
            <a:avLst/>
          </a:prstGeom>
          <a:noFill/>
          <a:ln w="57150">
            <a:solidFill>
              <a:schemeClr val="tx1">
                <a:lumMod val="75000"/>
                <a:lumOff val="25000"/>
              </a:schemeClr>
            </a:solidFill>
            <a:miter lim="800000"/>
            <a:headEnd/>
            <a:tailEnd/>
          </a:ln>
          <a:effectLst/>
        </p:spPr>
        <p:txBody>
          <a:bodyPr wrap="none" anchor="ctr"/>
          <a:lstStyle/>
          <a:p>
            <a:endParaRPr lang="en-US">
              <a:solidFill>
                <a:prstClr val="black"/>
              </a:solidFill>
            </a:endParaRPr>
          </a:p>
        </p:txBody>
      </p:sp>
      <p:grpSp>
        <p:nvGrpSpPr>
          <p:cNvPr id="6" name="Group 175"/>
          <p:cNvGrpSpPr>
            <a:grpSpLocks/>
          </p:cNvGrpSpPr>
          <p:nvPr/>
        </p:nvGrpSpPr>
        <p:grpSpPr bwMode="auto">
          <a:xfrm>
            <a:off x="6022430" y="2743200"/>
            <a:ext cx="571500" cy="2146300"/>
            <a:chOff x="7128" y="2248"/>
            <a:chExt cx="360" cy="1352"/>
          </a:xfrm>
        </p:grpSpPr>
        <p:pic>
          <p:nvPicPr>
            <p:cNvPr id="17535" name="Picture 127" descr="stem4"/>
            <p:cNvPicPr>
              <a:picLocks noChangeAspect="1" noChangeArrowheads="1"/>
            </p:cNvPicPr>
            <p:nvPr/>
          </p:nvPicPr>
          <p:blipFill>
            <a:blip r:embed="rId12" cstate="print"/>
            <a:srcRect/>
            <a:stretch>
              <a:fillRect/>
            </a:stretch>
          </p:blipFill>
          <p:spPr bwMode="auto">
            <a:xfrm>
              <a:off x="7198" y="2450"/>
              <a:ext cx="242" cy="1150"/>
            </a:xfrm>
            <a:prstGeom prst="rect">
              <a:avLst/>
            </a:prstGeom>
            <a:noFill/>
          </p:spPr>
        </p:pic>
        <p:pic>
          <p:nvPicPr>
            <p:cNvPr id="17540" name="Picture 132" descr="white-flower-dkOutline"/>
            <p:cNvPicPr>
              <a:picLocks noChangeAspect="1" noChangeArrowheads="1"/>
            </p:cNvPicPr>
            <p:nvPr/>
          </p:nvPicPr>
          <p:blipFill>
            <a:blip r:embed="rId8" cstate="print"/>
            <a:srcRect/>
            <a:stretch>
              <a:fillRect/>
            </a:stretch>
          </p:blipFill>
          <p:spPr bwMode="auto">
            <a:xfrm>
              <a:off x="7128" y="2248"/>
              <a:ext cx="360" cy="360"/>
            </a:xfrm>
            <a:prstGeom prst="rect">
              <a:avLst/>
            </a:prstGeom>
            <a:noFill/>
          </p:spPr>
        </p:pic>
      </p:grpSp>
      <p:grpSp>
        <p:nvGrpSpPr>
          <p:cNvPr id="7" name="Group 139"/>
          <p:cNvGrpSpPr>
            <a:grpSpLocks/>
          </p:cNvGrpSpPr>
          <p:nvPr/>
        </p:nvGrpSpPr>
        <p:grpSpPr bwMode="auto">
          <a:xfrm>
            <a:off x="5793830" y="3429000"/>
            <a:ext cx="558800" cy="1655763"/>
            <a:chOff x="6896" y="3373"/>
            <a:chExt cx="352" cy="1043"/>
          </a:xfrm>
        </p:grpSpPr>
        <p:pic>
          <p:nvPicPr>
            <p:cNvPr id="17545" name="Picture 137" descr="stem3"/>
            <p:cNvPicPr>
              <a:picLocks noChangeAspect="1" noChangeArrowheads="1"/>
            </p:cNvPicPr>
            <p:nvPr/>
          </p:nvPicPr>
          <p:blipFill>
            <a:blip r:embed="rId13" cstate="print"/>
            <a:srcRect/>
            <a:stretch>
              <a:fillRect/>
            </a:stretch>
          </p:blipFill>
          <p:spPr bwMode="auto">
            <a:xfrm>
              <a:off x="6960" y="3645"/>
              <a:ext cx="236" cy="771"/>
            </a:xfrm>
            <a:prstGeom prst="rect">
              <a:avLst/>
            </a:prstGeom>
            <a:noFill/>
          </p:spPr>
        </p:pic>
        <p:pic>
          <p:nvPicPr>
            <p:cNvPr id="17546" name="Picture 138" descr="pink-flower"/>
            <p:cNvPicPr>
              <a:picLocks noChangeAspect="1" noChangeArrowheads="1"/>
            </p:cNvPicPr>
            <p:nvPr/>
          </p:nvPicPr>
          <p:blipFill>
            <a:blip r:embed="rId14" cstate="print"/>
            <a:srcRect/>
            <a:stretch>
              <a:fillRect/>
            </a:stretch>
          </p:blipFill>
          <p:spPr bwMode="auto">
            <a:xfrm>
              <a:off x="6896" y="3373"/>
              <a:ext cx="352" cy="356"/>
            </a:xfrm>
            <a:prstGeom prst="rect">
              <a:avLst/>
            </a:prstGeom>
            <a:noFill/>
          </p:spPr>
        </p:pic>
      </p:grpSp>
      <p:grpSp>
        <p:nvGrpSpPr>
          <p:cNvPr id="8" name="Group 145"/>
          <p:cNvGrpSpPr>
            <a:grpSpLocks/>
          </p:cNvGrpSpPr>
          <p:nvPr/>
        </p:nvGrpSpPr>
        <p:grpSpPr bwMode="auto">
          <a:xfrm>
            <a:off x="5412830" y="2895600"/>
            <a:ext cx="558800" cy="2286000"/>
            <a:chOff x="5744" y="2880"/>
            <a:chExt cx="352" cy="1440"/>
          </a:xfrm>
        </p:grpSpPr>
        <p:pic>
          <p:nvPicPr>
            <p:cNvPr id="17552" name="Picture 144" descr="stem4"/>
            <p:cNvPicPr>
              <a:picLocks noChangeAspect="1" noChangeArrowheads="1"/>
            </p:cNvPicPr>
            <p:nvPr/>
          </p:nvPicPr>
          <p:blipFill>
            <a:blip r:embed="rId12" cstate="print"/>
            <a:srcRect/>
            <a:stretch>
              <a:fillRect/>
            </a:stretch>
          </p:blipFill>
          <p:spPr bwMode="auto">
            <a:xfrm>
              <a:off x="5806" y="3170"/>
              <a:ext cx="242" cy="1150"/>
            </a:xfrm>
            <a:prstGeom prst="rect">
              <a:avLst/>
            </a:prstGeom>
            <a:noFill/>
          </p:spPr>
        </p:pic>
        <p:pic>
          <p:nvPicPr>
            <p:cNvPr id="17536" name="Picture 128" descr="pink-flower"/>
            <p:cNvPicPr>
              <a:picLocks noChangeAspect="1" noChangeArrowheads="1"/>
            </p:cNvPicPr>
            <p:nvPr/>
          </p:nvPicPr>
          <p:blipFill>
            <a:blip r:embed="rId14" cstate="print"/>
            <a:srcRect/>
            <a:stretch>
              <a:fillRect/>
            </a:stretch>
          </p:blipFill>
          <p:spPr bwMode="auto">
            <a:xfrm>
              <a:off x="5744" y="2880"/>
              <a:ext cx="352" cy="356"/>
            </a:xfrm>
            <a:prstGeom prst="rect">
              <a:avLst/>
            </a:prstGeom>
            <a:noFill/>
          </p:spPr>
        </p:pic>
      </p:grpSp>
      <p:grpSp>
        <p:nvGrpSpPr>
          <p:cNvPr id="9" name="Group 151"/>
          <p:cNvGrpSpPr>
            <a:grpSpLocks/>
          </p:cNvGrpSpPr>
          <p:nvPr/>
        </p:nvGrpSpPr>
        <p:grpSpPr bwMode="auto">
          <a:xfrm>
            <a:off x="5793830" y="3962400"/>
            <a:ext cx="571500" cy="1238250"/>
            <a:chOff x="7080" y="3144"/>
            <a:chExt cx="360" cy="780"/>
          </a:xfrm>
        </p:grpSpPr>
        <p:pic>
          <p:nvPicPr>
            <p:cNvPr id="17554" name="Picture 146" descr="stem2"/>
            <p:cNvPicPr>
              <a:picLocks noChangeAspect="1" noChangeArrowheads="1"/>
            </p:cNvPicPr>
            <p:nvPr/>
          </p:nvPicPr>
          <p:blipFill>
            <a:blip r:embed="rId15" cstate="print"/>
            <a:srcRect/>
            <a:stretch>
              <a:fillRect/>
            </a:stretch>
          </p:blipFill>
          <p:spPr bwMode="auto">
            <a:xfrm>
              <a:off x="7152" y="3312"/>
              <a:ext cx="251" cy="612"/>
            </a:xfrm>
            <a:prstGeom prst="rect">
              <a:avLst/>
            </a:prstGeom>
            <a:noFill/>
          </p:spPr>
        </p:pic>
        <p:pic>
          <p:nvPicPr>
            <p:cNvPr id="17558" name="Picture 150" descr="white-flower-dkOutline"/>
            <p:cNvPicPr>
              <a:picLocks noChangeAspect="1" noChangeArrowheads="1"/>
            </p:cNvPicPr>
            <p:nvPr/>
          </p:nvPicPr>
          <p:blipFill>
            <a:blip r:embed="rId8" cstate="print"/>
            <a:srcRect/>
            <a:stretch>
              <a:fillRect/>
            </a:stretch>
          </p:blipFill>
          <p:spPr bwMode="auto">
            <a:xfrm>
              <a:off x="7080" y="3144"/>
              <a:ext cx="360" cy="360"/>
            </a:xfrm>
            <a:prstGeom prst="rect">
              <a:avLst/>
            </a:prstGeom>
            <a:noFill/>
          </p:spPr>
        </p:pic>
      </p:grpSp>
      <p:grpSp>
        <p:nvGrpSpPr>
          <p:cNvPr id="10" name="Group 159"/>
          <p:cNvGrpSpPr>
            <a:grpSpLocks/>
          </p:cNvGrpSpPr>
          <p:nvPr/>
        </p:nvGrpSpPr>
        <p:grpSpPr bwMode="auto">
          <a:xfrm>
            <a:off x="6482805" y="2819400"/>
            <a:ext cx="530225" cy="2206625"/>
            <a:chOff x="6864" y="1200"/>
            <a:chExt cx="334" cy="1390"/>
          </a:xfrm>
        </p:grpSpPr>
        <p:pic>
          <p:nvPicPr>
            <p:cNvPr id="17566" name="Picture 158" descr="stem4"/>
            <p:cNvPicPr>
              <a:picLocks noChangeAspect="1" noChangeArrowheads="1"/>
            </p:cNvPicPr>
            <p:nvPr/>
          </p:nvPicPr>
          <p:blipFill>
            <a:blip r:embed="rId12" cstate="print"/>
            <a:srcRect/>
            <a:stretch>
              <a:fillRect/>
            </a:stretch>
          </p:blipFill>
          <p:spPr bwMode="auto">
            <a:xfrm>
              <a:off x="6912" y="1440"/>
              <a:ext cx="242" cy="1150"/>
            </a:xfrm>
            <a:prstGeom prst="rect">
              <a:avLst/>
            </a:prstGeom>
            <a:noFill/>
          </p:spPr>
        </p:pic>
        <p:pic>
          <p:nvPicPr>
            <p:cNvPr id="17563" name="Picture 155" descr="sunflower"/>
            <p:cNvPicPr>
              <a:picLocks noChangeAspect="1" noChangeArrowheads="1"/>
            </p:cNvPicPr>
            <p:nvPr/>
          </p:nvPicPr>
          <p:blipFill>
            <a:blip r:embed="rId9" cstate="print"/>
            <a:srcRect/>
            <a:stretch>
              <a:fillRect/>
            </a:stretch>
          </p:blipFill>
          <p:spPr bwMode="auto">
            <a:xfrm>
              <a:off x="6864" y="1200"/>
              <a:ext cx="334" cy="342"/>
            </a:xfrm>
            <a:prstGeom prst="rect">
              <a:avLst/>
            </a:prstGeom>
            <a:noFill/>
          </p:spPr>
        </p:pic>
      </p:grpSp>
      <p:grpSp>
        <p:nvGrpSpPr>
          <p:cNvPr id="11" name="Group 166"/>
          <p:cNvGrpSpPr>
            <a:grpSpLocks/>
          </p:cNvGrpSpPr>
          <p:nvPr/>
        </p:nvGrpSpPr>
        <p:grpSpPr bwMode="auto">
          <a:xfrm>
            <a:off x="3965030" y="2971800"/>
            <a:ext cx="571500" cy="2143125"/>
            <a:chOff x="7224" y="2776"/>
            <a:chExt cx="360" cy="1350"/>
          </a:xfrm>
        </p:grpSpPr>
        <p:pic>
          <p:nvPicPr>
            <p:cNvPr id="17573" name="Picture 165" descr="stem4"/>
            <p:cNvPicPr>
              <a:picLocks noChangeAspect="1" noChangeArrowheads="1"/>
            </p:cNvPicPr>
            <p:nvPr/>
          </p:nvPicPr>
          <p:blipFill>
            <a:blip r:embed="rId12" cstate="print"/>
            <a:srcRect/>
            <a:stretch>
              <a:fillRect/>
            </a:stretch>
          </p:blipFill>
          <p:spPr bwMode="auto">
            <a:xfrm>
              <a:off x="7296" y="2976"/>
              <a:ext cx="242" cy="1150"/>
            </a:xfrm>
            <a:prstGeom prst="rect">
              <a:avLst/>
            </a:prstGeom>
            <a:noFill/>
          </p:spPr>
        </p:pic>
        <p:pic>
          <p:nvPicPr>
            <p:cNvPr id="17557" name="Picture 149" descr="white-flower-dkOutline"/>
            <p:cNvPicPr>
              <a:picLocks noChangeAspect="1" noChangeArrowheads="1"/>
            </p:cNvPicPr>
            <p:nvPr/>
          </p:nvPicPr>
          <p:blipFill>
            <a:blip r:embed="rId8" cstate="print"/>
            <a:srcRect/>
            <a:stretch>
              <a:fillRect/>
            </a:stretch>
          </p:blipFill>
          <p:spPr bwMode="auto">
            <a:xfrm>
              <a:off x="7224" y="2776"/>
              <a:ext cx="360" cy="360"/>
            </a:xfrm>
            <a:prstGeom prst="rect">
              <a:avLst/>
            </a:prstGeom>
            <a:noFill/>
          </p:spPr>
        </p:pic>
      </p:grpSp>
      <p:grpSp>
        <p:nvGrpSpPr>
          <p:cNvPr id="12" name="Group 168"/>
          <p:cNvGrpSpPr>
            <a:grpSpLocks/>
          </p:cNvGrpSpPr>
          <p:nvPr/>
        </p:nvGrpSpPr>
        <p:grpSpPr bwMode="auto">
          <a:xfrm>
            <a:off x="6251030" y="3429000"/>
            <a:ext cx="530225" cy="1528763"/>
            <a:chOff x="7152" y="1104"/>
            <a:chExt cx="334" cy="963"/>
          </a:xfrm>
        </p:grpSpPr>
        <p:pic>
          <p:nvPicPr>
            <p:cNvPr id="17575" name="Picture 167" descr="stem3"/>
            <p:cNvPicPr>
              <a:picLocks noChangeAspect="1" noChangeArrowheads="1"/>
            </p:cNvPicPr>
            <p:nvPr/>
          </p:nvPicPr>
          <p:blipFill>
            <a:blip r:embed="rId13" cstate="print"/>
            <a:srcRect/>
            <a:stretch>
              <a:fillRect/>
            </a:stretch>
          </p:blipFill>
          <p:spPr bwMode="auto">
            <a:xfrm>
              <a:off x="7200" y="1296"/>
              <a:ext cx="236" cy="771"/>
            </a:xfrm>
            <a:prstGeom prst="rect">
              <a:avLst/>
            </a:prstGeom>
            <a:noFill/>
          </p:spPr>
        </p:pic>
        <p:pic>
          <p:nvPicPr>
            <p:cNvPr id="17561" name="Picture 153" descr="sunflower"/>
            <p:cNvPicPr>
              <a:picLocks noChangeAspect="1" noChangeArrowheads="1"/>
            </p:cNvPicPr>
            <p:nvPr/>
          </p:nvPicPr>
          <p:blipFill>
            <a:blip r:embed="rId9" cstate="print"/>
            <a:srcRect/>
            <a:stretch>
              <a:fillRect/>
            </a:stretch>
          </p:blipFill>
          <p:spPr bwMode="auto">
            <a:xfrm>
              <a:off x="7152" y="1104"/>
              <a:ext cx="334" cy="342"/>
            </a:xfrm>
            <a:prstGeom prst="rect">
              <a:avLst/>
            </a:prstGeom>
            <a:noFill/>
          </p:spPr>
        </p:pic>
      </p:grpSp>
      <p:grpSp>
        <p:nvGrpSpPr>
          <p:cNvPr id="13" name="Group 160"/>
          <p:cNvGrpSpPr>
            <a:grpSpLocks/>
          </p:cNvGrpSpPr>
          <p:nvPr/>
        </p:nvGrpSpPr>
        <p:grpSpPr bwMode="auto">
          <a:xfrm>
            <a:off x="3812630" y="3886200"/>
            <a:ext cx="530225" cy="1276350"/>
            <a:chOff x="6576" y="1344"/>
            <a:chExt cx="334" cy="804"/>
          </a:xfrm>
        </p:grpSpPr>
        <p:pic>
          <p:nvPicPr>
            <p:cNvPr id="17555" name="Picture 147" descr="stem2"/>
            <p:cNvPicPr>
              <a:picLocks noChangeAspect="1" noChangeArrowheads="1"/>
            </p:cNvPicPr>
            <p:nvPr/>
          </p:nvPicPr>
          <p:blipFill>
            <a:blip r:embed="rId15" cstate="print"/>
            <a:srcRect/>
            <a:stretch>
              <a:fillRect/>
            </a:stretch>
          </p:blipFill>
          <p:spPr bwMode="auto">
            <a:xfrm>
              <a:off x="6624" y="1536"/>
              <a:ext cx="251" cy="612"/>
            </a:xfrm>
            <a:prstGeom prst="rect">
              <a:avLst/>
            </a:prstGeom>
            <a:noFill/>
          </p:spPr>
        </p:pic>
        <p:pic>
          <p:nvPicPr>
            <p:cNvPr id="17562" name="Picture 154" descr="sunflower"/>
            <p:cNvPicPr>
              <a:picLocks noChangeAspect="1" noChangeArrowheads="1"/>
            </p:cNvPicPr>
            <p:nvPr/>
          </p:nvPicPr>
          <p:blipFill>
            <a:blip r:embed="rId9" cstate="print"/>
            <a:srcRect/>
            <a:stretch>
              <a:fillRect/>
            </a:stretch>
          </p:blipFill>
          <p:spPr bwMode="auto">
            <a:xfrm>
              <a:off x="6576" y="1344"/>
              <a:ext cx="334" cy="342"/>
            </a:xfrm>
            <a:prstGeom prst="rect">
              <a:avLst/>
            </a:prstGeom>
            <a:noFill/>
          </p:spPr>
        </p:pic>
      </p:grpSp>
      <p:grpSp>
        <p:nvGrpSpPr>
          <p:cNvPr id="14" name="Group 172"/>
          <p:cNvGrpSpPr>
            <a:grpSpLocks/>
          </p:cNvGrpSpPr>
          <p:nvPr/>
        </p:nvGrpSpPr>
        <p:grpSpPr bwMode="auto">
          <a:xfrm>
            <a:off x="4473030" y="2590800"/>
            <a:ext cx="558800" cy="2286000"/>
            <a:chOff x="6336" y="2880"/>
            <a:chExt cx="352" cy="1440"/>
          </a:xfrm>
        </p:grpSpPr>
        <p:pic>
          <p:nvPicPr>
            <p:cNvPr id="17579" name="Picture 171" descr="stem4"/>
            <p:cNvPicPr>
              <a:picLocks noChangeAspect="1" noChangeArrowheads="1"/>
            </p:cNvPicPr>
            <p:nvPr/>
          </p:nvPicPr>
          <p:blipFill>
            <a:blip r:embed="rId12" cstate="print"/>
            <a:srcRect/>
            <a:stretch>
              <a:fillRect/>
            </a:stretch>
          </p:blipFill>
          <p:spPr bwMode="auto">
            <a:xfrm>
              <a:off x="6384" y="3170"/>
              <a:ext cx="242" cy="1150"/>
            </a:xfrm>
            <a:prstGeom prst="rect">
              <a:avLst/>
            </a:prstGeom>
            <a:noFill/>
          </p:spPr>
        </p:pic>
        <p:pic>
          <p:nvPicPr>
            <p:cNvPr id="17550" name="Picture 142" descr="pink-flower"/>
            <p:cNvPicPr>
              <a:picLocks noChangeAspect="1" noChangeArrowheads="1"/>
            </p:cNvPicPr>
            <p:nvPr/>
          </p:nvPicPr>
          <p:blipFill>
            <a:blip r:embed="rId14" cstate="print"/>
            <a:srcRect/>
            <a:stretch>
              <a:fillRect/>
            </a:stretch>
          </p:blipFill>
          <p:spPr bwMode="auto">
            <a:xfrm>
              <a:off x="6336" y="2880"/>
              <a:ext cx="352" cy="356"/>
            </a:xfrm>
            <a:prstGeom prst="rect">
              <a:avLst/>
            </a:prstGeom>
            <a:noFill/>
          </p:spPr>
        </p:pic>
      </p:grpSp>
      <p:grpSp>
        <p:nvGrpSpPr>
          <p:cNvPr id="15" name="Group 179"/>
          <p:cNvGrpSpPr>
            <a:grpSpLocks/>
          </p:cNvGrpSpPr>
          <p:nvPr/>
        </p:nvGrpSpPr>
        <p:grpSpPr bwMode="auto">
          <a:xfrm>
            <a:off x="4879430" y="2971800"/>
            <a:ext cx="592138" cy="2074863"/>
            <a:chOff x="6048" y="2829"/>
            <a:chExt cx="373" cy="1307"/>
          </a:xfrm>
        </p:grpSpPr>
        <p:pic>
          <p:nvPicPr>
            <p:cNvPr id="17585" name="Picture 177" descr="stem4"/>
            <p:cNvPicPr>
              <a:picLocks noChangeAspect="1" noChangeArrowheads="1"/>
            </p:cNvPicPr>
            <p:nvPr/>
          </p:nvPicPr>
          <p:blipFill>
            <a:blip r:embed="rId12" cstate="print"/>
            <a:srcRect/>
            <a:stretch>
              <a:fillRect/>
            </a:stretch>
          </p:blipFill>
          <p:spPr bwMode="auto">
            <a:xfrm>
              <a:off x="6118" y="2986"/>
              <a:ext cx="242" cy="1150"/>
            </a:xfrm>
            <a:prstGeom prst="rect">
              <a:avLst/>
            </a:prstGeom>
            <a:noFill/>
          </p:spPr>
        </p:pic>
        <p:pic>
          <p:nvPicPr>
            <p:cNvPr id="17537" name="Picture 129" descr="blue-flower"/>
            <p:cNvPicPr>
              <a:picLocks noChangeAspect="1" noChangeArrowheads="1"/>
            </p:cNvPicPr>
            <p:nvPr/>
          </p:nvPicPr>
          <p:blipFill>
            <a:blip r:embed="rId16" cstate="print"/>
            <a:srcRect/>
            <a:stretch>
              <a:fillRect/>
            </a:stretch>
          </p:blipFill>
          <p:spPr bwMode="auto">
            <a:xfrm>
              <a:off x="6048" y="2829"/>
              <a:ext cx="373" cy="339"/>
            </a:xfrm>
            <a:prstGeom prst="rect">
              <a:avLst/>
            </a:prstGeom>
            <a:noFill/>
          </p:spPr>
        </p:pic>
      </p:grpSp>
      <p:grpSp>
        <p:nvGrpSpPr>
          <p:cNvPr id="16" name="Group 162"/>
          <p:cNvGrpSpPr>
            <a:grpSpLocks/>
          </p:cNvGrpSpPr>
          <p:nvPr/>
        </p:nvGrpSpPr>
        <p:grpSpPr bwMode="auto">
          <a:xfrm>
            <a:off x="4211093" y="3733800"/>
            <a:ext cx="592137" cy="1528763"/>
            <a:chOff x="6576" y="1824"/>
            <a:chExt cx="373" cy="963"/>
          </a:xfrm>
        </p:grpSpPr>
        <p:pic>
          <p:nvPicPr>
            <p:cNvPr id="17569" name="Picture 161" descr="stem3"/>
            <p:cNvPicPr>
              <a:picLocks noChangeAspect="1" noChangeArrowheads="1"/>
            </p:cNvPicPr>
            <p:nvPr/>
          </p:nvPicPr>
          <p:blipFill>
            <a:blip r:embed="rId13" cstate="print"/>
            <a:srcRect/>
            <a:stretch>
              <a:fillRect/>
            </a:stretch>
          </p:blipFill>
          <p:spPr bwMode="auto">
            <a:xfrm>
              <a:off x="6624" y="2016"/>
              <a:ext cx="236" cy="771"/>
            </a:xfrm>
            <a:prstGeom prst="rect">
              <a:avLst/>
            </a:prstGeom>
            <a:noFill/>
          </p:spPr>
        </p:pic>
        <p:pic>
          <p:nvPicPr>
            <p:cNvPr id="17565" name="Picture 157" descr="blue-flower"/>
            <p:cNvPicPr>
              <a:picLocks noChangeAspect="1" noChangeArrowheads="1"/>
            </p:cNvPicPr>
            <p:nvPr/>
          </p:nvPicPr>
          <p:blipFill>
            <a:blip r:embed="rId16" cstate="print"/>
            <a:srcRect/>
            <a:stretch>
              <a:fillRect/>
            </a:stretch>
          </p:blipFill>
          <p:spPr bwMode="auto">
            <a:xfrm>
              <a:off x="6576" y="1824"/>
              <a:ext cx="373" cy="339"/>
            </a:xfrm>
            <a:prstGeom prst="rect">
              <a:avLst/>
            </a:prstGeom>
            <a:noFill/>
          </p:spPr>
        </p:pic>
      </p:grpSp>
      <p:grpSp>
        <p:nvGrpSpPr>
          <p:cNvPr id="17" name="Group 174"/>
          <p:cNvGrpSpPr>
            <a:grpSpLocks/>
          </p:cNvGrpSpPr>
          <p:nvPr/>
        </p:nvGrpSpPr>
        <p:grpSpPr bwMode="auto">
          <a:xfrm>
            <a:off x="4422230" y="4114800"/>
            <a:ext cx="530225" cy="1063625"/>
            <a:chOff x="6528" y="1824"/>
            <a:chExt cx="334" cy="670"/>
          </a:xfrm>
        </p:grpSpPr>
        <p:pic>
          <p:nvPicPr>
            <p:cNvPr id="17581" name="Picture 173" descr="stem1"/>
            <p:cNvPicPr>
              <a:picLocks noChangeAspect="1" noChangeArrowheads="1"/>
            </p:cNvPicPr>
            <p:nvPr/>
          </p:nvPicPr>
          <p:blipFill>
            <a:blip r:embed="rId17" cstate="print"/>
            <a:srcRect/>
            <a:stretch>
              <a:fillRect/>
            </a:stretch>
          </p:blipFill>
          <p:spPr bwMode="auto">
            <a:xfrm>
              <a:off x="6576" y="2016"/>
              <a:ext cx="236" cy="478"/>
            </a:xfrm>
            <a:prstGeom prst="rect">
              <a:avLst/>
            </a:prstGeom>
            <a:noFill/>
          </p:spPr>
        </p:pic>
        <p:pic>
          <p:nvPicPr>
            <p:cNvPr id="17560" name="Picture 152" descr="sunflower"/>
            <p:cNvPicPr>
              <a:picLocks noChangeAspect="1" noChangeArrowheads="1"/>
            </p:cNvPicPr>
            <p:nvPr/>
          </p:nvPicPr>
          <p:blipFill>
            <a:blip r:embed="rId9" cstate="print"/>
            <a:srcRect/>
            <a:stretch>
              <a:fillRect/>
            </a:stretch>
          </p:blipFill>
          <p:spPr bwMode="auto">
            <a:xfrm>
              <a:off x="6528" y="1824"/>
              <a:ext cx="334" cy="342"/>
            </a:xfrm>
            <a:prstGeom prst="rect">
              <a:avLst/>
            </a:prstGeom>
            <a:noFill/>
          </p:spPr>
        </p:pic>
      </p:grpSp>
      <p:grpSp>
        <p:nvGrpSpPr>
          <p:cNvPr id="18" name="Group 140"/>
          <p:cNvGrpSpPr>
            <a:grpSpLocks/>
          </p:cNvGrpSpPr>
          <p:nvPr/>
        </p:nvGrpSpPr>
        <p:grpSpPr bwMode="auto">
          <a:xfrm>
            <a:off x="4625430" y="3429000"/>
            <a:ext cx="558800" cy="1655763"/>
            <a:chOff x="6800" y="3277"/>
            <a:chExt cx="352" cy="1043"/>
          </a:xfrm>
        </p:grpSpPr>
        <p:pic>
          <p:nvPicPr>
            <p:cNvPr id="17542" name="Picture 134" descr="stem3"/>
            <p:cNvPicPr>
              <a:picLocks noChangeAspect="1" noChangeArrowheads="1"/>
            </p:cNvPicPr>
            <p:nvPr/>
          </p:nvPicPr>
          <p:blipFill>
            <a:blip r:embed="rId13" cstate="print"/>
            <a:srcRect/>
            <a:stretch>
              <a:fillRect/>
            </a:stretch>
          </p:blipFill>
          <p:spPr bwMode="auto">
            <a:xfrm>
              <a:off x="6864" y="3549"/>
              <a:ext cx="236" cy="771"/>
            </a:xfrm>
            <a:prstGeom prst="rect">
              <a:avLst/>
            </a:prstGeom>
            <a:noFill/>
          </p:spPr>
        </p:pic>
        <p:pic>
          <p:nvPicPr>
            <p:cNvPr id="17543" name="Picture 135" descr="pink-flower"/>
            <p:cNvPicPr>
              <a:picLocks noChangeAspect="1" noChangeArrowheads="1"/>
            </p:cNvPicPr>
            <p:nvPr/>
          </p:nvPicPr>
          <p:blipFill>
            <a:blip r:embed="rId14" cstate="print"/>
            <a:srcRect/>
            <a:stretch>
              <a:fillRect/>
            </a:stretch>
          </p:blipFill>
          <p:spPr bwMode="auto">
            <a:xfrm>
              <a:off x="6800" y="3277"/>
              <a:ext cx="352" cy="356"/>
            </a:xfrm>
            <a:prstGeom prst="rect">
              <a:avLst/>
            </a:prstGeom>
            <a:noFill/>
          </p:spPr>
        </p:pic>
      </p:grpSp>
      <p:pic>
        <p:nvPicPr>
          <p:cNvPr id="17462" name="Picture 54" descr="ButterflyAt300dpi-cropped"/>
          <p:cNvPicPr>
            <a:picLocks noChangeAspect="1" noChangeArrowheads="1"/>
          </p:cNvPicPr>
          <p:nvPr/>
        </p:nvPicPr>
        <p:blipFill>
          <a:blip r:embed="rId6" cstate="print"/>
          <a:srcRect/>
          <a:stretch>
            <a:fillRect/>
          </a:stretch>
        </p:blipFill>
        <p:spPr bwMode="auto">
          <a:xfrm>
            <a:off x="5870030" y="2362200"/>
            <a:ext cx="701675" cy="649288"/>
          </a:xfrm>
          <a:prstGeom prst="rect">
            <a:avLst/>
          </a:prstGeom>
          <a:noFill/>
        </p:spPr>
      </p:pic>
      <p:grpSp>
        <p:nvGrpSpPr>
          <p:cNvPr id="19" name="Group 180"/>
          <p:cNvGrpSpPr>
            <a:grpSpLocks/>
          </p:cNvGrpSpPr>
          <p:nvPr/>
        </p:nvGrpSpPr>
        <p:grpSpPr bwMode="auto">
          <a:xfrm>
            <a:off x="5336630" y="3825875"/>
            <a:ext cx="530225" cy="1355725"/>
            <a:chOff x="5904" y="2410"/>
            <a:chExt cx="334" cy="854"/>
          </a:xfrm>
        </p:grpSpPr>
        <p:pic>
          <p:nvPicPr>
            <p:cNvPr id="17533" name="Picture 125" descr="stem2"/>
            <p:cNvPicPr>
              <a:picLocks noChangeAspect="1" noChangeArrowheads="1"/>
            </p:cNvPicPr>
            <p:nvPr/>
          </p:nvPicPr>
          <p:blipFill>
            <a:blip r:embed="rId15" cstate="print"/>
            <a:srcRect/>
            <a:stretch>
              <a:fillRect/>
            </a:stretch>
          </p:blipFill>
          <p:spPr bwMode="auto">
            <a:xfrm>
              <a:off x="5952" y="2652"/>
              <a:ext cx="251" cy="612"/>
            </a:xfrm>
            <a:prstGeom prst="rect">
              <a:avLst/>
            </a:prstGeom>
            <a:noFill/>
          </p:spPr>
        </p:pic>
        <p:pic>
          <p:nvPicPr>
            <p:cNvPr id="17539" name="Picture 131" descr="sunflower"/>
            <p:cNvPicPr>
              <a:picLocks noChangeAspect="1" noChangeArrowheads="1"/>
            </p:cNvPicPr>
            <p:nvPr/>
          </p:nvPicPr>
          <p:blipFill>
            <a:blip r:embed="rId9" cstate="print"/>
            <a:srcRect/>
            <a:stretch>
              <a:fillRect/>
            </a:stretch>
          </p:blipFill>
          <p:spPr bwMode="auto">
            <a:xfrm>
              <a:off x="5904" y="2410"/>
              <a:ext cx="334" cy="342"/>
            </a:xfrm>
            <a:prstGeom prst="rect">
              <a:avLst/>
            </a:prstGeom>
            <a:noFill/>
          </p:spPr>
        </p:pic>
      </p:grpSp>
      <p:grpSp>
        <p:nvGrpSpPr>
          <p:cNvPr id="20" name="Group 170"/>
          <p:cNvGrpSpPr>
            <a:grpSpLocks/>
          </p:cNvGrpSpPr>
          <p:nvPr/>
        </p:nvGrpSpPr>
        <p:grpSpPr bwMode="auto">
          <a:xfrm>
            <a:off x="5031830" y="3505200"/>
            <a:ext cx="571500" cy="1604963"/>
            <a:chOff x="6576" y="1728"/>
            <a:chExt cx="360" cy="1011"/>
          </a:xfrm>
        </p:grpSpPr>
        <p:pic>
          <p:nvPicPr>
            <p:cNvPr id="17577" name="Picture 169" descr="stem3"/>
            <p:cNvPicPr>
              <a:picLocks noChangeAspect="1" noChangeArrowheads="1"/>
            </p:cNvPicPr>
            <p:nvPr/>
          </p:nvPicPr>
          <p:blipFill>
            <a:blip r:embed="rId13" cstate="print"/>
            <a:srcRect/>
            <a:stretch>
              <a:fillRect/>
            </a:stretch>
          </p:blipFill>
          <p:spPr bwMode="auto">
            <a:xfrm>
              <a:off x="6624" y="1968"/>
              <a:ext cx="236" cy="771"/>
            </a:xfrm>
            <a:prstGeom prst="rect">
              <a:avLst/>
            </a:prstGeom>
            <a:noFill/>
          </p:spPr>
        </p:pic>
        <p:pic>
          <p:nvPicPr>
            <p:cNvPr id="17556" name="Picture 148" descr="white-flower-dkOutline"/>
            <p:cNvPicPr>
              <a:picLocks noChangeAspect="1" noChangeArrowheads="1"/>
            </p:cNvPicPr>
            <p:nvPr/>
          </p:nvPicPr>
          <p:blipFill>
            <a:blip r:embed="rId8" cstate="print"/>
            <a:srcRect/>
            <a:stretch>
              <a:fillRect/>
            </a:stretch>
          </p:blipFill>
          <p:spPr bwMode="auto">
            <a:xfrm>
              <a:off x="6576" y="1728"/>
              <a:ext cx="360" cy="360"/>
            </a:xfrm>
            <a:prstGeom prst="rect">
              <a:avLst/>
            </a:prstGeom>
            <a:noFill/>
          </p:spPr>
        </p:pic>
      </p:grpSp>
      <p:grpSp>
        <p:nvGrpSpPr>
          <p:cNvPr id="21" name="Group 184"/>
          <p:cNvGrpSpPr>
            <a:grpSpLocks/>
          </p:cNvGrpSpPr>
          <p:nvPr/>
        </p:nvGrpSpPr>
        <p:grpSpPr bwMode="auto">
          <a:xfrm>
            <a:off x="3965030" y="2438400"/>
            <a:ext cx="1447800" cy="790575"/>
            <a:chOff x="5184" y="2526"/>
            <a:chExt cx="912" cy="498"/>
          </a:xfrm>
        </p:grpSpPr>
        <p:pic>
          <p:nvPicPr>
            <p:cNvPr id="17589" name="Picture 181" descr="ButterflyAt300dpi-cropped"/>
            <p:cNvPicPr>
              <a:picLocks noChangeAspect="1" noChangeArrowheads="1"/>
            </p:cNvPicPr>
            <p:nvPr/>
          </p:nvPicPr>
          <p:blipFill>
            <a:blip r:embed="rId6" cstate="print"/>
            <a:srcRect/>
            <a:stretch>
              <a:fillRect/>
            </a:stretch>
          </p:blipFill>
          <p:spPr bwMode="auto">
            <a:xfrm>
              <a:off x="5846" y="2526"/>
              <a:ext cx="250" cy="231"/>
            </a:xfrm>
            <a:prstGeom prst="rect">
              <a:avLst/>
            </a:prstGeom>
            <a:noFill/>
          </p:spPr>
        </p:pic>
        <p:pic>
          <p:nvPicPr>
            <p:cNvPr id="17590" name="Picture 182" descr="prior-week-butterfly"/>
            <p:cNvPicPr>
              <a:picLocks noChangeAspect="1" noChangeArrowheads="1"/>
            </p:cNvPicPr>
            <p:nvPr/>
          </p:nvPicPr>
          <p:blipFill>
            <a:blip r:embed="rId18" cstate="print"/>
            <a:srcRect/>
            <a:stretch>
              <a:fillRect/>
            </a:stretch>
          </p:blipFill>
          <p:spPr bwMode="auto">
            <a:xfrm flipH="1">
              <a:off x="5184" y="2592"/>
              <a:ext cx="232" cy="210"/>
            </a:xfrm>
            <a:prstGeom prst="rect">
              <a:avLst/>
            </a:prstGeom>
            <a:noFill/>
          </p:spPr>
        </p:pic>
        <p:pic>
          <p:nvPicPr>
            <p:cNvPr id="17591" name="Picture 183" descr="ButterflyAt300dpi-cropped"/>
            <p:cNvPicPr>
              <a:picLocks noChangeAspect="1" noChangeArrowheads="1"/>
            </p:cNvPicPr>
            <p:nvPr/>
          </p:nvPicPr>
          <p:blipFill>
            <a:blip r:embed="rId6" cstate="print"/>
            <a:srcRect/>
            <a:stretch>
              <a:fillRect/>
            </a:stretch>
          </p:blipFill>
          <p:spPr bwMode="auto">
            <a:xfrm flipH="1">
              <a:off x="5520" y="2793"/>
              <a:ext cx="250" cy="231"/>
            </a:xfrm>
            <a:prstGeom prst="rect">
              <a:avLst/>
            </a:prstGeom>
            <a:noFill/>
          </p:spPr>
        </p:pic>
      </p:grpSp>
      <p:grpSp>
        <p:nvGrpSpPr>
          <p:cNvPr id="22" name="Group 164"/>
          <p:cNvGrpSpPr>
            <a:grpSpLocks/>
          </p:cNvGrpSpPr>
          <p:nvPr/>
        </p:nvGrpSpPr>
        <p:grpSpPr bwMode="auto">
          <a:xfrm>
            <a:off x="4896893" y="4191000"/>
            <a:ext cx="592137" cy="1063625"/>
            <a:chOff x="7248" y="3024"/>
            <a:chExt cx="373" cy="670"/>
          </a:xfrm>
        </p:grpSpPr>
        <p:pic>
          <p:nvPicPr>
            <p:cNvPr id="17571" name="Picture 163" descr="stem1"/>
            <p:cNvPicPr>
              <a:picLocks noChangeAspect="1" noChangeArrowheads="1"/>
            </p:cNvPicPr>
            <p:nvPr/>
          </p:nvPicPr>
          <p:blipFill>
            <a:blip r:embed="rId17" cstate="print"/>
            <a:srcRect/>
            <a:stretch>
              <a:fillRect/>
            </a:stretch>
          </p:blipFill>
          <p:spPr bwMode="auto">
            <a:xfrm>
              <a:off x="7296" y="3216"/>
              <a:ext cx="236" cy="478"/>
            </a:xfrm>
            <a:prstGeom prst="rect">
              <a:avLst/>
            </a:prstGeom>
            <a:noFill/>
          </p:spPr>
        </p:pic>
        <p:pic>
          <p:nvPicPr>
            <p:cNvPr id="17564" name="Picture 156" descr="blue-flower"/>
            <p:cNvPicPr>
              <a:picLocks noChangeAspect="1" noChangeArrowheads="1"/>
            </p:cNvPicPr>
            <p:nvPr/>
          </p:nvPicPr>
          <p:blipFill>
            <a:blip r:embed="rId16" cstate="print"/>
            <a:srcRect/>
            <a:stretch>
              <a:fillRect/>
            </a:stretch>
          </p:blipFill>
          <p:spPr bwMode="auto">
            <a:xfrm>
              <a:off x="7248" y="3024"/>
              <a:ext cx="373" cy="339"/>
            </a:xfrm>
            <a:prstGeom prst="rect">
              <a:avLst/>
            </a:prstGeom>
            <a:noFill/>
          </p:spPr>
        </p:pic>
      </p:grpSp>
      <p:pic>
        <p:nvPicPr>
          <p:cNvPr id="17507" name="Picture 99" descr="grass"/>
          <p:cNvPicPr>
            <a:picLocks noChangeAspect="1" noChangeArrowheads="1"/>
          </p:cNvPicPr>
          <p:nvPr/>
        </p:nvPicPr>
        <p:blipFill>
          <a:blip r:embed="rId19" cstate="print"/>
          <a:srcRect/>
          <a:stretch>
            <a:fillRect/>
          </a:stretch>
        </p:blipFill>
        <p:spPr bwMode="auto">
          <a:xfrm>
            <a:off x="3739605" y="4049713"/>
            <a:ext cx="3349625" cy="1208087"/>
          </a:xfrm>
          <a:prstGeom prst="rect">
            <a:avLst/>
          </a:prstGeom>
          <a:noFill/>
        </p:spPr>
      </p:pic>
      <p:sp>
        <p:nvSpPr>
          <p:cNvPr id="90" name="Rectangle 89"/>
          <p:cNvSpPr/>
          <p:nvPr/>
        </p:nvSpPr>
        <p:spPr>
          <a:xfrm>
            <a:off x="228600" y="304800"/>
            <a:ext cx="3124200" cy="1077218"/>
          </a:xfrm>
          <a:prstGeom prst="rect">
            <a:avLst/>
          </a:prstGeom>
        </p:spPr>
        <p:txBody>
          <a:bodyPr wrap="square">
            <a:spAutoFit/>
          </a:bodyPr>
          <a:lstStyle/>
          <a:p>
            <a:r>
              <a:rPr lang="en-US" sz="5400" spc="500" dirty="0" smtClean="0">
                <a:solidFill>
                  <a:prstClr val="white">
                    <a:lumMod val="75000"/>
                  </a:prstClr>
                </a:solidFill>
                <a:latin typeface="Arial Black" pitchFamily="34" charset="0"/>
              </a:rPr>
              <a:t>ubi</a:t>
            </a:r>
            <a:r>
              <a:rPr lang="en-US" sz="5400" spc="500" dirty="0" smtClean="0">
                <a:solidFill>
                  <a:srgbClr val="CC0797"/>
                </a:solidFill>
                <a:latin typeface="Arial Black" pitchFamily="34" charset="0"/>
              </a:rPr>
              <a:t>fit</a:t>
            </a:r>
          </a:p>
          <a:p>
            <a:pPr>
              <a:lnSpc>
                <a:spcPts val="1160"/>
              </a:lnSpc>
            </a:pPr>
            <a:r>
              <a:rPr lang="en-US" sz="1600" dirty="0" smtClean="0">
                <a:solidFill>
                  <a:prstClr val="white">
                    <a:lumMod val="85000"/>
                  </a:prstClr>
                </a:solidFill>
                <a:latin typeface="Arial" pitchFamily="34" charset="0"/>
                <a:cs typeface="Arial" pitchFamily="34" charset="0"/>
              </a:rPr>
              <a:t>personal ambient display</a:t>
            </a:r>
            <a:endParaRPr lang="en-US" sz="1600" dirty="0">
              <a:solidFill>
                <a:prstClr val="white">
                  <a:lumMod val="85000"/>
                </a:prstClr>
              </a:solidFill>
              <a:latin typeface="Arial" pitchFamily="34" charset="0"/>
              <a:cs typeface="Arial" pitchFamily="34" charset="0"/>
            </a:endParaRPr>
          </a:p>
        </p:txBody>
      </p:sp>
    </p:spTree>
    <p:extLst>
      <p:ext uri="{BB962C8B-B14F-4D97-AF65-F5344CB8AC3E}">
        <p14:creationId xmlns:p14="http://schemas.microsoft.com/office/powerpoint/2010/main" val="1200086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486"/>
                                        </p:tgtEl>
                                        <p:attrNameLst>
                                          <p:attrName>style.visibility</p:attrName>
                                        </p:attrNameLst>
                                      </p:cBhvr>
                                      <p:to>
                                        <p:strVal val="visible"/>
                                      </p:to>
                                    </p:set>
                                    <p:animEffect transition="in" filter="dissolve">
                                      <p:cBhvr>
                                        <p:cTn id="10" dur="2000"/>
                                        <p:tgtEl>
                                          <p:spTgt spid="17486"/>
                                        </p:tgtEl>
                                      </p:cBhvr>
                                    </p:animEffect>
                                  </p:childTnLst>
                                </p:cTn>
                              </p:par>
                            </p:childTnLst>
                          </p:cTn>
                        </p:par>
                        <p:par>
                          <p:cTn id="11" fill="hold">
                            <p:stCondLst>
                              <p:cond delay="2000"/>
                            </p:stCondLst>
                            <p:childTnLst>
                              <p:par>
                                <p:cTn id="12" presetID="1" presetClass="exit" presetSubtype="0" fill="hold" grpId="1" nodeType="afterEffect">
                                  <p:stCondLst>
                                    <p:cond delay="0"/>
                                  </p:stCondLst>
                                  <p:childTnLst>
                                    <p:set>
                                      <p:cBhvr>
                                        <p:cTn id="13" dur="1" fill="hold">
                                          <p:stCondLst>
                                            <p:cond delay="0"/>
                                          </p:stCondLst>
                                        </p:cTn>
                                        <p:tgtEl>
                                          <p:spTgt spid="17486"/>
                                        </p:tgtEl>
                                        <p:attrNameLst>
                                          <p:attrName>style.visibility</p:attrName>
                                        </p:attrNameLst>
                                      </p:cBhvr>
                                      <p:to>
                                        <p:strVal val="hidden"/>
                                      </p:to>
                                    </p:set>
                                  </p:childTnLst>
                                </p:cTn>
                              </p:par>
                              <p:par>
                                <p:cTn id="14" presetID="2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484"/>
                                        </p:tgtEl>
                                        <p:attrNameLst>
                                          <p:attrName>style.visibility</p:attrName>
                                        </p:attrNameLst>
                                      </p:cBhvr>
                                      <p:to>
                                        <p:strVal val="visible"/>
                                      </p:to>
                                    </p:set>
                                    <p:animEffect transition="in" filter="dissolve">
                                      <p:cBhvr>
                                        <p:cTn id="19" dur="2000"/>
                                        <p:tgtEl>
                                          <p:spTgt spid="17484"/>
                                        </p:tgtEl>
                                      </p:cBhvr>
                                    </p:animEffect>
                                  </p:childTnLst>
                                </p:cTn>
                              </p:par>
                            </p:childTnLst>
                          </p:cTn>
                        </p:par>
                        <p:par>
                          <p:cTn id="20" fill="hold">
                            <p:stCondLst>
                              <p:cond delay="4000"/>
                            </p:stCondLst>
                            <p:childTnLst>
                              <p:par>
                                <p:cTn id="21" presetID="1" presetClass="exit" presetSubtype="0" fill="hold" grpId="1" nodeType="afterEffect">
                                  <p:stCondLst>
                                    <p:cond delay="0"/>
                                  </p:stCondLst>
                                  <p:childTnLst>
                                    <p:set>
                                      <p:cBhvr>
                                        <p:cTn id="22" dur="1" fill="hold">
                                          <p:stCondLst>
                                            <p:cond delay="0"/>
                                          </p:stCondLst>
                                        </p:cTn>
                                        <p:tgtEl>
                                          <p:spTgt spid="17484"/>
                                        </p:tgtEl>
                                        <p:attrNameLst>
                                          <p:attrName>style.visibility</p:attrName>
                                        </p:attrNameLst>
                                      </p:cBhvr>
                                      <p:to>
                                        <p:strVal val="hidden"/>
                                      </p:to>
                                    </p:set>
                                  </p:childTnLst>
                                </p:cTn>
                              </p:par>
                              <p:par>
                                <p:cTn id="23" presetID="22" presetClass="entr" presetSubtype="4"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9" presetClass="entr" presetSubtype="0" fill="hold" nodeType="withEffect">
                                  <p:stCondLst>
                                    <p:cond delay="0"/>
                                  </p:stCondLst>
                                  <p:childTnLst>
                                    <p:set>
                                      <p:cBhvr>
                                        <p:cTn id="27" dur="1" fill="hold">
                                          <p:stCondLst>
                                            <p:cond delay="0"/>
                                          </p:stCondLst>
                                        </p:cTn>
                                        <p:tgtEl>
                                          <p:spTgt spid="17487"/>
                                        </p:tgtEl>
                                        <p:attrNameLst>
                                          <p:attrName>style.visibility</p:attrName>
                                        </p:attrNameLst>
                                      </p:cBhvr>
                                      <p:to>
                                        <p:strVal val="visible"/>
                                      </p:to>
                                    </p:set>
                                    <p:animEffect transition="in" filter="dissolve">
                                      <p:cBhvr>
                                        <p:cTn id="28" dur="2000"/>
                                        <p:tgtEl>
                                          <p:spTgt spid="17487"/>
                                        </p:tgtEl>
                                      </p:cBhvr>
                                    </p:animEffect>
                                  </p:childTnLst>
                                </p:cTn>
                              </p:par>
                            </p:childTnLst>
                          </p:cTn>
                        </p:par>
                        <p:par>
                          <p:cTn id="29" fill="hold">
                            <p:stCondLst>
                              <p:cond delay="6000"/>
                            </p:stCondLst>
                            <p:childTnLst>
                              <p:par>
                                <p:cTn id="30" presetID="1" presetClass="exit" presetSubtype="0" fill="hold" grpId="0" nodeType="afterEffect">
                                  <p:stCondLst>
                                    <p:cond delay="0"/>
                                  </p:stCondLst>
                                  <p:childTnLst>
                                    <p:set>
                                      <p:cBhvr>
                                        <p:cTn id="31" dur="1" fill="hold">
                                          <p:stCondLst>
                                            <p:cond delay="0"/>
                                          </p:stCondLst>
                                        </p:cTn>
                                        <p:tgtEl>
                                          <p:spTgt spid="17487"/>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9" presetClass="entr" presetSubtype="0" fill="hold" nodeType="withEffect">
                                  <p:stCondLst>
                                    <p:cond delay="0"/>
                                  </p:stCondLst>
                                  <p:childTnLst>
                                    <p:set>
                                      <p:cBhvr>
                                        <p:cTn id="36" dur="1" fill="hold">
                                          <p:stCondLst>
                                            <p:cond delay="0"/>
                                          </p:stCondLst>
                                        </p:cTn>
                                        <p:tgtEl>
                                          <p:spTgt spid="17487"/>
                                        </p:tgtEl>
                                        <p:attrNameLst>
                                          <p:attrName>style.visibility</p:attrName>
                                        </p:attrNameLst>
                                      </p:cBhvr>
                                      <p:to>
                                        <p:strVal val="visible"/>
                                      </p:to>
                                    </p:set>
                                    <p:animEffect transition="in" filter="dissolve">
                                      <p:cBhvr>
                                        <p:cTn id="37" dur="2000"/>
                                        <p:tgtEl>
                                          <p:spTgt spid="17487"/>
                                        </p:tgtEl>
                                      </p:cBhvr>
                                    </p:animEffect>
                                  </p:childTnLst>
                                </p:cTn>
                              </p:par>
                            </p:childTnLst>
                          </p:cTn>
                        </p:par>
                        <p:par>
                          <p:cTn id="38" fill="hold">
                            <p:stCondLst>
                              <p:cond delay="8000"/>
                            </p:stCondLst>
                            <p:childTnLst>
                              <p:par>
                                <p:cTn id="39" presetID="1" presetClass="exit" presetSubtype="0" fill="hold" grpId="1" nodeType="afterEffect">
                                  <p:stCondLst>
                                    <p:cond delay="0"/>
                                  </p:stCondLst>
                                  <p:childTnLst>
                                    <p:set>
                                      <p:cBhvr>
                                        <p:cTn id="40" dur="1" fill="hold">
                                          <p:stCondLst>
                                            <p:cond delay="0"/>
                                          </p:stCondLst>
                                        </p:cTn>
                                        <p:tgtEl>
                                          <p:spTgt spid="17487"/>
                                        </p:tgtEl>
                                        <p:attrNameLst>
                                          <p:attrName>style.visibility</p:attrName>
                                        </p:attrNameLst>
                                      </p:cBhvr>
                                      <p:to>
                                        <p:strVal val="hidden"/>
                                      </p:to>
                                    </p:set>
                                  </p:childTnLst>
                                </p:cTn>
                              </p:par>
                              <p:par>
                                <p:cTn id="41" presetID="22" presetClass="entr" presetSubtype="4"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par>
                                <p:cTn id="44" presetID="22" presetClass="entr" presetSubtype="4"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7485"/>
                                        </p:tgtEl>
                                        <p:attrNameLst>
                                          <p:attrName>style.visibility</p:attrName>
                                        </p:attrNameLst>
                                      </p:cBhvr>
                                      <p:to>
                                        <p:strVal val="visible"/>
                                      </p:to>
                                    </p:set>
                                    <p:animEffect transition="in" filter="dissolve">
                                      <p:cBhvr>
                                        <p:cTn id="49" dur="2000"/>
                                        <p:tgtEl>
                                          <p:spTgt spid="17485"/>
                                        </p:tgtEl>
                                      </p:cBhvr>
                                    </p:animEffect>
                                  </p:childTnLst>
                                </p:cTn>
                              </p:par>
                              <p:par>
                                <p:cTn id="50" presetID="9" presetClass="entr" presetSubtype="0" fill="hold" grpId="2" nodeType="withEffect">
                                  <p:stCondLst>
                                    <p:cond delay="0"/>
                                  </p:stCondLst>
                                  <p:childTnLst>
                                    <p:set>
                                      <p:cBhvr>
                                        <p:cTn id="51" dur="1" fill="hold">
                                          <p:stCondLst>
                                            <p:cond delay="0"/>
                                          </p:stCondLst>
                                        </p:cTn>
                                        <p:tgtEl>
                                          <p:spTgt spid="17484"/>
                                        </p:tgtEl>
                                        <p:attrNameLst>
                                          <p:attrName>style.visibility</p:attrName>
                                        </p:attrNameLst>
                                      </p:cBhvr>
                                      <p:to>
                                        <p:strVal val="visible"/>
                                      </p:to>
                                    </p:set>
                                    <p:animEffect transition="in" filter="dissolve">
                                      <p:cBhvr>
                                        <p:cTn id="52" dur="2000"/>
                                        <p:tgtEl>
                                          <p:spTgt spid="17484"/>
                                        </p:tgtEl>
                                      </p:cBhvr>
                                    </p:animEffect>
                                  </p:childTnLst>
                                </p:cTn>
                              </p:par>
                            </p:childTnLst>
                          </p:cTn>
                        </p:par>
                        <p:par>
                          <p:cTn id="53" fill="hold">
                            <p:stCondLst>
                              <p:cond delay="10000"/>
                            </p:stCondLst>
                            <p:childTnLst>
                              <p:par>
                                <p:cTn id="54" presetID="1" presetClass="exit" presetSubtype="0" fill="hold" grpId="1" nodeType="afterEffect">
                                  <p:stCondLst>
                                    <p:cond delay="0"/>
                                  </p:stCondLst>
                                  <p:childTnLst>
                                    <p:set>
                                      <p:cBhvr>
                                        <p:cTn id="55" dur="1" fill="hold">
                                          <p:stCondLst>
                                            <p:cond delay="0"/>
                                          </p:stCondLst>
                                        </p:cTn>
                                        <p:tgtEl>
                                          <p:spTgt spid="17485"/>
                                        </p:tgtEl>
                                        <p:attrNameLst>
                                          <p:attrName>style.visibility</p:attrName>
                                        </p:attrNameLst>
                                      </p:cBhvr>
                                      <p:to>
                                        <p:strVal val="hidden"/>
                                      </p:to>
                                    </p:set>
                                  </p:childTnLst>
                                </p:cTn>
                              </p:par>
                              <p:par>
                                <p:cTn id="56" presetID="1" presetClass="exit" presetSubtype="0" fill="hold" grpId="3" nodeType="withEffect">
                                  <p:stCondLst>
                                    <p:cond delay="0"/>
                                  </p:stCondLst>
                                  <p:childTnLst>
                                    <p:set>
                                      <p:cBhvr>
                                        <p:cTn id="57" dur="1" fill="hold">
                                          <p:stCondLst>
                                            <p:cond delay="0"/>
                                          </p:stCondLst>
                                        </p:cTn>
                                        <p:tgtEl>
                                          <p:spTgt spid="17484"/>
                                        </p:tgtEl>
                                        <p:attrNameLst>
                                          <p:attrName>style.visibility</p:attrName>
                                        </p:attrNameLst>
                                      </p:cBhvr>
                                      <p:to>
                                        <p:strVal val="hidden"/>
                                      </p:to>
                                    </p:set>
                                  </p:childTnLst>
                                </p:cTn>
                              </p:par>
                              <p:par>
                                <p:cTn id="58" presetID="22" presetClass="entr" presetSubtype="4"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par>
                                <p:cTn id="61" presetID="9" presetClass="entr" presetSubtype="0" fill="hold" nodeType="withEffect">
                                  <p:stCondLst>
                                    <p:cond delay="0"/>
                                  </p:stCondLst>
                                  <p:childTnLst>
                                    <p:set>
                                      <p:cBhvr>
                                        <p:cTn id="62" dur="1" fill="hold">
                                          <p:stCondLst>
                                            <p:cond delay="0"/>
                                          </p:stCondLst>
                                        </p:cTn>
                                        <p:tgtEl>
                                          <p:spTgt spid="17486"/>
                                        </p:tgtEl>
                                        <p:attrNameLst>
                                          <p:attrName>style.visibility</p:attrName>
                                        </p:attrNameLst>
                                      </p:cBhvr>
                                      <p:to>
                                        <p:strVal val="visible"/>
                                      </p:to>
                                    </p:set>
                                    <p:animEffect transition="in" filter="dissolve">
                                      <p:cBhvr>
                                        <p:cTn id="63" dur="2000"/>
                                        <p:tgtEl>
                                          <p:spTgt spid="17486"/>
                                        </p:tgtEl>
                                      </p:cBhvr>
                                    </p:animEffect>
                                  </p:childTnLst>
                                </p:cTn>
                              </p:par>
                            </p:childTnLst>
                          </p:cTn>
                        </p:par>
                        <p:par>
                          <p:cTn id="64" fill="hold">
                            <p:stCondLst>
                              <p:cond delay="12000"/>
                            </p:stCondLst>
                            <p:childTnLst>
                              <p:par>
                                <p:cTn id="65" presetID="1" presetClass="exit" presetSubtype="0" fill="hold" grpId="2" nodeType="afterEffect">
                                  <p:stCondLst>
                                    <p:cond delay="0"/>
                                  </p:stCondLst>
                                  <p:childTnLst>
                                    <p:set>
                                      <p:cBhvr>
                                        <p:cTn id="66" dur="1" fill="hold">
                                          <p:stCondLst>
                                            <p:cond delay="0"/>
                                          </p:stCondLst>
                                        </p:cTn>
                                        <p:tgtEl>
                                          <p:spTgt spid="17486"/>
                                        </p:tgtEl>
                                        <p:attrNameLst>
                                          <p:attrName>style.visibility</p:attrName>
                                        </p:attrNameLst>
                                      </p:cBhvr>
                                      <p:to>
                                        <p:strVal val="hidden"/>
                                      </p:to>
                                    </p:set>
                                  </p:childTnLst>
                                </p:cTn>
                              </p:par>
                              <p:par>
                                <p:cTn id="67" presetID="22" presetClass="entr" presetSubtype="4" fill="hold" nodeType="with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down)">
                                      <p:cBhvr>
                                        <p:cTn id="69" dur="500"/>
                                        <p:tgtEl>
                                          <p:spTgt spid="12"/>
                                        </p:tgtEl>
                                      </p:cBhvr>
                                    </p:animEffect>
                                  </p:childTnLst>
                                </p:cTn>
                              </p:par>
                              <p:par>
                                <p:cTn id="70" presetID="9" presetClass="entr" presetSubtype="0" fill="hold" nodeType="withEffect">
                                  <p:stCondLst>
                                    <p:cond delay="0"/>
                                  </p:stCondLst>
                                  <p:childTnLst>
                                    <p:set>
                                      <p:cBhvr>
                                        <p:cTn id="71" dur="1" fill="hold">
                                          <p:stCondLst>
                                            <p:cond delay="0"/>
                                          </p:stCondLst>
                                        </p:cTn>
                                        <p:tgtEl>
                                          <p:spTgt spid="17487"/>
                                        </p:tgtEl>
                                        <p:attrNameLst>
                                          <p:attrName>style.visibility</p:attrName>
                                        </p:attrNameLst>
                                      </p:cBhvr>
                                      <p:to>
                                        <p:strVal val="visible"/>
                                      </p:to>
                                    </p:set>
                                    <p:animEffect transition="in" filter="dissolve">
                                      <p:cBhvr>
                                        <p:cTn id="72" dur="2000"/>
                                        <p:tgtEl>
                                          <p:spTgt spid="17487"/>
                                        </p:tgtEl>
                                      </p:cBhvr>
                                    </p:animEffect>
                                  </p:childTnLst>
                                </p:cTn>
                              </p:par>
                            </p:childTnLst>
                          </p:cTn>
                        </p:par>
                        <p:par>
                          <p:cTn id="73" fill="hold">
                            <p:stCondLst>
                              <p:cond delay="14000"/>
                            </p:stCondLst>
                            <p:childTnLst>
                              <p:par>
                                <p:cTn id="74" presetID="1" presetClass="exit" presetSubtype="0" fill="hold" grpId="2" nodeType="afterEffect">
                                  <p:stCondLst>
                                    <p:cond delay="0"/>
                                  </p:stCondLst>
                                  <p:childTnLst>
                                    <p:set>
                                      <p:cBhvr>
                                        <p:cTn id="75" dur="1" fill="hold">
                                          <p:stCondLst>
                                            <p:cond delay="0"/>
                                          </p:stCondLst>
                                        </p:cTn>
                                        <p:tgtEl>
                                          <p:spTgt spid="17487"/>
                                        </p:tgtEl>
                                        <p:attrNameLst>
                                          <p:attrName>style.visibility</p:attrName>
                                        </p:attrNameLst>
                                      </p:cBhvr>
                                      <p:to>
                                        <p:strVal val="hidden"/>
                                      </p:to>
                                    </p:set>
                                  </p:childTnLst>
                                </p:cTn>
                              </p:par>
                              <p:par>
                                <p:cTn id="76" presetID="22" presetClass="entr" presetSubtype="4"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par>
                                <p:cTn id="79" presetID="9" presetClass="entr" presetSubtype="0" fill="hold" grpId="2" nodeType="withEffect">
                                  <p:stCondLst>
                                    <p:cond delay="0"/>
                                  </p:stCondLst>
                                  <p:childTnLst>
                                    <p:set>
                                      <p:cBhvr>
                                        <p:cTn id="80" dur="1" fill="hold">
                                          <p:stCondLst>
                                            <p:cond delay="0"/>
                                          </p:stCondLst>
                                        </p:cTn>
                                        <p:tgtEl>
                                          <p:spTgt spid="17485"/>
                                        </p:tgtEl>
                                        <p:attrNameLst>
                                          <p:attrName>style.visibility</p:attrName>
                                        </p:attrNameLst>
                                      </p:cBhvr>
                                      <p:to>
                                        <p:strVal val="visible"/>
                                      </p:to>
                                    </p:set>
                                    <p:animEffect transition="in" filter="dissolve">
                                      <p:cBhvr>
                                        <p:cTn id="81" dur="2000"/>
                                        <p:tgtEl>
                                          <p:spTgt spid="17485"/>
                                        </p:tgtEl>
                                      </p:cBhvr>
                                    </p:animEffect>
                                  </p:childTnLst>
                                </p:cTn>
                              </p:par>
                            </p:childTnLst>
                          </p:cTn>
                        </p:par>
                        <p:par>
                          <p:cTn id="82" fill="hold">
                            <p:stCondLst>
                              <p:cond delay="16000"/>
                            </p:stCondLst>
                            <p:childTnLst>
                              <p:par>
                                <p:cTn id="83" presetID="1" presetClass="exit" presetSubtype="0" fill="hold" grpId="3" nodeType="afterEffect">
                                  <p:stCondLst>
                                    <p:cond delay="0"/>
                                  </p:stCondLst>
                                  <p:childTnLst>
                                    <p:set>
                                      <p:cBhvr>
                                        <p:cTn id="84" dur="1" fill="hold">
                                          <p:stCondLst>
                                            <p:cond delay="0"/>
                                          </p:stCondLst>
                                        </p:cTn>
                                        <p:tgtEl>
                                          <p:spTgt spid="17485"/>
                                        </p:tgtEl>
                                        <p:attrNameLst>
                                          <p:attrName>style.visibility</p:attrName>
                                        </p:attrNameLst>
                                      </p:cBhvr>
                                      <p:to>
                                        <p:strVal val="hidden"/>
                                      </p:to>
                                    </p:set>
                                  </p:childTnLst>
                                </p:cTn>
                              </p:par>
                              <p:par>
                                <p:cTn id="85" presetID="22" presetClass="entr" presetSubtype="4" fill="hold"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down)">
                                      <p:cBhvr>
                                        <p:cTn id="87" dur="500"/>
                                        <p:tgtEl>
                                          <p:spTgt spid="20"/>
                                        </p:tgtEl>
                                      </p:cBhvr>
                                    </p:animEffect>
                                  </p:childTnLst>
                                </p:cTn>
                              </p:par>
                              <p:par>
                                <p:cTn id="88" presetID="9" presetClass="entr" presetSubtype="0" fill="hold" grpId="4" nodeType="withEffect">
                                  <p:stCondLst>
                                    <p:cond delay="0"/>
                                  </p:stCondLst>
                                  <p:childTnLst>
                                    <p:set>
                                      <p:cBhvr>
                                        <p:cTn id="89" dur="1" fill="hold">
                                          <p:stCondLst>
                                            <p:cond delay="0"/>
                                          </p:stCondLst>
                                        </p:cTn>
                                        <p:tgtEl>
                                          <p:spTgt spid="17484"/>
                                        </p:tgtEl>
                                        <p:attrNameLst>
                                          <p:attrName>style.visibility</p:attrName>
                                        </p:attrNameLst>
                                      </p:cBhvr>
                                      <p:to>
                                        <p:strVal val="visible"/>
                                      </p:to>
                                    </p:set>
                                    <p:animEffect transition="in" filter="dissolve">
                                      <p:cBhvr>
                                        <p:cTn id="90" dur="2000"/>
                                        <p:tgtEl>
                                          <p:spTgt spid="17484"/>
                                        </p:tgtEl>
                                      </p:cBhvr>
                                    </p:animEffect>
                                  </p:childTnLst>
                                </p:cTn>
                              </p:par>
                            </p:childTnLst>
                          </p:cTn>
                        </p:par>
                        <p:par>
                          <p:cTn id="91" fill="hold">
                            <p:stCondLst>
                              <p:cond delay="18000"/>
                            </p:stCondLst>
                            <p:childTnLst>
                              <p:par>
                                <p:cTn id="92" presetID="1" presetClass="exit" presetSubtype="0" fill="hold" grpId="5" nodeType="afterEffect">
                                  <p:stCondLst>
                                    <p:cond delay="0"/>
                                  </p:stCondLst>
                                  <p:childTnLst>
                                    <p:set>
                                      <p:cBhvr>
                                        <p:cTn id="93" dur="1" fill="hold">
                                          <p:stCondLst>
                                            <p:cond delay="0"/>
                                          </p:stCondLst>
                                        </p:cTn>
                                        <p:tgtEl>
                                          <p:spTgt spid="17484"/>
                                        </p:tgtEl>
                                        <p:attrNameLst>
                                          <p:attrName>style.visibility</p:attrName>
                                        </p:attrNameLst>
                                      </p:cBhvr>
                                      <p:to>
                                        <p:strVal val="hidden"/>
                                      </p:to>
                                    </p:set>
                                  </p:childTnLst>
                                </p:cTn>
                              </p:par>
                              <p:par>
                                <p:cTn id="94" presetID="22" presetClass="entr" presetSubtype="4" fill="hold" nodeType="with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wipe(down)">
                                      <p:cBhvr>
                                        <p:cTn id="96" dur="500"/>
                                        <p:tgtEl>
                                          <p:spTgt spid="7"/>
                                        </p:tgtEl>
                                      </p:cBhvr>
                                    </p:animEffect>
                                  </p:childTnLst>
                                </p:cTn>
                              </p:par>
                              <p:par>
                                <p:cTn id="97" presetID="9" presetClass="entr" presetSubtype="0" fill="hold" nodeType="withEffect">
                                  <p:stCondLst>
                                    <p:cond delay="0"/>
                                  </p:stCondLst>
                                  <p:childTnLst>
                                    <p:set>
                                      <p:cBhvr>
                                        <p:cTn id="98" dur="1" fill="hold">
                                          <p:stCondLst>
                                            <p:cond delay="0"/>
                                          </p:stCondLst>
                                        </p:cTn>
                                        <p:tgtEl>
                                          <p:spTgt spid="17486"/>
                                        </p:tgtEl>
                                        <p:attrNameLst>
                                          <p:attrName>style.visibility</p:attrName>
                                        </p:attrNameLst>
                                      </p:cBhvr>
                                      <p:to>
                                        <p:strVal val="visible"/>
                                      </p:to>
                                    </p:set>
                                    <p:animEffect transition="in" filter="dissolve">
                                      <p:cBhvr>
                                        <p:cTn id="99" dur="2000"/>
                                        <p:tgtEl>
                                          <p:spTgt spid="17486"/>
                                        </p:tgtEl>
                                      </p:cBhvr>
                                    </p:animEffect>
                                  </p:childTnLst>
                                </p:cTn>
                              </p:par>
                            </p:childTnLst>
                          </p:cTn>
                        </p:par>
                        <p:par>
                          <p:cTn id="100" fill="hold">
                            <p:stCondLst>
                              <p:cond delay="20000"/>
                            </p:stCondLst>
                            <p:childTnLst>
                              <p:par>
                                <p:cTn id="101" presetID="1" presetClass="exit" presetSubtype="0" fill="hold" grpId="3" nodeType="afterEffect">
                                  <p:stCondLst>
                                    <p:cond delay="0"/>
                                  </p:stCondLst>
                                  <p:childTnLst>
                                    <p:set>
                                      <p:cBhvr>
                                        <p:cTn id="102" dur="1" fill="hold">
                                          <p:stCondLst>
                                            <p:cond delay="0"/>
                                          </p:stCondLst>
                                        </p:cTn>
                                        <p:tgtEl>
                                          <p:spTgt spid="17486"/>
                                        </p:tgtEl>
                                        <p:attrNameLst>
                                          <p:attrName>style.visibility</p:attrName>
                                        </p:attrNameLst>
                                      </p:cBhvr>
                                      <p:to>
                                        <p:strVal val="hidden"/>
                                      </p:to>
                                    </p:set>
                                  </p:childTnLst>
                                </p:cTn>
                              </p:par>
                              <p:par>
                                <p:cTn id="103" presetID="22" presetClass="entr" presetSubtype="4" fill="hold"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wipe(down)">
                                      <p:cBhvr>
                                        <p:cTn id="105" dur="500"/>
                                        <p:tgtEl>
                                          <p:spTgt spid="17"/>
                                        </p:tgtEl>
                                      </p:cBhvr>
                                    </p:animEffect>
                                  </p:childTnLst>
                                </p:cTn>
                              </p:par>
                              <p:par>
                                <p:cTn id="106" presetID="9" presetClass="entr" presetSubtype="0" fill="hold" nodeType="withEffect">
                                  <p:stCondLst>
                                    <p:cond delay="0"/>
                                  </p:stCondLst>
                                  <p:childTnLst>
                                    <p:set>
                                      <p:cBhvr>
                                        <p:cTn id="107" dur="1" fill="hold">
                                          <p:stCondLst>
                                            <p:cond delay="0"/>
                                          </p:stCondLst>
                                        </p:cTn>
                                        <p:tgtEl>
                                          <p:spTgt spid="17487"/>
                                        </p:tgtEl>
                                        <p:attrNameLst>
                                          <p:attrName>style.visibility</p:attrName>
                                        </p:attrNameLst>
                                      </p:cBhvr>
                                      <p:to>
                                        <p:strVal val="visible"/>
                                      </p:to>
                                    </p:set>
                                    <p:animEffect transition="in" filter="dissolve">
                                      <p:cBhvr>
                                        <p:cTn id="108" dur="2000"/>
                                        <p:tgtEl>
                                          <p:spTgt spid="17487"/>
                                        </p:tgtEl>
                                      </p:cBhvr>
                                    </p:animEffect>
                                  </p:childTnLst>
                                </p:cTn>
                              </p:par>
                            </p:childTnLst>
                          </p:cTn>
                        </p:par>
                        <p:par>
                          <p:cTn id="109" fill="hold">
                            <p:stCondLst>
                              <p:cond delay="22000"/>
                            </p:stCondLst>
                            <p:childTnLst>
                              <p:par>
                                <p:cTn id="110" presetID="1" presetClass="exit" presetSubtype="0" fill="hold" grpId="3" nodeType="afterEffect">
                                  <p:stCondLst>
                                    <p:cond delay="0"/>
                                  </p:stCondLst>
                                  <p:childTnLst>
                                    <p:set>
                                      <p:cBhvr>
                                        <p:cTn id="111" dur="1" fill="hold">
                                          <p:stCondLst>
                                            <p:cond delay="0"/>
                                          </p:stCondLst>
                                        </p:cTn>
                                        <p:tgtEl>
                                          <p:spTgt spid="17487"/>
                                        </p:tgtEl>
                                        <p:attrNameLst>
                                          <p:attrName>style.visibility</p:attrName>
                                        </p:attrNameLst>
                                      </p:cBhvr>
                                      <p:to>
                                        <p:strVal val="hidden"/>
                                      </p:to>
                                    </p:set>
                                  </p:childTnLst>
                                </p:cTn>
                              </p:par>
                              <p:par>
                                <p:cTn id="112" presetID="22" presetClass="entr" presetSubtype="4" fill="hold" nodeType="withEffect">
                                  <p:stCondLst>
                                    <p:cond delay="0"/>
                                  </p:stCondLst>
                                  <p:childTnLst>
                                    <p:set>
                                      <p:cBhvr>
                                        <p:cTn id="113" dur="1" fill="hold">
                                          <p:stCondLst>
                                            <p:cond delay="0"/>
                                          </p:stCondLst>
                                        </p:cTn>
                                        <p:tgtEl>
                                          <p:spTgt spid="14"/>
                                        </p:tgtEl>
                                        <p:attrNameLst>
                                          <p:attrName>style.visibility</p:attrName>
                                        </p:attrNameLst>
                                      </p:cBhvr>
                                      <p:to>
                                        <p:strVal val="visible"/>
                                      </p:to>
                                    </p:set>
                                    <p:animEffect transition="in" filter="wipe(down)">
                                      <p:cBhvr>
                                        <p:cTn id="114" dur="500"/>
                                        <p:tgtEl>
                                          <p:spTgt spid="14"/>
                                        </p:tgtEl>
                                      </p:cBhvr>
                                    </p:animEffect>
                                  </p:childTnLst>
                                </p:cTn>
                              </p:par>
                              <p:par>
                                <p:cTn id="115" presetID="9" presetClass="entr" presetSubtype="0" fill="hold" grpId="4" nodeType="withEffect">
                                  <p:stCondLst>
                                    <p:cond delay="0"/>
                                  </p:stCondLst>
                                  <p:childTnLst>
                                    <p:set>
                                      <p:cBhvr>
                                        <p:cTn id="116" dur="1" fill="hold">
                                          <p:stCondLst>
                                            <p:cond delay="0"/>
                                          </p:stCondLst>
                                        </p:cTn>
                                        <p:tgtEl>
                                          <p:spTgt spid="17486"/>
                                        </p:tgtEl>
                                        <p:attrNameLst>
                                          <p:attrName>style.visibility</p:attrName>
                                        </p:attrNameLst>
                                      </p:cBhvr>
                                      <p:to>
                                        <p:strVal val="visible"/>
                                      </p:to>
                                    </p:set>
                                    <p:animEffect transition="in" filter="dissolve">
                                      <p:cBhvr>
                                        <p:cTn id="117" dur="2000"/>
                                        <p:tgtEl>
                                          <p:spTgt spid="17486"/>
                                        </p:tgtEl>
                                      </p:cBhvr>
                                    </p:animEffect>
                                  </p:childTnLst>
                                </p:cTn>
                              </p:par>
                            </p:childTnLst>
                          </p:cTn>
                        </p:par>
                        <p:par>
                          <p:cTn id="118" fill="hold">
                            <p:stCondLst>
                              <p:cond delay="24000"/>
                            </p:stCondLst>
                            <p:childTnLst>
                              <p:par>
                                <p:cTn id="119" presetID="1" presetClass="exit" presetSubtype="0" fill="hold" grpId="5" nodeType="afterEffect">
                                  <p:stCondLst>
                                    <p:cond delay="0"/>
                                  </p:stCondLst>
                                  <p:childTnLst>
                                    <p:set>
                                      <p:cBhvr>
                                        <p:cTn id="120" dur="1" fill="hold">
                                          <p:stCondLst>
                                            <p:cond delay="0"/>
                                          </p:stCondLst>
                                        </p:cTn>
                                        <p:tgtEl>
                                          <p:spTgt spid="17486"/>
                                        </p:tgtEl>
                                        <p:attrNameLst>
                                          <p:attrName>style.visibility</p:attrName>
                                        </p:attrNameLst>
                                      </p:cBhvr>
                                      <p:to>
                                        <p:strVal val="hidden"/>
                                      </p:to>
                                    </p:set>
                                  </p:childTnLst>
                                </p:cTn>
                              </p:par>
                              <p:par>
                                <p:cTn id="121" presetID="22" presetClass="entr" presetSubtype="4" fill="hold" nodeType="withEffect">
                                  <p:stCondLst>
                                    <p:cond delay="0"/>
                                  </p:stCondLst>
                                  <p:childTnLst>
                                    <p:set>
                                      <p:cBhvr>
                                        <p:cTn id="122" dur="1" fill="hold">
                                          <p:stCondLst>
                                            <p:cond delay="0"/>
                                          </p:stCondLst>
                                        </p:cTn>
                                        <p:tgtEl>
                                          <p:spTgt spid="6"/>
                                        </p:tgtEl>
                                        <p:attrNameLst>
                                          <p:attrName>style.visibility</p:attrName>
                                        </p:attrNameLst>
                                      </p:cBhvr>
                                      <p:to>
                                        <p:strVal val="visible"/>
                                      </p:to>
                                    </p:set>
                                    <p:animEffect transition="in" filter="wipe(down)">
                                      <p:cBhvr>
                                        <p:cTn id="123" dur="500"/>
                                        <p:tgtEl>
                                          <p:spTgt spid="6"/>
                                        </p:tgtEl>
                                      </p:cBhvr>
                                    </p:animEffect>
                                  </p:childTnLst>
                                </p:cTn>
                              </p:par>
                              <p:par>
                                <p:cTn id="124" presetID="9" presetClass="entr" presetSubtype="0" fill="hold" grpId="6" nodeType="withEffect">
                                  <p:stCondLst>
                                    <p:cond delay="0"/>
                                  </p:stCondLst>
                                  <p:childTnLst>
                                    <p:set>
                                      <p:cBhvr>
                                        <p:cTn id="125" dur="1" fill="hold">
                                          <p:stCondLst>
                                            <p:cond delay="0"/>
                                          </p:stCondLst>
                                        </p:cTn>
                                        <p:tgtEl>
                                          <p:spTgt spid="17484"/>
                                        </p:tgtEl>
                                        <p:attrNameLst>
                                          <p:attrName>style.visibility</p:attrName>
                                        </p:attrNameLst>
                                      </p:cBhvr>
                                      <p:to>
                                        <p:strVal val="visible"/>
                                      </p:to>
                                    </p:set>
                                    <p:animEffect transition="in" filter="dissolve">
                                      <p:cBhvr>
                                        <p:cTn id="126" dur="2000"/>
                                        <p:tgtEl>
                                          <p:spTgt spid="17484"/>
                                        </p:tgtEl>
                                      </p:cBhvr>
                                    </p:animEffect>
                                  </p:childTnLst>
                                </p:cTn>
                              </p:par>
                            </p:childTnLst>
                          </p:cTn>
                        </p:par>
                        <p:par>
                          <p:cTn id="127" fill="hold">
                            <p:stCondLst>
                              <p:cond delay="26000"/>
                            </p:stCondLst>
                            <p:childTnLst>
                              <p:par>
                                <p:cTn id="128" presetID="22" presetClass="entr" presetSubtype="4" fill="hold" nodeType="afterEffect">
                                  <p:stCondLst>
                                    <p:cond delay="0"/>
                                  </p:stCondLst>
                                  <p:childTnLst>
                                    <p:set>
                                      <p:cBhvr>
                                        <p:cTn id="129" dur="1" fill="hold">
                                          <p:stCondLst>
                                            <p:cond delay="0"/>
                                          </p:stCondLst>
                                        </p:cTn>
                                        <p:tgtEl>
                                          <p:spTgt spid="19"/>
                                        </p:tgtEl>
                                        <p:attrNameLst>
                                          <p:attrName>style.visibility</p:attrName>
                                        </p:attrNameLst>
                                      </p:cBhvr>
                                      <p:to>
                                        <p:strVal val="visible"/>
                                      </p:to>
                                    </p:set>
                                    <p:animEffect transition="in" filter="wipe(down)">
                                      <p:cBhvr>
                                        <p:cTn id="130" dur="500"/>
                                        <p:tgtEl>
                                          <p:spTgt spid="19"/>
                                        </p:tgtEl>
                                      </p:cBhvr>
                                    </p:animEffect>
                                  </p:childTnLst>
                                </p:cTn>
                              </p:par>
                            </p:childTnLst>
                          </p:cTn>
                        </p:par>
                        <p:par>
                          <p:cTn id="131" fill="hold">
                            <p:stCondLst>
                              <p:cond delay="26500"/>
                            </p:stCondLst>
                            <p:childTnLst>
                              <p:par>
                                <p:cTn id="132" presetID="9" presetClass="entr" presetSubtype="0" fill="hold" nodeType="afterEffect">
                                  <p:stCondLst>
                                    <p:cond delay="0"/>
                                  </p:stCondLst>
                                  <p:childTnLst>
                                    <p:set>
                                      <p:cBhvr>
                                        <p:cTn id="133" dur="1" fill="hold">
                                          <p:stCondLst>
                                            <p:cond delay="0"/>
                                          </p:stCondLst>
                                        </p:cTn>
                                        <p:tgtEl>
                                          <p:spTgt spid="17487"/>
                                        </p:tgtEl>
                                        <p:attrNameLst>
                                          <p:attrName>style.visibility</p:attrName>
                                        </p:attrNameLst>
                                      </p:cBhvr>
                                      <p:to>
                                        <p:strVal val="visible"/>
                                      </p:to>
                                    </p:set>
                                    <p:animEffect transition="in" filter="dissolve">
                                      <p:cBhvr>
                                        <p:cTn id="134" dur="2000"/>
                                        <p:tgtEl>
                                          <p:spTgt spid="17487"/>
                                        </p:tgtEl>
                                      </p:cBhvr>
                                    </p:animEffect>
                                  </p:childTnLst>
                                </p:cTn>
                              </p:par>
                            </p:childTnLst>
                          </p:cTn>
                        </p:par>
                      </p:childTnLst>
                    </p:cTn>
                  </p:par>
                  <p:par>
                    <p:cTn id="135" fill="hold">
                      <p:stCondLst>
                        <p:cond delay="indefinite"/>
                      </p:stCondLst>
                      <p:childTnLst>
                        <p:par>
                          <p:cTn id="136" fill="hold">
                            <p:stCondLst>
                              <p:cond delay="0"/>
                            </p:stCondLst>
                            <p:childTnLst>
                              <p:par>
                                <p:cTn id="137" presetID="1" presetClass="exit" presetSubtype="0" fill="hold" grpId="7" nodeType="clickEffect">
                                  <p:stCondLst>
                                    <p:cond delay="0"/>
                                  </p:stCondLst>
                                  <p:childTnLst>
                                    <p:set>
                                      <p:cBhvr>
                                        <p:cTn id="138" dur="1" fill="hold">
                                          <p:stCondLst>
                                            <p:cond delay="0"/>
                                          </p:stCondLst>
                                        </p:cTn>
                                        <p:tgtEl>
                                          <p:spTgt spid="17484"/>
                                        </p:tgtEl>
                                        <p:attrNameLst>
                                          <p:attrName>style.visibility</p:attrName>
                                        </p:attrNameLst>
                                      </p:cBhvr>
                                      <p:to>
                                        <p:strVal val="hidden"/>
                                      </p:to>
                                    </p:set>
                                  </p:childTnLst>
                                </p:cTn>
                              </p:par>
                              <p:par>
                                <p:cTn id="139" presetID="22" presetClass="entr" presetSubtype="4" fill="hold" nodeType="withEffect">
                                  <p:stCondLst>
                                    <p:cond delay="0"/>
                                  </p:stCondLst>
                                  <p:childTnLst>
                                    <p:set>
                                      <p:cBhvr>
                                        <p:cTn id="140" dur="1" fill="hold">
                                          <p:stCondLst>
                                            <p:cond delay="0"/>
                                          </p:stCondLst>
                                        </p:cTn>
                                        <p:tgtEl>
                                          <p:spTgt spid="15"/>
                                        </p:tgtEl>
                                        <p:attrNameLst>
                                          <p:attrName>style.visibility</p:attrName>
                                        </p:attrNameLst>
                                      </p:cBhvr>
                                      <p:to>
                                        <p:strVal val="visible"/>
                                      </p:to>
                                    </p:set>
                                    <p:animEffect transition="in" filter="wipe(down)">
                                      <p:cBhvr>
                                        <p:cTn id="141" dur="500"/>
                                        <p:tgtEl>
                                          <p:spTgt spid="15"/>
                                        </p:tgtEl>
                                      </p:cBhvr>
                                    </p:animEffect>
                                  </p:childTnLst>
                                </p:cTn>
                              </p:par>
                              <p:par>
                                <p:cTn id="142" presetID="9" presetClass="entr" presetSubtype="0" fill="hold" grpId="0" nodeType="withEffect">
                                  <p:stCondLst>
                                    <p:cond delay="0"/>
                                  </p:stCondLst>
                                  <p:childTnLst>
                                    <p:set>
                                      <p:cBhvr>
                                        <p:cTn id="143" dur="1" fill="hold">
                                          <p:stCondLst>
                                            <p:cond delay="0"/>
                                          </p:stCondLst>
                                        </p:cTn>
                                        <p:tgtEl>
                                          <p:spTgt spid="17483"/>
                                        </p:tgtEl>
                                        <p:attrNameLst>
                                          <p:attrName>style.visibility</p:attrName>
                                        </p:attrNameLst>
                                      </p:cBhvr>
                                      <p:to>
                                        <p:strVal val="visible"/>
                                      </p:to>
                                    </p:set>
                                    <p:animEffect transition="in" filter="dissolve">
                                      <p:cBhvr>
                                        <p:cTn id="144" dur="2000"/>
                                        <p:tgtEl>
                                          <p:spTgt spid="17483"/>
                                        </p:tgtEl>
                                      </p:cBhvr>
                                    </p:animEffect>
                                  </p:childTnLst>
                                </p:cTn>
                              </p:par>
                              <p:par>
                                <p:cTn id="145" presetID="2" presetClass="entr" presetSubtype="2" fill="hold" nodeType="withEffect">
                                  <p:stCondLst>
                                    <p:cond delay="0"/>
                                  </p:stCondLst>
                                  <p:childTnLst>
                                    <p:set>
                                      <p:cBhvr>
                                        <p:cTn id="146" dur="1" fill="hold">
                                          <p:stCondLst>
                                            <p:cond delay="0"/>
                                          </p:stCondLst>
                                        </p:cTn>
                                        <p:tgtEl>
                                          <p:spTgt spid="17462"/>
                                        </p:tgtEl>
                                        <p:attrNameLst>
                                          <p:attrName>style.visibility</p:attrName>
                                        </p:attrNameLst>
                                      </p:cBhvr>
                                      <p:to>
                                        <p:strVal val="visible"/>
                                      </p:to>
                                    </p:set>
                                    <p:anim calcmode="lin" valueType="num">
                                      <p:cBhvr additive="base">
                                        <p:cTn id="147" dur="1000" fill="hold"/>
                                        <p:tgtEl>
                                          <p:spTgt spid="17462"/>
                                        </p:tgtEl>
                                        <p:attrNameLst>
                                          <p:attrName>ppt_x</p:attrName>
                                        </p:attrNameLst>
                                      </p:cBhvr>
                                      <p:tavLst>
                                        <p:tav tm="0">
                                          <p:val>
                                            <p:strVal val="1+#ppt_w/2"/>
                                          </p:val>
                                        </p:tav>
                                        <p:tav tm="100000">
                                          <p:val>
                                            <p:strVal val="#ppt_x"/>
                                          </p:val>
                                        </p:tav>
                                      </p:tavLst>
                                    </p:anim>
                                    <p:anim calcmode="lin" valueType="num">
                                      <p:cBhvr additive="base">
                                        <p:cTn id="148" dur="1000" fill="hold"/>
                                        <p:tgtEl>
                                          <p:spTgt spid="17462"/>
                                        </p:tgtEl>
                                        <p:attrNameLst>
                                          <p:attrName>ppt_y</p:attrName>
                                        </p:attrNameLst>
                                      </p:cBhvr>
                                      <p:tavLst>
                                        <p:tav tm="0">
                                          <p:val>
                                            <p:strVal val="#ppt_y"/>
                                          </p:val>
                                        </p:tav>
                                        <p:tav tm="100000">
                                          <p:val>
                                            <p:strVal val="#ppt_y"/>
                                          </p:val>
                                        </p:tav>
                                      </p:tavLst>
                                    </p:anim>
                                  </p:childTnLst>
                                </p:cTn>
                              </p:par>
                            </p:childTnLst>
                          </p:cTn>
                        </p:par>
                      </p:childTnLst>
                    </p:cTn>
                  </p:par>
                  <p:par>
                    <p:cTn id="149" fill="hold">
                      <p:stCondLst>
                        <p:cond delay="indefinite"/>
                      </p:stCondLst>
                      <p:childTnLst>
                        <p:par>
                          <p:cTn id="150" fill="hold">
                            <p:stCondLst>
                              <p:cond delay="0"/>
                            </p:stCondLst>
                            <p:childTnLst>
                              <p:par>
                                <p:cTn id="151" presetID="1" presetClass="exit" presetSubtype="0" fill="hold" grpId="4" nodeType="clickEffect">
                                  <p:stCondLst>
                                    <p:cond delay="0"/>
                                  </p:stCondLst>
                                  <p:childTnLst>
                                    <p:set>
                                      <p:cBhvr>
                                        <p:cTn id="152" dur="1" fill="hold">
                                          <p:stCondLst>
                                            <p:cond delay="0"/>
                                          </p:stCondLst>
                                        </p:cTn>
                                        <p:tgtEl>
                                          <p:spTgt spid="17485"/>
                                        </p:tgtEl>
                                        <p:attrNameLst>
                                          <p:attrName>style.visibility</p:attrName>
                                        </p:attrNameLst>
                                      </p:cBhvr>
                                      <p:to>
                                        <p:strVal val="hidden"/>
                                      </p:to>
                                    </p:set>
                                  </p:childTnLst>
                                </p:cTn>
                              </p:par>
                              <p:par>
                                <p:cTn id="153" presetID="1" presetClass="exit" presetSubtype="0" fill="hold" grpId="1" nodeType="withEffect">
                                  <p:stCondLst>
                                    <p:cond delay="0"/>
                                  </p:stCondLst>
                                  <p:childTnLst>
                                    <p:set>
                                      <p:cBhvr>
                                        <p:cTn id="154" dur="1" fill="hold">
                                          <p:stCondLst>
                                            <p:cond delay="0"/>
                                          </p:stCondLst>
                                        </p:cTn>
                                        <p:tgtEl>
                                          <p:spTgt spid="17483"/>
                                        </p:tgtEl>
                                        <p:attrNameLst>
                                          <p:attrName>style.visibility</p:attrName>
                                        </p:attrNameLst>
                                      </p:cBhvr>
                                      <p:to>
                                        <p:strVal val="hidden"/>
                                      </p:to>
                                    </p:set>
                                  </p:childTnLst>
                                </p:cTn>
                              </p:par>
                              <p:par>
                                <p:cTn id="155" presetID="9" presetClass="exit" presetSubtype="0" fill="hold" nodeType="withEffect">
                                  <p:stCondLst>
                                    <p:cond delay="0"/>
                                  </p:stCondLst>
                                  <p:childTnLst>
                                    <p:animEffect transition="out" filter="dissolve">
                                      <p:cBhvr>
                                        <p:cTn id="156" dur="500"/>
                                        <p:tgtEl>
                                          <p:spTgt spid="6"/>
                                        </p:tgtEl>
                                      </p:cBhvr>
                                    </p:animEffect>
                                    <p:set>
                                      <p:cBhvr>
                                        <p:cTn id="157" dur="1" fill="hold">
                                          <p:stCondLst>
                                            <p:cond delay="499"/>
                                          </p:stCondLst>
                                        </p:cTn>
                                        <p:tgtEl>
                                          <p:spTgt spid="6"/>
                                        </p:tgtEl>
                                        <p:attrNameLst>
                                          <p:attrName>style.visibility</p:attrName>
                                        </p:attrNameLst>
                                      </p:cBhvr>
                                      <p:to>
                                        <p:strVal val="hidden"/>
                                      </p:to>
                                    </p:set>
                                  </p:childTnLst>
                                </p:cTn>
                              </p:par>
                              <p:par>
                                <p:cTn id="158" presetID="9" presetClass="exit" presetSubtype="0" fill="hold" nodeType="withEffect">
                                  <p:stCondLst>
                                    <p:cond delay="0"/>
                                  </p:stCondLst>
                                  <p:childTnLst>
                                    <p:animEffect transition="out" filter="dissolve">
                                      <p:cBhvr>
                                        <p:cTn id="159" dur="500"/>
                                        <p:tgtEl>
                                          <p:spTgt spid="7"/>
                                        </p:tgtEl>
                                      </p:cBhvr>
                                    </p:animEffect>
                                    <p:set>
                                      <p:cBhvr>
                                        <p:cTn id="160" dur="1" fill="hold">
                                          <p:stCondLst>
                                            <p:cond delay="499"/>
                                          </p:stCondLst>
                                        </p:cTn>
                                        <p:tgtEl>
                                          <p:spTgt spid="7"/>
                                        </p:tgtEl>
                                        <p:attrNameLst>
                                          <p:attrName>style.visibility</p:attrName>
                                        </p:attrNameLst>
                                      </p:cBhvr>
                                      <p:to>
                                        <p:strVal val="hidden"/>
                                      </p:to>
                                    </p:set>
                                  </p:childTnLst>
                                </p:cTn>
                              </p:par>
                              <p:par>
                                <p:cTn id="161" presetID="9" presetClass="exit" presetSubtype="0" fill="hold" nodeType="withEffect">
                                  <p:stCondLst>
                                    <p:cond delay="0"/>
                                  </p:stCondLst>
                                  <p:childTnLst>
                                    <p:animEffect transition="out" filter="dissolve">
                                      <p:cBhvr>
                                        <p:cTn id="162" dur="500"/>
                                        <p:tgtEl>
                                          <p:spTgt spid="8"/>
                                        </p:tgtEl>
                                      </p:cBhvr>
                                    </p:animEffect>
                                    <p:set>
                                      <p:cBhvr>
                                        <p:cTn id="163" dur="1" fill="hold">
                                          <p:stCondLst>
                                            <p:cond delay="499"/>
                                          </p:stCondLst>
                                        </p:cTn>
                                        <p:tgtEl>
                                          <p:spTgt spid="8"/>
                                        </p:tgtEl>
                                        <p:attrNameLst>
                                          <p:attrName>style.visibility</p:attrName>
                                        </p:attrNameLst>
                                      </p:cBhvr>
                                      <p:to>
                                        <p:strVal val="hidden"/>
                                      </p:to>
                                    </p:set>
                                  </p:childTnLst>
                                </p:cTn>
                              </p:par>
                              <p:par>
                                <p:cTn id="164" presetID="9" presetClass="exit" presetSubtype="0" fill="hold" nodeType="withEffect">
                                  <p:stCondLst>
                                    <p:cond delay="0"/>
                                  </p:stCondLst>
                                  <p:childTnLst>
                                    <p:animEffect transition="out" filter="dissolve">
                                      <p:cBhvr>
                                        <p:cTn id="165" dur="500"/>
                                        <p:tgtEl>
                                          <p:spTgt spid="9"/>
                                        </p:tgtEl>
                                      </p:cBhvr>
                                    </p:animEffect>
                                    <p:set>
                                      <p:cBhvr>
                                        <p:cTn id="166" dur="1" fill="hold">
                                          <p:stCondLst>
                                            <p:cond delay="499"/>
                                          </p:stCondLst>
                                        </p:cTn>
                                        <p:tgtEl>
                                          <p:spTgt spid="9"/>
                                        </p:tgtEl>
                                        <p:attrNameLst>
                                          <p:attrName>style.visibility</p:attrName>
                                        </p:attrNameLst>
                                      </p:cBhvr>
                                      <p:to>
                                        <p:strVal val="hidden"/>
                                      </p:to>
                                    </p:set>
                                  </p:childTnLst>
                                </p:cTn>
                              </p:par>
                              <p:par>
                                <p:cTn id="167" presetID="9" presetClass="exit" presetSubtype="0" fill="hold" nodeType="withEffect">
                                  <p:stCondLst>
                                    <p:cond delay="0"/>
                                  </p:stCondLst>
                                  <p:childTnLst>
                                    <p:animEffect transition="out" filter="dissolve">
                                      <p:cBhvr>
                                        <p:cTn id="168" dur="500"/>
                                        <p:tgtEl>
                                          <p:spTgt spid="10"/>
                                        </p:tgtEl>
                                      </p:cBhvr>
                                    </p:animEffect>
                                    <p:set>
                                      <p:cBhvr>
                                        <p:cTn id="169" dur="1" fill="hold">
                                          <p:stCondLst>
                                            <p:cond delay="499"/>
                                          </p:stCondLst>
                                        </p:cTn>
                                        <p:tgtEl>
                                          <p:spTgt spid="10"/>
                                        </p:tgtEl>
                                        <p:attrNameLst>
                                          <p:attrName>style.visibility</p:attrName>
                                        </p:attrNameLst>
                                      </p:cBhvr>
                                      <p:to>
                                        <p:strVal val="hidden"/>
                                      </p:to>
                                    </p:set>
                                  </p:childTnLst>
                                </p:cTn>
                              </p:par>
                              <p:par>
                                <p:cTn id="170" presetID="9" presetClass="exit" presetSubtype="0" fill="hold" nodeType="withEffect">
                                  <p:stCondLst>
                                    <p:cond delay="0"/>
                                  </p:stCondLst>
                                  <p:childTnLst>
                                    <p:animEffect transition="out" filter="dissolve">
                                      <p:cBhvr>
                                        <p:cTn id="171" dur="500"/>
                                        <p:tgtEl>
                                          <p:spTgt spid="11"/>
                                        </p:tgtEl>
                                      </p:cBhvr>
                                    </p:animEffect>
                                    <p:set>
                                      <p:cBhvr>
                                        <p:cTn id="172" dur="1" fill="hold">
                                          <p:stCondLst>
                                            <p:cond delay="499"/>
                                          </p:stCondLst>
                                        </p:cTn>
                                        <p:tgtEl>
                                          <p:spTgt spid="11"/>
                                        </p:tgtEl>
                                        <p:attrNameLst>
                                          <p:attrName>style.visibility</p:attrName>
                                        </p:attrNameLst>
                                      </p:cBhvr>
                                      <p:to>
                                        <p:strVal val="hidden"/>
                                      </p:to>
                                    </p:set>
                                  </p:childTnLst>
                                </p:cTn>
                              </p:par>
                              <p:par>
                                <p:cTn id="173" presetID="9" presetClass="exit" presetSubtype="0" fill="hold" nodeType="withEffect">
                                  <p:stCondLst>
                                    <p:cond delay="0"/>
                                  </p:stCondLst>
                                  <p:childTnLst>
                                    <p:animEffect transition="out" filter="dissolve">
                                      <p:cBhvr>
                                        <p:cTn id="174" dur="500"/>
                                        <p:tgtEl>
                                          <p:spTgt spid="12"/>
                                        </p:tgtEl>
                                      </p:cBhvr>
                                    </p:animEffect>
                                    <p:set>
                                      <p:cBhvr>
                                        <p:cTn id="175" dur="1" fill="hold">
                                          <p:stCondLst>
                                            <p:cond delay="499"/>
                                          </p:stCondLst>
                                        </p:cTn>
                                        <p:tgtEl>
                                          <p:spTgt spid="12"/>
                                        </p:tgtEl>
                                        <p:attrNameLst>
                                          <p:attrName>style.visibility</p:attrName>
                                        </p:attrNameLst>
                                      </p:cBhvr>
                                      <p:to>
                                        <p:strVal val="hidden"/>
                                      </p:to>
                                    </p:set>
                                  </p:childTnLst>
                                </p:cTn>
                              </p:par>
                              <p:par>
                                <p:cTn id="176" presetID="9" presetClass="exit" presetSubtype="0" fill="hold" nodeType="withEffect">
                                  <p:stCondLst>
                                    <p:cond delay="0"/>
                                  </p:stCondLst>
                                  <p:childTnLst>
                                    <p:animEffect transition="out" filter="dissolve">
                                      <p:cBhvr>
                                        <p:cTn id="177" dur="500"/>
                                        <p:tgtEl>
                                          <p:spTgt spid="13"/>
                                        </p:tgtEl>
                                      </p:cBhvr>
                                    </p:animEffect>
                                    <p:set>
                                      <p:cBhvr>
                                        <p:cTn id="178" dur="1" fill="hold">
                                          <p:stCondLst>
                                            <p:cond delay="499"/>
                                          </p:stCondLst>
                                        </p:cTn>
                                        <p:tgtEl>
                                          <p:spTgt spid="13"/>
                                        </p:tgtEl>
                                        <p:attrNameLst>
                                          <p:attrName>style.visibility</p:attrName>
                                        </p:attrNameLst>
                                      </p:cBhvr>
                                      <p:to>
                                        <p:strVal val="hidden"/>
                                      </p:to>
                                    </p:set>
                                  </p:childTnLst>
                                </p:cTn>
                              </p:par>
                              <p:par>
                                <p:cTn id="179" presetID="9" presetClass="exit" presetSubtype="0" fill="hold" nodeType="withEffect">
                                  <p:stCondLst>
                                    <p:cond delay="0"/>
                                  </p:stCondLst>
                                  <p:childTnLst>
                                    <p:animEffect transition="out" filter="dissolve">
                                      <p:cBhvr>
                                        <p:cTn id="180" dur="500"/>
                                        <p:tgtEl>
                                          <p:spTgt spid="14"/>
                                        </p:tgtEl>
                                      </p:cBhvr>
                                    </p:animEffect>
                                    <p:set>
                                      <p:cBhvr>
                                        <p:cTn id="181" dur="1" fill="hold">
                                          <p:stCondLst>
                                            <p:cond delay="499"/>
                                          </p:stCondLst>
                                        </p:cTn>
                                        <p:tgtEl>
                                          <p:spTgt spid="14"/>
                                        </p:tgtEl>
                                        <p:attrNameLst>
                                          <p:attrName>style.visibility</p:attrName>
                                        </p:attrNameLst>
                                      </p:cBhvr>
                                      <p:to>
                                        <p:strVal val="hidden"/>
                                      </p:to>
                                    </p:set>
                                  </p:childTnLst>
                                </p:cTn>
                              </p:par>
                              <p:par>
                                <p:cTn id="182" presetID="9" presetClass="exit" presetSubtype="0" fill="hold" nodeType="withEffect">
                                  <p:stCondLst>
                                    <p:cond delay="0"/>
                                  </p:stCondLst>
                                  <p:childTnLst>
                                    <p:animEffect transition="out" filter="dissolve">
                                      <p:cBhvr>
                                        <p:cTn id="183" dur="500"/>
                                        <p:tgtEl>
                                          <p:spTgt spid="15"/>
                                        </p:tgtEl>
                                      </p:cBhvr>
                                    </p:animEffect>
                                    <p:set>
                                      <p:cBhvr>
                                        <p:cTn id="184" dur="1" fill="hold">
                                          <p:stCondLst>
                                            <p:cond delay="499"/>
                                          </p:stCondLst>
                                        </p:cTn>
                                        <p:tgtEl>
                                          <p:spTgt spid="15"/>
                                        </p:tgtEl>
                                        <p:attrNameLst>
                                          <p:attrName>style.visibility</p:attrName>
                                        </p:attrNameLst>
                                      </p:cBhvr>
                                      <p:to>
                                        <p:strVal val="hidden"/>
                                      </p:to>
                                    </p:set>
                                  </p:childTnLst>
                                </p:cTn>
                              </p:par>
                              <p:par>
                                <p:cTn id="185" presetID="9" presetClass="exit" presetSubtype="0" fill="hold" nodeType="withEffect">
                                  <p:stCondLst>
                                    <p:cond delay="0"/>
                                  </p:stCondLst>
                                  <p:childTnLst>
                                    <p:animEffect transition="out" filter="dissolve">
                                      <p:cBhvr>
                                        <p:cTn id="186" dur="500"/>
                                        <p:tgtEl>
                                          <p:spTgt spid="16"/>
                                        </p:tgtEl>
                                      </p:cBhvr>
                                    </p:animEffect>
                                    <p:set>
                                      <p:cBhvr>
                                        <p:cTn id="187" dur="1" fill="hold">
                                          <p:stCondLst>
                                            <p:cond delay="499"/>
                                          </p:stCondLst>
                                        </p:cTn>
                                        <p:tgtEl>
                                          <p:spTgt spid="16"/>
                                        </p:tgtEl>
                                        <p:attrNameLst>
                                          <p:attrName>style.visibility</p:attrName>
                                        </p:attrNameLst>
                                      </p:cBhvr>
                                      <p:to>
                                        <p:strVal val="hidden"/>
                                      </p:to>
                                    </p:set>
                                  </p:childTnLst>
                                </p:cTn>
                              </p:par>
                              <p:par>
                                <p:cTn id="188" presetID="9" presetClass="exit" presetSubtype="0" fill="hold" nodeType="withEffect">
                                  <p:stCondLst>
                                    <p:cond delay="0"/>
                                  </p:stCondLst>
                                  <p:childTnLst>
                                    <p:animEffect transition="out" filter="dissolve">
                                      <p:cBhvr>
                                        <p:cTn id="189" dur="500"/>
                                        <p:tgtEl>
                                          <p:spTgt spid="17"/>
                                        </p:tgtEl>
                                      </p:cBhvr>
                                    </p:animEffect>
                                    <p:set>
                                      <p:cBhvr>
                                        <p:cTn id="190" dur="1" fill="hold">
                                          <p:stCondLst>
                                            <p:cond delay="499"/>
                                          </p:stCondLst>
                                        </p:cTn>
                                        <p:tgtEl>
                                          <p:spTgt spid="17"/>
                                        </p:tgtEl>
                                        <p:attrNameLst>
                                          <p:attrName>style.visibility</p:attrName>
                                        </p:attrNameLst>
                                      </p:cBhvr>
                                      <p:to>
                                        <p:strVal val="hidden"/>
                                      </p:to>
                                    </p:set>
                                  </p:childTnLst>
                                </p:cTn>
                              </p:par>
                              <p:par>
                                <p:cTn id="191" presetID="9" presetClass="exit" presetSubtype="0" fill="hold" nodeType="withEffect">
                                  <p:stCondLst>
                                    <p:cond delay="0"/>
                                  </p:stCondLst>
                                  <p:childTnLst>
                                    <p:animEffect transition="out" filter="dissolve">
                                      <p:cBhvr>
                                        <p:cTn id="192" dur="500"/>
                                        <p:tgtEl>
                                          <p:spTgt spid="18"/>
                                        </p:tgtEl>
                                      </p:cBhvr>
                                    </p:animEffect>
                                    <p:set>
                                      <p:cBhvr>
                                        <p:cTn id="193" dur="1" fill="hold">
                                          <p:stCondLst>
                                            <p:cond delay="499"/>
                                          </p:stCondLst>
                                        </p:cTn>
                                        <p:tgtEl>
                                          <p:spTgt spid="18"/>
                                        </p:tgtEl>
                                        <p:attrNameLst>
                                          <p:attrName>style.visibility</p:attrName>
                                        </p:attrNameLst>
                                      </p:cBhvr>
                                      <p:to>
                                        <p:strVal val="hidden"/>
                                      </p:to>
                                    </p:set>
                                  </p:childTnLst>
                                </p:cTn>
                              </p:par>
                              <p:par>
                                <p:cTn id="194" presetID="9" presetClass="exit" presetSubtype="0" fill="hold" nodeType="withEffect">
                                  <p:stCondLst>
                                    <p:cond delay="0"/>
                                  </p:stCondLst>
                                  <p:childTnLst>
                                    <p:animEffect transition="out" filter="dissolve">
                                      <p:cBhvr>
                                        <p:cTn id="195" dur="500"/>
                                        <p:tgtEl>
                                          <p:spTgt spid="22"/>
                                        </p:tgtEl>
                                      </p:cBhvr>
                                    </p:animEffect>
                                    <p:set>
                                      <p:cBhvr>
                                        <p:cTn id="196" dur="1" fill="hold">
                                          <p:stCondLst>
                                            <p:cond delay="499"/>
                                          </p:stCondLst>
                                        </p:cTn>
                                        <p:tgtEl>
                                          <p:spTgt spid="22"/>
                                        </p:tgtEl>
                                        <p:attrNameLst>
                                          <p:attrName>style.visibility</p:attrName>
                                        </p:attrNameLst>
                                      </p:cBhvr>
                                      <p:to>
                                        <p:strVal val="hidden"/>
                                      </p:to>
                                    </p:set>
                                  </p:childTnLst>
                                </p:cTn>
                              </p:par>
                              <p:par>
                                <p:cTn id="197" presetID="9" presetClass="exit" presetSubtype="0" fill="hold" nodeType="withEffect">
                                  <p:stCondLst>
                                    <p:cond delay="0"/>
                                  </p:stCondLst>
                                  <p:childTnLst>
                                    <p:animEffect transition="out" filter="dissolve">
                                      <p:cBhvr>
                                        <p:cTn id="198" dur="500"/>
                                        <p:tgtEl>
                                          <p:spTgt spid="17462"/>
                                        </p:tgtEl>
                                      </p:cBhvr>
                                    </p:animEffect>
                                    <p:set>
                                      <p:cBhvr>
                                        <p:cTn id="199" dur="1" fill="hold">
                                          <p:stCondLst>
                                            <p:cond delay="499"/>
                                          </p:stCondLst>
                                        </p:cTn>
                                        <p:tgtEl>
                                          <p:spTgt spid="17462"/>
                                        </p:tgtEl>
                                        <p:attrNameLst>
                                          <p:attrName>style.visibility</p:attrName>
                                        </p:attrNameLst>
                                      </p:cBhvr>
                                      <p:to>
                                        <p:strVal val="hidden"/>
                                      </p:to>
                                    </p:set>
                                  </p:childTnLst>
                                </p:cTn>
                              </p:par>
                              <p:par>
                                <p:cTn id="200" presetID="9" presetClass="exit" presetSubtype="0" fill="hold" nodeType="withEffect">
                                  <p:stCondLst>
                                    <p:cond delay="0"/>
                                  </p:stCondLst>
                                  <p:childTnLst>
                                    <p:animEffect transition="out" filter="dissolve">
                                      <p:cBhvr>
                                        <p:cTn id="201" dur="500"/>
                                        <p:tgtEl>
                                          <p:spTgt spid="19"/>
                                        </p:tgtEl>
                                      </p:cBhvr>
                                    </p:animEffect>
                                    <p:set>
                                      <p:cBhvr>
                                        <p:cTn id="202" dur="1" fill="hold">
                                          <p:stCondLst>
                                            <p:cond delay="499"/>
                                          </p:stCondLst>
                                        </p:cTn>
                                        <p:tgtEl>
                                          <p:spTgt spid="19"/>
                                        </p:tgtEl>
                                        <p:attrNameLst>
                                          <p:attrName>style.visibility</p:attrName>
                                        </p:attrNameLst>
                                      </p:cBhvr>
                                      <p:to>
                                        <p:strVal val="hidden"/>
                                      </p:to>
                                    </p:set>
                                  </p:childTnLst>
                                </p:cTn>
                              </p:par>
                              <p:par>
                                <p:cTn id="203" presetID="9" presetClass="exit" presetSubtype="0" fill="hold" nodeType="withEffect">
                                  <p:stCondLst>
                                    <p:cond delay="0"/>
                                  </p:stCondLst>
                                  <p:childTnLst>
                                    <p:animEffect transition="out" filter="dissolve">
                                      <p:cBhvr>
                                        <p:cTn id="204" dur="500"/>
                                        <p:tgtEl>
                                          <p:spTgt spid="20"/>
                                        </p:tgtEl>
                                      </p:cBhvr>
                                    </p:animEffect>
                                    <p:set>
                                      <p:cBhvr>
                                        <p:cTn id="205" dur="1" fill="hold">
                                          <p:stCondLst>
                                            <p:cond delay="499"/>
                                          </p:stCondLst>
                                        </p:cTn>
                                        <p:tgtEl>
                                          <p:spTgt spid="20"/>
                                        </p:tgtEl>
                                        <p:attrNameLst>
                                          <p:attrName>style.visibility</p:attrName>
                                        </p:attrNameLst>
                                      </p:cBhvr>
                                      <p:to>
                                        <p:strVal val="hidden"/>
                                      </p:to>
                                    </p:set>
                                  </p:childTnLst>
                                </p:cTn>
                              </p:par>
                              <p:par>
                                <p:cTn id="206" presetID="9" presetClass="entr" presetSubtype="0" fill="hold" nodeType="withEffect">
                                  <p:stCondLst>
                                    <p:cond delay="0"/>
                                  </p:stCondLst>
                                  <p:childTnLst>
                                    <p:set>
                                      <p:cBhvr>
                                        <p:cTn id="207" dur="1" fill="hold">
                                          <p:stCondLst>
                                            <p:cond delay="0"/>
                                          </p:stCondLst>
                                        </p:cTn>
                                        <p:tgtEl>
                                          <p:spTgt spid="21"/>
                                        </p:tgtEl>
                                        <p:attrNameLst>
                                          <p:attrName>style.visibility</p:attrName>
                                        </p:attrNameLst>
                                      </p:cBhvr>
                                      <p:to>
                                        <p:strVal val="visible"/>
                                      </p:to>
                                    </p:set>
                                    <p:animEffect transition="in" filter="dissolve">
                                      <p:cBhvr>
                                        <p:cTn id="208" dur="500"/>
                                        <p:tgtEl>
                                          <p:spTgt spid="21"/>
                                        </p:tgtEl>
                                      </p:cBhvr>
                                    </p:animEffect>
                                  </p:childTnLst>
                                </p:cTn>
                              </p:par>
                              <p:par>
                                <p:cTn id="209" presetID="1" presetClass="exit" presetSubtype="0" fill="hold" nodeType="withEffect">
                                  <p:stCondLst>
                                    <p:cond delay="0"/>
                                  </p:stCondLst>
                                  <p:childTnLst>
                                    <p:set>
                                      <p:cBhvr>
                                        <p:cTn id="210" dur="1" fill="hold">
                                          <p:stCondLst>
                                            <p:cond delay="0"/>
                                          </p:stCondLst>
                                        </p:cTn>
                                        <p:tgtEl>
                                          <p:spTgt spid="17487"/>
                                        </p:tgtEl>
                                        <p:attrNameLst>
                                          <p:attrName>style.visibility</p:attrName>
                                        </p:attrNameLst>
                                      </p:cBhvr>
                                      <p:to>
                                        <p:strVal val="hidden"/>
                                      </p:to>
                                    </p:set>
                                  </p:childTnLst>
                                </p:cTn>
                              </p:par>
                              <p:par>
                                <p:cTn id="211" presetID="9" presetClass="entr" presetSubtype="0" fill="hold" grpId="0" nodeType="withEffect">
                                  <p:stCondLst>
                                    <p:cond delay="0"/>
                                  </p:stCondLst>
                                  <p:childTnLst>
                                    <p:set>
                                      <p:cBhvr>
                                        <p:cTn id="212" dur="1" fill="hold">
                                          <p:stCondLst>
                                            <p:cond delay="0"/>
                                          </p:stCondLst>
                                        </p:cTn>
                                        <p:tgtEl>
                                          <p:spTgt spid="17528"/>
                                        </p:tgtEl>
                                        <p:attrNameLst>
                                          <p:attrName>style.visibility</p:attrName>
                                        </p:attrNameLst>
                                      </p:cBhvr>
                                      <p:to>
                                        <p:strVal val="visible"/>
                                      </p:to>
                                    </p:set>
                                    <p:animEffect transition="in" filter="dissolve">
                                      <p:cBhvr>
                                        <p:cTn id="213" dur="2000"/>
                                        <p:tgtEl>
                                          <p:spTgt spid="17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83" grpId="0" animBg="1"/>
      <p:bldP spid="17483" grpId="1" animBg="1"/>
      <p:bldP spid="17484" grpId="0" animBg="1"/>
      <p:bldP spid="17484" grpId="1" animBg="1"/>
      <p:bldP spid="17484" grpId="2" animBg="1"/>
      <p:bldP spid="17484" grpId="3" animBg="1"/>
      <p:bldP spid="17484" grpId="4" animBg="1"/>
      <p:bldP spid="17484" grpId="5" animBg="1"/>
      <p:bldP spid="17484" grpId="6" animBg="1"/>
      <p:bldP spid="17484" grpId="7" animBg="1"/>
      <p:bldP spid="17485" grpId="0" animBg="1"/>
      <p:bldP spid="17485" grpId="1" animBg="1"/>
      <p:bldP spid="17485" grpId="2" animBg="1"/>
      <p:bldP spid="17485" grpId="3" animBg="1"/>
      <p:bldP spid="17485" grpId="4" animBg="1"/>
      <p:bldP spid="17486" grpId="0" animBg="1"/>
      <p:bldP spid="17486" grpId="1" animBg="1"/>
      <p:bldP spid="17486" grpId="2" animBg="1"/>
      <p:bldP spid="17486" grpId="3" animBg="1"/>
      <p:bldP spid="17486" grpId="4" animBg="1"/>
      <p:bldP spid="17486" grpId="5" animBg="1"/>
      <p:bldP spid="17487" grpId="0" animBg="1"/>
      <p:bldP spid="17487" grpId="1" animBg="1"/>
      <p:bldP spid="17487" grpId="2" animBg="1"/>
      <p:bldP spid="17487" grpId="3" animBg="1"/>
      <p:bldP spid="1752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research\projects\UbiGreen\Trunk\Screenshots\TreeIconToolbarHighlighted.png"/>
          <p:cNvPicPr>
            <a:picLocks noChangeAspect="1" noChangeArrowheads="1"/>
          </p:cNvPicPr>
          <p:nvPr/>
        </p:nvPicPr>
        <p:blipFill>
          <a:blip r:embed="rId3" cstate="print"/>
          <a:srcRect l="1935"/>
          <a:stretch>
            <a:fillRect/>
          </a:stretch>
        </p:blipFill>
        <p:spPr bwMode="auto">
          <a:xfrm>
            <a:off x="3126953" y="-291662"/>
            <a:ext cx="4340648" cy="10972800"/>
          </a:xfrm>
          <a:prstGeom prst="rect">
            <a:avLst/>
          </a:prstGeom>
          <a:noFill/>
        </p:spPr>
      </p:pic>
      <p:pic>
        <p:nvPicPr>
          <p:cNvPr id="2055" name="Picture 7" descr="C:\research\projects\UbiGreen\Trunk\Screenshots\TreeTreeHighlighted.png"/>
          <p:cNvPicPr>
            <a:picLocks noChangeAspect="1" noChangeArrowheads="1"/>
          </p:cNvPicPr>
          <p:nvPr/>
        </p:nvPicPr>
        <p:blipFill>
          <a:blip r:embed="rId4" cstate="print"/>
          <a:srcRect l="1935"/>
          <a:stretch>
            <a:fillRect/>
          </a:stretch>
        </p:blipFill>
        <p:spPr bwMode="auto">
          <a:xfrm>
            <a:off x="3126953" y="-291662"/>
            <a:ext cx="4340648" cy="10972800"/>
          </a:xfrm>
          <a:prstGeom prst="rect">
            <a:avLst/>
          </a:prstGeom>
          <a:noFill/>
        </p:spPr>
      </p:pic>
      <p:pic>
        <p:nvPicPr>
          <p:cNvPr id="2053" name="Picture 5" descr="C:\research\projects\UbiGreen\Trunk\Screenshots\TreeCurrentActivityHighlighted.png"/>
          <p:cNvPicPr>
            <a:picLocks noChangeAspect="1" noChangeArrowheads="1"/>
          </p:cNvPicPr>
          <p:nvPr/>
        </p:nvPicPr>
        <p:blipFill>
          <a:blip r:embed="rId5" cstate="print"/>
          <a:srcRect l="2326"/>
          <a:stretch>
            <a:fillRect/>
          </a:stretch>
        </p:blipFill>
        <p:spPr bwMode="auto">
          <a:xfrm>
            <a:off x="3146236" y="-291662"/>
            <a:ext cx="4323342" cy="10972800"/>
          </a:xfrm>
          <a:prstGeom prst="rect">
            <a:avLst/>
          </a:prstGeom>
          <a:noFill/>
        </p:spPr>
      </p:pic>
      <p:pic>
        <p:nvPicPr>
          <p:cNvPr id="2052" name="Picture 4" descr="C:\research\projects\UbiGreen\Trunk\Screenshots\RealTreeWithPhone.png"/>
          <p:cNvPicPr>
            <a:picLocks noChangeAspect="1" noChangeArrowheads="1"/>
          </p:cNvPicPr>
          <p:nvPr/>
        </p:nvPicPr>
        <p:blipFill>
          <a:blip r:embed="rId6" cstate="print"/>
          <a:srcRect l="1935"/>
          <a:stretch>
            <a:fillRect/>
          </a:stretch>
        </p:blipFill>
        <p:spPr bwMode="auto">
          <a:xfrm>
            <a:off x="3126956" y="-291662"/>
            <a:ext cx="4340642" cy="10972800"/>
          </a:xfrm>
          <a:prstGeom prst="rect">
            <a:avLst/>
          </a:prstGeom>
          <a:noFill/>
        </p:spPr>
      </p:pic>
      <p:grpSp>
        <p:nvGrpSpPr>
          <p:cNvPr id="2" name="Group 33"/>
          <p:cNvGrpSpPr/>
          <p:nvPr/>
        </p:nvGrpSpPr>
        <p:grpSpPr>
          <a:xfrm>
            <a:off x="1788352" y="1676659"/>
            <a:ext cx="2965359" cy="3270159"/>
            <a:chOff x="1194517" y="1739721"/>
            <a:chExt cx="2965359" cy="3270159"/>
          </a:xfrm>
        </p:grpSpPr>
        <p:cxnSp>
          <p:nvCxnSpPr>
            <p:cNvPr id="21" name="Elbow Connector 20"/>
            <p:cNvCxnSpPr/>
            <p:nvPr/>
          </p:nvCxnSpPr>
          <p:spPr>
            <a:xfrm rot="10800000">
              <a:off x="1194517" y="1739721"/>
              <a:ext cx="2133600" cy="2743200"/>
            </a:xfrm>
            <a:prstGeom prst="bentConnector3">
              <a:avLst>
                <a:gd name="adj1" fmla="val 50000"/>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3353874" y="4095481"/>
              <a:ext cx="806002" cy="914399"/>
            </a:xfrm>
            <a:prstGeom prst="rect">
              <a:avLst/>
            </a:prstGeom>
            <a:noFill/>
            <a:ln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dirty="0">
                <a:solidFill>
                  <a:prstClr val="white"/>
                </a:solidFill>
              </a:endParaRPr>
            </a:p>
          </p:txBody>
        </p:sp>
      </p:grpSp>
      <p:grpSp>
        <p:nvGrpSpPr>
          <p:cNvPr id="3" name="Group 30"/>
          <p:cNvGrpSpPr/>
          <p:nvPr/>
        </p:nvGrpSpPr>
        <p:grpSpPr>
          <a:xfrm>
            <a:off x="1619518" y="4959699"/>
            <a:ext cx="5371563" cy="850004"/>
            <a:chOff x="990600" y="5022761"/>
            <a:chExt cx="5371563" cy="850004"/>
          </a:xfrm>
        </p:grpSpPr>
        <p:sp>
          <p:nvSpPr>
            <p:cNvPr id="25" name="Rectangle 24"/>
            <p:cNvSpPr/>
            <p:nvPr/>
          </p:nvSpPr>
          <p:spPr>
            <a:xfrm>
              <a:off x="2908479" y="5022761"/>
              <a:ext cx="3453684" cy="850004"/>
            </a:xfrm>
            <a:prstGeom prst="rect">
              <a:avLst/>
            </a:prstGeom>
            <a:noFill/>
            <a:ln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29" name="Elbow Connector 28"/>
            <p:cNvCxnSpPr/>
            <p:nvPr/>
          </p:nvCxnSpPr>
          <p:spPr>
            <a:xfrm rot="10800000">
              <a:off x="990600" y="5029200"/>
              <a:ext cx="1905000" cy="381000"/>
            </a:xfrm>
            <a:prstGeom prst="bentConnector3">
              <a:avLst>
                <a:gd name="adj1" fmla="val 50000"/>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6" name="Circular Arrow 35"/>
          <p:cNvSpPr/>
          <p:nvPr/>
        </p:nvSpPr>
        <p:spPr>
          <a:xfrm>
            <a:off x="5052951" y="2861238"/>
            <a:ext cx="1905000" cy="1981200"/>
          </a:xfrm>
          <a:prstGeom prst="circularArrow">
            <a:avLst>
              <a:gd name="adj1" fmla="val 9710"/>
              <a:gd name="adj2" fmla="val 1142319"/>
              <a:gd name="adj3" fmla="val 332626"/>
              <a:gd name="adj4" fmla="val 9605753"/>
              <a:gd name="adj5" fmla="val 12500"/>
            </a:avLst>
          </a:prstGeom>
          <a:solidFill>
            <a:schemeClr val="accent3">
              <a:lumMod val="50000"/>
              <a:alpha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37" name="TextBox 36"/>
          <p:cNvSpPr txBox="1"/>
          <p:nvPr/>
        </p:nvSpPr>
        <p:spPr>
          <a:xfrm>
            <a:off x="1447801" y="1239541"/>
            <a:ext cx="1600200" cy="830997"/>
          </a:xfrm>
          <a:prstGeom prst="rect">
            <a:avLst/>
          </a:prstGeom>
          <a:noFill/>
        </p:spPr>
        <p:txBody>
          <a:bodyPr wrap="square" rtlCol="0">
            <a:spAutoFit/>
          </a:bodyPr>
          <a:lstStyle/>
          <a:p>
            <a:pPr algn="ctr"/>
            <a:r>
              <a:rPr lang="en-US" sz="2400" b="1" dirty="0" smtClean="0">
                <a:solidFill>
                  <a:prstClr val="white">
                    <a:lumMod val="75000"/>
                  </a:prstClr>
                </a:solidFill>
                <a:latin typeface="Segoe Condensed" pitchFamily="34" charset="0"/>
              </a:rPr>
              <a:t>current activity</a:t>
            </a:r>
            <a:endParaRPr lang="en-US" sz="2400" b="1" dirty="0">
              <a:solidFill>
                <a:prstClr val="white">
                  <a:lumMod val="75000"/>
                </a:prstClr>
              </a:solidFill>
              <a:latin typeface="Segoe Condensed" pitchFamily="34" charset="0"/>
            </a:endParaRPr>
          </a:p>
        </p:txBody>
      </p:sp>
      <p:sp>
        <p:nvSpPr>
          <p:cNvPr id="38" name="TextBox 37"/>
          <p:cNvSpPr txBox="1"/>
          <p:nvPr/>
        </p:nvSpPr>
        <p:spPr>
          <a:xfrm>
            <a:off x="1143001" y="4545043"/>
            <a:ext cx="1600200" cy="830997"/>
          </a:xfrm>
          <a:prstGeom prst="rect">
            <a:avLst/>
          </a:prstGeom>
          <a:noFill/>
        </p:spPr>
        <p:txBody>
          <a:bodyPr wrap="square" rtlCol="0">
            <a:spAutoFit/>
          </a:bodyPr>
          <a:lstStyle/>
          <a:p>
            <a:pPr algn="ctr"/>
            <a:r>
              <a:rPr lang="en-US" sz="2400" b="1" dirty="0" smtClean="0">
                <a:solidFill>
                  <a:prstClr val="white">
                    <a:lumMod val="75000"/>
                  </a:prstClr>
                </a:solidFill>
                <a:latin typeface="Segoe Condensed" pitchFamily="34" charset="0"/>
              </a:rPr>
              <a:t>value </a:t>
            </a:r>
            <a:br>
              <a:rPr lang="en-US" sz="2400" b="1" dirty="0" smtClean="0">
                <a:solidFill>
                  <a:prstClr val="white">
                    <a:lumMod val="75000"/>
                  </a:prstClr>
                </a:solidFill>
                <a:latin typeface="Segoe Condensed" pitchFamily="34" charset="0"/>
              </a:rPr>
            </a:br>
            <a:r>
              <a:rPr lang="en-US" sz="2400" b="1" dirty="0" smtClean="0">
                <a:solidFill>
                  <a:prstClr val="white">
                    <a:lumMod val="75000"/>
                  </a:prstClr>
                </a:solidFill>
                <a:latin typeface="Segoe Condensed" pitchFamily="34" charset="0"/>
              </a:rPr>
              <a:t>icon bar</a:t>
            </a:r>
            <a:endParaRPr lang="en-US" sz="2400" b="1" dirty="0">
              <a:solidFill>
                <a:prstClr val="white">
                  <a:lumMod val="75000"/>
                </a:prstClr>
              </a:solidFill>
              <a:latin typeface="Segoe Condensed" pitchFamily="34" charset="0"/>
            </a:endParaRPr>
          </a:p>
        </p:txBody>
      </p:sp>
      <p:grpSp>
        <p:nvGrpSpPr>
          <p:cNvPr id="4" name="Group 25"/>
          <p:cNvGrpSpPr/>
          <p:nvPr/>
        </p:nvGrpSpPr>
        <p:grpSpPr>
          <a:xfrm>
            <a:off x="5153697" y="2976351"/>
            <a:ext cx="3980778" cy="2252874"/>
            <a:chOff x="4544096" y="3039413"/>
            <a:chExt cx="3980778" cy="2252874"/>
          </a:xfrm>
        </p:grpSpPr>
        <p:cxnSp>
          <p:nvCxnSpPr>
            <p:cNvPr id="22" name="Elbow Connector 21"/>
            <p:cNvCxnSpPr/>
            <p:nvPr/>
          </p:nvCxnSpPr>
          <p:spPr>
            <a:xfrm>
              <a:off x="6324600" y="3416120"/>
              <a:ext cx="1981200" cy="1460680"/>
            </a:xfrm>
            <a:prstGeom prst="bentConnector3">
              <a:avLst>
                <a:gd name="adj1" fmla="val 34135"/>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4544096" y="3039413"/>
              <a:ext cx="1766552" cy="1970467"/>
            </a:xfrm>
            <a:prstGeom prst="rect">
              <a:avLst/>
            </a:prstGeom>
            <a:noFill/>
            <a:ln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TextBox 38"/>
            <p:cNvSpPr txBox="1"/>
            <p:nvPr/>
          </p:nvSpPr>
          <p:spPr>
            <a:xfrm>
              <a:off x="6924674" y="4461290"/>
              <a:ext cx="1600200" cy="830997"/>
            </a:xfrm>
            <a:prstGeom prst="rect">
              <a:avLst/>
            </a:prstGeom>
            <a:noFill/>
            <a:ln>
              <a:noFill/>
            </a:ln>
          </p:spPr>
          <p:txBody>
            <a:bodyPr wrap="square" rtlCol="0">
              <a:spAutoFit/>
            </a:bodyPr>
            <a:lstStyle/>
            <a:p>
              <a:pPr algn="ctr"/>
              <a:r>
                <a:rPr lang="en-US" sz="2400" b="1" dirty="0" smtClean="0">
                  <a:solidFill>
                    <a:prstClr val="white">
                      <a:lumMod val="75000"/>
                    </a:prstClr>
                  </a:solidFill>
                  <a:latin typeface="Segoe Condensed" pitchFamily="34" charset="0"/>
                </a:rPr>
                <a:t>evolving image</a:t>
              </a:r>
              <a:endParaRPr lang="en-US" sz="2400" b="1" dirty="0">
                <a:solidFill>
                  <a:prstClr val="white">
                    <a:lumMod val="75000"/>
                  </a:prstClr>
                </a:solidFill>
                <a:latin typeface="Segoe Condensed" pitchFamily="34" charset="0"/>
              </a:endParaRPr>
            </a:p>
          </p:txBody>
        </p:sp>
      </p:grpSp>
      <p:cxnSp>
        <p:nvCxnSpPr>
          <p:cNvPr id="28" name="Elbow Connector 27"/>
          <p:cNvCxnSpPr/>
          <p:nvPr/>
        </p:nvCxnSpPr>
        <p:spPr>
          <a:xfrm flipV="1">
            <a:off x="6934201" y="1116033"/>
            <a:ext cx="2626895" cy="1106905"/>
          </a:xfrm>
          <a:prstGeom prst="bentConnector3">
            <a:avLst>
              <a:gd name="adj1" fmla="val 24676"/>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7601591" y="684901"/>
            <a:ext cx="1542409" cy="1200329"/>
          </a:xfrm>
          <a:prstGeom prst="rect">
            <a:avLst/>
          </a:prstGeom>
        </p:spPr>
        <p:txBody>
          <a:bodyPr wrap="none">
            <a:spAutoFit/>
          </a:bodyPr>
          <a:lstStyle/>
          <a:p>
            <a:pPr algn="ctr"/>
            <a:r>
              <a:rPr lang="en-US" sz="2400" b="1" dirty="0" smtClean="0">
                <a:solidFill>
                  <a:prstClr val="white">
                    <a:lumMod val="75000"/>
                  </a:prstClr>
                </a:solidFill>
                <a:latin typeface="Segoe Condensed" pitchFamily="34" charset="0"/>
              </a:rPr>
              <a:t>phone</a:t>
            </a:r>
          </a:p>
          <a:p>
            <a:pPr algn="ctr"/>
            <a:r>
              <a:rPr lang="en-US" sz="2400" b="1" dirty="0" smtClean="0">
                <a:solidFill>
                  <a:prstClr val="white">
                    <a:lumMod val="75000"/>
                  </a:prstClr>
                </a:solidFill>
                <a:latin typeface="Segoe Condensed" pitchFamily="34" charset="0"/>
              </a:rPr>
              <a:t>background</a:t>
            </a:r>
          </a:p>
          <a:p>
            <a:pPr algn="ctr"/>
            <a:r>
              <a:rPr lang="en-US" sz="2400" b="1" dirty="0" smtClean="0">
                <a:solidFill>
                  <a:prstClr val="white">
                    <a:lumMod val="75000"/>
                  </a:prstClr>
                </a:solidFill>
                <a:latin typeface="Segoe Condensed" pitchFamily="34" charset="0"/>
              </a:rPr>
              <a:t>(wallpaper)</a:t>
            </a:r>
            <a:endParaRPr lang="en-US" sz="2400" b="1" dirty="0">
              <a:solidFill>
                <a:prstClr val="white">
                  <a:lumMod val="75000"/>
                </a:prstClr>
              </a:solidFill>
              <a:latin typeface="Segoe Condensed" pitchFamily="34" charset="0"/>
            </a:endParaRPr>
          </a:p>
        </p:txBody>
      </p:sp>
      <p:sp>
        <p:nvSpPr>
          <p:cNvPr id="26" name="Rectangle 25"/>
          <p:cNvSpPr/>
          <p:nvPr/>
        </p:nvSpPr>
        <p:spPr>
          <a:xfrm>
            <a:off x="228600" y="304800"/>
            <a:ext cx="3581400" cy="931024"/>
          </a:xfrm>
          <a:prstGeom prst="rect">
            <a:avLst/>
          </a:prstGeom>
        </p:spPr>
        <p:txBody>
          <a:bodyPr wrap="square">
            <a:spAutoFit/>
          </a:bodyPr>
          <a:lstStyle/>
          <a:p>
            <a:r>
              <a:rPr lang="en-US" sz="4200" dirty="0" smtClean="0">
                <a:solidFill>
                  <a:prstClr val="white">
                    <a:lumMod val="75000"/>
                  </a:prstClr>
                </a:solidFill>
                <a:latin typeface="Arial Black" pitchFamily="34" charset="0"/>
              </a:rPr>
              <a:t>ubi</a:t>
            </a:r>
            <a:r>
              <a:rPr lang="en-US" sz="4200" dirty="0" smtClean="0">
                <a:solidFill>
                  <a:srgbClr val="9BBB59"/>
                </a:solidFill>
                <a:latin typeface="Arial Black" pitchFamily="34" charset="0"/>
              </a:rPr>
              <a:t>green</a:t>
            </a:r>
          </a:p>
          <a:p>
            <a:pPr>
              <a:lnSpc>
                <a:spcPts val="1460"/>
              </a:lnSpc>
            </a:pPr>
            <a:r>
              <a:rPr lang="en-US" dirty="0" smtClean="0">
                <a:solidFill>
                  <a:prstClr val="white">
                    <a:lumMod val="85000"/>
                  </a:prstClr>
                </a:solidFill>
                <a:latin typeface="Arial" pitchFamily="34" charset="0"/>
                <a:cs typeface="Arial" pitchFamily="34" charset="0"/>
              </a:rPr>
              <a:t>personal ambient display</a:t>
            </a:r>
            <a:endParaRPr lang="en-US" dirty="0">
              <a:solidFill>
                <a:prstClr val="white">
                  <a:lumMod val="85000"/>
                </a:prstClr>
              </a:solidFill>
              <a:latin typeface="Arial" pitchFamily="34" charset="0"/>
              <a:cs typeface="Arial" pitchFamily="34" charset="0"/>
            </a:endParaRPr>
          </a:p>
        </p:txBody>
      </p:sp>
    </p:spTree>
    <p:extLst>
      <p:ext uri="{BB962C8B-B14F-4D97-AF65-F5344CB8AC3E}">
        <p14:creationId xmlns:p14="http://schemas.microsoft.com/office/powerpoint/2010/main" val="72580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05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053"/>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10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205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6"/>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7" grpId="0"/>
      <p:bldP spid="3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8" descr="C:\research\projects\UbiGreen\Trunk\Screenshots\TreeSequenceWithPhone\Tree1.png"/>
          <p:cNvPicPr>
            <a:picLocks noChangeAspect="1" noChangeArrowheads="1"/>
          </p:cNvPicPr>
          <p:nvPr/>
        </p:nvPicPr>
        <p:blipFill>
          <a:blip r:embed="rId3" cstate="print"/>
          <a:srcRect l="1935" r="1935"/>
          <a:stretch>
            <a:fillRect/>
          </a:stretch>
        </p:blipFill>
        <p:spPr bwMode="auto">
          <a:xfrm>
            <a:off x="3125752" y="-304800"/>
            <a:ext cx="4255016" cy="10972800"/>
          </a:xfrm>
          <a:prstGeom prst="rect">
            <a:avLst/>
          </a:prstGeom>
          <a:noFill/>
        </p:spPr>
      </p:pic>
      <p:pic>
        <p:nvPicPr>
          <p:cNvPr id="5" name="Picture 33" descr="C:\research\projects\UbiGreen\Trunk\Screenshots\TreeSequenceWithPhone\Tree25.png"/>
          <p:cNvPicPr>
            <a:picLocks noChangeAspect="1" noChangeArrowheads="1"/>
          </p:cNvPicPr>
          <p:nvPr/>
        </p:nvPicPr>
        <p:blipFill>
          <a:blip r:embed="rId4" cstate="print"/>
          <a:srcRect l="1935" r="1936"/>
          <a:stretch>
            <a:fillRect/>
          </a:stretch>
        </p:blipFill>
        <p:spPr bwMode="auto">
          <a:xfrm>
            <a:off x="3124200" y="-304801"/>
            <a:ext cx="4254953" cy="10972800"/>
          </a:xfrm>
          <a:prstGeom prst="rect">
            <a:avLst/>
          </a:prstGeom>
          <a:noFill/>
        </p:spPr>
      </p:pic>
      <p:pic>
        <p:nvPicPr>
          <p:cNvPr id="6" name="Picture 34" descr="C:\research\projects\UbiGreen\Trunk\Screenshots\TreeSequenceWithPhone\Tree24.png"/>
          <p:cNvPicPr>
            <a:picLocks noChangeAspect="1" noChangeArrowheads="1"/>
          </p:cNvPicPr>
          <p:nvPr/>
        </p:nvPicPr>
        <p:blipFill>
          <a:blip r:embed="rId5" cstate="print"/>
          <a:srcRect l="1935" r="1936"/>
          <a:stretch>
            <a:fillRect/>
          </a:stretch>
        </p:blipFill>
        <p:spPr bwMode="auto">
          <a:xfrm>
            <a:off x="3124200" y="-304801"/>
            <a:ext cx="4254954" cy="10972800"/>
          </a:xfrm>
          <a:prstGeom prst="rect">
            <a:avLst/>
          </a:prstGeom>
          <a:noFill/>
        </p:spPr>
      </p:pic>
      <p:pic>
        <p:nvPicPr>
          <p:cNvPr id="7" name="Picture 35" descr="C:\research\projects\UbiGreen\Trunk\Screenshots\TreeSequenceWithPhone\Tree23.png"/>
          <p:cNvPicPr>
            <a:picLocks noChangeAspect="1" noChangeArrowheads="1"/>
          </p:cNvPicPr>
          <p:nvPr/>
        </p:nvPicPr>
        <p:blipFill>
          <a:blip r:embed="rId6" cstate="print"/>
          <a:srcRect l="1935" r="1936"/>
          <a:stretch>
            <a:fillRect/>
          </a:stretch>
        </p:blipFill>
        <p:spPr bwMode="auto">
          <a:xfrm>
            <a:off x="3124200" y="-304801"/>
            <a:ext cx="4254951" cy="10972800"/>
          </a:xfrm>
          <a:prstGeom prst="rect">
            <a:avLst/>
          </a:prstGeom>
          <a:noFill/>
        </p:spPr>
      </p:pic>
      <p:pic>
        <p:nvPicPr>
          <p:cNvPr id="8" name="Picture 36" descr="C:\research\projects\UbiGreen\Trunk\Screenshots\TreeSequenceWithPhone\Tree22.png"/>
          <p:cNvPicPr>
            <a:picLocks noChangeAspect="1" noChangeArrowheads="1"/>
          </p:cNvPicPr>
          <p:nvPr/>
        </p:nvPicPr>
        <p:blipFill>
          <a:blip r:embed="rId7" cstate="print"/>
          <a:srcRect l="1935" r="1936"/>
          <a:stretch>
            <a:fillRect/>
          </a:stretch>
        </p:blipFill>
        <p:spPr bwMode="auto">
          <a:xfrm>
            <a:off x="3124200" y="-304801"/>
            <a:ext cx="4254951" cy="10972800"/>
          </a:xfrm>
          <a:prstGeom prst="rect">
            <a:avLst/>
          </a:prstGeom>
          <a:noFill/>
        </p:spPr>
      </p:pic>
      <p:pic>
        <p:nvPicPr>
          <p:cNvPr id="9" name="Picture 37" descr="C:\research\projects\UbiGreen\Trunk\Screenshots\TreeSequenceWithPhone\Tree21.png"/>
          <p:cNvPicPr>
            <a:picLocks noChangeAspect="1" noChangeArrowheads="1"/>
          </p:cNvPicPr>
          <p:nvPr/>
        </p:nvPicPr>
        <p:blipFill>
          <a:blip r:embed="rId8" cstate="print"/>
          <a:srcRect l="1935" r="1936"/>
          <a:stretch>
            <a:fillRect/>
          </a:stretch>
        </p:blipFill>
        <p:spPr bwMode="auto">
          <a:xfrm>
            <a:off x="3124200" y="-304801"/>
            <a:ext cx="4254951" cy="10972800"/>
          </a:xfrm>
          <a:prstGeom prst="rect">
            <a:avLst/>
          </a:prstGeom>
          <a:noFill/>
        </p:spPr>
      </p:pic>
      <p:pic>
        <p:nvPicPr>
          <p:cNvPr id="10" name="Picture 10" descr="C:\research\projects\UbiGreen\Trunk\Screenshots\TreeSequenceWithPhone\Tree19.png"/>
          <p:cNvPicPr>
            <a:picLocks noChangeAspect="1" noChangeArrowheads="1"/>
          </p:cNvPicPr>
          <p:nvPr/>
        </p:nvPicPr>
        <p:blipFill>
          <a:blip r:embed="rId9" cstate="print"/>
          <a:srcRect l="1935" r="1935"/>
          <a:stretch>
            <a:fillRect/>
          </a:stretch>
        </p:blipFill>
        <p:spPr bwMode="auto">
          <a:xfrm>
            <a:off x="3124200" y="-304801"/>
            <a:ext cx="4255013" cy="10972800"/>
          </a:xfrm>
          <a:prstGeom prst="rect">
            <a:avLst/>
          </a:prstGeom>
          <a:noFill/>
        </p:spPr>
      </p:pic>
      <p:pic>
        <p:nvPicPr>
          <p:cNvPr id="11" name="Picture 11" descr="C:\research\projects\UbiGreen\Trunk\Screenshots\TreeSequenceWithPhone\Tree18.png"/>
          <p:cNvPicPr>
            <a:picLocks noChangeAspect="1" noChangeArrowheads="1"/>
          </p:cNvPicPr>
          <p:nvPr/>
        </p:nvPicPr>
        <p:blipFill>
          <a:blip r:embed="rId10" cstate="print"/>
          <a:srcRect l="1935" r="1935"/>
          <a:stretch>
            <a:fillRect/>
          </a:stretch>
        </p:blipFill>
        <p:spPr bwMode="auto">
          <a:xfrm>
            <a:off x="3124200" y="-304801"/>
            <a:ext cx="4255016" cy="10972800"/>
          </a:xfrm>
          <a:prstGeom prst="rect">
            <a:avLst/>
          </a:prstGeom>
          <a:noFill/>
        </p:spPr>
      </p:pic>
      <p:pic>
        <p:nvPicPr>
          <p:cNvPr id="12" name="Picture 12" descr="C:\research\projects\UbiGreen\Trunk\Screenshots\TreeSequenceWithPhone\Tree17.png"/>
          <p:cNvPicPr>
            <a:picLocks noChangeAspect="1" noChangeArrowheads="1"/>
          </p:cNvPicPr>
          <p:nvPr/>
        </p:nvPicPr>
        <p:blipFill>
          <a:blip r:embed="rId11" cstate="print"/>
          <a:srcRect l="1935" r="1935"/>
          <a:stretch>
            <a:fillRect/>
          </a:stretch>
        </p:blipFill>
        <p:spPr bwMode="auto">
          <a:xfrm>
            <a:off x="3124200" y="-304801"/>
            <a:ext cx="4255016" cy="10972800"/>
          </a:xfrm>
          <a:prstGeom prst="rect">
            <a:avLst/>
          </a:prstGeom>
          <a:noFill/>
        </p:spPr>
      </p:pic>
      <p:pic>
        <p:nvPicPr>
          <p:cNvPr id="13" name="Picture 13" descr="C:\research\projects\UbiGreen\Trunk\Screenshots\TreeSequenceWithPhone\Tree16.png"/>
          <p:cNvPicPr>
            <a:picLocks noChangeAspect="1" noChangeArrowheads="1"/>
          </p:cNvPicPr>
          <p:nvPr/>
        </p:nvPicPr>
        <p:blipFill>
          <a:blip r:embed="rId12" cstate="print"/>
          <a:srcRect l="1935" r="1935"/>
          <a:stretch>
            <a:fillRect/>
          </a:stretch>
        </p:blipFill>
        <p:spPr bwMode="auto">
          <a:xfrm>
            <a:off x="3124200" y="-304801"/>
            <a:ext cx="4255012" cy="10972800"/>
          </a:xfrm>
          <a:prstGeom prst="rect">
            <a:avLst/>
          </a:prstGeom>
          <a:noFill/>
        </p:spPr>
      </p:pic>
      <p:pic>
        <p:nvPicPr>
          <p:cNvPr id="14" name="Picture 14" descr="C:\research\projects\UbiGreen\Trunk\Screenshots\TreeSequenceWithPhone\Tree15.png"/>
          <p:cNvPicPr>
            <a:picLocks noChangeAspect="1" noChangeArrowheads="1"/>
          </p:cNvPicPr>
          <p:nvPr/>
        </p:nvPicPr>
        <p:blipFill>
          <a:blip r:embed="rId13" cstate="print"/>
          <a:srcRect l="1935" r="1935"/>
          <a:stretch>
            <a:fillRect/>
          </a:stretch>
        </p:blipFill>
        <p:spPr bwMode="auto">
          <a:xfrm>
            <a:off x="3124200" y="-304801"/>
            <a:ext cx="4255013" cy="10972800"/>
          </a:xfrm>
          <a:prstGeom prst="rect">
            <a:avLst/>
          </a:prstGeom>
          <a:noFill/>
        </p:spPr>
      </p:pic>
      <p:pic>
        <p:nvPicPr>
          <p:cNvPr id="15" name="Picture 15" descr="C:\research\projects\UbiGreen\Trunk\Screenshots\TreeSequenceWithPhone\Tree14.png"/>
          <p:cNvPicPr>
            <a:picLocks noChangeAspect="1" noChangeArrowheads="1"/>
          </p:cNvPicPr>
          <p:nvPr/>
        </p:nvPicPr>
        <p:blipFill>
          <a:blip r:embed="rId14" cstate="print"/>
          <a:srcRect l="1935" r="1935"/>
          <a:stretch>
            <a:fillRect/>
          </a:stretch>
        </p:blipFill>
        <p:spPr bwMode="auto">
          <a:xfrm>
            <a:off x="3124200" y="-304801"/>
            <a:ext cx="4255013" cy="10972800"/>
          </a:xfrm>
          <a:prstGeom prst="rect">
            <a:avLst/>
          </a:prstGeom>
          <a:noFill/>
        </p:spPr>
      </p:pic>
      <p:pic>
        <p:nvPicPr>
          <p:cNvPr id="16" name="Picture 16" descr="C:\research\projects\UbiGreen\Trunk\Screenshots\TreeSequenceWithPhone\Tree13.png"/>
          <p:cNvPicPr>
            <a:picLocks noChangeAspect="1" noChangeArrowheads="1"/>
          </p:cNvPicPr>
          <p:nvPr/>
        </p:nvPicPr>
        <p:blipFill>
          <a:blip r:embed="rId15" cstate="print"/>
          <a:srcRect l="1935" r="1935"/>
          <a:stretch>
            <a:fillRect/>
          </a:stretch>
        </p:blipFill>
        <p:spPr bwMode="auto">
          <a:xfrm>
            <a:off x="3124200" y="-304801"/>
            <a:ext cx="4255012" cy="10972800"/>
          </a:xfrm>
          <a:prstGeom prst="rect">
            <a:avLst/>
          </a:prstGeom>
          <a:noFill/>
        </p:spPr>
      </p:pic>
      <p:pic>
        <p:nvPicPr>
          <p:cNvPr id="17" name="Picture 17" descr="C:\research\projects\UbiGreen\Trunk\Screenshots\TreeSequenceWithPhone\Tree12.png"/>
          <p:cNvPicPr>
            <a:picLocks noChangeAspect="1" noChangeArrowheads="1"/>
          </p:cNvPicPr>
          <p:nvPr/>
        </p:nvPicPr>
        <p:blipFill>
          <a:blip r:embed="rId16" cstate="print"/>
          <a:srcRect l="1935" r="1935"/>
          <a:stretch>
            <a:fillRect/>
          </a:stretch>
        </p:blipFill>
        <p:spPr bwMode="auto">
          <a:xfrm>
            <a:off x="3124200" y="-304801"/>
            <a:ext cx="4255012" cy="10972800"/>
          </a:xfrm>
          <a:prstGeom prst="rect">
            <a:avLst/>
          </a:prstGeom>
          <a:noFill/>
        </p:spPr>
      </p:pic>
      <p:pic>
        <p:nvPicPr>
          <p:cNvPr id="18" name="Picture 18" descr="C:\research\projects\UbiGreen\Trunk\Screenshots\TreeSequenceWithPhone\Tree11.png"/>
          <p:cNvPicPr>
            <a:picLocks noChangeAspect="1" noChangeArrowheads="1"/>
          </p:cNvPicPr>
          <p:nvPr/>
        </p:nvPicPr>
        <p:blipFill>
          <a:blip r:embed="rId17" cstate="print"/>
          <a:srcRect l="1935" r="1935"/>
          <a:stretch>
            <a:fillRect/>
          </a:stretch>
        </p:blipFill>
        <p:spPr bwMode="auto">
          <a:xfrm>
            <a:off x="3124200" y="-304801"/>
            <a:ext cx="4255016" cy="10972800"/>
          </a:xfrm>
          <a:prstGeom prst="rect">
            <a:avLst/>
          </a:prstGeom>
          <a:noFill/>
        </p:spPr>
      </p:pic>
      <p:pic>
        <p:nvPicPr>
          <p:cNvPr id="19" name="Picture 19" descr="C:\research\projects\UbiGreen\Trunk\Screenshots\TreeSequenceWithPhone\Tree10.png"/>
          <p:cNvPicPr>
            <a:picLocks noChangeAspect="1" noChangeArrowheads="1"/>
          </p:cNvPicPr>
          <p:nvPr/>
        </p:nvPicPr>
        <p:blipFill>
          <a:blip r:embed="rId18" cstate="print"/>
          <a:srcRect l="1935" r="1935"/>
          <a:stretch>
            <a:fillRect/>
          </a:stretch>
        </p:blipFill>
        <p:spPr bwMode="auto">
          <a:xfrm>
            <a:off x="3124200" y="-304801"/>
            <a:ext cx="4255018" cy="10972800"/>
          </a:xfrm>
          <a:prstGeom prst="rect">
            <a:avLst/>
          </a:prstGeom>
          <a:noFill/>
        </p:spPr>
      </p:pic>
      <p:pic>
        <p:nvPicPr>
          <p:cNvPr id="20" name="Picture 20" descr="C:\research\projects\UbiGreen\Trunk\Screenshots\TreeSequenceWithPhone\Tree9.png"/>
          <p:cNvPicPr>
            <a:picLocks noChangeAspect="1" noChangeArrowheads="1"/>
          </p:cNvPicPr>
          <p:nvPr/>
        </p:nvPicPr>
        <p:blipFill>
          <a:blip r:embed="rId19" cstate="print"/>
          <a:srcRect l="1935" r="1935"/>
          <a:stretch>
            <a:fillRect/>
          </a:stretch>
        </p:blipFill>
        <p:spPr bwMode="auto">
          <a:xfrm>
            <a:off x="3124200" y="-304801"/>
            <a:ext cx="4255013" cy="10972800"/>
          </a:xfrm>
          <a:prstGeom prst="rect">
            <a:avLst/>
          </a:prstGeom>
          <a:noFill/>
        </p:spPr>
      </p:pic>
      <p:pic>
        <p:nvPicPr>
          <p:cNvPr id="21" name="Picture 21" descr="C:\research\projects\UbiGreen\Trunk\Screenshots\TreeSequenceWithPhone\Tree8.png"/>
          <p:cNvPicPr>
            <a:picLocks noChangeAspect="1" noChangeArrowheads="1"/>
          </p:cNvPicPr>
          <p:nvPr/>
        </p:nvPicPr>
        <p:blipFill>
          <a:blip r:embed="rId20" cstate="print"/>
          <a:srcRect l="1935" r="1935"/>
          <a:stretch>
            <a:fillRect/>
          </a:stretch>
        </p:blipFill>
        <p:spPr bwMode="auto">
          <a:xfrm>
            <a:off x="3124200" y="-304801"/>
            <a:ext cx="4255016" cy="10972800"/>
          </a:xfrm>
          <a:prstGeom prst="rect">
            <a:avLst/>
          </a:prstGeom>
          <a:noFill/>
        </p:spPr>
      </p:pic>
      <p:pic>
        <p:nvPicPr>
          <p:cNvPr id="22" name="Picture 22" descr="C:\research\projects\UbiGreen\Trunk\Screenshots\TreeSequenceWithPhone\Tree7.png"/>
          <p:cNvPicPr>
            <a:picLocks noChangeAspect="1" noChangeArrowheads="1"/>
          </p:cNvPicPr>
          <p:nvPr/>
        </p:nvPicPr>
        <p:blipFill>
          <a:blip r:embed="rId21" cstate="print"/>
          <a:srcRect l="1935" r="1935"/>
          <a:stretch>
            <a:fillRect/>
          </a:stretch>
        </p:blipFill>
        <p:spPr bwMode="auto">
          <a:xfrm>
            <a:off x="3124200" y="-304801"/>
            <a:ext cx="4255016" cy="10972800"/>
          </a:xfrm>
          <a:prstGeom prst="rect">
            <a:avLst/>
          </a:prstGeom>
          <a:noFill/>
        </p:spPr>
      </p:pic>
      <p:pic>
        <p:nvPicPr>
          <p:cNvPr id="23" name="Picture 23" descr="C:\research\projects\UbiGreen\Trunk\Screenshots\TreeSequenceWithPhone\Tree6.png"/>
          <p:cNvPicPr>
            <a:picLocks noChangeAspect="1" noChangeArrowheads="1"/>
          </p:cNvPicPr>
          <p:nvPr/>
        </p:nvPicPr>
        <p:blipFill>
          <a:blip r:embed="rId22" cstate="print"/>
          <a:srcRect l="1935" r="1935"/>
          <a:stretch>
            <a:fillRect/>
          </a:stretch>
        </p:blipFill>
        <p:spPr bwMode="auto">
          <a:xfrm>
            <a:off x="3124200" y="-304801"/>
            <a:ext cx="4255013" cy="10972800"/>
          </a:xfrm>
          <a:prstGeom prst="rect">
            <a:avLst/>
          </a:prstGeom>
          <a:noFill/>
        </p:spPr>
      </p:pic>
      <p:pic>
        <p:nvPicPr>
          <p:cNvPr id="24" name="Picture 24" descr="C:\research\projects\UbiGreen\Trunk\Screenshots\TreeSequenceWithPhone\Tree5.png"/>
          <p:cNvPicPr>
            <a:picLocks noChangeAspect="1" noChangeArrowheads="1"/>
          </p:cNvPicPr>
          <p:nvPr/>
        </p:nvPicPr>
        <p:blipFill>
          <a:blip r:embed="rId23" cstate="print"/>
          <a:srcRect l="1935" r="1935"/>
          <a:stretch>
            <a:fillRect/>
          </a:stretch>
        </p:blipFill>
        <p:spPr bwMode="auto">
          <a:xfrm>
            <a:off x="3124200" y="-304801"/>
            <a:ext cx="4255018" cy="10972800"/>
          </a:xfrm>
          <a:prstGeom prst="rect">
            <a:avLst/>
          </a:prstGeom>
          <a:noFill/>
        </p:spPr>
      </p:pic>
      <p:pic>
        <p:nvPicPr>
          <p:cNvPr id="25" name="Picture 25" descr="C:\research\projects\UbiGreen\Trunk\Screenshots\TreeSequenceWithPhone\Tree4.png"/>
          <p:cNvPicPr>
            <a:picLocks noChangeAspect="1" noChangeArrowheads="1"/>
          </p:cNvPicPr>
          <p:nvPr/>
        </p:nvPicPr>
        <p:blipFill>
          <a:blip r:embed="rId24" cstate="print"/>
          <a:srcRect l="1935" r="1935"/>
          <a:stretch>
            <a:fillRect/>
          </a:stretch>
        </p:blipFill>
        <p:spPr bwMode="auto">
          <a:xfrm>
            <a:off x="3124200" y="-304801"/>
            <a:ext cx="4255012" cy="10972800"/>
          </a:xfrm>
          <a:prstGeom prst="rect">
            <a:avLst/>
          </a:prstGeom>
          <a:noFill/>
        </p:spPr>
      </p:pic>
      <p:pic>
        <p:nvPicPr>
          <p:cNvPr id="26" name="Picture 26" descr="C:\research\projects\UbiGreen\Trunk\Screenshots\TreeSequenceWithPhone\Tree3.png"/>
          <p:cNvPicPr>
            <a:picLocks noChangeAspect="1" noChangeArrowheads="1"/>
          </p:cNvPicPr>
          <p:nvPr/>
        </p:nvPicPr>
        <p:blipFill>
          <a:blip r:embed="rId25" cstate="print"/>
          <a:srcRect l="1935" r="1935"/>
          <a:stretch>
            <a:fillRect/>
          </a:stretch>
        </p:blipFill>
        <p:spPr bwMode="auto">
          <a:xfrm>
            <a:off x="3124200" y="-304801"/>
            <a:ext cx="4255016" cy="10972800"/>
          </a:xfrm>
          <a:prstGeom prst="rect">
            <a:avLst/>
          </a:prstGeom>
          <a:noFill/>
        </p:spPr>
      </p:pic>
      <p:pic>
        <p:nvPicPr>
          <p:cNvPr id="27" name="Picture 27" descr="C:\research\projects\UbiGreen\Trunk\Screenshots\TreeSequenceWithPhone\Tree2.png"/>
          <p:cNvPicPr>
            <a:picLocks noChangeAspect="1" noChangeArrowheads="1"/>
          </p:cNvPicPr>
          <p:nvPr/>
        </p:nvPicPr>
        <p:blipFill>
          <a:blip r:embed="rId26" cstate="print"/>
          <a:srcRect l="1935" r="1935"/>
          <a:stretch>
            <a:fillRect/>
          </a:stretch>
        </p:blipFill>
        <p:spPr bwMode="auto">
          <a:xfrm>
            <a:off x="3124200" y="-304801"/>
            <a:ext cx="4255013" cy="10972800"/>
          </a:xfrm>
          <a:prstGeom prst="rect">
            <a:avLst/>
          </a:prstGeom>
          <a:noFill/>
        </p:spPr>
      </p:pic>
      <p:pic>
        <p:nvPicPr>
          <p:cNvPr id="28" name="Picture 28" descr="C:\research\projects\UbiGreen\Trunk\Screenshots\TreeSequenceWithPhone\Tree1.png"/>
          <p:cNvPicPr>
            <a:picLocks noChangeAspect="1" noChangeArrowheads="1"/>
          </p:cNvPicPr>
          <p:nvPr/>
        </p:nvPicPr>
        <p:blipFill>
          <a:blip r:embed="rId3" cstate="print"/>
          <a:srcRect l="1935" r="1935"/>
          <a:stretch>
            <a:fillRect/>
          </a:stretch>
        </p:blipFill>
        <p:spPr bwMode="auto">
          <a:xfrm>
            <a:off x="3124200" y="-304801"/>
            <a:ext cx="4255016" cy="10972800"/>
          </a:xfrm>
          <a:prstGeom prst="rect">
            <a:avLst/>
          </a:prstGeom>
          <a:noFill/>
        </p:spPr>
      </p:pic>
      <p:cxnSp>
        <p:nvCxnSpPr>
          <p:cNvPr id="29" name="Elbow Connector 28"/>
          <p:cNvCxnSpPr/>
          <p:nvPr/>
        </p:nvCxnSpPr>
        <p:spPr>
          <a:xfrm>
            <a:off x="7315201" y="3429000"/>
            <a:ext cx="1676400" cy="1447800"/>
          </a:xfrm>
          <a:prstGeom prst="bentConnector3">
            <a:avLst>
              <a:gd name="adj1" fmla="val 10227"/>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6705600" y="4419600"/>
            <a:ext cx="2971800" cy="1200329"/>
          </a:xfrm>
          <a:prstGeom prst="rect">
            <a:avLst/>
          </a:prstGeom>
          <a:noFill/>
        </p:spPr>
        <p:txBody>
          <a:bodyPr wrap="square" rtlCol="0">
            <a:spAutoFit/>
          </a:bodyPr>
          <a:lstStyle/>
          <a:p>
            <a:pPr algn="ctr"/>
            <a:r>
              <a:rPr lang="en-US" sz="2400" b="1" dirty="0" smtClean="0">
                <a:solidFill>
                  <a:prstClr val="white">
                    <a:lumMod val="75000"/>
                  </a:prstClr>
                </a:solidFill>
                <a:latin typeface="Segoe Condensed" pitchFamily="34" charset="0"/>
              </a:rPr>
              <a:t>everything </a:t>
            </a:r>
            <a:br>
              <a:rPr lang="en-US" sz="2400" b="1" dirty="0" smtClean="0">
                <a:solidFill>
                  <a:prstClr val="white">
                    <a:lumMod val="75000"/>
                  </a:prstClr>
                </a:solidFill>
                <a:latin typeface="Segoe Condensed" pitchFamily="34" charset="0"/>
              </a:rPr>
            </a:br>
            <a:r>
              <a:rPr lang="en-US" sz="2400" b="1" dirty="0" smtClean="0">
                <a:solidFill>
                  <a:prstClr val="white">
                    <a:lumMod val="75000"/>
                  </a:prstClr>
                </a:solidFill>
                <a:latin typeface="Segoe Condensed" pitchFamily="34" charset="0"/>
              </a:rPr>
              <a:t>resets </a:t>
            </a:r>
            <a:br>
              <a:rPr lang="en-US" sz="2400" b="1" dirty="0" smtClean="0">
                <a:solidFill>
                  <a:prstClr val="white">
                    <a:lumMod val="75000"/>
                  </a:prstClr>
                </a:solidFill>
                <a:latin typeface="Segoe Condensed" pitchFamily="34" charset="0"/>
              </a:rPr>
            </a:br>
            <a:r>
              <a:rPr lang="en-US" sz="2400" b="1" dirty="0" smtClean="0">
                <a:solidFill>
                  <a:prstClr val="white">
                    <a:lumMod val="75000"/>
                  </a:prstClr>
                </a:solidFill>
                <a:latin typeface="Segoe Condensed" pitchFamily="34" charset="0"/>
              </a:rPr>
              <a:t>on </a:t>
            </a:r>
            <a:r>
              <a:rPr lang="en-US" sz="2400" b="1" dirty="0" err="1" smtClean="0">
                <a:solidFill>
                  <a:prstClr val="white">
                    <a:lumMod val="75000"/>
                  </a:prstClr>
                </a:solidFill>
                <a:latin typeface="Segoe Condensed" pitchFamily="34" charset="0"/>
              </a:rPr>
              <a:t>sunday</a:t>
            </a:r>
            <a:endParaRPr lang="en-US" sz="2400" b="1" dirty="0">
              <a:solidFill>
                <a:prstClr val="white">
                  <a:lumMod val="75000"/>
                </a:prstClr>
              </a:solidFill>
              <a:latin typeface="Segoe Condensed" pitchFamily="34" charset="0"/>
            </a:endParaRPr>
          </a:p>
        </p:txBody>
      </p:sp>
      <p:sp>
        <p:nvSpPr>
          <p:cNvPr id="31" name="TextBox 30"/>
          <p:cNvSpPr txBox="1"/>
          <p:nvPr/>
        </p:nvSpPr>
        <p:spPr>
          <a:xfrm>
            <a:off x="3622345"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7:27 PM</a:t>
            </a:r>
            <a:br>
              <a:rPr lang="en-US" sz="1600" b="1" dirty="0" smtClean="0">
                <a:solidFill>
                  <a:prstClr val="black"/>
                </a:solidFill>
                <a:latin typeface="Arial" pitchFamily="34" charset="0"/>
                <a:cs typeface="Arial" pitchFamily="34" charset="0"/>
              </a:rPr>
            </a:b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32" name="TextBox 31"/>
          <p:cNvSpPr txBox="1"/>
          <p:nvPr/>
        </p:nvSpPr>
        <p:spPr>
          <a:xfrm>
            <a:off x="5883321"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03/30/08</a:t>
            </a:r>
          </a:p>
        </p:txBody>
      </p:sp>
      <p:grpSp>
        <p:nvGrpSpPr>
          <p:cNvPr id="2" name="Group 36"/>
          <p:cNvGrpSpPr/>
          <p:nvPr/>
        </p:nvGrpSpPr>
        <p:grpSpPr>
          <a:xfrm>
            <a:off x="3622345" y="2737512"/>
            <a:ext cx="3306168" cy="744352"/>
            <a:chOff x="2936544" y="2737512"/>
            <a:chExt cx="3306168" cy="744352"/>
          </a:xfrm>
        </p:grpSpPr>
        <p:sp>
          <p:nvSpPr>
            <p:cNvPr id="33" name="TextBox 32"/>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7:45 AM</a:t>
              </a:r>
              <a:br>
                <a:rPr lang="en-US" sz="1600" b="1" dirty="0" smtClean="0">
                  <a:solidFill>
                    <a:prstClr val="black"/>
                  </a:solidFill>
                  <a:latin typeface="Arial" pitchFamily="34" charset="0"/>
                  <a:cs typeface="Arial" pitchFamily="34" charset="0"/>
                </a:rPr>
              </a:br>
              <a:r>
                <a:rPr lang="en-US" sz="1600" b="1" dirty="0" smtClean="0">
                  <a:solidFill>
                    <a:prstClr val="black"/>
                  </a:solidFill>
                  <a:latin typeface="Arial" pitchFamily="34" charset="0"/>
                  <a:cs typeface="Arial" pitchFamily="34" charset="0"/>
                </a:rPr>
                <a:t>T-Mobile</a:t>
              </a:r>
            </a:p>
            <a:p>
              <a:endParaRPr lang="en-US" sz="1600" b="1" dirty="0">
                <a:solidFill>
                  <a:prstClr val="black"/>
                </a:solidFill>
                <a:latin typeface="Arial" pitchFamily="34" charset="0"/>
                <a:cs typeface="Arial" pitchFamily="34" charset="0"/>
              </a:endParaRPr>
            </a:p>
          </p:txBody>
        </p:sp>
        <p:sp>
          <p:nvSpPr>
            <p:cNvPr id="34" name="TextBox 33"/>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03/31/08</a:t>
              </a:r>
            </a:p>
          </p:txBody>
        </p:sp>
      </p:grpSp>
      <p:grpSp>
        <p:nvGrpSpPr>
          <p:cNvPr id="3" name="Group 37"/>
          <p:cNvGrpSpPr/>
          <p:nvPr/>
        </p:nvGrpSpPr>
        <p:grpSpPr>
          <a:xfrm>
            <a:off x="3622345" y="2737512"/>
            <a:ext cx="3306168" cy="744352"/>
            <a:chOff x="2936544" y="2737512"/>
            <a:chExt cx="3306168" cy="744352"/>
          </a:xfrm>
        </p:grpSpPr>
        <p:sp>
          <p:nvSpPr>
            <p:cNvPr id="39" name="TextBox 38"/>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8:05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40" name="TextBox 39"/>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03/31/08</a:t>
              </a:r>
            </a:p>
          </p:txBody>
        </p:sp>
      </p:grpSp>
      <p:grpSp>
        <p:nvGrpSpPr>
          <p:cNvPr id="35" name="Group 40"/>
          <p:cNvGrpSpPr/>
          <p:nvPr/>
        </p:nvGrpSpPr>
        <p:grpSpPr>
          <a:xfrm>
            <a:off x="3622345" y="2737512"/>
            <a:ext cx="3306168" cy="744352"/>
            <a:chOff x="2936544" y="2737512"/>
            <a:chExt cx="3306168" cy="744352"/>
          </a:xfrm>
        </p:grpSpPr>
        <p:sp>
          <p:nvSpPr>
            <p:cNvPr id="42" name="TextBox 41"/>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5:15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43" name="TextBox 42"/>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03/31/08</a:t>
              </a:r>
            </a:p>
          </p:txBody>
        </p:sp>
      </p:grpSp>
      <p:grpSp>
        <p:nvGrpSpPr>
          <p:cNvPr id="36" name="Group 43"/>
          <p:cNvGrpSpPr/>
          <p:nvPr/>
        </p:nvGrpSpPr>
        <p:grpSpPr>
          <a:xfrm>
            <a:off x="3622345" y="2737512"/>
            <a:ext cx="3306168" cy="744352"/>
            <a:chOff x="2936544" y="2737512"/>
            <a:chExt cx="3306168" cy="744352"/>
          </a:xfrm>
        </p:grpSpPr>
        <p:sp>
          <p:nvSpPr>
            <p:cNvPr id="45" name="TextBox 44"/>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5:30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46" name="TextBox 45"/>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03/31/08</a:t>
              </a:r>
            </a:p>
          </p:txBody>
        </p:sp>
      </p:grpSp>
      <p:grpSp>
        <p:nvGrpSpPr>
          <p:cNvPr id="37" name="Group 46"/>
          <p:cNvGrpSpPr/>
          <p:nvPr/>
        </p:nvGrpSpPr>
        <p:grpSpPr>
          <a:xfrm>
            <a:off x="3622345" y="2737512"/>
            <a:ext cx="3306168" cy="744352"/>
            <a:chOff x="2936544" y="2737512"/>
            <a:chExt cx="3306168" cy="744352"/>
          </a:xfrm>
        </p:grpSpPr>
        <p:sp>
          <p:nvSpPr>
            <p:cNvPr id="48" name="TextBox 47"/>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7:23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49" name="TextBox 48"/>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04/01/08</a:t>
              </a:r>
            </a:p>
          </p:txBody>
        </p:sp>
      </p:grpSp>
      <p:grpSp>
        <p:nvGrpSpPr>
          <p:cNvPr id="38" name="Group 49"/>
          <p:cNvGrpSpPr/>
          <p:nvPr/>
        </p:nvGrpSpPr>
        <p:grpSpPr>
          <a:xfrm>
            <a:off x="3622345" y="2737512"/>
            <a:ext cx="3306168" cy="744352"/>
            <a:chOff x="2936544" y="2737512"/>
            <a:chExt cx="3306168" cy="744352"/>
          </a:xfrm>
        </p:grpSpPr>
        <p:sp>
          <p:nvSpPr>
            <p:cNvPr id="51" name="TextBox 50"/>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8:05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52" name="TextBox 51"/>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04/01/08</a:t>
              </a:r>
            </a:p>
          </p:txBody>
        </p:sp>
      </p:grpSp>
      <p:grpSp>
        <p:nvGrpSpPr>
          <p:cNvPr id="41" name="Group 52"/>
          <p:cNvGrpSpPr/>
          <p:nvPr/>
        </p:nvGrpSpPr>
        <p:grpSpPr>
          <a:xfrm>
            <a:off x="3622345" y="2737512"/>
            <a:ext cx="3306168" cy="744352"/>
            <a:chOff x="2936544" y="2737512"/>
            <a:chExt cx="3306168" cy="744352"/>
          </a:xfrm>
        </p:grpSpPr>
        <p:sp>
          <p:nvSpPr>
            <p:cNvPr id="54" name="TextBox 53"/>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5:38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55" name="TextBox 54"/>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04/01/08</a:t>
              </a:r>
            </a:p>
          </p:txBody>
        </p:sp>
      </p:grpSp>
      <p:grpSp>
        <p:nvGrpSpPr>
          <p:cNvPr id="44" name="Group 55"/>
          <p:cNvGrpSpPr/>
          <p:nvPr/>
        </p:nvGrpSpPr>
        <p:grpSpPr>
          <a:xfrm>
            <a:off x="3622345" y="2737512"/>
            <a:ext cx="3306168" cy="744352"/>
            <a:chOff x="2936544" y="2737512"/>
            <a:chExt cx="3306168" cy="744352"/>
          </a:xfrm>
        </p:grpSpPr>
        <p:sp>
          <p:nvSpPr>
            <p:cNvPr id="57" name="TextBox 56"/>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6:11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58" name="TextBox 57"/>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04/01/08</a:t>
              </a:r>
            </a:p>
          </p:txBody>
        </p:sp>
      </p:grpSp>
      <p:grpSp>
        <p:nvGrpSpPr>
          <p:cNvPr id="47" name="Group 58"/>
          <p:cNvGrpSpPr/>
          <p:nvPr/>
        </p:nvGrpSpPr>
        <p:grpSpPr>
          <a:xfrm>
            <a:off x="3622345" y="2737512"/>
            <a:ext cx="3306168" cy="744352"/>
            <a:chOff x="2936544" y="2737512"/>
            <a:chExt cx="3306168" cy="744352"/>
          </a:xfrm>
        </p:grpSpPr>
        <p:sp>
          <p:nvSpPr>
            <p:cNvPr id="60" name="TextBox 59"/>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7:41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61" name="TextBox 60"/>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04/02/08</a:t>
              </a:r>
            </a:p>
          </p:txBody>
        </p:sp>
      </p:grpSp>
      <p:grpSp>
        <p:nvGrpSpPr>
          <p:cNvPr id="50" name="Group 61"/>
          <p:cNvGrpSpPr/>
          <p:nvPr/>
        </p:nvGrpSpPr>
        <p:grpSpPr>
          <a:xfrm>
            <a:off x="3622345" y="2737512"/>
            <a:ext cx="3306168" cy="744352"/>
            <a:chOff x="2936544" y="2737512"/>
            <a:chExt cx="3306168" cy="744352"/>
          </a:xfrm>
        </p:grpSpPr>
        <p:sp>
          <p:nvSpPr>
            <p:cNvPr id="63" name="TextBox 62"/>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5:22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64" name="TextBox 63"/>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04/02/08</a:t>
              </a:r>
            </a:p>
          </p:txBody>
        </p:sp>
      </p:grpSp>
      <p:grpSp>
        <p:nvGrpSpPr>
          <p:cNvPr id="53" name="Group 64"/>
          <p:cNvGrpSpPr/>
          <p:nvPr/>
        </p:nvGrpSpPr>
        <p:grpSpPr>
          <a:xfrm>
            <a:off x="3622345" y="2737512"/>
            <a:ext cx="3306168" cy="744352"/>
            <a:chOff x="2936544" y="2737512"/>
            <a:chExt cx="3306168" cy="744352"/>
          </a:xfrm>
        </p:grpSpPr>
        <p:sp>
          <p:nvSpPr>
            <p:cNvPr id="66" name="TextBox 65"/>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6:55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67" name="TextBox 66"/>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04/03/08</a:t>
              </a:r>
            </a:p>
          </p:txBody>
        </p:sp>
      </p:grpSp>
      <p:grpSp>
        <p:nvGrpSpPr>
          <p:cNvPr id="56" name="Group 67"/>
          <p:cNvGrpSpPr/>
          <p:nvPr/>
        </p:nvGrpSpPr>
        <p:grpSpPr>
          <a:xfrm>
            <a:off x="3622345" y="2737512"/>
            <a:ext cx="3306168" cy="744352"/>
            <a:chOff x="2936544" y="2737512"/>
            <a:chExt cx="3306168" cy="744352"/>
          </a:xfrm>
        </p:grpSpPr>
        <p:sp>
          <p:nvSpPr>
            <p:cNvPr id="69" name="TextBox 68"/>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7:15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70" name="TextBox 69"/>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04/03/08</a:t>
              </a:r>
            </a:p>
          </p:txBody>
        </p:sp>
      </p:grpSp>
      <p:grpSp>
        <p:nvGrpSpPr>
          <p:cNvPr id="59" name="Group 70"/>
          <p:cNvGrpSpPr/>
          <p:nvPr/>
        </p:nvGrpSpPr>
        <p:grpSpPr>
          <a:xfrm>
            <a:off x="3622345" y="2737512"/>
            <a:ext cx="3306168" cy="744352"/>
            <a:chOff x="2936544" y="2737512"/>
            <a:chExt cx="3306168" cy="744352"/>
          </a:xfrm>
        </p:grpSpPr>
        <p:sp>
          <p:nvSpPr>
            <p:cNvPr id="72" name="TextBox 71"/>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4:48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73" name="TextBox 72"/>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04/03/08</a:t>
              </a:r>
            </a:p>
          </p:txBody>
        </p:sp>
      </p:grpSp>
      <p:grpSp>
        <p:nvGrpSpPr>
          <p:cNvPr id="62" name="Group 73"/>
          <p:cNvGrpSpPr/>
          <p:nvPr/>
        </p:nvGrpSpPr>
        <p:grpSpPr>
          <a:xfrm>
            <a:off x="3622345" y="2737512"/>
            <a:ext cx="3306168" cy="744352"/>
            <a:chOff x="2936544" y="2737512"/>
            <a:chExt cx="3306168" cy="744352"/>
          </a:xfrm>
        </p:grpSpPr>
        <p:sp>
          <p:nvSpPr>
            <p:cNvPr id="75" name="TextBox 74"/>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5:56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76" name="TextBox 75"/>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04/03/08</a:t>
              </a:r>
            </a:p>
          </p:txBody>
        </p:sp>
      </p:grpSp>
      <p:grpSp>
        <p:nvGrpSpPr>
          <p:cNvPr id="65" name="Group 76"/>
          <p:cNvGrpSpPr/>
          <p:nvPr/>
        </p:nvGrpSpPr>
        <p:grpSpPr>
          <a:xfrm>
            <a:off x="3622345" y="2737512"/>
            <a:ext cx="3306168" cy="744352"/>
            <a:chOff x="2936544" y="2737512"/>
            <a:chExt cx="3306168" cy="744352"/>
          </a:xfrm>
        </p:grpSpPr>
        <p:sp>
          <p:nvSpPr>
            <p:cNvPr id="78" name="TextBox 77"/>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6:09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79" name="TextBox 78"/>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04/03/08</a:t>
              </a:r>
            </a:p>
          </p:txBody>
        </p:sp>
      </p:grpSp>
      <p:grpSp>
        <p:nvGrpSpPr>
          <p:cNvPr id="68" name="Group 82"/>
          <p:cNvGrpSpPr/>
          <p:nvPr/>
        </p:nvGrpSpPr>
        <p:grpSpPr>
          <a:xfrm>
            <a:off x="3622345" y="2737512"/>
            <a:ext cx="3306168" cy="744352"/>
            <a:chOff x="2936544" y="2737512"/>
            <a:chExt cx="3306168" cy="744352"/>
          </a:xfrm>
        </p:grpSpPr>
        <p:sp>
          <p:nvSpPr>
            <p:cNvPr id="84" name="TextBox 83"/>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9:45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85" name="TextBox 84"/>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04/03/08</a:t>
              </a:r>
            </a:p>
          </p:txBody>
        </p:sp>
      </p:grpSp>
      <p:grpSp>
        <p:nvGrpSpPr>
          <p:cNvPr id="71" name="Group 85"/>
          <p:cNvGrpSpPr/>
          <p:nvPr/>
        </p:nvGrpSpPr>
        <p:grpSpPr>
          <a:xfrm>
            <a:off x="3622345" y="2737512"/>
            <a:ext cx="3306168" cy="744352"/>
            <a:chOff x="2936544" y="2737512"/>
            <a:chExt cx="3306168" cy="744352"/>
          </a:xfrm>
        </p:grpSpPr>
        <p:sp>
          <p:nvSpPr>
            <p:cNvPr id="87" name="TextBox 86"/>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10:07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88" name="TextBox 87"/>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04/03/08</a:t>
              </a:r>
            </a:p>
          </p:txBody>
        </p:sp>
      </p:grpSp>
      <p:grpSp>
        <p:nvGrpSpPr>
          <p:cNvPr id="74" name="Group 88"/>
          <p:cNvGrpSpPr/>
          <p:nvPr/>
        </p:nvGrpSpPr>
        <p:grpSpPr>
          <a:xfrm>
            <a:off x="3622345" y="2737512"/>
            <a:ext cx="3306168" cy="744352"/>
            <a:chOff x="2936544" y="2737512"/>
            <a:chExt cx="3306168" cy="744352"/>
          </a:xfrm>
        </p:grpSpPr>
        <p:sp>
          <p:nvSpPr>
            <p:cNvPr id="90" name="TextBox 89"/>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07:28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91" name="TextBox 90"/>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04/04/08</a:t>
              </a:r>
            </a:p>
          </p:txBody>
        </p:sp>
      </p:grpSp>
      <p:grpSp>
        <p:nvGrpSpPr>
          <p:cNvPr id="77" name="Group 91"/>
          <p:cNvGrpSpPr/>
          <p:nvPr/>
        </p:nvGrpSpPr>
        <p:grpSpPr>
          <a:xfrm>
            <a:off x="3622345" y="2737512"/>
            <a:ext cx="3306168" cy="744352"/>
            <a:chOff x="2936544" y="2737512"/>
            <a:chExt cx="3306168" cy="744352"/>
          </a:xfrm>
        </p:grpSpPr>
        <p:sp>
          <p:nvSpPr>
            <p:cNvPr id="93" name="TextBox 92"/>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05:41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94" name="TextBox 93"/>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04/04/08</a:t>
              </a:r>
            </a:p>
          </p:txBody>
        </p:sp>
      </p:grpSp>
      <p:grpSp>
        <p:nvGrpSpPr>
          <p:cNvPr id="80" name="Group 94"/>
          <p:cNvGrpSpPr/>
          <p:nvPr/>
        </p:nvGrpSpPr>
        <p:grpSpPr>
          <a:xfrm>
            <a:off x="3622345" y="2737512"/>
            <a:ext cx="3306168" cy="744352"/>
            <a:chOff x="2936544" y="2737512"/>
            <a:chExt cx="3306168" cy="744352"/>
          </a:xfrm>
        </p:grpSpPr>
        <p:sp>
          <p:nvSpPr>
            <p:cNvPr id="96" name="TextBox 95"/>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07:35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97" name="TextBox 96"/>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04/04/08</a:t>
              </a:r>
            </a:p>
          </p:txBody>
        </p:sp>
      </p:grpSp>
      <p:grpSp>
        <p:nvGrpSpPr>
          <p:cNvPr id="81" name="Group 97"/>
          <p:cNvGrpSpPr/>
          <p:nvPr/>
        </p:nvGrpSpPr>
        <p:grpSpPr>
          <a:xfrm>
            <a:off x="3622345" y="2737512"/>
            <a:ext cx="3306168" cy="744352"/>
            <a:chOff x="2936544" y="2737512"/>
            <a:chExt cx="3306168" cy="744352"/>
          </a:xfrm>
        </p:grpSpPr>
        <p:sp>
          <p:nvSpPr>
            <p:cNvPr id="99" name="TextBox 98"/>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11:01 PM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100" name="TextBox 99"/>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04/04/08</a:t>
              </a:r>
            </a:p>
          </p:txBody>
        </p:sp>
      </p:grpSp>
      <p:grpSp>
        <p:nvGrpSpPr>
          <p:cNvPr id="82" name="Group 100"/>
          <p:cNvGrpSpPr/>
          <p:nvPr/>
        </p:nvGrpSpPr>
        <p:grpSpPr>
          <a:xfrm>
            <a:off x="3622345" y="2737512"/>
            <a:ext cx="3306168" cy="744352"/>
            <a:chOff x="2936544" y="2737512"/>
            <a:chExt cx="3306168" cy="744352"/>
          </a:xfrm>
        </p:grpSpPr>
        <p:sp>
          <p:nvSpPr>
            <p:cNvPr id="102" name="TextBox 101"/>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08:31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103" name="TextBox 102"/>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04/05/08</a:t>
              </a:r>
            </a:p>
          </p:txBody>
        </p:sp>
      </p:grpSp>
      <p:grpSp>
        <p:nvGrpSpPr>
          <p:cNvPr id="83" name="Group 103"/>
          <p:cNvGrpSpPr/>
          <p:nvPr/>
        </p:nvGrpSpPr>
        <p:grpSpPr>
          <a:xfrm>
            <a:off x="3622345" y="2737512"/>
            <a:ext cx="3306168" cy="744352"/>
            <a:chOff x="2936544" y="2737512"/>
            <a:chExt cx="3306168" cy="744352"/>
          </a:xfrm>
        </p:grpSpPr>
        <p:sp>
          <p:nvSpPr>
            <p:cNvPr id="105" name="TextBox 104"/>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10:19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106" name="TextBox 105"/>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04/05/08</a:t>
              </a:r>
            </a:p>
          </p:txBody>
        </p:sp>
      </p:grpSp>
      <p:grpSp>
        <p:nvGrpSpPr>
          <p:cNvPr id="86" name="Group 106"/>
          <p:cNvGrpSpPr/>
          <p:nvPr/>
        </p:nvGrpSpPr>
        <p:grpSpPr>
          <a:xfrm>
            <a:off x="3622345" y="2737512"/>
            <a:ext cx="3306168" cy="744352"/>
            <a:chOff x="2936544" y="2737512"/>
            <a:chExt cx="3306168" cy="744352"/>
          </a:xfrm>
        </p:grpSpPr>
        <p:sp>
          <p:nvSpPr>
            <p:cNvPr id="108" name="TextBox 107"/>
            <p:cNvSpPr txBox="1"/>
            <p:nvPr/>
          </p:nvSpPr>
          <p:spPr>
            <a:xfrm>
              <a:off x="2936544" y="2743200"/>
              <a:ext cx="1045192" cy="738664"/>
            </a:xfrm>
            <a:prstGeom prst="rect">
              <a:avLst/>
            </a:prstGeom>
            <a:solidFill>
              <a:srgbClr val="D6E9EE"/>
            </a:solidFill>
          </p:spPr>
          <p:txBody>
            <a:bodyPr wrap="square" lIns="0" tIns="0" rIns="0" bIns="0" rtlCol="0">
              <a:spAutoFit/>
            </a:bodyPr>
            <a:lstStyle/>
            <a:p>
              <a:r>
                <a:rPr lang="en-US" sz="1600" b="1" dirty="0" smtClean="0">
                  <a:solidFill>
                    <a:prstClr val="black"/>
                  </a:solidFill>
                  <a:latin typeface="Arial" pitchFamily="34" charset="0"/>
                  <a:cs typeface="Arial" pitchFamily="34" charset="0"/>
                </a:rPr>
                <a:t>12:00 AM</a:t>
              </a:r>
              <a:r>
                <a:rPr lang="en-US" sz="1600" b="1" smtClean="0">
                  <a:solidFill>
                    <a:prstClr val="black"/>
                  </a:solidFill>
                  <a:latin typeface="Arial" pitchFamily="34" charset="0"/>
                  <a:cs typeface="Arial" pitchFamily="34" charset="0"/>
                </a:rPr>
                <a:t/>
              </a:r>
              <a:br>
                <a:rPr lang="en-US" sz="1600" b="1" smtClean="0">
                  <a:solidFill>
                    <a:prstClr val="black"/>
                  </a:solidFill>
                  <a:latin typeface="Arial" pitchFamily="34" charset="0"/>
                  <a:cs typeface="Arial" pitchFamily="34" charset="0"/>
                </a:rPr>
              </a:br>
              <a:r>
                <a:rPr lang="en-US" sz="1600" b="1" smtClean="0">
                  <a:solidFill>
                    <a:prstClr val="black"/>
                  </a:solidFill>
                  <a:latin typeface="Arial" pitchFamily="34" charset="0"/>
                  <a:cs typeface="Arial" pitchFamily="34" charset="0"/>
                </a:rPr>
                <a:t>T-Mobile</a:t>
              </a:r>
              <a:endParaRPr lang="en-US" sz="1600" b="1" dirty="0" smtClean="0">
                <a:solidFill>
                  <a:prstClr val="black"/>
                </a:solidFill>
                <a:latin typeface="Arial" pitchFamily="34" charset="0"/>
                <a:cs typeface="Arial" pitchFamily="34" charset="0"/>
              </a:endParaRPr>
            </a:p>
            <a:p>
              <a:endParaRPr lang="en-US" sz="1600" b="1" dirty="0">
                <a:solidFill>
                  <a:prstClr val="black"/>
                </a:solidFill>
                <a:latin typeface="Arial" pitchFamily="34" charset="0"/>
                <a:cs typeface="Arial" pitchFamily="34" charset="0"/>
              </a:endParaRPr>
            </a:p>
          </p:txBody>
        </p:sp>
        <p:sp>
          <p:nvSpPr>
            <p:cNvPr id="109" name="TextBox 108"/>
            <p:cNvSpPr txBox="1"/>
            <p:nvPr/>
          </p:nvSpPr>
          <p:spPr>
            <a:xfrm>
              <a:off x="5197520" y="2737512"/>
              <a:ext cx="1045192" cy="246221"/>
            </a:xfrm>
            <a:prstGeom prst="rect">
              <a:avLst/>
            </a:prstGeom>
            <a:solidFill>
              <a:srgbClr val="D6E9EE"/>
            </a:solidFill>
          </p:spPr>
          <p:txBody>
            <a:bodyPr wrap="square" lIns="0" tIns="0" rIns="0" bIns="0" rtlCol="0">
              <a:spAutoFit/>
            </a:bodyPr>
            <a:lstStyle/>
            <a:p>
              <a:pPr algn="r"/>
              <a:r>
                <a:rPr lang="en-US" sz="1600" b="1" dirty="0" smtClean="0">
                  <a:solidFill>
                    <a:prstClr val="black"/>
                  </a:solidFill>
                  <a:latin typeface="Arial" pitchFamily="34" charset="0"/>
                  <a:cs typeface="Arial" pitchFamily="34" charset="0"/>
                </a:rPr>
                <a:t>04/06/08</a:t>
              </a:r>
            </a:p>
          </p:txBody>
        </p:sp>
      </p:grpSp>
      <p:sp>
        <p:nvSpPr>
          <p:cNvPr id="104" name="Rectangle 103"/>
          <p:cNvSpPr/>
          <p:nvPr/>
        </p:nvSpPr>
        <p:spPr>
          <a:xfrm>
            <a:off x="228600" y="304800"/>
            <a:ext cx="3581400" cy="931024"/>
          </a:xfrm>
          <a:prstGeom prst="rect">
            <a:avLst/>
          </a:prstGeom>
        </p:spPr>
        <p:txBody>
          <a:bodyPr wrap="square">
            <a:spAutoFit/>
          </a:bodyPr>
          <a:lstStyle/>
          <a:p>
            <a:r>
              <a:rPr lang="en-US" sz="4200" dirty="0" smtClean="0">
                <a:solidFill>
                  <a:prstClr val="white">
                    <a:lumMod val="75000"/>
                  </a:prstClr>
                </a:solidFill>
                <a:latin typeface="Arial Black" pitchFamily="34" charset="0"/>
              </a:rPr>
              <a:t>ubi</a:t>
            </a:r>
            <a:r>
              <a:rPr lang="en-US" sz="4200" dirty="0" smtClean="0">
                <a:solidFill>
                  <a:srgbClr val="9BBB59"/>
                </a:solidFill>
                <a:latin typeface="Arial Black" pitchFamily="34" charset="0"/>
              </a:rPr>
              <a:t>green</a:t>
            </a:r>
          </a:p>
          <a:p>
            <a:pPr>
              <a:lnSpc>
                <a:spcPts val="1460"/>
              </a:lnSpc>
            </a:pPr>
            <a:r>
              <a:rPr lang="en-US" dirty="0" smtClean="0">
                <a:solidFill>
                  <a:prstClr val="white">
                    <a:lumMod val="85000"/>
                  </a:prstClr>
                </a:solidFill>
                <a:latin typeface="Arial" pitchFamily="34" charset="0"/>
                <a:cs typeface="Arial" pitchFamily="34" charset="0"/>
              </a:rPr>
              <a:t>personal ambient display</a:t>
            </a:r>
            <a:endParaRPr lang="en-US" dirty="0">
              <a:solidFill>
                <a:prstClr val="white">
                  <a:lumMod val="85000"/>
                </a:prstClr>
              </a:solidFill>
              <a:latin typeface="Arial" pitchFamily="34" charset="0"/>
              <a:cs typeface="Arial" pitchFamily="34" charset="0"/>
            </a:endParaRPr>
          </a:p>
        </p:txBody>
      </p:sp>
      <p:pic>
        <p:nvPicPr>
          <p:cNvPr id="107" name="Picture 2" descr="C:\research\projects\UbiGreen\Trunk\Designs\Final Deployed Designs\final-tree-design\tree4.png"/>
          <p:cNvPicPr>
            <a:picLocks noChangeAspect="1" noChangeArrowheads="1"/>
          </p:cNvPicPr>
          <p:nvPr/>
        </p:nvPicPr>
        <p:blipFill>
          <a:blip r:embed="rId27" cstate="print"/>
          <a:srcRect/>
          <a:stretch>
            <a:fillRect/>
          </a:stretch>
        </p:blipFill>
        <p:spPr bwMode="auto">
          <a:xfrm>
            <a:off x="304799" y="1981200"/>
            <a:ext cx="1091247" cy="1066800"/>
          </a:xfrm>
          <a:prstGeom prst="rect">
            <a:avLst/>
          </a:prstGeom>
          <a:noFill/>
        </p:spPr>
      </p:pic>
      <p:sp>
        <p:nvSpPr>
          <p:cNvPr id="110" name="TextBox 109"/>
          <p:cNvSpPr txBox="1"/>
          <p:nvPr/>
        </p:nvSpPr>
        <p:spPr>
          <a:xfrm>
            <a:off x="1447800" y="2057400"/>
            <a:ext cx="1676400" cy="954107"/>
          </a:xfrm>
          <a:prstGeom prst="rect">
            <a:avLst/>
          </a:prstGeom>
          <a:noFill/>
        </p:spPr>
        <p:txBody>
          <a:bodyPr wrap="square" rtlCol="0">
            <a:spAutoFit/>
          </a:bodyPr>
          <a:lstStyle/>
          <a:p>
            <a:r>
              <a:rPr lang="en-US" sz="2800" dirty="0" smtClean="0">
                <a:solidFill>
                  <a:srgbClr val="9BBB59"/>
                </a:solidFill>
                <a:latin typeface="Arial" pitchFamily="34" charset="0"/>
                <a:cs typeface="Arial" pitchFamily="34" charset="0"/>
              </a:rPr>
              <a:t>tree</a:t>
            </a:r>
          </a:p>
          <a:p>
            <a:r>
              <a:rPr lang="en-US" sz="2800" dirty="0" smtClean="0">
                <a:solidFill>
                  <a:srgbClr val="9BBB59"/>
                </a:solidFill>
                <a:latin typeface="Arial" pitchFamily="34" charset="0"/>
                <a:cs typeface="Arial" pitchFamily="34" charset="0"/>
              </a:rPr>
              <a:t>design:</a:t>
            </a:r>
            <a:endParaRPr lang="en-US" sz="2800" dirty="0">
              <a:solidFill>
                <a:srgbClr val="9BBB59"/>
              </a:solidFill>
              <a:latin typeface="Arial" pitchFamily="34" charset="0"/>
              <a:cs typeface="Arial" pitchFamily="34" charset="0"/>
            </a:endParaRPr>
          </a:p>
        </p:txBody>
      </p:sp>
    </p:spTree>
    <p:extLst>
      <p:ext uri="{BB962C8B-B14F-4D97-AF65-F5344CB8AC3E}">
        <p14:creationId xmlns:p14="http://schemas.microsoft.com/office/powerpoint/2010/main" val="428365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 presetClass="exit" presetSubtype="0" fill="hold" nodeType="afterEffect">
                                  <p:stCondLst>
                                    <p:cond delay="700"/>
                                  </p:stCondLst>
                                  <p:childTnLst>
                                    <p:set>
                                      <p:cBhvr>
                                        <p:cTn id="11" dur="1" fill="hold">
                                          <p:stCondLst>
                                            <p:cond delay="0"/>
                                          </p:stCondLst>
                                        </p:cTn>
                                        <p:tgtEl>
                                          <p:spTgt spid="27"/>
                                        </p:tgtEl>
                                        <p:attrNameLst>
                                          <p:attrName>style.visibility</p:attrName>
                                        </p:attrNameLst>
                                      </p:cBhvr>
                                      <p:to>
                                        <p:strVal val="hidden"/>
                                      </p:to>
                                    </p:set>
                                  </p:childTnLst>
                                </p:cTn>
                              </p:par>
                              <p:par>
                                <p:cTn id="12" presetID="1"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par>
                          <p:cTn id="14" fill="hold">
                            <p:stCondLst>
                              <p:cond delay="700"/>
                            </p:stCondLst>
                            <p:childTnLst>
                              <p:par>
                                <p:cTn id="15" presetID="1" presetClass="exit" presetSubtype="0" fill="hold" nodeType="afterEffect">
                                  <p:stCondLst>
                                    <p:cond delay="700"/>
                                  </p:stCondLst>
                                  <p:childTnLst>
                                    <p:set>
                                      <p:cBhvr>
                                        <p:cTn id="16" dur="1" fill="hold">
                                          <p:stCondLst>
                                            <p:cond delay="0"/>
                                          </p:stCondLst>
                                        </p:cTn>
                                        <p:tgtEl>
                                          <p:spTgt spid="2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par>
                          <p:cTn id="19" fill="hold">
                            <p:stCondLst>
                              <p:cond delay="1400"/>
                            </p:stCondLst>
                            <p:childTnLst>
                              <p:par>
                                <p:cTn id="20" presetID="1" presetClass="exit" presetSubtype="0" fill="hold" nodeType="afterEffect">
                                  <p:stCondLst>
                                    <p:cond delay="700"/>
                                  </p:stCondLst>
                                  <p:childTnLst>
                                    <p:set>
                                      <p:cBhvr>
                                        <p:cTn id="21" dur="1" fill="hold">
                                          <p:stCondLst>
                                            <p:cond delay="0"/>
                                          </p:stCondLst>
                                        </p:cTn>
                                        <p:tgtEl>
                                          <p:spTgt spid="25"/>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childTnLst>
                                </p:cTn>
                              </p:par>
                            </p:childTnLst>
                          </p:cTn>
                        </p:par>
                        <p:par>
                          <p:cTn id="24" fill="hold">
                            <p:stCondLst>
                              <p:cond delay="2100"/>
                            </p:stCondLst>
                            <p:childTnLst>
                              <p:par>
                                <p:cTn id="25" presetID="1" presetClass="exit" presetSubtype="0" fill="hold" nodeType="afterEffect">
                                  <p:stCondLst>
                                    <p:cond delay="700"/>
                                  </p:stCondLst>
                                  <p:childTnLst>
                                    <p:set>
                                      <p:cBhvr>
                                        <p:cTn id="26" dur="1" fill="hold">
                                          <p:stCondLst>
                                            <p:cond delay="0"/>
                                          </p:stCondLst>
                                        </p:cTn>
                                        <p:tgtEl>
                                          <p:spTgt spid="24"/>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childTnLst>
                          </p:cTn>
                        </p:par>
                        <p:par>
                          <p:cTn id="29" fill="hold">
                            <p:stCondLst>
                              <p:cond delay="2800"/>
                            </p:stCondLst>
                            <p:childTnLst>
                              <p:par>
                                <p:cTn id="30" presetID="1" presetClass="exit" presetSubtype="0" fill="hold" nodeType="afterEffect">
                                  <p:stCondLst>
                                    <p:cond delay="700"/>
                                  </p:stCondLst>
                                  <p:childTnLst>
                                    <p:set>
                                      <p:cBhvr>
                                        <p:cTn id="31" dur="1" fill="hold">
                                          <p:stCondLst>
                                            <p:cond delay="0"/>
                                          </p:stCondLst>
                                        </p:cTn>
                                        <p:tgtEl>
                                          <p:spTgt spid="23"/>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childTnLst>
                                </p:cTn>
                              </p:par>
                            </p:childTnLst>
                          </p:cTn>
                        </p:par>
                        <p:par>
                          <p:cTn id="34" fill="hold">
                            <p:stCondLst>
                              <p:cond delay="3500"/>
                            </p:stCondLst>
                            <p:childTnLst>
                              <p:par>
                                <p:cTn id="35" presetID="1" presetClass="exit" presetSubtype="0" fill="hold" nodeType="afterEffect">
                                  <p:stCondLst>
                                    <p:cond delay="700"/>
                                  </p:stCondLst>
                                  <p:childTnLst>
                                    <p:set>
                                      <p:cBhvr>
                                        <p:cTn id="36" dur="1" fill="hold">
                                          <p:stCondLst>
                                            <p:cond delay="0"/>
                                          </p:stCondLst>
                                        </p:cTn>
                                        <p:tgtEl>
                                          <p:spTgt spid="22"/>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par>
                          <p:cTn id="39" fill="hold">
                            <p:stCondLst>
                              <p:cond delay="4200"/>
                            </p:stCondLst>
                            <p:childTnLst>
                              <p:par>
                                <p:cTn id="40" presetID="1" presetClass="exit" presetSubtype="0" fill="hold" nodeType="afterEffect">
                                  <p:stCondLst>
                                    <p:cond delay="700"/>
                                  </p:stCondLst>
                                  <p:childTnLst>
                                    <p:set>
                                      <p:cBhvr>
                                        <p:cTn id="41" dur="1" fill="hold">
                                          <p:stCondLst>
                                            <p:cond delay="0"/>
                                          </p:stCondLst>
                                        </p:cTn>
                                        <p:tgtEl>
                                          <p:spTgt spid="21"/>
                                        </p:tgtEl>
                                        <p:attrNameLst>
                                          <p:attrName>style.visibility</p:attrName>
                                        </p:attrNameLst>
                                      </p:cBhvr>
                                      <p:to>
                                        <p:strVal val="hidden"/>
                                      </p:to>
                                    </p:set>
                                  </p:childTnLst>
                                </p:cTn>
                              </p:par>
                              <p:par>
                                <p:cTn id="42" presetID="1" presetClass="entr" presetSubtype="0"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childTnLst>
                                </p:cTn>
                              </p:par>
                            </p:childTnLst>
                          </p:cTn>
                        </p:par>
                        <p:par>
                          <p:cTn id="44" fill="hold">
                            <p:stCondLst>
                              <p:cond delay="4900"/>
                            </p:stCondLst>
                            <p:childTnLst>
                              <p:par>
                                <p:cTn id="45" presetID="1" presetClass="exit" presetSubtype="0" fill="hold" nodeType="afterEffect">
                                  <p:stCondLst>
                                    <p:cond delay="700"/>
                                  </p:stCondLst>
                                  <p:childTnLst>
                                    <p:set>
                                      <p:cBhvr>
                                        <p:cTn id="46" dur="1" fill="hold">
                                          <p:stCondLst>
                                            <p:cond delay="0"/>
                                          </p:stCondLst>
                                        </p:cTn>
                                        <p:tgtEl>
                                          <p:spTgt spid="20"/>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par>
                          <p:cTn id="49" fill="hold">
                            <p:stCondLst>
                              <p:cond delay="5600"/>
                            </p:stCondLst>
                            <p:childTnLst>
                              <p:par>
                                <p:cTn id="50" presetID="1" presetClass="exit" presetSubtype="0" fill="hold" nodeType="afterEffect">
                                  <p:stCondLst>
                                    <p:cond delay="700"/>
                                  </p:stCondLst>
                                  <p:childTnLst>
                                    <p:set>
                                      <p:cBhvr>
                                        <p:cTn id="51" dur="1" fill="hold">
                                          <p:stCondLst>
                                            <p:cond delay="0"/>
                                          </p:stCondLst>
                                        </p:cTn>
                                        <p:tgtEl>
                                          <p:spTgt spid="19"/>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childTnLst>
                                </p:cTn>
                              </p:par>
                            </p:childTnLst>
                          </p:cTn>
                        </p:par>
                        <p:par>
                          <p:cTn id="54" fill="hold">
                            <p:stCondLst>
                              <p:cond delay="6300"/>
                            </p:stCondLst>
                            <p:childTnLst>
                              <p:par>
                                <p:cTn id="55" presetID="1" presetClass="exit" presetSubtype="0" fill="hold" nodeType="afterEffect">
                                  <p:stCondLst>
                                    <p:cond delay="700"/>
                                  </p:stCondLst>
                                  <p:childTnLst>
                                    <p:set>
                                      <p:cBhvr>
                                        <p:cTn id="56" dur="1" fill="hold">
                                          <p:stCondLst>
                                            <p:cond delay="0"/>
                                          </p:stCondLst>
                                        </p:cTn>
                                        <p:tgtEl>
                                          <p:spTgt spid="18"/>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53"/>
                                        </p:tgtEl>
                                        <p:attrNameLst>
                                          <p:attrName>style.visibility</p:attrName>
                                        </p:attrNameLst>
                                      </p:cBhvr>
                                      <p:to>
                                        <p:strVal val="visible"/>
                                      </p:to>
                                    </p:set>
                                  </p:childTnLst>
                                </p:cTn>
                              </p:par>
                            </p:childTnLst>
                          </p:cTn>
                        </p:par>
                        <p:par>
                          <p:cTn id="59" fill="hold">
                            <p:stCondLst>
                              <p:cond delay="7000"/>
                            </p:stCondLst>
                            <p:childTnLst>
                              <p:par>
                                <p:cTn id="60" presetID="1" presetClass="exit" presetSubtype="0" fill="hold" nodeType="afterEffect">
                                  <p:stCondLst>
                                    <p:cond delay="700"/>
                                  </p:stCondLst>
                                  <p:childTnLst>
                                    <p:set>
                                      <p:cBhvr>
                                        <p:cTn id="61" dur="1" fill="hold">
                                          <p:stCondLst>
                                            <p:cond delay="0"/>
                                          </p:stCondLst>
                                        </p:cTn>
                                        <p:tgtEl>
                                          <p:spTgt spid="17"/>
                                        </p:tgtEl>
                                        <p:attrNameLst>
                                          <p:attrName>style.visibility</p:attrName>
                                        </p:attrNameLst>
                                      </p:cBhvr>
                                      <p:to>
                                        <p:strVal val="hidden"/>
                                      </p:to>
                                    </p:set>
                                  </p:childTnLst>
                                </p:cTn>
                              </p:par>
                              <p:par>
                                <p:cTn id="62" presetID="1" presetClass="entr" presetSubtype="0" fill="hold" nodeType="withEffect">
                                  <p:stCondLst>
                                    <p:cond delay="0"/>
                                  </p:stCondLst>
                                  <p:childTnLst>
                                    <p:set>
                                      <p:cBhvr>
                                        <p:cTn id="63" dur="1" fill="hold">
                                          <p:stCondLst>
                                            <p:cond delay="0"/>
                                          </p:stCondLst>
                                        </p:cTn>
                                        <p:tgtEl>
                                          <p:spTgt spid="56"/>
                                        </p:tgtEl>
                                        <p:attrNameLst>
                                          <p:attrName>style.visibility</p:attrName>
                                        </p:attrNameLst>
                                      </p:cBhvr>
                                      <p:to>
                                        <p:strVal val="visible"/>
                                      </p:to>
                                    </p:set>
                                  </p:childTnLst>
                                </p:cTn>
                              </p:par>
                            </p:childTnLst>
                          </p:cTn>
                        </p:par>
                        <p:par>
                          <p:cTn id="64" fill="hold">
                            <p:stCondLst>
                              <p:cond delay="7700"/>
                            </p:stCondLst>
                            <p:childTnLst>
                              <p:par>
                                <p:cTn id="65" presetID="1" presetClass="exit" presetSubtype="0" fill="hold" nodeType="afterEffect">
                                  <p:stCondLst>
                                    <p:cond delay="700"/>
                                  </p:stCondLst>
                                  <p:childTnLst>
                                    <p:set>
                                      <p:cBhvr>
                                        <p:cTn id="66" dur="1" fill="hold">
                                          <p:stCondLst>
                                            <p:cond delay="0"/>
                                          </p:stCondLst>
                                        </p:cTn>
                                        <p:tgtEl>
                                          <p:spTgt spid="16"/>
                                        </p:tgtEl>
                                        <p:attrNameLst>
                                          <p:attrName>style.visibility</p:attrName>
                                        </p:attrNameLst>
                                      </p:cBhvr>
                                      <p:to>
                                        <p:strVal val="hidden"/>
                                      </p:to>
                                    </p:set>
                                  </p:childTnLst>
                                </p:cTn>
                              </p:par>
                              <p:par>
                                <p:cTn id="67" presetID="1" presetClass="entr" presetSubtype="0" fill="hold" nodeType="withEffect">
                                  <p:stCondLst>
                                    <p:cond delay="0"/>
                                  </p:stCondLst>
                                  <p:childTnLst>
                                    <p:set>
                                      <p:cBhvr>
                                        <p:cTn id="68" dur="1" fill="hold">
                                          <p:stCondLst>
                                            <p:cond delay="0"/>
                                          </p:stCondLst>
                                        </p:cTn>
                                        <p:tgtEl>
                                          <p:spTgt spid="59"/>
                                        </p:tgtEl>
                                        <p:attrNameLst>
                                          <p:attrName>style.visibility</p:attrName>
                                        </p:attrNameLst>
                                      </p:cBhvr>
                                      <p:to>
                                        <p:strVal val="visible"/>
                                      </p:to>
                                    </p:set>
                                  </p:childTnLst>
                                </p:cTn>
                              </p:par>
                            </p:childTnLst>
                          </p:cTn>
                        </p:par>
                        <p:par>
                          <p:cTn id="69" fill="hold">
                            <p:stCondLst>
                              <p:cond delay="8400"/>
                            </p:stCondLst>
                            <p:childTnLst>
                              <p:par>
                                <p:cTn id="70" presetID="1" presetClass="exit" presetSubtype="0" fill="hold" nodeType="afterEffect">
                                  <p:stCondLst>
                                    <p:cond delay="700"/>
                                  </p:stCondLst>
                                  <p:childTnLst>
                                    <p:set>
                                      <p:cBhvr>
                                        <p:cTn id="71" dur="1" fill="hold">
                                          <p:stCondLst>
                                            <p:cond delay="0"/>
                                          </p:stCondLst>
                                        </p:cTn>
                                        <p:tgtEl>
                                          <p:spTgt spid="15"/>
                                        </p:tgtEl>
                                        <p:attrNameLst>
                                          <p:attrName>style.visibility</p:attrName>
                                        </p:attrNameLst>
                                      </p:cBhvr>
                                      <p:to>
                                        <p:strVal val="hidden"/>
                                      </p:to>
                                    </p:set>
                                  </p:childTnLst>
                                </p:cTn>
                              </p:par>
                              <p:par>
                                <p:cTn id="72" presetID="1" presetClass="entr" presetSubtype="0" fill="hold" nodeType="withEffect">
                                  <p:stCondLst>
                                    <p:cond delay="0"/>
                                  </p:stCondLst>
                                  <p:childTnLst>
                                    <p:set>
                                      <p:cBhvr>
                                        <p:cTn id="73" dur="1" fill="hold">
                                          <p:stCondLst>
                                            <p:cond delay="0"/>
                                          </p:stCondLst>
                                        </p:cTn>
                                        <p:tgtEl>
                                          <p:spTgt spid="62"/>
                                        </p:tgtEl>
                                        <p:attrNameLst>
                                          <p:attrName>style.visibility</p:attrName>
                                        </p:attrNameLst>
                                      </p:cBhvr>
                                      <p:to>
                                        <p:strVal val="visible"/>
                                      </p:to>
                                    </p:set>
                                  </p:childTnLst>
                                </p:cTn>
                              </p:par>
                            </p:childTnLst>
                          </p:cTn>
                        </p:par>
                        <p:par>
                          <p:cTn id="74" fill="hold">
                            <p:stCondLst>
                              <p:cond delay="9100"/>
                            </p:stCondLst>
                            <p:childTnLst>
                              <p:par>
                                <p:cTn id="75" presetID="1" presetClass="exit" presetSubtype="0" fill="hold" nodeType="afterEffect">
                                  <p:stCondLst>
                                    <p:cond delay="700"/>
                                  </p:stCondLst>
                                  <p:childTnLst>
                                    <p:set>
                                      <p:cBhvr>
                                        <p:cTn id="76" dur="1" fill="hold">
                                          <p:stCondLst>
                                            <p:cond delay="0"/>
                                          </p:stCondLst>
                                        </p:cTn>
                                        <p:tgtEl>
                                          <p:spTgt spid="14"/>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65"/>
                                        </p:tgtEl>
                                        <p:attrNameLst>
                                          <p:attrName>style.visibility</p:attrName>
                                        </p:attrNameLst>
                                      </p:cBhvr>
                                      <p:to>
                                        <p:strVal val="visible"/>
                                      </p:to>
                                    </p:set>
                                  </p:childTnLst>
                                </p:cTn>
                              </p:par>
                            </p:childTnLst>
                          </p:cTn>
                        </p:par>
                        <p:par>
                          <p:cTn id="79" fill="hold">
                            <p:stCondLst>
                              <p:cond delay="9800"/>
                            </p:stCondLst>
                            <p:childTnLst>
                              <p:par>
                                <p:cTn id="80" presetID="1" presetClass="exit" presetSubtype="0" fill="hold" nodeType="afterEffect">
                                  <p:stCondLst>
                                    <p:cond delay="700"/>
                                  </p:stCondLst>
                                  <p:childTnLst>
                                    <p:set>
                                      <p:cBhvr>
                                        <p:cTn id="81" dur="1" fill="hold">
                                          <p:stCondLst>
                                            <p:cond delay="0"/>
                                          </p:stCondLst>
                                        </p:cTn>
                                        <p:tgtEl>
                                          <p:spTgt spid="13"/>
                                        </p:tgtEl>
                                        <p:attrNameLst>
                                          <p:attrName>style.visibility</p:attrName>
                                        </p:attrNameLst>
                                      </p:cBhvr>
                                      <p:to>
                                        <p:strVal val="hidden"/>
                                      </p:to>
                                    </p:set>
                                  </p:childTnLst>
                                </p:cTn>
                              </p:par>
                              <p:par>
                                <p:cTn id="82" presetID="1" presetClass="entr" presetSubtype="0" fill="hold" nodeType="withEffect">
                                  <p:stCondLst>
                                    <p:cond delay="0"/>
                                  </p:stCondLst>
                                  <p:childTnLst>
                                    <p:set>
                                      <p:cBhvr>
                                        <p:cTn id="83" dur="1" fill="hold">
                                          <p:stCondLst>
                                            <p:cond delay="0"/>
                                          </p:stCondLst>
                                        </p:cTn>
                                        <p:tgtEl>
                                          <p:spTgt spid="68"/>
                                        </p:tgtEl>
                                        <p:attrNameLst>
                                          <p:attrName>style.visibility</p:attrName>
                                        </p:attrNameLst>
                                      </p:cBhvr>
                                      <p:to>
                                        <p:strVal val="visible"/>
                                      </p:to>
                                    </p:set>
                                  </p:childTnLst>
                                </p:cTn>
                              </p:par>
                            </p:childTnLst>
                          </p:cTn>
                        </p:par>
                        <p:par>
                          <p:cTn id="84" fill="hold">
                            <p:stCondLst>
                              <p:cond delay="10500"/>
                            </p:stCondLst>
                            <p:childTnLst>
                              <p:par>
                                <p:cTn id="85" presetID="1" presetClass="exit" presetSubtype="0" fill="hold" nodeType="afterEffect">
                                  <p:stCondLst>
                                    <p:cond delay="700"/>
                                  </p:stCondLst>
                                  <p:childTnLst>
                                    <p:set>
                                      <p:cBhvr>
                                        <p:cTn id="86" dur="1" fill="hold">
                                          <p:stCondLst>
                                            <p:cond delay="0"/>
                                          </p:stCondLst>
                                        </p:cTn>
                                        <p:tgtEl>
                                          <p:spTgt spid="12"/>
                                        </p:tgtEl>
                                        <p:attrNameLst>
                                          <p:attrName>style.visibility</p:attrName>
                                        </p:attrNameLst>
                                      </p:cBhvr>
                                      <p:to>
                                        <p:strVal val="hidden"/>
                                      </p:to>
                                    </p:set>
                                  </p:childTnLst>
                                </p:cTn>
                              </p:par>
                              <p:par>
                                <p:cTn id="87" presetID="1" presetClass="entr" presetSubtype="0" fill="hold" nodeType="withEffect">
                                  <p:stCondLst>
                                    <p:cond delay="0"/>
                                  </p:stCondLst>
                                  <p:childTnLst>
                                    <p:set>
                                      <p:cBhvr>
                                        <p:cTn id="88" dur="1" fill="hold">
                                          <p:stCondLst>
                                            <p:cond delay="0"/>
                                          </p:stCondLst>
                                        </p:cTn>
                                        <p:tgtEl>
                                          <p:spTgt spid="71"/>
                                        </p:tgtEl>
                                        <p:attrNameLst>
                                          <p:attrName>style.visibility</p:attrName>
                                        </p:attrNameLst>
                                      </p:cBhvr>
                                      <p:to>
                                        <p:strVal val="visible"/>
                                      </p:to>
                                    </p:set>
                                  </p:childTnLst>
                                </p:cTn>
                              </p:par>
                            </p:childTnLst>
                          </p:cTn>
                        </p:par>
                        <p:par>
                          <p:cTn id="89" fill="hold">
                            <p:stCondLst>
                              <p:cond delay="11200"/>
                            </p:stCondLst>
                            <p:childTnLst>
                              <p:par>
                                <p:cTn id="90" presetID="1" presetClass="exit" presetSubtype="0" fill="hold" nodeType="afterEffect">
                                  <p:stCondLst>
                                    <p:cond delay="700"/>
                                  </p:stCondLst>
                                  <p:childTnLst>
                                    <p:set>
                                      <p:cBhvr>
                                        <p:cTn id="91" dur="1" fill="hold">
                                          <p:stCondLst>
                                            <p:cond delay="0"/>
                                          </p:stCondLst>
                                        </p:cTn>
                                        <p:tgtEl>
                                          <p:spTgt spid="11"/>
                                        </p:tgtEl>
                                        <p:attrNameLst>
                                          <p:attrName>style.visibility</p:attrName>
                                        </p:attrNameLst>
                                      </p:cBhvr>
                                      <p:to>
                                        <p:strVal val="hidden"/>
                                      </p:to>
                                    </p:set>
                                  </p:childTnLst>
                                </p:cTn>
                              </p:par>
                              <p:par>
                                <p:cTn id="92" presetID="1" presetClass="entr" presetSubtype="0" fill="hold" nodeType="withEffect">
                                  <p:stCondLst>
                                    <p:cond delay="0"/>
                                  </p:stCondLst>
                                  <p:childTnLst>
                                    <p:set>
                                      <p:cBhvr>
                                        <p:cTn id="93" dur="1" fill="hold">
                                          <p:stCondLst>
                                            <p:cond delay="0"/>
                                          </p:stCondLst>
                                        </p:cTn>
                                        <p:tgtEl>
                                          <p:spTgt spid="74"/>
                                        </p:tgtEl>
                                        <p:attrNameLst>
                                          <p:attrName>style.visibility</p:attrName>
                                        </p:attrNameLst>
                                      </p:cBhvr>
                                      <p:to>
                                        <p:strVal val="visible"/>
                                      </p:to>
                                    </p:set>
                                  </p:childTnLst>
                                </p:cTn>
                              </p:par>
                            </p:childTnLst>
                          </p:cTn>
                        </p:par>
                        <p:par>
                          <p:cTn id="94" fill="hold">
                            <p:stCondLst>
                              <p:cond delay="11900"/>
                            </p:stCondLst>
                            <p:childTnLst>
                              <p:par>
                                <p:cTn id="95" presetID="1" presetClass="exit" presetSubtype="0" fill="hold" nodeType="afterEffect">
                                  <p:stCondLst>
                                    <p:cond delay="700"/>
                                  </p:stCondLst>
                                  <p:childTnLst>
                                    <p:set>
                                      <p:cBhvr>
                                        <p:cTn id="96" dur="1" fill="hold">
                                          <p:stCondLst>
                                            <p:cond delay="0"/>
                                          </p:stCondLst>
                                        </p:cTn>
                                        <p:tgtEl>
                                          <p:spTgt spid="10"/>
                                        </p:tgtEl>
                                        <p:attrNameLst>
                                          <p:attrName>style.visibility</p:attrName>
                                        </p:attrNameLst>
                                      </p:cBhvr>
                                      <p:to>
                                        <p:strVal val="hidden"/>
                                      </p:to>
                                    </p:set>
                                  </p:childTnLst>
                                </p:cTn>
                              </p:par>
                              <p:par>
                                <p:cTn id="97" presetID="1" presetClass="entr" presetSubtype="0" fill="hold" nodeType="withEffect">
                                  <p:stCondLst>
                                    <p:cond delay="0"/>
                                  </p:stCondLst>
                                  <p:childTnLst>
                                    <p:set>
                                      <p:cBhvr>
                                        <p:cTn id="98" dur="1" fill="hold">
                                          <p:stCondLst>
                                            <p:cond delay="0"/>
                                          </p:stCondLst>
                                        </p:cTn>
                                        <p:tgtEl>
                                          <p:spTgt spid="77"/>
                                        </p:tgtEl>
                                        <p:attrNameLst>
                                          <p:attrName>style.visibility</p:attrName>
                                        </p:attrNameLst>
                                      </p:cBhvr>
                                      <p:to>
                                        <p:strVal val="visible"/>
                                      </p:to>
                                    </p:set>
                                  </p:childTnLst>
                                </p:cTn>
                              </p:par>
                            </p:childTnLst>
                          </p:cTn>
                        </p:par>
                        <p:par>
                          <p:cTn id="99" fill="hold">
                            <p:stCondLst>
                              <p:cond delay="12600"/>
                            </p:stCondLst>
                            <p:childTnLst>
                              <p:par>
                                <p:cTn id="100" presetID="1" presetClass="exit" presetSubtype="0" fill="hold" nodeType="afterEffect">
                                  <p:stCondLst>
                                    <p:cond delay="700"/>
                                  </p:stCondLst>
                                  <p:childTnLst>
                                    <p:set>
                                      <p:cBhvr>
                                        <p:cTn id="101" dur="1" fill="hold">
                                          <p:stCondLst>
                                            <p:cond delay="0"/>
                                          </p:stCondLst>
                                        </p:cTn>
                                        <p:tgtEl>
                                          <p:spTgt spid="9"/>
                                        </p:tgtEl>
                                        <p:attrNameLst>
                                          <p:attrName>style.visibility</p:attrName>
                                        </p:attrNameLst>
                                      </p:cBhvr>
                                      <p:to>
                                        <p:strVal val="hidden"/>
                                      </p:to>
                                    </p:set>
                                  </p:childTnLst>
                                </p:cTn>
                              </p:par>
                              <p:par>
                                <p:cTn id="102" presetID="1" presetClass="entr" presetSubtype="0" fill="hold" nodeType="withEffect">
                                  <p:stCondLst>
                                    <p:cond delay="0"/>
                                  </p:stCondLst>
                                  <p:childTnLst>
                                    <p:set>
                                      <p:cBhvr>
                                        <p:cTn id="103" dur="1" fill="hold">
                                          <p:stCondLst>
                                            <p:cond delay="0"/>
                                          </p:stCondLst>
                                        </p:cTn>
                                        <p:tgtEl>
                                          <p:spTgt spid="80"/>
                                        </p:tgtEl>
                                        <p:attrNameLst>
                                          <p:attrName>style.visibility</p:attrName>
                                        </p:attrNameLst>
                                      </p:cBhvr>
                                      <p:to>
                                        <p:strVal val="visible"/>
                                      </p:to>
                                    </p:set>
                                  </p:childTnLst>
                                </p:cTn>
                              </p:par>
                            </p:childTnLst>
                          </p:cTn>
                        </p:par>
                        <p:par>
                          <p:cTn id="104" fill="hold">
                            <p:stCondLst>
                              <p:cond delay="13300"/>
                            </p:stCondLst>
                            <p:childTnLst>
                              <p:par>
                                <p:cTn id="105" presetID="1" presetClass="exit" presetSubtype="0" fill="hold" nodeType="afterEffect">
                                  <p:stCondLst>
                                    <p:cond delay="700"/>
                                  </p:stCondLst>
                                  <p:childTnLst>
                                    <p:set>
                                      <p:cBhvr>
                                        <p:cTn id="106" dur="1" fill="hold">
                                          <p:stCondLst>
                                            <p:cond delay="0"/>
                                          </p:stCondLst>
                                        </p:cTn>
                                        <p:tgtEl>
                                          <p:spTgt spid="8"/>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81"/>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7"/>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8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nodeType="clickEffect">
                                  <p:stCondLst>
                                    <p:cond delay="0"/>
                                  </p:stCondLst>
                                  <p:childTnLst>
                                    <p:set>
                                      <p:cBhvr>
                                        <p:cTn id="118" dur="1" fill="hold">
                                          <p:stCondLst>
                                            <p:cond delay="0"/>
                                          </p:stCondLst>
                                        </p:cTn>
                                        <p:tgtEl>
                                          <p:spTgt spid="6"/>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83"/>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nodeType="clickEffect">
                                  <p:stCondLst>
                                    <p:cond delay="0"/>
                                  </p:stCondLst>
                                  <p:childTnLst>
                                    <p:set>
                                      <p:cBhvr>
                                        <p:cTn id="124" dur="1" fill="hold">
                                          <p:stCondLst>
                                            <p:cond delay="0"/>
                                          </p:stCondLst>
                                        </p:cTn>
                                        <p:tgtEl>
                                          <p:spTgt spid="5"/>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86"/>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30"/>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research\projects\UbiGreen\Trunk\Screenshots\PolarBearRow.png"/>
          <p:cNvPicPr>
            <a:picLocks noChangeAspect="1" noChangeArrowheads="1"/>
          </p:cNvPicPr>
          <p:nvPr/>
        </p:nvPicPr>
        <p:blipFill>
          <a:blip r:embed="rId3"/>
          <a:srcRect b="37209"/>
          <a:stretch>
            <a:fillRect/>
          </a:stretch>
        </p:blipFill>
        <p:spPr bwMode="auto">
          <a:xfrm>
            <a:off x="716855" y="4038600"/>
            <a:ext cx="7710291" cy="2057400"/>
          </a:xfrm>
          <a:prstGeom prst="rect">
            <a:avLst/>
          </a:prstGeom>
          <a:noFill/>
          <a:effectLst>
            <a:reflection blurRad="6350" stA="52000" endA="300" endPos="35000" dir="5400000" sy="-100000" algn="bl" rotWithShape="0"/>
          </a:effectLst>
        </p:spPr>
      </p:pic>
      <p:pic>
        <p:nvPicPr>
          <p:cNvPr id="1029" name="Picture 5" descr="C:\research\projects\UbiGreen\Trunk\Screenshots\TreeRow.png"/>
          <p:cNvPicPr>
            <a:picLocks noChangeAspect="1" noChangeArrowheads="1"/>
          </p:cNvPicPr>
          <p:nvPr/>
        </p:nvPicPr>
        <p:blipFill>
          <a:blip r:embed="rId4"/>
          <a:srcRect b="36641"/>
          <a:stretch>
            <a:fillRect/>
          </a:stretch>
        </p:blipFill>
        <p:spPr bwMode="auto">
          <a:xfrm>
            <a:off x="717804" y="838199"/>
            <a:ext cx="7708392" cy="2057401"/>
          </a:xfrm>
          <a:prstGeom prst="rect">
            <a:avLst/>
          </a:prstGeom>
          <a:noFill/>
          <a:effectLst>
            <a:reflection blurRad="6350" stA="52000" endA="300" endPos="35000" dir="5400000" sy="-100000" algn="bl" rotWithShape="0"/>
          </a:effectLst>
        </p:spPr>
      </p:pic>
      <p:sp>
        <p:nvSpPr>
          <p:cNvPr id="11" name="TextBox 10"/>
          <p:cNvSpPr txBox="1"/>
          <p:nvPr/>
        </p:nvSpPr>
        <p:spPr>
          <a:xfrm>
            <a:off x="304800" y="0"/>
            <a:ext cx="2514600" cy="830997"/>
          </a:xfrm>
          <a:prstGeom prst="rect">
            <a:avLst/>
          </a:prstGeom>
          <a:noFill/>
        </p:spPr>
        <p:txBody>
          <a:bodyPr wrap="square" rtlCol="0">
            <a:spAutoFit/>
          </a:bodyPr>
          <a:lstStyle/>
          <a:p>
            <a:r>
              <a:rPr lang="en-US" sz="4800" b="1" dirty="0" smtClean="0">
                <a:solidFill>
                  <a:srgbClr val="9BBB59">
                    <a:lumMod val="60000"/>
                    <a:lumOff val="40000"/>
                  </a:srgbClr>
                </a:solidFill>
                <a:latin typeface="Arial Black" pitchFamily="34" charset="0"/>
              </a:rPr>
              <a:t>tree</a:t>
            </a:r>
            <a:endParaRPr lang="en-US" sz="4800" b="1" dirty="0">
              <a:solidFill>
                <a:srgbClr val="9BBB59">
                  <a:lumMod val="60000"/>
                  <a:lumOff val="40000"/>
                </a:srgbClr>
              </a:solidFill>
              <a:latin typeface="Arial Black" pitchFamily="34" charset="0"/>
            </a:endParaRPr>
          </a:p>
        </p:txBody>
      </p:sp>
      <p:sp>
        <p:nvSpPr>
          <p:cNvPr id="13" name="Rectangle 12"/>
          <p:cNvSpPr/>
          <p:nvPr/>
        </p:nvSpPr>
        <p:spPr>
          <a:xfrm>
            <a:off x="-457200" y="-228600"/>
            <a:ext cx="10058400" cy="38862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2" name="TextBox 11"/>
          <p:cNvSpPr txBox="1"/>
          <p:nvPr/>
        </p:nvSpPr>
        <p:spPr>
          <a:xfrm>
            <a:off x="228600" y="3200400"/>
            <a:ext cx="3657600" cy="830997"/>
          </a:xfrm>
          <a:prstGeom prst="rect">
            <a:avLst/>
          </a:prstGeom>
          <a:noFill/>
        </p:spPr>
        <p:txBody>
          <a:bodyPr wrap="square" rtlCol="0">
            <a:spAutoFit/>
          </a:bodyPr>
          <a:lstStyle/>
          <a:p>
            <a:r>
              <a:rPr lang="en-US" sz="4800" b="1" dirty="0" smtClean="0">
                <a:solidFill>
                  <a:srgbClr val="4BACC6">
                    <a:lumMod val="60000"/>
                    <a:lumOff val="40000"/>
                  </a:srgbClr>
                </a:solidFill>
                <a:latin typeface="Arial Black" pitchFamily="34" charset="0"/>
              </a:rPr>
              <a:t>polar bear</a:t>
            </a:r>
            <a:endParaRPr lang="en-US" sz="4800" b="1" dirty="0">
              <a:solidFill>
                <a:srgbClr val="4BACC6">
                  <a:lumMod val="60000"/>
                  <a:lumOff val="40000"/>
                </a:srgbClr>
              </a:solidFill>
              <a:latin typeface="Arial Black" pitchFamily="34" charset="0"/>
            </a:endParaRPr>
          </a:p>
        </p:txBody>
      </p:sp>
    </p:spTree>
    <p:extLst>
      <p:ext uri="{BB962C8B-B14F-4D97-AF65-F5344CB8AC3E}">
        <p14:creationId xmlns:p14="http://schemas.microsoft.com/office/powerpoint/2010/main" val="170898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2000"/>
                                        <p:tgtEl>
                                          <p:spTgt spid="10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Oval 81"/>
          <p:cNvSpPr/>
          <p:nvPr/>
        </p:nvSpPr>
        <p:spPr>
          <a:xfrm>
            <a:off x="4629150" y="2919852"/>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Rectangle 2"/>
          <p:cNvSpPr/>
          <p:nvPr/>
        </p:nvSpPr>
        <p:spPr>
          <a:xfrm>
            <a:off x="6043791" y="7525033"/>
            <a:ext cx="3048000" cy="2600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371600"/>
            <a:ext cx="1057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581150" y="29469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508" y="31508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9472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26999">
            <a:off x="343194" y="3130948"/>
            <a:ext cx="867318" cy="86731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files.softicons.com/download/internet-icons/di-black-symbol-icons-by-drew-maughan/png/256/pers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580" y="-1524000"/>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Connector 21"/>
          <p:cNvCxnSpPr/>
          <p:nvPr/>
        </p:nvCxnSpPr>
        <p:spPr>
          <a:xfrm>
            <a:off x="1041365" y="7162800"/>
            <a:ext cx="1772507" cy="0"/>
          </a:xfrm>
          <a:prstGeom prst="line">
            <a:avLst/>
          </a:prstGeom>
          <a:ln w="76200">
            <a:solidFill>
              <a:schemeClr val="bg1">
                <a:lumMod val="9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1" name="Left-Right Arrow 2060"/>
          <p:cNvSpPr/>
          <p:nvPr/>
        </p:nvSpPr>
        <p:spPr>
          <a:xfrm>
            <a:off x="3200400" y="7391400"/>
            <a:ext cx="2007338" cy="267269"/>
          </a:xfrm>
          <a:prstGeom prst="leftRightArrow">
            <a:avLst>
              <a:gd name="adj1" fmla="val 43545"/>
              <a:gd name="adj2"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62" name="Right Arrow 2061"/>
          <p:cNvSpPr/>
          <p:nvPr/>
        </p:nvSpPr>
        <p:spPr>
          <a:xfrm>
            <a:off x="1394312" y="7658669"/>
            <a:ext cx="1066612" cy="427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Rounded Rectangle 40"/>
          <p:cNvSpPr/>
          <p:nvPr/>
        </p:nvSpPr>
        <p:spPr>
          <a:xfrm>
            <a:off x="-1153833" y="7872265"/>
            <a:ext cx="4079175" cy="2514600"/>
          </a:xfrm>
          <a:prstGeom prst="roundRect">
            <a:avLst>
              <a:gd name="adj" fmla="val 8207"/>
            </a:avLst>
          </a:prstGeom>
          <a:solidFill>
            <a:srgbClr val="CA252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Inspection-Based Methods</a:t>
            </a:r>
          </a:p>
          <a:p>
            <a:pPr defTabSz="913945"/>
            <a:r>
              <a:rPr lang="en-US" sz="2400" dirty="0">
                <a:solidFill>
                  <a:prstClr val="white"/>
                </a:solidFill>
                <a:latin typeface="Segoe UI Light" pitchFamily="34" charset="0"/>
              </a:rPr>
              <a:t>Based on the skills and experience of evaluators</a:t>
            </a:r>
            <a:endParaRPr lang="en-US" sz="2000" dirty="0">
              <a:solidFill>
                <a:prstClr val="white"/>
              </a:solidFill>
              <a:latin typeface="Segoe UI Light" pitchFamily="34" charset="0"/>
            </a:endParaRPr>
          </a:p>
        </p:txBody>
      </p:sp>
      <p:sp>
        <p:nvSpPr>
          <p:cNvPr id="42" name="Rounded Rectangle 41"/>
          <p:cNvSpPr/>
          <p:nvPr/>
        </p:nvSpPr>
        <p:spPr>
          <a:xfrm>
            <a:off x="3133510" y="7872265"/>
            <a:ext cx="4078223" cy="2514600"/>
          </a:xfrm>
          <a:prstGeom prst="roundRect">
            <a:avLst>
              <a:gd name="adj" fmla="val 8207"/>
            </a:avLst>
          </a:prstGeom>
          <a:solidFill>
            <a:srgbClr val="97CB16">
              <a:alpha val="8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Automated Methods</a:t>
            </a:r>
          </a:p>
          <a:p>
            <a:pPr defTabSz="913945"/>
            <a:r>
              <a:rPr lang="en-US" sz="2400" dirty="0">
                <a:solidFill>
                  <a:prstClr val="white"/>
                </a:solidFill>
                <a:latin typeface="Segoe UI Light" pitchFamily="34" charset="0"/>
              </a:rPr>
              <a:t>Usability measures computed by software</a:t>
            </a:r>
          </a:p>
          <a:p>
            <a:pPr defTabSz="913945"/>
            <a:endParaRPr lang="en-US" sz="2400" dirty="0">
              <a:solidFill>
                <a:prstClr val="white"/>
              </a:solidFill>
              <a:latin typeface="Segoe UI Light" pitchFamily="34" charset="0"/>
            </a:endParaRPr>
          </a:p>
        </p:txBody>
      </p:sp>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cxnSp>
        <p:nvCxnSpPr>
          <p:cNvPr id="7" name="Straight Arrow Connector 6"/>
          <p:cNvCxnSpPr/>
          <p:nvPr/>
        </p:nvCxnSpPr>
        <p:spPr>
          <a:xfrm>
            <a:off x="3484878" y="7181300"/>
            <a:ext cx="2110925" cy="0"/>
          </a:xfrm>
          <a:prstGeom prst="straightConnector1">
            <a:avLst/>
          </a:prstGeom>
          <a:ln>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9372600" y="902493"/>
            <a:ext cx="6987997" cy="1446550"/>
          </a:xfrm>
          <a:prstGeom prst="rect">
            <a:avLst/>
          </a:prstGeom>
          <a:noFill/>
        </p:spPr>
        <p:txBody>
          <a:bodyPr wrap="square" rtlCol="0">
            <a:spAutoFit/>
          </a:bodyPr>
          <a:lstStyle/>
          <a:p>
            <a:r>
              <a:rPr lang="en-US" sz="4400" dirty="0" err="1" smtClean="0">
                <a:solidFill>
                  <a:prstClr val="white"/>
                </a:solidFill>
                <a:latin typeface="Segoe UI Semibold" pitchFamily="34" charset="0"/>
              </a:rPr>
              <a:t>Ubi</a:t>
            </a:r>
            <a:r>
              <a:rPr lang="en-US" sz="4400" dirty="0" err="1" smtClean="0">
                <a:solidFill>
                  <a:srgbClr val="F79646">
                    <a:lumMod val="75000"/>
                  </a:srgbClr>
                </a:solidFill>
                <a:latin typeface="Segoe UI Semibold" pitchFamily="34" charset="0"/>
              </a:rPr>
              <a:t>system</a:t>
            </a:r>
            <a:r>
              <a:rPr lang="en-US" sz="4400" dirty="0" smtClean="0">
                <a:solidFill>
                  <a:prstClr val="white"/>
                </a:solidFill>
                <a:latin typeface="Segoe UI Semibold" pitchFamily="34" charset="0"/>
              </a:rPr>
              <a:t> </a:t>
            </a:r>
            <a:br>
              <a:rPr lang="en-US" sz="4400" dirty="0" smtClean="0">
                <a:solidFill>
                  <a:prstClr val="white"/>
                </a:solidFill>
                <a:latin typeface="Segoe UI Semibold" pitchFamily="34" charset="0"/>
              </a:rPr>
            </a:br>
            <a:r>
              <a:rPr lang="en-US" sz="4400" dirty="0" smtClean="0">
                <a:solidFill>
                  <a:prstClr val="white"/>
                </a:solidFill>
                <a:latin typeface="Segoe UI Light" pitchFamily="34" charset="0"/>
              </a:rPr>
              <a:t>Design</a:t>
            </a:r>
            <a:r>
              <a:rPr lang="en-US" sz="4400" dirty="0" smtClean="0">
                <a:solidFill>
                  <a:prstClr val="white"/>
                </a:solidFill>
                <a:latin typeface="Segoe UI Semibold" pitchFamily="34" charset="0"/>
              </a:rPr>
              <a:t> </a:t>
            </a:r>
            <a:r>
              <a:rPr lang="en-US" sz="4400" dirty="0" smtClean="0">
                <a:solidFill>
                  <a:prstClr val="white"/>
                </a:solidFill>
                <a:latin typeface="Segoe UI Light" pitchFamily="34" charset="0"/>
              </a:rPr>
              <a:t>Principles</a:t>
            </a:r>
          </a:p>
        </p:txBody>
      </p:sp>
      <p:sp>
        <p:nvSpPr>
          <p:cNvPr id="5" name="Rectangle 4"/>
          <p:cNvSpPr/>
          <p:nvPr/>
        </p:nvSpPr>
        <p:spPr>
          <a:xfrm>
            <a:off x="0" y="2743200"/>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p:nvSpPr>
        <p:spPr>
          <a:xfrm>
            <a:off x="3084755" y="2788059"/>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Rectangle 46"/>
          <p:cNvSpPr/>
          <p:nvPr/>
        </p:nvSpPr>
        <p:spPr>
          <a:xfrm>
            <a:off x="7550734" y="2799905"/>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 name="Group 5"/>
          <p:cNvGrpSpPr/>
          <p:nvPr/>
        </p:nvGrpSpPr>
        <p:grpSpPr>
          <a:xfrm>
            <a:off x="-1905000" y="304800"/>
            <a:ext cx="1363037" cy="1692544"/>
            <a:chOff x="1247818" y="1356399"/>
            <a:chExt cx="3242041" cy="4025790"/>
          </a:xfrm>
        </p:grpSpPr>
        <p:pic>
          <p:nvPicPr>
            <p:cNvPr id="48" name="Picture 6" descr="C:\research\talks\MobileHealth2010-PassiveFeedback\ubifit_redone_higher_res.png"/>
            <p:cNvPicPr>
              <a:picLocks noChangeAspect="1" noChangeArrowheads="1"/>
            </p:cNvPicPr>
            <p:nvPr/>
          </p:nvPicPr>
          <p:blipFill rotWithShape="1">
            <a:blip r:embed="rId7" cstate="print"/>
            <a:srcRect r="1054"/>
            <a:stretch/>
          </p:blipFill>
          <p:spPr bwMode="auto">
            <a:xfrm>
              <a:off x="1247818" y="2009888"/>
              <a:ext cx="1344168" cy="3372301"/>
            </a:xfrm>
            <a:prstGeom prst="rect">
              <a:avLst/>
            </a:prstGeom>
            <a:noFill/>
            <a:effectLst/>
          </p:spPr>
        </p:pic>
        <p:sp>
          <p:nvSpPr>
            <p:cNvPr id="49" name="Rectangle 48"/>
            <p:cNvSpPr/>
            <p:nvPr/>
          </p:nvSpPr>
          <p:spPr>
            <a:xfrm>
              <a:off x="1293826" y="1356399"/>
              <a:ext cx="1255179" cy="658854"/>
            </a:xfrm>
            <a:prstGeom prst="rect">
              <a:avLst/>
            </a:prstGeom>
            <a:effectLst/>
          </p:spPr>
          <p:txBody>
            <a:bodyPr wrap="none">
              <a:spAutoFit/>
            </a:bodyPr>
            <a:lstStyle/>
            <a:p>
              <a:pPr algn="ctr"/>
              <a:r>
                <a:rPr lang="en-US" sz="1200" dirty="0" smtClean="0">
                  <a:solidFill>
                    <a:prstClr val="white"/>
                  </a:solidFill>
                  <a:latin typeface="Segoe UI Semibold" pitchFamily="34" charset="0"/>
                </a:rPr>
                <a:t>ubi</a:t>
              </a:r>
              <a:r>
                <a:rPr lang="en-US" sz="1200" dirty="0" smtClean="0">
                  <a:solidFill>
                    <a:srgbClr val="CC0797"/>
                  </a:solidFill>
                  <a:latin typeface="Segoe UI Light" pitchFamily="34" charset="0"/>
                </a:rPr>
                <a:t>fit</a:t>
              </a:r>
              <a:endParaRPr lang="en-US" sz="1200" dirty="0">
                <a:solidFill>
                  <a:srgbClr val="CC0797"/>
                </a:solidFill>
                <a:latin typeface="Segoe UI Light" pitchFamily="34" charset="0"/>
              </a:endParaRPr>
            </a:p>
          </p:txBody>
        </p:sp>
        <p:pic>
          <p:nvPicPr>
            <p:cNvPr id="50" name="Picture 19" descr="C:\research\projects\UbiGreen\Trunk\Screenshots\TreeSequenceWithPhone\Tree10.png"/>
            <p:cNvPicPr>
              <a:picLocks noChangeAspect="1" noChangeArrowheads="1"/>
            </p:cNvPicPr>
            <p:nvPr/>
          </p:nvPicPr>
          <p:blipFill rotWithShape="1">
            <a:blip r:embed="rId8" cstate="print"/>
            <a:srcRect l="1935" r="1935" b="190"/>
            <a:stretch/>
          </p:blipFill>
          <p:spPr bwMode="auto">
            <a:xfrm>
              <a:off x="2910286" y="2019969"/>
              <a:ext cx="1303798" cy="3355848"/>
            </a:xfrm>
            <a:prstGeom prst="rect">
              <a:avLst/>
            </a:prstGeom>
            <a:noFill/>
            <a:effectLst/>
          </p:spPr>
        </p:pic>
        <p:sp>
          <p:nvSpPr>
            <p:cNvPr id="51" name="Rectangle 50"/>
            <p:cNvSpPr/>
            <p:nvPr/>
          </p:nvSpPr>
          <p:spPr>
            <a:xfrm>
              <a:off x="2639579" y="1356399"/>
              <a:ext cx="1850280" cy="658854"/>
            </a:xfrm>
            <a:prstGeom prst="rect">
              <a:avLst/>
            </a:prstGeom>
            <a:effectLst/>
          </p:spPr>
          <p:txBody>
            <a:bodyPr wrap="none">
              <a:spAutoFit/>
            </a:bodyPr>
            <a:lstStyle/>
            <a:p>
              <a:pPr algn="ctr"/>
              <a:r>
                <a:rPr lang="en-US" sz="1200" dirty="0" smtClean="0">
                  <a:solidFill>
                    <a:prstClr val="white"/>
                  </a:solidFill>
                  <a:latin typeface="Segoe UI Semibold" pitchFamily="34" charset="0"/>
                </a:rPr>
                <a:t>ubi</a:t>
              </a:r>
              <a:r>
                <a:rPr lang="en-US" sz="1200" dirty="0" smtClean="0">
                  <a:solidFill>
                    <a:srgbClr val="97CB16"/>
                  </a:solidFill>
                  <a:latin typeface="Segoe UI Light" pitchFamily="34" charset="0"/>
                </a:rPr>
                <a:t>green</a:t>
              </a:r>
              <a:endParaRPr lang="en-US" sz="500" dirty="0">
                <a:solidFill>
                  <a:srgbClr val="97CB16"/>
                </a:solidFill>
                <a:latin typeface="Segoe UI Light" pitchFamily="34" charset="0"/>
              </a:endParaRPr>
            </a:p>
          </p:txBody>
        </p:sp>
      </p:grpSp>
      <p:sp>
        <p:nvSpPr>
          <p:cNvPr id="53" name="TextBox 52"/>
          <p:cNvSpPr txBox="1"/>
          <p:nvPr/>
        </p:nvSpPr>
        <p:spPr>
          <a:xfrm>
            <a:off x="0" y="304800"/>
            <a:ext cx="9144000" cy="769441"/>
          </a:xfrm>
          <a:prstGeom prst="rect">
            <a:avLst/>
          </a:prstGeom>
          <a:noFill/>
        </p:spPr>
        <p:txBody>
          <a:bodyPr wrap="square" rtlCol="0">
            <a:spAutoFit/>
          </a:bodyPr>
          <a:lstStyle/>
          <a:p>
            <a:pPr algn="ctr"/>
            <a:r>
              <a:rPr lang="en-US" sz="4400" dirty="0" err="1" smtClean="0">
                <a:solidFill>
                  <a:prstClr val="white"/>
                </a:solidFill>
                <a:latin typeface="Segoe UI Semibold" pitchFamily="34" charset="0"/>
              </a:rPr>
              <a:t>ubi</a:t>
            </a:r>
            <a:r>
              <a:rPr lang="en-US" sz="4400" dirty="0" err="1" smtClean="0">
                <a:solidFill>
                  <a:srgbClr val="F79646">
                    <a:lumMod val="75000"/>
                  </a:srgbClr>
                </a:solidFill>
                <a:latin typeface="Segoe UI Semibold" pitchFamily="34" charset="0"/>
              </a:rPr>
              <a:t>system</a:t>
            </a:r>
            <a:r>
              <a:rPr lang="en-US" sz="4400" dirty="0" smtClean="0">
                <a:solidFill>
                  <a:prstClr val="white"/>
                </a:solidFill>
                <a:latin typeface="Segoe UI Semibold" pitchFamily="34" charset="0"/>
              </a:rPr>
              <a:t> </a:t>
            </a:r>
            <a:r>
              <a:rPr lang="en-US" sz="4400" dirty="0" smtClean="0">
                <a:solidFill>
                  <a:prstClr val="white"/>
                </a:solidFill>
                <a:latin typeface="Segoe UI Light" pitchFamily="34" charset="0"/>
              </a:rPr>
              <a:t>design dimensions</a:t>
            </a:r>
          </a:p>
        </p:txBody>
      </p:sp>
      <p:sp>
        <p:nvSpPr>
          <p:cNvPr id="55" name="Oval 54"/>
          <p:cNvSpPr/>
          <p:nvPr/>
        </p:nvSpPr>
        <p:spPr>
          <a:xfrm>
            <a:off x="4629150" y="2933700"/>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6" name="Group 55"/>
          <p:cNvGrpSpPr/>
          <p:nvPr/>
        </p:nvGrpSpPr>
        <p:grpSpPr>
          <a:xfrm>
            <a:off x="4957981" y="3275426"/>
            <a:ext cx="732557" cy="1048374"/>
            <a:chOff x="4700864" y="3310375"/>
            <a:chExt cx="732557" cy="1048374"/>
          </a:xfrm>
        </p:grpSpPr>
        <p:sp>
          <p:nvSpPr>
            <p:cNvPr id="65" name="Arc 64"/>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6" name="Arc 6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67" name="Picture 7" descr="D:\research\talks\UMD_HCIL2012_Symposium\images\FlowerPatel2_tran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68" name="Teardrop 67"/>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9" name="Teardrop 68"/>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57" name="Oval 56"/>
          <p:cNvSpPr/>
          <p:nvPr/>
        </p:nvSpPr>
        <p:spPr>
          <a:xfrm>
            <a:off x="3257550" y="2949161"/>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8" name="Group 57"/>
          <p:cNvGrpSpPr/>
          <p:nvPr/>
        </p:nvGrpSpPr>
        <p:grpSpPr>
          <a:xfrm>
            <a:off x="3559858" y="3127445"/>
            <a:ext cx="599437" cy="661070"/>
            <a:chOff x="3559858" y="3127445"/>
            <a:chExt cx="599437" cy="661070"/>
          </a:xfrm>
        </p:grpSpPr>
        <p:sp>
          <p:nvSpPr>
            <p:cNvPr id="61" name="Rectangle 60"/>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2" name="Rectangle 61"/>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3" name="Rectangle 62"/>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59" name="Straight Connector 58"/>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nvGrpSpPr>
          <p:cNvPr id="70" name="Group 69"/>
          <p:cNvGrpSpPr/>
          <p:nvPr/>
        </p:nvGrpSpPr>
        <p:grpSpPr>
          <a:xfrm>
            <a:off x="6096000" y="1905000"/>
            <a:ext cx="2995791" cy="2600983"/>
            <a:chOff x="6096000" y="1905000"/>
            <a:chExt cx="2995791" cy="2600983"/>
          </a:xfrm>
        </p:grpSpPr>
        <p:sp>
          <p:nvSpPr>
            <p:cNvPr id="71" name="Oval 70"/>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2" name="Picture 10" descr="D:\research\talks\UMD_HCIL2012_Symposium\images\person_tran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73" name="Oval 72"/>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4" name="Picture 11" descr="D:\research\talks\UMD_HCIL2012_Symposium\images\FamilyWhiteTran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75" name="Straight Connector 74"/>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pic>
        <p:nvPicPr>
          <p:cNvPr id="77" name="Picture 4" descr="D:\research\talks\UMD_HCIL2012_Symposium\images\FlowerPetal_Trans4.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01709" y="3100049"/>
            <a:ext cx="525779" cy="502920"/>
          </a:xfrm>
          <a:prstGeom prst="rect">
            <a:avLst/>
          </a:prstGeom>
          <a:noFill/>
          <a:extLst>
            <a:ext uri="{909E8E84-426E-40DD-AFC4-6F175D3DCCD1}">
              <a14:hiddenFill xmlns:a14="http://schemas.microsoft.com/office/drawing/2010/main">
                <a:solidFill>
                  <a:srgbClr val="FFFFFF"/>
                </a:solidFill>
              </a14:hiddenFill>
            </a:ext>
          </a:extLst>
        </p:spPr>
      </p:pic>
      <p:sp>
        <p:nvSpPr>
          <p:cNvPr id="78" name="Rectangle 77"/>
          <p:cNvSpPr/>
          <p:nvPr/>
        </p:nvSpPr>
        <p:spPr>
          <a:xfrm>
            <a:off x="3107563" y="2774935"/>
            <a:ext cx="1432778"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9" name="Group 78"/>
          <p:cNvGrpSpPr/>
          <p:nvPr/>
        </p:nvGrpSpPr>
        <p:grpSpPr>
          <a:xfrm>
            <a:off x="1295399" y="4154578"/>
            <a:ext cx="5010151" cy="1484222"/>
            <a:chOff x="1295399" y="4154578"/>
            <a:chExt cx="5010151" cy="1484222"/>
          </a:xfrm>
        </p:grpSpPr>
        <p:cxnSp>
          <p:nvCxnSpPr>
            <p:cNvPr id="80" name="Straight Connector 79"/>
            <p:cNvCxnSpPr/>
            <p:nvPr/>
          </p:nvCxnSpPr>
          <p:spPr>
            <a:xfrm>
              <a:off x="5210300" y="4154578"/>
              <a:ext cx="0" cy="722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1" name="Rectangle 80"/>
            <p:cNvSpPr/>
            <p:nvPr/>
          </p:nvSpPr>
          <p:spPr>
            <a:xfrm>
              <a:off x="1295399" y="4876800"/>
              <a:ext cx="5010151" cy="76200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342900" indent="-342900">
                <a:buAutoNum type="arabicPeriod"/>
              </a:pPr>
              <a:r>
                <a:rPr lang="en-US" dirty="0" smtClean="0">
                  <a:solidFill>
                    <a:schemeClr val="bg1"/>
                  </a:solidFill>
                  <a:latin typeface="Segoe UI Semibold" pitchFamily="34" charset="0"/>
                </a:rPr>
                <a:t>Use </a:t>
              </a:r>
              <a:r>
                <a:rPr lang="en-US" dirty="0" smtClean="0">
                  <a:solidFill>
                    <a:schemeClr val="bg1"/>
                  </a:solidFill>
                  <a:latin typeface="Segoe UI Light" pitchFamily="34" charset="0"/>
                </a:rPr>
                <a:t>abstract, playful feedback representation </a:t>
              </a:r>
            </a:p>
            <a:p>
              <a:pPr marL="342900" indent="-342900">
                <a:buAutoNum type="arabicPeriod"/>
              </a:pPr>
              <a:r>
                <a:rPr lang="en-US" dirty="0" smtClean="0">
                  <a:solidFill>
                    <a:schemeClr val="bg1"/>
                  </a:solidFill>
                  <a:latin typeface="Segoe UI Semibold" pitchFamily="34" charset="0"/>
                </a:rPr>
                <a:t>Tell </a:t>
              </a:r>
              <a:r>
                <a:rPr lang="en-US" dirty="0" smtClean="0">
                  <a:solidFill>
                    <a:schemeClr val="bg1"/>
                  </a:solidFill>
                  <a:latin typeface="Segoe UI Light" pitchFamily="34" charset="0"/>
                </a:rPr>
                <a:t>a story through the display</a:t>
              </a:r>
              <a:endParaRPr lang="en-US" dirty="0">
                <a:solidFill>
                  <a:schemeClr val="bg1"/>
                </a:solidFill>
                <a:latin typeface="Segoe UI Light" pitchFamily="34" charset="0"/>
              </a:endParaRPr>
            </a:p>
          </p:txBody>
        </p:sp>
      </p:grpSp>
      <p:sp>
        <p:nvSpPr>
          <p:cNvPr id="64" name="TextBox 63"/>
          <p:cNvSpPr txBox="1"/>
          <p:nvPr/>
        </p:nvSpPr>
        <p:spPr>
          <a:xfrm>
            <a:off x="-57150" y="21336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408083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22" presetClass="entr" presetSubtype="1" fill="hold"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wipe(up)">
                                      <p:cBhvr>
                                        <p:cTn id="10" dur="500"/>
                                        <p:tgtEl>
                                          <p:spTgt spid="7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7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C:\research\talks\MobileHealth2010-PassiveFeedback\abominable.jpg"/>
          <p:cNvPicPr>
            <a:picLocks noChangeAspect="1" noChangeArrowheads="1"/>
          </p:cNvPicPr>
          <p:nvPr/>
        </p:nvPicPr>
        <p:blipFill>
          <a:blip r:embed="rId3" cstate="print"/>
          <a:srcRect/>
          <a:stretch>
            <a:fillRect/>
          </a:stretch>
        </p:blipFill>
        <p:spPr bwMode="auto">
          <a:xfrm rot="20711234">
            <a:off x="1187162" y="1009572"/>
            <a:ext cx="2747174" cy="4551508"/>
          </a:xfrm>
          <a:prstGeom prst="rect">
            <a:avLst/>
          </a:prstGeom>
          <a:noFill/>
          <a:effectLst>
            <a:outerShdw blurRad="50800" dist="38100" dir="8100000" algn="tr" rotWithShape="0">
              <a:prstClr val="black">
                <a:alpha val="40000"/>
              </a:prstClr>
            </a:outerShdw>
          </a:effectLst>
        </p:spPr>
      </p:pic>
      <p:pic>
        <p:nvPicPr>
          <p:cNvPr id="12291" name="Picture 3" descr="C:\research\talks\MobileHealth2010-PassiveFeedback\supercomputer_cyoa_large.jpg"/>
          <p:cNvPicPr>
            <a:picLocks noChangeAspect="1" noChangeArrowheads="1"/>
          </p:cNvPicPr>
          <p:nvPr/>
        </p:nvPicPr>
        <p:blipFill>
          <a:blip r:embed="rId4" cstate="print"/>
          <a:srcRect/>
          <a:stretch>
            <a:fillRect/>
          </a:stretch>
        </p:blipFill>
        <p:spPr bwMode="auto">
          <a:xfrm rot="21375808">
            <a:off x="2168101" y="898839"/>
            <a:ext cx="2682473" cy="4553223"/>
          </a:xfrm>
          <a:prstGeom prst="rect">
            <a:avLst/>
          </a:prstGeom>
          <a:noFill/>
          <a:effectLst>
            <a:outerShdw blurRad="50800" dist="38100" dir="8100000" algn="tr" rotWithShape="0">
              <a:prstClr val="black">
                <a:alpha val="40000"/>
              </a:prstClr>
            </a:outerShdw>
          </a:effectLst>
        </p:spPr>
      </p:pic>
      <p:pic>
        <p:nvPicPr>
          <p:cNvPr id="12293" name="Picture 5" descr="C:\research\talks\MobileHealth2010-PassiveFeedback\cjr07n.jpg"/>
          <p:cNvPicPr>
            <a:picLocks noChangeAspect="1" noChangeArrowheads="1"/>
          </p:cNvPicPr>
          <p:nvPr/>
        </p:nvPicPr>
        <p:blipFill>
          <a:blip r:embed="rId5" cstate="print"/>
          <a:srcRect/>
          <a:stretch>
            <a:fillRect/>
          </a:stretch>
        </p:blipFill>
        <p:spPr bwMode="auto">
          <a:xfrm rot="175707">
            <a:off x="3622789" y="657830"/>
            <a:ext cx="3017520" cy="4358751"/>
          </a:xfrm>
          <a:prstGeom prst="rect">
            <a:avLst/>
          </a:prstGeom>
          <a:noFill/>
          <a:effectLst>
            <a:outerShdw blurRad="50800" dist="38100" dir="8100000" algn="tr" rotWithShape="0">
              <a:prstClr val="black">
                <a:alpha val="40000"/>
              </a:prstClr>
            </a:outerShdw>
          </a:effectLst>
        </p:spPr>
      </p:pic>
      <p:pic>
        <p:nvPicPr>
          <p:cNvPr id="12294" name="Picture 6" descr="C:\research\talks\MobileHealth2010-PassiveFeedback\cjr04o.jpg"/>
          <p:cNvPicPr>
            <a:picLocks noChangeAspect="1" noChangeArrowheads="1"/>
          </p:cNvPicPr>
          <p:nvPr/>
        </p:nvPicPr>
        <p:blipFill>
          <a:blip r:embed="rId6" cstate="print"/>
          <a:srcRect/>
          <a:stretch>
            <a:fillRect/>
          </a:stretch>
        </p:blipFill>
        <p:spPr bwMode="auto">
          <a:xfrm rot="500047">
            <a:off x="5042740" y="890932"/>
            <a:ext cx="3212702" cy="4626625"/>
          </a:xfrm>
          <a:prstGeom prst="rect">
            <a:avLst/>
          </a:prstGeom>
          <a:noFill/>
          <a:effectLst>
            <a:outerShdw blurRad="50800" dist="38100" dir="8100000" algn="tr" rotWithShape="0">
              <a:prstClr val="black">
                <a:alpha val="40000"/>
              </a:prstClr>
            </a:outerShdw>
          </a:effectLst>
        </p:spPr>
      </p:pic>
      <p:sp>
        <p:nvSpPr>
          <p:cNvPr id="6" name="TextBox 5"/>
          <p:cNvSpPr txBox="1"/>
          <p:nvPr/>
        </p:nvSpPr>
        <p:spPr>
          <a:xfrm>
            <a:off x="1199509" y="6019800"/>
            <a:ext cx="6744983" cy="400110"/>
          </a:xfrm>
          <a:prstGeom prst="rect">
            <a:avLst/>
          </a:prstGeom>
          <a:noFill/>
        </p:spPr>
        <p:txBody>
          <a:bodyPr wrap="square" rtlCol="0">
            <a:spAutoFit/>
          </a:bodyPr>
          <a:lstStyle/>
          <a:p>
            <a:pPr algn="ctr"/>
            <a:r>
              <a:rPr lang="en-US" sz="2000" dirty="0">
                <a:solidFill>
                  <a:schemeClr val="bg1"/>
                </a:solidFill>
                <a:latin typeface="Segoe UI Light" pitchFamily="34" charset="0"/>
                <a:ea typeface="Segoe UI" pitchFamily="34" charset="0"/>
                <a:cs typeface="Segoe UI" pitchFamily="34" charset="0"/>
              </a:rPr>
              <a:t>R</a:t>
            </a:r>
            <a:r>
              <a:rPr lang="en-US" sz="2000" dirty="0" smtClean="0">
                <a:solidFill>
                  <a:schemeClr val="bg1"/>
                </a:solidFill>
                <a:latin typeface="Segoe UI Light" pitchFamily="34" charset="0"/>
                <a:ea typeface="Segoe UI" pitchFamily="34" charset="0"/>
                <a:cs typeface="Segoe UI" pitchFamily="34" charset="0"/>
              </a:rPr>
              <a:t>eal-world activities have an affect on virtual narratives</a:t>
            </a:r>
            <a:endParaRPr lang="en-US" sz="2000" dirty="0">
              <a:solidFill>
                <a:schemeClr val="bg1"/>
              </a:solidFill>
              <a:latin typeface="Segoe UI Light" pitchFamily="34" charset="0"/>
              <a:ea typeface="Segoe UI" pitchFamily="34" charset="0"/>
              <a:cs typeface="Segoe UI" pitchFamily="34" charset="0"/>
            </a:endParaRPr>
          </a:p>
        </p:txBody>
      </p:sp>
      <p:sp>
        <p:nvSpPr>
          <p:cNvPr id="7" name="Rectangle 6"/>
          <p:cNvSpPr/>
          <p:nvPr/>
        </p:nvSpPr>
        <p:spPr>
          <a:xfrm>
            <a:off x="0" y="-838200"/>
            <a:ext cx="3925947" cy="369332"/>
          </a:xfrm>
          <a:prstGeom prst="rect">
            <a:avLst/>
          </a:prstGeom>
        </p:spPr>
        <p:txBody>
          <a:bodyPr wrap="none">
            <a:spAutoFit/>
          </a:bodyPr>
          <a:lstStyle/>
          <a:p>
            <a:pPr fontAlgn="base">
              <a:spcBef>
                <a:spcPct val="0"/>
              </a:spcBef>
              <a:spcAft>
                <a:spcPts val="1200"/>
              </a:spcAft>
            </a:pPr>
            <a:r>
              <a:rPr lang="en-US" dirty="0">
                <a:solidFill>
                  <a:prstClr val="white"/>
                </a:solidFill>
                <a:latin typeface="Segoe UI Light" pitchFamily="34" charset="0"/>
              </a:rPr>
              <a:t>“</a:t>
            </a:r>
            <a:r>
              <a:rPr lang="en-US" dirty="0" err="1">
                <a:solidFill>
                  <a:prstClr val="white"/>
                </a:solidFill>
                <a:latin typeface="Segoe UI Light" pitchFamily="34" charset="0"/>
              </a:rPr>
              <a:t>i</a:t>
            </a:r>
            <a:r>
              <a:rPr lang="en-US" dirty="0">
                <a:solidFill>
                  <a:prstClr val="white"/>
                </a:solidFill>
                <a:latin typeface="Segoe UI Light" pitchFamily="34" charset="0"/>
              </a:rPr>
              <a:t> want different stories every week” </a:t>
            </a:r>
            <a:r>
              <a:rPr lang="en-US" baseline="30000" dirty="0">
                <a:solidFill>
                  <a:prstClr val="white"/>
                </a:solidFill>
                <a:latin typeface="Segoe UI Light" pitchFamily="34" charset="0"/>
              </a:rPr>
              <a:t>[p8]</a:t>
            </a:r>
            <a:endParaRPr lang="en-US" dirty="0">
              <a:solidFill>
                <a:prstClr val="white"/>
              </a:solidFill>
              <a:latin typeface="Segoe UI Light" pitchFamily="34" charset="0"/>
            </a:endParaRPr>
          </a:p>
        </p:txBody>
      </p:sp>
    </p:spTree>
    <p:extLst>
      <p:ext uri="{BB962C8B-B14F-4D97-AF65-F5344CB8AC3E}">
        <p14:creationId xmlns:p14="http://schemas.microsoft.com/office/powerpoint/2010/main" val="416843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581150" y="29469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1508" y="31508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9472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226999">
            <a:off x="343194" y="3130948"/>
            <a:ext cx="867318" cy="867318"/>
          </a:xfrm>
          <a:prstGeom prst="rect">
            <a:avLst/>
          </a:prstGeom>
          <a:noFill/>
          <a:extLst>
            <a:ext uri="{909E8E84-426E-40DD-AFC4-6F175D3DCCD1}">
              <a14:hiddenFill xmlns:a14="http://schemas.microsoft.com/office/drawing/2010/main">
                <a:solidFill>
                  <a:srgbClr val="FFFFFF"/>
                </a:solidFill>
              </a14:hiddenFill>
            </a:ext>
          </a:extLst>
        </p:spPr>
      </p:pic>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5" name="Rectangle 4"/>
          <p:cNvSpPr/>
          <p:nvPr/>
        </p:nvSpPr>
        <p:spPr>
          <a:xfrm>
            <a:off x="0" y="2743200"/>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p:nvSpPr>
        <p:spPr>
          <a:xfrm>
            <a:off x="3084755" y="2788059"/>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Rectangle 46"/>
          <p:cNvSpPr/>
          <p:nvPr/>
        </p:nvSpPr>
        <p:spPr>
          <a:xfrm>
            <a:off x="7550734" y="2799905"/>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TextBox 52"/>
          <p:cNvSpPr txBox="1"/>
          <p:nvPr/>
        </p:nvSpPr>
        <p:spPr>
          <a:xfrm>
            <a:off x="0" y="304800"/>
            <a:ext cx="9144000" cy="769441"/>
          </a:xfrm>
          <a:prstGeom prst="rect">
            <a:avLst/>
          </a:prstGeom>
          <a:noFill/>
        </p:spPr>
        <p:txBody>
          <a:bodyPr wrap="square" rtlCol="0">
            <a:spAutoFit/>
          </a:bodyPr>
          <a:lstStyle/>
          <a:p>
            <a:pPr algn="ctr"/>
            <a:r>
              <a:rPr lang="en-US" sz="4400" dirty="0" err="1" smtClean="0">
                <a:solidFill>
                  <a:prstClr val="white"/>
                </a:solidFill>
                <a:latin typeface="Segoe UI Semibold" pitchFamily="34" charset="0"/>
              </a:rPr>
              <a:t>ubi</a:t>
            </a:r>
            <a:r>
              <a:rPr lang="en-US" sz="4400" dirty="0" err="1" smtClean="0">
                <a:solidFill>
                  <a:srgbClr val="F79646">
                    <a:lumMod val="75000"/>
                  </a:srgbClr>
                </a:solidFill>
                <a:latin typeface="Segoe UI Semibold" pitchFamily="34" charset="0"/>
              </a:rPr>
              <a:t>system</a:t>
            </a:r>
            <a:r>
              <a:rPr lang="en-US" sz="4400" dirty="0" smtClean="0">
                <a:solidFill>
                  <a:prstClr val="white"/>
                </a:solidFill>
                <a:latin typeface="Segoe UI Semibold" pitchFamily="34" charset="0"/>
              </a:rPr>
              <a:t> </a:t>
            </a:r>
            <a:r>
              <a:rPr lang="en-US" sz="4400" dirty="0" smtClean="0">
                <a:solidFill>
                  <a:prstClr val="white"/>
                </a:solidFill>
                <a:latin typeface="Segoe UI Light" pitchFamily="34" charset="0"/>
              </a:rPr>
              <a:t>design dimensions</a:t>
            </a:r>
          </a:p>
        </p:txBody>
      </p:sp>
      <p:grpSp>
        <p:nvGrpSpPr>
          <p:cNvPr id="70" name="Group 69"/>
          <p:cNvGrpSpPr/>
          <p:nvPr/>
        </p:nvGrpSpPr>
        <p:grpSpPr>
          <a:xfrm>
            <a:off x="6096000" y="1905000"/>
            <a:ext cx="2995791" cy="2600983"/>
            <a:chOff x="6096000" y="1905000"/>
            <a:chExt cx="2995791" cy="2600983"/>
          </a:xfrm>
        </p:grpSpPr>
        <p:sp>
          <p:nvSpPr>
            <p:cNvPr id="71" name="Oval 70"/>
            <p:cNvSpPr/>
            <p:nvPr/>
          </p:nvSpPr>
          <p:spPr>
            <a:xfrm>
              <a:off x="6305550" y="2943166"/>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2" name="Picture 10" descr="D:\research\talks\UMD_HCIL2012_Symposium\images\person_tran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73" name="Oval 72"/>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4" name="Picture 11" descr="D:\research\talks\UMD_HCIL2012_Symposium\images\FamilyWhiteTran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75" name="Straight Connector 74"/>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grpSp>
        <p:nvGrpSpPr>
          <p:cNvPr id="9" name="Group 8"/>
          <p:cNvGrpSpPr/>
          <p:nvPr/>
        </p:nvGrpSpPr>
        <p:grpSpPr>
          <a:xfrm>
            <a:off x="3028950" y="1905000"/>
            <a:ext cx="3067050" cy="2600983"/>
            <a:chOff x="3028950" y="1905000"/>
            <a:chExt cx="3067050" cy="2600983"/>
          </a:xfrm>
        </p:grpSpPr>
        <p:grpSp>
          <p:nvGrpSpPr>
            <p:cNvPr id="54" name="Group 53"/>
            <p:cNvGrpSpPr/>
            <p:nvPr/>
          </p:nvGrpSpPr>
          <p:grpSpPr>
            <a:xfrm>
              <a:off x="3028950" y="1905000"/>
              <a:ext cx="3067050" cy="2600983"/>
              <a:chOff x="3028950" y="1905000"/>
              <a:chExt cx="3067050" cy="2600983"/>
            </a:xfrm>
          </p:grpSpPr>
          <p:sp>
            <p:nvSpPr>
              <p:cNvPr id="55" name="Oval 54"/>
              <p:cNvSpPr/>
              <p:nvPr/>
            </p:nvSpPr>
            <p:spPr>
              <a:xfrm>
                <a:off x="4629150" y="2933700"/>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6" name="Group 55"/>
              <p:cNvGrpSpPr/>
              <p:nvPr/>
            </p:nvGrpSpPr>
            <p:grpSpPr>
              <a:xfrm>
                <a:off x="4957981" y="3275426"/>
                <a:ext cx="732557" cy="1048374"/>
                <a:chOff x="4700864" y="3310375"/>
                <a:chExt cx="732557" cy="1048374"/>
              </a:xfrm>
            </p:grpSpPr>
            <p:sp>
              <p:nvSpPr>
                <p:cNvPr id="65" name="Arc 64"/>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6" name="Arc 6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67" name="Picture 7" descr="D:\research\talks\UMD_HCIL2012_Symposium\images\FlowerPatel2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68" name="Teardrop 67"/>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9" name="Teardrop 68"/>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57" name="Oval 56"/>
              <p:cNvSpPr/>
              <p:nvPr/>
            </p:nvSpPr>
            <p:spPr>
              <a:xfrm>
                <a:off x="3257550" y="2949161"/>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8" name="Group 57"/>
              <p:cNvGrpSpPr/>
              <p:nvPr/>
            </p:nvGrpSpPr>
            <p:grpSpPr>
              <a:xfrm>
                <a:off x="3559858" y="3127445"/>
                <a:ext cx="599437" cy="661070"/>
                <a:chOff x="3559858" y="3127445"/>
                <a:chExt cx="599437" cy="661070"/>
              </a:xfrm>
            </p:grpSpPr>
            <p:sp>
              <p:nvSpPr>
                <p:cNvPr id="61" name="Rectangle 60"/>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2" name="Rectangle 61"/>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3" name="Rectangle 62"/>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59" name="Straight Connector 58"/>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pic>
          <p:nvPicPr>
            <p:cNvPr id="77" name="Picture 4" descr="D:\research\talks\UMD_HCIL2012_Symposium\images\FlowerPetal_Trans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1709" y="3100049"/>
              <a:ext cx="525779" cy="502920"/>
            </a:xfrm>
            <a:prstGeom prst="rect">
              <a:avLst/>
            </a:prstGeom>
            <a:noFill/>
            <a:extLst>
              <a:ext uri="{909E8E84-426E-40DD-AFC4-6F175D3DCCD1}">
                <a14:hiddenFill xmlns:a14="http://schemas.microsoft.com/office/drawing/2010/main">
                  <a:solidFill>
                    <a:srgbClr val="FFFFFF"/>
                  </a:solidFill>
                </a14:hiddenFill>
              </a:ext>
            </a:extLst>
          </p:spPr>
        </p:pic>
      </p:grpSp>
      <p:sp>
        <p:nvSpPr>
          <p:cNvPr id="78" name="Rectangle 77"/>
          <p:cNvSpPr/>
          <p:nvPr/>
        </p:nvSpPr>
        <p:spPr>
          <a:xfrm>
            <a:off x="3107563" y="2774935"/>
            <a:ext cx="1432778"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9" name="Group 78"/>
          <p:cNvGrpSpPr/>
          <p:nvPr/>
        </p:nvGrpSpPr>
        <p:grpSpPr>
          <a:xfrm>
            <a:off x="4801709" y="4154578"/>
            <a:ext cx="3151791" cy="1484222"/>
            <a:chOff x="3153759" y="4154578"/>
            <a:chExt cx="3151791" cy="1484222"/>
          </a:xfrm>
        </p:grpSpPr>
        <p:cxnSp>
          <p:nvCxnSpPr>
            <p:cNvPr id="80" name="Straight Connector 79"/>
            <p:cNvCxnSpPr/>
            <p:nvPr/>
          </p:nvCxnSpPr>
          <p:spPr>
            <a:xfrm>
              <a:off x="5245925" y="4154578"/>
              <a:ext cx="0" cy="722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1" name="Rectangle 80"/>
            <p:cNvSpPr/>
            <p:nvPr/>
          </p:nvSpPr>
          <p:spPr>
            <a:xfrm>
              <a:off x="3153759" y="4876800"/>
              <a:ext cx="3151791" cy="76200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r>
                <a:rPr lang="en-US" dirty="0" smtClean="0">
                  <a:solidFill>
                    <a:schemeClr val="bg1"/>
                  </a:solidFill>
                  <a:latin typeface="Segoe UI Semibold" pitchFamily="34" charset="0"/>
                </a:rPr>
                <a:t>Focus </a:t>
              </a:r>
              <a:r>
                <a:rPr lang="en-US" dirty="0" smtClean="0">
                  <a:solidFill>
                    <a:schemeClr val="bg1"/>
                  </a:solidFill>
                  <a:latin typeface="Segoe UI Light" pitchFamily="34" charset="0"/>
                </a:rPr>
                <a:t>on individual behavior</a:t>
              </a:r>
              <a:endParaRPr lang="en-US" dirty="0">
                <a:solidFill>
                  <a:schemeClr val="bg1"/>
                </a:solidFill>
                <a:latin typeface="Segoe UI Light" pitchFamily="34" charset="0"/>
              </a:endParaRPr>
            </a:p>
          </p:txBody>
        </p:sp>
      </p:grpSp>
      <p:sp>
        <p:nvSpPr>
          <p:cNvPr id="64" name="Rectangle 63"/>
          <p:cNvSpPr/>
          <p:nvPr/>
        </p:nvSpPr>
        <p:spPr>
          <a:xfrm>
            <a:off x="7605457" y="2888162"/>
            <a:ext cx="1432778"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2" name="TextBox 81"/>
          <p:cNvSpPr txBox="1"/>
          <p:nvPr/>
        </p:nvSpPr>
        <p:spPr>
          <a:xfrm>
            <a:off x="-57150" y="21336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812274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04800"/>
            <a:ext cx="9144000" cy="769441"/>
          </a:xfrm>
          <a:prstGeom prst="rect">
            <a:avLst/>
          </a:prstGeom>
          <a:noFill/>
        </p:spPr>
        <p:txBody>
          <a:bodyPr wrap="square" rtlCol="0">
            <a:spAutoFit/>
          </a:bodyPr>
          <a:lstStyle/>
          <a:p>
            <a:pPr algn="ctr"/>
            <a:r>
              <a:rPr lang="en-US" sz="4400" dirty="0" err="1" smtClean="0">
                <a:solidFill>
                  <a:prstClr val="white"/>
                </a:solidFill>
                <a:latin typeface="Segoe UI Semibold" pitchFamily="34" charset="0"/>
              </a:rPr>
              <a:t>ubi</a:t>
            </a:r>
            <a:r>
              <a:rPr lang="en-US" sz="4400" dirty="0" err="1" smtClean="0">
                <a:solidFill>
                  <a:srgbClr val="F79646">
                    <a:lumMod val="75000"/>
                  </a:srgbClr>
                </a:solidFill>
                <a:latin typeface="Segoe UI Semibold" pitchFamily="34" charset="0"/>
              </a:rPr>
              <a:t>system</a:t>
            </a:r>
            <a:r>
              <a:rPr lang="en-US" sz="4400" dirty="0" smtClean="0">
                <a:solidFill>
                  <a:prstClr val="white"/>
                </a:solidFill>
                <a:latin typeface="Segoe UI Semibold" pitchFamily="34" charset="0"/>
              </a:rPr>
              <a:t> </a:t>
            </a:r>
            <a:r>
              <a:rPr lang="en-US" sz="4400" dirty="0" smtClean="0">
                <a:solidFill>
                  <a:prstClr val="white"/>
                </a:solidFill>
                <a:latin typeface="Segoe UI Light" pitchFamily="34" charset="0"/>
              </a:rPr>
              <a:t>studies</a:t>
            </a:r>
          </a:p>
        </p:txBody>
      </p:sp>
      <p:pic>
        <p:nvPicPr>
          <p:cNvPr id="5" name="Picture 19" descr="C:\research\projects\UbiGreen\Trunk\Screenshots\TreeSequenceWithPhone\Tree10.png"/>
          <p:cNvPicPr>
            <a:picLocks noChangeAspect="1" noChangeArrowheads="1"/>
          </p:cNvPicPr>
          <p:nvPr/>
        </p:nvPicPr>
        <p:blipFill rotWithShape="1">
          <a:blip r:embed="rId2" cstate="print"/>
          <a:srcRect l="1935" r="1935" b="190"/>
          <a:stretch/>
        </p:blipFill>
        <p:spPr bwMode="auto">
          <a:xfrm>
            <a:off x="449406" y="3792036"/>
            <a:ext cx="646569" cy="1664208"/>
          </a:xfrm>
          <a:prstGeom prst="rect">
            <a:avLst/>
          </a:prstGeom>
          <a:noFill/>
          <a:effectLst/>
        </p:spPr>
      </p:pic>
      <p:sp>
        <p:nvSpPr>
          <p:cNvPr id="6" name="Rectangle 5"/>
          <p:cNvSpPr/>
          <p:nvPr/>
        </p:nvSpPr>
        <p:spPr>
          <a:xfrm>
            <a:off x="329843" y="3439094"/>
            <a:ext cx="908394" cy="314183"/>
          </a:xfrm>
          <a:prstGeom prst="rect">
            <a:avLst/>
          </a:prstGeom>
        </p:spPr>
        <p:txBody>
          <a:bodyPr wrap="none">
            <a:spAutoFit/>
          </a:bodyPr>
          <a:lstStyle/>
          <a:p>
            <a:pPr algn="ctr"/>
            <a:r>
              <a:rPr lang="en-US" sz="1600" dirty="0" smtClean="0">
                <a:solidFill>
                  <a:prstClr val="white"/>
                </a:solidFill>
                <a:latin typeface="Segoe UI Semibold" pitchFamily="34" charset="0"/>
              </a:rPr>
              <a:t>ubi</a:t>
            </a:r>
            <a:r>
              <a:rPr lang="en-US" sz="1600" dirty="0" smtClean="0">
                <a:solidFill>
                  <a:srgbClr val="97CB16"/>
                </a:solidFill>
                <a:latin typeface="Segoe UI Light" pitchFamily="34" charset="0"/>
              </a:rPr>
              <a:t>green</a:t>
            </a:r>
            <a:endParaRPr lang="en-US" sz="700" dirty="0">
              <a:solidFill>
                <a:srgbClr val="97CB16"/>
              </a:solidFill>
              <a:latin typeface="Segoe UI Light" pitchFamily="34" charset="0"/>
            </a:endParaRPr>
          </a:p>
        </p:txBody>
      </p:sp>
      <p:grpSp>
        <p:nvGrpSpPr>
          <p:cNvPr id="12" name="Group 11"/>
          <p:cNvGrpSpPr/>
          <p:nvPr/>
        </p:nvGrpSpPr>
        <p:grpSpPr>
          <a:xfrm>
            <a:off x="447300" y="1258996"/>
            <a:ext cx="664099" cy="2017604"/>
            <a:chOff x="359005" y="890547"/>
            <a:chExt cx="835537" cy="2538453"/>
          </a:xfrm>
        </p:grpSpPr>
        <p:pic>
          <p:nvPicPr>
            <p:cNvPr id="7" name="Picture 6" descr="C:\research\talks\MobileHealth2010-PassiveFeedback\ubifit_redone_higher_res.png"/>
            <p:cNvPicPr>
              <a:picLocks noChangeAspect="1" noChangeArrowheads="1"/>
            </p:cNvPicPr>
            <p:nvPr/>
          </p:nvPicPr>
          <p:blipFill rotWithShape="1">
            <a:blip r:embed="rId3" cstate="print"/>
            <a:srcRect r="1054"/>
            <a:stretch/>
          </p:blipFill>
          <p:spPr bwMode="auto">
            <a:xfrm>
              <a:off x="359005" y="1332771"/>
              <a:ext cx="835537" cy="2096229"/>
            </a:xfrm>
            <a:prstGeom prst="rect">
              <a:avLst/>
            </a:prstGeom>
            <a:noFill/>
            <a:effectLst/>
          </p:spPr>
        </p:pic>
        <p:sp>
          <p:nvSpPr>
            <p:cNvPr id="8" name="Rectangle 7"/>
            <p:cNvSpPr/>
            <p:nvPr/>
          </p:nvSpPr>
          <p:spPr>
            <a:xfrm>
              <a:off x="436044" y="890547"/>
              <a:ext cx="700833" cy="369332"/>
            </a:xfrm>
            <a:prstGeom prst="rect">
              <a:avLst/>
            </a:prstGeom>
          </p:spPr>
          <p:txBody>
            <a:bodyPr wrap="none">
              <a:spAutoFit/>
            </a:bodyPr>
            <a:lstStyle/>
            <a:p>
              <a:pPr algn="ctr"/>
              <a:r>
                <a:rPr lang="en-US" dirty="0" smtClean="0">
                  <a:solidFill>
                    <a:prstClr val="white"/>
                  </a:solidFill>
                  <a:latin typeface="Segoe UI Semibold" pitchFamily="34" charset="0"/>
                </a:rPr>
                <a:t>ubi</a:t>
              </a:r>
              <a:r>
                <a:rPr lang="en-US" dirty="0" smtClean="0">
                  <a:solidFill>
                    <a:srgbClr val="CC0797"/>
                  </a:solidFill>
                  <a:latin typeface="Segoe UI Light" pitchFamily="34" charset="0"/>
                </a:rPr>
                <a:t>fit</a:t>
              </a:r>
              <a:endParaRPr lang="en-US" dirty="0">
                <a:solidFill>
                  <a:srgbClr val="CC0797"/>
                </a:solidFill>
                <a:latin typeface="Segoe UI Light" pitchFamily="34" charset="0"/>
              </a:endParaRPr>
            </a:p>
          </p:txBody>
        </p:sp>
      </p:grpSp>
      <p:sp>
        <p:nvSpPr>
          <p:cNvPr id="9" name="Rectangle 8"/>
          <p:cNvSpPr/>
          <p:nvPr/>
        </p:nvSpPr>
        <p:spPr>
          <a:xfrm>
            <a:off x="9906000" y="3276600"/>
            <a:ext cx="13716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309487" y="2191115"/>
            <a:ext cx="3110113" cy="628285"/>
          </a:xfrm>
          <a:prstGeom prst="rect">
            <a:avLst/>
          </a:prstGeom>
          <a:solidFill>
            <a:schemeClr val="tx1">
              <a:lumMod val="75000"/>
              <a:lumOff val="2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600" dirty="0" smtClean="0">
                <a:latin typeface="Segoe UI Semibold" pitchFamily="34" charset="0"/>
              </a:rPr>
              <a:t>3-week Qualitative Field Trial</a:t>
            </a:r>
          </a:p>
          <a:p>
            <a:pPr algn="ctr"/>
            <a:r>
              <a:rPr lang="en-US" sz="1600" dirty="0" smtClean="0">
                <a:latin typeface="Segoe UI Light" pitchFamily="34" charset="0"/>
              </a:rPr>
              <a:t>12 Participants (6F/6M)</a:t>
            </a:r>
          </a:p>
        </p:txBody>
      </p:sp>
      <p:sp>
        <p:nvSpPr>
          <p:cNvPr id="14" name="Rectangle 13"/>
          <p:cNvSpPr/>
          <p:nvPr/>
        </p:nvSpPr>
        <p:spPr>
          <a:xfrm>
            <a:off x="9906000" y="4175352"/>
            <a:ext cx="3110113" cy="897575"/>
          </a:xfrm>
          <a:prstGeom prst="rect">
            <a:avLst/>
          </a:prstGeom>
          <a:solidFill>
            <a:schemeClr val="tx1">
              <a:lumMod val="95000"/>
              <a:lumOff val="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rIns="91440" rtlCol="0" anchor="ctr"/>
          <a:lstStyle/>
          <a:p>
            <a:r>
              <a:rPr lang="en-US" sz="1600" dirty="0">
                <a:solidFill>
                  <a:schemeClr val="bg1"/>
                </a:solidFill>
                <a:latin typeface="Segoe UI Light" pitchFamily="34" charset="0"/>
              </a:rPr>
              <a:t>Goal: Explore reactions to </a:t>
            </a:r>
            <a:r>
              <a:rPr lang="en-US" sz="1600" dirty="0" smtClean="0">
                <a:solidFill>
                  <a:schemeClr val="bg1"/>
                </a:solidFill>
                <a:latin typeface="Segoe UI Light" pitchFamily="34" charset="0"/>
              </a:rPr>
              <a:t>wearable device, activity </a:t>
            </a:r>
            <a:r>
              <a:rPr lang="en-US" sz="1600" dirty="0">
                <a:solidFill>
                  <a:schemeClr val="bg1"/>
                </a:solidFill>
                <a:latin typeface="Segoe UI Light" pitchFamily="34" charset="0"/>
              </a:rPr>
              <a:t>inference </a:t>
            </a:r>
            <a:r>
              <a:rPr lang="en-US" sz="1600" dirty="0" smtClean="0">
                <a:solidFill>
                  <a:schemeClr val="bg1"/>
                </a:solidFill>
                <a:latin typeface="Segoe UI Light" pitchFamily="34" charset="0"/>
              </a:rPr>
              <a:t>and overall </a:t>
            </a:r>
            <a:r>
              <a:rPr lang="en-US" sz="1600" dirty="0" err="1">
                <a:solidFill>
                  <a:schemeClr val="bg1"/>
                </a:solidFill>
                <a:latin typeface="Segoe UI Light" pitchFamily="34" charset="0"/>
              </a:rPr>
              <a:t>ubi</a:t>
            </a:r>
            <a:r>
              <a:rPr lang="en-US" sz="1600" dirty="0" err="1">
                <a:solidFill>
                  <a:srgbClr val="CC0797"/>
                </a:solidFill>
                <a:latin typeface="Segoe UI Light" pitchFamily="34" charset="0"/>
              </a:rPr>
              <a:t>fit</a:t>
            </a:r>
            <a:r>
              <a:rPr lang="en-US" sz="1600" dirty="0">
                <a:solidFill>
                  <a:schemeClr val="bg1"/>
                </a:solidFill>
                <a:latin typeface="Segoe UI Light" pitchFamily="34" charset="0"/>
              </a:rPr>
              <a:t> concept</a:t>
            </a:r>
          </a:p>
        </p:txBody>
      </p:sp>
      <p:sp>
        <p:nvSpPr>
          <p:cNvPr id="19" name="Rectangle 18"/>
          <p:cNvSpPr/>
          <p:nvPr/>
        </p:nvSpPr>
        <p:spPr>
          <a:xfrm>
            <a:off x="1309487" y="4267201"/>
            <a:ext cx="3110113" cy="628285"/>
          </a:xfrm>
          <a:prstGeom prst="rect">
            <a:avLst/>
          </a:prstGeom>
          <a:solidFill>
            <a:schemeClr val="tx1">
              <a:lumMod val="75000"/>
              <a:lumOff val="2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600" dirty="0" smtClean="0">
                <a:latin typeface="Segoe UI Semibold" pitchFamily="34" charset="0"/>
              </a:rPr>
              <a:t>3-week Qualitative Field Trial</a:t>
            </a:r>
          </a:p>
          <a:p>
            <a:pPr algn="ctr"/>
            <a:r>
              <a:rPr lang="en-US" sz="1600" dirty="0" smtClean="0">
                <a:latin typeface="Segoe UI Light" pitchFamily="34" charset="0"/>
              </a:rPr>
              <a:t>14 Participants (7F/7M)</a:t>
            </a:r>
          </a:p>
        </p:txBody>
      </p:sp>
      <p:sp>
        <p:nvSpPr>
          <p:cNvPr id="15" name="Rectangle 14"/>
          <p:cNvSpPr/>
          <p:nvPr/>
        </p:nvSpPr>
        <p:spPr>
          <a:xfrm>
            <a:off x="9448800" y="1074241"/>
            <a:ext cx="4491842" cy="897575"/>
          </a:xfrm>
          <a:prstGeom prst="rect">
            <a:avLst/>
          </a:prstGeom>
          <a:solidFill>
            <a:schemeClr val="tx1">
              <a:lumMod val="95000"/>
              <a:lumOff val="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rIns="91440" rtlCol="0" anchor="ctr"/>
          <a:lstStyle/>
          <a:p>
            <a:r>
              <a:rPr lang="en-US" sz="1600" dirty="0">
                <a:solidFill>
                  <a:schemeClr val="bg1"/>
                </a:solidFill>
                <a:latin typeface="Segoe UI Light" pitchFamily="34" charset="0"/>
              </a:rPr>
              <a:t>Goal: </a:t>
            </a:r>
            <a:r>
              <a:rPr lang="en-US" sz="1600" dirty="0" smtClean="0">
                <a:solidFill>
                  <a:schemeClr val="bg1"/>
                </a:solidFill>
                <a:latin typeface="Segoe UI Light" pitchFamily="34" charset="0"/>
              </a:rPr>
              <a:t>Investigate the effectiveness of the </a:t>
            </a:r>
            <a:r>
              <a:rPr lang="en-US" sz="1600" dirty="0" err="1" smtClean="0">
                <a:solidFill>
                  <a:schemeClr val="bg1"/>
                </a:solidFill>
                <a:latin typeface="Segoe UI Light" pitchFamily="34" charset="0"/>
              </a:rPr>
              <a:t>ub</a:t>
            </a:r>
            <a:r>
              <a:rPr lang="en-US" sz="1600" dirty="0" err="1" smtClean="0">
                <a:solidFill>
                  <a:srgbClr val="CC0797"/>
                </a:solidFill>
                <a:latin typeface="Segoe UI Light" pitchFamily="34" charset="0"/>
              </a:rPr>
              <a:t>fit</a:t>
            </a:r>
            <a:r>
              <a:rPr lang="en-US" sz="1600" dirty="0" smtClean="0">
                <a:solidFill>
                  <a:schemeClr val="bg1"/>
                </a:solidFill>
                <a:latin typeface="Segoe UI Light" pitchFamily="34" charset="0"/>
              </a:rPr>
              <a:t> </a:t>
            </a:r>
            <a:r>
              <a:rPr lang="en-US" sz="1600" dirty="0" err="1" smtClean="0">
                <a:solidFill>
                  <a:schemeClr val="bg1"/>
                </a:solidFill>
                <a:latin typeface="Segoe UI Light" pitchFamily="34" charset="0"/>
              </a:rPr>
              <a:t>glanceable</a:t>
            </a:r>
            <a:r>
              <a:rPr lang="en-US" sz="1600" dirty="0" smtClean="0">
                <a:solidFill>
                  <a:schemeClr val="bg1"/>
                </a:solidFill>
                <a:latin typeface="Segoe UI Light" pitchFamily="34" charset="0"/>
              </a:rPr>
              <a:t> display and activity sensor in encouraging fitness behavior</a:t>
            </a:r>
            <a:endParaRPr lang="en-US" sz="1600" dirty="0">
              <a:solidFill>
                <a:schemeClr val="bg1"/>
              </a:solidFill>
              <a:latin typeface="Segoe UI Light" pitchFamily="34" charset="0"/>
            </a:endParaRPr>
          </a:p>
        </p:txBody>
      </p:sp>
      <p:sp>
        <p:nvSpPr>
          <p:cNvPr id="11" name="Rectangle 10"/>
          <p:cNvSpPr/>
          <p:nvPr/>
        </p:nvSpPr>
        <p:spPr>
          <a:xfrm>
            <a:off x="4419600" y="2191114"/>
            <a:ext cx="4495800" cy="628285"/>
          </a:xfrm>
          <a:prstGeom prst="rect">
            <a:avLst/>
          </a:prstGeom>
          <a:solidFill>
            <a:schemeClr val="tx1">
              <a:lumMod val="75000"/>
              <a:lumOff val="2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r>
              <a:rPr lang="en-US" sz="1600" dirty="0">
                <a:latin typeface="Segoe UI Semibold" pitchFamily="34" charset="0"/>
              </a:rPr>
              <a:t>3-month Behavioral Field Trial</a:t>
            </a:r>
          </a:p>
          <a:p>
            <a:pPr algn="ctr"/>
            <a:r>
              <a:rPr lang="en-US" sz="1600" dirty="0" smtClean="0">
                <a:latin typeface="Segoe UI Light" pitchFamily="34" charset="0"/>
              </a:rPr>
              <a:t>28 </a:t>
            </a:r>
            <a:r>
              <a:rPr lang="en-US" sz="1600" dirty="0">
                <a:latin typeface="Segoe UI Light" pitchFamily="34" charset="0"/>
              </a:rPr>
              <a:t>Participants </a:t>
            </a:r>
            <a:r>
              <a:rPr lang="en-US" sz="1600" dirty="0" smtClean="0">
                <a:latin typeface="Segoe UI Light" pitchFamily="34" charset="0"/>
              </a:rPr>
              <a:t>(15F/13M</a:t>
            </a:r>
            <a:r>
              <a:rPr lang="en-US" sz="1600" dirty="0">
                <a:latin typeface="Segoe UI Light" pitchFamily="34" charset="0"/>
              </a:rPr>
              <a:t>)</a:t>
            </a:r>
          </a:p>
        </p:txBody>
      </p:sp>
      <p:sp>
        <p:nvSpPr>
          <p:cNvPr id="20" name="Rectangle 19"/>
          <p:cNvSpPr/>
          <p:nvPr/>
        </p:nvSpPr>
        <p:spPr>
          <a:xfrm>
            <a:off x="4419600" y="4267200"/>
            <a:ext cx="4495800" cy="628285"/>
          </a:xfrm>
          <a:prstGeom prst="rect">
            <a:avLst/>
          </a:prstGeom>
          <a:solidFill>
            <a:schemeClr val="tx1">
              <a:lumMod val="75000"/>
              <a:lumOff val="2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r>
              <a:rPr lang="en-US" sz="1600" dirty="0" smtClean="0">
                <a:latin typeface="Segoe UI Semibold" pitchFamily="34" charset="0"/>
              </a:rPr>
              <a:t>Behavioral </a:t>
            </a:r>
            <a:r>
              <a:rPr lang="en-US" sz="1600" dirty="0">
                <a:latin typeface="Segoe UI Semibold" pitchFamily="34" charset="0"/>
              </a:rPr>
              <a:t>Field Trial</a:t>
            </a:r>
          </a:p>
          <a:p>
            <a:pPr algn="ctr"/>
            <a:r>
              <a:rPr lang="en-US" sz="1600" dirty="0">
                <a:solidFill>
                  <a:schemeClr val="bg1"/>
                </a:solidFill>
                <a:latin typeface="Segoe UI Light" pitchFamily="34" charset="0"/>
              </a:rPr>
              <a:t>Future Work </a:t>
            </a:r>
            <a:r>
              <a:rPr lang="en-US" sz="1600" dirty="0" smtClean="0">
                <a:solidFill>
                  <a:schemeClr val="bg1"/>
                </a:solidFill>
                <a:latin typeface="Segoe UI Light" pitchFamily="34" charset="0"/>
                <a:sym typeface="Wingdings" pitchFamily="2" charset="2"/>
              </a:rPr>
              <a:t></a:t>
            </a:r>
            <a:endParaRPr lang="en-US" sz="1600" dirty="0">
              <a:solidFill>
                <a:schemeClr val="bg1"/>
              </a:solidFill>
              <a:latin typeface="Segoe UI Light" pitchFamily="34" charset="0"/>
            </a:endParaRPr>
          </a:p>
        </p:txBody>
      </p:sp>
      <p:sp>
        <p:nvSpPr>
          <p:cNvPr id="24" name="TextBox 23"/>
          <p:cNvSpPr txBox="1"/>
          <p:nvPr/>
        </p:nvSpPr>
        <p:spPr>
          <a:xfrm>
            <a:off x="4572000" y="7391400"/>
            <a:ext cx="5210974" cy="1569660"/>
          </a:xfrm>
          <a:prstGeom prst="rect">
            <a:avLst/>
          </a:prstGeom>
          <a:solidFill>
            <a:schemeClr val="accent6">
              <a:lumMod val="40000"/>
              <a:lumOff val="60000"/>
            </a:schemeClr>
          </a:solidFill>
        </p:spPr>
        <p:txBody>
          <a:bodyPr wrap="square" rtlCol="0">
            <a:spAutoFit/>
          </a:bodyPr>
          <a:lstStyle/>
          <a:p>
            <a:pPr algn="ctr"/>
            <a:r>
              <a:rPr lang="en-US" sz="4800" dirty="0" smtClean="0">
                <a:solidFill>
                  <a:srgbClr val="FF0000"/>
                </a:solidFill>
                <a:latin typeface="Segoe Print" pitchFamily="2" charset="0"/>
              </a:rPr>
              <a:t>GET RID OF TEXT</a:t>
            </a:r>
          </a:p>
        </p:txBody>
      </p:sp>
    </p:spTree>
    <p:extLst>
      <p:ext uri="{BB962C8B-B14F-4D97-AF65-F5344CB8AC3E}">
        <p14:creationId xmlns:p14="http://schemas.microsoft.com/office/powerpoint/2010/main" val="331766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animBg="1"/>
      <p:bldP spid="11" grpId="0" animBg="1"/>
      <p:bldP spid="2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4267200" y="2120773"/>
            <a:ext cx="4359843" cy="3273552"/>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cstate="print"/>
          <a:srcRect/>
          <a:stretch>
            <a:fillRect/>
          </a:stretch>
        </p:blipFill>
        <p:spPr bwMode="auto">
          <a:xfrm>
            <a:off x="304800" y="2105007"/>
            <a:ext cx="4257400" cy="3276600"/>
          </a:xfrm>
          <a:prstGeom prst="rect">
            <a:avLst/>
          </a:prstGeom>
          <a:noFill/>
          <a:ln w="9525">
            <a:noFill/>
            <a:miter lim="800000"/>
            <a:headEnd/>
            <a:tailEnd/>
          </a:ln>
          <a:effectLst/>
        </p:spPr>
      </p:pic>
      <p:grpSp>
        <p:nvGrpSpPr>
          <p:cNvPr id="2" name="Group 17"/>
          <p:cNvGrpSpPr/>
          <p:nvPr/>
        </p:nvGrpSpPr>
        <p:grpSpPr>
          <a:xfrm>
            <a:off x="1295400" y="1791317"/>
            <a:ext cx="2667000" cy="326408"/>
            <a:chOff x="1295400" y="892792"/>
            <a:chExt cx="2667000" cy="326408"/>
          </a:xfrm>
        </p:grpSpPr>
        <p:sp>
          <p:nvSpPr>
            <p:cNvPr id="15" name="Rectangle 14"/>
            <p:cNvSpPr/>
            <p:nvPr/>
          </p:nvSpPr>
          <p:spPr>
            <a:xfrm>
              <a:off x="1295400" y="914399"/>
              <a:ext cx="2667000" cy="30480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8" name="Straight Connector 7"/>
            <p:cNvCxnSpPr/>
            <p:nvPr/>
          </p:nvCxnSpPr>
          <p:spPr>
            <a:xfrm>
              <a:off x="1386840" y="1065212"/>
              <a:ext cx="365760" cy="1588"/>
            </a:xfrm>
            <a:prstGeom prst="line">
              <a:avLst/>
            </a:prstGeom>
            <a:ln w="28575">
              <a:solidFill>
                <a:srgbClr val="0B5EF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1065212"/>
              <a:ext cx="365760" cy="1588"/>
            </a:xfrm>
            <a:prstGeom prst="line">
              <a:avLst/>
            </a:prstGeom>
            <a:ln w="28575">
              <a:solidFill>
                <a:srgbClr val="00BA0F"/>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187264" y="892792"/>
              <a:ext cx="775136" cy="307777"/>
            </a:xfrm>
            <a:prstGeom prst="rect">
              <a:avLst/>
            </a:prstGeom>
            <a:noFill/>
          </p:spPr>
          <p:txBody>
            <a:bodyPr wrap="square" rtlCol="0">
              <a:spAutoFit/>
            </a:bodyPr>
            <a:lstStyle/>
            <a:p>
              <a:r>
                <a:rPr lang="en-US" sz="1400" dirty="0" smtClean="0">
                  <a:solidFill>
                    <a:prstClr val="black"/>
                  </a:solidFill>
                </a:rPr>
                <a:t>Best Fit</a:t>
              </a:r>
              <a:endParaRPr lang="en-US" sz="1400" dirty="0">
                <a:solidFill>
                  <a:prstClr val="black"/>
                </a:solidFill>
              </a:endParaRPr>
            </a:p>
          </p:txBody>
        </p:sp>
        <p:sp>
          <p:nvSpPr>
            <p:cNvPr id="17" name="Rectangle 16"/>
            <p:cNvSpPr/>
            <p:nvPr/>
          </p:nvSpPr>
          <p:spPr>
            <a:xfrm>
              <a:off x="1728139" y="892792"/>
              <a:ext cx="1091261" cy="307777"/>
            </a:xfrm>
            <a:prstGeom prst="rect">
              <a:avLst/>
            </a:prstGeom>
          </p:spPr>
          <p:txBody>
            <a:bodyPr wrap="none">
              <a:spAutoFit/>
            </a:bodyPr>
            <a:lstStyle/>
            <a:p>
              <a:r>
                <a:rPr lang="en-US" sz="1400" dirty="0" smtClean="0">
                  <a:solidFill>
                    <a:prstClr val="black"/>
                  </a:solidFill>
                </a:rPr>
                <a:t>Linear Trend</a:t>
              </a:r>
              <a:endParaRPr lang="en-US" sz="1400" dirty="0">
                <a:solidFill>
                  <a:prstClr val="black"/>
                </a:solidFill>
              </a:endParaRPr>
            </a:p>
          </p:txBody>
        </p:sp>
      </p:grpSp>
      <p:sp>
        <p:nvSpPr>
          <p:cNvPr id="19" name="TextBox 18"/>
          <p:cNvSpPr txBox="1"/>
          <p:nvPr/>
        </p:nvSpPr>
        <p:spPr>
          <a:xfrm>
            <a:off x="1066800" y="5622925"/>
            <a:ext cx="3124200" cy="400110"/>
          </a:xfrm>
          <a:prstGeom prst="rect">
            <a:avLst/>
          </a:prstGeom>
          <a:noFill/>
        </p:spPr>
        <p:txBody>
          <a:bodyPr wrap="square" rtlCol="0">
            <a:spAutoFit/>
          </a:bodyPr>
          <a:lstStyle/>
          <a:p>
            <a:pPr algn="ctr"/>
            <a:r>
              <a:rPr lang="en-US" sz="2000" dirty="0" smtClean="0">
                <a:solidFill>
                  <a:prstClr val="black"/>
                </a:solidFill>
                <a:latin typeface="Segoe UI Semibold" pitchFamily="34" charset="0"/>
              </a:rPr>
              <a:t>no </a:t>
            </a:r>
            <a:r>
              <a:rPr lang="en-US" sz="2000" dirty="0" err="1" smtClean="0">
                <a:solidFill>
                  <a:prstClr val="black"/>
                </a:solidFill>
                <a:latin typeface="Segoe UI Semibold" pitchFamily="34" charset="0"/>
              </a:rPr>
              <a:t>glanceable</a:t>
            </a:r>
            <a:r>
              <a:rPr lang="en-US" sz="2000" dirty="0" smtClean="0">
                <a:solidFill>
                  <a:prstClr val="black"/>
                </a:solidFill>
                <a:latin typeface="Segoe UI Semibold" pitchFamily="34" charset="0"/>
              </a:rPr>
              <a:t> display</a:t>
            </a:r>
            <a:endParaRPr lang="en-US" sz="2000" dirty="0">
              <a:solidFill>
                <a:prstClr val="black"/>
              </a:solidFill>
              <a:latin typeface="Segoe UI Semibold" pitchFamily="34" charset="0"/>
            </a:endParaRPr>
          </a:p>
        </p:txBody>
      </p:sp>
      <p:sp>
        <p:nvSpPr>
          <p:cNvPr id="20" name="TextBox 19"/>
          <p:cNvSpPr txBox="1"/>
          <p:nvPr/>
        </p:nvSpPr>
        <p:spPr>
          <a:xfrm>
            <a:off x="5410200" y="5622925"/>
            <a:ext cx="2743200" cy="400110"/>
          </a:xfrm>
          <a:prstGeom prst="rect">
            <a:avLst/>
          </a:prstGeom>
          <a:noFill/>
        </p:spPr>
        <p:txBody>
          <a:bodyPr wrap="square" rtlCol="0">
            <a:spAutoFit/>
          </a:bodyPr>
          <a:lstStyle/>
          <a:p>
            <a:pPr algn="ctr"/>
            <a:r>
              <a:rPr lang="en-US" sz="2000" dirty="0" err="1" smtClean="0">
                <a:solidFill>
                  <a:prstClr val="black"/>
                </a:solidFill>
                <a:latin typeface="Segoe UI Semibold" pitchFamily="34" charset="0"/>
              </a:rPr>
              <a:t>glanceable</a:t>
            </a:r>
            <a:r>
              <a:rPr lang="en-US" sz="2000" dirty="0" smtClean="0">
                <a:solidFill>
                  <a:prstClr val="black"/>
                </a:solidFill>
                <a:latin typeface="Segoe UI Semibold" pitchFamily="34" charset="0"/>
              </a:rPr>
              <a:t> display</a:t>
            </a:r>
            <a:endParaRPr lang="en-US" sz="2000" dirty="0">
              <a:solidFill>
                <a:prstClr val="black"/>
              </a:solidFill>
              <a:latin typeface="Segoe UI Semibold" pitchFamily="34" charset="0"/>
            </a:endParaRPr>
          </a:p>
        </p:txBody>
      </p:sp>
      <p:sp>
        <p:nvSpPr>
          <p:cNvPr id="21" name="Title 31"/>
          <p:cNvSpPr>
            <a:spLocks noGrp="1"/>
          </p:cNvSpPr>
          <p:nvPr>
            <p:ph type="title"/>
          </p:nvPr>
        </p:nvSpPr>
        <p:spPr>
          <a:xfrm>
            <a:off x="0" y="457200"/>
            <a:ext cx="9144000" cy="685800"/>
          </a:xfrm>
        </p:spPr>
        <p:txBody>
          <a:bodyPr>
            <a:noAutofit/>
          </a:bodyPr>
          <a:lstStyle/>
          <a:p>
            <a:pPr algn="ctr"/>
            <a:r>
              <a:rPr lang="en-US" dirty="0" smtClean="0">
                <a:solidFill>
                  <a:schemeClr val="tx1">
                    <a:lumMod val="75000"/>
                    <a:lumOff val="25000"/>
                  </a:schemeClr>
                </a:solidFill>
                <a:latin typeface="Segoe UI Semibold" pitchFamily="34" charset="0"/>
              </a:rPr>
              <a:t>effectiveness </a:t>
            </a:r>
            <a:r>
              <a:rPr lang="en-US" dirty="0" smtClean="0">
                <a:solidFill>
                  <a:schemeClr val="tx1">
                    <a:lumMod val="75000"/>
                    <a:lumOff val="25000"/>
                  </a:schemeClr>
                </a:solidFill>
                <a:latin typeface="Segoe UI Light" pitchFamily="34" charset="0"/>
              </a:rPr>
              <a:t>of the </a:t>
            </a:r>
            <a:r>
              <a:rPr lang="en-US" dirty="0" err="1" smtClean="0">
                <a:solidFill>
                  <a:schemeClr val="tx1">
                    <a:lumMod val="75000"/>
                    <a:lumOff val="25000"/>
                  </a:schemeClr>
                </a:solidFill>
                <a:latin typeface="Segoe UI Light" pitchFamily="34" charset="0"/>
              </a:rPr>
              <a:t>ubi</a:t>
            </a:r>
            <a:r>
              <a:rPr lang="en-US" dirty="0" err="1" smtClean="0">
                <a:solidFill>
                  <a:srgbClr val="CC0797"/>
                </a:solidFill>
                <a:latin typeface="Segoe UI Light" pitchFamily="34" charset="0"/>
              </a:rPr>
              <a:t>fit</a:t>
            </a:r>
            <a:r>
              <a:rPr lang="en-US" dirty="0" smtClean="0">
                <a:solidFill>
                  <a:schemeClr val="tx1">
                    <a:lumMod val="75000"/>
                    <a:lumOff val="25000"/>
                  </a:schemeClr>
                </a:solidFill>
                <a:latin typeface="Segoe UI Light" pitchFamily="34" charset="0"/>
              </a:rPr>
              <a:t> </a:t>
            </a:r>
            <a:r>
              <a:rPr lang="en-US" dirty="0" err="1" smtClean="0">
                <a:solidFill>
                  <a:schemeClr val="tx1">
                    <a:lumMod val="75000"/>
                    <a:lumOff val="25000"/>
                  </a:schemeClr>
                </a:solidFill>
                <a:latin typeface="Segoe UI Light" pitchFamily="34" charset="0"/>
              </a:rPr>
              <a:t>glanceable</a:t>
            </a:r>
            <a:r>
              <a:rPr lang="en-US" dirty="0" smtClean="0">
                <a:solidFill>
                  <a:schemeClr val="tx1">
                    <a:lumMod val="75000"/>
                    <a:lumOff val="25000"/>
                  </a:schemeClr>
                </a:solidFill>
                <a:latin typeface="Segoe UI Light" pitchFamily="34" charset="0"/>
              </a:rPr>
              <a:t> display</a:t>
            </a:r>
            <a:endParaRPr lang="en-US" dirty="0">
              <a:solidFill>
                <a:schemeClr val="tx1">
                  <a:lumMod val="75000"/>
                  <a:lumOff val="25000"/>
                </a:schemeClr>
              </a:solidFill>
              <a:latin typeface="Segoe UI Light" pitchFamily="34" charset="0"/>
            </a:endParaRPr>
          </a:p>
        </p:txBody>
      </p:sp>
      <p:sp>
        <p:nvSpPr>
          <p:cNvPr id="26" name="TextBox 25"/>
          <p:cNvSpPr txBox="1"/>
          <p:nvPr/>
        </p:nvSpPr>
        <p:spPr>
          <a:xfrm>
            <a:off x="152400" y="6384925"/>
            <a:ext cx="7239000" cy="369332"/>
          </a:xfrm>
          <a:prstGeom prst="rect">
            <a:avLst/>
          </a:prstGeom>
          <a:noFill/>
        </p:spPr>
        <p:txBody>
          <a:bodyPr wrap="square" rtlCol="0">
            <a:spAutoFit/>
          </a:bodyPr>
          <a:lstStyle/>
          <a:p>
            <a:r>
              <a:rPr lang="en-US" dirty="0" smtClean="0">
                <a:solidFill>
                  <a:prstClr val="black"/>
                </a:solidFill>
              </a:rPr>
              <a:t>Study occurred over Thanksgiving, Christmas, and New Years. </a:t>
            </a:r>
            <a:endParaRPr lang="en-US" dirty="0">
              <a:solidFill>
                <a:prstClr val="black"/>
              </a:solidFill>
            </a:endParaRPr>
          </a:p>
        </p:txBody>
      </p:sp>
      <p:grpSp>
        <p:nvGrpSpPr>
          <p:cNvPr id="3" name="Group 15"/>
          <p:cNvGrpSpPr/>
          <p:nvPr/>
        </p:nvGrpSpPr>
        <p:grpSpPr>
          <a:xfrm>
            <a:off x="5410200" y="1791317"/>
            <a:ext cx="2667000" cy="326408"/>
            <a:chOff x="1295400" y="892792"/>
            <a:chExt cx="2667000" cy="326408"/>
          </a:xfrm>
        </p:grpSpPr>
        <p:sp>
          <p:nvSpPr>
            <p:cNvPr id="22" name="Rectangle 21"/>
            <p:cNvSpPr/>
            <p:nvPr/>
          </p:nvSpPr>
          <p:spPr>
            <a:xfrm>
              <a:off x="1295400" y="914399"/>
              <a:ext cx="2667000" cy="30480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23" name="Straight Connector 22"/>
            <p:cNvCxnSpPr/>
            <p:nvPr/>
          </p:nvCxnSpPr>
          <p:spPr>
            <a:xfrm>
              <a:off x="1386840" y="1065212"/>
              <a:ext cx="365760" cy="1588"/>
            </a:xfrm>
            <a:prstGeom prst="line">
              <a:avLst/>
            </a:prstGeom>
            <a:ln w="28575">
              <a:solidFill>
                <a:srgbClr val="0B5EF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819400" y="1065212"/>
              <a:ext cx="365760" cy="1588"/>
            </a:xfrm>
            <a:prstGeom prst="line">
              <a:avLst/>
            </a:prstGeom>
            <a:ln w="28575">
              <a:solidFill>
                <a:srgbClr val="00BA0F"/>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187264" y="892792"/>
              <a:ext cx="775136" cy="307777"/>
            </a:xfrm>
            <a:prstGeom prst="rect">
              <a:avLst/>
            </a:prstGeom>
            <a:noFill/>
          </p:spPr>
          <p:txBody>
            <a:bodyPr wrap="square" rtlCol="0">
              <a:spAutoFit/>
            </a:bodyPr>
            <a:lstStyle/>
            <a:p>
              <a:r>
                <a:rPr lang="en-US" sz="1400" dirty="0" smtClean="0">
                  <a:solidFill>
                    <a:prstClr val="black"/>
                  </a:solidFill>
                </a:rPr>
                <a:t>Best Fit</a:t>
              </a:r>
              <a:endParaRPr lang="en-US" sz="1400" dirty="0">
                <a:solidFill>
                  <a:prstClr val="black"/>
                </a:solidFill>
              </a:endParaRPr>
            </a:p>
          </p:txBody>
        </p:sp>
        <p:sp>
          <p:nvSpPr>
            <p:cNvPr id="27" name="Rectangle 26"/>
            <p:cNvSpPr/>
            <p:nvPr/>
          </p:nvSpPr>
          <p:spPr>
            <a:xfrm>
              <a:off x="1728139" y="892792"/>
              <a:ext cx="1091261" cy="307777"/>
            </a:xfrm>
            <a:prstGeom prst="rect">
              <a:avLst/>
            </a:prstGeom>
          </p:spPr>
          <p:txBody>
            <a:bodyPr wrap="none">
              <a:spAutoFit/>
            </a:bodyPr>
            <a:lstStyle/>
            <a:p>
              <a:r>
                <a:rPr lang="en-US" sz="1400" dirty="0" smtClean="0">
                  <a:solidFill>
                    <a:prstClr val="black"/>
                  </a:solidFill>
                </a:rPr>
                <a:t>Linear Trend</a:t>
              </a:r>
              <a:endParaRPr lang="en-US" sz="1400" dirty="0">
                <a:solidFill>
                  <a:prstClr val="black"/>
                </a:solidFill>
              </a:endParaRPr>
            </a:p>
          </p:txBody>
        </p:sp>
      </p:grpSp>
      <p:pic>
        <p:nvPicPr>
          <p:cNvPr id="143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84650" y="1000360"/>
            <a:ext cx="4524375"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880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grpSp>
        <p:nvGrpSpPr>
          <p:cNvPr id="17" name="Group 16"/>
          <p:cNvGrpSpPr/>
          <p:nvPr/>
        </p:nvGrpSpPr>
        <p:grpSpPr>
          <a:xfrm>
            <a:off x="419588" y="304800"/>
            <a:ext cx="8304825" cy="769441"/>
            <a:chOff x="534375" y="304800"/>
            <a:chExt cx="8304825" cy="769441"/>
          </a:xfrm>
        </p:grpSpPr>
        <p:sp>
          <p:nvSpPr>
            <p:cNvPr id="53" name="TextBox 52"/>
            <p:cNvSpPr txBox="1"/>
            <p:nvPr/>
          </p:nvSpPr>
          <p:spPr>
            <a:xfrm>
              <a:off x="1821875" y="304800"/>
              <a:ext cx="7017325" cy="769441"/>
            </a:xfrm>
            <a:prstGeom prst="rect">
              <a:avLst/>
            </a:prstGeom>
            <a:noFill/>
          </p:spPr>
          <p:txBody>
            <a:bodyPr wrap="square" rtlCol="0">
              <a:spAutoFit/>
            </a:bodyPr>
            <a:lstStyle/>
            <a:p>
              <a:r>
                <a:rPr lang="en-US" sz="4400" dirty="0" smtClean="0">
                  <a:solidFill>
                    <a:prstClr val="white"/>
                  </a:solidFill>
                  <a:latin typeface="Segoe UI Semibold" pitchFamily="34" charset="0"/>
                </a:rPr>
                <a:t>Minimizing </a:t>
              </a:r>
              <a:r>
                <a:rPr lang="en-US" sz="4400" dirty="0" smtClean="0">
                  <a:solidFill>
                    <a:prstClr val="white"/>
                  </a:solidFill>
                  <a:latin typeface="Segoe UI Light" pitchFamily="34" charset="0"/>
                </a:rPr>
                <a:t>Effort: Feedback</a:t>
              </a:r>
            </a:p>
          </p:txBody>
        </p:sp>
        <p:grpSp>
          <p:nvGrpSpPr>
            <p:cNvPr id="10" name="Group 9"/>
            <p:cNvGrpSpPr/>
            <p:nvPr/>
          </p:nvGrpSpPr>
          <p:grpSpPr>
            <a:xfrm>
              <a:off x="534375" y="387260"/>
              <a:ext cx="1171642" cy="655790"/>
              <a:chOff x="0" y="2743200"/>
              <a:chExt cx="2788775" cy="1560930"/>
            </a:xfrm>
          </p:grpSpPr>
          <p:sp>
            <p:nvSpPr>
              <p:cNvPr id="82" name="Oval 81"/>
              <p:cNvSpPr/>
              <p:nvPr/>
            </p:nvSpPr>
            <p:spPr>
              <a:xfrm>
                <a:off x="1581150" y="29469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3" name="Picture 3" descr="D:\research\talks\UMD_HCIL2012_Symposium\images\excavator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1508" y="31508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4" name="Oval 83"/>
              <p:cNvSpPr/>
              <p:nvPr/>
            </p:nvSpPr>
            <p:spPr>
              <a:xfrm>
                <a:off x="183642" y="29472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5" name="Picture 4" descr="D:\research\talks\UMD_HCIL2012_Symposium\images\white_shove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226999">
                <a:off x="343194" y="3130948"/>
                <a:ext cx="867318" cy="867318"/>
              </a:xfrm>
              <a:prstGeom prst="rect">
                <a:avLst/>
              </a:prstGeom>
              <a:noFill/>
              <a:extLst>
                <a:ext uri="{909E8E84-426E-40DD-AFC4-6F175D3DCCD1}">
                  <a14:hiddenFill xmlns:a14="http://schemas.microsoft.com/office/drawing/2010/main">
                    <a:solidFill>
                      <a:srgbClr val="FFFFFF"/>
                    </a:solidFill>
                  </a14:hiddenFill>
                </a:ext>
              </a:extLst>
            </p:spPr>
          </p:pic>
          <p:sp>
            <p:nvSpPr>
              <p:cNvPr id="86" name="Rectangle 85"/>
              <p:cNvSpPr/>
              <p:nvPr/>
            </p:nvSpPr>
            <p:spPr>
              <a:xfrm>
                <a:off x="0" y="2743200"/>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grpSp>
        <p:nvGrpSpPr>
          <p:cNvPr id="16" name="Group 15"/>
          <p:cNvGrpSpPr/>
          <p:nvPr/>
        </p:nvGrpSpPr>
        <p:grpSpPr>
          <a:xfrm>
            <a:off x="304800" y="571536"/>
            <a:ext cx="8686800" cy="5067264"/>
            <a:chOff x="304800" y="305336"/>
            <a:chExt cx="8686800" cy="5067264"/>
          </a:xfrm>
        </p:grpSpPr>
        <p:grpSp>
          <p:nvGrpSpPr>
            <p:cNvPr id="12" name="Group 11"/>
            <p:cNvGrpSpPr/>
            <p:nvPr/>
          </p:nvGrpSpPr>
          <p:grpSpPr>
            <a:xfrm>
              <a:off x="371135" y="3060389"/>
              <a:ext cx="1749457" cy="1420177"/>
              <a:chOff x="-1718956" y="3398943"/>
              <a:chExt cx="1749457" cy="1420177"/>
            </a:xfrm>
          </p:grpSpPr>
          <p:pic>
            <p:nvPicPr>
              <p:cNvPr id="48" name="Picture 6" descr="C:\research\talks\MobileHealth2010-PassiveFeedback\ubifit_redone_higher_res.png"/>
              <p:cNvPicPr>
                <a:picLocks noChangeAspect="1" noChangeArrowheads="1"/>
              </p:cNvPicPr>
              <p:nvPr/>
            </p:nvPicPr>
            <p:blipFill rotWithShape="1">
              <a:blip r:embed="rId5" cstate="print"/>
              <a:srcRect r="1054"/>
              <a:stretch/>
            </p:blipFill>
            <p:spPr bwMode="auto">
              <a:xfrm>
                <a:off x="-1718956" y="3398943"/>
                <a:ext cx="565123" cy="1417801"/>
              </a:xfrm>
              <a:prstGeom prst="rect">
                <a:avLst/>
              </a:prstGeom>
              <a:noFill/>
              <a:effectLst/>
            </p:spPr>
          </p:pic>
          <p:sp>
            <p:nvSpPr>
              <p:cNvPr id="49" name="Rectangle 48"/>
              <p:cNvSpPr/>
              <p:nvPr/>
            </p:nvSpPr>
            <p:spPr>
              <a:xfrm>
                <a:off x="-1219200" y="3957346"/>
                <a:ext cx="1249701" cy="861774"/>
              </a:xfrm>
              <a:prstGeom prst="rect">
                <a:avLst/>
              </a:prstGeom>
              <a:effectLst/>
            </p:spPr>
            <p:txBody>
              <a:bodyPr wrap="none">
                <a:spAutoFit/>
              </a:bodyPr>
              <a:lstStyle/>
              <a:p>
                <a:r>
                  <a:rPr lang="en-US" dirty="0" err="1" smtClean="0">
                    <a:solidFill>
                      <a:prstClr val="white"/>
                    </a:solidFill>
                    <a:latin typeface="Segoe UI Semibold" pitchFamily="34" charset="0"/>
                  </a:rPr>
                  <a:t>ubi</a:t>
                </a:r>
                <a:r>
                  <a:rPr lang="en-US" dirty="0" err="1" smtClean="0">
                    <a:solidFill>
                      <a:srgbClr val="CC0797"/>
                    </a:solidFill>
                    <a:latin typeface="Segoe UI Light" pitchFamily="34" charset="0"/>
                  </a:rPr>
                  <a:t>fit</a:t>
                </a:r>
                <a:endParaRPr lang="en-US" dirty="0" smtClean="0">
                  <a:solidFill>
                    <a:srgbClr val="CC0797"/>
                  </a:solidFill>
                  <a:latin typeface="Segoe UI Light" pitchFamily="34" charset="0"/>
                </a:endParaRPr>
              </a:p>
              <a:p>
                <a:r>
                  <a:rPr lang="en-US" sz="1600" dirty="0" smtClean="0">
                    <a:solidFill>
                      <a:schemeClr val="bg1"/>
                    </a:solidFill>
                    <a:latin typeface="Segoe UI Light" pitchFamily="34" charset="0"/>
                  </a:rPr>
                  <a:t>Study 2</a:t>
                </a:r>
              </a:p>
              <a:p>
                <a:r>
                  <a:rPr lang="en-US" sz="1600" dirty="0" smtClean="0">
                    <a:solidFill>
                      <a:schemeClr val="bg1"/>
                    </a:solidFill>
                    <a:latin typeface="Segoe UI Light" pitchFamily="34" charset="0"/>
                  </a:rPr>
                  <a:t>Participant 8</a:t>
                </a:r>
                <a:endParaRPr lang="en-US" sz="1600" dirty="0">
                  <a:solidFill>
                    <a:schemeClr val="bg1"/>
                  </a:solidFill>
                  <a:latin typeface="Segoe UI Light" pitchFamily="34" charset="0"/>
                </a:endParaRPr>
              </a:p>
            </p:txBody>
          </p:sp>
        </p:grpSp>
        <p:grpSp>
          <p:nvGrpSpPr>
            <p:cNvPr id="87" name="Group 86"/>
            <p:cNvGrpSpPr/>
            <p:nvPr/>
          </p:nvGrpSpPr>
          <p:grpSpPr>
            <a:xfrm>
              <a:off x="304800" y="305336"/>
              <a:ext cx="8686800" cy="5067264"/>
              <a:chOff x="304800" y="305336"/>
              <a:chExt cx="8686800" cy="5067264"/>
            </a:xfrm>
          </p:grpSpPr>
          <p:sp>
            <p:nvSpPr>
              <p:cNvPr id="88" name="Rounded Rectangular Callout 87"/>
              <p:cNvSpPr/>
              <p:nvPr/>
            </p:nvSpPr>
            <p:spPr>
              <a:xfrm>
                <a:off x="435723" y="1138154"/>
                <a:ext cx="8272555" cy="1833646"/>
              </a:xfrm>
              <a:prstGeom prst="wedgeRoundRectCallout">
                <a:avLst>
                  <a:gd name="adj1" fmla="val -43636"/>
                  <a:gd name="adj2" fmla="val 78162"/>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89" name="TextBox 88"/>
              <p:cNvSpPr txBox="1"/>
              <p:nvPr/>
            </p:nvSpPr>
            <p:spPr>
              <a:xfrm>
                <a:off x="7239000" y="1002215"/>
                <a:ext cx="1752600" cy="4370385"/>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27800" dirty="0">
                    <a:solidFill>
                      <a:srgbClr val="1E1E1E"/>
                    </a:solidFill>
                  </a:rPr>
                  <a:t>”</a:t>
                </a:r>
              </a:p>
            </p:txBody>
          </p:sp>
          <p:sp>
            <p:nvSpPr>
              <p:cNvPr id="90" name="TextBox 89"/>
              <p:cNvSpPr txBox="1"/>
              <p:nvPr/>
            </p:nvSpPr>
            <p:spPr>
              <a:xfrm>
                <a:off x="304800" y="305336"/>
                <a:ext cx="1752600" cy="4370385"/>
              </a:xfrm>
              <a:prstGeom prst="rect">
                <a:avLst/>
              </a:prstGeom>
              <a:noFill/>
            </p:spPr>
            <p:txBody>
              <a:bodyPr wrap="square" lIns="91395" tIns="45699" rIns="91395" bIns="45699" rtlCol="0">
                <a:spAutoFit/>
              </a:bodyPr>
              <a:lstStyle/>
              <a:p>
                <a:pPr defTabSz="913945"/>
                <a:r>
                  <a:rPr lang="en-US" sz="27800" dirty="0">
                    <a:solidFill>
                      <a:srgbClr val="1E1E1E"/>
                    </a:solidFill>
                    <a:latin typeface="Century" pitchFamily="18" charset="0"/>
                    <a:ea typeface="Verdana" pitchFamily="34" charset="0"/>
                    <a:cs typeface="Times New Roman" pitchFamily="18" charset="0"/>
                  </a:rPr>
                  <a:t>“</a:t>
                </a:r>
              </a:p>
            </p:txBody>
          </p:sp>
          <p:sp>
            <p:nvSpPr>
              <p:cNvPr id="91" name="TextBox 90"/>
              <p:cNvSpPr txBox="1"/>
              <p:nvPr/>
            </p:nvSpPr>
            <p:spPr>
              <a:xfrm>
                <a:off x="762000" y="1384280"/>
                <a:ext cx="7620000" cy="1384995"/>
              </a:xfrm>
              <a:prstGeom prst="rect">
                <a:avLst/>
              </a:prstGeom>
              <a:noFill/>
            </p:spPr>
            <p:txBody>
              <a:bodyPr wrap="square" rtlCol="0">
                <a:spAutoFit/>
              </a:bodyPr>
              <a:lstStyle/>
              <a:p>
                <a:r>
                  <a:rPr lang="en-US" sz="2800" dirty="0">
                    <a:solidFill>
                      <a:prstClr val="white"/>
                    </a:solidFill>
                    <a:latin typeface="Segoe UI Light" pitchFamily="34" charset="0"/>
                  </a:rPr>
                  <a:t>Every time I see my phone, it’s a friendly reminder, not a pressing reminder, that I should be doing something. That was great. That was really </a:t>
                </a:r>
                <a:r>
                  <a:rPr lang="en-US" sz="2800" dirty="0" smtClean="0">
                    <a:solidFill>
                      <a:prstClr val="white"/>
                    </a:solidFill>
                    <a:latin typeface="Segoe UI Light" pitchFamily="34" charset="0"/>
                  </a:rPr>
                  <a:t>cool.</a:t>
                </a:r>
                <a:endParaRPr lang="en-US" sz="2800" dirty="0">
                  <a:solidFill>
                    <a:prstClr val="white"/>
                  </a:solidFill>
                  <a:latin typeface="Segoe UI Light" pitchFamily="34" charset="0"/>
                </a:endParaRPr>
              </a:p>
            </p:txBody>
          </p:sp>
        </p:grpSp>
      </p:grpSp>
      <p:grpSp>
        <p:nvGrpSpPr>
          <p:cNvPr id="15" name="Group 14"/>
          <p:cNvGrpSpPr/>
          <p:nvPr/>
        </p:nvGrpSpPr>
        <p:grpSpPr>
          <a:xfrm>
            <a:off x="379621" y="2830551"/>
            <a:ext cx="8688179" cy="4484649"/>
            <a:chOff x="379621" y="2628936"/>
            <a:chExt cx="8688179" cy="4484649"/>
          </a:xfrm>
        </p:grpSpPr>
        <p:grpSp>
          <p:nvGrpSpPr>
            <p:cNvPr id="93" name="Group 92"/>
            <p:cNvGrpSpPr/>
            <p:nvPr/>
          </p:nvGrpSpPr>
          <p:grpSpPr>
            <a:xfrm>
              <a:off x="2438400" y="2628936"/>
              <a:ext cx="6629400" cy="4484649"/>
              <a:chOff x="-1752600" y="305336"/>
              <a:chExt cx="6629400" cy="4484649"/>
            </a:xfrm>
          </p:grpSpPr>
          <p:sp>
            <p:nvSpPr>
              <p:cNvPr id="94" name="Rounded Rectangular Callout 93"/>
              <p:cNvSpPr/>
              <p:nvPr/>
            </p:nvSpPr>
            <p:spPr>
              <a:xfrm>
                <a:off x="-1676400" y="1138154"/>
                <a:ext cx="6193679" cy="1466638"/>
              </a:xfrm>
              <a:prstGeom prst="wedgeRoundRectCallout">
                <a:avLst>
                  <a:gd name="adj1" fmla="val -74669"/>
                  <a:gd name="adj2" fmla="val 60745"/>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95" name="TextBox 94"/>
              <p:cNvSpPr txBox="1"/>
              <p:nvPr/>
            </p:nvSpPr>
            <p:spPr>
              <a:xfrm>
                <a:off x="3124200" y="419600"/>
                <a:ext cx="1752600" cy="4370385"/>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27800" dirty="0">
                    <a:solidFill>
                      <a:srgbClr val="1E1E1E"/>
                    </a:solidFill>
                  </a:rPr>
                  <a:t>”</a:t>
                </a:r>
              </a:p>
            </p:txBody>
          </p:sp>
          <p:sp>
            <p:nvSpPr>
              <p:cNvPr id="96" name="TextBox 95"/>
              <p:cNvSpPr txBox="1"/>
              <p:nvPr/>
            </p:nvSpPr>
            <p:spPr>
              <a:xfrm>
                <a:off x="-1752600" y="305336"/>
                <a:ext cx="1752600" cy="4370385"/>
              </a:xfrm>
              <a:prstGeom prst="rect">
                <a:avLst/>
              </a:prstGeom>
              <a:noFill/>
            </p:spPr>
            <p:txBody>
              <a:bodyPr wrap="square" lIns="91395" tIns="45699" rIns="91395" bIns="45699" rtlCol="0">
                <a:spAutoFit/>
              </a:bodyPr>
              <a:lstStyle/>
              <a:p>
                <a:pPr defTabSz="913945"/>
                <a:r>
                  <a:rPr lang="en-US" sz="27800" dirty="0">
                    <a:solidFill>
                      <a:srgbClr val="1E1E1E"/>
                    </a:solidFill>
                    <a:latin typeface="Century" pitchFamily="18" charset="0"/>
                    <a:ea typeface="Verdana" pitchFamily="34" charset="0"/>
                    <a:cs typeface="Times New Roman" pitchFamily="18" charset="0"/>
                  </a:rPr>
                  <a:t>“</a:t>
                </a:r>
              </a:p>
            </p:txBody>
          </p:sp>
          <p:sp>
            <p:nvSpPr>
              <p:cNvPr id="97" name="TextBox 96"/>
              <p:cNvSpPr txBox="1"/>
              <p:nvPr/>
            </p:nvSpPr>
            <p:spPr>
              <a:xfrm>
                <a:off x="-1371600" y="1397478"/>
                <a:ext cx="6067209" cy="954107"/>
              </a:xfrm>
              <a:prstGeom prst="rect">
                <a:avLst/>
              </a:prstGeom>
              <a:noFill/>
            </p:spPr>
            <p:txBody>
              <a:bodyPr wrap="square" rtlCol="0">
                <a:spAutoFit/>
              </a:bodyPr>
              <a:lstStyle/>
              <a:p>
                <a:r>
                  <a:rPr lang="en-US" sz="2800" dirty="0" smtClean="0">
                    <a:solidFill>
                      <a:prstClr val="white"/>
                    </a:solidFill>
                    <a:latin typeface="Segoe UI Light" pitchFamily="34" charset="0"/>
                  </a:rPr>
                  <a:t>It’s omnipresent and definitely keeps you more aware of your transit habits.</a:t>
                </a:r>
                <a:endParaRPr lang="en-US" sz="2800" dirty="0">
                  <a:solidFill>
                    <a:prstClr val="white"/>
                  </a:solidFill>
                  <a:latin typeface="Segoe UI Light" pitchFamily="34" charset="0"/>
                </a:endParaRPr>
              </a:p>
            </p:txBody>
          </p:sp>
        </p:grpSp>
        <p:grpSp>
          <p:nvGrpSpPr>
            <p:cNvPr id="14" name="Group 13"/>
            <p:cNvGrpSpPr/>
            <p:nvPr/>
          </p:nvGrpSpPr>
          <p:grpSpPr>
            <a:xfrm>
              <a:off x="379621" y="4901498"/>
              <a:ext cx="1740970" cy="1410883"/>
              <a:chOff x="146903" y="4901498"/>
              <a:chExt cx="1740970" cy="1410883"/>
            </a:xfrm>
          </p:grpSpPr>
          <p:pic>
            <p:nvPicPr>
              <p:cNvPr id="50" name="Picture 19" descr="C:\research\projects\UbiGreen\Trunk\Screenshots\TreeSequenceWithPhone\Tree10.png"/>
              <p:cNvPicPr>
                <a:picLocks noChangeAspect="1" noChangeArrowheads="1"/>
              </p:cNvPicPr>
              <p:nvPr/>
            </p:nvPicPr>
            <p:blipFill rotWithShape="1">
              <a:blip r:embed="rId6" cstate="print"/>
              <a:srcRect l="1935" r="1935" b="190"/>
              <a:stretch/>
            </p:blipFill>
            <p:spPr bwMode="auto">
              <a:xfrm>
                <a:off x="146903" y="4901498"/>
                <a:ext cx="548150" cy="1410883"/>
              </a:xfrm>
              <a:prstGeom prst="rect">
                <a:avLst/>
              </a:prstGeom>
              <a:noFill/>
              <a:effectLst/>
            </p:spPr>
          </p:pic>
          <p:sp>
            <p:nvSpPr>
              <p:cNvPr id="98" name="Rectangle 97"/>
              <p:cNvSpPr/>
              <p:nvPr/>
            </p:nvSpPr>
            <p:spPr>
              <a:xfrm>
                <a:off x="638172" y="5696828"/>
                <a:ext cx="1249701" cy="615553"/>
              </a:xfrm>
              <a:prstGeom prst="rect">
                <a:avLst/>
              </a:prstGeom>
              <a:effectLst/>
            </p:spPr>
            <p:txBody>
              <a:bodyPr wrap="none">
                <a:spAutoFit/>
              </a:bodyPr>
              <a:lstStyle/>
              <a:p>
                <a:r>
                  <a:rPr lang="en-US" dirty="0" err="1" smtClean="0">
                    <a:solidFill>
                      <a:prstClr val="white"/>
                    </a:solidFill>
                    <a:latin typeface="Segoe UI Semibold" pitchFamily="34" charset="0"/>
                  </a:rPr>
                  <a:t>ubi</a:t>
                </a:r>
                <a:r>
                  <a:rPr lang="en-US" dirty="0" err="1" smtClean="0">
                    <a:solidFill>
                      <a:srgbClr val="97CB16"/>
                    </a:solidFill>
                    <a:latin typeface="Segoe UI Light" pitchFamily="34" charset="0"/>
                  </a:rPr>
                  <a:t>green</a:t>
                </a:r>
                <a:endParaRPr lang="en-US" dirty="0" smtClean="0">
                  <a:solidFill>
                    <a:srgbClr val="97CB16"/>
                  </a:solidFill>
                  <a:latin typeface="Segoe UI Light" pitchFamily="34" charset="0"/>
                </a:endParaRPr>
              </a:p>
              <a:p>
                <a:r>
                  <a:rPr lang="en-US" sz="1600" dirty="0" smtClean="0">
                    <a:solidFill>
                      <a:schemeClr val="bg1"/>
                    </a:solidFill>
                    <a:latin typeface="Segoe UI Light" pitchFamily="34" charset="0"/>
                  </a:rPr>
                  <a:t>Participant 9</a:t>
                </a:r>
                <a:endParaRPr lang="en-US" sz="1600" dirty="0">
                  <a:solidFill>
                    <a:schemeClr val="bg1"/>
                  </a:solidFill>
                  <a:latin typeface="Segoe UI Light" pitchFamily="34" charset="0"/>
                </a:endParaRPr>
              </a:p>
            </p:txBody>
          </p:sp>
        </p:grpSp>
      </p:grpSp>
    </p:spTree>
    <p:extLst>
      <p:ext uri="{BB962C8B-B14F-4D97-AF65-F5344CB8AC3E}">
        <p14:creationId xmlns:p14="http://schemas.microsoft.com/office/powerpoint/2010/main" val="4197728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research\talks\UMD_HCIL2012_Symposium\images\TV-set_kid_danc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850" y="2000250"/>
            <a:ext cx="2774950" cy="198683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D:\research\talks\UMD_HCIL2012_Symposium\images\PanasonicCamer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566312" y="2253538"/>
            <a:ext cx="3273940" cy="2174443"/>
          </a:xfrm>
          <a:prstGeom prst="rect">
            <a:avLst/>
          </a:prstGeom>
          <a:noFill/>
          <a:extLst>
            <a:ext uri="{909E8E84-426E-40DD-AFC4-6F175D3DCCD1}">
              <a14:hiddenFill xmlns:a14="http://schemas.microsoft.com/office/drawing/2010/main">
                <a:solidFill>
                  <a:srgbClr val="FFFFFF"/>
                </a:solidFill>
              </a14:hiddenFill>
            </a:ext>
          </a:extLst>
        </p:spPr>
      </p:pic>
      <p:sp>
        <p:nvSpPr>
          <p:cNvPr id="2" name="Arc 1"/>
          <p:cNvSpPr/>
          <p:nvPr/>
        </p:nvSpPr>
        <p:spPr>
          <a:xfrm flipV="1">
            <a:off x="2860382" y="8229600"/>
            <a:ext cx="3155950" cy="1828800"/>
          </a:xfrm>
          <a:prstGeom prst="arc">
            <a:avLst>
              <a:gd name="adj1" fmla="val 10814535"/>
              <a:gd name="adj2" fmla="val 0"/>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4226429" y="3145982"/>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9" name="TextBox 18"/>
          <p:cNvSpPr txBox="1"/>
          <p:nvPr/>
        </p:nvSpPr>
        <p:spPr>
          <a:xfrm>
            <a:off x="1541439" y="3145982"/>
            <a:ext cx="3087195" cy="923330"/>
          </a:xfrm>
          <a:prstGeom prst="rect">
            <a:avLst/>
          </a:prstGeom>
          <a:noFill/>
        </p:spPr>
        <p:txBody>
          <a:bodyPr wrap="square" rtlCol="0">
            <a:spAutoFit/>
          </a:bodyPr>
          <a:lstStyle/>
          <a:p>
            <a:pPr algn="ctr"/>
            <a:r>
              <a:rPr lang="en-US" sz="5400" dirty="0" smtClean="0">
                <a:solidFill>
                  <a:prstClr val="white">
                    <a:lumMod val="65000"/>
                  </a:prstClr>
                </a:solidFill>
                <a:latin typeface="Segoe UI Semibold" pitchFamily="34" charset="0"/>
              </a:rPr>
              <a:t>sensing</a:t>
            </a:r>
            <a:endParaRPr lang="en-US" sz="2000" dirty="0">
              <a:solidFill>
                <a:prstClr val="white">
                  <a:lumMod val="65000"/>
                </a:prstClr>
              </a:solidFill>
              <a:latin typeface="Segoe UI Semibold" pitchFamily="34" charset="0"/>
            </a:endParaRPr>
          </a:p>
        </p:txBody>
      </p:sp>
      <p:sp>
        <p:nvSpPr>
          <p:cNvPr id="23" name="Arc 22"/>
          <p:cNvSpPr/>
          <p:nvPr/>
        </p:nvSpPr>
        <p:spPr>
          <a:xfrm rot="10800000">
            <a:off x="2987845" y="2694579"/>
            <a:ext cx="2872322" cy="1963021"/>
          </a:xfrm>
          <a:prstGeom prst="arc">
            <a:avLst>
              <a:gd name="adj1" fmla="val 11422372"/>
              <a:gd name="adj2" fmla="val 20956376"/>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Arc 23"/>
          <p:cNvSpPr/>
          <p:nvPr/>
        </p:nvSpPr>
        <p:spPr>
          <a:xfrm rot="10800000" flipV="1">
            <a:off x="-2705100" y="6422669"/>
            <a:ext cx="2743200" cy="2743200"/>
          </a:xfrm>
          <a:prstGeom prst="arc">
            <a:avLst>
              <a:gd name="adj1" fmla="val 16117222"/>
              <a:gd name="adj2" fmla="val 15115890"/>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9" name="TextBox 8"/>
          <p:cNvSpPr txBox="1"/>
          <p:nvPr/>
        </p:nvSpPr>
        <p:spPr>
          <a:xfrm rot="20715663">
            <a:off x="237409" y="675064"/>
            <a:ext cx="4461892" cy="830997"/>
          </a:xfrm>
          <a:prstGeom prst="rect">
            <a:avLst/>
          </a:prstGeom>
          <a:noFill/>
        </p:spPr>
        <p:txBody>
          <a:bodyPr wrap="square" rtlCol="0">
            <a:spAutoFit/>
          </a:bodyPr>
          <a:lstStyle/>
          <a:p>
            <a:r>
              <a:rPr lang="en-US" sz="2400" dirty="0" smtClean="0">
                <a:solidFill>
                  <a:srgbClr val="FF0000"/>
                </a:solidFill>
                <a:latin typeface="Segoe Print" pitchFamily="2" charset="0"/>
              </a:rPr>
              <a:t>A process of self-discovery and reflection enabled by… </a:t>
            </a:r>
            <a:endParaRPr lang="en-US" sz="2400" dirty="0">
              <a:solidFill>
                <a:srgbClr val="FF0000"/>
              </a:solidFill>
              <a:latin typeface="Segoe Print" pitchFamily="2" charset="0"/>
            </a:endParaRPr>
          </a:p>
        </p:txBody>
      </p:sp>
    </p:spTree>
    <p:extLst>
      <p:ext uri="{BB962C8B-B14F-4D97-AF65-F5344CB8AC3E}">
        <p14:creationId xmlns:p14="http://schemas.microsoft.com/office/powerpoint/2010/main" val="3233869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147"/>
                                        </p:tgtEl>
                                      </p:cBhvr>
                                    </p:animEffect>
                                    <p:set>
                                      <p:cBhvr>
                                        <p:cTn id="7" dur="1" fill="hold">
                                          <p:stCondLst>
                                            <p:cond delay="499"/>
                                          </p:stCondLst>
                                        </p:cTn>
                                        <p:tgtEl>
                                          <p:spTgt spid="6147"/>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xit" presetSubtype="0" fill="hold" nodeType="withEffect">
                                  <p:stCondLst>
                                    <p:cond delay="0"/>
                                  </p:stCondLst>
                                  <p:childTnLst>
                                    <p:animEffect transition="out" filter="fade">
                                      <p:cBhvr>
                                        <p:cTn id="17" dur="500"/>
                                        <p:tgtEl>
                                          <p:spTgt spid="6146"/>
                                        </p:tgtEl>
                                      </p:cBhvr>
                                    </p:animEffect>
                                    <p:set>
                                      <p:cBhvr>
                                        <p:cTn id="18" dur="1" fill="hold">
                                          <p:stCondLst>
                                            <p:cond delay="4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grpSp>
        <p:nvGrpSpPr>
          <p:cNvPr id="17" name="Group 16"/>
          <p:cNvGrpSpPr/>
          <p:nvPr/>
        </p:nvGrpSpPr>
        <p:grpSpPr>
          <a:xfrm>
            <a:off x="419588" y="304800"/>
            <a:ext cx="8304825" cy="769441"/>
            <a:chOff x="534375" y="304800"/>
            <a:chExt cx="8304825" cy="769441"/>
          </a:xfrm>
        </p:grpSpPr>
        <p:sp>
          <p:nvSpPr>
            <p:cNvPr id="53" name="TextBox 52"/>
            <p:cNvSpPr txBox="1"/>
            <p:nvPr/>
          </p:nvSpPr>
          <p:spPr>
            <a:xfrm>
              <a:off x="1821875" y="304800"/>
              <a:ext cx="7017325" cy="769441"/>
            </a:xfrm>
            <a:prstGeom prst="rect">
              <a:avLst/>
            </a:prstGeom>
            <a:noFill/>
          </p:spPr>
          <p:txBody>
            <a:bodyPr wrap="square" rtlCol="0">
              <a:spAutoFit/>
            </a:bodyPr>
            <a:lstStyle/>
            <a:p>
              <a:r>
                <a:rPr lang="en-US" sz="4400" dirty="0" smtClean="0">
                  <a:solidFill>
                    <a:prstClr val="white"/>
                  </a:solidFill>
                  <a:latin typeface="Segoe UI Semibold" pitchFamily="34" charset="0"/>
                </a:rPr>
                <a:t>Minimizing </a:t>
              </a:r>
              <a:r>
                <a:rPr lang="en-US" sz="4400" dirty="0" smtClean="0">
                  <a:solidFill>
                    <a:prstClr val="white"/>
                  </a:solidFill>
                  <a:latin typeface="Segoe UI Light" pitchFamily="34" charset="0"/>
                </a:rPr>
                <a:t>Effort: Sensing</a:t>
              </a:r>
            </a:p>
          </p:txBody>
        </p:sp>
        <p:grpSp>
          <p:nvGrpSpPr>
            <p:cNvPr id="10" name="Group 9"/>
            <p:cNvGrpSpPr/>
            <p:nvPr/>
          </p:nvGrpSpPr>
          <p:grpSpPr>
            <a:xfrm>
              <a:off x="534375" y="387260"/>
              <a:ext cx="1171642" cy="655790"/>
              <a:chOff x="0" y="2743200"/>
              <a:chExt cx="2788775" cy="1560930"/>
            </a:xfrm>
          </p:grpSpPr>
          <p:sp>
            <p:nvSpPr>
              <p:cNvPr id="82" name="Oval 81"/>
              <p:cNvSpPr/>
              <p:nvPr/>
            </p:nvSpPr>
            <p:spPr>
              <a:xfrm>
                <a:off x="1581150" y="29469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3" name="Picture 3" descr="D:\research\talks\UMD_HCIL2012_Symposium\images\excavator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1508" y="31508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4" name="Oval 83"/>
              <p:cNvSpPr/>
              <p:nvPr/>
            </p:nvSpPr>
            <p:spPr>
              <a:xfrm>
                <a:off x="183642" y="29472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5" name="Picture 4" descr="D:\research\talks\UMD_HCIL2012_Symposium\images\white_shove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226999">
                <a:off x="343194" y="3130948"/>
                <a:ext cx="867318" cy="867318"/>
              </a:xfrm>
              <a:prstGeom prst="rect">
                <a:avLst/>
              </a:prstGeom>
              <a:noFill/>
              <a:extLst>
                <a:ext uri="{909E8E84-426E-40DD-AFC4-6F175D3DCCD1}">
                  <a14:hiddenFill xmlns:a14="http://schemas.microsoft.com/office/drawing/2010/main">
                    <a:solidFill>
                      <a:srgbClr val="FFFFFF"/>
                    </a:solidFill>
                  </a14:hiddenFill>
                </a:ext>
              </a:extLst>
            </p:spPr>
          </p:pic>
          <p:sp>
            <p:nvSpPr>
              <p:cNvPr id="86" name="Rectangle 85"/>
              <p:cNvSpPr/>
              <p:nvPr/>
            </p:nvSpPr>
            <p:spPr>
              <a:xfrm>
                <a:off x="0" y="2743200"/>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grpSp>
        <p:nvGrpSpPr>
          <p:cNvPr id="18" name="Group 17"/>
          <p:cNvGrpSpPr/>
          <p:nvPr/>
        </p:nvGrpSpPr>
        <p:grpSpPr>
          <a:xfrm>
            <a:off x="304800" y="462150"/>
            <a:ext cx="8686800" cy="5313949"/>
            <a:chOff x="304800" y="533400"/>
            <a:chExt cx="8686800" cy="5313949"/>
          </a:xfrm>
        </p:grpSpPr>
        <p:grpSp>
          <p:nvGrpSpPr>
            <p:cNvPr id="12" name="Group 11"/>
            <p:cNvGrpSpPr/>
            <p:nvPr/>
          </p:nvGrpSpPr>
          <p:grpSpPr>
            <a:xfrm>
              <a:off x="371135" y="3728850"/>
              <a:ext cx="1749457" cy="1420177"/>
              <a:chOff x="-1718956" y="2947306"/>
              <a:chExt cx="1749457" cy="1420177"/>
            </a:xfrm>
          </p:grpSpPr>
          <p:pic>
            <p:nvPicPr>
              <p:cNvPr id="48" name="Picture 6" descr="C:\research\talks\MobileHealth2010-PassiveFeedback\ubifit_redone_higher_res.png"/>
              <p:cNvPicPr>
                <a:picLocks noChangeAspect="1" noChangeArrowheads="1"/>
              </p:cNvPicPr>
              <p:nvPr/>
            </p:nvPicPr>
            <p:blipFill rotWithShape="1">
              <a:blip r:embed="rId5" cstate="print"/>
              <a:srcRect r="1054"/>
              <a:stretch/>
            </p:blipFill>
            <p:spPr bwMode="auto">
              <a:xfrm>
                <a:off x="-1718956" y="2947306"/>
                <a:ext cx="565123" cy="1417801"/>
              </a:xfrm>
              <a:prstGeom prst="rect">
                <a:avLst/>
              </a:prstGeom>
              <a:noFill/>
              <a:effectLst/>
            </p:spPr>
          </p:pic>
          <p:sp>
            <p:nvSpPr>
              <p:cNvPr id="49" name="Rectangle 48"/>
              <p:cNvSpPr/>
              <p:nvPr/>
            </p:nvSpPr>
            <p:spPr>
              <a:xfrm>
                <a:off x="-1219200" y="3505709"/>
                <a:ext cx="1249701" cy="861774"/>
              </a:xfrm>
              <a:prstGeom prst="rect">
                <a:avLst/>
              </a:prstGeom>
              <a:effectLst/>
            </p:spPr>
            <p:txBody>
              <a:bodyPr wrap="none">
                <a:spAutoFit/>
              </a:bodyPr>
              <a:lstStyle/>
              <a:p>
                <a:r>
                  <a:rPr lang="en-US" dirty="0" err="1" smtClean="0">
                    <a:solidFill>
                      <a:prstClr val="white"/>
                    </a:solidFill>
                    <a:latin typeface="Segoe UI Semibold" pitchFamily="34" charset="0"/>
                  </a:rPr>
                  <a:t>ubi</a:t>
                </a:r>
                <a:r>
                  <a:rPr lang="en-US" dirty="0" err="1" smtClean="0">
                    <a:solidFill>
                      <a:srgbClr val="CC0797"/>
                    </a:solidFill>
                    <a:latin typeface="Segoe UI Light" pitchFamily="34" charset="0"/>
                  </a:rPr>
                  <a:t>fit</a:t>
                </a:r>
                <a:endParaRPr lang="en-US" dirty="0" smtClean="0">
                  <a:solidFill>
                    <a:srgbClr val="CC0797"/>
                  </a:solidFill>
                  <a:latin typeface="Segoe UI Light" pitchFamily="34" charset="0"/>
                </a:endParaRPr>
              </a:p>
              <a:p>
                <a:r>
                  <a:rPr lang="en-US" sz="1600" dirty="0" smtClean="0">
                    <a:solidFill>
                      <a:schemeClr val="bg1"/>
                    </a:solidFill>
                    <a:latin typeface="Segoe UI Light" pitchFamily="34" charset="0"/>
                  </a:rPr>
                  <a:t>Study 1</a:t>
                </a:r>
              </a:p>
              <a:p>
                <a:r>
                  <a:rPr lang="en-US" sz="1600" dirty="0" smtClean="0">
                    <a:solidFill>
                      <a:schemeClr val="bg1"/>
                    </a:solidFill>
                    <a:latin typeface="Segoe UI Light" pitchFamily="34" charset="0"/>
                  </a:rPr>
                  <a:t>Participant 8</a:t>
                </a:r>
                <a:endParaRPr lang="en-US" sz="1600" dirty="0">
                  <a:solidFill>
                    <a:schemeClr val="bg1"/>
                  </a:solidFill>
                  <a:latin typeface="Segoe UI Light" pitchFamily="34" charset="0"/>
                </a:endParaRPr>
              </a:p>
            </p:txBody>
          </p:sp>
        </p:grpSp>
        <p:grpSp>
          <p:nvGrpSpPr>
            <p:cNvPr id="87" name="Group 86"/>
            <p:cNvGrpSpPr/>
            <p:nvPr/>
          </p:nvGrpSpPr>
          <p:grpSpPr>
            <a:xfrm>
              <a:off x="304800" y="533400"/>
              <a:ext cx="8686800" cy="5313949"/>
              <a:chOff x="304800" y="305336"/>
              <a:chExt cx="8686800" cy="5313949"/>
            </a:xfrm>
          </p:grpSpPr>
          <p:sp>
            <p:nvSpPr>
              <p:cNvPr id="88" name="Rounded Rectangular Callout 87"/>
              <p:cNvSpPr/>
              <p:nvPr/>
            </p:nvSpPr>
            <p:spPr>
              <a:xfrm>
                <a:off x="435723" y="1138154"/>
                <a:ext cx="8272555" cy="2018248"/>
              </a:xfrm>
              <a:prstGeom prst="wedgeRoundRectCallout">
                <a:avLst>
                  <a:gd name="adj1" fmla="val -43636"/>
                  <a:gd name="adj2" fmla="val 78162"/>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89" name="TextBox 88"/>
              <p:cNvSpPr txBox="1"/>
              <p:nvPr/>
            </p:nvSpPr>
            <p:spPr>
              <a:xfrm>
                <a:off x="7239000" y="1248900"/>
                <a:ext cx="1752600" cy="4370385"/>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27800" dirty="0">
                    <a:solidFill>
                      <a:srgbClr val="1E1E1E"/>
                    </a:solidFill>
                  </a:rPr>
                  <a:t>”</a:t>
                </a:r>
              </a:p>
            </p:txBody>
          </p:sp>
          <p:sp>
            <p:nvSpPr>
              <p:cNvPr id="90" name="TextBox 89"/>
              <p:cNvSpPr txBox="1"/>
              <p:nvPr/>
            </p:nvSpPr>
            <p:spPr>
              <a:xfrm>
                <a:off x="304800" y="305336"/>
                <a:ext cx="1752600" cy="4370385"/>
              </a:xfrm>
              <a:prstGeom prst="rect">
                <a:avLst/>
              </a:prstGeom>
              <a:noFill/>
            </p:spPr>
            <p:txBody>
              <a:bodyPr wrap="square" lIns="91395" tIns="45699" rIns="91395" bIns="45699" rtlCol="0">
                <a:spAutoFit/>
              </a:bodyPr>
              <a:lstStyle/>
              <a:p>
                <a:pPr defTabSz="913945"/>
                <a:r>
                  <a:rPr lang="en-US" sz="27800" dirty="0">
                    <a:solidFill>
                      <a:srgbClr val="1E1E1E"/>
                    </a:solidFill>
                    <a:latin typeface="Century" pitchFamily="18" charset="0"/>
                    <a:ea typeface="Verdana" pitchFamily="34" charset="0"/>
                    <a:cs typeface="Times New Roman" pitchFamily="18" charset="0"/>
                  </a:rPr>
                  <a:t>“</a:t>
                </a:r>
              </a:p>
            </p:txBody>
          </p:sp>
          <p:sp>
            <p:nvSpPr>
              <p:cNvPr id="91" name="TextBox 90"/>
              <p:cNvSpPr txBox="1"/>
              <p:nvPr/>
            </p:nvSpPr>
            <p:spPr>
              <a:xfrm>
                <a:off x="618454" y="1238536"/>
                <a:ext cx="8227671" cy="1815882"/>
              </a:xfrm>
              <a:prstGeom prst="rect">
                <a:avLst/>
              </a:prstGeom>
              <a:noFill/>
            </p:spPr>
            <p:txBody>
              <a:bodyPr wrap="square" rtlCol="0">
                <a:spAutoFit/>
              </a:bodyPr>
              <a:lstStyle/>
              <a:p>
                <a:r>
                  <a:rPr lang="en-US" sz="2800" dirty="0" smtClean="0">
                    <a:solidFill>
                      <a:prstClr val="white"/>
                    </a:solidFill>
                    <a:latin typeface="Segoe UI Light" pitchFamily="34" charset="0"/>
                  </a:rPr>
                  <a:t>It would have been annoying to [manually] track everything. I just want the system to pick it up by osmosis or whatever, and I don’t want to think about documenting. I just want it to be documented. </a:t>
                </a:r>
                <a:endParaRPr lang="en-US" sz="2800" dirty="0">
                  <a:solidFill>
                    <a:prstClr val="white"/>
                  </a:solidFill>
                  <a:latin typeface="Segoe UI Light" pitchFamily="34" charset="0"/>
                </a:endParaRPr>
              </a:p>
            </p:txBody>
          </p:sp>
        </p:grpSp>
      </p:grpSp>
      <p:grpSp>
        <p:nvGrpSpPr>
          <p:cNvPr id="99" name="Group 98"/>
          <p:cNvGrpSpPr/>
          <p:nvPr/>
        </p:nvGrpSpPr>
        <p:grpSpPr>
          <a:xfrm>
            <a:off x="2133600" y="2895600"/>
            <a:ext cx="6934200" cy="4484649"/>
            <a:chOff x="2133600" y="2628936"/>
            <a:chExt cx="6934200" cy="4484649"/>
          </a:xfrm>
        </p:grpSpPr>
        <p:grpSp>
          <p:nvGrpSpPr>
            <p:cNvPr id="100" name="Group 99"/>
            <p:cNvGrpSpPr/>
            <p:nvPr/>
          </p:nvGrpSpPr>
          <p:grpSpPr>
            <a:xfrm>
              <a:off x="2133600" y="2628936"/>
              <a:ext cx="6934200" cy="4484649"/>
              <a:chOff x="-2057400" y="305336"/>
              <a:chExt cx="6934200" cy="4484649"/>
            </a:xfrm>
          </p:grpSpPr>
          <p:sp>
            <p:nvSpPr>
              <p:cNvPr id="104" name="Rounded Rectangular Callout 103"/>
              <p:cNvSpPr/>
              <p:nvPr/>
            </p:nvSpPr>
            <p:spPr>
              <a:xfrm>
                <a:off x="-1905000" y="1138154"/>
                <a:ext cx="6422279" cy="1466638"/>
              </a:xfrm>
              <a:prstGeom prst="wedgeRoundRectCallout">
                <a:avLst>
                  <a:gd name="adj1" fmla="val 39965"/>
                  <a:gd name="adj2" fmla="val 72359"/>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105" name="TextBox 104"/>
              <p:cNvSpPr txBox="1"/>
              <p:nvPr/>
            </p:nvSpPr>
            <p:spPr>
              <a:xfrm>
                <a:off x="3124200" y="419600"/>
                <a:ext cx="1752600" cy="4370385"/>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27800" dirty="0">
                    <a:solidFill>
                      <a:srgbClr val="1E1E1E"/>
                    </a:solidFill>
                  </a:rPr>
                  <a:t>”</a:t>
                </a:r>
              </a:p>
            </p:txBody>
          </p:sp>
          <p:sp>
            <p:nvSpPr>
              <p:cNvPr id="106" name="TextBox 105"/>
              <p:cNvSpPr txBox="1"/>
              <p:nvPr/>
            </p:nvSpPr>
            <p:spPr>
              <a:xfrm>
                <a:off x="-2057400" y="305336"/>
                <a:ext cx="1752600" cy="4370385"/>
              </a:xfrm>
              <a:prstGeom prst="rect">
                <a:avLst/>
              </a:prstGeom>
              <a:noFill/>
            </p:spPr>
            <p:txBody>
              <a:bodyPr wrap="square" lIns="91395" tIns="45699" rIns="91395" bIns="45699" rtlCol="0">
                <a:spAutoFit/>
              </a:bodyPr>
              <a:lstStyle/>
              <a:p>
                <a:pPr defTabSz="913945"/>
                <a:r>
                  <a:rPr lang="en-US" sz="27800" dirty="0">
                    <a:solidFill>
                      <a:srgbClr val="1E1E1E"/>
                    </a:solidFill>
                    <a:latin typeface="Century" pitchFamily="18" charset="0"/>
                    <a:ea typeface="Verdana" pitchFamily="34" charset="0"/>
                    <a:cs typeface="Times New Roman" pitchFamily="18" charset="0"/>
                  </a:rPr>
                  <a:t>“</a:t>
                </a:r>
              </a:p>
            </p:txBody>
          </p:sp>
          <p:sp>
            <p:nvSpPr>
              <p:cNvPr id="107" name="TextBox 106"/>
              <p:cNvSpPr txBox="1"/>
              <p:nvPr/>
            </p:nvSpPr>
            <p:spPr>
              <a:xfrm>
                <a:off x="-1727466" y="1219797"/>
                <a:ext cx="6067209" cy="1384995"/>
              </a:xfrm>
              <a:prstGeom prst="rect">
                <a:avLst/>
              </a:prstGeom>
              <a:noFill/>
            </p:spPr>
            <p:txBody>
              <a:bodyPr wrap="square" rtlCol="0">
                <a:spAutoFit/>
              </a:bodyPr>
              <a:lstStyle/>
              <a:p>
                <a:r>
                  <a:rPr lang="en-US" sz="2800" dirty="0" smtClean="0">
                    <a:solidFill>
                      <a:prstClr val="white"/>
                    </a:solidFill>
                    <a:latin typeface="Segoe UI Light" pitchFamily="34" charset="0"/>
                  </a:rPr>
                  <a:t>If I didn’t get a leaf or a flower after [an eco-friendly trip], I felt like I was getting cheated out of my points.</a:t>
                </a:r>
                <a:endParaRPr lang="en-US" sz="2800" dirty="0">
                  <a:solidFill>
                    <a:prstClr val="white"/>
                  </a:solidFill>
                  <a:latin typeface="Segoe UI Light" pitchFamily="34" charset="0"/>
                </a:endParaRPr>
              </a:p>
            </p:txBody>
          </p:sp>
        </p:grpSp>
        <p:grpSp>
          <p:nvGrpSpPr>
            <p:cNvPr id="101" name="Group 100"/>
            <p:cNvGrpSpPr/>
            <p:nvPr/>
          </p:nvGrpSpPr>
          <p:grpSpPr>
            <a:xfrm>
              <a:off x="6816656" y="4980433"/>
              <a:ext cx="1910719" cy="1420367"/>
              <a:chOff x="6583938" y="4980433"/>
              <a:chExt cx="1910719" cy="1420367"/>
            </a:xfrm>
          </p:grpSpPr>
          <p:pic>
            <p:nvPicPr>
              <p:cNvPr id="102" name="Picture 19" descr="C:\research\projects\UbiGreen\Trunk\Screenshots\TreeSequenceWithPhone\Tree10.png"/>
              <p:cNvPicPr>
                <a:picLocks noChangeAspect="1" noChangeArrowheads="1"/>
              </p:cNvPicPr>
              <p:nvPr/>
            </p:nvPicPr>
            <p:blipFill rotWithShape="1">
              <a:blip r:embed="rId6" cstate="print"/>
              <a:srcRect l="1935" r="1935" b="190"/>
              <a:stretch/>
            </p:blipFill>
            <p:spPr bwMode="auto">
              <a:xfrm>
                <a:off x="7946507" y="4980433"/>
                <a:ext cx="548150" cy="1410883"/>
              </a:xfrm>
              <a:prstGeom prst="rect">
                <a:avLst/>
              </a:prstGeom>
              <a:noFill/>
              <a:effectLst/>
            </p:spPr>
          </p:pic>
          <p:sp>
            <p:nvSpPr>
              <p:cNvPr id="103" name="Rectangle 102"/>
              <p:cNvSpPr/>
              <p:nvPr/>
            </p:nvSpPr>
            <p:spPr>
              <a:xfrm>
                <a:off x="6583938" y="5785247"/>
                <a:ext cx="1355499" cy="615553"/>
              </a:xfrm>
              <a:prstGeom prst="rect">
                <a:avLst/>
              </a:prstGeom>
              <a:effectLst/>
            </p:spPr>
            <p:txBody>
              <a:bodyPr wrap="none">
                <a:spAutoFit/>
              </a:bodyPr>
              <a:lstStyle/>
              <a:p>
                <a:pPr algn="r"/>
                <a:r>
                  <a:rPr lang="en-US" dirty="0" err="1" smtClean="0">
                    <a:solidFill>
                      <a:prstClr val="white"/>
                    </a:solidFill>
                    <a:latin typeface="Segoe UI Semibold" pitchFamily="34" charset="0"/>
                  </a:rPr>
                  <a:t>ubi</a:t>
                </a:r>
                <a:r>
                  <a:rPr lang="en-US" dirty="0" err="1" smtClean="0">
                    <a:solidFill>
                      <a:srgbClr val="97CB16"/>
                    </a:solidFill>
                    <a:latin typeface="Segoe UI Light" pitchFamily="34" charset="0"/>
                  </a:rPr>
                  <a:t>green</a:t>
                </a:r>
                <a:endParaRPr lang="en-US" dirty="0" smtClean="0">
                  <a:solidFill>
                    <a:srgbClr val="97CB16"/>
                  </a:solidFill>
                  <a:latin typeface="Segoe UI Light" pitchFamily="34" charset="0"/>
                </a:endParaRPr>
              </a:p>
              <a:p>
                <a:pPr algn="r"/>
                <a:r>
                  <a:rPr lang="en-US" sz="1600" dirty="0" smtClean="0">
                    <a:solidFill>
                      <a:schemeClr val="bg1"/>
                    </a:solidFill>
                    <a:latin typeface="Segoe UI Light" pitchFamily="34" charset="0"/>
                  </a:rPr>
                  <a:t>Participant 15</a:t>
                </a:r>
                <a:endParaRPr lang="en-US" sz="1600" dirty="0">
                  <a:solidFill>
                    <a:schemeClr val="bg1"/>
                  </a:solidFill>
                  <a:latin typeface="Segoe UI Light" pitchFamily="34" charset="0"/>
                </a:endParaRPr>
              </a:p>
            </p:txBody>
          </p:sp>
        </p:grpSp>
      </p:grpSp>
    </p:spTree>
    <p:extLst>
      <p:ext uri="{BB962C8B-B14F-4D97-AF65-F5344CB8AC3E}">
        <p14:creationId xmlns:p14="http://schemas.microsoft.com/office/powerpoint/2010/main" val="3750358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53" name="TextBox 52"/>
          <p:cNvSpPr txBox="1"/>
          <p:nvPr/>
        </p:nvSpPr>
        <p:spPr>
          <a:xfrm>
            <a:off x="0" y="304800"/>
            <a:ext cx="9144000"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Aesthetic </a:t>
            </a:r>
            <a:r>
              <a:rPr lang="en-US" sz="4400" dirty="0" smtClean="0">
                <a:solidFill>
                  <a:prstClr val="white"/>
                </a:solidFill>
                <a:latin typeface="Segoe UI Light" pitchFamily="34" charset="0"/>
              </a:rPr>
              <a:t>&amp; Playfulness</a:t>
            </a:r>
          </a:p>
        </p:txBody>
      </p:sp>
      <p:grpSp>
        <p:nvGrpSpPr>
          <p:cNvPr id="10" name="Group 9"/>
          <p:cNvGrpSpPr/>
          <p:nvPr/>
        </p:nvGrpSpPr>
        <p:grpSpPr>
          <a:xfrm>
            <a:off x="1258032" y="-1567217"/>
            <a:ext cx="1094489" cy="507357"/>
            <a:chOff x="183642" y="2946953"/>
            <a:chExt cx="2605133" cy="1207625"/>
          </a:xfrm>
        </p:grpSpPr>
        <p:sp>
          <p:nvSpPr>
            <p:cNvPr id="82" name="Oval 81"/>
            <p:cNvSpPr/>
            <p:nvPr/>
          </p:nvSpPr>
          <p:spPr>
            <a:xfrm>
              <a:off x="1581150" y="29469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3" name="Picture 3" descr="D:\research\talks\UMD_HCIL2012_Symposium\images\excavator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1508" y="31508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4" name="Oval 83"/>
            <p:cNvSpPr/>
            <p:nvPr/>
          </p:nvSpPr>
          <p:spPr>
            <a:xfrm>
              <a:off x="183642" y="29472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5" name="Picture 4" descr="D:\research\talks\UMD_HCIL2012_Symposium\images\white_shove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226999">
              <a:off x="343194" y="3130948"/>
              <a:ext cx="867318" cy="8673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304800" y="571536"/>
            <a:ext cx="8686800" cy="5067264"/>
            <a:chOff x="304800" y="305336"/>
            <a:chExt cx="8686800" cy="5067264"/>
          </a:xfrm>
        </p:grpSpPr>
        <p:grpSp>
          <p:nvGrpSpPr>
            <p:cNvPr id="12" name="Group 11"/>
            <p:cNvGrpSpPr/>
            <p:nvPr/>
          </p:nvGrpSpPr>
          <p:grpSpPr>
            <a:xfrm>
              <a:off x="371135" y="3060389"/>
              <a:ext cx="1749457" cy="1420177"/>
              <a:chOff x="-1718956" y="3398943"/>
              <a:chExt cx="1749457" cy="1420177"/>
            </a:xfrm>
          </p:grpSpPr>
          <p:pic>
            <p:nvPicPr>
              <p:cNvPr id="48" name="Picture 6" descr="C:\research\talks\MobileHealth2010-PassiveFeedback\ubifit_redone_higher_res.png"/>
              <p:cNvPicPr>
                <a:picLocks noChangeAspect="1" noChangeArrowheads="1"/>
              </p:cNvPicPr>
              <p:nvPr/>
            </p:nvPicPr>
            <p:blipFill rotWithShape="1">
              <a:blip r:embed="rId5" cstate="print"/>
              <a:srcRect r="1054"/>
              <a:stretch/>
            </p:blipFill>
            <p:spPr bwMode="auto">
              <a:xfrm>
                <a:off x="-1718956" y="3398943"/>
                <a:ext cx="565123" cy="1417801"/>
              </a:xfrm>
              <a:prstGeom prst="rect">
                <a:avLst/>
              </a:prstGeom>
              <a:noFill/>
              <a:effectLst/>
            </p:spPr>
          </p:pic>
          <p:sp>
            <p:nvSpPr>
              <p:cNvPr id="49" name="Rectangle 48"/>
              <p:cNvSpPr/>
              <p:nvPr/>
            </p:nvSpPr>
            <p:spPr>
              <a:xfrm>
                <a:off x="-1219200" y="3957346"/>
                <a:ext cx="1249701" cy="861774"/>
              </a:xfrm>
              <a:prstGeom prst="rect">
                <a:avLst/>
              </a:prstGeom>
              <a:effectLst/>
            </p:spPr>
            <p:txBody>
              <a:bodyPr wrap="none">
                <a:spAutoFit/>
              </a:bodyPr>
              <a:lstStyle/>
              <a:p>
                <a:r>
                  <a:rPr lang="en-US" dirty="0" err="1" smtClean="0">
                    <a:solidFill>
                      <a:prstClr val="white"/>
                    </a:solidFill>
                    <a:latin typeface="Segoe UI Semibold" pitchFamily="34" charset="0"/>
                  </a:rPr>
                  <a:t>ubi</a:t>
                </a:r>
                <a:r>
                  <a:rPr lang="en-US" dirty="0" err="1" smtClean="0">
                    <a:solidFill>
                      <a:srgbClr val="CC0797"/>
                    </a:solidFill>
                    <a:latin typeface="Segoe UI Light" pitchFamily="34" charset="0"/>
                  </a:rPr>
                  <a:t>fit</a:t>
                </a:r>
                <a:endParaRPr lang="en-US" dirty="0" smtClean="0">
                  <a:solidFill>
                    <a:srgbClr val="CC0797"/>
                  </a:solidFill>
                  <a:latin typeface="Segoe UI Light" pitchFamily="34" charset="0"/>
                </a:endParaRPr>
              </a:p>
              <a:p>
                <a:r>
                  <a:rPr lang="en-US" sz="1600" dirty="0" smtClean="0">
                    <a:solidFill>
                      <a:schemeClr val="bg1"/>
                    </a:solidFill>
                    <a:latin typeface="Segoe UI Light" pitchFamily="34" charset="0"/>
                  </a:rPr>
                  <a:t>Study 1</a:t>
                </a:r>
              </a:p>
              <a:p>
                <a:r>
                  <a:rPr lang="en-US" sz="1600" dirty="0" smtClean="0">
                    <a:solidFill>
                      <a:schemeClr val="bg1"/>
                    </a:solidFill>
                    <a:latin typeface="Segoe UI Light" pitchFamily="34" charset="0"/>
                  </a:rPr>
                  <a:t>Participant 5</a:t>
                </a:r>
                <a:endParaRPr lang="en-US" sz="1600" dirty="0">
                  <a:solidFill>
                    <a:schemeClr val="bg1"/>
                  </a:solidFill>
                  <a:latin typeface="Segoe UI Light" pitchFamily="34" charset="0"/>
                </a:endParaRPr>
              </a:p>
            </p:txBody>
          </p:sp>
        </p:grpSp>
        <p:grpSp>
          <p:nvGrpSpPr>
            <p:cNvPr id="87" name="Group 86"/>
            <p:cNvGrpSpPr/>
            <p:nvPr/>
          </p:nvGrpSpPr>
          <p:grpSpPr>
            <a:xfrm>
              <a:off x="304800" y="305336"/>
              <a:ext cx="8686800" cy="5067264"/>
              <a:chOff x="304800" y="305336"/>
              <a:chExt cx="8686800" cy="5067264"/>
            </a:xfrm>
          </p:grpSpPr>
          <p:sp>
            <p:nvSpPr>
              <p:cNvPr id="88" name="Rounded Rectangular Callout 87"/>
              <p:cNvSpPr/>
              <p:nvPr/>
            </p:nvSpPr>
            <p:spPr>
              <a:xfrm>
                <a:off x="435723" y="1138154"/>
                <a:ext cx="8272555" cy="1833646"/>
              </a:xfrm>
              <a:prstGeom prst="wedgeRoundRectCallout">
                <a:avLst>
                  <a:gd name="adj1" fmla="val -43636"/>
                  <a:gd name="adj2" fmla="val 78162"/>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89" name="TextBox 88"/>
              <p:cNvSpPr txBox="1"/>
              <p:nvPr/>
            </p:nvSpPr>
            <p:spPr>
              <a:xfrm>
                <a:off x="7239000" y="1002215"/>
                <a:ext cx="1752600" cy="4370385"/>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27800" dirty="0">
                    <a:solidFill>
                      <a:srgbClr val="1E1E1E"/>
                    </a:solidFill>
                  </a:rPr>
                  <a:t>”</a:t>
                </a:r>
              </a:p>
            </p:txBody>
          </p:sp>
          <p:sp>
            <p:nvSpPr>
              <p:cNvPr id="90" name="TextBox 89"/>
              <p:cNvSpPr txBox="1"/>
              <p:nvPr/>
            </p:nvSpPr>
            <p:spPr>
              <a:xfrm>
                <a:off x="304800" y="305336"/>
                <a:ext cx="1752600" cy="4370385"/>
              </a:xfrm>
              <a:prstGeom prst="rect">
                <a:avLst/>
              </a:prstGeom>
              <a:noFill/>
            </p:spPr>
            <p:txBody>
              <a:bodyPr wrap="square" lIns="91395" tIns="45699" rIns="91395" bIns="45699" rtlCol="0">
                <a:spAutoFit/>
              </a:bodyPr>
              <a:lstStyle/>
              <a:p>
                <a:pPr defTabSz="913945"/>
                <a:r>
                  <a:rPr lang="en-US" sz="27800" dirty="0">
                    <a:solidFill>
                      <a:srgbClr val="1E1E1E"/>
                    </a:solidFill>
                    <a:latin typeface="Century" pitchFamily="18" charset="0"/>
                    <a:ea typeface="Verdana" pitchFamily="34" charset="0"/>
                    <a:cs typeface="Times New Roman" pitchFamily="18" charset="0"/>
                  </a:rPr>
                  <a:t>“</a:t>
                </a:r>
              </a:p>
            </p:txBody>
          </p:sp>
          <p:sp>
            <p:nvSpPr>
              <p:cNvPr id="91" name="TextBox 90"/>
              <p:cNvSpPr txBox="1"/>
              <p:nvPr/>
            </p:nvSpPr>
            <p:spPr>
              <a:xfrm>
                <a:off x="762000" y="1384280"/>
                <a:ext cx="7620000" cy="1384995"/>
              </a:xfrm>
              <a:prstGeom prst="rect">
                <a:avLst/>
              </a:prstGeom>
              <a:noFill/>
            </p:spPr>
            <p:txBody>
              <a:bodyPr wrap="square" rtlCol="0">
                <a:spAutoFit/>
              </a:bodyPr>
              <a:lstStyle/>
              <a:p>
                <a:r>
                  <a:rPr lang="en-US" sz="2800" dirty="0" smtClean="0">
                    <a:solidFill>
                      <a:prstClr val="white"/>
                    </a:solidFill>
                    <a:latin typeface="Segoe UI Light" pitchFamily="34" charset="0"/>
                  </a:rPr>
                  <a:t>The silly flowers just work, you know? Every time you pick up your phone you think, ‘Oh, look at this, I have some flowers, I want more flowers.’</a:t>
                </a:r>
                <a:endParaRPr lang="en-US" sz="2800" dirty="0">
                  <a:solidFill>
                    <a:prstClr val="white"/>
                  </a:solidFill>
                  <a:latin typeface="Segoe UI Light" pitchFamily="34" charset="0"/>
                </a:endParaRPr>
              </a:p>
            </p:txBody>
          </p:sp>
        </p:grpSp>
      </p:grpSp>
      <p:grpSp>
        <p:nvGrpSpPr>
          <p:cNvPr id="15" name="Group 14"/>
          <p:cNvGrpSpPr/>
          <p:nvPr/>
        </p:nvGrpSpPr>
        <p:grpSpPr>
          <a:xfrm>
            <a:off x="2286000" y="2906751"/>
            <a:ext cx="6781800" cy="4713249"/>
            <a:chOff x="2286000" y="2628936"/>
            <a:chExt cx="6781800" cy="4713249"/>
          </a:xfrm>
        </p:grpSpPr>
        <p:grpSp>
          <p:nvGrpSpPr>
            <p:cNvPr id="93" name="Group 92"/>
            <p:cNvGrpSpPr/>
            <p:nvPr/>
          </p:nvGrpSpPr>
          <p:grpSpPr>
            <a:xfrm>
              <a:off x="2286000" y="2628936"/>
              <a:ext cx="6781800" cy="4713249"/>
              <a:chOff x="-1905000" y="305336"/>
              <a:chExt cx="6781800" cy="4713249"/>
            </a:xfrm>
          </p:grpSpPr>
          <p:sp>
            <p:nvSpPr>
              <p:cNvPr id="94" name="Rounded Rectangular Callout 93"/>
              <p:cNvSpPr/>
              <p:nvPr/>
            </p:nvSpPr>
            <p:spPr>
              <a:xfrm>
                <a:off x="-1838479" y="979985"/>
                <a:ext cx="6355757" cy="1670631"/>
              </a:xfrm>
              <a:prstGeom prst="wedgeRoundRectCallout">
                <a:avLst>
                  <a:gd name="adj1" fmla="val 40433"/>
                  <a:gd name="adj2" fmla="val 77099"/>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95" name="TextBox 94"/>
              <p:cNvSpPr txBox="1"/>
              <p:nvPr/>
            </p:nvSpPr>
            <p:spPr>
              <a:xfrm>
                <a:off x="3124200" y="648200"/>
                <a:ext cx="1752600" cy="4370385"/>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27800" dirty="0">
                    <a:solidFill>
                      <a:srgbClr val="1E1E1E"/>
                    </a:solidFill>
                  </a:rPr>
                  <a:t>”</a:t>
                </a:r>
              </a:p>
            </p:txBody>
          </p:sp>
          <p:sp>
            <p:nvSpPr>
              <p:cNvPr id="96" name="TextBox 95"/>
              <p:cNvSpPr txBox="1"/>
              <p:nvPr/>
            </p:nvSpPr>
            <p:spPr>
              <a:xfrm>
                <a:off x="-1905000" y="305336"/>
                <a:ext cx="1752600" cy="4370385"/>
              </a:xfrm>
              <a:prstGeom prst="rect">
                <a:avLst/>
              </a:prstGeom>
              <a:noFill/>
            </p:spPr>
            <p:txBody>
              <a:bodyPr wrap="square" lIns="91395" tIns="45699" rIns="91395" bIns="45699" rtlCol="0">
                <a:spAutoFit/>
              </a:bodyPr>
              <a:lstStyle/>
              <a:p>
                <a:pPr defTabSz="913945"/>
                <a:r>
                  <a:rPr lang="en-US" sz="27800" dirty="0">
                    <a:solidFill>
                      <a:srgbClr val="1E1E1E"/>
                    </a:solidFill>
                    <a:latin typeface="Century" pitchFamily="18" charset="0"/>
                    <a:ea typeface="Verdana" pitchFamily="34" charset="0"/>
                    <a:cs typeface="Times New Roman" pitchFamily="18" charset="0"/>
                  </a:rPr>
                  <a:t>“</a:t>
                </a:r>
              </a:p>
            </p:txBody>
          </p:sp>
          <p:sp>
            <p:nvSpPr>
              <p:cNvPr id="97" name="TextBox 96"/>
              <p:cNvSpPr txBox="1"/>
              <p:nvPr/>
            </p:nvSpPr>
            <p:spPr>
              <a:xfrm>
                <a:off x="-1676400" y="1132385"/>
                <a:ext cx="6212775" cy="1384995"/>
              </a:xfrm>
              <a:prstGeom prst="rect">
                <a:avLst/>
              </a:prstGeom>
              <a:noFill/>
            </p:spPr>
            <p:txBody>
              <a:bodyPr wrap="square" rtlCol="0">
                <a:spAutoFit/>
              </a:bodyPr>
              <a:lstStyle/>
              <a:p>
                <a:r>
                  <a:rPr lang="en-US" sz="2800" dirty="0">
                    <a:solidFill>
                      <a:prstClr val="white"/>
                    </a:solidFill>
                    <a:latin typeface="Segoe UI Light" pitchFamily="34" charset="0"/>
                  </a:rPr>
                  <a:t>I would like to see some graph or raw data—a breakdown of transit activity by type for the week.</a:t>
                </a:r>
              </a:p>
            </p:txBody>
          </p:sp>
        </p:grpSp>
        <p:grpSp>
          <p:nvGrpSpPr>
            <p:cNvPr id="14" name="Group 13"/>
            <p:cNvGrpSpPr/>
            <p:nvPr/>
          </p:nvGrpSpPr>
          <p:grpSpPr>
            <a:xfrm>
              <a:off x="6816656" y="5083618"/>
              <a:ext cx="1910719" cy="1420367"/>
              <a:chOff x="6583938" y="5083618"/>
              <a:chExt cx="1910719" cy="1420367"/>
            </a:xfrm>
          </p:grpSpPr>
          <p:pic>
            <p:nvPicPr>
              <p:cNvPr id="50" name="Picture 19" descr="C:\research\projects\UbiGreen\Trunk\Screenshots\TreeSequenceWithPhone\Tree10.png"/>
              <p:cNvPicPr>
                <a:picLocks noChangeAspect="1" noChangeArrowheads="1"/>
              </p:cNvPicPr>
              <p:nvPr/>
            </p:nvPicPr>
            <p:blipFill rotWithShape="1">
              <a:blip r:embed="rId6" cstate="print"/>
              <a:srcRect l="1935" r="1935" b="190"/>
              <a:stretch/>
            </p:blipFill>
            <p:spPr bwMode="auto">
              <a:xfrm>
                <a:off x="7946507" y="5083618"/>
                <a:ext cx="548150" cy="1410883"/>
              </a:xfrm>
              <a:prstGeom prst="rect">
                <a:avLst/>
              </a:prstGeom>
              <a:noFill/>
              <a:effectLst/>
            </p:spPr>
          </p:pic>
          <p:sp>
            <p:nvSpPr>
              <p:cNvPr id="98" name="Rectangle 97"/>
              <p:cNvSpPr/>
              <p:nvPr/>
            </p:nvSpPr>
            <p:spPr>
              <a:xfrm>
                <a:off x="6583938" y="5888432"/>
                <a:ext cx="1355499" cy="615553"/>
              </a:xfrm>
              <a:prstGeom prst="rect">
                <a:avLst/>
              </a:prstGeom>
              <a:effectLst/>
            </p:spPr>
            <p:txBody>
              <a:bodyPr wrap="none">
                <a:spAutoFit/>
              </a:bodyPr>
              <a:lstStyle/>
              <a:p>
                <a:pPr algn="r"/>
                <a:r>
                  <a:rPr lang="en-US" dirty="0" err="1" smtClean="0">
                    <a:solidFill>
                      <a:prstClr val="white"/>
                    </a:solidFill>
                    <a:latin typeface="Segoe UI Semibold" pitchFamily="34" charset="0"/>
                  </a:rPr>
                  <a:t>ubi</a:t>
                </a:r>
                <a:r>
                  <a:rPr lang="en-US" dirty="0" err="1" smtClean="0">
                    <a:solidFill>
                      <a:srgbClr val="97CB16"/>
                    </a:solidFill>
                    <a:latin typeface="Segoe UI Light" pitchFamily="34" charset="0"/>
                  </a:rPr>
                  <a:t>green</a:t>
                </a:r>
                <a:endParaRPr lang="en-US" dirty="0" smtClean="0">
                  <a:solidFill>
                    <a:srgbClr val="97CB16"/>
                  </a:solidFill>
                  <a:latin typeface="Segoe UI Light" pitchFamily="34" charset="0"/>
                </a:endParaRPr>
              </a:p>
              <a:p>
                <a:pPr algn="r"/>
                <a:r>
                  <a:rPr lang="en-US" sz="1600" dirty="0" smtClean="0">
                    <a:solidFill>
                      <a:schemeClr val="bg1"/>
                    </a:solidFill>
                    <a:latin typeface="Segoe UI Light" pitchFamily="34" charset="0"/>
                  </a:rPr>
                  <a:t>Participant 13</a:t>
                </a:r>
                <a:endParaRPr lang="en-US" sz="1600" dirty="0">
                  <a:solidFill>
                    <a:schemeClr val="bg1"/>
                  </a:solidFill>
                  <a:latin typeface="Segoe UI Light" pitchFamily="34" charset="0"/>
                </a:endParaRPr>
              </a:p>
            </p:txBody>
          </p:sp>
        </p:grpSp>
      </p:grpSp>
      <p:grpSp>
        <p:nvGrpSpPr>
          <p:cNvPr id="2" name="Group 1"/>
          <p:cNvGrpSpPr>
            <a:grpSpLocks noChangeAspect="1"/>
          </p:cNvGrpSpPr>
          <p:nvPr/>
        </p:nvGrpSpPr>
        <p:grpSpPr>
          <a:xfrm>
            <a:off x="493771" y="420307"/>
            <a:ext cx="1170754" cy="658368"/>
            <a:chOff x="697167" y="-513965"/>
            <a:chExt cx="1245303" cy="700290"/>
          </a:xfrm>
        </p:grpSpPr>
        <p:grpSp>
          <p:nvGrpSpPr>
            <p:cNvPr id="46" name="Group 45"/>
            <p:cNvGrpSpPr>
              <a:grpSpLocks noChangeAspect="1"/>
            </p:cNvGrpSpPr>
            <p:nvPr/>
          </p:nvGrpSpPr>
          <p:grpSpPr>
            <a:xfrm>
              <a:off x="720918" y="-472043"/>
              <a:ext cx="1221552" cy="658368"/>
              <a:chOff x="3257550" y="2933700"/>
              <a:chExt cx="2579225" cy="1390100"/>
            </a:xfrm>
          </p:grpSpPr>
          <p:grpSp>
            <p:nvGrpSpPr>
              <p:cNvPr id="47" name="Group 46"/>
              <p:cNvGrpSpPr/>
              <p:nvPr/>
            </p:nvGrpSpPr>
            <p:grpSpPr>
              <a:xfrm>
                <a:off x="3257550" y="2933700"/>
                <a:ext cx="2579225" cy="1390100"/>
                <a:chOff x="3257550" y="2933700"/>
                <a:chExt cx="2579225" cy="1390100"/>
              </a:xfrm>
            </p:grpSpPr>
            <p:sp>
              <p:nvSpPr>
                <p:cNvPr id="52" name="Oval 51"/>
                <p:cNvSpPr/>
                <p:nvPr/>
              </p:nvSpPr>
              <p:spPr>
                <a:xfrm>
                  <a:off x="4629150" y="2933700"/>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4" name="Group 53"/>
                <p:cNvGrpSpPr/>
                <p:nvPr/>
              </p:nvGrpSpPr>
              <p:grpSpPr>
                <a:xfrm>
                  <a:off x="4957981" y="3275426"/>
                  <a:ext cx="732557" cy="1048374"/>
                  <a:chOff x="4700864" y="3310375"/>
                  <a:chExt cx="732557" cy="1048374"/>
                </a:xfrm>
              </p:grpSpPr>
              <p:sp>
                <p:nvSpPr>
                  <p:cNvPr id="62" name="Arc 61"/>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3" name="Arc 62"/>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64" name="Picture 7" descr="D:\research\talks\UMD_HCIL2012_Symposium\images\FlowerPatel2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65" name="Teardrop 64"/>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6" name="Teardrop 65"/>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55" name="Oval 54"/>
                <p:cNvSpPr/>
                <p:nvPr/>
              </p:nvSpPr>
              <p:spPr>
                <a:xfrm>
                  <a:off x="3257550" y="2949161"/>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6" name="Group 55"/>
                <p:cNvGrpSpPr/>
                <p:nvPr/>
              </p:nvGrpSpPr>
              <p:grpSpPr>
                <a:xfrm>
                  <a:off x="3559858" y="3127445"/>
                  <a:ext cx="599437" cy="661070"/>
                  <a:chOff x="3559858" y="3127445"/>
                  <a:chExt cx="599437" cy="661070"/>
                </a:xfrm>
              </p:grpSpPr>
              <p:sp>
                <p:nvSpPr>
                  <p:cNvPr id="59" name="Rectangle 58"/>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0" name="Rectangle 59"/>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1" name="Rectangle 60"/>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grpSp>
          <p:pic>
            <p:nvPicPr>
              <p:cNvPr id="51" name="Picture 4" descr="D:\research\talks\UMD_HCIL2012_Symposium\images\FlowerPetal_Trans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01709" y="3100049"/>
                <a:ext cx="525779" cy="502920"/>
              </a:xfrm>
              <a:prstGeom prst="rect">
                <a:avLst/>
              </a:prstGeom>
              <a:noFill/>
              <a:extLst>
                <a:ext uri="{909E8E84-426E-40DD-AFC4-6F175D3DCCD1}">
                  <a14:hiddenFill xmlns:a14="http://schemas.microsoft.com/office/drawing/2010/main">
                    <a:solidFill>
                      <a:srgbClr val="FFFFFF"/>
                    </a:solidFill>
                  </a14:hiddenFill>
                </a:ext>
              </a:extLst>
            </p:spPr>
          </p:pic>
        </p:grpSp>
        <p:sp>
          <p:nvSpPr>
            <p:cNvPr id="67" name="Rectangle 66"/>
            <p:cNvSpPr/>
            <p:nvPr/>
          </p:nvSpPr>
          <p:spPr>
            <a:xfrm>
              <a:off x="697167" y="-513965"/>
              <a:ext cx="628270" cy="65579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727832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ounded Rectangle 42"/>
          <p:cNvSpPr/>
          <p:nvPr/>
        </p:nvSpPr>
        <p:spPr>
          <a:xfrm>
            <a:off x="-1153833" y="101345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1345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5" name="TextBox 44"/>
          <p:cNvSpPr txBox="1"/>
          <p:nvPr/>
        </p:nvSpPr>
        <p:spPr>
          <a:xfrm>
            <a:off x="0" y="381000"/>
            <a:ext cx="9144000" cy="769441"/>
          </a:xfrm>
          <a:prstGeom prst="rect">
            <a:avLst/>
          </a:prstGeom>
          <a:noFill/>
        </p:spPr>
        <p:txBody>
          <a:bodyPr wrap="square" rtlCol="0">
            <a:spAutoFit/>
          </a:bodyPr>
          <a:lstStyle/>
          <a:p>
            <a:pPr algn="ctr"/>
            <a:r>
              <a:rPr lang="en-US" sz="4400" dirty="0" err="1" smtClean="0">
                <a:solidFill>
                  <a:prstClr val="white"/>
                </a:solidFill>
                <a:latin typeface="Segoe UI Semibold" pitchFamily="34" charset="0"/>
              </a:rPr>
              <a:t>ubi</a:t>
            </a:r>
            <a:r>
              <a:rPr lang="en-US" sz="4400" dirty="0" err="1" smtClean="0">
                <a:solidFill>
                  <a:srgbClr val="F79646">
                    <a:lumMod val="75000"/>
                  </a:srgbClr>
                </a:solidFill>
                <a:latin typeface="Segoe UI Semibold" pitchFamily="34" charset="0"/>
              </a:rPr>
              <a:t>system</a:t>
            </a:r>
            <a:r>
              <a:rPr lang="en-US" sz="4400" dirty="0" smtClean="0">
                <a:solidFill>
                  <a:prstClr val="white"/>
                </a:solidFill>
                <a:latin typeface="Segoe UI Semibold" pitchFamily="34" charset="0"/>
              </a:rPr>
              <a:t> </a:t>
            </a:r>
            <a:r>
              <a:rPr lang="en-US" sz="4400" dirty="0" smtClean="0">
                <a:solidFill>
                  <a:prstClr val="white"/>
                </a:solidFill>
                <a:latin typeface="Segoe UI Light" pitchFamily="34" charset="0"/>
              </a:rPr>
              <a:t>findings summary</a:t>
            </a:r>
          </a:p>
        </p:txBody>
      </p:sp>
      <p:sp>
        <p:nvSpPr>
          <p:cNvPr id="2" name="TextBox 1"/>
          <p:cNvSpPr txBox="1"/>
          <p:nvPr/>
        </p:nvSpPr>
        <p:spPr>
          <a:xfrm>
            <a:off x="228600" y="4277383"/>
            <a:ext cx="2544342" cy="1323439"/>
          </a:xfrm>
          <a:prstGeom prst="rect">
            <a:avLst/>
          </a:prstGeom>
          <a:noFill/>
        </p:spPr>
        <p:txBody>
          <a:bodyPr wrap="square" rtlCol="0">
            <a:spAutoFit/>
          </a:bodyPr>
          <a:lstStyle/>
          <a:p>
            <a:pPr algn="ctr"/>
            <a:r>
              <a:rPr lang="en-US" sz="2000" dirty="0" smtClean="0">
                <a:solidFill>
                  <a:schemeClr val="bg1"/>
                </a:solidFill>
                <a:latin typeface="Segoe UI Light" pitchFamily="34" charset="0"/>
              </a:rPr>
              <a:t>Effort minimization worked but need method to quickly correct sensor data</a:t>
            </a:r>
          </a:p>
        </p:txBody>
      </p:sp>
      <p:sp>
        <p:nvSpPr>
          <p:cNvPr id="47" name="TextBox 46"/>
          <p:cNvSpPr txBox="1"/>
          <p:nvPr/>
        </p:nvSpPr>
        <p:spPr>
          <a:xfrm>
            <a:off x="3200400" y="4277383"/>
            <a:ext cx="2743199" cy="1631216"/>
          </a:xfrm>
          <a:prstGeom prst="rect">
            <a:avLst/>
          </a:prstGeom>
          <a:noFill/>
        </p:spPr>
        <p:txBody>
          <a:bodyPr wrap="square" rtlCol="0">
            <a:spAutoFit/>
          </a:bodyPr>
          <a:lstStyle/>
          <a:p>
            <a:pPr algn="ctr"/>
            <a:r>
              <a:rPr lang="en-US" sz="2000" dirty="0" smtClean="0">
                <a:solidFill>
                  <a:schemeClr val="bg1"/>
                </a:solidFill>
                <a:latin typeface="Segoe UI Light" pitchFamily="34" charset="0"/>
              </a:rPr>
              <a:t>Abstract &amp; playful representations create engagement but quantitative data still important</a:t>
            </a:r>
          </a:p>
        </p:txBody>
      </p:sp>
      <p:sp>
        <p:nvSpPr>
          <p:cNvPr id="48" name="TextBox 47"/>
          <p:cNvSpPr txBox="1"/>
          <p:nvPr/>
        </p:nvSpPr>
        <p:spPr>
          <a:xfrm>
            <a:off x="6305550" y="4277383"/>
            <a:ext cx="2544342" cy="1323439"/>
          </a:xfrm>
          <a:prstGeom prst="rect">
            <a:avLst/>
          </a:prstGeom>
          <a:noFill/>
        </p:spPr>
        <p:txBody>
          <a:bodyPr wrap="square" rtlCol="0">
            <a:spAutoFit/>
          </a:bodyPr>
          <a:lstStyle/>
          <a:p>
            <a:pPr algn="ctr"/>
            <a:r>
              <a:rPr lang="en-US" sz="2000" dirty="0" smtClean="0">
                <a:solidFill>
                  <a:schemeClr val="bg1"/>
                </a:solidFill>
                <a:latin typeface="Segoe UI Light" pitchFamily="34" charset="0"/>
              </a:rPr>
              <a:t>Visualizations reflected personal stories, no concerns about privacy</a:t>
            </a:r>
          </a:p>
        </p:txBody>
      </p:sp>
      <p:sp>
        <p:nvSpPr>
          <p:cNvPr id="49" name="Oval 48"/>
          <p:cNvSpPr/>
          <p:nvPr/>
        </p:nvSpPr>
        <p:spPr>
          <a:xfrm>
            <a:off x="1581150" y="24897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0" name="Picture 3" descr="D:\research\talks\UMD_HCIL2012_Symposium\images\excavator_whi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1508" y="26936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51" name="Oval 50"/>
          <p:cNvSpPr/>
          <p:nvPr/>
        </p:nvSpPr>
        <p:spPr>
          <a:xfrm>
            <a:off x="183642" y="24900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3" name="Picture 4" descr="D:\research\talks\UMD_HCIL2012_Symposium\images\white_shove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226999">
            <a:off x="343194" y="2673748"/>
            <a:ext cx="867318" cy="867318"/>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p:cNvSpPr/>
          <p:nvPr/>
        </p:nvSpPr>
        <p:spPr>
          <a:xfrm>
            <a:off x="0" y="2286000"/>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Rectangle 54"/>
          <p:cNvSpPr/>
          <p:nvPr/>
        </p:nvSpPr>
        <p:spPr>
          <a:xfrm>
            <a:off x="3084755" y="2330859"/>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Rectangle 55"/>
          <p:cNvSpPr/>
          <p:nvPr/>
        </p:nvSpPr>
        <p:spPr>
          <a:xfrm>
            <a:off x="7550734" y="2342705"/>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7" name="Group 56"/>
          <p:cNvGrpSpPr/>
          <p:nvPr/>
        </p:nvGrpSpPr>
        <p:grpSpPr>
          <a:xfrm>
            <a:off x="6096000" y="1447800"/>
            <a:ext cx="2995791" cy="4648200"/>
            <a:chOff x="6096000" y="1905000"/>
            <a:chExt cx="2995791" cy="4648200"/>
          </a:xfrm>
        </p:grpSpPr>
        <p:sp>
          <p:nvSpPr>
            <p:cNvPr id="58" name="Oval 57"/>
            <p:cNvSpPr/>
            <p:nvPr/>
          </p:nvSpPr>
          <p:spPr>
            <a:xfrm>
              <a:off x="6305550" y="2943166"/>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9" name="Picture 10" descr="D:\research\talks\UMD_HCIL2012_Symposium\images\person_tran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60" name="Oval 59"/>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61" name="Picture 11" descr="D:\research\talks\UMD_HCIL2012_Symposium\images\FamilyWhiteTran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62" name="Straight Connector 61"/>
            <p:cNvCxnSpPr/>
            <p:nvPr/>
          </p:nvCxnSpPr>
          <p:spPr>
            <a:xfrm>
              <a:off x="6096000" y="1905000"/>
              <a:ext cx="0" cy="46482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grpSp>
        <p:nvGrpSpPr>
          <p:cNvPr id="64" name="Group 63"/>
          <p:cNvGrpSpPr/>
          <p:nvPr/>
        </p:nvGrpSpPr>
        <p:grpSpPr>
          <a:xfrm>
            <a:off x="3028950" y="1447800"/>
            <a:ext cx="3067050" cy="4648200"/>
            <a:chOff x="3028950" y="1905000"/>
            <a:chExt cx="3067050" cy="4648200"/>
          </a:xfrm>
        </p:grpSpPr>
        <p:grpSp>
          <p:nvGrpSpPr>
            <p:cNvPr id="65" name="Group 64"/>
            <p:cNvGrpSpPr/>
            <p:nvPr/>
          </p:nvGrpSpPr>
          <p:grpSpPr>
            <a:xfrm>
              <a:off x="3028950" y="1905000"/>
              <a:ext cx="3067050" cy="4648200"/>
              <a:chOff x="3028950" y="1905000"/>
              <a:chExt cx="3067050" cy="4648200"/>
            </a:xfrm>
          </p:grpSpPr>
          <p:sp>
            <p:nvSpPr>
              <p:cNvPr id="67" name="Oval 66"/>
              <p:cNvSpPr/>
              <p:nvPr/>
            </p:nvSpPr>
            <p:spPr>
              <a:xfrm>
                <a:off x="4629150" y="2933700"/>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8" name="Group 67"/>
              <p:cNvGrpSpPr/>
              <p:nvPr/>
            </p:nvGrpSpPr>
            <p:grpSpPr>
              <a:xfrm>
                <a:off x="4957981" y="3275426"/>
                <a:ext cx="732557" cy="1048374"/>
                <a:chOff x="4700864" y="3310375"/>
                <a:chExt cx="732557" cy="1048374"/>
              </a:xfrm>
            </p:grpSpPr>
            <p:sp>
              <p:nvSpPr>
                <p:cNvPr id="76" name="Arc 75"/>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7" name="Arc 76"/>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78" name="Picture 7" descr="D:\research\talks\UMD_HCIL2012_Symposium\images\FlowerPatel2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79" name="Teardrop 78"/>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80" name="Teardrop 79"/>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69" name="Oval 68"/>
              <p:cNvSpPr/>
              <p:nvPr/>
            </p:nvSpPr>
            <p:spPr>
              <a:xfrm>
                <a:off x="3257550" y="2949161"/>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0" name="Group 69"/>
              <p:cNvGrpSpPr/>
              <p:nvPr/>
            </p:nvGrpSpPr>
            <p:grpSpPr>
              <a:xfrm>
                <a:off x="3559858" y="3127445"/>
                <a:ext cx="599437" cy="661070"/>
                <a:chOff x="3559858" y="3127445"/>
                <a:chExt cx="599437" cy="661070"/>
              </a:xfrm>
            </p:grpSpPr>
            <p:sp>
              <p:nvSpPr>
                <p:cNvPr id="73" name="Rectangle 72"/>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4" name="Rectangle 73"/>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5" name="Rectangle 74"/>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71" name="Straight Connector 70"/>
              <p:cNvCxnSpPr/>
              <p:nvPr/>
            </p:nvCxnSpPr>
            <p:spPr>
              <a:xfrm>
                <a:off x="3028950" y="1905000"/>
                <a:ext cx="0" cy="46482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pic>
          <p:nvPicPr>
            <p:cNvPr id="66" name="Picture 4" descr="D:\research\talks\UMD_HCIL2012_Symposium\images\FlowerPetal_Trans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1709" y="3100049"/>
              <a:ext cx="525779" cy="502920"/>
            </a:xfrm>
            <a:prstGeom prst="rect">
              <a:avLst/>
            </a:prstGeom>
            <a:noFill/>
            <a:extLst>
              <a:ext uri="{909E8E84-426E-40DD-AFC4-6F175D3DCCD1}">
                <a14:hiddenFill xmlns:a14="http://schemas.microsoft.com/office/drawing/2010/main">
                  <a:solidFill>
                    <a:srgbClr val="FFFFFF"/>
                  </a:solidFill>
                </a14:hiddenFill>
              </a:ext>
            </a:extLst>
          </p:spPr>
        </p:pic>
      </p:grpSp>
      <p:sp>
        <p:nvSpPr>
          <p:cNvPr id="81" name="Rectangle 80"/>
          <p:cNvSpPr/>
          <p:nvPr/>
        </p:nvSpPr>
        <p:spPr>
          <a:xfrm>
            <a:off x="3107563" y="2317735"/>
            <a:ext cx="1432778"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2" name="Rectangle 81"/>
          <p:cNvSpPr/>
          <p:nvPr/>
        </p:nvSpPr>
        <p:spPr>
          <a:xfrm>
            <a:off x="7605457" y="2430962"/>
            <a:ext cx="1432778"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TextBox 82"/>
          <p:cNvSpPr txBox="1"/>
          <p:nvPr/>
        </p:nvSpPr>
        <p:spPr>
          <a:xfrm>
            <a:off x="-57150" y="16764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1151851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p:bldP spid="4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research\talks\MobileHealth2010-PassiveFeedback\ubifit_redone_higher_res.png"/>
          <p:cNvPicPr>
            <a:picLocks noChangeAspect="1" noChangeArrowheads="1"/>
          </p:cNvPicPr>
          <p:nvPr/>
        </p:nvPicPr>
        <p:blipFill rotWithShape="1">
          <a:blip r:embed="rId3" cstate="print"/>
          <a:srcRect r="1054"/>
          <a:stretch/>
        </p:blipFill>
        <p:spPr bwMode="auto">
          <a:xfrm>
            <a:off x="1247818" y="2009888"/>
            <a:ext cx="1344168" cy="3372301"/>
          </a:xfrm>
          <a:prstGeom prst="rect">
            <a:avLst/>
          </a:prstGeom>
          <a:noFill/>
          <a:effectLst>
            <a:reflection blurRad="6350" stA="52000" endA="300" endPos="35000" dir="5400000" sy="-100000" algn="bl" rotWithShape="0"/>
          </a:effectLst>
        </p:spPr>
      </p:pic>
      <p:pic>
        <p:nvPicPr>
          <p:cNvPr id="13314" name="Picture 2" descr="D:\research\projects\HomeSensing\Water\Pictures\2011_09_06 - Rainflow in Jon's Kitchen and Bathroom\IMG_641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605" r="8918"/>
          <a:stretch/>
        </p:blipFill>
        <p:spPr bwMode="auto">
          <a:xfrm>
            <a:off x="10354929" y="1875860"/>
            <a:ext cx="4933175" cy="337230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7" name="Picture 2" descr="C:\Users\jon\Dropbox\CHI2012-WaterVis\images\InterviewDisplays\Aquatic\Slide15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654" t="22021" r="18472" b="14897"/>
          <a:stretch/>
        </p:blipFill>
        <p:spPr bwMode="auto">
          <a:xfrm>
            <a:off x="10628690" y="-2286000"/>
            <a:ext cx="4659414" cy="29440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1372227" y="1356399"/>
            <a:ext cx="1098378" cy="584775"/>
          </a:xfrm>
          <a:prstGeom prst="rect">
            <a:avLst/>
          </a:prstGeom>
        </p:spPr>
        <p:txBody>
          <a:bodyPr wrap="none">
            <a:spAutoFit/>
          </a:bodyPr>
          <a:lstStyle/>
          <a:p>
            <a:pPr algn="ctr"/>
            <a:r>
              <a:rPr lang="en-US" sz="3200" dirty="0" smtClean="0">
                <a:solidFill>
                  <a:prstClr val="white"/>
                </a:solidFill>
                <a:latin typeface="Segoe UI Semibold" pitchFamily="34" charset="0"/>
              </a:rPr>
              <a:t>ubi</a:t>
            </a:r>
            <a:r>
              <a:rPr lang="en-US" sz="3200" dirty="0" smtClean="0">
                <a:solidFill>
                  <a:srgbClr val="CC0797"/>
                </a:solidFill>
                <a:latin typeface="Segoe UI Light" pitchFamily="34" charset="0"/>
              </a:rPr>
              <a:t>fit</a:t>
            </a:r>
            <a:endParaRPr lang="en-US" sz="3200" dirty="0">
              <a:solidFill>
                <a:srgbClr val="CC0797"/>
              </a:solidFill>
              <a:latin typeface="Segoe UI Light" pitchFamily="34" charset="0"/>
            </a:endParaRPr>
          </a:p>
        </p:txBody>
      </p:sp>
      <p:pic>
        <p:nvPicPr>
          <p:cNvPr id="5" name="Picture 19" descr="C:\research\projects\UbiGreen\Trunk\Screenshots\TreeSequenceWithPhone\Tree10.png"/>
          <p:cNvPicPr>
            <a:picLocks noChangeAspect="1" noChangeArrowheads="1"/>
          </p:cNvPicPr>
          <p:nvPr/>
        </p:nvPicPr>
        <p:blipFill rotWithShape="1">
          <a:blip r:embed="rId6" cstate="print"/>
          <a:srcRect l="1935" r="1935" b="190"/>
          <a:stretch/>
        </p:blipFill>
        <p:spPr bwMode="auto">
          <a:xfrm>
            <a:off x="2910286" y="2019969"/>
            <a:ext cx="1303798" cy="3355848"/>
          </a:xfrm>
          <a:prstGeom prst="rect">
            <a:avLst/>
          </a:prstGeom>
          <a:noFill/>
          <a:effectLst>
            <a:reflection blurRad="6350" stA="52000" endA="300" endPos="35000" dir="5400000" sy="-100000" algn="bl" rotWithShape="0"/>
          </a:effectLst>
        </p:spPr>
      </p:pic>
      <p:sp>
        <p:nvSpPr>
          <p:cNvPr id="9" name="Rectangle 8"/>
          <p:cNvSpPr/>
          <p:nvPr/>
        </p:nvSpPr>
        <p:spPr>
          <a:xfrm>
            <a:off x="2680601" y="1356399"/>
            <a:ext cx="1768241" cy="584775"/>
          </a:xfrm>
          <a:prstGeom prst="rect">
            <a:avLst/>
          </a:prstGeom>
        </p:spPr>
        <p:txBody>
          <a:bodyPr wrap="none">
            <a:spAutoFit/>
          </a:bodyPr>
          <a:lstStyle/>
          <a:p>
            <a:pPr algn="ctr"/>
            <a:r>
              <a:rPr lang="en-US" sz="3200" dirty="0" smtClean="0">
                <a:solidFill>
                  <a:prstClr val="white"/>
                </a:solidFill>
                <a:latin typeface="Segoe UI Semibold" pitchFamily="34" charset="0"/>
              </a:rPr>
              <a:t>ubi</a:t>
            </a:r>
            <a:r>
              <a:rPr lang="en-US" sz="3200" dirty="0" smtClean="0">
                <a:solidFill>
                  <a:srgbClr val="97CB16"/>
                </a:solidFill>
                <a:latin typeface="Segoe UI Light" pitchFamily="34" charset="0"/>
              </a:rPr>
              <a:t>green</a:t>
            </a:r>
            <a:endParaRPr lang="en-US" sz="1100" dirty="0">
              <a:solidFill>
                <a:srgbClr val="97CB16"/>
              </a:solidFill>
              <a:latin typeface="Segoe UI Light" pitchFamily="34" charset="0"/>
            </a:endParaRPr>
          </a:p>
        </p:txBody>
      </p:sp>
      <p:sp>
        <p:nvSpPr>
          <p:cNvPr id="10" name="Rectangle 9"/>
          <p:cNvSpPr/>
          <p:nvPr/>
        </p:nvSpPr>
        <p:spPr>
          <a:xfrm>
            <a:off x="-2383159" y="-1352385"/>
            <a:ext cx="2901820" cy="769441"/>
          </a:xfrm>
          <a:prstGeom prst="rect">
            <a:avLst/>
          </a:prstGeom>
        </p:spPr>
        <p:txBody>
          <a:bodyPr wrap="none">
            <a:spAutoFit/>
          </a:bodyPr>
          <a:lstStyle/>
          <a:p>
            <a:r>
              <a:rPr lang="en-US" sz="4400" dirty="0" smtClean="0">
                <a:solidFill>
                  <a:prstClr val="white">
                    <a:lumMod val="75000"/>
                  </a:prstClr>
                </a:solidFill>
                <a:latin typeface="Arial Black" pitchFamily="34" charset="0"/>
              </a:rPr>
              <a:t>ubi</a:t>
            </a:r>
            <a:r>
              <a:rPr lang="en-US" sz="4400" dirty="0" smtClean="0">
                <a:solidFill>
                  <a:srgbClr val="9BBB59"/>
                </a:solidFill>
                <a:latin typeface="Arial Black" pitchFamily="34" charset="0"/>
              </a:rPr>
              <a:t>green</a:t>
            </a:r>
            <a:endParaRPr lang="en-US" dirty="0">
              <a:solidFill>
                <a:srgbClr val="9BBB59"/>
              </a:solidFill>
            </a:endParaRPr>
          </a:p>
        </p:txBody>
      </p:sp>
      <p:sp>
        <p:nvSpPr>
          <p:cNvPr id="11" name="Rectangle 10"/>
          <p:cNvSpPr/>
          <p:nvPr/>
        </p:nvSpPr>
        <p:spPr>
          <a:xfrm>
            <a:off x="5105399" y="1356399"/>
            <a:ext cx="2754321" cy="584775"/>
          </a:xfrm>
          <a:prstGeom prst="rect">
            <a:avLst/>
          </a:prstGeom>
        </p:spPr>
        <p:txBody>
          <a:bodyPr wrap="square">
            <a:spAutoFit/>
          </a:bodyPr>
          <a:lstStyle/>
          <a:p>
            <a:pPr algn="ctr"/>
            <a:r>
              <a:rPr lang="en-US" sz="3200" dirty="0" smtClean="0">
                <a:solidFill>
                  <a:prstClr val="white"/>
                </a:solidFill>
                <a:latin typeface="Segoe UI Semibold" pitchFamily="34" charset="0"/>
              </a:rPr>
              <a:t>reflect</a:t>
            </a:r>
            <a:r>
              <a:rPr lang="en-US" sz="3200" baseline="-25000" dirty="0" smtClean="0">
                <a:solidFill>
                  <a:srgbClr val="0970C4"/>
                </a:solidFill>
                <a:latin typeface="Segoe UI Light" pitchFamily="34" charset="0"/>
              </a:rPr>
              <a:t>2</a:t>
            </a:r>
            <a:r>
              <a:rPr lang="en-US" sz="3200" dirty="0" smtClean="0">
                <a:solidFill>
                  <a:srgbClr val="0970C4"/>
                </a:solidFill>
                <a:latin typeface="Segoe UI Light" pitchFamily="34" charset="0"/>
              </a:rPr>
              <a:t>O</a:t>
            </a:r>
            <a:endParaRPr lang="en-US" sz="3200" dirty="0">
              <a:solidFill>
                <a:srgbClr val="0970C4"/>
              </a:solidFill>
              <a:latin typeface="Segoe UI Light" pitchFamily="34" charset="0"/>
            </a:endParaRPr>
          </a:p>
        </p:txBody>
      </p:sp>
      <p:pic>
        <p:nvPicPr>
          <p:cNvPr id="12" name="Picture 3" descr="D:\Dropbox\CHI2012-WaterVis\images\InterviewPictures\2011_08_18 - Interviews - Household 1\IMG_6274.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8854" t="271" r="20985" b="7879"/>
          <a:stretch/>
        </p:blipFill>
        <p:spPr bwMode="auto">
          <a:xfrm>
            <a:off x="5105400" y="2047980"/>
            <a:ext cx="2754321" cy="3362220"/>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cxnSp>
        <p:nvCxnSpPr>
          <p:cNvPr id="13" name="Straight Connector 12"/>
          <p:cNvCxnSpPr/>
          <p:nvPr/>
        </p:nvCxnSpPr>
        <p:spPr>
          <a:xfrm>
            <a:off x="4648200" y="2638151"/>
            <a:ext cx="0" cy="19011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77728" y="304800"/>
            <a:ext cx="5388545"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Sensing</a:t>
            </a:r>
            <a:r>
              <a:rPr lang="en-US" sz="4400" dirty="0" smtClean="0">
                <a:solidFill>
                  <a:prstClr val="white"/>
                </a:solidFill>
                <a:latin typeface="Segoe UI Light" pitchFamily="34" charset="0"/>
              </a:rPr>
              <a:t> + Feedback</a:t>
            </a:r>
          </a:p>
        </p:txBody>
      </p:sp>
      <p:sp>
        <p:nvSpPr>
          <p:cNvPr id="14" name="Rectangle 13"/>
          <p:cNvSpPr/>
          <p:nvPr/>
        </p:nvSpPr>
        <p:spPr>
          <a:xfrm>
            <a:off x="4724400" y="1143000"/>
            <a:ext cx="4419600" cy="5562600"/>
          </a:xfrm>
          <a:prstGeom prst="rect">
            <a:avLst/>
          </a:prstGeom>
          <a:solidFill>
            <a:schemeClr val="tx1">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a:off x="76200" y="1295400"/>
            <a:ext cx="4419600" cy="5410200"/>
          </a:xfrm>
          <a:prstGeom prst="rect">
            <a:avLst/>
          </a:prstGeom>
          <a:solidFill>
            <a:schemeClr val="tx1">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159770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6875" y="4841175"/>
            <a:ext cx="9144000" cy="923330"/>
          </a:xfrm>
          <a:prstGeom prst="rect">
            <a:avLst/>
          </a:prstGeom>
          <a:noFill/>
          <a:ln>
            <a:noFill/>
          </a:ln>
        </p:spPr>
        <p:txBody>
          <a:bodyPr wrap="square" rtlCol="0">
            <a:spAutoFit/>
          </a:bodyPr>
          <a:lstStyle/>
          <a:p>
            <a:pPr algn="ctr"/>
            <a:r>
              <a:rPr lang="en-US" sz="5400" dirty="0" smtClean="0">
                <a:solidFill>
                  <a:prstClr val="white">
                    <a:lumMod val="65000"/>
                  </a:prstClr>
                </a:solidFill>
                <a:latin typeface="Segoe UI Semibold" pitchFamily="34" charset="0"/>
              </a:rPr>
              <a:t>sensing</a:t>
            </a:r>
            <a:r>
              <a:rPr lang="en-US" sz="5400" dirty="0" smtClean="0">
                <a:solidFill>
                  <a:prstClr val="black">
                    <a:lumMod val="50000"/>
                    <a:lumOff val="50000"/>
                  </a:prstClr>
                </a:solidFill>
                <a:latin typeface="Segoe UI Light" pitchFamily="34" charset="0"/>
              </a:rPr>
              <a:t>feedback</a:t>
            </a:r>
            <a:r>
              <a:rPr lang="en-US" sz="5400" dirty="0" smtClean="0">
                <a:solidFill>
                  <a:prstClr val="white">
                    <a:lumMod val="65000"/>
                  </a:prstClr>
                </a:solidFill>
                <a:latin typeface="Segoe UI Light" pitchFamily="34" charset="0"/>
              </a:rPr>
              <a:t> </a:t>
            </a:r>
            <a:endParaRPr lang="en-US" sz="2000" dirty="0">
              <a:solidFill>
                <a:prstClr val="white">
                  <a:lumMod val="65000"/>
                </a:prstClr>
              </a:solidFill>
              <a:latin typeface="Segoe UI Light" pitchFamily="34" charset="0"/>
            </a:endParaRPr>
          </a:p>
        </p:txBody>
      </p:sp>
      <p:sp>
        <p:nvSpPr>
          <p:cNvPr id="15" name="TextBox 14"/>
          <p:cNvSpPr txBox="1"/>
          <p:nvPr/>
        </p:nvSpPr>
        <p:spPr>
          <a:xfrm>
            <a:off x="4235335" y="7086600"/>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0" name="TextBox 9"/>
          <p:cNvSpPr txBox="1"/>
          <p:nvPr/>
        </p:nvSpPr>
        <p:spPr>
          <a:xfrm>
            <a:off x="-281050" y="525959"/>
            <a:ext cx="9144000" cy="769441"/>
          </a:xfrm>
          <a:prstGeom prst="rect">
            <a:avLst/>
          </a:prstGeom>
          <a:noFill/>
        </p:spPr>
        <p:txBody>
          <a:bodyPr wrap="square" rtlCol="0">
            <a:spAutoFit/>
          </a:bodyPr>
          <a:lstStyle/>
          <a:p>
            <a:pPr algn="ctr"/>
            <a:r>
              <a:rPr lang="en-US" sz="4400" dirty="0" err="1" smtClean="0">
                <a:solidFill>
                  <a:schemeClr val="bg1"/>
                </a:solidFill>
                <a:latin typeface="Segoe UI Semibold" pitchFamily="34" charset="0"/>
              </a:rPr>
              <a:t>Hydro</a:t>
            </a:r>
            <a:r>
              <a:rPr lang="en-US" sz="4400" dirty="0" err="1" smtClean="0">
                <a:solidFill>
                  <a:schemeClr val="bg1"/>
                </a:solidFill>
                <a:latin typeface="Segoe UI Light" pitchFamily="34" charset="0"/>
              </a:rPr>
              <a:t>Sense</a:t>
            </a:r>
            <a:r>
              <a:rPr lang="en-US" sz="4400" dirty="0" smtClean="0">
                <a:solidFill>
                  <a:schemeClr val="bg1"/>
                </a:solidFill>
                <a:latin typeface="Segoe UI Semibold" pitchFamily="34" charset="0"/>
              </a:rPr>
              <a:t> </a:t>
            </a:r>
            <a:r>
              <a:rPr lang="en-US" sz="4400" dirty="0" smtClean="0">
                <a:solidFill>
                  <a:schemeClr val="bg1"/>
                </a:solidFill>
                <a:latin typeface="Segoe UI Light" pitchFamily="34" charset="0"/>
              </a:rPr>
              <a:t>+</a:t>
            </a:r>
            <a:r>
              <a:rPr lang="en-US" sz="4400" dirty="0" smtClean="0">
                <a:solidFill>
                  <a:schemeClr val="bg1"/>
                </a:solidFill>
                <a:latin typeface="Segoe UI Semibold" pitchFamily="34" charset="0"/>
              </a:rPr>
              <a:t> Reflect</a:t>
            </a:r>
            <a:r>
              <a:rPr lang="en-US" sz="4400" baseline="-25000" dirty="0" smtClean="0">
                <a:solidFill>
                  <a:srgbClr val="0970C4"/>
                </a:solidFill>
                <a:latin typeface="Segoe UI Light" pitchFamily="34" charset="0"/>
              </a:rPr>
              <a:t>2</a:t>
            </a:r>
            <a:r>
              <a:rPr lang="en-US" sz="4400" dirty="0" smtClean="0">
                <a:solidFill>
                  <a:srgbClr val="0970C4"/>
                </a:solidFill>
                <a:latin typeface="Segoe UI Light" pitchFamily="34" charset="0"/>
              </a:rPr>
              <a:t>O</a:t>
            </a:r>
            <a:endParaRPr lang="en-US" sz="4400" dirty="0">
              <a:solidFill>
                <a:srgbClr val="0970C4"/>
              </a:solidFill>
              <a:latin typeface="Segoe UI Light" pitchFamily="34" charset="0"/>
            </a:endParaRPr>
          </a:p>
        </p:txBody>
      </p:sp>
      <p:pic>
        <p:nvPicPr>
          <p:cNvPr id="1026" name="Picture 2" descr="D:\research\projects\HomeSensing\Water\Pictures\2009_04_14 - Jon's Home Deployment\IMG_93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725" b="25172"/>
          <a:stretch/>
        </p:blipFill>
        <p:spPr bwMode="auto">
          <a:xfrm>
            <a:off x="-5334000" y="685800"/>
            <a:ext cx="3746150" cy="340156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research\projects\HomeSensing\Water\Pictures\2009_04_14 - Jon's Home Deployment\IMG_932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386" t="6096" r="-1" b="14077"/>
          <a:stretch/>
        </p:blipFill>
        <p:spPr bwMode="auto">
          <a:xfrm>
            <a:off x="0" y="1570993"/>
            <a:ext cx="4580053" cy="340156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D:\research\projects\HomeSensing\Water\Pictures\2011_09_06 - Rainflow in Jon's Kitchen and Bathroom\IMG_6414.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913" t="6605" r="8918"/>
          <a:stretch/>
        </p:blipFill>
        <p:spPr bwMode="auto">
          <a:xfrm>
            <a:off x="4572000" y="1572912"/>
            <a:ext cx="4762231" cy="3401568"/>
          </a:xfrm>
          <a:prstGeom prst="rect">
            <a:avLst/>
          </a:prstGeom>
          <a:noFill/>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0" y="3625703"/>
            <a:ext cx="2181972" cy="923330"/>
          </a:xfrm>
          <a:prstGeom prst="rect">
            <a:avLst/>
          </a:prstGeom>
          <a:noFill/>
        </p:spPr>
        <p:txBody>
          <a:bodyPr wrap="square" rtlCol="0">
            <a:spAutoFit/>
          </a:bodyPr>
          <a:lstStyle/>
          <a:p>
            <a:pPr algn="ctr"/>
            <a:r>
              <a:rPr lang="en-US" dirty="0" smtClean="0">
                <a:solidFill>
                  <a:schemeClr val="bg1"/>
                </a:solidFill>
                <a:latin typeface="Segoe Print" pitchFamily="2" charset="0"/>
              </a:rPr>
              <a:t>Water</a:t>
            </a:r>
            <a:br>
              <a:rPr lang="en-US" dirty="0" smtClean="0">
                <a:solidFill>
                  <a:schemeClr val="bg1"/>
                </a:solidFill>
                <a:latin typeface="Segoe Print" pitchFamily="2" charset="0"/>
              </a:rPr>
            </a:br>
            <a:r>
              <a:rPr lang="en-US" dirty="0" smtClean="0">
                <a:solidFill>
                  <a:schemeClr val="bg1"/>
                </a:solidFill>
                <a:latin typeface="Segoe Print" pitchFamily="2" charset="0"/>
              </a:rPr>
              <a:t>Usage</a:t>
            </a:r>
          </a:p>
          <a:p>
            <a:pPr algn="ctr"/>
            <a:r>
              <a:rPr lang="en-US" dirty="0" smtClean="0">
                <a:solidFill>
                  <a:schemeClr val="bg1"/>
                </a:solidFill>
                <a:latin typeface="Segoe Print" pitchFamily="2" charset="0"/>
              </a:rPr>
              <a:t>Sensor</a:t>
            </a:r>
            <a:endParaRPr lang="en-US" dirty="0">
              <a:solidFill>
                <a:schemeClr val="bg1"/>
              </a:solidFill>
              <a:latin typeface="Segoe Print" pitchFamily="2" charset="0"/>
            </a:endParaRPr>
          </a:p>
        </p:txBody>
      </p:sp>
      <p:sp>
        <p:nvSpPr>
          <p:cNvPr id="20" name="Freeform 19"/>
          <p:cNvSpPr/>
          <p:nvPr/>
        </p:nvSpPr>
        <p:spPr>
          <a:xfrm flipH="1">
            <a:off x="1007173" y="3122097"/>
            <a:ext cx="272778" cy="486197"/>
          </a:xfrm>
          <a:custGeom>
            <a:avLst/>
            <a:gdLst>
              <a:gd name="connsiteX0" fmla="*/ 341666 w 546383"/>
              <a:gd name="connsiteY0" fmla="*/ 973507 h 973868"/>
              <a:gd name="connsiteX1" fmla="*/ 396257 w 546383"/>
              <a:gd name="connsiteY1" fmla="*/ 905268 h 973868"/>
              <a:gd name="connsiteX2" fmla="*/ 437201 w 546383"/>
              <a:gd name="connsiteY2" fmla="*/ 864325 h 973868"/>
              <a:gd name="connsiteX3" fmla="*/ 450848 w 546383"/>
              <a:gd name="connsiteY3" fmla="*/ 823382 h 973868"/>
              <a:gd name="connsiteX4" fmla="*/ 505439 w 546383"/>
              <a:gd name="connsiteY4" fmla="*/ 741495 h 973868"/>
              <a:gd name="connsiteX5" fmla="*/ 532735 w 546383"/>
              <a:gd name="connsiteY5" fmla="*/ 659608 h 973868"/>
              <a:gd name="connsiteX6" fmla="*/ 546383 w 546383"/>
              <a:gd name="connsiteY6" fmla="*/ 618665 h 973868"/>
              <a:gd name="connsiteX7" fmla="*/ 532735 w 546383"/>
              <a:gd name="connsiteY7" fmla="*/ 468540 h 973868"/>
              <a:gd name="connsiteX8" fmla="*/ 478144 w 546383"/>
              <a:gd name="connsiteY8" fmla="*/ 386653 h 973868"/>
              <a:gd name="connsiteX9" fmla="*/ 382610 w 546383"/>
              <a:gd name="connsiteY9" fmla="*/ 277471 h 973868"/>
              <a:gd name="connsiteX10" fmla="*/ 355314 w 546383"/>
              <a:gd name="connsiteY10" fmla="*/ 236528 h 973868"/>
              <a:gd name="connsiteX11" fmla="*/ 273428 w 546383"/>
              <a:gd name="connsiteY11" fmla="*/ 209232 h 973868"/>
              <a:gd name="connsiteX12" fmla="*/ 232484 w 546383"/>
              <a:gd name="connsiteY12" fmla="*/ 195585 h 973868"/>
              <a:gd name="connsiteX13" fmla="*/ 191541 w 546383"/>
              <a:gd name="connsiteY13" fmla="*/ 181937 h 973868"/>
              <a:gd name="connsiteX14" fmla="*/ 68711 w 546383"/>
              <a:gd name="connsiteY14" fmla="*/ 154641 h 973868"/>
              <a:gd name="connsiteX15" fmla="*/ 82359 w 546383"/>
              <a:gd name="connsiteY15" fmla="*/ 209232 h 973868"/>
              <a:gd name="connsiteX16" fmla="*/ 136950 w 546383"/>
              <a:gd name="connsiteY16" fmla="*/ 250176 h 973868"/>
              <a:gd name="connsiteX17" fmla="*/ 232484 w 546383"/>
              <a:gd name="connsiteY17" fmla="*/ 318414 h 973868"/>
              <a:gd name="connsiteX18" fmla="*/ 259780 w 546383"/>
              <a:gd name="connsiteY18" fmla="*/ 359358 h 973868"/>
              <a:gd name="connsiteX19" fmla="*/ 218836 w 546383"/>
              <a:gd name="connsiteY19" fmla="*/ 373005 h 973868"/>
              <a:gd name="connsiteX20" fmla="*/ 205189 w 546383"/>
              <a:gd name="connsiteY20" fmla="*/ 332062 h 973868"/>
              <a:gd name="connsiteX21" fmla="*/ 150598 w 546383"/>
              <a:gd name="connsiteY21" fmla="*/ 291119 h 973868"/>
              <a:gd name="connsiteX22" fmla="*/ 109654 w 546383"/>
              <a:gd name="connsiteY22" fmla="*/ 209232 h 973868"/>
              <a:gd name="connsiteX23" fmla="*/ 27768 w 546383"/>
              <a:gd name="connsiteY23" fmla="*/ 154641 h 973868"/>
              <a:gd name="connsiteX24" fmla="*/ 472 w 546383"/>
              <a:gd name="connsiteY24" fmla="*/ 113698 h 973868"/>
              <a:gd name="connsiteX25" fmla="*/ 41416 w 546383"/>
              <a:gd name="connsiteY25" fmla="*/ 100050 h 973868"/>
              <a:gd name="connsiteX26" fmla="*/ 109654 w 546383"/>
              <a:gd name="connsiteY26" fmla="*/ 72755 h 973868"/>
              <a:gd name="connsiteX27" fmla="*/ 300723 w 546383"/>
              <a:gd name="connsiteY27" fmla="*/ 45459 h 973868"/>
              <a:gd name="connsiteX28" fmla="*/ 341666 w 546383"/>
              <a:gd name="connsiteY28" fmla="*/ 18164 h 973868"/>
              <a:gd name="connsiteX29" fmla="*/ 300723 w 546383"/>
              <a:gd name="connsiteY29" fmla="*/ 31811 h 973868"/>
              <a:gd name="connsiteX30" fmla="*/ 191541 w 546383"/>
              <a:gd name="connsiteY30" fmla="*/ 59107 h 973868"/>
              <a:gd name="connsiteX31" fmla="*/ 150598 w 546383"/>
              <a:gd name="connsiteY31" fmla="*/ 72755 h 973868"/>
              <a:gd name="connsiteX32" fmla="*/ 472 w 546383"/>
              <a:gd name="connsiteY32" fmla="*/ 113698 h 973868"/>
              <a:gd name="connsiteX33" fmla="*/ 41416 w 546383"/>
              <a:gd name="connsiteY33" fmla="*/ 195585 h 973868"/>
              <a:gd name="connsiteX34" fmla="*/ 82359 w 546383"/>
              <a:gd name="connsiteY34" fmla="*/ 263823 h 973868"/>
              <a:gd name="connsiteX35" fmla="*/ 123302 w 546383"/>
              <a:gd name="connsiteY35" fmla="*/ 277471 h 973868"/>
              <a:gd name="connsiteX36" fmla="*/ 164245 w 546383"/>
              <a:gd name="connsiteY36" fmla="*/ 359358 h 973868"/>
              <a:gd name="connsiteX37" fmla="*/ 150598 w 546383"/>
              <a:gd name="connsiteY37" fmla="*/ 318414 h 973868"/>
              <a:gd name="connsiteX38" fmla="*/ 109654 w 546383"/>
              <a:gd name="connsiteY38" fmla="*/ 263823 h 973868"/>
              <a:gd name="connsiteX39" fmla="*/ 82359 w 546383"/>
              <a:gd name="connsiteY39" fmla="*/ 209232 h 973868"/>
              <a:gd name="connsiteX40" fmla="*/ 55063 w 546383"/>
              <a:gd name="connsiteY40" fmla="*/ 168289 h 973868"/>
              <a:gd name="connsiteX41" fmla="*/ 41416 w 546383"/>
              <a:gd name="connsiteY41" fmla="*/ 127346 h 973868"/>
              <a:gd name="connsiteX42" fmla="*/ 123302 w 546383"/>
              <a:gd name="connsiteY42" fmla="*/ 59107 h 973868"/>
              <a:gd name="connsiteX43" fmla="*/ 232484 w 546383"/>
              <a:gd name="connsiteY43" fmla="*/ 31811 h 973868"/>
              <a:gd name="connsiteX44" fmla="*/ 273428 w 546383"/>
              <a:gd name="connsiteY44" fmla="*/ 4516 h 973868"/>
              <a:gd name="connsiteX45" fmla="*/ 232484 w 546383"/>
              <a:gd name="connsiteY45" fmla="*/ 18164 h 973868"/>
              <a:gd name="connsiteX46" fmla="*/ 123302 w 546383"/>
              <a:gd name="connsiteY46" fmla="*/ 45459 h 973868"/>
              <a:gd name="connsiteX47" fmla="*/ 68711 w 546383"/>
              <a:gd name="connsiteY47" fmla="*/ 59107 h 973868"/>
              <a:gd name="connsiteX48" fmla="*/ 14120 w 546383"/>
              <a:gd name="connsiteY48" fmla="*/ 86402 h 973868"/>
              <a:gd name="connsiteX49" fmla="*/ 68711 w 546383"/>
              <a:gd name="connsiteY49" fmla="*/ 113698 h 973868"/>
              <a:gd name="connsiteX50" fmla="*/ 109654 w 546383"/>
              <a:gd name="connsiteY50" fmla="*/ 127346 h 973868"/>
              <a:gd name="connsiteX51" fmla="*/ 205189 w 546383"/>
              <a:gd name="connsiteY51" fmla="*/ 168289 h 973868"/>
              <a:gd name="connsiteX52" fmla="*/ 287075 w 546383"/>
              <a:gd name="connsiteY52" fmla="*/ 209232 h 973868"/>
              <a:gd name="connsiteX53" fmla="*/ 328019 w 546383"/>
              <a:gd name="connsiteY53" fmla="*/ 236528 h 973868"/>
              <a:gd name="connsiteX54" fmla="*/ 382610 w 546383"/>
              <a:gd name="connsiteY54" fmla="*/ 277471 h 973868"/>
              <a:gd name="connsiteX55" fmla="*/ 450848 w 546383"/>
              <a:gd name="connsiteY55" fmla="*/ 359358 h 973868"/>
              <a:gd name="connsiteX56" fmla="*/ 478144 w 546383"/>
              <a:gd name="connsiteY56" fmla="*/ 454892 h 973868"/>
              <a:gd name="connsiteX57" fmla="*/ 464496 w 546383"/>
              <a:gd name="connsiteY57" fmla="*/ 645961 h 973868"/>
              <a:gd name="connsiteX58" fmla="*/ 437201 w 546383"/>
              <a:gd name="connsiteY58" fmla="*/ 727847 h 973868"/>
              <a:gd name="connsiteX59" fmla="*/ 396257 w 546383"/>
              <a:gd name="connsiteY59" fmla="*/ 809734 h 973868"/>
              <a:gd name="connsiteX60" fmla="*/ 341666 w 546383"/>
              <a:gd name="connsiteY60" fmla="*/ 877973 h 973868"/>
              <a:gd name="connsiteX61" fmla="*/ 328019 w 546383"/>
              <a:gd name="connsiteY61" fmla="*/ 932564 h 973868"/>
              <a:gd name="connsiteX62" fmla="*/ 300723 w 546383"/>
              <a:gd name="connsiteY62" fmla="*/ 973507 h 973868"/>
              <a:gd name="connsiteX63" fmla="*/ 382610 w 546383"/>
              <a:gd name="connsiteY63" fmla="*/ 918916 h 973868"/>
              <a:gd name="connsiteX64" fmla="*/ 396257 w 546383"/>
              <a:gd name="connsiteY64" fmla="*/ 877973 h 973868"/>
              <a:gd name="connsiteX65" fmla="*/ 423553 w 546383"/>
              <a:gd name="connsiteY65" fmla="*/ 837029 h 973868"/>
              <a:gd name="connsiteX66" fmla="*/ 437201 w 546383"/>
              <a:gd name="connsiteY66" fmla="*/ 782438 h 973868"/>
              <a:gd name="connsiteX67" fmla="*/ 464496 w 546383"/>
              <a:gd name="connsiteY67" fmla="*/ 727847 h 973868"/>
              <a:gd name="connsiteX68" fmla="*/ 491792 w 546383"/>
              <a:gd name="connsiteY68" fmla="*/ 591370 h 973868"/>
              <a:gd name="connsiteX69" fmla="*/ 464496 w 546383"/>
              <a:gd name="connsiteY69" fmla="*/ 454892 h 973868"/>
              <a:gd name="connsiteX70" fmla="*/ 423553 w 546383"/>
              <a:gd name="connsiteY70" fmla="*/ 413949 h 973868"/>
              <a:gd name="connsiteX71" fmla="*/ 396257 w 546383"/>
              <a:gd name="connsiteY71" fmla="*/ 373005 h 973868"/>
              <a:gd name="connsiteX72" fmla="*/ 232484 w 546383"/>
              <a:gd name="connsiteY72" fmla="*/ 291119 h 973868"/>
              <a:gd name="connsiteX73" fmla="*/ 109654 w 546383"/>
              <a:gd name="connsiteY73" fmla="*/ 222880 h 973868"/>
              <a:gd name="connsiteX74" fmla="*/ 68711 w 546383"/>
              <a:gd name="connsiteY74" fmla="*/ 222880 h 9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46383" h="973868">
                <a:moveTo>
                  <a:pt x="341666" y="973507"/>
                </a:moveTo>
                <a:cubicBezTo>
                  <a:pt x="359863" y="950761"/>
                  <a:pt x="377075" y="927190"/>
                  <a:pt x="396257" y="905268"/>
                </a:cubicBezTo>
                <a:cubicBezTo>
                  <a:pt x="408967" y="890743"/>
                  <a:pt x="426495" y="880384"/>
                  <a:pt x="437201" y="864325"/>
                </a:cubicBezTo>
                <a:cubicBezTo>
                  <a:pt x="445181" y="852355"/>
                  <a:pt x="443862" y="835958"/>
                  <a:pt x="450848" y="823382"/>
                </a:cubicBezTo>
                <a:cubicBezTo>
                  <a:pt x="466779" y="794705"/>
                  <a:pt x="495065" y="772617"/>
                  <a:pt x="505439" y="741495"/>
                </a:cubicBezTo>
                <a:lnTo>
                  <a:pt x="532735" y="659608"/>
                </a:lnTo>
                <a:lnTo>
                  <a:pt x="546383" y="618665"/>
                </a:lnTo>
                <a:cubicBezTo>
                  <a:pt x="541834" y="568623"/>
                  <a:pt x="539841" y="518283"/>
                  <a:pt x="532735" y="468540"/>
                </a:cubicBezTo>
                <a:cubicBezTo>
                  <a:pt x="524904" y="413727"/>
                  <a:pt x="513267" y="431810"/>
                  <a:pt x="478144" y="386653"/>
                </a:cubicBezTo>
                <a:cubicBezTo>
                  <a:pt x="392408" y="276421"/>
                  <a:pt x="461872" y="330313"/>
                  <a:pt x="382610" y="277471"/>
                </a:cubicBezTo>
                <a:cubicBezTo>
                  <a:pt x="373511" y="263823"/>
                  <a:pt x="369223" y="245221"/>
                  <a:pt x="355314" y="236528"/>
                </a:cubicBezTo>
                <a:cubicBezTo>
                  <a:pt x="330916" y="221279"/>
                  <a:pt x="300723" y="218330"/>
                  <a:pt x="273428" y="209232"/>
                </a:cubicBezTo>
                <a:lnTo>
                  <a:pt x="232484" y="195585"/>
                </a:lnTo>
                <a:cubicBezTo>
                  <a:pt x="218836" y="191036"/>
                  <a:pt x="205497" y="185426"/>
                  <a:pt x="191541" y="181937"/>
                </a:cubicBezTo>
                <a:cubicBezTo>
                  <a:pt x="114446" y="162663"/>
                  <a:pt x="155343" y="171968"/>
                  <a:pt x="68711" y="154641"/>
                </a:cubicBezTo>
                <a:cubicBezTo>
                  <a:pt x="73260" y="172838"/>
                  <a:pt x="71457" y="193969"/>
                  <a:pt x="82359" y="209232"/>
                </a:cubicBezTo>
                <a:cubicBezTo>
                  <a:pt x="95580" y="227742"/>
                  <a:pt x="119680" y="235373"/>
                  <a:pt x="136950" y="250176"/>
                </a:cubicBezTo>
                <a:cubicBezTo>
                  <a:pt x="214408" y="316569"/>
                  <a:pt x="137303" y="270825"/>
                  <a:pt x="232484" y="318414"/>
                </a:cubicBezTo>
                <a:cubicBezTo>
                  <a:pt x="241583" y="332062"/>
                  <a:pt x="263758" y="343445"/>
                  <a:pt x="259780" y="359358"/>
                </a:cubicBezTo>
                <a:cubicBezTo>
                  <a:pt x="256291" y="373315"/>
                  <a:pt x="231703" y="379439"/>
                  <a:pt x="218836" y="373005"/>
                </a:cubicBezTo>
                <a:cubicBezTo>
                  <a:pt x="205969" y="366571"/>
                  <a:pt x="214399" y="343114"/>
                  <a:pt x="205189" y="332062"/>
                </a:cubicBezTo>
                <a:cubicBezTo>
                  <a:pt x="190627" y="314588"/>
                  <a:pt x="168795" y="304767"/>
                  <a:pt x="150598" y="291119"/>
                </a:cubicBezTo>
                <a:cubicBezTo>
                  <a:pt x="140863" y="261914"/>
                  <a:pt x="134554" y="231020"/>
                  <a:pt x="109654" y="209232"/>
                </a:cubicBezTo>
                <a:cubicBezTo>
                  <a:pt x="84966" y="187630"/>
                  <a:pt x="27768" y="154641"/>
                  <a:pt x="27768" y="154641"/>
                </a:cubicBezTo>
                <a:cubicBezTo>
                  <a:pt x="18669" y="140993"/>
                  <a:pt x="-3506" y="129611"/>
                  <a:pt x="472" y="113698"/>
                </a:cubicBezTo>
                <a:cubicBezTo>
                  <a:pt x="3961" y="99741"/>
                  <a:pt x="27946" y="105101"/>
                  <a:pt x="41416" y="100050"/>
                </a:cubicBezTo>
                <a:cubicBezTo>
                  <a:pt x="64354" y="91448"/>
                  <a:pt x="86413" y="80502"/>
                  <a:pt x="109654" y="72755"/>
                </a:cubicBezTo>
                <a:cubicBezTo>
                  <a:pt x="173264" y="51552"/>
                  <a:pt x="231711" y="52360"/>
                  <a:pt x="300723" y="45459"/>
                </a:cubicBezTo>
                <a:cubicBezTo>
                  <a:pt x="314371" y="36361"/>
                  <a:pt x="341666" y="34566"/>
                  <a:pt x="341666" y="18164"/>
                </a:cubicBezTo>
                <a:cubicBezTo>
                  <a:pt x="341666" y="3778"/>
                  <a:pt x="314602" y="28026"/>
                  <a:pt x="300723" y="31811"/>
                </a:cubicBezTo>
                <a:cubicBezTo>
                  <a:pt x="264531" y="41682"/>
                  <a:pt x="227935" y="50008"/>
                  <a:pt x="191541" y="59107"/>
                </a:cubicBezTo>
                <a:cubicBezTo>
                  <a:pt x="177585" y="62596"/>
                  <a:pt x="164477" y="68970"/>
                  <a:pt x="150598" y="72755"/>
                </a:cubicBezTo>
                <a:cubicBezTo>
                  <a:pt x="-18724" y="118933"/>
                  <a:pt x="94716" y="82283"/>
                  <a:pt x="472" y="113698"/>
                </a:cubicBezTo>
                <a:cubicBezTo>
                  <a:pt x="21517" y="176831"/>
                  <a:pt x="3620" y="135112"/>
                  <a:pt x="41416" y="195585"/>
                </a:cubicBezTo>
                <a:cubicBezTo>
                  <a:pt x="55475" y="218079"/>
                  <a:pt x="63602" y="245066"/>
                  <a:pt x="82359" y="263823"/>
                </a:cubicBezTo>
                <a:cubicBezTo>
                  <a:pt x="92531" y="273995"/>
                  <a:pt x="109654" y="272922"/>
                  <a:pt x="123302" y="277471"/>
                </a:cubicBezTo>
                <a:cubicBezTo>
                  <a:pt x="126667" y="287567"/>
                  <a:pt x="146609" y="359358"/>
                  <a:pt x="164245" y="359358"/>
                </a:cubicBezTo>
                <a:cubicBezTo>
                  <a:pt x="178631" y="359358"/>
                  <a:pt x="157735" y="330905"/>
                  <a:pt x="150598" y="318414"/>
                </a:cubicBezTo>
                <a:cubicBezTo>
                  <a:pt x="139313" y="298665"/>
                  <a:pt x="121710" y="283112"/>
                  <a:pt x="109654" y="263823"/>
                </a:cubicBezTo>
                <a:cubicBezTo>
                  <a:pt x="98871" y="246571"/>
                  <a:pt x="92453" y="226896"/>
                  <a:pt x="82359" y="209232"/>
                </a:cubicBezTo>
                <a:cubicBezTo>
                  <a:pt x="74221" y="194991"/>
                  <a:pt x="64162" y="181937"/>
                  <a:pt x="55063" y="168289"/>
                </a:cubicBezTo>
                <a:cubicBezTo>
                  <a:pt x="50514" y="154641"/>
                  <a:pt x="41416" y="141732"/>
                  <a:pt x="41416" y="127346"/>
                </a:cubicBezTo>
                <a:cubicBezTo>
                  <a:pt x="41416" y="72381"/>
                  <a:pt x="78137" y="76044"/>
                  <a:pt x="123302" y="59107"/>
                </a:cubicBezTo>
                <a:cubicBezTo>
                  <a:pt x="171267" y="41120"/>
                  <a:pt x="174301" y="43448"/>
                  <a:pt x="232484" y="31811"/>
                </a:cubicBezTo>
                <a:cubicBezTo>
                  <a:pt x="246132" y="22713"/>
                  <a:pt x="273428" y="20919"/>
                  <a:pt x="273428" y="4516"/>
                </a:cubicBezTo>
                <a:cubicBezTo>
                  <a:pt x="273428" y="-9870"/>
                  <a:pt x="246363" y="14379"/>
                  <a:pt x="232484" y="18164"/>
                </a:cubicBezTo>
                <a:cubicBezTo>
                  <a:pt x="196292" y="28034"/>
                  <a:pt x="159696" y="36361"/>
                  <a:pt x="123302" y="45459"/>
                </a:cubicBezTo>
                <a:cubicBezTo>
                  <a:pt x="105105" y="50008"/>
                  <a:pt x="85488" y="50719"/>
                  <a:pt x="68711" y="59107"/>
                </a:cubicBezTo>
                <a:lnTo>
                  <a:pt x="14120" y="86402"/>
                </a:lnTo>
                <a:cubicBezTo>
                  <a:pt x="32317" y="95501"/>
                  <a:pt x="50011" y="105684"/>
                  <a:pt x="68711" y="113698"/>
                </a:cubicBezTo>
                <a:cubicBezTo>
                  <a:pt x="81934" y="119365"/>
                  <a:pt x="96787" y="120912"/>
                  <a:pt x="109654" y="127346"/>
                </a:cubicBezTo>
                <a:cubicBezTo>
                  <a:pt x="203903" y="174470"/>
                  <a:pt x="91576" y="139885"/>
                  <a:pt x="205189" y="168289"/>
                </a:cubicBezTo>
                <a:cubicBezTo>
                  <a:pt x="322522" y="246513"/>
                  <a:pt x="174071" y="152731"/>
                  <a:pt x="287075" y="209232"/>
                </a:cubicBezTo>
                <a:cubicBezTo>
                  <a:pt x="301746" y="216568"/>
                  <a:pt x="314671" y="226994"/>
                  <a:pt x="328019" y="236528"/>
                </a:cubicBezTo>
                <a:cubicBezTo>
                  <a:pt x="346528" y="249749"/>
                  <a:pt x="365340" y="262668"/>
                  <a:pt x="382610" y="277471"/>
                </a:cubicBezTo>
                <a:cubicBezTo>
                  <a:pt x="409023" y="300110"/>
                  <a:pt x="435053" y="327767"/>
                  <a:pt x="450848" y="359358"/>
                </a:cubicBezTo>
                <a:cubicBezTo>
                  <a:pt x="460638" y="378939"/>
                  <a:pt x="473771" y="437399"/>
                  <a:pt x="478144" y="454892"/>
                </a:cubicBezTo>
                <a:cubicBezTo>
                  <a:pt x="473595" y="518582"/>
                  <a:pt x="473968" y="582815"/>
                  <a:pt x="464496" y="645961"/>
                </a:cubicBezTo>
                <a:cubicBezTo>
                  <a:pt x="460228" y="674414"/>
                  <a:pt x="446299" y="700552"/>
                  <a:pt x="437201" y="727847"/>
                </a:cubicBezTo>
                <a:cubicBezTo>
                  <a:pt x="418367" y="784350"/>
                  <a:pt x="431532" y="756822"/>
                  <a:pt x="396257" y="809734"/>
                </a:cubicBezTo>
                <a:cubicBezTo>
                  <a:pt x="351644" y="943581"/>
                  <a:pt x="423974" y="754510"/>
                  <a:pt x="341666" y="877973"/>
                </a:cubicBezTo>
                <a:cubicBezTo>
                  <a:pt x="331262" y="893580"/>
                  <a:pt x="335408" y="915324"/>
                  <a:pt x="328019" y="932564"/>
                </a:cubicBezTo>
                <a:cubicBezTo>
                  <a:pt x="321558" y="947640"/>
                  <a:pt x="284810" y="977485"/>
                  <a:pt x="300723" y="973507"/>
                </a:cubicBezTo>
                <a:cubicBezTo>
                  <a:pt x="332549" y="965550"/>
                  <a:pt x="382610" y="918916"/>
                  <a:pt x="382610" y="918916"/>
                </a:cubicBezTo>
                <a:cubicBezTo>
                  <a:pt x="387159" y="905268"/>
                  <a:pt x="389824" y="890840"/>
                  <a:pt x="396257" y="877973"/>
                </a:cubicBezTo>
                <a:cubicBezTo>
                  <a:pt x="403593" y="863302"/>
                  <a:pt x="417092" y="852106"/>
                  <a:pt x="423553" y="837029"/>
                </a:cubicBezTo>
                <a:cubicBezTo>
                  <a:pt x="430942" y="819789"/>
                  <a:pt x="430615" y="800001"/>
                  <a:pt x="437201" y="782438"/>
                </a:cubicBezTo>
                <a:cubicBezTo>
                  <a:pt x="444344" y="763389"/>
                  <a:pt x="457353" y="746896"/>
                  <a:pt x="464496" y="727847"/>
                </a:cubicBezTo>
                <a:cubicBezTo>
                  <a:pt x="476712" y="695271"/>
                  <a:pt x="487074" y="619675"/>
                  <a:pt x="491792" y="591370"/>
                </a:cubicBezTo>
                <a:cubicBezTo>
                  <a:pt x="490636" y="583278"/>
                  <a:pt x="481820" y="480878"/>
                  <a:pt x="464496" y="454892"/>
                </a:cubicBezTo>
                <a:cubicBezTo>
                  <a:pt x="453790" y="438833"/>
                  <a:pt x="435909" y="428776"/>
                  <a:pt x="423553" y="413949"/>
                </a:cubicBezTo>
                <a:cubicBezTo>
                  <a:pt x="413052" y="401348"/>
                  <a:pt x="409695" y="382411"/>
                  <a:pt x="396257" y="373005"/>
                </a:cubicBezTo>
                <a:cubicBezTo>
                  <a:pt x="396251" y="373001"/>
                  <a:pt x="259783" y="304768"/>
                  <a:pt x="232484" y="291119"/>
                </a:cubicBezTo>
                <a:cubicBezTo>
                  <a:pt x="173862" y="261808"/>
                  <a:pt x="166268" y="232316"/>
                  <a:pt x="109654" y="222880"/>
                </a:cubicBezTo>
                <a:cubicBezTo>
                  <a:pt x="96192" y="220636"/>
                  <a:pt x="82359" y="222880"/>
                  <a:pt x="68711" y="22288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20961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research\thesis\Thesis\ImagesAndFigures\IMG_897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18" y="-17374"/>
            <a:ext cx="9190037" cy="6892748"/>
          </a:xfrm>
          <a:prstGeom prst="rect">
            <a:avLst/>
          </a:prstGeom>
          <a:noFill/>
          <a:extLst>
            <a:ext uri="{909E8E84-426E-40DD-AFC4-6F175D3DCCD1}">
              <a14:hiddenFill xmlns:a14="http://schemas.microsoft.com/office/drawing/2010/main">
                <a:solidFill>
                  <a:srgbClr val="FFFFFF"/>
                </a:solidFill>
              </a14:hiddenFill>
            </a:ext>
          </a:extLst>
        </p:spPr>
      </p:pic>
      <p:sp>
        <p:nvSpPr>
          <p:cNvPr id="3" name="Right Arrow 2"/>
          <p:cNvSpPr/>
          <p:nvPr/>
        </p:nvSpPr>
        <p:spPr>
          <a:xfrm>
            <a:off x="-773761" y="5277494"/>
            <a:ext cx="5421961" cy="818506"/>
          </a:xfrm>
          <a:prstGeom prst="rightArrow">
            <a:avLst>
              <a:gd name="adj1" fmla="val 100000"/>
              <a:gd name="adj2" fmla="val 15533"/>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endParaRPr>
          </a:p>
        </p:txBody>
      </p:sp>
      <p:sp>
        <p:nvSpPr>
          <p:cNvPr id="5" name="Title 8"/>
          <p:cNvSpPr txBox="1">
            <a:spLocks/>
          </p:cNvSpPr>
          <p:nvPr/>
        </p:nvSpPr>
        <p:spPr>
          <a:xfrm>
            <a:off x="228600" y="5187604"/>
            <a:ext cx="5486400" cy="868362"/>
          </a:xfrm>
          <a:prstGeom prst="rect">
            <a:avLst/>
          </a:prstGeom>
        </p:spPr>
        <p:txBody>
          <a:bodyPr vert="horz" lIns="91369" tIns="45685" rIns="91369" bIns="45685" rtlCol="0" anchor="ctr">
            <a:noAutofit/>
          </a:bodyPr>
          <a:lstStyle/>
          <a:p>
            <a:pPr>
              <a:spcBef>
                <a:spcPct val="0"/>
              </a:spcBef>
              <a:defRPr/>
            </a:pPr>
            <a:r>
              <a:rPr lang="en-US" sz="5400" b="1" dirty="0" smtClean="0">
                <a:solidFill>
                  <a:prstClr val="white">
                    <a:lumMod val="95000"/>
                  </a:prstClr>
                </a:solidFill>
                <a:latin typeface="Segoe UI Semibold" pitchFamily="34" charset="0"/>
                <a:ea typeface="Segoe UI" pitchFamily="34" charset="0"/>
                <a:cs typeface="Segoe UI" pitchFamily="34" charset="0"/>
              </a:rPr>
              <a:t>water </a:t>
            </a:r>
            <a:r>
              <a:rPr lang="en-US" sz="5400" dirty="0" smtClean="0">
                <a:solidFill>
                  <a:prstClr val="white">
                    <a:lumMod val="95000"/>
                  </a:prstClr>
                </a:solidFill>
                <a:latin typeface="Segoe UI Light" pitchFamily="34" charset="0"/>
                <a:ea typeface="Segoe UI" pitchFamily="34" charset="0"/>
                <a:cs typeface="Segoe UI" pitchFamily="34" charset="0"/>
              </a:rPr>
              <a:t>sensing</a:t>
            </a:r>
            <a:endParaRPr lang="en-US" sz="7200" dirty="0">
              <a:solidFill>
                <a:prstClr val="white">
                  <a:lumMod val="95000"/>
                </a:prstClr>
              </a:solidFill>
              <a:latin typeface="Segoe UI Light" pitchFamily="34" charset="0"/>
              <a:ea typeface="Segoe UI" pitchFamily="34" charset="0"/>
              <a:cs typeface="Segoe UI" pitchFamily="34" charset="0"/>
            </a:endParaRPr>
          </a:p>
        </p:txBody>
      </p:sp>
    </p:spTree>
    <p:extLst>
      <p:ext uri="{BB962C8B-B14F-4D97-AF65-F5344CB8AC3E}">
        <p14:creationId xmlns:p14="http://schemas.microsoft.com/office/powerpoint/2010/main" val="1596663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homosassawater.com/images/Blank-Customer-Water-Bi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4995" y="-1959545"/>
            <a:ext cx="7810500" cy="941070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research\talks\UMD_HCIL2012_Symposium\images\water_bill_1.jpg"/>
          <p:cNvPicPr>
            <a:picLocks noChangeAspect="1" noChangeArrowheads="1"/>
          </p:cNvPicPr>
          <p:nvPr/>
        </p:nvPicPr>
        <p:blipFill rotWithShape="1">
          <a:blip r:embed="rId4">
            <a:extLst>
              <a:ext uri="{28A0092B-C50C-407E-A947-70E740481C1C}">
                <a14:useLocalDpi xmlns:a14="http://schemas.microsoft.com/office/drawing/2010/main" val="0"/>
              </a:ext>
            </a:extLst>
          </a:blip>
          <a:srcRect b="23108"/>
          <a:stretch/>
        </p:blipFill>
        <p:spPr bwMode="auto">
          <a:xfrm rot="21257039">
            <a:off x="1561946" y="257584"/>
            <a:ext cx="6171157" cy="6079972"/>
          </a:xfrm>
          <a:prstGeom prst="rect">
            <a:avLst/>
          </a:prstGeom>
          <a:noFill/>
          <a:extLst>
            <a:ext uri="{909E8E84-426E-40DD-AFC4-6F175D3DCCD1}">
              <a14:hiddenFill xmlns:a14="http://schemas.microsoft.com/office/drawing/2010/main">
                <a:solidFill>
                  <a:srgbClr val="FFFFFF"/>
                </a:solidFill>
              </a14:hiddenFill>
            </a:ext>
          </a:extLst>
        </p:spPr>
      </p:pic>
      <p:sp>
        <p:nvSpPr>
          <p:cNvPr id="4" name="Right Arrow 3"/>
          <p:cNvSpPr/>
          <p:nvPr/>
        </p:nvSpPr>
        <p:spPr>
          <a:xfrm>
            <a:off x="-773761" y="5277494"/>
            <a:ext cx="5879161" cy="818506"/>
          </a:xfrm>
          <a:prstGeom prst="rightArrow">
            <a:avLst>
              <a:gd name="adj1" fmla="val 100000"/>
              <a:gd name="adj2" fmla="val 15533"/>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endParaRPr>
          </a:p>
        </p:txBody>
      </p:sp>
      <p:sp>
        <p:nvSpPr>
          <p:cNvPr id="5" name="Title 8"/>
          <p:cNvSpPr txBox="1">
            <a:spLocks/>
          </p:cNvSpPr>
          <p:nvPr/>
        </p:nvSpPr>
        <p:spPr>
          <a:xfrm>
            <a:off x="228600" y="5187604"/>
            <a:ext cx="5486400" cy="868362"/>
          </a:xfrm>
          <a:prstGeom prst="rect">
            <a:avLst/>
          </a:prstGeom>
        </p:spPr>
        <p:txBody>
          <a:bodyPr vert="horz" lIns="91369" tIns="45685" rIns="91369" bIns="45685" rtlCol="0" anchor="ctr">
            <a:noAutofit/>
          </a:bodyPr>
          <a:lstStyle/>
          <a:p>
            <a:pPr>
              <a:spcBef>
                <a:spcPct val="0"/>
              </a:spcBef>
              <a:defRPr/>
            </a:pPr>
            <a:r>
              <a:rPr lang="en-US" sz="5400" b="1" dirty="0" smtClean="0">
                <a:solidFill>
                  <a:prstClr val="white">
                    <a:lumMod val="95000"/>
                  </a:prstClr>
                </a:solidFill>
                <a:latin typeface="Segoe UI Semibold" pitchFamily="34" charset="0"/>
                <a:ea typeface="Segoe UI" pitchFamily="34" charset="0"/>
                <a:cs typeface="Segoe UI" pitchFamily="34" charset="0"/>
              </a:rPr>
              <a:t>water </a:t>
            </a:r>
            <a:r>
              <a:rPr lang="en-US" sz="5400" dirty="0" smtClean="0">
                <a:solidFill>
                  <a:prstClr val="white">
                    <a:lumMod val="95000"/>
                  </a:prstClr>
                </a:solidFill>
                <a:latin typeface="Segoe UI Light" pitchFamily="34" charset="0"/>
                <a:ea typeface="Segoe UI" pitchFamily="34" charset="0"/>
                <a:cs typeface="Segoe UI" pitchFamily="34" charset="0"/>
              </a:rPr>
              <a:t>feedback</a:t>
            </a:r>
            <a:endParaRPr lang="en-US" sz="7200" dirty="0">
              <a:solidFill>
                <a:prstClr val="white">
                  <a:lumMod val="95000"/>
                </a:prstClr>
              </a:solidFill>
              <a:latin typeface="Segoe UI Light" pitchFamily="34" charset="0"/>
              <a:ea typeface="Segoe UI" pitchFamily="34" charset="0"/>
              <a:cs typeface="Segoe UI" pitchFamily="34" charset="0"/>
            </a:endParaRPr>
          </a:p>
        </p:txBody>
      </p:sp>
      <p:sp>
        <p:nvSpPr>
          <p:cNvPr id="2" name="Oval 1"/>
          <p:cNvSpPr/>
          <p:nvPr/>
        </p:nvSpPr>
        <p:spPr>
          <a:xfrm rot="21348904">
            <a:off x="4935397" y="3227289"/>
            <a:ext cx="1544236" cy="304800"/>
          </a:xfrm>
          <a:prstGeom prst="ellipse">
            <a:avLst/>
          </a:prstGeom>
          <a:ln w="28575">
            <a:solidFill>
              <a:srgbClr val="FF0000"/>
            </a:solidFill>
          </a:ln>
        </p:spPr>
        <p:txBody>
          <a:bodyPr wrap="square" rtlCol="0" anchor="ctr">
            <a:spAutoFit/>
          </a:bodyPr>
          <a:lstStyle/>
          <a:p>
            <a:pPr algn="ctr"/>
            <a:endParaRPr lang="en-US" sz="2800" dirty="0">
              <a:solidFill>
                <a:schemeClr val="bg1"/>
              </a:solidFill>
              <a:latin typeface="Segoe UI Light" pitchFamily="34" charset="0"/>
            </a:endParaRPr>
          </a:p>
        </p:txBody>
      </p:sp>
    </p:spTree>
    <p:extLst>
      <p:ext uri="{BB962C8B-B14F-4D97-AF65-F5344CB8AC3E}">
        <p14:creationId xmlns:p14="http://schemas.microsoft.com/office/powerpoint/2010/main" val="201075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research\talks\Dorkbot2010_HydroSense2.0\Green_kitchen_finish_010.61811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828800"/>
            <a:ext cx="13166725" cy="9875838"/>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ular Callout 5"/>
          <p:cNvSpPr/>
          <p:nvPr/>
        </p:nvSpPr>
        <p:spPr>
          <a:xfrm>
            <a:off x="4343400" y="2971800"/>
            <a:ext cx="1143000" cy="457200"/>
          </a:xfrm>
          <a:prstGeom prst="wedgeRoundRectCallout">
            <a:avLst>
              <a:gd name="adj1" fmla="val -56394"/>
              <a:gd name="adj2" fmla="val 128657"/>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kitchen sink</a:t>
            </a:r>
          </a:p>
          <a:p>
            <a:pPr algn="ctr"/>
            <a:r>
              <a:rPr lang="en-US" sz="1400" dirty="0" smtClean="0">
                <a:solidFill>
                  <a:prstClr val="white"/>
                </a:solidFill>
                <a:latin typeface="Segoe Condensed" pitchFamily="34" charset="0"/>
              </a:rPr>
              <a:t>28 gallons</a:t>
            </a:r>
            <a:endParaRPr lang="en-US" sz="1400" dirty="0">
              <a:solidFill>
                <a:prstClr val="white"/>
              </a:solidFill>
              <a:latin typeface="Segoe Condensed" pitchFamily="34" charset="0"/>
            </a:endParaRPr>
          </a:p>
        </p:txBody>
      </p:sp>
      <p:sp>
        <p:nvSpPr>
          <p:cNvPr id="9" name="Rounded Rectangular Callout 8"/>
          <p:cNvSpPr/>
          <p:nvPr/>
        </p:nvSpPr>
        <p:spPr>
          <a:xfrm>
            <a:off x="1447800" y="2590801"/>
            <a:ext cx="1143000" cy="514548"/>
          </a:xfrm>
          <a:prstGeom prst="wedgeRoundRectCallout">
            <a:avLst>
              <a:gd name="adj1" fmla="val -73061"/>
              <a:gd name="adj2" fmla="val 137713"/>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refrigerator</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0.3 gallons</a:t>
            </a:r>
            <a:endParaRPr lang="en-US" sz="1400" dirty="0">
              <a:solidFill>
                <a:prstClr val="white"/>
              </a:solidFill>
              <a:latin typeface="Segoe Condensed" pitchFamily="34" charset="0"/>
            </a:endParaRPr>
          </a:p>
        </p:txBody>
      </p:sp>
      <p:sp>
        <p:nvSpPr>
          <p:cNvPr id="10" name="Rounded Rectangular Callout 9"/>
          <p:cNvSpPr/>
          <p:nvPr/>
        </p:nvSpPr>
        <p:spPr>
          <a:xfrm>
            <a:off x="2438400" y="3352800"/>
            <a:ext cx="1143000" cy="495498"/>
          </a:xfrm>
          <a:prstGeom prst="wedgeRoundRectCallout">
            <a:avLst>
              <a:gd name="adj1" fmla="val 36554"/>
              <a:gd name="adj2" fmla="val 130389"/>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Segoe Condensed" pitchFamily="34" charset="0"/>
              </a:rPr>
              <a:t>d</a:t>
            </a:r>
            <a:r>
              <a:rPr lang="en-US" sz="1600" dirty="0" smtClean="0">
                <a:solidFill>
                  <a:prstClr val="white"/>
                </a:solidFill>
                <a:latin typeface="Segoe Condensed" pitchFamily="34" charset="0"/>
              </a:rPr>
              <a:t>ishwasher</a:t>
            </a:r>
          </a:p>
          <a:p>
            <a:pPr algn="ctr"/>
            <a:r>
              <a:rPr lang="en-US" sz="1400" dirty="0" smtClean="0">
                <a:solidFill>
                  <a:prstClr val="white"/>
                </a:solidFill>
                <a:latin typeface="Segoe Condensed" pitchFamily="34" charset="0"/>
              </a:rPr>
              <a:t>6.5 gallons</a:t>
            </a:r>
            <a:endParaRPr lang="en-US" sz="1400" dirty="0">
              <a:solidFill>
                <a:prstClr val="white"/>
              </a:solidFill>
              <a:latin typeface="Segoe Condensed" pitchFamily="34" charset="0"/>
            </a:endParaRPr>
          </a:p>
        </p:txBody>
      </p:sp>
      <p:sp>
        <p:nvSpPr>
          <p:cNvPr id="8" name="Right Arrow 7"/>
          <p:cNvSpPr/>
          <p:nvPr/>
        </p:nvSpPr>
        <p:spPr>
          <a:xfrm>
            <a:off x="-773761" y="406413"/>
            <a:ext cx="5421961" cy="818506"/>
          </a:xfrm>
          <a:prstGeom prst="rightArrow">
            <a:avLst>
              <a:gd name="adj1" fmla="val 100000"/>
              <a:gd name="adj2" fmla="val 15533"/>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endParaRPr>
          </a:p>
        </p:txBody>
      </p:sp>
      <p:sp>
        <p:nvSpPr>
          <p:cNvPr id="12" name="Title 8"/>
          <p:cNvSpPr txBox="1">
            <a:spLocks/>
          </p:cNvSpPr>
          <p:nvPr/>
        </p:nvSpPr>
        <p:spPr>
          <a:xfrm>
            <a:off x="228600" y="304800"/>
            <a:ext cx="5486400" cy="868362"/>
          </a:xfrm>
          <a:prstGeom prst="rect">
            <a:avLst/>
          </a:prstGeom>
        </p:spPr>
        <p:txBody>
          <a:bodyPr vert="horz" lIns="91369" tIns="45685" rIns="91369" bIns="45685" rtlCol="0" anchor="ctr">
            <a:noAutofit/>
          </a:bodyPr>
          <a:lstStyle/>
          <a:p>
            <a:pPr>
              <a:spcBef>
                <a:spcPct val="0"/>
              </a:spcBef>
              <a:defRPr/>
            </a:pPr>
            <a:r>
              <a:rPr lang="en-US" sz="5400" b="1" dirty="0">
                <a:solidFill>
                  <a:prstClr val="white"/>
                </a:solidFill>
                <a:latin typeface="Segoe UI Semibold" pitchFamily="34" charset="0"/>
                <a:ea typeface="Segoe UI" pitchFamily="34" charset="0"/>
                <a:cs typeface="Segoe UI" pitchFamily="34" charset="0"/>
              </a:rPr>
              <a:t>t</a:t>
            </a:r>
            <a:r>
              <a:rPr lang="en-US" sz="5400" b="1" dirty="0" smtClean="0">
                <a:solidFill>
                  <a:prstClr val="white"/>
                </a:solidFill>
                <a:latin typeface="Segoe UI Semibold" pitchFamily="34" charset="0"/>
                <a:ea typeface="Segoe UI" pitchFamily="34" charset="0"/>
                <a:cs typeface="Segoe UI" pitchFamily="34" charset="0"/>
              </a:rPr>
              <a:t>oday‘s</a:t>
            </a:r>
            <a:r>
              <a:rPr lang="en-US" sz="5400" b="1" dirty="0" smtClean="0">
                <a:solidFill>
                  <a:prstClr val="white"/>
                </a:solidFill>
                <a:latin typeface="Segoe WP Semibold" pitchFamily="34" charset="0"/>
                <a:ea typeface="Segoe UI" pitchFamily="34" charset="0"/>
                <a:cs typeface="Segoe UI" pitchFamily="34" charset="0"/>
              </a:rPr>
              <a:t> </a:t>
            </a:r>
            <a:r>
              <a:rPr lang="en-US" sz="5400" dirty="0" smtClean="0">
                <a:solidFill>
                  <a:prstClr val="white"/>
                </a:solidFill>
                <a:latin typeface="Segoe UI Light" pitchFamily="34" charset="0"/>
                <a:ea typeface="Segoe UI" pitchFamily="34" charset="0"/>
                <a:cs typeface="Segoe UI" pitchFamily="34" charset="0"/>
              </a:rPr>
              <a:t>usage</a:t>
            </a:r>
            <a:endParaRPr lang="en-US" sz="7200" dirty="0">
              <a:solidFill>
                <a:prstClr val="white"/>
              </a:solidFill>
              <a:latin typeface="Segoe UI Light" pitchFamily="34" charset="0"/>
              <a:ea typeface="Segoe UI" pitchFamily="34" charset="0"/>
              <a:cs typeface="Segoe UI" pitchFamily="34" charset="0"/>
            </a:endParaRPr>
          </a:p>
        </p:txBody>
      </p:sp>
    </p:spTree>
    <p:extLst>
      <p:ext uri="{BB962C8B-B14F-4D97-AF65-F5344CB8AC3E}">
        <p14:creationId xmlns:p14="http://schemas.microsoft.com/office/powerpoint/2010/main" val="83522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research\talks\Dorkbot2010_HydroSense2.0\iStock_000008523065Mediu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
            <a:ext cx="10311274"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ular Callout 5"/>
          <p:cNvSpPr/>
          <p:nvPr/>
        </p:nvSpPr>
        <p:spPr>
          <a:xfrm>
            <a:off x="449580" y="5001768"/>
            <a:ext cx="1143000" cy="457200"/>
          </a:xfrm>
          <a:prstGeom prst="wedgeRoundRectCallout">
            <a:avLst>
              <a:gd name="adj1" fmla="val -109994"/>
              <a:gd name="adj2" fmla="val 202657"/>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toilet</a:t>
            </a:r>
          </a:p>
          <a:p>
            <a:pPr algn="ctr"/>
            <a:r>
              <a:rPr lang="en-US" sz="1400" dirty="0" smtClean="0">
                <a:solidFill>
                  <a:prstClr val="white"/>
                </a:solidFill>
                <a:latin typeface="Segoe Condensed" pitchFamily="34" charset="0"/>
              </a:rPr>
              <a:t>78.4 gallons</a:t>
            </a:r>
            <a:endParaRPr lang="en-US" sz="1400" dirty="0">
              <a:solidFill>
                <a:prstClr val="white"/>
              </a:solidFill>
              <a:latin typeface="Segoe Condensed" pitchFamily="34" charset="0"/>
            </a:endParaRPr>
          </a:p>
        </p:txBody>
      </p:sp>
      <p:sp>
        <p:nvSpPr>
          <p:cNvPr id="9" name="Rounded Rectangular Callout 8"/>
          <p:cNvSpPr/>
          <p:nvPr/>
        </p:nvSpPr>
        <p:spPr>
          <a:xfrm>
            <a:off x="914400" y="2457252"/>
            <a:ext cx="990600" cy="514548"/>
          </a:xfrm>
          <a:prstGeom prst="wedgeRoundRectCallout">
            <a:avLst>
              <a:gd name="adj1" fmla="val -73061"/>
              <a:gd name="adj2" fmla="val 137713"/>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shower</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62.4 gallons</a:t>
            </a:r>
            <a:endParaRPr lang="en-US" sz="1400" dirty="0">
              <a:solidFill>
                <a:prstClr val="white"/>
              </a:solidFill>
              <a:latin typeface="Segoe Condensed" pitchFamily="34" charset="0"/>
            </a:endParaRPr>
          </a:p>
        </p:txBody>
      </p:sp>
      <p:sp>
        <p:nvSpPr>
          <p:cNvPr id="10" name="Rounded Rectangular Callout 9"/>
          <p:cNvSpPr/>
          <p:nvPr/>
        </p:nvSpPr>
        <p:spPr>
          <a:xfrm>
            <a:off x="2590800" y="3352800"/>
            <a:ext cx="914400" cy="495498"/>
          </a:xfrm>
          <a:prstGeom prst="wedgeRoundRectCallout">
            <a:avLst>
              <a:gd name="adj1" fmla="val -48521"/>
              <a:gd name="adj2" fmla="val 168586"/>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bath</a:t>
            </a:r>
          </a:p>
          <a:p>
            <a:pPr algn="ctr"/>
            <a:r>
              <a:rPr lang="en-US" sz="1400" dirty="0" smtClean="0">
                <a:solidFill>
                  <a:prstClr val="white"/>
                </a:solidFill>
                <a:latin typeface="Segoe Condensed" pitchFamily="34" charset="0"/>
              </a:rPr>
              <a:t>6.5 gallons</a:t>
            </a:r>
            <a:endParaRPr lang="en-US" sz="1400" dirty="0">
              <a:solidFill>
                <a:prstClr val="white"/>
              </a:solidFill>
              <a:latin typeface="Segoe Condensed" pitchFamily="34" charset="0"/>
            </a:endParaRPr>
          </a:p>
        </p:txBody>
      </p:sp>
      <p:sp>
        <p:nvSpPr>
          <p:cNvPr id="13" name="Rounded Rectangular Callout 12"/>
          <p:cNvSpPr/>
          <p:nvPr/>
        </p:nvSpPr>
        <p:spPr>
          <a:xfrm>
            <a:off x="5029200" y="2714526"/>
            <a:ext cx="1447800" cy="533400"/>
          </a:xfrm>
          <a:prstGeom prst="wedgeRoundRectCallout">
            <a:avLst>
              <a:gd name="adj1" fmla="val 15991"/>
              <a:gd name="adj2" fmla="val 218284"/>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Segoe Condensed" pitchFamily="34" charset="0"/>
              </a:rPr>
              <a:t>b</a:t>
            </a:r>
            <a:r>
              <a:rPr lang="en-US" sz="1600" dirty="0" smtClean="0">
                <a:solidFill>
                  <a:prstClr val="white"/>
                </a:solidFill>
                <a:latin typeface="Segoe Condensed" pitchFamily="34" charset="0"/>
              </a:rPr>
              <a:t>athroom sink 1</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4.2 gallons</a:t>
            </a:r>
            <a:endParaRPr lang="en-US" sz="1400" dirty="0">
              <a:solidFill>
                <a:prstClr val="white"/>
              </a:solidFill>
              <a:latin typeface="Segoe Condensed" pitchFamily="34" charset="0"/>
            </a:endParaRPr>
          </a:p>
        </p:txBody>
      </p:sp>
      <p:sp>
        <p:nvSpPr>
          <p:cNvPr id="16" name="Rounded Rectangular Callout 15"/>
          <p:cNvSpPr/>
          <p:nvPr/>
        </p:nvSpPr>
        <p:spPr>
          <a:xfrm>
            <a:off x="7467600" y="2723670"/>
            <a:ext cx="1447800" cy="533400"/>
          </a:xfrm>
          <a:prstGeom prst="wedgeRoundRectCallout">
            <a:avLst>
              <a:gd name="adj1" fmla="val 26098"/>
              <a:gd name="adj2" fmla="val 305712"/>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Segoe Condensed" pitchFamily="34" charset="0"/>
              </a:rPr>
              <a:t>b</a:t>
            </a:r>
            <a:r>
              <a:rPr lang="en-US" sz="1600" dirty="0" smtClean="0">
                <a:solidFill>
                  <a:prstClr val="white"/>
                </a:solidFill>
                <a:latin typeface="Segoe Condensed" pitchFamily="34" charset="0"/>
              </a:rPr>
              <a:t>athroom sink 2</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0.8 gallons</a:t>
            </a:r>
            <a:endParaRPr lang="en-US" sz="1400" dirty="0">
              <a:solidFill>
                <a:prstClr val="white"/>
              </a:solidFill>
              <a:latin typeface="Segoe Condensed" pitchFamily="34" charset="0"/>
            </a:endParaRPr>
          </a:p>
        </p:txBody>
      </p:sp>
      <p:sp>
        <p:nvSpPr>
          <p:cNvPr id="18" name="Right Arrow 17"/>
          <p:cNvSpPr/>
          <p:nvPr/>
        </p:nvSpPr>
        <p:spPr>
          <a:xfrm>
            <a:off x="-773761" y="406413"/>
            <a:ext cx="5421961" cy="818506"/>
          </a:xfrm>
          <a:prstGeom prst="rightArrow">
            <a:avLst>
              <a:gd name="adj1" fmla="val 100000"/>
              <a:gd name="adj2" fmla="val 15533"/>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endParaRPr>
          </a:p>
        </p:txBody>
      </p:sp>
      <p:sp>
        <p:nvSpPr>
          <p:cNvPr id="19" name="Title 8"/>
          <p:cNvSpPr txBox="1">
            <a:spLocks/>
          </p:cNvSpPr>
          <p:nvPr/>
        </p:nvSpPr>
        <p:spPr>
          <a:xfrm>
            <a:off x="228600" y="304800"/>
            <a:ext cx="5486400" cy="868362"/>
          </a:xfrm>
          <a:prstGeom prst="rect">
            <a:avLst/>
          </a:prstGeom>
        </p:spPr>
        <p:txBody>
          <a:bodyPr vert="horz" lIns="91369" tIns="45685" rIns="91369" bIns="45685" rtlCol="0" anchor="ctr">
            <a:noAutofit/>
          </a:bodyPr>
          <a:lstStyle/>
          <a:p>
            <a:pPr>
              <a:spcBef>
                <a:spcPct val="0"/>
              </a:spcBef>
              <a:defRPr/>
            </a:pPr>
            <a:r>
              <a:rPr lang="en-US" sz="5400" b="1" dirty="0">
                <a:solidFill>
                  <a:prstClr val="white">
                    <a:lumMod val="95000"/>
                  </a:prstClr>
                </a:solidFill>
                <a:latin typeface="Segoe UI Semibold" pitchFamily="34" charset="0"/>
                <a:ea typeface="Segoe UI" pitchFamily="34" charset="0"/>
                <a:cs typeface="Segoe UI" pitchFamily="34" charset="0"/>
              </a:rPr>
              <a:t>t</a:t>
            </a:r>
            <a:r>
              <a:rPr lang="en-US" sz="5400" b="1" dirty="0" smtClean="0">
                <a:solidFill>
                  <a:prstClr val="white">
                    <a:lumMod val="95000"/>
                  </a:prstClr>
                </a:solidFill>
                <a:latin typeface="Segoe UI Semibold" pitchFamily="34" charset="0"/>
                <a:ea typeface="Segoe UI" pitchFamily="34" charset="0"/>
                <a:cs typeface="Segoe UI" pitchFamily="34" charset="0"/>
              </a:rPr>
              <a:t>oday‘s</a:t>
            </a:r>
            <a:r>
              <a:rPr lang="en-US" sz="5400" b="1" dirty="0" smtClean="0">
                <a:solidFill>
                  <a:prstClr val="white">
                    <a:lumMod val="95000"/>
                  </a:prstClr>
                </a:solidFill>
                <a:latin typeface="Segoe WP Semibold" pitchFamily="34" charset="0"/>
                <a:ea typeface="Segoe UI" pitchFamily="34" charset="0"/>
                <a:cs typeface="Segoe UI" pitchFamily="34" charset="0"/>
              </a:rPr>
              <a:t> </a:t>
            </a:r>
            <a:r>
              <a:rPr lang="en-US" sz="5400" dirty="0" smtClean="0">
                <a:solidFill>
                  <a:prstClr val="white">
                    <a:lumMod val="95000"/>
                  </a:prstClr>
                </a:solidFill>
                <a:latin typeface="Segoe UI Light" pitchFamily="34" charset="0"/>
                <a:ea typeface="Segoe UI" pitchFamily="34" charset="0"/>
                <a:cs typeface="Segoe UI" pitchFamily="34" charset="0"/>
              </a:rPr>
              <a:t>usage</a:t>
            </a:r>
            <a:endParaRPr lang="en-US" sz="7200" dirty="0">
              <a:solidFill>
                <a:prstClr val="white">
                  <a:lumMod val="95000"/>
                </a:prstClr>
              </a:solidFill>
              <a:latin typeface="Segoe UI Light" pitchFamily="34" charset="0"/>
              <a:ea typeface="Segoe UI" pitchFamily="34" charset="0"/>
              <a:cs typeface="Segoe UI" pitchFamily="34" charset="0"/>
            </a:endParaRPr>
          </a:p>
        </p:txBody>
      </p:sp>
    </p:spTree>
    <p:extLst>
      <p:ext uri="{BB962C8B-B14F-4D97-AF65-F5344CB8AC3E}">
        <p14:creationId xmlns:p14="http://schemas.microsoft.com/office/powerpoint/2010/main" val="2641367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3" grpId="0" animBg="1"/>
      <p:bldP spid="1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research\talks\Dorkbot2010_HydroSense2.0\iStock_000008523065Mediu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
            <a:ext cx="10311274"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ular Callout 5"/>
          <p:cNvSpPr/>
          <p:nvPr/>
        </p:nvSpPr>
        <p:spPr>
          <a:xfrm>
            <a:off x="449580" y="5001768"/>
            <a:ext cx="1143000" cy="457200"/>
          </a:xfrm>
          <a:prstGeom prst="wedgeRoundRectCallout">
            <a:avLst>
              <a:gd name="adj1" fmla="val -109994"/>
              <a:gd name="adj2" fmla="val 202657"/>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toilet</a:t>
            </a:r>
          </a:p>
          <a:p>
            <a:pPr algn="ctr"/>
            <a:r>
              <a:rPr lang="en-US" sz="1400" dirty="0" smtClean="0">
                <a:solidFill>
                  <a:prstClr val="white"/>
                </a:solidFill>
                <a:latin typeface="Segoe Condensed" pitchFamily="34" charset="0"/>
              </a:rPr>
              <a:t>78.4 gallons</a:t>
            </a:r>
            <a:endParaRPr lang="en-US" sz="1400" dirty="0">
              <a:solidFill>
                <a:prstClr val="white"/>
              </a:solidFill>
              <a:latin typeface="Segoe Condensed" pitchFamily="34" charset="0"/>
            </a:endParaRPr>
          </a:p>
        </p:txBody>
      </p:sp>
      <p:sp>
        <p:nvSpPr>
          <p:cNvPr id="9" name="Rounded Rectangular Callout 8"/>
          <p:cNvSpPr/>
          <p:nvPr/>
        </p:nvSpPr>
        <p:spPr>
          <a:xfrm>
            <a:off x="914400" y="2457252"/>
            <a:ext cx="990600" cy="514548"/>
          </a:xfrm>
          <a:prstGeom prst="wedgeRoundRectCallout">
            <a:avLst>
              <a:gd name="adj1" fmla="val -73061"/>
              <a:gd name="adj2" fmla="val 137713"/>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shower</a:t>
            </a:r>
            <a:br>
              <a:rPr lang="en-US" sz="1600" dirty="0" smtClean="0">
                <a:solidFill>
                  <a:prstClr val="white"/>
                </a:solidFill>
                <a:latin typeface="Segoe Condensed" pitchFamily="34" charset="0"/>
              </a:rPr>
            </a:br>
            <a:r>
              <a:rPr lang="en-US" sz="1400" dirty="0">
                <a:solidFill>
                  <a:prstClr val="white"/>
                </a:solidFill>
                <a:latin typeface="Segoe Condensed" pitchFamily="34" charset="0"/>
              </a:rPr>
              <a:t>1</a:t>
            </a:r>
            <a:r>
              <a:rPr lang="en-US" sz="1400" dirty="0" smtClean="0">
                <a:solidFill>
                  <a:prstClr val="white"/>
                </a:solidFill>
                <a:latin typeface="Segoe Condensed" pitchFamily="34" charset="0"/>
              </a:rPr>
              <a:t>0.4 gallons</a:t>
            </a:r>
            <a:endParaRPr lang="en-US" sz="1400" dirty="0">
              <a:solidFill>
                <a:prstClr val="white"/>
              </a:solidFill>
              <a:latin typeface="Segoe Condensed" pitchFamily="34" charset="0"/>
            </a:endParaRPr>
          </a:p>
        </p:txBody>
      </p:sp>
      <p:sp>
        <p:nvSpPr>
          <p:cNvPr id="10" name="Rounded Rectangular Callout 9"/>
          <p:cNvSpPr/>
          <p:nvPr/>
        </p:nvSpPr>
        <p:spPr>
          <a:xfrm>
            <a:off x="2590800" y="3352800"/>
            <a:ext cx="914400" cy="495498"/>
          </a:xfrm>
          <a:prstGeom prst="wedgeRoundRectCallout">
            <a:avLst>
              <a:gd name="adj1" fmla="val -48521"/>
              <a:gd name="adj2" fmla="val 168586"/>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bath</a:t>
            </a:r>
          </a:p>
          <a:p>
            <a:pPr algn="ctr"/>
            <a:r>
              <a:rPr lang="en-US" sz="1400" dirty="0" smtClean="0">
                <a:solidFill>
                  <a:prstClr val="white"/>
                </a:solidFill>
                <a:latin typeface="Segoe Condensed" pitchFamily="34" charset="0"/>
              </a:rPr>
              <a:t>0.0 gallons</a:t>
            </a:r>
            <a:endParaRPr lang="en-US" sz="1400" dirty="0">
              <a:solidFill>
                <a:prstClr val="white"/>
              </a:solidFill>
              <a:latin typeface="Segoe Condensed" pitchFamily="34" charset="0"/>
            </a:endParaRPr>
          </a:p>
        </p:txBody>
      </p:sp>
      <p:sp>
        <p:nvSpPr>
          <p:cNvPr id="13" name="Rounded Rectangular Callout 12"/>
          <p:cNvSpPr/>
          <p:nvPr/>
        </p:nvSpPr>
        <p:spPr>
          <a:xfrm>
            <a:off x="5029200" y="2714526"/>
            <a:ext cx="1447800" cy="533400"/>
          </a:xfrm>
          <a:prstGeom prst="wedgeRoundRectCallout">
            <a:avLst>
              <a:gd name="adj1" fmla="val 15991"/>
              <a:gd name="adj2" fmla="val 218284"/>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Segoe Condensed" pitchFamily="34" charset="0"/>
              </a:rPr>
              <a:t>b</a:t>
            </a:r>
            <a:r>
              <a:rPr lang="en-US" sz="1600" dirty="0" smtClean="0">
                <a:solidFill>
                  <a:prstClr val="white"/>
                </a:solidFill>
                <a:latin typeface="Segoe Condensed" pitchFamily="34" charset="0"/>
              </a:rPr>
              <a:t>athroom sink 1</a:t>
            </a:r>
            <a:br>
              <a:rPr lang="en-US" sz="1600" dirty="0" smtClean="0">
                <a:solidFill>
                  <a:prstClr val="white"/>
                </a:solidFill>
                <a:latin typeface="Segoe Condensed" pitchFamily="34" charset="0"/>
              </a:rPr>
            </a:br>
            <a:r>
              <a:rPr lang="en-US" sz="1400" dirty="0">
                <a:solidFill>
                  <a:prstClr val="white"/>
                </a:solidFill>
                <a:latin typeface="Segoe Condensed" pitchFamily="34" charset="0"/>
              </a:rPr>
              <a:t>1</a:t>
            </a:r>
            <a:r>
              <a:rPr lang="en-US" sz="1400" dirty="0" smtClean="0">
                <a:solidFill>
                  <a:prstClr val="white"/>
                </a:solidFill>
                <a:latin typeface="Segoe Condensed" pitchFamily="34" charset="0"/>
              </a:rPr>
              <a:t>.2 gallons</a:t>
            </a:r>
            <a:endParaRPr lang="en-US" sz="1400" dirty="0">
              <a:solidFill>
                <a:prstClr val="white"/>
              </a:solidFill>
              <a:latin typeface="Segoe Condensed" pitchFamily="34" charset="0"/>
            </a:endParaRPr>
          </a:p>
        </p:txBody>
      </p:sp>
      <p:sp>
        <p:nvSpPr>
          <p:cNvPr id="14" name="Rounded Rectangular Callout 13"/>
          <p:cNvSpPr/>
          <p:nvPr/>
        </p:nvSpPr>
        <p:spPr>
          <a:xfrm>
            <a:off x="7467600" y="2723670"/>
            <a:ext cx="1447800" cy="533400"/>
          </a:xfrm>
          <a:prstGeom prst="wedgeRoundRectCallout">
            <a:avLst>
              <a:gd name="adj1" fmla="val 26098"/>
              <a:gd name="adj2" fmla="val 305712"/>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Segoe Condensed" pitchFamily="34" charset="0"/>
              </a:rPr>
              <a:t>b</a:t>
            </a:r>
            <a:r>
              <a:rPr lang="en-US" sz="1600" dirty="0" smtClean="0">
                <a:solidFill>
                  <a:prstClr val="white"/>
                </a:solidFill>
                <a:latin typeface="Segoe Condensed" pitchFamily="34" charset="0"/>
              </a:rPr>
              <a:t>athroom sink 2</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0.8 gallons</a:t>
            </a:r>
            <a:endParaRPr lang="en-US" sz="1400" dirty="0">
              <a:solidFill>
                <a:prstClr val="white"/>
              </a:solidFill>
              <a:latin typeface="Segoe Condensed" pitchFamily="34" charset="0"/>
            </a:endParaRPr>
          </a:p>
        </p:txBody>
      </p:sp>
      <p:sp>
        <p:nvSpPr>
          <p:cNvPr id="15" name="Rounded Rectangular Callout 14"/>
          <p:cNvSpPr/>
          <p:nvPr/>
        </p:nvSpPr>
        <p:spPr>
          <a:xfrm>
            <a:off x="449580" y="1905000"/>
            <a:ext cx="990600" cy="514548"/>
          </a:xfrm>
          <a:prstGeom prst="wedgeRoundRectCallout">
            <a:avLst>
              <a:gd name="adj1" fmla="val -48137"/>
              <a:gd name="adj2" fmla="val 239007"/>
              <a:gd name="adj3" fmla="val 16667"/>
            </a:avLst>
          </a:prstGeom>
          <a:solidFill>
            <a:schemeClr val="accent2">
              <a:alpha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smtClean="0">
                <a:solidFill>
                  <a:prstClr val="white"/>
                </a:solidFill>
                <a:latin typeface="Segoe Condensed" pitchFamily="34" charset="0"/>
              </a:rPr>
              <a:t>shower</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52.4 gallons</a:t>
            </a:r>
            <a:endParaRPr lang="en-US" sz="1400" dirty="0">
              <a:solidFill>
                <a:prstClr val="white"/>
              </a:solidFill>
              <a:latin typeface="Segoe Condensed" pitchFamily="34" charset="0"/>
            </a:endParaRPr>
          </a:p>
        </p:txBody>
      </p:sp>
      <p:sp>
        <p:nvSpPr>
          <p:cNvPr id="16" name="Rounded Rectangular Callout 15"/>
          <p:cNvSpPr/>
          <p:nvPr/>
        </p:nvSpPr>
        <p:spPr>
          <a:xfrm>
            <a:off x="1592580" y="3352800"/>
            <a:ext cx="914400" cy="495498"/>
          </a:xfrm>
          <a:prstGeom prst="wedgeRoundRectCallout">
            <a:avLst>
              <a:gd name="adj1" fmla="val 57479"/>
              <a:gd name="adj2" fmla="val 170431"/>
              <a:gd name="adj3" fmla="val 16667"/>
            </a:avLst>
          </a:prstGeom>
          <a:solidFill>
            <a:schemeClr val="accent2">
              <a:alpha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a:solidFill>
                  <a:prstClr val="white"/>
                </a:solidFill>
                <a:latin typeface="Segoe Condensed" pitchFamily="34" charset="0"/>
              </a:rPr>
              <a:t>bath</a:t>
            </a:r>
          </a:p>
          <a:p>
            <a:pPr algn="ctr"/>
            <a:r>
              <a:rPr lang="en-US" sz="1400" dirty="0">
                <a:solidFill>
                  <a:prstClr val="white"/>
                </a:solidFill>
                <a:latin typeface="Segoe Condensed" pitchFamily="34" charset="0"/>
              </a:rPr>
              <a:t>6.5 gallons</a:t>
            </a:r>
          </a:p>
        </p:txBody>
      </p:sp>
      <p:sp>
        <p:nvSpPr>
          <p:cNvPr id="17" name="Rounded Rectangular Callout 16"/>
          <p:cNvSpPr/>
          <p:nvPr/>
        </p:nvSpPr>
        <p:spPr>
          <a:xfrm>
            <a:off x="3520440" y="2701092"/>
            <a:ext cx="1447800" cy="533400"/>
          </a:xfrm>
          <a:prstGeom prst="wedgeRoundRectCallout">
            <a:avLst>
              <a:gd name="adj1" fmla="val 95570"/>
              <a:gd name="adj2" fmla="val 202855"/>
              <a:gd name="adj3" fmla="val 16667"/>
            </a:avLst>
          </a:prstGeom>
          <a:solidFill>
            <a:schemeClr val="accent2">
              <a:alpha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a:solidFill>
                  <a:prstClr val="white"/>
                </a:solidFill>
                <a:latin typeface="Segoe Condensed" pitchFamily="34" charset="0"/>
              </a:rPr>
              <a:t>bathroom sink 1</a:t>
            </a:r>
            <a:br>
              <a:rPr lang="en-US" sz="1600" dirty="0">
                <a:solidFill>
                  <a:prstClr val="white"/>
                </a:solidFill>
                <a:latin typeface="Segoe Condensed" pitchFamily="34" charset="0"/>
              </a:rPr>
            </a:br>
            <a:r>
              <a:rPr lang="en-US" sz="1400" dirty="0">
                <a:solidFill>
                  <a:prstClr val="white"/>
                </a:solidFill>
                <a:latin typeface="Segoe Condensed" pitchFamily="34" charset="0"/>
              </a:rPr>
              <a:t>3.2 gallons</a:t>
            </a:r>
          </a:p>
        </p:txBody>
      </p:sp>
      <p:sp>
        <p:nvSpPr>
          <p:cNvPr id="18" name="Rounded Rectangular Callout 17"/>
          <p:cNvSpPr/>
          <p:nvPr/>
        </p:nvSpPr>
        <p:spPr>
          <a:xfrm>
            <a:off x="6629400" y="3438144"/>
            <a:ext cx="1447800" cy="533400"/>
          </a:xfrm>
          <a:prstGeom prst="wedgeRoundRectCallout">
            <a:avLst>
              <a:gd name="adj1" fmla="val 24203"/>
              <a:gd name="adj2" fmla="val 147998"/>
              <a:gd name="adj3" fmla="val 16667"/>
            </a:avLst>
          </a:prstGeom>
          <a:solidFill>
            <a:schemeClr val="accent2">
              <a:alpha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a:solidFill>
                  <a:prstClr val="white"/>
                </a:solidFill>
                <a:latin typeface="Segoe Condensed" pitchFamily="34" charset="0"/>
              </a:rPr>
              <a:t>bathroom sink 2</a:t>
            </a:r>
            <a:br>
              <a:rPr lang="en-US" sz="1600" dirty="0">
                <a:solidFill>
                  <a:prstClr val="white"/>
                </a:solidFill>
                <a:latin typeface="Segoe Condensed" pitchFamily="34" charset="0"/>
              </a:rPr>
            </a:br>
            <a:r>
              <a:rPr lang="en-US" sz="1400" dirty="0">
                <a:solidFill>
                  <a:prstClr val="white"/>
                </a:solidFill>
                <a:latin typeface="Segoe Condensed" pitchFamily="34" charset="0"/>
              </a:rPr>
              <a:t>2.4 gallons</a:t>
            </a:r>
          </a:p>
        </p:txBody>
      </p:sp>
      <p:sp>
        <p:nvSpPr>
          <p:cNvPr id="24" name="Right Arrow 23"/>
          <p:cNvSpPr/>
          <p:nvPr/>
        </p:nvSpPr>
        <p:spPr>
          <a:xfrm>
            <a:off x="-773761" y="406413"/>
            <a:ext cx="8850961" cy="818506"/>
          </a:xfrm>
          <a:prstGeom prst="rightArrow">
            <a:avLst>
              <a:gd name="adj1" fmla="val 100000"/>
              <a:gd name="adj2" fmla="val 15533"/>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endParaRPr>
          </a:p>
        </p:txBody>
      </p:sp>
      <p:sp>
        <p:nvSpPr>
          <p:cNvPr id="25" name="Title 8"/>
          <p:cNvSpPr txBox="1">
            <a:spLocks/>
          </p:cNvSpPr>
          <p:nvPr/>
        </p:nvSpPr>
        <p:spPr>
          <a:xfrm>
            <a:off x="228600" y="304800"/>
            <a:ext cx="9625474" cy="868362"/>
          </a:xfrm>
          <a:prstGeom prst="rect">
            <a:avLst/>
          </a:prstGeom>
        </p:spPr>
        <p:txBody>
          <a:bodyPr vert="horz" lIns="91369" tIns="45685" rIns="91369" bIns="45685" rtlCol="0" anchor="ctr">
            <a:noAutofit/>
          </a:bodyPr>
          <a:lstStyle/>
          <a:p>
            <a:pPr>
              <a:spcBef>
                <a:spcPct val="0"/>
              </a:spcBef>
              <a:defRPr/>
            </a:pPr>
            <a:r>
              <a:rPr lang="en-US" sz="5400" b="1" dirty="0">
                <a:solidFill>
                  <a:prstClr val="white"/>
                </a:solidFill>
                <a:latin typeface="Segoe UI Semibold" pitchFamily="34" charset="0"/>
                <a:ea typeface="Segoe UI" pitchFamily="34" charset="0"/>
                <a:cs typeface="Segoe UI" pitchFamily="34" charset="0"/>
              </a:rPr>
              <a:t>t</a:t>
            </a:r>
            <a:r>
              <a:rPr lang="en-US" sz="5400" b="1" dirty="0" smtClean="0">
                <a:solidFill>
                  <a:prstClr val="white"/>
                </a:solidFill>
                <a:latin typeface="Segoe UI Semibold" pitchFamily="34" charset="0"/>
                <a:ea typeface="Segoe UI" pitchFamily="34" charset="0"/>
                <a:cs typeface="Segoe UI" pitchFamily="34" charset="0"/>
              </a:rPr>
              <a:t>oday‘s</a:t>
            </a:r>
            <a:r>
              <a:rPr lang="en-US" sz="5400" b="1" dirty="0" smtClean="0">
                <a:solidFill>
                  <a:prstClr val="white"/>
                </a:solidFill>
                <a:latin typeface="Segoe WP Semibold" pitchFamily="34" charset="0"/>
                <a:ea typeface="Segoe UI" pitchFamily="34" charset="0"/>
                <a:cs typeface="Segoe UI" pitchFamily="34" charset="0"/>
              </a:rPr>
              <a:t> </a:t>
            </a:r>
            <a:r>
              <a:rPr lang="en-US" sz="5400" dirty="0" smtClean="0">
                <a:solidFill>
                  <a:prstClr val="white"/>
                </a:solidFill>
                <a:latin typeface="Segoe UI Light" pitchFamily="34" charset="0"/>
                <a:ea typeface="Segoe UI" pitchFamily="34" charset="0"/>
                <a:cs typeface="Segoe UI" pitchFamily="34" charset="0"/>
              </a:rPr>
              <a:t>usage: </a:t>
            </a:r>
            <a:r>
              <a:rPr lang="en-US" sz="5400" dirty="0" smtClean="0">
                <a:solidFill>
                  <a:srgbClr val="E72727"/>
                </a:solidFill>
                <a:latin typeface="Segoe UI Light" pitchFamily="34" charset="0"/>
                <a:ea typeface="Segoe UI" pitchFamily="34" charset="0"/>
                <a:cs typeface="Segoe UI" pitchFamily="34" charset="0"/>
              </a:rPr>
              <a:t>hot</a:t>
            </a:r>
            <a:r>
              <a:rPr lang="en-US" sz="5400" dirty="0" smtClean="0">
                <a:solidFill>
                  <a:prstClr val="white"/>
                </a:solidFill>
                <a:latin typeface="Segoe UI Light" pitchFamily="34" charset="0"/>
                <a:ea typeface="Segoe UI" pitchFamily="34" charset="0"/>
                <a:cs typeface="Segoe UI" pitchFamily="34" charset="0"/>
              </a:rPr>
              <a:t> </a:t>
            </a:r>
            <a:r>
              <a:rPr lang="en-US" sz="3200" dirty="0" smtClean="0">
                <a:solidFill>
                  <a:prstClr val="white"/>
                </a:solidFill>
                <a:latin typeface="Segoe UI Light" pitchFamily="34" charset="0"/>
                <a:ea typeface="Segoe UI" pitchFamily="34" charset="0"/>
                <a:cs typeface="Segoe UI" pitchFamily="34" charset="0"/>
              </a:rPr>
              <a:t>vs.</a:t>
            </a:r>
            <a:r>
              <a:rPr lang="en-US" sz="5400" dirty="0" smtClean="0">
                <a:solidFill>
                  <a:prstClr val="white"/>
                </a:solidFill>
                <a:latin typeface="Segoe UI Light" pitchFamily="34" charset="0"/>
                <a:ea typeface="Segoe UI" pitchFamily="34" charset="0"/>
                <a:cs typeface="Segoe UI" pitchFamily="34" charset="0"/>
              </a:rPr>
              <a:t> </a:t>
            </a:r>
            <a:r>
              <a:rPr lang="en-US" sz="5400" dirty="0" smtClean="0">
                <a:solidFill>
                  <a:srgbClr val="00B0F0"/>
                </a:solidFill>
                <a:latin typeface="Segoe UI Light" pitchFamily="34" charset="0"/>
                <a:ea typeface="Segoe UI" pitchFamily="34" charset="0"/>
                <a:cs typeface="Segoe UI" pitchFamily="34" charset="0"/>
              </a:rPr>
              <a:t>cold</a:t>
            </a:r>
            <a:endParaRPr lang="en-US" sz="7200" dirty="0">
              <a:solidFill>
                <a:srgbClr val="00B0F0"/>
              </a:solidFill>
              <a:latin typeface="Segoe UI Light" pitchFamily="34" charset="0"/>
              <a:ea typeface="Segoe UI" pitchFamily="34" charset="0"/>
              <a:cs typeface="Segoe UI" pitchFamily="34" charset="0"/>
            </a:endParaRPr>
          </a:p>
        </p:txBody>
      </p:sp>
    </p:spTree>
    <p:extLst>
      <p:ext uri="{BB962C8B-B14F-4D97-AF65-F5344CB8AC3E}">
        <p14:creationId xmlns:p14="http://schemas.microsoft.com/office/powerpoint/2010/main" val="3876056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p:cNvSpPr/>
          <p:nvPr/>
        </p:nvSpPr>
        <p:spPr>
          <a:xfrm flipV="1">
            <a:off x="2860382" y="8229600"/>
            <a:ext cx="3155950" cy="1828800"/>
          </a:xfrm>
          <a:prstGeom prst="arc">
            <a:avLst>
              <a:gd name="adj1" fmla="val 10814535"/>
              <a:gd name="adj2" fmla="val 0"/>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4226429" y="3145982"/>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9" name="TextBox 18"/>
          <p:cNvSpPr txBox="1"/>
          <p:nvPr/>
        </p:nvSpPr>
        <p:spPr>
          <a:xfrm>
            <a:off x="1541439" y="3145982"/>
            <a:ext cx="3087195" cy="923330"/>
          </a:xfrm>
          <a:prstGeom prst="rect">
            <a:avLst/>
          </a:prstGeom>
          <a:noFill/>
        </p:spPr>
        <p:txBody>
          <a:bodyPr wrap="square" rtlCol="0">
            <a:spAutoFit/>
          </a:bodyPr>
          <a:lstStyle/>
          <a:p>
            <a:pPr algn="ctr"/>
            <a:r>
              <a:rPr lang="en-US" sz="5400" dirty="0" smtClean="0">
                <a:solidFill>
                  <a:prstClr val="white">
                    <a:lumMod val="65000"/>
                  </a:prstClr>
                </a:solidFill>
                <a:latin typeface="Segoe UI Semibold" pitchFamily="34" charset="0"/>
              </a:rPr>
              <a:t>sensing</a:t>
            </a:r>
            <a:endParaRPr lang="en-US" sz="2000" dirty="0">
              <a:solidFill>
                <a:prstClr val="white">
                  <a:lumMod val="65000"/>
                </a:prstClr>
              </a:solidFill>
              <a:latin typeface="Segoe UI Semibold" pitchFamily="34" charset="0"/>
            </a:endParaRPr>
          </a:p>
        </p:txBody>
      </p:sp>
      <p:sp>
        <p:nvSpPr>
          <p:cNvPr id="23" name="Arc 22"/>
          <p:cNvSpPr/>
          <p:nvPr/>
        </p:nvSpPr>
        <p:spPr>
          <a:xfrm rot="10800000">
            <a:off x="2987845" y="2694579"/>
            <a:ext cx="2872322" cy="1963021"/>
          </a:xfrm>
          <a:prstGeom prst="arc">
            <a:avLst>
              <a:gd name="adj1" fmla="val 11422372"/>
              <a:gd name="adj2" fmla="val 20956376"/>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Arc 23"/>
          <p:cNvSpPr/>
          <p:nvPr/>
        </p:nvSpPr>
        <p:spPr>
          <a:xfrm rot="10800000" flipV="1">
            <a:off x="-2705100" y="6422669"/>
            <a:ext cx="2743200" cy="2743200"/>
          </a:xfrm>
          <a:prstGeom prst="arc">
            <a:avLst>
              <a:gd name="adj1" fmla="val 16117222"/>
              <a:gd name="adj2" fmla="val 15115890"/>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nvGrpSpPr>
          <p:cNvPr id="3" name="Group 2"/>
          <p:cNvGrpSpPr/>
          <p:nvPr/>
        </p:nvGrpSpPr>
        <p:grpSpPr>
          <a:xfrm>
            <a:off x="2987845" y="2152901"/>
            <a:ext cx="2872322" cy="2322979"/>
            <a:chOff x="2987845" y="2152901"/>
            <a:chExt cx="2872322" cy="2322979"/>
          </a:xfrm>
        </p:grpSpPr>
        <p:sp>
          <p:nvSpPr>
            <p:cNvPr id="9" name="Rectangle 8"/>
            <p:cNvSpPr/>
            <p:nvPr/>
          </p:nvSpPr>
          <p:spPr>
            <a:xfrm>
              <a:off x="3702864" y="2152901"/>
              <a:ext cx="1349793" cy="923330"/>
            </a:xfrm>
            <a:prstGeom prst="rect">
              <a:avLst/>
            </a:prstGeom>
          </p:spPr>
          <p:txBody>
            <a:bodyPr wrap="none">
              <a:spAutoFit/>
            </a:bodyPr>
            <a:lstStyle/>
            <a:p>
              <a:pPr algn="ctr"/>
              <a:r>
                <a:rPr lang="en-US" sz="5400" dirty="0" smtClean="0">
                  <a:solidFill>
                    <a:prstClr val="white">
                      <a:lumMod val="85000"/>
                    </a:prstClr>
                  </a:solidFill>
                  <a:latin typeface="Segoe UI Semibold" pitchFamily="34" charset="0"/>
                </a:rPr>
                <a:t>you</a:t>
              </a:r>
              <a:endParaRPr lang="en-US" sz="4800" dirty="0">
                <a:solidFill>
                  <a:prstClr val="white">
                    <a:lumMod val="85000"/>
                  </a:prstClr>
                </a:solidFill>
                <a:latin typeface="Segoe UI Semibold" pitchFamily="34" charset="0"/>
              </a:endParaRPr>
            </a:p>
          </p:txBody>
        </p:sp>
        <p:sp>
          <p:nvSpPr>
            <p:cNvPr id="10" name="Arc 9"/>
            <p:cNvSpPr/>
            <p:nvPr/>
          </p:nvSpPr>
          <p:spPr>
            <a:xfrm rot="10800000" flipH="1" flipV="1">
              <a:off x="2987845" y="2647080"/>
              <a:ext cx="2872322" cy="1828800"/>
            </a:xfrm>
            <a:prstGeom prst="arc">
              <a:avLst>
                <a:gd name="adj1" fmla="val 18009919"/>
                <a:gd name="adj2" fmla="val 20889353"/>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1" name="Arc 10"/>
            <p:cNvSpPr/>
            <p:nvPr/>
          </p:nvSpPr>
          <p:spPr>
            <a:xfrm rot="10800000" flipV="1">
              <a:off x="2987845" y="2647080"/>
              <a:ext cx="2872322" cy="1828800"/>
            </a:xfrm>
            <a:prstGeom prst="arc">
              <a:avLst>
                <a:gd name="adj1" fmla="val 18382002"/>
                <a:gd name="adj2" fmla="val 21164259"/>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4" name="TextBox 3"/>
          <p:cNvSpPr txBox="1"/>
          <p:nvPr/>
        </p:nvSpPr>
        <p:spPr>
          <a:xfrm rot="21065562">
            <a:off x="-1384066" y="-2070583"/>
            <a:ext cx="4133557" cy="1754326"/>
          </a:xfrm>
          <a:prstGeom prst="rect">
            <a:avLst/>
          </a:prstGeom>
          <a:noFill/>
        </p:spPr>
        <p:txBody>
          <a:bodyPr wrap="square" rtlCol="0">
            <a:spAutoFit/>
          </a:bodyPr>
          <a:lstStyle/>
          <a:p>
            <a:r>
              <a:rPr lang="en-US" dirty="0" smtClean="0">
                <a:solidFill>
                  <a:srgbClr val="FF0000"/>
                </a:solidFill>
                <a:latin typeface="Segoe Print" pitchFamily="2" charset="0"/>
              </a:rPr>
              <a:t>Where do I introduce that this work is often called?</a:t>
            </a:r>
          </a:p>
          <a:p>
            <a:r>
              <a:rPr lang="en-US" dirty="0" smtClean="0">
                <a:solidFill>
                  <a:srgbClr val="FF0000"/>
                </a:solidFill>
                <a:latin typeface="Segoe Print" pitchFamily="2" charset="0"/>
              </a:rPr>
              <a:t>Persuasive technology</a:t>
            </a:r>
          </a:p>
          <a:p>
            <a:r>
              <a:rPr lang="en-US" dirty="0" smtClean="0">
                <a:solidFill>
                  <a:srgbClr val="FF0000"/>
                </a:solidFill>
                <a:latin typeface="Segoe Print" pitchFamily="2" charset="0"/>
              </a:rPr>
              <a:t>Quantified self</a:t>
            </a:r>
          </a:p>
          <a:p>
            <a:r>
              <a:rPr lang="en-US" dirty="0" smtClean="0">
                <a:solidFill>
                  <a:srgbClr val="FF0000"/>
                </a:solidFill>
                <a:latin typeface="Segoe Print" pitchFamily="2" charset="0"/>
              </a:rPr>
              <a:t>Personal informatics</a:t>
            </a:r>
          </a:p>
          <a:p>
            <a:r>
              <a:rPr lang="en-US" dirty="0" smtClean="0">
                <a:solidFill>
                  <a:srgbClr val="FF0000"/>
                </a:solidFill>
                <a:latin typeface="Segoe Print" pitchFamily="2" charset="0"/>
              </a:rPr>
              <a:t>Eco-feedback</a:t>
            </a:r>
            <a:endParaRPr lang="en-US" dirty="0">
              <a:solidFill>
                <a:srgbClr val="FF0000"/>
              </a:solidFill>
              <a:latin typeface="Segoe Print" pitchFamily="2" charset="0"/>
            </a:endParaRPr>
          </a:p>
        </p:txBody>
      </p:sp>
    </p:spTree>
    <p:extLst>
      <p:ext uri="{BB962C8B-B14F-4D97-AF65-F5344CB8AC3E}">
        <p14:creationId xmlns:p14="http://schemas.microsoft.com/office/powerpoint/2010/main" val="2509094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research\talks\Dorkbot2010_HydroSense2.0\iStock_000008523065Mediu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
            <a:ext cx="10311274" cy="685799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research\projects\HomeSensing\Water\Pictures\2009_04_14 - Jon's Home Deployment\IMG_932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563" b="11827"/>
          <a:stretch/>
        </p:blipFill>
        <p:spPr bwMode="auto">
          <a:xfrm>
            <a:off x="5486357" y="0"/>
            <a:ext cx="3657643" cy="245725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jon\Dropbox\CHI2012-WaterVis\images\BackingSlideImages\Hydro_IMG_5007 (1024x76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5863" y="1514740"/>
            <a:ext cx="4052669" cy="303981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00288" y="5001768"/>
            <a:ext cx="2157688" cy="1386681"/>
            <a:chOff x="-565108" y="5001768"/>
            <a:chExt cx="2157688" cy="1386681"/>
          </a:xfrm>
        </p:grpSpPr>
        <p:sp>
          <p:nvSpPr>
            <p:cNvPr id="6" name="Rounded Rectangular Callout 5"/>
            <p:cNvSpPr/>
            <p:nvPr/>
          </p:nvSpPr>
          <p:spPr>
            <a:xfrm>
              <a:off x="449580" y="5001768"/>
              <a:ext cx="1143000" cy="457200"/>
            </a:xfrm>
            <a:prstGeom prst="wedgeRoundRectCallout">
              <a:avLst>
                <a:gd name="adj1" fmla="val -109994"/>
                <a:gd name="adj2" fmla="val 202657"/>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toilet</a:t>
              </a:r>
            </a:p>
            <a:p>
              <a:pPr algn="ctr"/>
              <a:r>
                <a:rPr lang="en-US" sz="1400" dirty="0" smtClean="0">
                  <a:solidFill>
                    <a:prstClr val="white"/>
                  </a:solidFill>
                  <a:latin typeface="Segoe Condensed" pitchFamily="34" charset="0"/>
                </a:rPr>
                <a:t>78.4 gallons</a:t>
              </a:r>
              <a:endParaRPr lang="en-US" sz="1400" dirty="0">
                <a:solidFill>
                  <a:prstClr val="white"/>
                </a:solidFill>
                <a:latin typeface="Segoe Condensed" pitchFamily="34" charset="0"/>
              </a:endParaRPr>
            </a:p>
          </p:txBody>
        </p:sp>
        <p:pic>
          <p:nvPicPr>
            <p:cNvPr id="5122" name="Picture 2" descr="C:\research\talks\VirginiaTech2012_SeminarSeries\ins-fm17_p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5108" y="5458968"/>
              <a:ext cx="766084" cy="929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p:cNvGrpSpPr/>
          <p:nvPr/>
        </p:nvGrpSpPr>
        <p:grpSpPr>
          <a:xfrm>
            <a:off x="2057400" y="3352800"/>
            <a:ext cx="1447800" cy="1386681"/>
            <a:chOff x="2057400" y="3352800"/>
            <a:chExt cx="1447800" cy="1386681"/>
          </a:xfrm>
        </p:grpSpPr>
        <p:sp>
          <p:nvSpPr>
            <p:cNvPr id="10" name="Rounded Rectangular Callout 9"/>
            <p:cNvSpPr/>
            <p:nvPr/>
          </p:nvSpPr>
          <p:spPr>
            <a:xfrm>
              <a:off x="2590800" y="3352800"/>
              <a:ext cx="914400" cy="495498"/>
            </a:xfrm>
            <a:prstGeom prst="wedgeRoundRectCallout">
              <a:avLst>
                <a:gd name="adj1" fmla="val -48521"/>
                <a:gd name="adj2" fmla="val 168586"/>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bath</a:t>
              </a:r>
            </a:p>
            <a:p>
              <a:pPr algn="ctr"/>
              <a:r>
                <a:rPr lang="en-US" sz="1400" dirty="0" smtClean="0">
                  <a:solidFill>
                    <a:prstClr val="white"/>
                  </a:solidFill>
                  <a:latin typeface="Segoe Condensed" pitchFamily="34" charset="0"/>
                </a:rPr>
                <a:t>6.5 gallons</a:t>
              </a:r>
              <a:endParaRPr lang="en-US" sz="1400" dirty="0">
                <a:solidFill>
                  <a:prstClr val="white"/>
                </a:solidFill>
                <a:latin typeface="Segoe Condensed" pitchFamily="34" charset="0"/>
              </a:endParaRPr>
            </a:p>
          </p:txBody>
        </p:sp>
        <p:pic>
          <p:nvPicPr>
            <p:cNvPr id="11" name="Picture 2" descr="C:\research\talks\VirginiaTech2012_SeminarSeries\ins-fm17_p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57400" y="3810000"/>
              <a:ext cx="766084" cy="929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7467600" y="2723670"/>
            <a:ext cx="1447800" cy="2291841"/>
            <a:chOff x="7467600" y="2723670"/>
            <a:chExt cx="1447800" cy="2291841"/>
          </a:xfrm>
        </p:grpSpPr>
        <p:sp>
          <p:nvSpPr>
            <p:cNvPr id="16" name="Rounded Rectangular Callout 15"/>
            <p:cNvSpPr/>
            <p:nvPr/>
          </p:nvSpPr>
          <p:spPr>
            <a:xfrm>
              <a:off x="7467600" y="2723670"/>
              <a:ext cx="1447800" cy="533400"/>
            </a:xfrm>
            <a:prstGeom prst="wedgeRoundRectCallout">
              <a:avLst>
                <a:gd name="adj1" fmla="val 26098"/>
                <a:gd name="adj2" fmla="val 305712"/>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Segoe Condensed" pitchFamily="34" charset="0"/>
                </a:rPr>
                <a:t>b</a:t>
              </a:r>
              <a:r>
                <a:rPr lang="en-US" sz="1600" dirty="0" smtClean="0">
                  <a:solidFill>
                    <a:prstClr val="white"/>
                  </a:solidFill>
                  <a:latin typeface="Segoe Condensed" pitchFamily="34" charset="0"/>
                </a:rPr>
                <a:t>athroom sink 2</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0.8 gallons</a:t>
              </a:r>
              <a:endParaRPr lang="en-US" sz="1400" dirty="0">
                <a:solidFill>
                  <a:prstClr val="white"/>
                </a:solidFill>
                <a:latin typeface="Segoe Condensed" pitchFamily="34" charset="0"/>
              </a:endParaRPr>
            </a:p>
          </p:txBody>
        </p:sp>
        <p:pic>
          <p:nvPicPr>
            <p:cNvPr id="14" name="Picture 2" descr="C:\research\talks\VirginiaTech2012_SeminarSeries\ins-fm17_p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99967" y="4086030"/>
              <a:ext cx="766084" cy="929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48316" y="2457252"/>
            <a:ext cx="1756684" cy="1352748"/>
            <a:chOff x="148316" y="2457252"/>
            <a:chExt cx="1756684" cy="1352748"/>
          </a:xfrm>
        </p:grpSpPr>
        <p:sp>
          <p:nvSpPr>
            <p:cNvPr id="9" name="Rounded Rectangular Callout 8"/>
            <p:cNvSpPr/>
            <p:nvPr/>
          </p:nvSpPr>
          <p:spPr>
            <a:xfrm>
              <a:off x="914400" y="2457252"/>
              <a:ext cx="990600" cy="514548"/>
            </a:xfrm>
            <a:prstGeom prst="wedgeRoundRectCallout">
              <a:avLst>
                <a:gd name="adj1" fmla="val -73061"/>
                <a:gd name="adj2" fmla="val 137713"/>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white"/>
                  </a:solidFill>
                  <a:latin typeface="Segoe Condensed" pitchFamily="34" charset="0"/>
                </a:rPr>
                <a:t>shower</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62.4 gallons</a:t>
              </a:r>
              <a:endParaRPr lang="en-US" sz="1400" dirty="0">
                <a:solidFill>
                  <a:prstClr val="white"/>
                </a:solidFill>
                <a:latin typeface="Segoe Condensed" pitchFamily="34" charset="0"/>
              </a:endParaRPr>
            </a:p>
          </p:txBody>
        </p:sp>
        <p:pic>
          <p:nvPicPr>
            <p:cNvPr id="15" name="Picture 2" descr="C:\research\talks\VirginiaTech2012_SeminarSeries\ins-fm17_p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8316" y="2880519"/>
              <a:ext cx="766084" cy="929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p:cNvGrpSpPr/>
          <p:nvPr/>
        </p:nvGrpSpPr>
        <p:grpSpPr>
          <a:xfrm>
            <a:off x="-366827" y="1905000"/>
            <a:ext cx="1807007" cy="1907042"/>
            <a:chOff x="-366827" y="1905000"/>
            <a:chExt cx="1807007" cy="1907042"/>
          </a:xfrm>
        </p:grpSpPr>
        <p:sp>
          <p:nvSpPr>
            <p:cNvPr id="20" name="Rounded Rectangular Callout 19"/>
            <p:cNvSpPr/>
            <p:nvPr/>
          </p:nvSpPr>
          <p:spPr>
            <a:xfrm>
              <a:off x="449580" y="1905000"/>
              <a:ext cx="990600" cy="514548"/>
            </a:xfrm>
            <a:prstGeom prst="wedgeRoundRectCallout">
              <a:avLst>
                <a:gd name="adj1" fmla="val -48137"/>
                <a:gd name="adj2" fmla="val 239007"/>
                <a:gd name="adj3" fmla="val 16667"/>
              </a:avLst>
            </a:prstGeom>
            <a:solidFill>
              <a:schemeClr val="accent2">
                <a:alpha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smtClean="0">
                  <a:solidFill>
                    <a:prstClr val="white"/>
                  </a:solidFill>
                  <a:latin typeface="Segoe Condensed" pitchFamily="34" charset="0"/>
                </a:rPr>
                <a:t>shower</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52.4 gallons</a:t>
              </a:r>
              <a:endParaRPr lang="en-US" sz="1400" dirty="0">
                <a:solidFill>
                  <a:prstClr val="white"/>
                </a:solidFill>
                <a:latin typeface="Segoe Condensed" pitchFamily="34" charset="0"/>
              </a:endParaRPr>
            </a:p>
          </p:txBody>
        </p:sp>
        <p:pic>
          <p:nvPicPr>
            <p:cNvPr id="26" name="Picture 2" descr="C:\research\talks\VirginiaTech2012_SeminarSeries\ins-fm17_p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7402751">
              <a:off x="-285128" y="2964259"/>
              <a:ext cx="766084" cy="929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1592580" y="3352800"/>
            <a:ext cx="1381261" cy="2085935"/>
            <a:chOff x="1592580" y="3352800"/>
            <a:chExt cx="1381261" cy="2085935"/>
          </a:xfrm>
        </p:grpSpPr>
        <p:sp>
          <p:nvSpPr>
            <p:cNvPr id="21" name="Rounded Rectangular Callout 20"/>
            <p:cNvSpPr/>
            <p:nvPr/>
          </p:nvSpPr>
          <p:spPr>
            <a:xfrm>
              <a:off x="1592580" y="3352800"/>
              <a:ext cx="914400" cy="495498"/>
            </a:xfrm>
            <a:prstGeom prst="wedgeRoundRectCallout">
              <a:avLst>
                <a:gd name="adj1" fmla="val 57479"/>
                <a:gd name="adj2" fmla="val 170431"/>
                <a:gd name="adj3" fmla="val 16667"/>
              </a:avLst>
            </a:prstGeom>
            <a:solidFill>
              <a:schemeClr val="accent2">
                <a:alpha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a:solidFill>
                    <a:prstClr val="white"/>
                  </a:solidFill>
                  <a:latin typeface="Segoe Condensed" pitchFamily="34" charset="0"/>
                </a:rPr>
                <a:t>bath</a:t>
              </a:r>
            </a:p>
            <a:p>
              <a:pPr algn="ctr"/>
              <a:r>
                <a:rPr lang="en-US" sz="1400" dirty="0">
                  <a:solidFill>
                    <a:prstClr val="white"/>
                  </a:solidFill>
                  <a:latin typeface="Segoe Condensed" pitchFamily="34" charset="0"/>
                </a:rPr>
                <a:t>6.5 gallons</a:t>
              </a:r>
            </a:p>
          </p:txBody>
        </p:sp>
        <p:pic>
          <p:nvPicPr>
            <p:cNvPr id="27" name="Picture 2" descr="C:\research\talks\VirginiaTech2012_SeminarSeries\ins-fm17_p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2134896">
              <a:off x="2207757" y="4509254"/>
              <a:ext cx="766084" cy="929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p:cNvGrpSpPr/>
          <p:nvPr/>
        </p:nvGrpSpPr>
        <p:grpSpPr>
          <a:xfrm>
            <a:off x="3520440" y="2701092"/>
            <a:ext cx="2432052" cy="1505754"/>
            <a:chOff x="3520440" y="2701092"/>
            <a:chExt cx="2432052" cy="1505754"/>
          </a:xfrm>
        </p:grpSpPr>
        <p:sp>
          <p:nvSpPr>
            <p:cNvPr id="22" name="Rounded Rectangular Callout 21"/>
            <p:cNvSpPr/>
            <p:nvPr/>
          </p:nvSpPr>
          <p:spPr>
            <a:xfrm>
              <a:off x="3520440" y="2701092"/>
              <a:ext cx="1447800" cy="533400"/>
            </a:xfrm>
            <a:prstGeom prst="wedgeRoundRectCallout">
              <a:avLst>
                <a:gd name="adj1" fmla="val 95570"/>
                <a:gd name="adj2" fmla="val 202855"/>
                <a:gd name="adj3" fmla="val 16667"/>
              </a:avLst>
            </a:prstGeom>
            <a:solidFill>
              <a:schemeClr val="accent2">
                <a:alpha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a:solidFill>
                    <a:prstClr val="white"/>
                  </a:solidFill>
                  <a:latin typeface="Segoe Condensed" pitchFamily="34" charset="0"/>
                </a:rPr>
                <a:t>bathroom sink 1</a:t>
              </a:r>
              <a:br>
                <a:rPr lang="en-US" sz="1600" dirty="0">
                  <a:solidFill>
                    <a:prstClr val="white"/>
                  </a:solidFill>
                  <a:latin typeface="Segoe Condensed" pitchFamily="34" charset="0"/>
                </a:rPr>
              </a:br>
              <a:r>
                <a:rPr lang="en-US" sz="1400" dirty="0">
                  <a:solidFill>
                    <a:prstClr val="white"/>
                  </a:solidFill>
                  <a:latin typeface="Segoe Condensed" pitchFamily="34" charset="0"/>
                </a:rPr>
                <a:t>3.2 gallons</a:t>
              </a:r>
            </a:p>
          </p:txBody>
        </p:sp>
        <p:pic>
          <p:nvPicPr>
            <p:cNvPr id="28" name="Picture 2" descr="C:\research\talks\VirginiaTech2012_SeminarSeries\ins-fm17_p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801014">
              <a:off x="5186408" y="3277365"/>
              <a:ext cx="766084" cy="929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5029200" y="2714526"/>
            <a:ext cx="1447800" cy="1715744"/>
            <a:chOff x="5029200" y="2714526"/>
            <a:chExt cx="1447800" cy="1715744"/>
          </a:xfrm>
        </p:grpSpPr>
        <p:sp>
          <p:nvSpPr>
            <p:cNvPr id="13" name="Rounded Rectangular Callout 12"/>
            <p:cNvSpPr/>
            <p:nvPr/>
          </p:nvSpPr>
          <p:spPr>
            <a:xfrm>
              <a:off x="5029200" y="2714526"/>
              <a:ext cx="1447800" cy="533400"/>
            </a:xfrm>
            <a:prstGeom prst="wedgeRoundRectCallout">
              <a:avLst>
                <a:gd name="adj1" fmla="val 15991"/>
                <a:gd name="adj2" fmla="val 218284"/>
                <a:gd name="adj3" fmla="val 16667"/>
              </a:avLst>
            </a:prstGeom>
            <a:solidFill>
              <a:schemeClr val="accent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Segoe Condensed" pitchFamily="34" charset="0"/>
                </a:rPr>
                <a:t>b</a:t>
              </a:r>
              <a:r>
                <a:rPr lang="en-US" sz="1600" dirty="0" smtClean="0">
                  <a:solidFill>
                    <a:prstClr val="white"/>
                  </a:solidFill>
                  <a:latin typeface="Segoe Condensed" pitchFamily="34" charset="0"/>
                </a:rPr>
                <a:t>athroom sink 1</a:t>
              </a:r>
              <a:br>
                <a:rPr lang="en-US" sz="1600" dirty="0" smtClean="0">
                  <a:solidFill>
                    <a:prstClr val="white"/>
                  </a:solidFill>
                  <a:latin typeface="Segoe Condensed" pitchFamily="34" charset="0"/>
                </a:rPr>
              </a:br>
              <a:r>
                <a:rPr lang="en-US" sz="1400" dirty="0" smtClean="0">
                  <a:solidFill>
                    <a:prstClr val="white"/>
                  </a:solidFill>
                  <a:latin typeface="Segoe Condensed" pitchFamily="34" charset="0"/>
                </a:rPr>
                <a:t>4.2 gallons</a:t>
              </a:r>
              <a:endParaRPr lang="en-US" sz="1400" dirty="0">
                <a:solidFill>
                  <a:prstClr val="white"/>
                </a:solidFill>
                <a:latin typeface="Segoe Condensed" pitchFamily="34" charset="0"/>
              </a:endParaRPr>
            </a:p>
          </p:txBody>
        </p:sp>
        <p:pic>
          <p:nvPicPr>
            <p:cNvPr id="12" name="Picture 2" descr="C:\research\talks\VirginiaTech2012_SeminarSeries\ins-fm17_p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54501" y="3500789"/>
              <a:ext cx="766084" cy="929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6629400" y="3438144"/>
            <a:ext cx="1716515" cy="1388225"/>
            <a:chOff x="6629400" y="3438144"/>
            <a:chExt cx="1716515" cy="1388225"/>
          </a:xfrm>
        </p:grpSpPr>
        <p:sp>
          <p:nvSpPr>
            <p:cNvPr id="23" name="Rounded Rectangular Callout 22"/>
            <p:cNvSpPr/>
            <p:nvPr/>
          </p:nvSpPr>
          <p:spPr>
            <a:xfrm>
              <a:off x="6629400" y="3438144"/>
              <a:ext cx="1447800" cy="533400"/>
            </a:xfrm>
            <a:prstGeom prst="wedgeRoundRectCallout">
              <a:avLst>
                <a:gd name="adj1" fmla="val 24203"/>
                <a:gd name="adj2" fmla="val 147998"/>
                <a:gd name="adj3" fmla="val 16667"/>
              </a:avLst>
            </a:prstGeom>
            <a:solidFill>
              <a:schemeClr val="accent2">
                <a:alpha val="8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dirty="0">
                  <a:solidFill>
                    <a:prstClr val="white"/>
                  </a:solidFill>
                  <a:latin typeface="Segoe Condensed" pitchFamily="34" charset="0"/>
                </a:rPr>
                <a:t>bathroom sink 2</a:t>
              </a:r>
              <a:br>
                <a:rPr lang="en-US" sz="1600" dirty="0">
                  <a:solidFill>
                    <a:prstClr val="white"/>
                  </a:solidFill>
                  <a:latin typeface="Segoe Condensed" pitchFamily="34" charset="0"/>
                </a:rPr>
              </a:br>
              <a:r>
                <a:rPr lang="en-US" sz="1400" dirty="0">
                  <a:solidFill>
                    <a:prstClr val="white"/>
                  </a:solidFill>
                  <a:latin typeface="Segoe Condensed" pitchFamily="34" charset="0"/>
                </a:rPr>
                <a:t>2.4 gallons</a:t>
              </a:r>
            </a:p>
          </p:txBody>
        </p:sp>
        <p:pic>
          <p:nvPicPr>
            <p:cNvPr id="29" name="Picture 2" descr="C:\research\talks\VirginiaTech2012_SeminarSeries\ins-fm17_p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902689">
              <a:off x="7498133" y="3978586"/>
              <a:ext cx="766084" cy="929481"/>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Right Arrow 31"/>
          <p:cNvSpPr/>
          <p:nvPr/>
        </p:nvSpPr>
        <p:spPr>
          <a:xfrm>
            <a:off x="-773761" y="406413"/>
            <a:ext cx="5018101" cy="818506"/>
          </a:xfrm>
          <a:prstGeom prst="rightArrow">
            <a:avLst>
              <a:gd name="adj1" fmla="val 100000"/>
              <a:gd name="adj2" fmla="val 15533"/>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endParaRPr>
          </a:p>
        </p:txBody>
      </p:sp>
      <p:sp>
        <p:nvSpPr>
          <p:cNvPr id="33" name="Title 8"/>
          <p:cNvSpPr txBox="1">
            <a:spLocks/>
          </p:cNvSpPr>
          <p:nvPr/>
        </p:nvSpPr>
        <p:spPr>
          <a:xfrm>
            <a:off x="228600" y="316523"/>
            <a:ext cx="5486400" cy="868362"/>
          </a:xfrm>
          <a:prstGeom prst="rect">
            <a:avLst/>
          </a:prstGeom>
        </p:spPr>
        <p:txBody>
          <a:bodyPr vert="horz" lIns="91369" tIns="45685" rIns="91369" bIns="45685" rtlCol="0" anchor="ctr">
            <a:noAutofit/>
          </a:bodyPr>
          <a:lstStyle/>
          <a:p>
            <a:pPr>
              <a:spcBef>
                <a:spcPct val="0"/>
              </a:spcBef>
              <a:defRPr/>
            </a:pPr>
            <a:r>
              <a:rPr lang="en-US" sz="5400" b="1" dirty="0" err="1" smtClean="0">
                <a:solidFill>
                  <a:prstClr val="white">
                    <a:lumMod val="95000"/>
                  </a:prstClr>
                </a:solidFill>
                <a:latin typeface="Segoe UI Semibold" pitchFamily="34" charset="0"/>
                <a:ea typeface="Segoe UI" pitchFamily="34" charset="0"/>
                <a:cs typeface="Segoe UI" pitchFamily="34" charset="0"/>
              </a:rPr>
              <a:t>Hydro</a:t>
            </a:r>
            <a:r>
              <a:rPr lang="en-US" sz="5400" dirty="0" err="1" smtClean="0">
                <a:solidFill>
                  <a:prstClr val="white">
                    <a:lumMod val="95000"/>
                  </a:prstClr>
                </a:solidFill>
                <a:latin typeface="Segoe UI Light" pitchFamily="34" charset="0"/>
                <a:ea typeface="Segoe UI" pitchFamily="34" charset="0"/>
                <a:cs typeface="Segoe UI" pitchFamily="34" charset="0"/>
              </a:rPr>
              <a:t>Sense</a:t>
            </a:r>
            <a:endParaRPr lang="en-US" sz="7200" dirty="0">
              <a:solidFill>
                <a:prstClr val="white">
                  <a:lumMod val="95000"/>
                </a:prstClr>
              </a:solidFill>
              <a:latin typeface="Segoe UI Light" pitchFamily="34" charset="0"/>
              <a:ea typeface="Segoe UI" pitchFamily="34" charset="0"/>
              <a:cs typeface="Segoe UI" pitchFamily="34" charset="0"/>
            </a:endParaRPr>
          </a:p>
        </p:txBody>
      </p:sp>
      <p:sp>
        <p:nvSpPr>
          <p:cNvPr id="35" name="Right Arrow 34"/>
          <p:cNvSpPr/>
          <p:nvPr/>
        </p:nvSpPr>
        <p:spPr>
          <a:xfrm flipH="1">
            <a:off x="6171464" y="5638800"/>
            <a:ext cx="3598440" cy="990600"/>
          </a:xfrm>
          <a:prstGeom prst="rightArrow">
            <a:avLst>
              <a:gd name="adj1" fmla="val 100000"/>
              <a:gd name="adj2" fmla="val 0"/>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6" name="TextBox 35"/>
          <p:cNvSpPr txBox="1"/>
          <p:nvPr/>
        </p:nvSpPr>
        <p:spPr>
          <a:xfrm>
            <a:off x="6228615" y="5683041"/>
            <a:ext cx="4035510" cy="830997"/>
          </a:xfrm>
          <a:prstGeom prst="rect">
            <a:avLst/>
          </a:prstGeom>
          <a:noFill/>
        </p:spPr>
        <p:txBody>
          <a:bodyPr wrap="square" rtlCol="0">
            <a:spAutoFit/>
          </a:bodyPr>
          <a:lstStyle/>
          <a:p>
            <a:r>
              <a:rPr lang="en-US" sz="1600" dirty="0" smtClean="0">
                <a:solidFill>
                  <a:prstClr val="white"/>
                </a:solidFill>
                <a:latin typeface="Segoe UI Light" pitchFamily="34" charset="0"/>
                <a:cs typeface="Arial" pitchFamily="34" charset="0"/>
              </a:rPr>
              <a:t>Froehlich </a:t>
            </a:r>
            <a:r>
              <a:rPr lang="en-US" sz="1600" i="1" dirty="0" smtClean="0">
                <a:solidFill>
                  <a:prstClr val="white"/>
                </a:solidFill>
                <a:latin typeface="Segoe UI Light" pitchFamily="34" charset="0"/>
                <a:cs typeface="Arial" pitchFamily="34" charset="0"/>
              </a:rPr>
              <a:t>et al.,</a:t>
            </a:r>
            <a:r>
              <a:rPr lang="en-US" sz="1600" dirty="0" smtClean="0">
                <a:solidFill>
                  <a:prstClr val="white"/>
                </a:solidFill>
                <a:latin typeface="Segoe UI Light" pitchFamily="34" charset="0"/>
                <a:cs typeface="Arial" pitchFamily="34" charset="0"/>
              </a:rPr>
              <a:t> </a:t>
            </a:r>
            <a:r>
              <a:rPr lang="en-US" sz="1600" dirty="0" err="1" smtClean="0">
                <a:solidFill>
                  <a:prstClr val="white"/>
                </a:solidFill>
                <a:latin typeface="Segoe UI Light" pitchFamily="34" charset="0"/>
                <a:cs typeface="Arial" pitchFamily="34" charset="0"/>
              </a:rPr>
              <a:t>UbiComp</a:t>
            </a:r>
            <a:r>
              <a:rPr lang="en-US" sz="1600" dirty="0" smtClean="0">
                <a:solidFill>
                  <a:prstClr val="white"/>
                </a:solidFill>
                <a:latin typeface="Segoe UI Light" pitchFamily="34" charset="0"/>
                <a:cs typeface="Arial" pitchFamily="34" charset="0"/>
              </a:rPr>
              <a:t> 2009</a:t>
            </a:r>
          </a:p>
          <a:p>
            <a:r>
              <a:rPr lang="en-US" sz="1600" dirty="0" smtClean="0">
                <a:solidFill>
                  <a:prstClr val="white"/>
                </a:solidFill>
                <a:latin typeface="Segoe UI Light" pitchFamily="34" charset="0"/>
                <a:cs typeface="Arial" pitchFamily="34" charset="0"/>
              </a:rPr>
              <a:t>Larson </a:t>
            </a:r>
            <a:r>
              <a:rPr lang="en-US" sz="1600" i="1" dirty="0" smtClean="0">
                <a:solidFill>
                  <a:prstClr val="white"/>
                </a:solidFill>
                <a:latin typeface="Segoe UI Light" pitchFamily="34" charset="0"/>
                <a:cs typeface="Arial" pitchFamily="34" charset="0"/>
              </a:rPr>
              <a:t>et al.,</a:t>
            </a:r>
            <a:r>
              <a:rPr lang="en-US" sz="1600" dirty="0" smtClean="0">
                <a:solidFill>
                  <a:prstClr val="white"/>
                </a:solidFill>
                <a:latin typeface="Segoe UI Light" pitchFamily="34" charset="0"/>
                <a:cs typeface="Arial" pitchFamily="34" charset="0"/>
              </a:rPr>
              <a:t> PMC Journal 2010</a:t>
            </a:r>
          </a:p>
          <a:p>
            <a:r>
              <a:rPr lang="en-US" sz="1600" dirty="0" smtClean="0">
                <a:solidFill>
                  <a:prstClr val="white"/>
                </a:solidFill>
                <a:latin typeface="Segoe UI Light" pitchFamily="34" charset="0"/>
                <a:cs typeface="Arial" pitchFamily="34" charset="0"/>
              </a:rPr>
              <a:t>Froehlich </a:t>
            </a:r>
            <a:r>
              <a:rPr lang="en-US" sz="1600" i="1" dirty="0" smtClean="0">
                <a:solidFill>
                  <a:prstClr val="white"/>
                </a:solidFill>
                <a:latin typeface="Segoe UI Light" pitchFamily="34" charset="0"/>
                <a:cs typeface="Arial" pitchFamily="34" charset="0"/>
              </a:rPr>
              <a:t>et al.,</a:t>
            </a:r>
            <a:r>
              <a:rPr lang="en-US" sz="1600" dirty="0" smtClean="0">
                <a:solidFill>
                  <a:prstClr val="white"/>
                </a:solidFill>
                <a:latin typeface="Segoe UI Light" pitchFamily="34" charset="0"/>
                <a:cs typeface="Arial" pitchFamily="34" charset="0"/>
              </a:rPr>
              <a:t> Pervasive 2011</a:t>
            </a:r>
            <a:endParaRPr lang="en-US" sz="1600" dirty="0">
              <a:solidFill>
                <a:prstClr val="white"/>
              </a:solidFill>
              <a:latin typeface="Segoe UI Light" pitchFamily="34" charset="0"/>
              <a:cs typeface="Arial" pitchFamily="34" charset="0"/>
            </a:endParaRPr>
          </a:p>
        </p:txBody>
      </p:sp>
      <p:grpSp>
        <p:nvGrpSpPr>
          <p:cNvPr id="37" name="Group 36"/>
          <p:cNvGrpSpPr/>
          <p:nvPr/>
        </p:nvGrpSpPr>
        <p:grpSpPr>
          <a:xfrm>
            <a:off x="3964839" y="2649016"/>
            <a:ext cx="4705491" cy="951534"/>
            <a:chOff x="4966090" y="2649015"/>
            <a:chExt cx="3701529" cy="1463040"/>
          </a:xfrm>
        </p:grpSpPr>
        <p:sp>
          <p:nvSpPr>
            <p:cNvPr id="38" name="Rectangular Callout 37"/>
            <p:cNvSpPr/>
            <p:nvPr/>
          </p:nvSpPr>
          <p:spPr>
            <a:xfrm rot="10800000">
              <a:off x="4966090" y="2649015"/>
              <a:ext cx="3582123" cy="1463040"/>
            </a:xfrm>
            <a:prstGeom prst="wedgeRectCallout">
              <a:avLst>
                <a:gd name="adj1" fmla="val -20099"/>
                <a:gd name="adj2" fmla="val 140693"/>
              </a:avLst>
            </a:prstGeom>
            <a:solidFill>
              <a:schemeClr val="tx1">
                <a:alpha val="70000"/>
              </a:schemeClr>
            </a:solidFill>
            <a:ln>
              <a:solidFill>
                <a:schemeClr val="bg1"/>
              </a:solidFill>
            </a:ln>
          </p:spPr>
          <p:txBody>
            <a:bodyPr wrap="square" rtlCol="0" anchor="ctr">
              <a:spAutoFit/>
            </a:bodyPr>
            <a:lstStyle/>
            <a:p>
              <a:pPr algn="ctr"/>
              <a:endParaRPr lang="en-US" sz="2800" dirty="0">
                <a:solidFill>
                  <a:prstClr val="white"/>
                </a:solidFill>
                <a:latin typeface="Segoe UI Light" pitchFamily="34" charset="0"/>
              </a:endParaRPr>
            </a:p>
          </p:txBody>
        </p:sp>
        <p:sp>
          <p:nvSpPr>
            <p:cNvPr id="39" name="TextBox 38"/>
            <p:cNvSpPr txBox="1"/>
            <p:nvPr/>
          </p:nvSpPr>
          <p:spPr>
            <a:xfrm>
              <a:off x="4976083" y="2745944"/>
              <a:ext cx="3691536" cy="1277707"/>
            </a:xfrm>
            <a:prstGeom prst="rect">
              <a:avLst/>
            </a:prstGeom>
            <a:noFill/>
          </p:spPr>
          <p:txBody>
            <a:bodyPr wrap="square" rtlCol="0">
              <a:spAutoFit/>
            </a:bodyPr>
            <a:lstStyle/>
            <a:p>
              <a:r>
                <a:rPr lang="en-US" sz="2400" dirty="0" smtClean="0">
                  <a:solidFill>
                    <a:prstClr val="white"/>
                  </a:solidFill>
                  <a:latin typeface="Segoe UI Light" pitchFamily="34" charset="0"/>
                </a:rPr>
                <a:t>A</a:t>
              </a:r>
              <a:r>
                <a:rPr lang="en-US" sz="2400" dirty="0" smtClean="0">
                  <a:solidFill>
                    <a:prstClr val="white"/>
                  </a:solidFill>
                  <a:latin typeface="Segoe UI Semibold" pitchFamily="34" charset="0"/>
                </a:rPr>
                <a:t> single </a:t>
              </a:r>
              <a:r>
                <a:rPr lang="en-US" sz="2400" dirty="0" smtClean="0">
                  <a:solidFill>
                    <a:prstClr val="white"/>
                  </a:solidFill>
                  <a:latin typeface="Segoe UI Light" pitchFamily="34" charset="0"/>
                </a:rPr>
                <a:t>sensor infers fixture-level usage for the entire home</a:t>
              </a:r>
            </a:p>
          </p:txBody>
        </p:sp>
      </p:grpSp>
    </p:spTree>
    <p:extLst>
      <p:ext uri="{BB962C8B-B14F-4D97-AF65-F5344CB8AC3E}">
        <p14:creationId xmlns:p14="http://schemas.microsoft.com/office/powerpoint/2010/main" val="693529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5.55556E-7 3.33333E-6 L 0.74844 -0.22662 " pathEditMode="relative" rAng="0" ptsTypes="AA">
                                      <p:cBhvr>
                                        <p:cTn id="6" dur="2000" fill="hold"/>
                                        <p:tgtEl>
                                          <p:spTgt spid="31"/>
                                        </p:tgtEl>
                                        <p:attrNameLst>
                                          <p:attrName>ppt_x</p:attrName>
                                          <p:attrName>ppt_y</p:attrName>
                                        </p:attrNameLst>
                                      </p:cBhvr>
                                      <p:rCtr x="37413" y="-11343"/>
                                    </p:animMotion>
                                  </p:childTnLst>
                                </p:cTn>
                              </p:par>
                              <p:par>
                                <p:cTn id="7" presetID="42" presetClass="path" presetSubtype="0" accel="50000" decel="50000" fill="hold" nodeType="withEffect">
                                  <p:stCondLst>
                                    <p:cond delay="0"/>
                                  </p:stCondLst>
                                  <p:childTnLst>
                                    <p:animMotion origin="layout" path="M -2.77778E-6 -2.22222E-6 L 0.54913 -0.41759 " pathEditMode="relative" rAng="0" ptsTypes="AA">
                                      <p:cBhvr>
                                        <p:cTn id="8" dur="2000" fill="hold"/>
                                        <p:tgtEl>
                                          <p:spTgt spid="30"/>
                                        </p:tgtEl>
                                        <p:attrNameLst>
                                          <p:attrName>ppt_x</p:attrName>
                                          <p:attrName>ppt_y</p:attrName>
                                        </p:attrNameLst>
                                      </p:cBhvr>
                                      <p:rCtr x="27448" y="-20880"/>
                                    </p:animMotion>
                                  </p:childTnLst>
                                </p:cTn>
                              </p:par>
                              <p:par>
                                <p:cTn id="9" presetID="42" presetClass="path" presetSubtype="0" accel="50000" decel="50000" fill="hold" nodeType="withEffect">
                                  <p:stCondLst>
                                    <p:cond delay="0"/>
                                  </p:stCondLst>
                                  <p:childTnLst>
                                    <p:animMotion origin="layout" path="M 4.44444E-6 -2.22222E-6 L 0.27239 -0.2912 " pathEditMode="relative" rAng="0" ptsTypes="AA">
                                      <p:cBhvr>
                                        <p:cTn id="10" dur="2000" fill="hold"/>
                                        <p:tgtEl>
                                          <p:spTgt spid="17"/>
                                        </p:tgtEl>
                                        <p:attrNameLst>
                                          <p:attrName>ppt_x</p:attrName>
                                          <p:attrName>ppt_y</p:attrName>
                                        </p:attrNameLst>
                                      </p:cBhvr>
                                      <p:rCtr x="13611" y="-14560"/>
                                    </p:animMotion>
                                  </p:childTnLst>
                                </p:cTn>
                              </p:par>
                              <p:par>
                                <p:cTn id="11" presetID="42" presetClass="path" presetSubtype="0" accel="50000" decel="50000" fill="hold" nodeType="withEffect">
                                  <p:stCondLst>
                                    <p:cond delay="0"/>
                                  </p:stCondLst>
                                  <p:childTnLst>
                                    <p:animMotion origin="layout" path="M 1.11022E-16 3.7037E-6 L -0.0033 -0.39028 " pathEditMode="relative" rAng="0" ptsTypes="AA">
                                      <p:cBhvr>
                                        <p:cTn id="12" dur="2000" fill="hold"/>
                                        <p:tgtEl>
                                          <p:spTgt spid="8"/>
                                        </p:tgtEl>
                                        <p:attrNameLst>
                                          <p:attrName>ppt_x</p:attrName>
                                          <p:attrName>ppt_y</p:attrName>
                                        </p:attrNameLst>
                                      </p:cBhvr>
                                      <p:rCtr x="-174" y="-19514"/>
                                    </p:animMotion>
                                  </p:childTnLst>
                                </p:cTn>
                              </p:par>
                              <p:par>
                                <p:cTn id="13" presetID="42" presetClass="path" presetSubtype="0" accel="50000" decel="50000" fill="hold" nodeType="withEffect">
                                  <p:stCondLst>
                                    <p:cond delay="0"/>
                                  </p:stCondLst>
                                  <p:childTnLst>
                                    <p:animMotion origin="layout" path="M 3.33333E-6 -3.33333E-6 L 0.16961 -0.30856 " pathEditMode="relative" rAng="0" ptsTypes="AA">
                                      <p:cBhvr>
                                        <p:cTn id="14" dur="2000" fill="hold"/>
                                        <p:tgtEl>
                                          <p:spTgt spid="5"/>
                                        </p:tgtEl>
                                        <p:attrNameLst>
                                          <p:attrName>ppt_x</p:attrName>
                                          <p:attrName>ppt_y</p:attrName>
                                        </p:attrNameLst>
                                      </p:cBhvr>
                                      <p:rCtr x="8472" y="-15440"/>
                                    </p:animMotion>
                                  </p:childTnLst>
                                </p:cTn>
                              </p:par>
                              <p:par>
                                <p:cTn id="15" presetID="42" presetClass="path" presetSubtype="0" accel="50000" decel="50000" fill="hold" nodeType="withEffect">
                                  <p:stCondLst>
                                    <p:cond delay="0"/>
                                  </p:stCondLst>
                                  <p:childTnLst>
                                    <p:animMotion origin="layout" path="M -3.33333E-6 -3.7037E-7 L -0.08871 -0.36296 " pathEditMode="relative" rAng="0" ptsTypes="AA">
                                      <p:cBhvr>
                                        <p:cTn id="16" dur="2000" fill="hold"/>
                                        <p:tgtEl>
                                          <p:spTgt spid="7"/>
                                        </p:tgtEl>
                                        <p:attrNameLst>
                                          <p:attrName>ppt_x</p:attrName>
                                          <p:attrName>ppt_y</p:attrName>
                                        </p:attrNameLst>
                                      </p:cBhvr>
                                      <p:rCtr x="-4444" y="-18148"/>
                                    </p:animMotion>
                                  </p:childTnLst>
                                </p:cTn>
                              </p:par>
                              <p:par>
                                <p:cTn id="17" presetID="42" presetClass="path" presetSubtype="0" accel="50000" decel="50000" fill="hold" nodeType="withEffect">
                                  <p:stCondLst>
                                    <p:cond delay="0"/>
                                  </p:stCondLst>
                                  <p:childTnLst>
                                    <p:animMotion origin="layout" path="M 3.33333E-6 -4.81481E-6 L 0.49461 -0.38865 " pathEditMode="relative" rAng="0" ptsTypes="AA">
                                      <p:cBhvr>
                                        <p:cTn id="18" dur="2000" fill="hold"/>
                                        <p:tgtEl>
                                          <p:spTgt spid="4"/>
                                        </p:tgtEl>
                                        <p:attrNameLst>
                                          <p:attrName>ppt_x</p:attrName>
                                          <p:attrName>ppt_y</p:attrName>
                                        </p:attrNameLst>
                                      </p:cBhvr>
                                      <p:rCtr x="24722" y="-19444"/>
                                    </p:animMotion>
                                  </p:childTnLst>
                                </p:cTn>
                              </p:par>
                              <p:par>
                                <p:cTn id="19" presetID="42" presetClass="path" presetSubtype="0" accel="50000" decel="50000" fill="hold" nodeType="withEffect">
                                  <p:stCondLst>
                                    <p:cond delay="0"/>
                                  </p:stCondLst>
                                  <p:childTnLst>
                                    <p:animMotion origin="layout" path="M -4.44444E-6 -4.07407E-6 L 0.70018 -0.62916 " pathEditMode="relative" rAng="0" ptsTypes="AA">
                                      <p:cBhvr>
                                        <p:cTn id="20" dur="2000" fill="hold"/>
                                        <p:tgtEl>
                                          <p:spTgt spid="3"/>
                                        </p:tgtEl>
                                        <p:attrNameLst>
                                          <p:attrName>ppt_x</p:attrName>
                                          <p:attrName>ppt_y</p:attrName>
                                        </p:attrNameLst>
                                      </p:cBhvr>
                                      <p:rCtr x="35000" y="-31458"/>
                                    </p:animMotion>
                                  </p:childTnLst>
                                </p:cTn>
                              </p:par>
                              <p:par>
                                <p:cTn id="21" presetID="42" presetClass="path" presetSubtype="0" accel="50000" decel="50000" fill="hold" nodeType="withEffect">
                                  <p:stCondLst>
                                    <p:cond delay="0"/>
                                  </p:stCondLst>
                                  <p:childTnLst>
                                    <p:animMotion origin="layout" path="M -2.77778E-6 -4.44444E-6 L 0.68663 -0.25578 " pathEditMode="relative" rAng="0" ptsTypes="AA">
                                      <p:cBhvr>
                                        <p:cTn id="22" dur="2000" fill="hold"/>
                                        <p:tgtEl>
                                          <p:spTgt spid="2"/>
                                        </p:tgtEl>
                                        <p:attrNameLst>
                                          <p:attrName>ppt_x</p:attrName>
                                          <p:attrName>ppt_y</p:attrName>
                                        </p:attrNameLst>
                                      </p:cBhvr>
                                      <p:rCtr x="34323" y="-12801"/>
                                    </p:animMotion>
                                  </p:childTnLst>
                                </p:cTn>
                              </p:par>
                              <p:par>
                                <p:cTn id="23" presetID="6" presetClass="emph" presetSubtype="0" fill="hold" nodeType="withEffect">
                                  <p:stCondLst>
                                    <p:cond delay="0"/>
                                  </p:stCondLst>
                                  <p:childTnLst>
                                    <p:animScale>
                                      <p:cBhvr>
                                        <p:cTn id="24" dur="2000" fill="hold"/>
                                        <p:tgtEl>
                                          <p:spTgt spid="31"/>
                                        </p:tgtEl>
                                      </p:cBhvr>
                                      <p:by x="50000" y="50000"/>
                                    </p:animScale>
                                  </p:childTnLst>
                                </p:cTn>
                              </p:par>
                              <p:par>
                                <p:cTn id="25" presetID="6" presetClass="emph" presetSubtype="0" fill="hold" nodeType="withEffect">
                                  <p:stCondLst>
                                    <p:cond delay="0"/>
                                  </p:stCondLst>
                                  <p:childTnLst>
                                    <p:animScale>
                                      <p:cBhvr>
                                        <p:cTn id="26" dur="2000" fill="hold"/>
                                        <p:tgtEl>
                                          <p:spTgt spid="30"/>
                                        </p:tgtEl>
                                      </p:cBhvr>
                                      <p:by x="50000" y="50000"/>
                                    </p:animScale>
                                  </p:childTnLst>
                                </p:cTn>
                              </p:par>
                              <p:par>
                                <p:cTn id="27" presetID="6" presetClass="emph" presetSubtype="0" fill="hold" nodeType="withEffect">
                                  <p:stCondLst>
                                    <p:cond delay="0"/>
                                  </p:stCondLst>
                                  <p:childTnLst>
                                    <p:animScale>
                                      <p:cBhvr>
                                        <p:cTn id="28" dur="2000" fill="hold"/>
                                        <p:tgtEl>
                                          <p:spTgt spid="17"/>
                                        </p:tgtEl>
                                      </p:cBhvr>
                                      <p:by x="50000" y="50000"/>
                                    </p:animScale>
                                  </p:childTnLst>
                                </p:cTn>
                              </p:par>
                              <p:par>
                                <p:cTn id="29" presetID="6" presetClass="emph" presetSubtype="0" fill="hold" nodeType="withEffect">
                                  <p:stCondLst>
                                    <p:cond delay="0"/>
                                  </p:stCondLst>
                                  <p:childTnLst>
                                    <p:animScale>
                                      <p:cBhvr>
                                        <p:cTn id="30" dur="2000" fill="hold"/>
                                        <p:tgtEl>
                                          <p:spTgt spid="8"/>
                                        </p:tgtEl>
                                      </p:cBhvr>
                                      <p:by x="50000" y="50000"/>
                                    </p:animScale>
                                  </p:childTnLst>
                                </p:cTn>
                              </p:par>
                              <p:par>
                                <p:cTn id="31" presetID="6" presetClass="emph" presetSubtype="0" fill="hold" nodeType="withEffect">
                                  <p:stCondLst>
                                    <p:cond delay="0"/>
                                  </p:stCondLst>
                                  <p:childTnLst>
                                    <p:animScale>
                                      <p:cBhvr>
                                        <p:cTn id="32" dur="2000" fill="hold"/>
                                        <p:tgtEl>
                                          <p:spTgt spid="5"/>
                                        </p:tgtEl>
                                      </p:cBhvr>
                                      <p:by x="50000" y="50000"/>
                                    </p:animScale>
                                  </p:childTnLst>
                                </p:cTn>
                              </p:par>
                              <p:par>
                                <p:cTn id="33" presetID="6" presetClass="emph" presetSubtype="0" fill="hold" nodeType="withEffect">
                                  <p:stCondLst>
                                    <p:cond delay="0"/>
                                  </p:stCondLst>
                                  <p:childTnLst>
                                    <p:animScale>
                                      <p:cBhvr>
                                        <p:cTn id="34" dur="2000" fill="hold"/>
                                        <p:tgtEl>
                                          <p:spTgt spid="7"/>
                                        </p:tgtEl>
                                      </p:cBhvr>
                                      <p:by x="50000" y="50000"/>
                                    </p:animScale>
                                  </p:childTnLst>
                                </p:cTn>
                              </p:par>
                              <p:par>
                                <p:cTn id="35" presetID="6" presetClass="emph" presetSubtype="0" fill="hold" nodeType="withEffect">
                                  <p:stCondLst>
                                    <p:cond delay="0"/>
                                  </p:stCondLst>
                                  <p:childTnLst>
                                    <p:animScale>
                                      <p:cBhvr>
                                        <p:cTn id="36" dur="2000" fill="hold"/>
                                        <p:tgtEl>
                                          <p:spTgt spid="4"/>
                                        </p:tgtEl>
                                      </p:cBhvr>
                                      <p:by x="50000" y="50000"/>
                                    </p:animScale>
                                  </p:childTnLst>
                                </p:cTn>
                              </p:par>
                              <p:par>
                                <p:cTn id="37" presetID="6" presetClass="emph" presetSubtype="0" fill="hold" nodeType="withEffect">
                                  <p:stCondLst>
                                    <p:cond delay="0"/>
                                  </p:stCondLst>
                                  <p:childTnLst>
                                    <p:animScale>
                                      <p:cBhvr>
                                        <p:cTn id="38" dur="2000" fill="hold"/>
                                        <p:tgtEl>
                                          <p:spTgt spid="3"/>
                                        </p:tgtEl>
                                      </p:cBhvr>
                                      <p:by x="50000" y="50000"/>
                                    </p:animScale>
                                  </p:childTnLst>
                                </p:cTn>
                              </p:par>
                              <p:par>
                                <p:cTn id="39" presetID="6" presetClass="emph" presetSubtype="0" fill="hold" nodeType="withEffect">
                                  <p:stCondLst>
                                    <p:cond delay="0"/>
                                  </p:stCondLst>
                                  <p:childTnLst>
                                    <p:animScale>
                                      <p:cBhvr>
                                        <p:cTn id="40" dur="2000" fill="hold"/>
                                        <p:tgtEl>
                                          <p:spTgt spid="2"/>
                                        </p:tgtEl>
                                      </p:cBhvr>
                                      <p:by x="50000" y="50000"/>
                                    </p:animScale>
                                  </p:childTnLst>
                                </p:cTn>
                              </p:par>
                            </p:childTnLst>
                          </p:cTn>
                        </p:par>
                        <p:par>
                          <p:cTn id="41" fill="hold">
                            <p:stCondLst>
                              <p:cond delay="2000"/>
                            </p:stCondLst>
                            <p:childTnLst>
                              <p:par>
                                <p:cTn id="42" presetID="22" presetClass="entr" presetSubtype="1"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39780" y="3198168"/>
            <a:ext cx="5464440" cy="461665"/>
          </a:xfrm>
          <a:prstGeom prst="rect">
            <a:avLst/>
          </a:prstGeom>
          <a:noFill/>
        </p:spPr>
        <p:txBody>
          <a:bodyPr wrap="square" rtlCol="0">
            <a:spAutoFit/>
          </a:bodyPr>
          <a:lstStyle/>
          <a:p>
            <a:pPr algn="ctr"/>
            <a:r>
              <a:rPr lang="en-US" sz="2400" dirty="0" smtClean="0">
                <a:solidFill>
                  <a:prstClr val="white"/>
                </a:solidFill>
                <a:latin typeface="Segoe UI Light" pitchFamily="34" charset="0"/>
              </a:rPr>
              <a:t>What do we do with all this data?</a:t>
            </a:r>
          </a:p>
        </p:txBody>
      </p:sp>
    </p:spTree>
    <p:extLst>
      <p:ext uri="{BB962C8B-B14F-4D97-AF65-F5344CB8AC3E}">
        <p14:creationId xmlns:p14="http://schemas.microsoft.com/office/powerpoint/2010/main" val="40866632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jon\Pictures\Picasa\Exports\Collages\PictureColl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96357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hidden="1"/>
          <p:cNvSpPr/>
          <p:nvPr/>
        </p:nvSpPr>
        <p:spPr>
          <a:xfrm>
            <a:off x="2067462" y="2019868"/>
            <a:ext cx="1442007" cy="1442007"/>
          </a:xfrm>
          <a:prstGeom prst="ellipse">
            <a:avLst/>
          </a:prstGeom>
          <a:ln>
            <a:solidFill>
              <a:schemeClr val="bg1">
                <a:lumMod val="95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endParaRPr lang="en-US" sz="2800" dirty="0">
              <a:solidFill>
                <a:schemeClr val="bg1"/>
              </a:solidFill>
              <a:latin typeface="Segoe UI Light" pitchFamily="34" charset="0"/>
            </a:endParaRPr>
          </a:p>
        </p:txBody>
      </p:sp>
      <p:grpSp>
        <p:nvGrpSpPr>
          <p:cNvPr id="9" name="Group 8"/>
          <p:cNvGrpSpPr/>
          <p:nvPr/>
        </p:nvGrpSpPr>
        <p:grpSpPr>
          <a:xfrm>
            <a:off x="334033" y="1752600"/>
            <a:ext cx="8475935" cy="1468594"/>
            <a:chOff x="94195" y="1996026"/>
            <a:chExt cx="8475935" cy="1468594"/>
          </a:xfrm>
        </p:grpSpPr>
        <p:sp>
          <p:nvSpPr>
            <p:cNvPr id="4" name="TextBox 3"/>
            <p:cNvSpPr txBox="1"/>
            <p:nvPr/>
          </p:nvSpPr>
          <p:spPr>
            <a:xfrm>
              <a:off x="94195" y="2518260"/>
              <a:ext cx="1290215" cy="369332"/>
            </a:xfrm>
            <a:prstGeom prst="rect">
              <a:avLst/>
            </a:prstGeom>
            <a:noFill/>
          </p:spPr>
          <p:txBody>
            <a:bodyPr wrap="square" rtlCol="0">
              <a:spAutoFit/>
            </a:bodyPr>
            <a:lstStyle/>
            <a:p>
              <a:r>
                <a:rPr lang="en-US" dirty="0" smtClean="0">
                  <a:solidFill>
                    <a:schemeClr val="bg1">
                      <a:lumMod val="85000"/>
                    </a:schemeClr>
                  </a:solidFill>
                  <a:latin typeface="Segoe UI Light" pitchFamily="34" charset="0"/>
                </a:rPr>
                <a:t>Ideation</a:t>
              </a:r>
            </a:p>
          </p:txBody>
        </p:sp>
        <p:sp>
          <p:nvSpPr>
            <p:cNvPr id="5" name="TextBox 4"/>
            <p:cNvSpPr txBox="1"/>
            <p:nvPr/>
          </p:nvSpPr>
          <p:spPr>
            <a:xfrm>
              <a:off x="1472181" y="2403194"/>
              <a:ext cx="1290215" cy="646331"/>
            </a:xfrm>
            <a:prstGeom prst="rect">
              <a:avLst/>
            </a:prstGeom>
            <a:noFill/>
          </p:spPr>
          <p:txBody>
            <a:bodyPr wrap="square" rtlCol="0">
              <a:spAutoFit/>
            </a:bodyPr>
            <a:lstStyle/>
            <a:p>
              <a:pPr algn="ctr"/>
              <a:r>
                <a:rPr lang="en-US" dirty="0" smtClean="0">
                  <a:solidFill>
                    <a:schemeClr val="bg1">
                      <a:lumMod val="85000"/>
                    </a:schemeClr>
                  </a:solidFill>
                  <a:latin typeface="Segoe UI Light" pitchFamily="34" charset="0"/>
                </a:rPr>
                <a:t>Data</a:t>
              </a:r>
              <a:br>
                <a:rPr lang="en-US" dirty="0" smtClean="0">
                  <a:solidFill>
                    <a:schemeClr val="bg1">
                      <a:lumMod val="85000"/>
                    </a:schemeClr>
                  </a:solidFill>
                  <a:latin typeface="Segoe UI Light" pitchFamily="34" charset="0"/>
                </a:rPr>
              </a:br>
              <a:r>
                <a:rPr lang="en-US" dirty="0" smtClean="0">
                  <a:solidFill>
                    <a:schemeClr val="bg1">
                      <a:lumMod val="85000"/>
                    </a:schemeClr>
                  </a:solidFill>
                  <a:latin typeface="Segoe UI Light" pitchFamily="34" charset="0"/>
                </a:rPr>
                <a:t>Gathering</a:t>
              </a:r>
            </a:p>
          </p:txBody>
        </p:sp>
        <p:sp>
          <p:nvSpPr>
            <p:cNvPr id="6" name="TextBox 5"/>
            <p:cNvSpPr txBox="1"/>
            <p:nvPr/>
          </p:nvSpPr>
          <p:spPr>
            <a:xfrm>
              <a:off x="2806884" y="2403194"/>
              <a:ext cx="1290215" cy="646331"/>
            </a:xfrm>
            <a:prstGeom prst="rect">
              <a:avLst/>
            </a:prstGeom>
            <a:noFill/>
          </p:spPr>
          <p:txBody>
            <a:bodyPr wrap="square" rtlCol="0">
              <a:spAutoFit/>
            </a:bodyPr>
            <a:lstStyle/>
            <a:p>
              <a:pPr algn="ctr"/>
              <a:r>
                <a:rPr lang="en-US" dirty="0" smtClean="0">
                  <a:solidFill>
                    <a:schemeClr val="bg1">
                      <a:lumMod val="85000"/>
                    </a:schemeClr>
                  </a:solidFill>
                  <a:latin typeface="Segoe UI Light" pitchFamily="34" charset="0"/>
                </a:rPr>
                <a:t>Ideation / Sketch</a:t>
              </a:r>
            </a:p>
          </p:txBody>
        </p:sp>
        <p:sp>
          <p:nvSpPr>
            <p:cNvPr id="7" name="TextBox 6"/>
            <p:cNvSpPr txBox="1"/>
            <p:nvPr/>
          </p:nvSpPr>
          <p:spPr>
            <a:xfrm>
              <a:off x="4211575" y="2407936"/>
              <a:ext cx="1290215" cy="646331"/>
            </a:xfrm>
            <a:prstGeom prst="rect">
              <a:avLst/>
            </a:prstGeom>
            <a:noFill/>
          </p:spPr>
          <p:txBody>
            <a:bodyPr wrap="square" rtlCol="0">
              <a:spAutoFit/>
            </a:bodyPr>
            <a:lstStyle/>
            <a:p>
              <a:pPr algn="ctr"/>
              <a:r>
                <a:rPr lang="en-US" dirty="0" smtClean="0">
                  <a:solidFill>
                    <a:schemeClr val="bg1">
                      <a:lumMod val="85000"/>
                    </a:schemeClr>
                  </a:solidFill>
                  <a:latin typeface="Segoe UI Light" pitchFamily="34" charset="0"/>
                </a:rPr>
                <a:t>Pilot Studies</a:t>
              </a:r>
            </a:p>
          </p:txBody>
        </p:sp>
        <p:sp>
          <p:nvSpPr>
            <p:cNvPr id="8" name="TextBox 7"/>
            <p:cNvSpPr txBox="1"/>
            <p:nvPr/>
          </p:nvSpPr>
          <p:spPr>
            <a:xfrm>
              <a:off x="5520535" y="2517860"/>
              <a:ext cx="1290215" cy="369332"/>
            </a:xfrm>
            <a:prstGeom prst="rect">
              <a:avLst/>
            </a:prstGeom>
            <a:noFill/>
          </p:spPr>
          <p:txBody>
            <a:bodyPr wrap="square" rtlCol="0">
              <a:spAutoFit/>
            </a:bodyPr>
            <a:lstStyle/>
            <a:p>
              <a:pPr algn="ctr"/>
              <a:r>
                <a:rPr lang="en-US" dirty="0" smtClean="0">
                  <a:solidFill>
                    <a:schemeClr val="bg1">
                      <a:lumMod val="85000"/>
                    </a:schemeClr>
                  </a:solidFill>
                  <a:latin typeface="Segoe UI Light" pitchFamily="34" charset="0"/>
                </a:rPr>
                <a:t>Refinement</a:t>
              </a:r>
            </a:p>
          </p:txBody>
        </p:sp>
        <p:cxnSp>
          <p:nvCxnSpPr>
            <p:cNvPr id="15" name="Straight Arrow Connector 14"/>
            <p:cNvCxnSpPr/>
            <p:nvPr/>
          </p:nvCxnSpPr>
          <p:spPr>
            <a:xfrm flipV="1">
              <a:off x="1080829" y="2718401"/>
              <a:ext cx="457200" cy="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Arc 18"/>
            <p:cNvSpPr/>
            <p:nvPr/>
          </p:nvSpPr>
          <p:spPr>
            <a:xfrm>
              <a:off x="2067462" y="2019868"/>
              <a:ext cx="1444752" cy="1444752"/>
            </a:xfrm>
            <a:prstGeom prst="arc">
              <a:avLst>
                <a:gd name="adj1" fmla="val 12194422"/>
                <a:gd name="adj2" fmla="val 20088636"/>
              </a:avLst>
            </a:prstGeom>
            <a:ln>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Arc 20"/>
            <p:cNvSpPr/>
            <p:nvPr/>
          </p:nvSpPr>
          <p:spPr>
            <a:xfrm flipH="1" flipV="1">
              <a:off x="2064717" y="2017123"/>
              <a:ext cx="1444752" cy="1444752"/>
            </a:xfrm>
            <a:prstGeom prst="arc">
              <a:avLst>
                <a:gd name="adj1" fmla="val 12129058"/>
                <a:gd name="adj2" fmla="val 20105433"/>
              </a:avLst>
            </a:prstGeom>
            <a:ln>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2" name="Straight Arrow Connector 21"/>
            <p:cNvCxnSpPr/>
            <p:nvPr/>
          </p:nvCxnSpPr>
          <p:spPr>
            <a:xfrm flipV="1">
              <a:off x="3983890" y="2718401"/>
              <a:ext cx="457200" cy="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3" name="Arc 22"/>
            <p:cNvSpPr/>
            <p:nvPr/>
          </p:nvSpPr>
          <p:spPr>
            <a:xfrm>
              <a:off x="4782159" y="1998771"/>
              <a:ext cx="1444752" cy="1444752"/>
            </a:xfrm>
            <a:prstGeom prst="arc">
              <a:avLst>
                <a:gd name="adj1" fmla="val 12194422"/>
                <a:gd name="adj2" fmla="val 20671428"/>
              </a:avLst>
            </a:prstGeom>
            <a:ln>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23"/>
            <p:cNvSpPr/>
            <p:nvPr/>
          </p:nvSpPr>
          <p:spPr>
            <a:xfrm flipH="1" flipV="1">
              <a:off x="4779414" y="1996026"/>
              <a:ext cx="1444752" cy="1444752"/>
            </a:xfrm>
            <a:prstGeom prst="arc">
              <a:avLst>
                <a:gd name="adj1" fmla="val 11576244"/>
                <a:gd name="adj2" fmla="val 20105433"/>
              </a:avLst>
            </a:prstGeom>
            <a:ln>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Arrow Connector 24"/>
            <p:cNvCxnSpPr/>
            <p:nvPr/>
          </p:nvCxnSpPr>
          <p:spPr>
            <a:xfrm flipV="1">
              <a:off x="6822715" y="2702525"/>
              <a:ext cx="457200" cy="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279915" y="2385818"/>
              <a:ext cx="1290215" cy="646331"/>
            </a:xfrm>
            <a:prstGeom prst="rect">
              <a:avLst/>
            </a:prstGeom>
            <a:noFill/>
          </p:spPr>
          <p:txBody>
            <a:bodyPr wrap="square" rtlCol="0">
              <a:spAutoFit/>
            </a:bodyPr>
            <a:lstStyle/>
            <a:p>
              <a:pPr algn="ctr"/>
              <a:r>
                <a:rPr lang="en-US" dirty="0" smtClean="0">
                  <a:solidFill>
                    <a:schemeClr val="bg1">
                      <a:lumMod val="85000"/>
                    </a:schemeClr>
                  </a:solidFill>
                  <a:latin typeface="Segoe UI Light" pitchFamily="34" charset="0"/>
                </a:rPr>
                <a:t>Formative</a:t>
              </a:r>
              <a:br>
                <a:rPr lang="en-US" dirty="0" smtClean="0">
                  <a:solidFill>
                    <a:schemeClr val="bg1">
                      <a:lumMod val="85000"/>
                    </a:schemeClr>
                  </a:solidFill>
                  <a:latin typeface="Segoe UI Light" pitchFamily="34" charset="0"/>
                </a:rPr>
              </a:br>
              <a:r>
                <a:rPr lang="en-US" dirty="0" smtClean="0">
                  <a:solidFill>
                    <a:schemeClr val="bg1">
                      <a:lumMod val="85000"/>
                    </a:schemeClr>
                  </a:solidFill>
                  <a:latin typeface="Segoe UI Light" pitchFamily="34" charset="0"/>
                </a:rPr>
                <a:t>Evaluation</a:t>
              </a:r>
            </a:p>
          </p:txBody>
        </p:sp>
      </p:grpSp>
      <p:sp>
        <p:nvSpPr>
          <p:cNvPr id="27" name="TextBox 26"/>
          <p:cNvSpPr txBox="1"/>
          <p:nvPr/>
        </p:nvSpPr>
        <p:spPr>
          <a:xfrm>
            <a:off x="1432949" y="393200"/>
            <a:ext cx="6278102" cy="707886"/>
          </a:xfrm>
          <a:prstGeom prst="rect">
            <a:avLst/>
          </a:prstGeom>
          <a:noFill/>
        </p:spPr>
        <p:txBody>
          <a:bodyPr wrap="square" rtlCol="0">
            <a:spAutoFit/>
          </a:bodyPr>
          <a:lstStyle/>
          <a:p>
            <a:pPr algn="ctr"/>
            <a:r>
              <a:rPr lang="en-US" sz="4000" dirty="0" smtClean="0">
                <a:solidFill>
                  <a:prstClr val="white">
                    <a:lumMod val="95000"/>
                  </a:prstClr>
                </a:solidFill>
                <a:latin typeface="Segoe UI Semibold" pitchFamily="34" charset="0"/>
              </a:rPr>
              <a:t>Iterative </a:t>
            </a:r>
            <a:r>
              <a:rPr lang="en-US" sz="4000" dirty="0" smtClean="0">
                <a:solidFill>
                  <a:prstClr val="white">
                    <a:lumMod val="95000"/>
                  </a:prstClr>
                </a:solidFill>
                <a:latin typeface="Segoe UI Light" pitchFamily="34" charset="0"/>
              </a:rPr>
              <a:t>Design Process</a:t>
            </a:r>
          </a:p>
        </p:txBody>
      </p:sp>
      <p:grpSp>
        <p:nvGrpSpPr>
          <p:cNvPr id="28" name="Group 27"/>
          <p:cNvGrpSpPr/>
          <p:nvPr/>
        </p:nvGrpSpPr>
        <p:grpSpPr>
          <a:xfrm>
            <a:off x="700644" y="3983554"/>
            <a:ext cx="2471726" cy="2220295"/>
            <a:chOff x="113120" y="-595100"/>
            <a:chExt cx="9293714" cy="8348323"/>
          </a:xfrm>
        </p:grpSpPr>
        <p:pic>
          <p:nvPicPr>
            <p:cNvPr id="29" name="Picture 2" descr="C:\Users\jon\Dropbox\CHI2012-WaterVis\images\ReflectDesigns\Sketches\img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442916">
              <a:off x="220319" y="-595100"/>
              <a:ext cx="3734819" cy="50003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0" name="Picture 3" descr="C:\Users\jon\Dropbox\CHI2012-WaterVis\images\ReflectDesigns\Sketches\img005 (Mediu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480114">
              <a:off x="4219353" y="1563684"/>
              <a:ext cx="4088899" cy="34969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1" name="Picture 4" descr="C:\Users\jon\Dropbox\CHI2012-WaterVis\images\ReflectDesigns\Sketches\img00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32117">
              <a:off x="942619" y="4829463"/>
              <a:ext cx="4083625" cy="29237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2" name="Picture 5" descr="C:\Users\jon\Dropbox\CHI2012-WaterVis\images\ReflectDesigns\Sketches\InnessWragg_WaterVisMockups_Page_4.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0000"/>
            <a:stretch/>
          </p:blipFill>
          <p:spPr bwMode="auto">
            <a:xfrm rot="21374494">
              <a:off x="4985531" y="4028693"/>
              <a:ext cx="3781053" cy="25990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3" name="Picture 6" descr="C:\Users\jon\Dropbox\CHI2012-WaterVis\images\ReflectDesigns\Sketches\InnessWragg_WaterVisMockups_Page_6.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56088"/>
            <a:stretch/>
          </p:blipFill>
          <p:spPr bwMode="auto">
            <a:xfrm rot="293798">
              <a:off x="2175294" y="-317769"/>
              <a:ext cx="3657599" cy="22080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4" name="Picture 7" descr="C:\Users\jon\Dropbox\CHI2012-WaterVis\images\ReflectDesigns\Sketches\img003.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59886"/>
            <a:stretch/>
          </p:blipFill>
          <p:spPr bwMode="auto">
            <a:xfrm rot="588717">
              <a:off x="5054351" y="-521214"/>
              <a:ext cx="4352483" cy="23087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8" descr="C:\Users\jon\Dropbox\CHI2012-WaterVis\images\ReflectDesigns\Sketches\img006.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48593">
              <a:off x="113120" y="1729189"/>
              <a:ext cx="3691438" cy="27047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grpSp>
        <p:nvGrpSpPr>
          <p:cNvPr id="36" name="Group 35"/>
          <p:cNvGrpSpPr/>
          <p:nvPr/>
        </p:nvGrpSpPr>
        <p:grpSpPr>
          <a:xfrm>
            <a:off x="3529548" y="3817629"/>
            <a:ext cx="2494995" cy="2552145"/>
            <a:chOff x="3471621" y="1588785"/>
            <a:chExt cx="2835727" cy="2900683"/>
          </a:xfrm>
        </p:grpSpPr>
        <p:pic>
          <p:nvPicPr>
            <p:cNvPr id="37" name="Picture 2" descr="C:\research\HydroSense\Prototyping\ReflectDesigns\ShowerFlow.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1337540">
              <a:off x="3471621" y="1750371"/>
              <a:ext cx="1745585" cy="106429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jon\Dropbox\CHI2012-WaterVis\images\ReflectDesigns\Spatial\Slide18.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77492" y="1588785"/>
              <a:ext cx="1629856" cy="122232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747989">
              <a:off x="4139315" y="2323901"/>
              <a:ext cx="2139602" cy="1223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descr="C:\Users\jon\Dropbox\CHI2012-WaterVis\images\ReflectDesigns\Spatial\Slide137.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rot="21316804">
              <a:off x="3567190" y="2736858"/>
              <a:ext cx="1627004" cy="122018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C:\Users\jon\Dropbox\CHI2012-WaterVis\images\ReflectDesigns\TimeSeries\Slide158.PN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6937" t="22389" r="7362" b="14424"/>
            <a:stretch/>
          </p:blipFill>
          <p:spPr bwMode="auto">
            <a:xfrm>
              <a:off x="4643647" y="3185168"/>
              <a:ext cx="1663701" cy="91991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C:\Users\jon\Dropbox\CHI2012-WaterVis\images\ReflectDesigns\TimeSeries\Slide142.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896611" y="3554353"/>
              <a:ext cx="1246892" cy="93511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Group 44"/>
          <p:cNvGrpSpPr/>
          <p:nvPr/>
        </p:nvGrpSpPr>
        <p:grpSpPr>
          <a:xfrm>
            <a:off x="6244653" y="3786602"/>
            <a:ext cx="2443230" cy="2614198"/>
            <a:chOff x="6557518" y="1477792"/>
            <a:chExt cx="2776893" cy="2971210"/>
          </a:xfrm>
        </p:grpSpPr>
        <p:pic>
          <p:nvPicPr>
            <p:cNvPr id="46" name="Picture 5" descr="C:\Users\jon\Dropbox\CHI2012-WaterVis\images\InterviewDisplays\PrivacyProbe\privacyprovoke-29.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rot="21160373">
              <a:off x="6557518" y="1477792"/>
              <a:ext cx="1600200" cy="100012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Users\jon\Dropbox\CHI2012-WaterVis\images\InterviewDisplays\Map-World\maps-32.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830828" y="1998761"/>
              <a:ext cx="1857055" cy="115975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C:\Users\jon\Dropbox\CHI2012-WaterVis\images\InterviewDisplays\Timeseries\theme_temporal-08.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621164" y="2614477"/>
              <a:ext cx="1600200" cy="1000125"/>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1" descr="C:\Users\jon\Dropbox\CHI2012-WaterVis\images\ReflectDesigns\Spatial\Eco_07-Spatial-03.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rot="21141625">
              <a:off x="7378644" y="3448877"/>
              <a:ext cx="1600200" cy="1000125"/>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0" descr="C:\Users\jon\Dropbox\CHI2012-WaterVis\images\InterviewDisplays\Volumetric\VolumetricWithVerticalGradientLines.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l="626" t="-1" r="2028" b="2439"/>
            <a:stretch/>
          </p:blipFill>
          <p:spPr bwMode="auto">
            <a:xfrm rot="378391">
              <a:off x="7734211" y="1579261"/>
              <a:ext cx="1600200" cy="1007887"/>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2" descr="C:\Users\jon\Dropbox\CHI2012-WaterVis\images\SurveyDisplays\DataGranularity\datagranularity_fixturecategory_widescreen.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rot="21283229">
              <a:off x="7421264" y="2753990"/>
              <a:ext cx="1600200" cy="100012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descr="D:\Dropbox\CHI2012-WaterVis\images\ReflectDesigns\Rainflow\Rainflow.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6578545" y="3158514"/>
              <a:ext cx="1600200" cy="964564"/>
            </a:xfrm>
            <a:prstGeom prst="rect">
              <a:avLst/>
            </a:prstGeom>
            <a:noFill/>
            <a:ln>
              <a:no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00375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57150" y="16764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
        <p:nvSpPr>
          <p:cNvPr id="3" name="Rectangle 2"/>
          <p:cNvSpPr/>
          <p:nvPr/>
        </p:nvSpPr>
        <p:spPr>
          <a:xfrm>
            <a:off x="6043791" y="7525033"/>
            <a:ext cx="3048000" cy="2600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371600"/>
            <a:ext cx="1057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581150" y="2489753"/>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508" y="26936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4900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26999">
            <a:off x="343194" y="2673748"/>
            <a:ext cx="867318" cy="86731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files.softicons.com/download/internet-icons/di-black-symbol-icons-by-drew-maughan/png/256/pers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580" y="-1524000"/>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Connector 21"/>
          <p:cNvCxnSpPr/>
          <p:nvPr/>
        </p:nvCxnSpPr>
        <p:spPr>
          <a:xfrm>
            <a:off x="1041365" y="7162800"/>
            <a:ext cx="1772507" cy="0"/>
          </a:xfrm>
          <a:prstGeom prst="line">
            <a:avLst/>
          </a:prstGeom>
          <a:ln w="76200">
            <a:solidFill>
              <a:schemeClr val="bg1">
                <a:lumMod val="9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1" name="Left-Right Arrow 2060"/>
          <p:cNvSpPr/>
          <p:nvPr/>
        </p:nvSpPr>
        <p:spPr>
          <a:xfrm>
            <a:off x="3200400" y="7391400"/>
            <a:ext cx="2007338" cy="267269"/>
          </a:xfrm>
          <a:prstGeom prst="leftRightArrow">
            <a:avLst>
              <a:gd name="adj1" fmla="val 43545"/>
              <a:gd name="adj2"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62" name="Right Arrow 2061"/>
          <p:cNvSpPr/>
          <p:nvPr/>
        </p:nvSpPr>
        <p:spPr>
          <a:xfrm>
            <a:off x="1394312" y="7658669"/>
            <a:ext cx="1066612" cy="427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9" name="Group 18"/>
          <p:cNvGrpSpPr/>
          <p:nvPr/>
        </p:nvGrpSpPr>
        <p:grpSpPr>
          <a:xfrm>
            <a:off x="3028950" y="1447800"/>
            <a:ext cx="3067050" cy="2600983"/>
            <a:chOff x="3028950" y="1905000"/>
            <a:chExt cx="3067050" cy="2600983"/>
          </a:xfrm>
        </p:grpSpPr>
        <p:sp>
          <p:nvSpPr>
            <p:cNvPr id="20" name="Oval 19"/>
            <p:cNvSpPr/>
            <p:nvPr/>
          </p:nvSpPr>
          <p:spPr>
            <a:xfrm>
              <a:off x="4629150" y="2933700"/>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1" name="Group 10"/>
            <p:cNvGrpSpPr/>
            <p:nvPr/>
          </p:nvGrpSpPr>
          <p:grpSpPr>
            <a:xfrm>
              <a:off x="4957981" y="3275426"/>
              <a:ext cx="732557" cy="1048374"/>
              <a:chOff x="4700864" y="3310375"/>
              <a:chExt cx="732557" cy="1048374"/>
            </a:xfrm>
          </p:grpSpPr>
          <p:sp>
            <p:nvSpPr>
              <p:cNvPr id="9" name="Arc 8"/>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Arc 1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2055" name="Picture 7" descr="D:\research\talks\UMD_HCIL2012_Symposium\images\FlowerPatel2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10" name="Teardrop 9"/>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ardrop 17"/>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26" name="Oval 25"/>
            <p:cNvSpPr/>
            <p:nvPr/>
          </p:nvSpPr>
          <p:spPr>
            <a:xfrm>
              <a:off x="3257550" y="2949161"/>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7" name="Group 16"/>
            <p:cNvGrpSpPr/>
            <p:nvPr/>
          </p:nvGrpSpPr>
          <p:grpSpPr>
            <a:xfrm>
              <a:off x="3559858" y="3127445"/>
              <a:ext cx="599437" cy="661070"/>
              <a:chOff x="3559858" y="3127445"/>
              <a:chExt cx="599437" cy="661070"/>
            </a:xfrm>
          </p:grpSpPr>
          <p:sp>
            <p:nvSpPr>
              <p:cNvPr id="13" name="Rectangle 12"/>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3" name="Rectangle 22"/>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Rectangle 23"/>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28" name="Straight Connector 27"/>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grpSp>
        <p:nvGrpSpPr>
          <p:cNvPr id="21" name="Group 20"/>
          <p:cNvGrpSpPr/>
          <p:nvPr/>
        </p:nvGrpSpPr>
        <p:grpSpPr>
          <a:xfrm>
            <a:off x="6096000" y="1447800"/>
            <a:ext cx="2995791" cy="2600983"/>
            <a:chOff x="6096000" y="1905000"/>
            <a:chExt cx="2995791" cy="2600983"/>
          </a:xfrm>
        </p:grpSpPr>
        <p:sp>
          <p:nvSpPr>
            <p:cNvPr id="30" name="Oval 29"/>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8" name="Picture 10" descr="D:\research\talks\UMD_HCIL2012_Symposium\images\person_tran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36" name="Oval 35"/>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9" name="Picture 11" descr="D:\research\talks\UMD_HCIL2012_Symposium\images\FamilyWhiteTrans.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Straight Connector 51"/>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sp>
        <p:nvSpPr>
          <p:cNvPr id="41" name="Rounded Rectangle 40"/>
          <p:cNvSpPr/>
          <p:nvPr/>
        </p:nvSpPr>
        <p:spPr>
          <a:xfrm>
            <a:off x="-1153833" y="7872265"/>
            <a:ext cx="4079175" cy="2514600"/>
          </a:xfrm>
          <a:prstGeom prst="roundRect">
            <a:avLst>
              <a:gd name="adj" fmla="val 8207"/>
            </a:avLst>
          </a:prstGeom>
          <a:solidFill>
            <a:srgbClr val="CA252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Inspection-Based Methods</a:t>
            </a:r>
          </a:p>
          <a:p>
            <a:pPr defTabSz="913945"/>
            <a:r>
              <a:rPr lang="en-US" sz="2400" dirty="0">
                <a:solidFill>
                  <a:prstClr val="white"/>
                </a:solidFill>
                <a:latin typeface="Segoe UI Light" pitchFamily="34" charset="0"/>
              </a:rPr>
              <a:t>Based on the skills and experience of evaluators</a:t>
            </a:r>
            <a:endParaRPr lang="en-US" sz="2000" dirty="0">
              <a:solidFill>
                <a:prstClr val="white"/>
              </a:solidFill>
              <a:latin typeface="Segoe UI Light" pitchFamily="34" charset="0"/>
            </a:endParaRPr>
          </a:p>
        </p:txBody>
      </p:sp>
      <p:sp>
        <p:nvSpPr>
          <p:cNvPr id="42" name="Rounded Rectangle 41"/>
          <p:cNvSpPr/>
          <p:nvPr/>
        </p:nvSpPr>
        <p:spPr>
          <a:xfrm>
            <a:off x="3133510" y="7872265"/>
            <a:ext cx="4078223" cy="2514600"/>
          </a:xfrm>
          <a:prstGeom prst="roundRect">
            <a:avLst>
              <a:gd name="adj" fmla="val 8207"/>
            </a:avLst>
          </a:prstGeom>
          <a:solidFill>
            <a:srgbClr val="97CB16">
              <a:alpha val="8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Automated Methods</a:t>
            </a:r>
          </a:p>
          <a:p>
            <a:pPr defTabSz="913945"/>
            <a:r>
              <a:rPr lang="en-US" sz="2400" dirty="0">
                <a:solidFill>
                  <a:prstClr val="white"/>
                </a:solidFill>
                <a:latin typeface="Segoe UI Light" pitchFamily="34" charset="0"/>
              </a:rPr>
              <a:t>Usability measures computed by software</a:t>
            </a:r>
          </a:p>
          <a:p>
            <a:pPr defTabSz="913945"/>
            <a:endParaRPr lang="en-US" sz="2400" dirty="0">
              <a:solidFill>
                <a:prstClr val="white"/>
              </a:solidFill>
              <a:latin typeface="Segoe UI Light" pitchFamily="34" charset="0"/>
            </a:endParaRPr>
          </a:p>
        </p:txBody>
      </p:sp>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cxnSp>
        <p:nvCxnSpPr>
          <p:cNvPr id="7" name="Straight Arrow Connector 6"/>
          <p:cNvCxnSpPr/>
          <p:nvPr/>
        </p:nvCxnSpPr>
        <p:spPr>
          <a:xfrm>
            <a:off x="3484878" y="7181300"/>
            <a:ext cx="2110925" cy="0"/>
          </a:xfrm>
          <a:prstGeom prst="straightConnector1">
            <a:avLst/>
          </a:prstGeom>
          <a:ln>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304800"/>
            <a:ext cx="9144000" cy="769441"/>
          </a:xfrm>
          <a:prstGeom prst="rect">
            <a:avLst/>
          </a:prstGeom>
          <a:noFill/>
        </p:spPr>
        <p:txBody>
          <a:bodyPr wrap="square" rtlCol="0">
            <a:spAutoFit/>
          </a:bodyPr>
          <a:lstStyle/>
          <a:p>
            <a:pPr algn="ctr"/>
            <a:r>
              <a:rPr lang="en-US" sz="4400" dirty="0" smtClean="0">
                <a:solidFill>
                  <a:schemeClr val="bg1"/>
                </a:solidFill>
                <a:latin typeface="Segoe UI Semibold" pitchFamily="34" charset="0"/>
              </a:rPr>
              <a:t>Reflect</a:t>
            </a:r>
            <a:r>
              <a:rPr lang="en-US" sz="4400" baseline="-25000" dirty="0" smtClean="0">
                <a:solidFill>
                  <a:srgbClr val="00B0F0"/>
                </a:solidFill>
                <a:latin typeface="Segoe UI Semibold" pitchFamily="34" charset="0"/>
              </a:rPr>
              <a:t>2</a:t>
            </a:r>
            <a:r>
              <a:rPr lang="en-US" sz="4400" dirty="0" smtClean="0">
                <a:solidFill>
                  <a:srgbClr val="00B0F0"/>
                </a:solidFill>
                <a:latin typeface="Segoe UI Semibold" pitchFamily="34" charset="0"/>
              </a:rPr>
              <a:t>O</a:t>
            </a:r>
            <a:r>
              <a:rPr lang="en-US" sz="4400" dirty="0" smtClean="0">
                <a:solidFill>
                  <a:srgbClr val="0970C4"/>
                </a:solidFill>
                <a:latin typeface="Segoe UI Light" pitchFamily="34" charset="0"/>
              </a:rPr>
              <a:t> </a:t>
            </a:r>
            <a:r>
              <a:rPr lang="en-US" sz="4400" dirty="0" smtClean="0">
                <a:solidFill>
                  <a:prstClr val="white"/>
                </a:solidFill>
                <a:latin typeface="Segoe UI Light" pitchFamily="34" charset="0"/>
              </a:rPr>
              <a:t>Design Dimensions</a:t>
            </a:r>
          </a:p>
        </p:txBody>
      </p:sp>
      <p:pic>
        <p:nvPicPr>
          <p:cNvPr id="47" name="Picture 4" descr="D:\research\talks\UMD_HCIL2012_Symposium\images\FlowerPetal_Trans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13584" y="2656905"/>
            <a:ext cx="525779" cy="502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837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43791" y="7525033"/>
            <a:ext cx="3048000" cy="2600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371600"/>
            <a:ext cx="1057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581150" y="24897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508" y="26936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4900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26999">
            <a:off x="343194" y="2673748"/>
            <a:ext cx="867318" cy="86731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files.softicons.com/download/internet-icons/di-black-symbol-icons-by-drew-maughan/png/256/pers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580" y="-1524000"/>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Connector 21"/>
          <p:cNvCxnSpPr/>
          <p:nvPr/>
        </p:nvCxnSpPr>
        <p:spPr>
          <a:xfrm>
            <a:off x="1041365" y="7162800"/>
            <a:ext cx="1772507" cy="0"/>
          </a:xfrm>
          <a:prstGeom prst="line">
            <a:avLst/>
          </a:prstGeom>
          <a:ln w="76200">
            <a:solidFill>
              <a:schemeClr val="bg1">
                <a:lumMod val="9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1" name="Left-Right Arrow 2060"/>
          <p:cNvSpPr/>
          <p:nvPr/>
        </p:nvSpPr>
        <p:spPr>
          <a:xfrm>
            <a:off x="3200400" y="7391400"/>
            <a:ext cx="2007338" cy="267269"/>
          </a:xfrm>
          <a:prstGeom prst="leftRightArrow">
            <a:avLst>
              <a:gd name="adj1" fmla="val 43545"/>
              <a:gd name="adj2"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62" name="Right Arrow 2061"/>
          <p:cNvSpPr/>
          <p:nvPr/>
        </p:nvSpPr>
        <p:spPr>
          <a:xfrm>
            <a:off x="1394312" y="7658669"/>
            <a:ext cx="1066612" cy="427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9" name="Group 18"/>
          <p:cNvGrpSpPr/>
          <p:nvPr/>
        </p:nvGrpSpPr>
        <p:grpSpPr>
          <a:xfrm>
            <a:off x="3028950" y="1447800"/>
            <a:ext cx="3067050" cy="2600983"/>
            <a:chOff x="3028950" y="1905000"/>
            <a:chExt cx="3067050" cy="2600983"/>
          </a:xfrm>
        </p:grpSpPr>
        <p:sp>
          <p:nvSpPr>
            <p:cNvPr id="20" name="Oval 19"/>
            <p:cNvSpPr/>
            <p:nvPr/>
          </p:nvSpPr>
          <p:spPr>
            <a:xfrm>
              <a:off x="4629150" y="2933700"/>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1" name="Group 10"/>
            <p:cNvGrpSpPr/>
            <p:nvPr/>
          </p:nvGrpSpPr>
          <p:grpSpPr>
            <a:xfrm>
              <a:off x="4957981" y="3275426"/>
              <a:ext cx="732557" cy="1048374"/>
              <a:chOff x="4700864" y="3310375"/>
              <a:chExt cx="732557" cy="1048374"/>
            </a:xfrm>
          </p:grpSpPr>
          <p:sp>
            <p:nvSpPr>
              <p:cNvPr id="9" name="Arc 8"/>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Arc 1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2055" name="Picture 7" descr="D:\research\talks\UMD_HCIL2012_Symposium\images\FlowerPatel2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10" name="Teardrop 9"/>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ardrop 17"/>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26" name="Oval 25"/>
            <p:cNvSpPr/>
            <p:nvPr/>
          </p:nvSpPr>
          <p:spPr>
            <a:xfrm>
              <a:off x="3257550" y="2949161"/>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7" name="Group 16"/>
            <p:cNvGrpSpPr/>
            <p:nvPr/>
          </p:nvGrpSpPr>
          <p:grpSpPr>
            <a:xfrm>
              <a:off x="3559858" y="3127445"/>
              <a:ext cx="599437" cy="661070"/>
              <a:chOff x="3559858" y="3127445"/>
              <a:chExt cx="599437" cy="661070"/>
            </a:xfrm>
          </p:grpSpPr>
          <p:sp>
            <p:nvSpPr>
              <p:cNvPr id="13" name="Rectangle 12"/>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3" name="Rectangle 22"/>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Rectangle 23"/>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28" name="Straight Connector 27"/>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grpSp>
        <p:nvGrpSpPr>
          <p:cNvPr id="21" name="Group 20"/>
          <p:cNvGrpSpPr/>
          <p:nvPr/>
        </p:nvGrpSpPr>
        <p:grpSpPr>
          <a:xfrm>
            <a:off x="6096000" y="1447800"/>
            <a:ext cx="2995791" cy="2600983"/>
            <a:chOff x="6096000" y="1905000"/>
            <a:chExt cx="2995791" cy="2600983"/>
          </a:xfrm>
        </p:grpSpPr>
        <p:sp>
          <p:nvSpPr>
            <p:cNvPr id="30" name="Oval 29"/>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8" name="Picture 10" descr="D:\research\talks\UMD_HCIL2012_Symposium\images\person_tran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36" name="Oval 35"/>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9" name="Picture 11" descr="D:\research\talks\UMD_HCIL2012_Symposium\images\FamilyWhiteTrans.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Straight Connector 51"/>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sp>
        <p:nvSpPr>
          <p:cNvPr id="41" name="Rounded Rectangle 40"/>
          <p:cNvSpPr/>
          <p:nvPr/>
        </p:nvSpPr>
        <p:spPr>
          <a:xfrm>
            <a:off x="-1153833" y="7872265"/>
            <a:ext cx="4079175" cy="2514600"/>
          </a:xfrm>
          <a:prstGeom prst="roundRect">
            <a:avLst>
              <a:gd name="adj" fmla="val 8207"/>
            </a:avLst>
          </a:prstGeom>
          <a:solidFill>
            <a:srgbClr val="CA252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Inspection-Based Methods</a:t>
            </a:r>
          </a:p>
          <a:p>
            <a:pPr defTabSz="913945"/>
            <a:r>
              <a:rPr lang="en-US" sz="2400" dirty="0">
                <a:solidFill>
                  <a:prstClr val="white"/>
                </a:solidFill>
                <a:latin typeface="Segoe UI Light" pitchFamily="34" charset="0"/>
              </a:rPr>
              <a:t>Based on the skills and experience of evaluators</a:t>
            </a:r>
            <a:endParaRPr lang="en-US" sz="2000" dirty="0">
              <a:solidFill>
                <a:prstClr val="white"/>
              </a:solidFill>
              <a:latin typeface="Segoe UI Light" pitchFamily="34" charset="0"/>
            </a:endParaRPr>
          </a:p>
        </p:txBody>
      </p:sp>
      <p:sp>
        <p:nvSpPr>
          <p:cNvPr id="42" name="Rounded Rectangle 41"/>
          <p:cNvSpPr/>
          <p:nvPr/>
        </p:nvSpPr>
        <p:spPr>
          <a:xfrm>
            <a:off x="3133510" y="7872265"/>
            <a:ext cx="4078223" cy="2514600"/>
          </a:xfrm>
          <a:prstGeom prst="roundRect">
            <a:avLst>
              <a:gd name="adj" fmla="val 8207"/>
            </a:avLst>
          </a:prstGeom>
          <a:solidFill>
            <a:srgbClr val="97CB16">
              <a:alpha val="8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Automated Methods</a:t>
            </a:r>
          </a:p>
          <a:p>
            <a:pPr defTabSz="913945"/>
            <a:r>
              <a:rPr lang="en-US" sz="2400" dirty="0">
                <a:solidFill>
                  <a:prstClr val="white"/>
                </a:solidFill>
                <a:latin typeface="Segoe UI Light" pitchFamily="34" charset="0"/>
              </a:rPr>
              <a:t>Usability measures computed by software</a:t>
            </a:r>
          </a:p>
          <a:p>
            <a:pPr defTabSz="913945"/>
            <a:endParaRPr lang="en-US" sz="2400" dirty="0">
              <a:solidFill>
                <a:prstClr val="white"/>
              </a:solidFill>
              <a:latin typeface="Segoe UI Light" pitchFamily="34" charset="0"/>
            </a:endParaRPr>
          </a:p>
        </p:txBody>
      </p:sp>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cxnSp>
        <p:nvCxnSpPr>
          <p:cNvPr id="7" name="Straight Arrow Connector 6"/>
          <p:cNvCxnSpPr/>
          <p:nvPr/>
        </p:nvCxnSpPr>
        <p:spPr>
          <a:xfrm>
            <a:off x="3484878" y="7181300"/>
            <a:ext cx="2110925" cy="0"/>
          </a:xfrm>
          <a:prstGeom prst="straightConnector1">
            <a:avLst/>
          </a:prstGeom>
          <a:ln>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304800"/>
            <a:ext cx="9144000" cy="769441"/>
          </a:xfrm>
          <a:prstGeom prst="rect">
            <a:avLst/>
          </a:prstGeom>
          <a:noFill/>
        </p:spPr>
        <p:txBody>
          <a:bodyPr wrap="square" rtlCol="0">
            <a:spAutoFit/>
          </a:bodyPr>
          <a:lstStyle/>
          <a:p>
            <a:pPr algn="ctr"/>
            <a:r>
              <a:rPr lang="en-US" sz="4400" dirty="0">
                <a:solidFill>
                  <a:schemeClr val="bg1"/>
                </a:solidFill>
                <a:latin typeface="Segoe UI Semibold" pitchFamily="34" charset="0"/>
              </a:rPr>
              <a:t>Reflect</a:t>
            </a:r>
            <a:r>
              <a:rPr lang="en-US" sz="4400" baseline="-25000" dirty="0">
                <a:solidFill>
                  <a:srgbClr val="00B0F0"/>
                </a:solidFill>
                <a:latin typeface="Segoe UI Semibold" pitchFamily="34" charset="0"/>
              </a:rPr>
              <a:t>2</a:t>
            </a:r>
            <a:r>
              <a:rPr lang="en-US" sz="4400" dirty="0">
                <a:solidFill>
                  <a:srgbClr val="00B0F0"/>
                </a:solidFill>
                <a:latin typeface="Segoe UI Semibold" pitchFamily="34" charset="0"/>
              </a:rPr>
              <a:t>O</a:t>
            </a:r>
            <a:r>
              <a:rPr lang="en-US" sz="4400" dirty="0" smtClean="0">
                <a:solidFill>
                  <a:srgbClr val="0970C4"/>
                </a:solidFill>
                <a:latin typeface="Segoe UI Light" pitchFamily="34" charset="0"/>
              </a:rPr>
              <a:t> </a:t>
            </a:r>
            <a:r>
              <a:rPr lang="en-US" sz="4400" dirty="0" smtClean="0">
                <a:solidFill>
                  <a:prstClr val="white"/>
                </a:solidFill>
                <a:latin typeface="Segoe UI Light" pitchFamily="34" charset="0"/>
              </a:rPr>
              <a:t>Design Dimensions</a:t>
            </a:r>
          </a:p>
        </p:txBody>
      </p:sp>
      <p:pic>
        <p:nvPicPr>
          <p:cNvPr id="50" name="Picture 4" descr="D:\research\talks\UMD_HCIL2012_Symposium\images\FlowerPetal_Trans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1709" y="2656905"/>
            <a:ext cx="525779" cy="502920"/>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p:cNvSpPr/>
          <p:nvPr/>
        </p:nvSpPr>
        <p:spPr>
          <a:xfrm>
            <a:off x="0" y="2353697"/>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TextBox 53"/>
          <p:cNvSpPr txBox="1"/>
          <p:nvPr/>
        </p:nvSpPr>
        <p:spPr>
          <a:xfrm>
            <a:off x="-57150" y="16764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111152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descr="C:\research\HomeSensing\Water\Pictures\2011_08_16 - Best Photos of Framed Tablet in Jaech Gallery\fridge close up.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455" y="0"/>
            <a:ext cx="10287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76333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3" name="Group 2052"/>
          <p:cNvGrpSpPr/>
          <p:nvPr/>
        </p:nvGrpSpPr>
        <p:grpSpPr>
          <a:xfrm>
            <a:off x="176150" y="3528950"/>
            <a:ext cx="8815450" cy="2871850"/>
            <a:chOff x="176150" y="3528950"/>
            <a:chExt cx="8815450" cy="2871850"/>
          </a:xfrm>
        </p:grpSpPr>
        <p:grpSp>
          <p:nvGrpSpPr>
            <p:cNvPr id="45" name="Group 44"/>
            <p:cNvGrpSpPr/>
            <p:nvPr/>
          </p:nvGrpSpPr>
          <p:grpSpPr>
            <a:xfrm>
              <a:off x="183642" y="3537641"/>
              <a:ext cx="8807958" cy="2863159"/>
              <a:chOff x="4573967" y="3537641"/>
              <a:chExt cx="7284284" cy="2863159"/>
            </a:xfrm>
          </p:grpSpPr>
          <p:cxnSp>
            <p:nvCxnSpPr>
              <p:cNvPr id="47" name="Straight Connector 46"/>
              <p:cNvCxnSpPr/>
              <p:nvPr/>
            </p:nvCxnSpPr>
            <p:spPr>
              <a:xfrm>
                <a:off x="7612290" y="3537641"/>
                <a:ext cx="0" cy="6533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4573967" y="4191000"/>
                <a:ext cx="7284284" cy="220980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lang="en-US" dirty="0">
                  <a:solidFill>
                    <a:srgbClr val="00B0F0"/>
                  </a:solidFill>
                  <a:latin typeface="Segoe UI Light" pitchFamily="34" charset="0"/>
                </a:endParaRPr>
              </a:p>
            </p:txBody>
          </p:sp>
        </p:grpSp>
        <p:cxnSp>
          <p:nvCxnSpPr>
            <p:cNvPr id="50" name="Straight Connector 49"/>
            <p:cNvCxnSpPr/>
            <p:nvPr/>
          </p:nvCxnSpPr>
          <p:spPr>
            <a:xfrm>
              <a:off x="5210300" y="3528950"/>
              <a:ext cx="0" cy="662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299417" y="5715000"/>
              <a:ext cx="8566308" cy="0"/>
            </a:xfrm>
            <a:prstGeom prst="straightConnector1">
              <a:avLst/>
            </a:prstGeom>
            <a:ln w="57150">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76150" y="5758190"/>
              <a:ext cx="2003724" cy="523220"/>
            </a:xfrm>
            <a:prstGeom prst="rect">
              <a:avLst/>
            </a:prstGeom>
            <a:noFill/>
          </p:spPr>
          <p:txBody>
            <a:bodyPr wrap="square" rtlCol="0">
              <a:spAutoFit/>
            </a:bodyPr>
            <a:lstStyle/>
            <a:p>
              <a:r>
                <a:rPr lang="en-US" sz="2800" dirty="0" smtClean="0">
                  <a:solidFill>
                    <a:schemeClr val="bg1"/>
                  </a:solidFill>
                  <a:latin typeface="Segoe UI Light" pitchFamily="34" charset="0"/>
                </a:rPr>
                <a:t>Pragmatic</a:t>
              </a:r>
            </a:p>
          </p:txBody>
        </p:sp>
        <p:sp>
          <p:nvSpPr>
            <p:cNvPr id="63" name="TextBox 62"/>
            <p:cNvSpPr txBox="1"/>
            <p:nvPr/>
          </p:nvSpPr>
          <p:spPr>
            <a:xfrm>
              <a:off x="6976001" y="5758190"/>
              <a:ext cx="2003724" cy="523220"/>
            </a:xfrm>
            <a:prstGeom prst="rect">
              <a:avLst/>
            </a:prstGeom>
            <a:noFill/>
          </p:spPr>
          <p:txBody>
            <a:bodyPr wrap="square" rtlCol="0">
              <a:spAutoFit/>
            </a:bodyPr>
            <a:lstStyle/>
            <a:p>
              <a:pPr algn="r"/>
              <a:r>
                <a:rPr lang="en-US" sz="2800" dirty="0" smtClean="0">
                  <a:solidFill>
                    <a:schemeClr val="bg1"/>
                  </a:solidFill>
                  <a:latin typeface="Segoe UI Light" pitchFamily="34" charset="0"/>
                </a:rPr>
                <a:t>Abstract</a:t>
              </a:r>
            </a:p>
          </p:txBody>
        </p:sp>
      </p:grpSp>
      <p:sp>
        <p:nvSpPr>
          <p:cNvPr id="3" name="Rectangle 2"/>
          <p:cNvSpPr/>
          <p:nvPr/>
        </p:nvSpPr>
        <p:spPr>
          <a:xfrm>
            <a:off x="6043791" y="7525033"/>
            <a:ext cx="3048000" cy="2600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371600"/>
            <a:ext cx="1057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581150" y="24897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508" y="26936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4900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26999">
            <a:off x="343194" y="2673748"/>
            <a:ext cx="867318" cy="86731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files.softicons.com/download/internet-icons/di-black-symbol-icons-by-drew-maughan/png/256/pers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580" y="-1524000"/>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Connector 21"/>
          <p:cNvCxnSpPr/>
          <p:nvPr/>
        </p:nvCxnSpPr>
        <p:spPr>
          <a:xfrm>
            <a:off x="1041365" y="7162800"/>
            <a:ext cx="1772507" cy="0"/>
          </a:xfrm>
          <a:prstGeom prst="line">
            <a:avLst/>
          </a:prstGeom>
          <a:ln w="76200">
            <a:solidFill>
              <a:schemeClr val="bg1">
                <a:lumMod val="9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1" name="Left-Right Arrow 2060"/>
          <p:cNvSpPr/>
          <p:nvPr/>
        </p:nvSpPr>
        <p:spPr>
          <a:xfrm>
            <a:off x="3200400" y="7391400"/>
            <a:ext cx="2007338" cy="267269"/>
          </a:xfrm>
          <a:prstGeom prst="leftRightArrow">
            <a:avLst>
              <a:gd name="adj1" fmla="val 43545"/>
              <a:gd name="adj2"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62" name="Right Arrow 2061"/>
          <p:cNvSpPr/>
          <p:nvPr/>
        </p:nvSpPr>
        <p:spPr>
          <a:xfrm>
            <a:off x="1394312" y="7658669"/>
            <a:ext cx="1066612" cy="427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9" name="Group 18"/>
          <p:cNvGrpSpPr/>
          <p:nvPr/>
        </p:nvGrpSpPr>
        <p:grpSpPr>
          <a:xfrm>
            <a:off x="3028950" y="1447800"/>
            <a:ext cx="3067050" cy="2600983"/>
            <a:chOff x="3028950" y="1905000"/>
            <a:chExt cx="3067050" cy="2600983"/>
          </a:xfrm>
        </p:grpSpPr>
        <p:sp>
          <p:nvSpPr>
            <p:cNvPr id="20" name="Oval 19"/>
            <p:cNvSpPr/>
            <p:nvPr/>
          </p:nvSpPr>
          <p:spPr>
            <a:xfrm>
              <a:off x="4629150" y="2933700"/>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1" name="Group 10"/>
            <p:cNvGrpSpPr/>
            <p:nvPr/>
          </p:nvGrpSpPr>
          <p:grpSpPr>
            <a:xfrm>
              <a:off x="4957981" y="3275426"/>
              <a:ext cx="732557" cy="1048374"/>
              <a:chOff x="4700864" y="3310375"/>
              <a:chExt cx="732557" cy="1048374"/>
            </a:xfrm>
          </p:grpSpPr>
          <p:sp>
            <p:nvSpPr>
              <p:cNvPr id="9" name="Arc 8"/>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Arc 1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2055" name="Picture 7" descr="D:\research\talks\UMD_HCIL2012_Symposium\images\FlowerPatel2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10" name="Teardrop 9"/>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ardrop 17"/>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26" name="Oval 25"/>
            <p:cNvSpPr/>
            <p:nvPr/>
          </p:nvSpPr>
          <p:spPr>
            <a:xfrm>
              <a:off x="3257550" y="2949161"/>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7" name="Group 16"/>
            <p:cNvGrpSpPr/>
            <p:nvPr/>
          </p:nvGrpSpPr>
          <p:grpSpPr>
            <a:xfrm>
              <a:off x="3559858" y="3127445"/>
              <a:ext cx="599437" cy="661070"/>
              <a:chOff x="3559858" y="3127445"/>
              <a:chExt cx="599437" cy="661070"/>
            </a:xfrm>
          </p:grpSpPr>
          <p:sp>
            <p:nvSpPr>
              <p:cNvPr id="13" name="Rectangle 12"/>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3" name="Rectangle 22"/>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Rectangle 23"/>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28" name="Straight Connector 27"/>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grpSp>
        <p:nvGrpSpPr>
          <p:cNvPr id="21" name="Group 20"/>
          <p:cNvGrpSpPr/>
          <p:nvPr/>
        </p:nvGrpSpPr>
        <p:grpSpPr>
          <a:xfrm>
            <a:off x="6096000" y="1447800"/>
            <a:ext cx="2995791" cy="2600983"/>
            <a:chOff x="6096000" y="1905000"/>
            <a:chExt cx="2995791" cy="2600983"/>
          </a:xfrm>
        </p:grpSpPr>
        <p:sp>
          <p:nvSpPr>
            <p:cNvPr id="30" name="Oval 29"/>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8" name="Picture 10" descr="D:\research\talks\UMD_HCIL2012_Symposium\images\person_tran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36" name="Oval 35"/>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9" name="Picture 11" descr="D:\research\talks\UMD_HCIL2012_Symposium\images\FamilyWhiteTrans.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Straight Connector 51"/>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sp>
        <p:nvSpPr>
          <p:cNvPr id="41" name="Rounded Rectangle 40"/>
          <p:cNvSpPr/>
          <p:nvPr/>
        </p:nvSpPr>
        <p:spPr>
          <a:xfrm>
            <a:off x="-1153833" y="7872265"/>
            <a:ext cx="4079175" cy="2514600"/>
          </a:xfrm>
          <a:prstGeom prst="roundRect">
            <a:avLst>
              <a:gd name="adj" fmla="val 8207"/>
            </a:avLst>
          </a:prstGeom>
          <a:solidFill>
            <a:srgbClr val="CA252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Inspection-Based Methods</a:t>
            </a:r>
          </a:p>
          <a:p>
            <a:pPr defTabSz="913945"/>
            <a:r>
              <a:rPr lang="en-US" sz="2400" dirty="0">
                <a:solidFill>
                  <a:prstClr val="white"/>
                </a:solidFill>
                <a:latin typeface="Segoe UI Light" pitchFamily="34" charset="0"/>
              </a:rPr>
              <a:t>Based on the skills and experience of evaluators</a:t>
            </a:r>
            <a:endParaRPr lang="en-US" sz="2000" dirty="0">
              <a:solidFill>
                <a:prstClr val="white"/>
              </a:solidFill>
              <a:latin typeface="Segoe UI Light" pitchFamily="34" charset="0"/>
            </a:endParaRPr>
          </a:p>
        </p:txBody>
      </p:sp>
      <p:sp>
        <p:nvSpPr>
          <p:cNvPr id="42" name="Rounded Rectangle 41"/>
          <p:cNvSpPr/>
          <p:nvPr/>
        </p:nvSpPr>
        <p:spPr>
          <a:xfrm>
            <a:off x="3133510" y="7872265"/>
            <a:ext cx="4078223" cy="2514600"/>
          </a:xfrm>
          <a:prstGeom prst="roundRect">
            <a:avLst>
              <a:gd name="adj" fmla="val 8207"/>
            </a:avLst>
          </a:prstGeom>
          <a:solidFill>
            <a:srgbClr val="97CB16">
              <a:alpha val="8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Automated Methods</a:t>
            </a:r>
          </a:p>
          <a:p>
            <a:pPr defTabSz="913945"/>
            <a:r>
              <a:rPr lang="en-US" sz="2400" dirty="0">
                <a:solidFill>
                  <a:prstClr val="white"/>
                </a:solidFill>
                <a:latin typeface="Segoe UI Light" pitchFamily="34" charset="0"/>
              </a:rPr>
              <a:t>Usability measures computed by software</a:t>
            </a:r>
          </a:p>
          <a:p>
            <a:pPr defTabSz="913945"/>
            <a:endParaRPr lang="en-US" sz="2400" dirty="0">
              <a:solidFill>
                <a:prstClr val="white"/>
              </a:solidFill>
              <a:latin typeface="Segoe UI Light" pitchFamily="34" charset="0"/>
            </a:endParaRPr>
          </a:p>
        </p:txBody>
      </p:sp>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cxnSp>
        <p:nvCxnSpPr>
          <p:cNvPr id="7" name="Straight Arrow Connector 6"/>
          <p:cNvCxnSpPr/>
          <p:nvPr/>
        </p:nvCxnSpPr>
        <p:spPr>
          <a:xfrm>
            <a:off x="3484878" y="7181300"/>
            <a:ext cx="2110925" cy="0"/>
          </a:xfrm>
          <a:prstGeom prst="straightConnector1">
            <a:avLst/>
          </a:prstGeom>
          <a:ln>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304800"/>
            <a:ext cx="9144000" cy="769441"/>
          </a:xfrm>
          <a:prstGeom prst="rect">
            <a:avLst/>
          </a:prstGeom>
          <a:noFill/>
        </p:spPr>
        <p:txBody>
          <a:bodyPr wrap="square" rtlCol="0">
            <a:spAutoFit/>
          </a:bodyPr>
          <a:lstStyle/>
          <a:p>
            <a:pPr algn="ctr"/>
            <a:r>
              <a:rPr lang="en-US" sz="4400" dirty="0">
                <a:solidFill>
                  <a:schemeClr val="bg1"/>
                </a:solidFill>
                <a:latin typeface="Segoe UI Semibold" pitchFamily="34" charset="0"/>
              </a:rPr>
              <a:t>Reflect</a:t>
            </a:r>
            <a:r>
              <a:rPr lang="en-US" sz="4400" baseline="-25000" dirty="0">
                <a:solidFill>
                  <a:srgbClr val="00B0F0"/>
                </a:solidFill>
                <a:latin typeface="Segoe UI Semibold" pitchFamily="34" charset="0"/>
              </a:rPr>
              <a:t>2</a:t>
            </a:r>
            <a:r>
              <a:rPr lang="en-US" sz="4400" dirty="0">
                <a:solidFill>
                  <a:srgbClr val="00B0F0"/>
                </a:solidFill>
                <a:latin typeface="Segoe UI Semibold" pitchFamily="34" charset="0"/>
              </a:rPr>
              <a:t>O</a:t>
            </a:r>
            <a:r>
              <a:rPr lang="en-US" sz="4400" dirty="0" smtClean="0">
                <a:solidFill>
                  <a:srgbClr val="0970C4"/>
                </a:solidFill>
                <a:latin typeface="Segoe UI Light" pitchFamily="34" charset="0"/>
              </a:rPr>
              <a:t> </a:t>
            </a:r>
            <a:r>
              <a:rPr lang="en-US" sz="4400" dirty="0" smtClean="0">
                <a:solidFill>
                  <a:prstClr val="white"/>
                </a:solidFill>
                <a:latin typeface="Segoe UI Light" pitchFamily="34" charset="0"/>
              </a:rPr>
              <a:t>Design Dimensions</a:t>
            </a:r>
          </a:p>
        </p:txBody>
      </p:sp>
      <p:pic>
        <p:nvPicPr>
          <p:cNvPr id="51" name="Picture 4" descr="D:\research\talks\UMD_HCIL2012_Symposium\images\FlowerPetal_Trans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1709" y="2656905"/>
            <a:ext cx="525779" cy="502920"/>
          </a:xfrm>
          <a:prstGeom prst="rect">
            <a:avLst/>
          </a:prstGeom>
          <a:noFill/>
          <a:extLst>
            <a:ext uri="{909E8E84-426E-40DD-AFC4-6F175D3DCCD1}">
              <a14:hiddenFill xmlns:a14="http://schemas.microsoft.com/office/drawing/2010/main">
                <a:solidFill>
                  <a:srgbClr val="FFFFFF"/>
                </a:solidFill>
              </a14:hiddenFill>
            </a:ext>
          </a:extLst>
        </p:spPr>
      </p:pic>
      <p:grpSp>
        <p:nvGrpSpPr>
          <p:cNvPr id="2063" name="Group 2062"/>
          <p:cNvGrpSpPr/>
          <p:nvPr/>
        </p:nvGrpSpPr>
        <p:grpSpPr>
          <a:xfrm>
            <a:off x="6609853" y="4279075"/>
            <a:ext cx="2253097" cy="1430975"/>
            <a:chOff x="6574228" y="4279075"/>
            <a:chExt cx="2253097" cy="1430975"/>
          </a:xfrm>
        </p:grpSpPr>
        <p:cxnSp>
          <p:nvCxnSpPr>
            <p:cNvPr id="62" name="Straight Connector 61"/>
            <p:cNvCxnSpPr/>
            <p:nvPr/>
          </p:nvCxnSpPr>
          <p:spPr>
            <a:xfrm flipV="1">
              <a:off x="7720191" y="5496690"/>
              <a:ext cx="0" cy="2133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5" name="Picture 2" descr="C:\Users\jon\Dropbox\CHI2012-WaterVis\images\InterviewDisplays\Aquatic\Slide152.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6654" t="22021" r="6998" b="14897"/>
            <a:stretch/>
          </p:blipFill>
          <p:spPr bwMode="auto">
            <a:xfrm>
              <a:off x="6574228" y="4279075"/>
              <a:ext cx="2253097" cy="123444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grpSp>
        <p:nvGrpSpPr>
          <p:cNvPr id="2056" name="Group 2055"/>
          <p:cNvGrpSpPr/>
          <p:nvPr/>
        </p:nvGrpSpPr>
        <p:grpSpPr>
          <a:xfrm>
            <a:off x="299417" y="4267200"/>
            <a:ext cx="1629715" cy="1447800"/>
            <a:chOff x="299417" y="4267200"/>
            <a:chExt cx="1629715" cy="1447800"/>
          </a:xfrm>
        </p:grpSpPr>
        <p:cxnSp>
          <p:nvCxnSpPr>
            <p:cNvPr id="2048" name="Straight Connector 2047"/>
            <p:cNvCxnSpPr/>
            <p:nvPr/>
          </p:nvCxnSpPr>
          <p:spPr>
            <a:xfrm flipV="1">
              <a:off x="1063404" y="5501640"/>
              <a:ext cx="0" cy="2133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3" name="Picture 4" descr="C:\Users\jon\Dropbox\CHI2012-WaterVis\images\LargeExports\LargeExportSurvey2-22.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99417" y="4267200"/>
              <a:ext cx="1629715" cy="123444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grpSp>
        <p:nvGrpSpPr>
          <p:cNvPr id="2064" name="Group 2063"/>
          <p:cNvGrpSpPr/>
          <p:nvPr/>
        </p:nvGrpSpPr>
        <p:grpSpPr>
          <a:xfrm>
            <a:off x="3406140" y="4257802"/>
            <a:ext cx="2090737" cy="1453833"/>
            <a:chOff x="3406140" y="4257802"/>
            <a:chExt cx="2090737" cy="1453833"/>
          </a:xfrm>
        </p:grpSpPr>
        <p:pic>
          <p:nvPicPr>
            <p:cNvPr id="3074"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06140" y="4257802"/>
              <a:ext cx="2090737"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1" name="Straight Connector 60"/>
            <p:cNvCxnSpPr/>
            <p:nvPr/>
          </p:nvCxnSpPr>
          <p:spPr>
            <a:xfrm flipV="1">
              <a:off x="4431475" y="5498275"/>
              <a:ext cx="0" cy="2133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67" name="Content Placeholder 3" descr="Screen Clippi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820400" y="1447800"/>
            <a:ext cx="2066169" cy="1234440"/>
          </a:xfrm>
          <a:prstGeom prst="rect">
            <a:avLst/>
          </a:prstGeom>
          <a:ln>
            <a:solidFill>
              <a:schemeClr val="bg1"/>
            </a:solidFill>
          </a:ln>
        </p:spPr>
      </p:pic>
      <p:sp>
        <p:nvSpPr>
          <p:cNvPr id="74" name="Rectangle 73"/>
          <p:cNvSpPr/>
          <p:nvPr/>
        </p:nvSpPr>
        <p:spPr>
          <a:xfrm>
            <a:off x="0" y="2353697"/>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5" name="TextBox 74"/>
          <p:cNvSpPr txBox="1"/>
          <p:nvPr/>
        </p:nvSpPr>
        <p:spPr>
          <a:xfrm>
            <a:off x="-57150" y="16764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3893518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wipe(up)">
                                      <p:cBhvr>
                                        <p:cTn id="7" dur="500"/>
                                        <p:tgtEl>
                                          <p:spTgt spid="20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56"/>
                                        </p:tgtEl>
                                        <p:attrNameLst>
                                          <p:attrName>style.visibility</p:attrName>
                                        </p:attrNameLst>
                                      </p:cBhvr>
                                      <p:to>
                                        <p:strVal val="visible"/>
                                      </p:to>
                                    </p:set>
                                    <p:animEffect transition="in" filter="wipe(down)">
                                      <p:cBhvr>
                                        <p:cTn id="12" dur="500"/>
                                        <p:tgtEl>
                                          <p:spTgt spid="2056"/>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064"/>
                                        </p:tgtEl>
                                        <p:attrNameLst>
                                          <p:attrName>style.visibility</p:attrName>
                                        </p:attrNameLst>
                                      </p:cBhvr>
                                      <p:to>
                                        <p:strVal val="visible"/>
                                      </p:to>
                                    </p:set>
                                    <p:animEffect transition="in" filter="wipe(down)">
                                      <p:cBhvr>
                                        <p:cTn id="16" dur="500"/>
                                        <p:tgtEl>
                                          <p:spTgt spid="2064"/>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2063"/>
                                        </p:tgtEl>
                                        <p:attrNameLst>
                                          <p:attrName>style.visibility</p:attrName>
                                        </p:attrNameLst>
                                      </p:cBhvr>
                                      <p:to>
                                        <p:strVal val="visible"/>
                                      </p:to>
                                    </p:set>
                                    <p:animEffect transition="in" filter="wipe(down)">
                                      <p:cBhvr>
                                        <p:cTn id="20"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76150" y="3528950"/>
            <a:ext cx="8815450" cy="2871850"/>
            <a:chOff x="176150" y="3528950"/>
            <a:chExt cx="8815450" cy="2871850"/>
          </a:xfrm>
        </p:grpSpPr>
        <p:grpSp>
          <p:nvGrpSpPr>
            <p:cNvPr id="2063" name="Group 2062"/>
            <p:cNvGrpSpPr/>
            <p:nvPr/>
          </p:nvGrpSpPr>
          <p:grpSpPr>
            <a:xfrm>
              <a:off x="6609853" y="4279075"/>
              <a:ext cx="2253097" cy="1430975"/>
              <a:chOff x="6574228" y="4279075"/>
              <a:chExt cx="2253097" cy="1430975"/>
            </a:xfrm>
          </p:grpSpPr>
          <p:cxnSp>
            <p:nvCxnSpPr>
              <p:cNvPr id="62" name="Straight Connector 61"/>
              <p:cNvCxnSpPr/>
              <p:nvPr/>
            </p:nvCxnSpPr>
            <p:spPr>
              <a:xfrm flipV="1">
                <a:off x="7720191" y="5496690"/>
                <a:ext cx="0" cy="2133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5" name="Picture 2" descr="C:\Users\jon\Dropbox\CHI2012-WaterVis\images\InterviewDisplays\Aquatic\Slide15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54" t="22021" r="6998" b="14897"/>
              <a:stretch/>
            </p:blipFill>
            <p:spPr bwMode="auto">
              <a:xfrm>
                <a:off x="6574228" y="4279075"/>
                <a:ext cx="2253097" cy="123444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grpSp>
          <p:nvGrpSpPr>
            <p:cNvPr id="2056" name="Group 2055"/>
            <p:cNvGrpSpPr/>
            <p:nvPr/>
          </p:nvGrpSpPr>
          <p:grpSpPr>
            <a:xfrm>
              <a:off x="299417" y="4267200"/>
              <a:ext cx="1629715" cy="1447800"/>
              <a:chOff x="299417" y="4267200"/>
              <a:chExt cx="1629715" cy="1447800"/>
            </a:xfrm>
          </p:grpSpPr>
          <p:cxnSp>
            <p:nvCxnSpPr>
              <p:cNvPr id="2048" name="Straight Connector 2047"/>
              <p:cNvCxnSpPr/>
              <p:nvPr/>
            </p:nvCxnSpPr>
            <p:spPr>
              <a:xfrm flipV="1">
                <a:off x="1063404" y="5501640"/>
                <a:ext cx="0" cy="2133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3" name="Picture 4" descr="C:\Users\jon\Dropbox\CHI2012-WaterVis\images\LargeExports\LargeExportSurvey2-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417" y="4267200"/>
                <a:ext cx="1629715" cy="123444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grpSp>
          <p:nvGrpSpPr>
            <p:cNvPr id="2064" name="Group 2063"/>
            <p:cNvGrpSpPr/>
            <p:nvPr/>
          </p:nvGrpSpPr>
          <p:grpSpPr>
            <a:xfrm>
              <a:off x="3406140" y="4257802"/>
              <a:ext cx="2090737" cy="1453833"/>
              <a:chOff x="3406140" y="4257802"/>
              <a:chExt cx="2090737" cy="1453833"/>
            </a:xfrm>
          </p:grpSpPr>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6140" y="4257802"/>
                <a:ext cx="2090737"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1" name="Straight Connector 60"/>
              <p:cNvCxnSpPr/>
              <p:nvPr/>
            </p:nvCxnSpPr>
            <p:spPr>
              <a:xfrm flipV="1">
                <a:off x="4431475" y="5498275"/>
                <a:ext cx="0" cy="2133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53" name="Group 2052"/>
            <p:cNvGrpSpPr/>
            <p:nvPr/>
          </p:nvGrpSpPr>
          <p:grpSpPr>
            <a:xfrm>
              <a:off x="176150" y="3528950"/>
              <a:ext cx="8815450" cy="2871850"/>
              <a:chOff x="176150" y="3528950"/>
              <a:chExt cx="8815450" cy="2871850"/>
            </a:xfrm>
          </p:grpSpPr>
          <p:grpSp>
            <p:nvGrpSpPr>
              <p:cNvPr id="45" name="Group 44"/>
              <p:cNvGrpSpPr/>
              <p:nvPr/>
            </p:nvGrpSpPr>
            <p:grpSpPr>
              <a:xfrm>
                <a:off x="183642" y="3537641"/>
                <a:ext cx="8807958" cy="2863159"/>
                <a:chOff x="4573967" y="3537641"/>
                <a:chExt cx="7284284" cy="2863159"/>
              </a:xfrm>
            </p:grpSpPr>
            <p:cxnSp>
              <p:nvCxnSpPr>
                <p:cNvPr id="47" name="Straight Connector 46"/>
                <p:cNvCxnSpPr/>
                <p:nvPr/>
              </p:nvCxnSpPr>
              <p:spPr>
                <a:xfrm>
                  <a:off x="7612290" y="3537641"/>
                  <a:ext cx="0" cy="6533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4573967" y="4191000"/>
                  <a:ext cx="7284284" cy="220980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r"/>
                  <a:endParaRPr lang="en-US" dirty="0">
                    <a:solidFill>
                      <a:srgbClr val="00B0F0"/>
                    </a:solidFill>
                    <a:latin typeface="Segoe UI Light" pitchFamily="34" charset="0"/>
                  </a:endParaRPr>
                </a:p>
              </p:txBody>
            </p:sp>
          </p:grpSp>
          <p:cxnSp>
            <p:nvCxnSpPr>
              <p:cNvPr id="50" name="Straight Connector 49"/>
              <p:cNvCxnSpPr/>
              <p:nvPr/>
            </p:nvCxnSpPr>
            <p:spPr>
              <a:xfrm>
                <a:off x="5210300" y="3528950"/>
                <a:ext cx="0" cy="662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299417" y="5715000"/>
                <a:ext cx="8566308" cy="0"/>
              </a:xfrm>
              <a:prstGeom prst="straightConnector1">
                <a:avLst/>
              </a:prstGeom>
              <a:ln w="57150">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76150" y="5758190"/>
                <a:ext cx="2003724" cy="523220"/>
              </a:xfrm>
              <a:prstGeom prst="rect">
                <a:avLst/>
              </a:prstGeom>
              <a:noFill/>
            </p:spPr>
            <p:txBody>
              <a:bodyPr wrap="square" rtlCol="0">
                <a:spAutoFit/>
              </a:bodyPr>
              <a:lstStyle/>
              <a:p>
                <a:r>
                  <a:rPr lang="en-US" sz="2800" dirty="0" smtClean="0">
                    <a:solidFill>
                      <a:schemeClr val="bg1"/>
                    </a:solidFill>
                    <a:latin typeface="Segoe UI Light" pitchFamily="34" charset="0"/>
                  </a:rPr>
                  <a:t>Pragmatic</a:t>
                </a:r>
              </a:p>
            </p:txBody>
          </p:sp>
          <p:sp>
            <p:nvSpPr>
              <p:cNvPr id="63" name="TextBox 62"/>
              <p:cNvSpPr txBox="1"/>
              <p:nvPr/>
            </p:nvSpPr>
            <p:spPr>
              <a:xfrm>
                <a:off x="6976001" y="5758190"/>
                <a:ext cx="2003724" cy="523220"/>
              </a:xfrm>
              <a:prstGeom prst="rect">
                <a:avLst/>
              </a:prstGeom>
              <a:noFill/>
            </p:spPr>
            <p:txBody>
              <a:bodyPr wrap="square" rtlCol="0">
                <a:spAutoFit/>
              </a:bodyPr>
              <a:lstStyle/>
              <a:p>
                <a:pPr algn="r"/>
                <a:r>
                  <a:rPr lang="en-US" sz="2800" dirty="0" smtClean="0">
                    <a:solidFill>
                      <a:schemeClr val="bg1"/>
                    </a:solidFill>
                    <a:latin typeface="Segoe UI Light" pitchFamily="34" charset="0"/>
                  </a:rPr>
                  <a:t>Abstract</a:t>
                </a:r>
              </a:p>
            </p:txBody>
          </p:sp>
        </p:grpSp>
      </p:grpSp>
      <p:sp>
        <p:nvSpPr>
          <p:cNvPr id="3" name="Rectangle 2"/>
          <p:cNvSpPr/>
          <p:nvPr/>
        </p:nvSpPr>
        <p:spPr>
          <a:xfrm>
            <a:off x="6043791" y="7525033"/>
            <a:ext cx="3048000" cy="2600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400" y="-1371600"/>
            <a:ext cx="1057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581150" y="24897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61508" y="26936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4900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226999">
            <a:off x="343194" y="2673748"/>
            <a:ext cx="867318" cy="86731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files.softicons.com/download/internet-icons/di-black-symbol-icons-by-drew-maughan/png/256/perso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70580" y="-1524000"/>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Connector 21"/>
          <p:cNvCxnSpPr/>
          <p:nvPr/>
        </p:nvCxnSpPr>
        <p:spPr>
          <a:xfrm>
            <a:off x="1041365" y="7162800"/>
            <a:ext cx="1772507" cy="0"/>
          </a:xfrm>
          <a:prstGeom prst="line">
            <a:avLst/>
          </a:prstGeom>
          <a:ln w="76200">
            <a:solidFill>
              <a:schemeClr val="bg1">
                <a:lumMod val="9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1" name="Left-Right Arrow 2060"/>
          <p:cNvSpPr/>
          <p:nvPr/>
        </p:nvSpPr>
        <p:spPr>
          <a:xfrm>
            <a:off x="3200400" y="7391400"/>
            <a:ext cx="2007338" cy="267269"/>
          </a:xfrm>
          <a:prstGeom prst="leftRightArrow">
            <a:avLst>
              <a:gd name="adj1" fmla="val 43545"/>
              <a:gd name="adj2"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62" name="Right Arrow 2061"/>
          <p:cNvSpPr/>
          <p:nvPr/>
        </p:nvSpPr>
        <p:spPr>
          <a:xfrm>
            <a:off x="1394312" y="7658669"/>
            <a:ext cx="1066612" cy="427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9" name="Group 18"/>
          <p:cNvGrpSpPr/>
          <p:nvPr/>
        </p:nvGrpSpPr>
        <p:grpSpPr>
          <a:xfrm>
            <a:off x="3028950" y="1447800"/>
            <a:ext cx="3067050" cy="2600983"/>
            <a:chOff x="3028950" y="1905000"/>
            <a:chExt cx="3067050" cy="2600983"/>
          </a:xfrm>
        </p:grpSpPr>
        <p:sp>
          <p:nvSpPr>
            <p:cNvPr id="20" name="Oval 19"/>
            <p:cNvSpPr/>
            <p:nvPr/>
          </p:nvSpPr>
          <p:spPr>
            <a:xfrm>
              <a:off x="4629150" y="2933700"/>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1" name="Group 10"/>
            <p:cNvGrpSpPr/>
            <p:nvPr/>
          </p:nvGrpSpPr>
          <p:grpSpPr>
            <a:xfrm>
              <a:off x="4957981" y="3275426"/>
              <a:ext cx="732557" cy="1048374"/>
              <a:chOff x="4700864" y="3310375"/>
              <a:chExt cx="732557" cy="1048374"/>
            </a:xfrm>
          </p:grpSpPr>
          <p:sp>
            <p:nvSpPr>
              <p:cNvPr id="9" name="Arc 8"/>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Arc 1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2055" name="Picture 7" descr="D:\research\talks\UMD_HCIL2012_Symposium\images\FlowerPatel2_tran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10" name="Teardrop 9"/>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ardrop 17"/>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26" name="Oval 25"/>
            <p:cNvSpPr/>
            <p:nvPr/>
          </p:nvSpPr>
          <p:spPr>
            <a:xfrm>
              <a:off x="3257550" y="2949161"/>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7" name="Group 16"/>
            <p:cNvGrpSpPr/>
            <p:nvPr/>
          </p:nvGrpSpPr>
          <p:grpSpPr>
            <a:xfrm>
              <a:off x="3559858" y="3127445"/>
              <a:ext cx="599437" cy="661070"/>
              <a:chOff x="3559858" y="3127445"/>
              <a:chExt cx="599437" cy="661070"/>
            </a:xfrm>
          </p:grpSpPr>
          <p:sp>
            <p:nvSpPr>
              <p:cNvPr id="13" name="Rectangle 12"/>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3" name="Rectangle 22"/>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Rectangle 23"/>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28" name="Straight Connector 27"/>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grpSp>
        <p:nvGrpSpPr>
          <p:cNvPr id="21" name="Group 20"/>
          <p:cNvGrpSpPr/>
          <p:nvPr/>
        </p:nvGrpSpPr>
        <p:grpSpPr>
          <a:xfrm>
            <a:off x="6096000" y="1447800"/>
            <a:ext cx="2995791" cy="2600983"/>
            <a:chOff x="6096000" y="1905000"/>
            <a:chExt cx="2995791" cy="2600983"/>
          </a:xfrm>
        </p:grpSpPr>
        <p:sp>
          <p:nvSpPr>
            <p:cNvPr id="30" name="Oval 29"/>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8" name="Picture 10" descr="D:\research\talks\UMD_HCIL2012_Symposium\images\person_tran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36" name="Oval 35"/>
            <p:cNvSpPr/>
            <p:nvPr/>
          </p:nvSpPr>
          <p:spPr>
            <a:xfrm>
              <a:off x="765810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9" name="Picture 11" descr="D:\research\talks\UMD_HCIL2012_Symposium\images\FamilyWhiteTrans.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Straight Connector 51"/>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sp>
        <p:nvSpPr>
          <p:cNvPr id="41" name="Rounded Rectangle 40"/>
          <p:cNvSpPr/>
          <p:nvPr/>
        </p:nvSpPr>
        <p:spPr>
          <a:xfrm>
            <a:off x="-1153833" y="7872265"/>
            <a:ext cx="4079175" cy="2514600"/>
          </a:xfrm>
          <a:prstGeom prst="roundRect">
            <a:avLst>
              <a:gd name="adj" fmla="val 8207"/>
            </a:avLst>
          </a:prstGeom>
          <a:solidFill>
            <a:srgbClr val="CA252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Inspection-Based Methods</a:t>
            </a:r>
          </a:p>
          <a:p>
            <a:pPr defTabSz="913945"/>
            <a:r>
              <a:rPr lang="en-US" sz="2400" dirty="0">
                <a:solidFill>
                  <a:prstClr val="white"/>
                </a:solidFill>
                <a:latin typeface="Segoe UI Light" pitchFamily="34" charset="0"/>
              </a:rPr>
              <a:t>Based on the skills and experience of evaluators</a:t>
            </a:r>
            <a:endParaRPr lang="en-US" sz="2000" dirty="0">
              <a:solidFill>
                <a:prstClr val="white"/>
              </a:solidFill>
              <a:latin typeface="Segoe UI Light" pitchFamily="34" charset="0"/>
            </a:endParaRPr>
          </a:p>
        </p:txBody>
      </p:sp>
      <p:sp>
        <p:nvSpPr>
          <p:cNvPr id="42" name="Rounded Rectangle 41"/>
          <p:cNvSpPr/>
          <p:nvPr/>
        </p:nvSpPr>
        <p:spPr>
          <a:xfrm>
            <a:off x="3133510" y="7872265"/>
            <a:ext cx="4078223" cy="2514600"/>
          </a:xfrm>
          <a:prstGeom prst="roundRect">
            <a:avLst>
              <a:gd name="adj" fmla="val 8207"/>
            </a:avLst>
          </a:prstGeom>
          <a:solidFill>
            <a:srgbClr val="97CB16">
              <a:alpha val="8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Automated Methods</a:t>
            </a:r>
          </a:p>
          <a:p>
            <a:pPr defTabSz="913945"/>
            <a:r>
              <a:rPr lang="en-US" sz="2400" dirty="0">
                <a:solidFill>
                  <a:prstClr val="white"/>
                </a:solidFill>
                <a:latin typeface="Segoe UI Light" pitchFamily="34" charset="0"/>
              </a:rPr>
              <a:t>Usability measures computed by software</a:t>
            </a:r>
          </a:p>
          <a:p>
            <a:pPr defTabSz="913945"/>
            <a:endParaRPr lang="en-US" sz="2400" dirty="0">
              <a:solidFill>
                <a:prstClr val="white"/>
              </a:solidFill>
              <a:latin typeface="Segoe UI Light" pitchFamily="34" charset="0"/>
            </a:endParaRPr>
          </a:p>
        </p:txBody>
      </p:sp>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cxnSp>
        <p:nvCxnSpPr>
          <p:cNvPr id="7" name="Straight Arrow Connector 6"/>
          <p:cNvCxnSpPr/>
          <p:nvPr/>
        </p:nvCxnSpPr>
        <p:spPr>
          <a:xfrm>
            <a:off x="3484878" y="7181300"/>
            <a:ext cx="2110925" cy="0"/>
          </a:xfrm>
          <a:prstGeom prst="straightConnector1">
            <a:avLst/>
          </a:prstGeom>
          <a:ln>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304800"/>
            <a:ext cx="9144000" cy="769441"/>
          </a:xfrm>
          <a:prstGeom prst="rect">
            <a:avLst/>
          </a:prstGeom>
          <a:noFill/>
        </p:spPr>
        <p:txBody>
          <a:bodyPr wrap="square" rtlCol="0">
            <a:spAutoFit/>
          </a:bodyPr>
          <a:lstStyle/>
          <a:p>
            <a:pPr algn="ctr"/>
            <a:r>
              <a:rPr lang="en-US" sz="4400" dirty="0">
                <a:solidFill>
                  <a:schemeClr val="bg1"/>
                </a:solidFill>
                <a:latin typeface="Segoe UI Semibold" pitchFamily="34" charset="0"/>
              </a:rPr>
              <a:t>Reflect</a:t>
            </a:r>
            <a:r>
              <a:rPr lang="en-US" sz="4400" baseline="-25000" dirty="0">
                <a:solidFill>
                  <a:srgbClr val="00B0F0"/>
                </a:solidFill>
                <a:latin typeface="Segoe UI Semibold" pitchFamily="34" charset="0"/>
              </a:rPr>
              <a:t>2</a:t>
            </a:r>
            <a:r>
              <a:rPr lang="en-US" sz="4400" dirty="0">
                <a:solidFill>
                  <a:srgbClr val="00B0F0"/>
                </a:solidFill>
                <a:latin typeface="Segoe UI Semibold" pitchFamily="34" charset="0"/>
              </a:rPr>
              <a:t>O</a:t>
            </a:r>
            <a:r>
              <a:rPr lang="en-US" sz="4400" dirty="0" smtClean="0">
                <a:solidFill>
                  <a:srgbClr val="0970C4"/>
                </a:solidFill>
                <a:latin typeface="Segoe UI Light" pitchFamily="34" charset="0"/>
              </a:rPr>
              <a:t> </a:t>
            </a:r>
            <a:r>
              <a:rPr lang="en-US" sz="4400" dirty="0" smtClean="0">
                <a:solidFill>
                  <a:prstClr val="white"/>
                </a:solidFill>
                <a:latin typeface="Segoe UI Light" pitchFamily="34" charset="0"/>
              </a:rPr>
              <a:t>Design Dimensions</a:t>
            </a:r>
          </a:p>
        </p:txBody>
      </p:sp>
      <p:pic>
        <p:nvPicPr>
          <p:cNvPr id="51" name="Picture 4" descr="D:\research\talks\UMD_HCIL2012_Symposium\images\FlowerPetal_Trans4.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01709" y="2656905"/>
            <a:ext cx="525779" cy="502920"/>
          </a:xfrm>
          <a:prstGeom prst="rect">
            <a:avLst/>
          </a:prstGeom>
          <a:noFill/>
          <a:extLst>
            <a:ext uri="{909E8E84-426E-40DD-AFC4-6F175D3DCCD1}">
              <a14:hiddenFill xmlns:a14="http://schemas.microsoft.com/office/drawing/2010/main">
                <a:solidFill>
                  <a:srgbClr val="FFFFFF"/>
                </a:solidFill>
              </a14:hiddenFill>
            </a:ext>
          </a:extLst>
        </p:spPr>
      </p:pic>
      <p:pic>
        <p:nvPicPr>
          <p:cNvPr id="67" name="Content Placeholder 3" descr="Screen Clippi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820400" y="1447800"/>
            <a:ext cx="2066169" cy="1234440"/>
          </a:xfrm>
          <a:prstGeom prst="rect">
            <a:avLst/>
          </a:prstGeom>
          <a:ln>
            <a:solidFill>
              <a:schemeClr val="bg1"/>
            </a:solidFill>
          </a:ln>
        </p:spPr>
      </p:pic>
      <p:sp>
        <p:nvSpPr>
          <p:cNvPr id="64" name="Rectangle 63"/>
          <p:cNvSpPr/>
          <p:nvPr/>
        </p:nvSpPr>
        <p:spPr>
          <a:xfrm>
            <a:off x="0" y="2353697"/>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TextBox 64"/>
          <p:cNvSpPr txBox="1"/>
          <p:nvPr/>
        </p:nvSpPr>
        <p:spPr>
          <a:xfrm>
            <a:off x="-57150" y="16764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1535114754"/>
      </p:ext>
    </p:extLst>
  </p:cSld>
  <p:clrMapOvr>
    <a:masterClrMapping/>
  </p:clrMapOvr>
  <mc:AlternateContent xmlns:mc="http://schemas.openxmlformats.org/markup-compatibility/2006" xmlns:p14="http://schemas.microsoft.com/office/powerpoint/2010/main">
    <mc:Choice Requires="p14">
      <p:transition spd="slow" p14:dur="2000" advClick="0" advTm="500"/>
    </mc:Choice>
    <mc:Fallback xmlns="">
      <p:transition spd="slow" advClick="0" advTm="5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43791" y="7525033"/>
            <a:ext cx="3048000" cy="2600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371600"/>
            <a:ext cx="10572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581150" y="24897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1" name="Picture 3" descr="D:\research\talks\UMD_HCIL2012_Symposium\images\excavator_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508" y="26936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183642" y="24900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2" name="Picture 4" descr="D:\research\talks\UMD_HCIL2012_Symposium\images\white_shove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26999">
            <a:off x="343194" y="2673748"/>
            <a:ext cx="867318" cy="867318"/>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files.softicons.com/download/internet-icons/di-black-symbol-icons-by-drew-maughan/png/256/pers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580" y="-1524000"/>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Connector 21"/>
          <p:cNvCxnSpPr/>
          <p:nvPr/>
        </p:nvCxnSpPr>
        <p:spPr>
          <a:xfrm>
            <a:off x="1041365" y="7162800"/>
            <a:ext cx="1772507" cy="0"/>
          </a:xfrm>
          <a:prstGeom prst="line">
            <a:avLst/>
          </a:prstGeom>
          <a:ln w="76200">
            <a:solidFill>
              <a:schemeClr val="bg1">
                <a:lumMod val="9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61" name="Left-Right Arrow 2060"/>
          <p:cNvSpPr/>
          <p:nvPr/>
        </p:nvSpPr>
        <p:spPr>
          <a:xfrm>
            <a:off x="3200400" y="7391400"/>
            <a:ext cx="2007338" cy="267269"/>
          </a:xfrm>
          <a:prstGeom prst="leftRightArrow">
            <a:avLst>
              <a:gd name="adj1" fmla="val 43545"/>
              <a:gd name="adj2"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62" name="Right Arrow 2061"/>
          <p:cNvSpPr/>
          <p:nvPr/>
        </p:nvSpPr>
        <p:spPr>
          <a:xfrm>
            <a:off x="1394312" y="7658669"/>
            <a:ext cx="1066612" cy="427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9" name="Group 18"/>
          <p:cNvGrpSpPr/>
          <p:nvPr/>
        </p:nvGrpSpPr>
        <p:grpSpPr>
          <a:xfrm>
            <a:off x="3028950" y="1447800"/>
            <a:ext cx="3067050" cy="2600983"/>
            <a:chOff x="3028950" y="1905000"/>
            <a:chExt cx="3067050" cy="2600983"/>
          </a:xfrm>
        </p:grpSpPr>
        <p:sp>
          <p:nvSpPr>
            <p:cNvPr id="20" name="Oval 19"/>
            <p:cNvSpPr/>
            <p:nvPr/>
          </p:nvSpPr>
          <p:spPr>
            <a:xfrm>
              <a:off x="4629150" y="2933700"/>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1" name="Group 10"/>
            <p:cNvGrpSpPr/>
            <p:nvPr/>
          </p:nvGrpSpPr>
          <p:grpSpPr>
            <a:xfrm>
              <a:off x="4957981" y="3275426"/>
              <a:ext cx="732557" cy="1048374"/>
              <a:chOff x="4700864" y="3310375"/>
              <a:chExt cx="732557" cy="1048374"/>
            </a:xfrm>
          </p:grpSpPr>
          <p:sp>
            <p:nvSpPr>
              <p:cNvPr id="9" name="Arc 8"/>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Arc 15"/>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2055" name="Picture 7" descr="D:\research\talks\UMD_HCIL2012_Symposium\images\FlowerPatel2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10" name="Teardrop 9"/>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ardrop 17"/>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26" name="Oval 25"/>
            <p:cNvSpPr/>
            <p:nvPr/>
          </p:nvSpPr>
          <p:spPr>
            <a:xfrm>
              <a:off x="3257550" y="2949161"/>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7" name="Group 16"/>
            <p:cNvGrpSpPr/>
            <p:nvPr/>
          </p:nvGrpSpPr>
          <p:grpSpPr>
            <a:xfrm>
              <a:off x="3559858" y="3127445"/>
              <a:ext cx="599437" cy="661070"/>
              <a:chOff x="3559858" y="3127445"/>
              <a:chExt cx="599437" cy="661070"/>
            </a:xfrm>
          </p:grpSpPr>
          <p:sp>
            <p:nvSpPr>
              <p:cNvPr id="13" name="Rectangle 12"/>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3" name="Rectangle 22"/>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Rectangle 23"/>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28" name="Straight Connector 27"/>
            <p:cNvCxnSpPr/>
            <p:nvPr/>
          </p:nvCxnSpPr>
          <p:spPr>
            <a:xfrm>
              <a:off x="302895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grpSp>
        <p:nvGrpSpPr>
          <p:cNvPr id="21" name="Group 20"/>
          <p:cNvGrpSpPr/>
          <p:nvPr/>
        </p:nvGrpSpPr>
        <p:grpSpPr>
          <a:xfrm>
            <a:off x="6096000" y="1447800"/>
            <a:ext cx="2995791" cy="2600983"/>
            <a:chOff x="6096000" y="1905000"/>
            <a:chExt cx="2995791" cy="2600983"/>
          </a:xfrm>
        </p:grpSpPr>
        <p:sp>
          <p:nvSpPr>
            <p:cNvPr id="30" name="Oval 29"/>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8" name="Picture 10" descr="D:\research\talks\UMD_HCIL2012_Symposium\images\person_tran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36" name="Oval 35"/>
            <p:cNvSpPr/>
            <p:nvPr/>
          </p:nvSpPr>
          <p:spPr>
            <a:xfrm>
              <a:off x="7658100" y="2943166"/>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9" name="Picture 11" descr="D:\research\talks\UMD_HCIL2012_Symposium\images\FamilyWhiteTrans.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Straight Connector 51"/>
            <p:cNvCxnSpPr/>
            <p:nvPr/>
          </p:nvCxnSpPr>
          <p:spPr>
            <a:xfrm>
              <a:off x="6096000" y="1905000"/>
              <a:ext cx="0" cy="26009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sp>
        <p:nvSpPr>
          <p:cNvPr id="41" name="Rounded Rectangle 40"/>
          <p:cNvSpPr/>
          <p:nvPr/>
        </p:nvSpPr>
        <p:spPr>
          <a:xfrm>
            <a:off x="-1153833" y="7872265"/>
            <a:ext cx="4079175" cy="2514600"/>
          </a:xfrm>
          <a:prstGeom prst="roundRect">
            <a:avLst>
              <a:gd name="adj" fmla="val 8207"/>
            </a:avLst>
          </a:prstGeom>
          <a:solidFill>
            <a:srgbClr val="CA252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Inspection-Based Methods</a:t>
            </a:r>
          </a:p>
          <a:p>
            <a:pPr defTabSz="913945"/>
            <a:r>
              <a:rPr lang="en-US" sz="2400" dirty="0">
                <a:solidFill>
                  <a:prstClr val="white"/>
                </a:solidFill>
                <a:latin typeface="Segoe UI Light" pitchFamily="34" charset="0"/>
              </a:rPr>
              <a:t>Based on the skills and experience of evaluators</a:t>
            </a:r>
            <a:endParaRPr lang="en-US" sz="2000" dirty="0">
              <a:solidFill>
                <a:prstClr val="white"/>
              </a:solidFill>
              <a:latin typeface="Segoe UI Light" pitchFamily="34" charset="0"/>
            </a:endParaRPr>
          </a:p>
        </p:txBody>
      </p:sp>
      <p:sp>
        <p:nvSpPr>
          <p:cNvPr id="42" name="Rounded Rectangle 41"/>
          <p:cNvSpPr/>
          <p:nvPr/>
        </p:nvSpPr>
        <p:spPr>
          <a:xfrm>
            <a:off x="3133510" y="7872265"/>
            <a:ext cx="4078223" cy="2514600"/>
          </a:xfrm>
          <a:prstGeom prst="roundRect">
            <a:avLst>
              <a:gd name="adj" fmla="val 8207"/>
            </a:avLst>
          </a:prstGeom>
          <a:solidFill>
            <a:srgbClr val="97CB16">
              <a:alpha val="8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Automated Methods</a:t>
            </a:r>
          </a:p>
          <a:p>
            <a:pPr defTabSz="913945"/>
            <a:r>
              <a:rPr lang="en-US" sz="2400" dirty="0">
                <a:solidFill>
                  <a:prstClr val="white"/>
                </a:solidFill>
                <a:latin typeface="Segoe UI Light" pitchFamily="34" charset="0"/>
              </a:rPr>
              <a:t>Usability measures computed by software</a:t>
            </a:r>
          </a:p>
          <a:p>
            <a:pPr defTabSz="913945"/>
            <a:endParaRPr lang="en-US" sz="2400" dirty="0">
              <a:solidFill>
                <a:prstClr val="white"/>
              </a:solidFill>
              <a:latin typeface="Segoe UI Light" pitchFamily="34" charset="0"/>
            </a:endParaRPr>
          </a:p>
        </p:txBody>
      </p:sp>
      <p:sp>
        <p:nvSpPr>
          <p:cNvPr id="43" name="Rounded Rectangle 42"/>
          <p:cNvSpPr/>
          <p:nvPr/>
        </p:nvSpPr>
        <p:spPr>
          <a:xfrm>
            <a:off x="-1153833" y="105917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5917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cxnSp>
        <p:nvCxnSpPr>
          <p:cNvPr id="7" name="Straight Arrow Connector 6"/>
          <p:cNvCxnSpPr/>
          <p:nvPr/>
        </p:nvCxnSpPr>
        <p:spPr>
          <a:xfrm>
            <a:off x="3484878" y="7181300"/>
            <a:ext cx="2110925" cy="0"/>
          </a:xfrm>
          <a:prstGeom prst="straightConnector1">
            <a:avLst/>
          </a:prstGeom>
          <a:ln>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304800"/>
            <a:ext cx="9144000" cy="769441"/>
          </a:xfrm>
          <a:prstGeom prst="rect">
            <a:avLst/>
          </a:prstGeom>
          <a:noFill/>
        </p:spPr>
        <p:txBody>
          <a:bodyPr wrap="square" rtlCol="0">
            <a:spAutoFit/>
          </a:bodyPr>
          <a:lstStyle/>
          <a:p>
            <a:pPr algn="ctr"/>
            <a:r>
              <a:rPr lang="en-US" sz="4400" dirty="0" smtClean="0">
                <a:solidFill>
                  <a:schemeClr val="bg1"/>
                </a:solidFill>
                <a:latin typeface="Segoe UI Semibold" pitchFamily="34" charset="0"/>
              </a:rPr>
              <a:t>Reflect</a:t>
            </a:r>
            <a:r>
              <a:rPr lang="en-US" sz="4400" baseline="-25000" dirty="0" smtClean="0">
                <a:solidFill>
                  <a:srgbClr val="00B0F0"/>
                </a:solidFill>
                <a:latin typeface="Segoe UI Semibold" pitchFamily="34" charset="0"/>
              </a:rPr>
              <a:t>2</a:t>
            </a:r>
            <a:r>
              <a:rPr lang="en-US" sz="4400" dirty="0" smtClean="0">
                <a:solidFill>
                  <a:srgbClr val="00B0F0"/>
                </a:solidFill>
                <a:latin typeface="Segoe UI Semibold" pitchFamily="34" charset="0"/>
              </a:rPr>
              <a:t>O</a:t>
            </a:r>
            <a:r>
              <a:rPr lang="en-US" sz="4400" dirty="0" smtClean="0">
                <a:solidFill>
                  <a:srgbClr val="0970C4"/>
                </a:solidFill>
                <a:latin typeface="Segoe UI Light" pitchFamily="34" charset="0"/>
              </a:rPr>
              <a:t> </a:t>
            </a:r>
            <a:r>
              <a:rPr lang="en-US" sz="4400" dirty="0" smtClean="0">
                <a:solidFill>
                  <a:prstClr val="white"/>
                </a:solidFill>
                <a:latin typeface="Segoe UI Light" pitchFamily="34" charset="0"/>
              </a:rPr>
              <a:t>Design Dimensions</a:t>
            </a:r>
          </a:p>
        </p:txBody>
      </p:sp>
      <p:pic>
        <p:nvPicPr>
          <p:cNvPr id="51" name="Picture 4" descr="D:\research\talks\UMD_HCIL2012_Symposium\images\FlowerPetal_Trans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1709" y="2656905"/>
            <a:ext cx="525779" cy="502920"/>
          </a:xfrm>
          <a:prstGeom prst="rect">
            <a:avLst/>
          </a:prstGeom>
          <a:noFill/>
          <a:extLst>
            <a:ext uri="{909E8E84-426E-40DD-AFC4-6F175D3DCCD1}">
              <a14:hiddenFill xmlns:a14="http://schemas.microsoft.com/office/drawing/2010/main">
                <a:solidFill>
                  <a:srgbClr val="FFFFFF"/>
                </a:solidFill>
              </a14:hiddenFill>
            </a:ext>
          </a:extLst>
        </p:spPr>
      </p:pic>
      <p:pic>
        <p:nvPicPr>
          <p:cNvPr id="67" name="Content Placeholder 3" descr="Screen Clippi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20400" y="1447800"/>
            <a:ext cx="2066169" cy="1234440"/>
          </a:xfrm>
          <a:prstGeom prst="rect">
            <a:avLst/>
          </a:prstGeom>
          <a:ln>
            <a:solidFill>
              <a:schemeClr val="bg1"/>
            </a:solidFill>
          </a:ln>
        </p:spPr>
      </p:pic>
      <p:sp>
        <p:nvSpPr>
          <p:cNvPr id="64" name="Rectangle 63"/>
          <p:cNvSpPr/>
          <p:nvPr/>
        </p:nvSpPr>
        <p:spPr>
          <a:xfrm>
            <a:off x="0" y="2353697"/>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Rectangle 64"/>
          <p:cNvSpPr/>
          <p:nvPr/>
        </p:nvSpPr>
        <p:spPr>
          <a:xfrm>
            <a:off x="6170888" y="2353697"/>
            <a:ext cx="1396904"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TextBox 65"/>
          <p:cNvSpPr txBox="1"/>
          <p:nvPr/>
        </p:nvSpPr>
        <p:spPr>
          <a:xfrm>
            <a:off x="-57150" y="16764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1260907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p:cNvSpPr/>
          <p:nvPr/>
        </p:nvSpPr>
        <p:spPr>
          <a:xfrm flipV="1">
            <a:off x="2860382" y="8229600"/>
            <a:ext cx="3155950" cy="1828800"/>
          </a:xfrm>
          <a:prstGeom prst="arc">
            <a:avLst>
              <a:gd name="adj1" fmla="val 10814535"/>
              <a:gd name="adj2" fmla="val 0"/>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xtBox 17"/>
          <p:cNvSpPr txBox="1"/>
          <p:nvPr/>
        </p:nvSpPr>
        <p:spPr>
          <a:xfrm>
            <a:off x="4226429" y="3145982"/>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9" name="TextBox 18"/>
          <p:cNvSpPr txBox="1"/>
          <p:nvPr/>
        </p:nvSpPr>
        <p:spPr>
          <a:xfrm>
            <a:off x="1541439" y="3145982"/>
            <a:ext cx="3087195" cy="923330"/>
          </a:xfrm>
          <a:prstGeom prst="rect">
            <a:avLst/>
          </a:prstGeom>
          <a:noFill/>
        </p:spPr>
        <p:txBody>
          <a:bodyPr wrap="square" rtlCol="0">
            <a:spAutoFit/>
          </a:bodyPr>
          <a:lstStyle/>
          <a:p>
            <a:pPr algn="ctr"/>
            <a:r>
              <a:rPr lang="en-US" sz="5400" dirty="0" smtClean="0">
                <a:solidFill>
                  <a:prstClr val="white">
                    <a:lumMod val="65000"/>
                  </a:prstClr>
                </a:solidFill>
                <a:latin typeface="Segoe UI Semibold" pitchFamily="34" charset="0"/>
              </a:rPr>
              <a:t>sensing</a:t>
            </a:r>
            <a:endParaRPr lang="en-US" sz="2000" dirty="0">
              <a:solidFill>
                <a:prstClr val="white">
                  <a:lumMod val="65000"/>
                </a:prstClr>
              </a:solidFill>
              <a:latin typeface="Segoe UI Semibold" pitchFamily="34" charset="0"/>
            </a:endParaRPr>
          </a:p>
        </p:txBody>
      </p:sp>
      <p:sp>
        <p:nvSpPr>
          <p:cNvPr id="23" name="Arc 22"/>
          <p:cNvSpPr/>
          <p:nvPr/>
        </p:nvSpPr>
        <p:spPr>
          <a:xfrm rot="10800000">
            <a:off x="2987845" y="2694579"/>
            <a:ext cx="2872322" cy="1963021"/>
          </a:xfrm>
          <a:prstGeom prst="arc">
            <a:avLst>
              <a:gd name="adj1" fmla="val 11422372"/>
              <a:gd name="adj2" fmla="val 20956376"/>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Arc 23"/>
          <p:cNvSpPr/>
          <p:nvPr/>
        </p:nvSpPr>
        <p:spPr>
          <a:xfrm rot="10800000" flipV="1">
            <a:off x="-2705100" y="6422669"/>
            <a:ext cx="2743200" cy="2743200"/>
          </a:xfrm>
          <a:prstGeom prst="arc">
            <a:avLst>
              <a:gd name="adj1" fmla="val 16117222"/>
              <a:gd name="adj2" fmla="val 15115890"/>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nvGrpSpPr>
          <p:cNvPr id="3" name="Group 2"/>
          <p:cNvGrpSpPr/>
          <p:nvPr/>
        </p:nvGrpSpPr>
        <p:grpSpPr>
          <a:xfrm>
            <a:off x="2987845" y="2152901"/>
            <a:ext cx="2872322" cy="2322979"/>
            <a:chOff x="2987845" y="2152901"/>
            <a:chExt cx="2872322" cy="2322979"/>
          </a:xfrm>
        </p:grpSpPr>
        <p:sp>
          <p:nvSpPr>
            <p:cNvPr id="9" name="Rectangle 8"/>
            <p:cNvSpPr/>
            <p:nvPr/>
          </p:nvSpPr>
          <p:spPr>
            <a:xfrm>
              <a:off x="3702864" y="2152901"/>
              <a:ext cx="1349793" cy="923330"/>
            </a:xfrm>
            <a:prstGeom prst="rect">
              <a:avLst/>
            </a:prstGeom>
          </p:spPr>
          <p:txBody>
            <a:bodyPr wrap="none">
              <a:spAutoFit/>
            </a:bodyPr>
            <a:lstStyle/>
            <a:p>
              <a:pPr algn="ctr"/>
              <a:r>
                <a:rPr lang="en-US" sz="5400" dirty="0" smtClean="0">
                  <a:solidFill>
                    <a:prstClr val="white">
                      <a:lumMod val="85000"/>
                    </a:prstClr>
                  </a:solidFill>
                  <a:latin typeface="Segoe UI Semibold" pitchFamily="34" charset="0"/>
                </a:rPr>
                <a:t>you</a:t>
              </a:r>
              <a:endParaRPr lang="en-US" sz="4800" dirty="0">
                <a:solidFill>
                  <a:prstClr val="white">
                    <a:lumMod val="85000"/>
                  </a:prstClr>
                </a:solidFill>
                <a:latin typeface="Segoe UI Semibold" pitchFamily="34" charset="0"/>
              </a:endParaRPr>
            </a:p>
          </p:txBody>
        </p:sp>
        <p:sp>
          <p:nvSpPr>
            <p:cNvPr id="10" name="Arc 9"/>
            <p:cNvSpPr/>
            <p:nvPr/>
          </p:nvSpPr>
          <p:spPr>
            <a:xfrm rot="10800000" flipH="1" flipV="1">
              <a:off x="2987845" y="2647080"/>
              <a:ext cx="2872322" cy="1828800"/>
            </a:xfrm>
            <a:prstGeom prst="arc">
              <a:avLst>
                <a:gd name="adj1" fmla="val 18009919"/>
                <a:gd name="adj2" fmla="val 20889353"/>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1" name="Arc 10"/>
            <p:cNvSpPr/>
            <p:nvPr/>
          </p:nvSpPr>
          <p:spPr>
            <a:xfrm rot="10800000" flipV="1">
              <a:off x="2987845" y="2647080"/>
              <a:ext cx="2872322" cy="1828800"/>
            </a:xfrm>
            <a:prstGeom prst="arc">
              <a:avLst>
                <a:gd name="adj1" fmla="val 18382002"/>
                <a:gd name="adj2" fmla="val 21164259"/>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4" name="TextBox 3"/>
          <p:cNvSpPr txBox="1"/>
          <p:nvPr/>
        </p:nvSpPr>
        <p:spPr>
          <a:xfrm rot="21065562">
            <a:off x="-1384066" y="-2070583"/>
            <a:ext cx="4133557" cy="1754326"/>
          </a:xfrm>
          <a:prstGeom prst="rect">
            <a:avLst/>
          </a:prstGeom>
          <a:noFill/>
        </p:spPr>
        <p:txBody>
          <a:bodyPr wrap="square" rtlCol="0">
            <a:spAutoFit/>
          </a:bodyPr>
          <a:lstStyle/>
          <a:p>
            <a:r>
              <a:rPr lang="en-US" dirty="0" smtClean="0">
                <a:solidFill>
                  <a:srgbClr val="FF0000"/>
                </a:solidFill>
                <a:latin typeface="Segoe Print" pitchFamily="2" charset="0"/>
              </a:rPr>
              <a:t>Where do I introduce that this work is often called?</a:t>
            </a:r>
          </a:p>
          <a:p>
            <a:r>
              <a:rPr lang="en-US" dirty="0" smtClean="0">
                <a:solidFill>
                  <a:srgbClr val="FF0000"/>
                </a:solidFill>
                <a:latin typeface="Segoe Print" pitchFamily="2" charset="0"/>
              </a:rPr>
              <a:t>Persuasive technology</a:t>
            </a:r>
          </a:p>
          <a:p>
            <a:r>
              <a:rPr lang="en-US" dirty="0" smtClean="0">
                <a:solidFill>
                  <a:srgbClr val="FF0000"/>
                </a:solidFill>
                <a:latin typeface="Segoe Print" pitchFamily="2" charset="0"/>
              </a:rPr>
              <a:t>Quantified self</a:t>
            </a:r>
          </a:p>
          <a:p>
            <a:r>
              <a:rPr lang="en-US" dirty="0" smtClean="0">
                <a:solidFill>
                  <a:srgbClr val="FF0000"/>
                </a:solidFill>
                <a:latin typeface="Segoe Print" pitchFamily="2" charset="0"/>
              </a:rPr>
              <a:t>Personal informatics</a:t>
            </a:r>
          </a:p>
          <a:p>
            <a:r>
              <a:rPr lang="en-US" dirty="0" smtClean="0">
                <a:solidFill>
                  <a:srgbClr val="FF0000"/>
                </a:solidFill>
                <a:latin typeface="Segoe Print" pitchFamily="2" charset="0"/>
              </a:rPr>
              <a:t>Eco-feedback</a:t>
            </a:r>
            <a:endParaRPr lang="en-US" dirty="0">
              <a:solidFill>
                <a:srgbClr val="FF0000"/>
              </a:solidFill>
              <a:latin typeface="Segoe Print" pitchFamily="2" charset="0"/>
            </a:endParaRPr>
          </a:p>
        </p:txBody>
      </p:sp>
      <p:sp>
        <p:nvSpPr>
          <p:cNvPr id="12" name="Left Brace 11"/>
          <p:cNvSpPr/>
          <p:nvPr/>
        </p:nvSpPr>
        <p:spPr>
          <a:xfrm rot="16200000">
            <a:off x="-3314701" y="-884968"/>
            <a:ext cx="381001" cy="5486400"/>
          </a:xfrm>
          <a:prstGeom prst="leftBrace">
            <a:avLst>
              <a:gd name="adj1" fmla="val 8333"/>
              <a:gd name="adj2" fmla="val 4477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3" name="Group 12"/>
          <p:cNvGrpSpPr/>
          <p:nvPr/>
        </p:nvGrpSpPr>
        <p:grpSpPr>
          <a:xfrm>
            <a:off x="469075" y="533400"/>
            <a:ext cx="7848599" cy="1905000"/>
            <a:chOff x="469075" y="533400"/>
            <a:chExt cx="7848599" cy="1905000"/>
          </a:xfrm>
        </p:grpSpPr>
        <p:sp>
          <p:nvSpPr>
            <p:cNvPr id="5" name="TextBox 4"/>
            <p:cNvSpPr txBox="1"/>
            <p:nvPr/>
          </p:nvSpPr>
          <p:spPr>
            <a:xfrm>
              <a:off x="469075" y="722293"/>
              <a:ext cx="7848599" cy="954107"/>
            </a:xfrm>
            <a:prstGeom prst="rect">
              <a:avLst/>
            </a:prstGeom>
            <a:noFill/>
            <a:ln>
              <a:noFill/>
            </a:ln>
          </p:spPr>
          <p:txBody>
            <a:bodyPr wrap="square" rtlCol="0">
              <a:spAutoFit/>
            </a:bodyPr>
            <a:lstStyle/>
            <a:p>
              <a:pPr algn="ctr"/>
              <a:r>
                <a:rPr lang="en-US" sz="2800" dirty="0" smtClean="0">
                  <a:solidFill>
                    <a:schemeClr val="bg1"/>
                  </a:solidFill>
                  <a:latin typeface="Segoe UI Light" pitchFamily="34" charset="0"/>
                </a:rPr>
                <a:t>Can we use </a:t>
              </a:r>
              <a:r>
                <a:rPr lang="en-US" sz="2800" dirty="0" smtClean="0">
                  <a:solidFill>
                    <a:schemeClr val="bg1"/>
                  </a:solidFill>
                  <a:latin typeface="Segoe UI Semibold" pitchFamily="34" charset="0"/>
                </a:rPr>
                <a:t>sensing</a:t>
              </a:r>
              <a:r>
                <a:rPr lang="en-US" sz="2800" dirty="0" smtClean="0">
                  <a:solidFill>
                    <a:schemeClr val="bg1"/>
                  </a:solidFill>
                  <a:latin typeface="Segoe UI Light" pitchFamily="34" charset="0"/>
                </a:rPr>
                <a:t> and </a:t>
              </a:r>
              <a:r>
                <a:rPr lang="en-US" sz="2800" dirty="0" smtClean="0">
                  <a:solidFill>
                    <a:schemeClr val="bg1"/>
                  </a:solidFill>
                  <a:latin typeface="Segoe UI Semibold" pitchFamily="34" charset="0"/>
                </a:rPr>
                <a:t>feedback</a:t>
              </a:r>
              <a:r>
                <a:rPr lang="en-US" sz="2800" dirty="0" smtClean="0">
                  <a:solidFill>
                    <a:schemeClr val="bg1"/>
                  </a:solidFill>
                  <a:latin typeface="Segoe UI Light" pitchFamily="34" charset="0"/>
                </a:rPr>
                <a:t> to improve people’s lives and the environment around them? </a:t>
              </a:r>
              <a:endParaRPr lang="en-US" sz="2800" dirty="0">
                <a:solidFill>
                  <a:schemeClr val="bg1"/>
                </a:solidFill>
                <a:latin typeface="Segoe UI Light" pitchFamily="34" charset="0"/>
              </a:endParaRPr>
            </a:p>
          </p:txBody>
        </p:sp>
        <p:sp>
          <p:nvSpPr>
            <p:cNvPr id="6" name="Rectangle 5"/>
            <p:cNvSpPr/>
            <p:nvPr/>
          </p:nvSpPr>
          <p:spPr>
            <a:xfrm>
              <a:off x="469075" y="533400"/>
              <a:ext cx="7848599" cy="131470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flipV="1">
              <a:off x="4377760" y="1858232"/>
              <a:ext cx="0" cy="580168"/>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pSp>
      <p:sp>
        <p:nvSpPr>
          <p:cNvPr id="7" name="TextBox 6"/>
          <p:cNvSpPr txBox="1"/>
          <p:nvPr/>
        </p:nvSpPr>
        <p:spPr>
          <a:xfrm>
            <a:off x="1143000" y="7315200"/>
            <a:ext cx="2971800" cy="369332"/>
          </a:xfrm>
          <a:prstGeom prst="rect">
            <a:avLst/>
          </a:prstGeom>
          <a:noFill/>
        </p:spPr>
        <p:txBody>
          <a:bodyPr wrap="square" rtlCol="0">
            <a:spAutoFit/>
          </a:bodyPr>
          <a:lstStyle/>
          <a:p>
            <a:r>
              <a:rPr lang="en-US" dirty="0" smtClean="0">
                <a:solidFill>
                  <a:schemeClr val="bg1"/>
                </a:solidFill>
              </a:rPr>
              <a:t>Embedded Systems</a:t>
            </a:r>
            <a:endParaRPr lang="en-US" dirty="0">
              <a:solidFill>
                <a:schemeClr val="bg1"/>
              </a:solidFill>
            </a:endParaRPr>
          </a:p>
        </p:txBody>
      </p:sp>
    </p:spTree>
    <p:extLst>
      <p:ext uri="{BB962C8B-B14F-4D97-AF65-F5344CB8AC3E}">
        <p14:creationId xmlns:p14="http://schemas.microsoft.com/office/powerpoint/2010/main" val="4083642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7775" y="1683415"/>
            <a:ext cx="8458200" cy="461665"/>
          </a:xfrm>
          <a:prstGeom prst="rect">
            <a:avLst/>
          </a:prstGeom>
          <a:noFill/>
        </p:spPr>
        <p:txBody>
          <a:bodyPr wrap="square" rtlCol="0">
            <a:spAutoFit/>
          </a:bodyPr>
          <a:lstStyle/>
          <a:p>
            <a:r>
              <a:rPr lang="en-US" sz="2400" dirty="0" smtClean="0">
                <a:solidFill>
                  <a:prstClr val="white">
                    <a:lumMod val="95000"/>
                  </a:prstClr>
                </a:solidFill>
                <a:latin typeface="Segoe UI Light" pitchFamily="34" charset="0"/>
              </a:rPr>
              <a:t>Two sets of designs:</a:t>
            </a:r>
            <a:endParaRPr lang="en-US" sz="2400" dirty="0">
              <a:solidFill>
                <a:prstClr val="white">
                  <a:lumMod val="95000"/>
                </a:prstClr>
              </a:solidFill>
              <a:latin typeface="Segoe UI Light" pitchFamily="34" charset="0"/>
            </a:endParaRPr>
          </a:p>
        </p:txBody>
      </p:sp>
      <p:grpSp>
        <p:nvGrpSpPr>
          <p:cNvPr id="9" name="Group 8"/>
          <p:cNvGrpSpPr/>
          <p:nvPr/>
        </p:nvGrpSpPr>
        <p:grpSpPr>
          <a:xfrm>
            <a:off x="397775" y="2449880"/>
            <a:ext cx="8505825" cy="923330"/>
            <a:chOff x="397775" y="2650177"/>
            <a:chExt cx="8505825" cy="923330"/>
          </a:xfrm>
        </p:grpSpPr>
        <p:sp>
          <p:nvSpPr>
            <p:cNvPr id="5" name="TextBox 4"/>
            <p:cNvSpPr txBox="1"/>
            <p:nvPr/>
          </p:nvSpPr>
          <p:spPr>
            <a:xfrm>
              <a:off x="931175" y="2727121"/>
              <a:ext cx="7972425" cy="769441"/>
            </a:xfrm>
            <a:prstGeom prst="rect">
              <a:avLst/>
            </a:prstGeom>
            <a:noFill/>
          </p:spPr>
          <p:txBody>
            <a:bodyPr wrap="square" rtlCol="0">
              <a:spAutoFit/>
            </a:bodyPr>
            <a:lstStyle/>
            <a:p>
              <a:r>
                <a:rPr lang="en-US" sz="2400" dirty="0" smtClean="0">
                  <a:solidFill>
                    <a:prstClr val="white">
                      <a:lumMod val="95000"/>
                    </a:prstClr>
                  </a:solidFill>
                  <a:latin typeface="Segoe UI Semibold" pitchFamily="34" charset="0"/>
                </a:rPr>
                <a:t>Design Dimensions</a:t>
              </a:r>
            </a:p>
            <a:p>
              <a:r>
                <a:rPr lang="en-US" sz="2000" dirty="0" smtClean="0">
                  <a:solidFill>
                    <a:prstClr val="white">
                      <a:lumMod val="95000"/>
                    </a:prstClr>
                  </a:solidFill>
                  <a:latin typeface="Segoe UI Light" pitchFamily="34" charset="0"/>
                </a:rPr>
                <a:t>Isolate eco-feedback design dimensions in the context of water usage</a:t>
              </a:r>
              <a:endParaRPr lang="en-US" sz="2000" dirty="0">
                <a:solidFill>
                  <a:prstClr val="white">
                    <a:lumMod val="95000"/>
                  </a:prstClr>
                </a:solidFill>
                <a:latin typeface="Segoe UI Light" pitchFamily="34" charset="0"/>
              </a:endParaRPr>
            </a:p>
          </p:txBody>
        </p:sp>
        <p:sp>
          <p:nvSpPr>
            <p:cNvPr id="7" name="TextBox 6"/>
            <p:cNvSpPr txBox="1"/>
            <p:nvPr/>
          </p:nvSpPr>
          <p:spPr>
            <a:xfrm>
              <a:off x="397775" y="2650177"/>
              <a:ext cx="569387" cy="923330"/>
            </a:xfrm>
            <a:prstGeom prst="rect">
              <a:avLst/>
            </a:prstGeom>
            <a:noFill/>
          </p:spPr>
          <p:txBody>
            <a:bodyPr wrap="none" rtlCol="0">
              <a:spAutoFit/>
            </a:bodyPr>
            <a:lstStyle/>
            <a:p>
              <a:r>
                <a:rPr lang="en-US" sz="5400" dirty="0" smtClean="0">
                  <a:solidFill>
                    <a:prstClr val="white">
                      <a:lumMod val="95000"/>
                    </a:prstClr>
                  </a:solidFill>
                  <a:latin typeface="Segoe UI Semibold" pitchFamily="34" charset="0"/>
                </a:rPr>
                <a:t>1</a:t>
              </a:r>
              <a:endParaRPr lang="en-US" sz="5400" dirty="0">
                <a:solidFill>
                  <a:prstClr val="white">
                    <a:lumMod val="95000"/>
                  </a:prstClr>
                </a:solidFill>
                <a:latin typeface="Segoe UI Semibold" pitchFamily="34" charset="0"/>
              </a:endParaRPr>
            </a:p>
          </p:txBody>
        </p:sp>
      </p:grpSp>
      <p:grpSp>
        <p:nvGrpSpPr>
          <p:cNvPr id="10" name="Group 9"/>
          <p:cNvGrpSpPr/>
          <p:nvPr/>
        </p:nvGrpSpPr>
        <p:grpSpPr>
          <a:xfrm>
            <a:off x="397775" y="3613270"/>
            <a:ext cx="8505825" cy="1209228"/>
            <a:chOff x="397775" y="3813567"/>
            <a:chExt cx="8505825" cy="1209228"/>
          </a:xfrm>
        </p:grpSpPr>
        <p:sp>
          <p:nvSpPr>
            <p:cNvPr id="6" name="TextBox 5"/>
            <p:cNvSpPr txBox="1"/>
            <p:nvPr/>
          </p:nvSpPr>
          <p:spPr>
            <a:xfrm>
              <a:off x="931175" y="3945577"/>
              <a:ext cx="7972425" cy="1077218"/>
            </a:xfrm>
            <a:prstGeom prst="rect">
              <a:avLst/>
            </a:prstGeom>
            <a:noFill/>
          </p:spPr>
          <p:txBody>
            <a:bodyPr wrap="square" rtlCol="0">
              <a:spAutoFit/>
            </a:bodyPr>
            <a:lstStyle/>
            <a:p>
              <a:r>
                <a:rPr lang="en-US" sz="2400" dirty="0" smtClean="0">
                  <a:solidFill>
                    <a:prstClr val="white">
                      <a:lumMod val="95000"/>
                    </a:prstClr>
                  </a:solidFill>
                  <a:latin typeface="Segoe UI Semibold" pitchFamily="34" charset="0"/>
                </a:rPr>
                <a:t>Design Probes</a:t>
              </a:r>
            </a:p>
            <a:p>
              <a:r>
                <a:rPr lang="en-US" sz="2000" dirty="0" smtClean="0">
                  <a:solidFill>
                    <a:prstClr val="white">
                      <a:lumMod val="95000"/>
                    </a:prstClr>
                  </a:solidFill>
                  <a:latin typeface="Segoe UI Light" pitchFamily="34" charset="0"/>
                </a:rPr>
                <a:t>Meant to elicit reactions about how displays would fit within a household and investigate issues such as privacy, competition, family dynamics.</a:t>
              </a:r>
              <a:endParaRPr lang="en-US" sz="2000" dirty="0">
                <a:solidFill>
                  <a:prstClr val="white">
                    <a:lumMod val="95000"/>
                  </a:prstClr>
                </a:solidFill>
                <a:latin typeface="Segoe UI Light" pitchFamily="34" charset="0"/>
              </a:endParaRPr>
            </a:p>
          </p:txBody>
        </p:sp>
        <p:sp>
          <p:nvSpPr>
            <p:cNvPr id="8" name="TextBox 7"/>
            <p:cNvSpPr txBox="1"/>
            <p:nvPr/>
          </p:nvSpPr>
          <p:spPr>
            <a:xfrm>
              <a:off x="397775" y="3813567"/>
              <a:ext cx="569387" cy="923330"/>
            </a:xfrm>
            <a:prstGeom prst="rect">
              <a:avLst/>
            </a:prstGeom>
            <a:noFill/>
          </p:spPr>
          <p:txBody>
            <a:bodyPr wrap="none" rtlCol="0">
              <a:spAutoFit/>
            </a:bodyPr>
            <a:lstStyle/>
            <a:p>
              <a:r>
                <a:rPr lang="en-US" sz="5400" dirty="0">
                  <a:solidFill>
                    <a:prstClr val="white">
                      <a:lumMod val="95000"/>
                    </a:prstClr>
                  </a:solidFill>
                  <a:latin typeface="Segoe UI Semibold" pitchFamily="34" charset="0"/>
                </a:rPr>
                <a:t>2</a:t>
              </a:r>
            </a:p>
          </p:txBody>
        </p:sp>
      </p:grpSp>
    </p:spTree>
    <p:extLst>
      <p:ext uri="{BB962C8B-B14F-4D97-AF65-F5344CB8AC3E}">
        <p14:creationId xmlns:p14="http://schemas.microsoft.com/office/powerpoint/2010/main" val="3295561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92" y="1147867"/>
            <a:ext cx="8181733" cy="5544617"/>
            <a:chOff x="-588860" y="282906"/>
            <a:chExt cx="9737012" cy="6598603"/>
          </a:xfrm>
        </p:grpSpPr>
        <p:sp>
          <p:nvSpPr>
            <p:cNvPr id="10" name="TextBox 9"/>
            <p:cNvSpPr txBox="1"/>
            <p:nvPr/>
          </p:nvSpPr>
          <p:spPr>
            <a:xfrm>
              <a:off x="-97392" y="476398"/>
              <a:ext cx="1828800" cy="830997"/>
            </a:xfrm>
            <a:prstGeom prst="rect">
              <a:avLst/>
            </a:prstGeom>
            <a:noFill/>
          </p:spPr>
          <p:txBody>
            <a:bodyPr wrap="square" lIns="0" rIns="0" rtlCol="0">
              <a:spAutoFit/>
            </a:bodyPr>
            <a:lstStyle/>
            <a:p>
              <a:pPr algn="r"/>
              <a:r>
                <a:rPr lang="en-US" sz="2400" dirty="0" smtClean="0">
                  <a:solidFill>
                    <a:prstClr val="white">
                      <a:lumMod val="85000"/>
                    </a:prstClr>
                  </a:solidFill>
                  <a:latin typeface="Segoe UI Light" pitchFamily="34" charset="0"/>
                </a:rPr>
                <a:t>Data </a:t>
              </a:r>
            </a:p>
            <a:p>
              <a:pPr algn="r"/>
              <a:r>
                <a:rPr lang="en-US" sz="2400" dirty="0" smtClean="0">
                  <a:solidFill>
                    <a:prstClr val="white">
                      <a:lumMod val="85000"/>
                    </a:prstClr>
                  </a:solidFill>
                  <a:latin typeface="Segoe UI Light" pitchFamily="34" charset="0"/>
                </a:rPr>
                <a:t>Granularity</a:t>
              </a:r>
            </a:p>
          </p:txBody>
        </p:sp>
        <p:sp>
          <p:nvSpPr>
            <p:cNvPr id="12" name="TextBox 11"/>
            <p:cNvSpPr txBox="1"/>
            <p:nvPr/>
          </p:nvSpPr>
          <p:spPr>
            <a:xfrm>
              <a:off x="-97392" y="2207227"/>
              <a:ext cx="1828800" cy="830997"/>
            </a:xfrm>
            <a:prstGeom prst="rect">
              <a:avLst/>
            </a:prstGeom>
            <a:noFill/>
          </p:spPr>
          <p:txBody>
            <a:bodyPr wrap="square" lIns="0" rIns="0" rtlCol="0">
              <a:spAutoFit/>
            </a:bodyPr>
            <a:lstStyle/>
            <a:p>
              <a:pPr algn="r"/>
              <a:r>
                <a:rPr lang="en-US" sz="2400" dirty="0" smtClean="0">
                  <a:solidFill>
                    <a:prstClr val="white">
                      <a:lumMod val="85000"/>
                    </a:prstClr>
                  </a:solidFill>
                  <a:latin typeface="Segoe UI Light" pitchFamily="34" charset="0"/>
                </a:rPr>
                <a:t>Time </a:t>
              </a:r>
            </a:p>
            <a:p>
              <a:pPr algn="r"/>
              <a:r>
                <a:rPr lang="en-US" sz="2400" dirty="0" smtClean="0">
                  <a:solidFill>
                    <a:prstClr val="white">
                      <a:lumMod val="85000"/>
                    </a:prstClr>
                  </a:solidFill>
                  <a:latin typeface="Segoe UI Light" pitchFamily="34" charset="0"/>
                </a:rPr>
                <a:t>Granularity</a:t>
              </a:r>
            </a:p>
          </p:txBody>
        </p:sp>
        <p:sp>
          <p:nvSpPr>
            <p:cNvPr id="15" name="TextBox 14"/>
            <p:cNvSpPr txBox="1"/>
            <p:nvPr/>
          </p:nvSpPr>
          <p:spPr>
            <a:xfrm>
              <a:off x="-484359" y="5601279"/>
              <a:ext cx="2215767" cy="917124"/>
            </a:xfrm>
            <a:prstGeom prst="rect">
              <a:avLst/>
            </a:prstGeom>
            <a:noFill/>
          </p:spPr>
          <p:txBody>
            <a:bodyPr wrap="square" lIns="0" rIns="0" rtlCol="0">
              <a:spAutoFit/>
            </a:bodyPr>
            <a:lstStyle/>
            <a:p>
              <a:pPr algn="r"/>
              <a:r>
                <a:rPr lang="en-US" sz="2400" dirty="0" smtClean="0">
                  <a:solidFill>
                    <a:prstClr val="white">
                      <a:lumMod val="85000"/>
                    </a:prstClr>
                  </a:solidFill>
                  <a:latin typeface="Segoe UI Light" pitchFamily="34" charset="0"/>
                </a:rPr>
                <a:t>Measurement </a:t>
              </a:r>
            </a:p>
            <a:p>
              <a:pPr algn="r"/>
              <a:r>
                <a:rPr lang="en-US" sz="2400" dirty="0" smtClean="0">
                  <a:solidFill>
                    <a:prstClr val="white">
                      <a:lumMod val="85000"/>
                    </a:prstClr>
                  </a:solidFill>
                  <a:latin typeface="Segoe UI Light" pitchFamily="34" charset="0"/>
                </a:rPr>
                <a:t>Unit</a:t>
              </a:r>
            </a:p>
          </p:txBody>
        </p:sp>
        <p:sp>
          <p:nvSpPr>
            <p:cNvPr id="16" name="TextBox 15"/>
            <p:cNvSpPr txBox="1"/>
            <p:nvPr/>
          </p:nvSpPr>
          <p:spPr>
            <a:xfrm>
              <a:off x="-588860" y="4076032"/>
              <a:ext cx="2320268" cy="461665"/>
            </a:xfrm>
            <a:prstGeom prst="rect">
              <a:avLst/>
            </a:prstGeom>
            <a:noFill/>
          </p:spPr>
          <p:txBody>
            <a:bodyPr wrap="square" lIns="0" rIns="0" rtlCol="0">
              <a:spAutoFit/>
            </a:bodyPr>
            <a:lstStyle/>
            <a:p>
              <a:pPr algn="r"/>
              <a:r>
                <a:rPr lang="en-US" sz="2400" dirty="0" smtClean="0">
                  <a:solidFill>
                    <a:prstClr val="white">
                      <a:lumMod val="85000"/>
                    </a:prstClr>
                  </a:solidFill>
                  <a:latin typeface="Segoe UI Light" pitchFamily="34" charset="0"/>
                </a:rPr>
                <a:t>Comparison</a:t>
              </a:r>
            </a:p>
          </p:txBody>
        </p:sp>
        <p:pic>
          <p:nvPicPr>
            <p:cNvPr id="18" name="Picture 4" descr="D:\Dropbox\CHI2012-WaterVis\images\Displays\DataGranularity\datagranularity_fixturecategor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7155" y="282906"/>
              <a:ext cx="1700595" cy="117282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 descr="D:\Dropbox\CHI2012-WaterVis\images\Displays\DataGranularity\datagranularity_fixtur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4409" y="282906"/>
              <a:ext cx="1700595" cy="117282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D:\Dropbox\CHI2012-WaterVis\images\Displays\DataGranularity\datagranularity_activit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58635" y="282906"/>
              <a:ext cx="1700595" cy="117282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Dropbox\CHI2012-WaterVis\images\Displays\HotVsCold\hotvcoldnew_ratio-5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80115" y="282906"/>
              <a:ext cx="1700595" cy="117282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Dropbox\CHI2012-WaterVis\images\Displays\TimeGranularity\timegranularity_day.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94409" y="1953632"/>
              <a:ext cx="1700784" cy="1287254"/>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D:\Dropbox\CHI2012-WaterVis\images\Displays\TimeGranularity\timegranularity_month.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58446" y="1953632"/>
              <a:ext cx="1700784" cy="128725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Dropbox\CHI2012-WaterVis\images\Displays\TimeGranularity\timegranularity_week.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737155" y="1953632"/>
              <a:ext cx="1700784" cy="128725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D:\Dropbox\CHI2012-WaterVis\images\Displays\Comparisons\comparison_goal.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94409" y="3672937"/>
              <a:ext cx="1700784" cy="1288473"/>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D:\Dropbox\CHI2012-WaterVis\images\Displays\Comparisons\comparison_self.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736966" y="3661374"/>
              <a:ext cx="1700784" cy="128847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D:\Dropbox\CHI2012-WaterVis\images\Displays\Comparisons\comparison_selfandsocial.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378031" y="3672937"/>
              <a:ext cx="1700784" cy="1288473"/>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Dropbox\CHI2012-WaterVis\images\Displays\Metrics\metrics_gallons.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894409" y="5326375"/>
              <a:ext cx="1700784" cy="1288473"/>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D:\Dropbox\CHI2012-WaterVis\images\Displays\Metrics\metrics_gallonsandwatercost.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51421" y="5326373"/>
              <a:ext cx="1700784" cy="1288473"/>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D:\Dropbox\CHI2012-WaterVis\images\Displays\Metrics\metrics_watercost.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722915" y="5326374"/>
              <a:ext cx="1700784" cy="1288473"/>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6" descr="D:\Dropbox\CHI2012-WaterVis\images\Displays\Metrics\metrics_gallons.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79926" y="5326372"/>
              <a:ext cx="1700784" cy="128847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828800" y="1424197"/>
              <a:ext cx="182958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Individual Fixture</a:t>
              </a:r>
            </a:p>
          </p:txBody>
        </p:sp>
        <p:sp>
          <p:nvSpPr>
            <p:cNvPr id="32" name="TextBox 31"/>
            <p:cNvSpPr txBox="1"/>
            <p:nvPr/>
          </p:nvSpPr>
          <p:spPr>
            <a:xfrm>
              <a:off x="3658380" y="1424197"/>
              <a:ext cx="1818936"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Fixture Category</a:t>
              </a:r>
            </a:p>
          </p:txBody>
        </p:sp>
        <p:sp>
          <p:nvSpPr>
            <p:cNvPr id="33" name="TextBox 32"/>
            <p:cNvSpPr txBox="1"/>
            <p:nvPr/>
          </p:nvSpPr>
          <p:spPr>
            <a:xfrm>
              <a:off x="5486400" y="1424197"/>
              <a:ext cx="182880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Activity</a:t>
              </a:r>
            </a:p>
          </p:txBody>
        </p:sp>
        <p:sp>
          <p:nvSpPr>
            <p:cNvPr id="34" name="TextBox 33"/>
            <p:cNvSpPr txBox="1"/>
            <p:nvPr/>
          </p:nvSpPr>
          <p:spPr>
            <a:xfrm>
              <a:off x="7315200" y="1424197"/>
              <a:ext cx="182880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Hot and Cold</a:t>
              </a:r>
            </a:p>
          </p:txBody>
        </p:sp>
        <p:sp>
          <p:nvSpPr>
            <p:cNvPr id="35" name="TextBox 34"/>
            <p:cNvSpPr txBox="1"/>
            <p:nvPr/>
          </p:nvSpPr>
          <p:spPr>
            <a:xfrm>
              <a:off x="1839780" y="3209994"/>
              <a:ext cx="181782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So Far Today</a:t>
              </a:r>
            </a:p>
          </p:txBody>
        </p:sp>
        <p:sp>
          <p:nvSpPr>
            <p:cNvPr id="36" name="TextBox 35"/>
            <p:cNvSpPr txBox="1"/>
            <p:nvPr/>
          </p:nvSpPr>
          <p:spPr>
            <a:xfrm>
              <a:off x="3658380" y="3209994"/>
              <a:ext cx="182802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So Far This Week</a:t>
              </a:r>
            </a:p>
          </p:txBody>
        </p:sp>
        <p:sp>
          <p:nvSpPr>
            <p:cNvPr id="37" name="TextBox 36"/>
            <p:cNvSpPr txBox="1"/>
            <p:nvPr/>
          </p:nvSpPr>
          <p:spPr>
            <a:xfrm>
              <a:off x="5496792" y="3209994"/>
              <a:ext cx="1818407"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So Far This Month</a:t>
              </a:r>
            </a:p>
          </p:txBody>
        </p:sp>
        <p:sp>
          <p:nvSpPr>
            <p:cNvPr id="39" name="TextBox 38"/>
            <p:cNvSpPr txBox="1"/>
            <p:nvPr/>
          </p:nvSpPr>
          <p:spPr>
            <a:xfrm>
              <a:off x="1830696" y="4934313"/>
              <a:ext cx="181782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Self Comparison</a:t>
              </a:r>
            </a:p>
          </p:txBody>
        </p:sp>
        <p:sp>
          <p:nvSpPr>
            <p:cNvPr id="40" name="TextBox 39"/>
            <p:cNvSpPr txBox="1"/>
            <p:nvPr/>
          </p:nvSpPr>
          <p:spPr>
            <a:xfrm>
              <a:off x="3649296" y="4934313"/>
              <a:ext cx="182802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To Others</a:t>
              </a:r>
            </a:p>
          </p:txBody>
        </p:sp>
        <p:sp>
          <p:nvSpPr>
            <p:cNvPr id="42" name="TextBox 41"/>
            <p:cNvSpPr txBox="1"/>
            <p:nvPr/>
          </p:nvSpPr>
          <p:spPr>
            <a:xfrm>
              <a:off x="7307293" y="4934313"/>
              <a:ext cx="1818407"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Social/Self</a:t>
              </a:r>
            </a:p>
          </p:txBody>
        </p:sp>
        <p:sp>
          <p:nvSpPr>
            <p:cNvPr id="46" name="TextBox 45"/>
            <p:cNvSpPr txBox="1"/>
            <p:nvPr/>
          </p:nvSpPr>
          <p:spPr>
            <a:xfrm>
              <a:off x="1832952" y="6573732"/>
              <a:ext cx="182958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In Gallons</a:t>
              </a:r>
            </a:p>
          </p:txBody>
        </p:sp>
        <p:sp>
          <p:nvSpPr>
            <p:cNvPr id="47" name="TextBox 46"/>
            <p:cNvSpPr txBox="1"/>
            <p:nvPr/>
          </p:nvSpPr>
          <p:spPr>
            <a:xfrm>
              <a:off x="3662532" y="6573732"/>
              <a:ext cx="1818936"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In Dollars</a:t>
              </a:r>
            </a:p>
          </p:txBody>
        </p:sp>
        <p:sp>
          <p:nvSpPr>
            <p:cNvPr id="48" name="TextBox 47"/>
            <p:cNvSpPr txBox="1"/>
            <p:nvPr/>
          </p:nvSpPr>
          <p:spPr>
            <a:xfrm>
              <a:off x="5490552" y="6573732"/>
              <a:ext cx="182880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Dollars / Gallons</a:t>
              </a:r>
            </a:p>
          </p:txBody>
        </p:sp>
        <p:sp>
          <p:nvSpPr>
            <p:cNvPr id="49" name="TextBox 48"/>
            <p:cNvSpPr txBox="1"/>
            <p:nvPr/>
          </p:nvSpPr>
          <p:spPr>
            <a:xfrm>
              <a:off x="7319352" y="6573732"/>
              <a:ext cx="182880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Including Sewage</a:t>
              </a:r>
            </a:p>
          </p:txBody>
        </p:sp>
        <p:pic>
          <p:nvPicPr>
            <p:cNvPr id="38" name="Picture 9" descr="D:\Dropbox\CHI2012-WaterVis\images\Displays\Comparisons\comparison_self.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550408" y="3672937"/>
              <a:ext cx="1700784" cy="1288473"/>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5472000" y="4945876"/>
              <a:ext cx="1828020" cy="307777"/>
            </a:xfrm>
            <a:prstGeom prst="rect">
              <a:avLst/>
            </a:prstGeom>
            <a:noFill/>
          </p:spPr>
          <p:txBody>
            <a:bodyPr wrap="square" rtlCol="0">
              <a:spAutoFit/>
            </a:bodyPr>
            <a:lstStyle/>
            <a:p>
              <a:pPr algn="ctr"/>
              <a:r>
                <a:rPr lang="en-US" sz="1400" dirty="0" smtClean="0">
                  <a:solidFill>
                    <a:prstClr val="white">
                      <a:lumMod val="75000"/>
                    </a:prstClr>
                  </a:solidFill>
                  <a:latin typeface="Segoe UI Light" pitchFamily="34" charset="0"/>
                </a:rPr>
                <a:t>To A Goal</a:t>
              </a:r>
            </a:p>
          </p:txBody>
        </p:sp>
      </p:grpSp>
      <p:sp>
        <p:nvSpPr>
          <p:cNvPr id="44" name="TextBox 43"/>
          <p:cNvSpPr txBox="1"/>
          <p:nvPr/>
        </p:nvSpPr>
        <p:spPr>
          <a:xfrm>
            <a:off x="-57595" y="210930"/>
            <a:ext cx="7020287"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Design </a:t>
            </a:r>
            <a:r>
              <a:rPr lang="en-US" sz="4400" dirty="0" smtClean="0">
                <a:solidFill>
                  <a:prstClr val="white"/>
                </a:solidFill>
                <a:latin typeface="Segoe UI Light" pitchFamily="34" charset="0"/>
              </a:rPr>
              <a:t>Dimensions Explored</a:t>
            </a:r>
          </a:p>
        </p:txBody>
      </p:sp>
      <p:sp>
        <p:nvSpPr>
          <p:cNvPr id="45" name="TextBox 44"/>
          <p:cNvSpPr txBox="1"/>
          <p:nvPr/>
        </p:nvSpPr>
        <p:spPr>
          <a:xfrm>
            <a:off x="-10472" y="13725"/>
            <a:ext cx="713413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1: ISOLATING DESIGN DIMENSIONS</a:t>
            </a:r>
          </a:p>
        </p:txBody>
      </p:sp>
    </p:spTree>
    <p:extLst>
      <p:ext uri="{BB962C8B-B14F-4D97-AF65-F5344CB8AC3E}">
        <p14:creationId xmlns:p14="http://schemas.microsoft.com/office/powerpoint/2010/main" val="13114010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froehli\Dropbox\Jon and Leah\CHI2012_WaterVis\VideoImages\designprobe_peroccup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815" y="3651228"/>
            <a:ext cx="164592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7938" y="178406"/>
            <a:ext cx="7020287" cy="769441"/>
          </a:xfrm>
          <a:prstGeom prst="rect">
            <a:avLst/>
          </a:prstGeom>
          <a:noFill/>
        </p:spPr>
        <p:txBody>
          <a:bodyPr wrap="square" rtlCol="0">
            <a:spAutoFit/>
          </a:bodyPr>
          <a:lstStyle/>
          <a:p>
            <a:r>
              <a:rPr lang="en-US" sz="4400" dirty="0" smtClean="0">
                <a:solidFill>
                  <a:prstClr val="white"/>
                </a:solidFill>
                <a:latin typeface="Segoe UI Semibold" pitchFamily="34" charset="0"/>
              </a:rPr>
              <a:t>Design </a:t>
            </a:r>
            <a:r>
              <a:rPr lang="en-US" sz="4400" dirty="0" smtClean="0">
                <a:solidFill>
                  <a:prstClr val="white"/>
                </a:solidFill>
                <a:latin typeface="Segoe UI Light" pitchFamily="34" charset="0"/>
              </a:rPr>
              <a:t>Probes Explored</a:t>
            </a:r>
          </a:p>
        </p:txBody>
      </p:sp>
      <p:sp>
        <p:nvSpPr>
          <p:cNvPr id="21" name="TextBox 20"/>
          <p:cNvSpPr txBox="1"/>
          <p:nvPr/>
        </p:nvSpPr>
        <p:spPr>
          <a:xfrm>
            <a:off x="18299" y="13725"/>
            <a:ext cx="713413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pic>
        <p:nvPicPr>
          <p:cNvPr id="23" name="Picture 2" descr="C:\Users\jon\Dropbox\CHI2012-WaterVis\images\SurveyDisplays\Theme-PerOccupant\perocccolortest-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3395" y="1479263"/>
            <a:ext cx="2894638" cy="1809149"/>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jon\Dropbox\CHI2012-WaterVis\images\InterviewDisplays\Volumetric\survey2pools-0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2335" y="2139928"/>
            <a:ext cx="8128000" cy="5080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353333" y="3111174"/>
            <a:ext cx="4778331" cy="1495416"/>
            <a:chOff x="353333" y="3111174"/>
            <a:chExt cx="4778331" cy="1495416"/>
          </a:xfrm>
        </p:grpSpPr>
        <p:pic>
          <p:nvPicPr>
            <p:cNvPr id="4099" name="Picture 3" descr="C:\Users\jon\Dropbox\CHI2012-WaterVis\images\SurveyDisplays\Theme-Spatial\theme_spati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333" y="3111174"/>
              <a:ext cx="2392666" cy="149541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738115" y="3111174"/>
              <a:ext cx="2393549" cy="412558"/>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Spatial</a:t>
              </a:r>
              <a:endParaRPr lang="en-US" sz="2800" dirty="0">
                <a:solidFill>
                  <a:prstClr val="white">
                    <a:lumMod val="95000"/>
                  </a:prstClr>
                </a:solidFill>
                <a:latin typeface="Segoe UI Light" pitchFamily="34" charset="0"/>
              </a:endParaRPr>
            </a:p>
          </p:txBody>
        </p:sp>
      </p:grpSp>
      <p:grpSp>
        <p:nvGrpSpPr>
          <p:cNvPr id="4" name="Group 3"/>
          <p:cNvGrpSpPr/>
          <p:nvPr/>
        </p:nvGrpSpPr>
        <p:grpSpPr>
          <a:xfrm>
            <a:off x="354552" y="4911746"/>
            <a:ext cx="4775178" cy="1494654"/>
            <a:chOff x="354552" y="4911746"/>
            <a:chExt cx="4775178" cy="1494654"/>
          </a:xfrm>
        </p:grpSpPr>
        <p:pic>
          <p:nvPicPr>
            <p:cNvPr id="4098" name="Picture 2" descr="C:\Users\jon\Dropbox\CHI2012-WaterVis\images\SurveyDisplays\Theme-PerOccupant\perocccolortest-0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4552" y="4911746"/>
              <a:ext cx="2391447" cy="149465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2738115" y="4911746"/>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Per-</a:t>
              </a:r>
              <a:br>
                <a:rPr lang="en-US" sz="2800" dirty="0" smtClean="0">
                  <a:solidFill>
                    <a:prstClr val="white">
                      <a:lumMod val="95000"/>
                    </a:prstClr>
                  </a:solidFill>
                  <a:latin typeface="Segoe UI Light" pitchFamily="34" charset="0"/>
                </a:rPr>
              </a:br>
              <a:r>
                <a:rPr lang="en-US" sz="2800" dirty="0" smtClean="0">
                  <a:solidFill>
                    <a:prstClr val="white">
                      <a:lumMod val="95000"/>
                    </a:prstClr>
                  </a:solidFill>
                  <a:latin typeface="Segoe UI Light" pitchFamily="34" charset="0"/>
                </a:rPr>
                <a:t>Occupant</a:t>
              </a:r>
              <a:endParaRPr lang="en-US" sz="2800" dirty="0">
                <a:solidFill>
                  <a:prstClr val="white">
                    <a:lumMod val="95000"/>
                  </a:prstClr>
                </a:solidFill>
                <a:latin typeface="Segoe UI Light" pitchFamily="34" charset="0"/>
              </a:endParaRPr>
            </a:p>
          </p:txBody>
        </p:sp>
      </p:grpSp>
      <p:grpSp>
        <p:nvGrpSpPr>
          <p:cNvPr id="2" name="Group 1"/>
          <p:cNvGrpSpPr/>
          <p:nvPr/>
        </p:nvGrpSpPr>
        <p:grpSpPr>
          <a:xfrm>
            <a:off x="348925" y="1306859"/>
            <a:ext cx="4782739" cy="1536140"/>
            <a:chOff x="348925" y="1306859"/>
            <a:chExt cx="4782739" cy="1536140"/>
          </a:xfrm>
        </p:grpSpPr>
        <p:pic>
          <p:nvPicPr>
            <p:cNvPr id="5122" name="Picture 2" descr="C:\Users\jon\Dropbox\CHI2012-WaterVis\images\SurveyDisplays\Theme-Temporal\theme_temporal-0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8925" y="1344829"/>
              <a:ext cx="2397074" cy="149817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38115" y="1306859"/>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Time-</a:t>
              </a:r>
            </a:p>
            <a:p>
              <a:r>
                <a:rPr lang="en-US" sz="2800" dirty="0" smtClean="0">
                  <a:solidFill>
                    <a:prstClr val="white">
                      <a:lumMod val="95000"/>
                    </a:prstClr>
                  </a:solidFill>
                  <a:latin typeface="Segoe UI Light" pitchFamily="34" charset="0"/>
                </a:rPr>
                <a:t>Series</a:t>
              </a:r>
              <a:endParaRPr lang="en-US" sz="2800" dirty="0">
                <a:solidFill>
                  <a:prstClr val="white">
                    <a:lumMod val="95000"/>
                  </a:prstClr>
                </a:solidFill>
                <a:latin typeface="Segoe UI Light" pitchFamily="34" charset="0"/>
              </a:endParaRPr>
            </a:p>
          </p:txBody>
        </p:sp>
      </p:grpSp>
      <p:grpSp>
        <p:nvGrpSpPr>
          <p:cNvPr id="6" name="Group 5"/>
          <p:cNvGrpSpPr/>
          <p:nvPr/>
        </p:nvGrpSpPr>
        <p:grpSpPr>
          <a:xfrm>
            <a:off x="4838913" y="3032360"/>
            <a:ext cx="4762265" cy="1576879"/>
            <a:chOff x="4838913" y="3032360"/>
            <a:chExt cx="4762265" cy="1576879"/>
          </a:xfrm>
        </p:grpSpPr>
        <p:pic>
          <p:nvPicPr>
            <p:cNvPr id="5123" name="Picture 3" descr="C:\Users\jon\Dropbox\CHI2012-WaterVis\images\ReflectDesigns\Rainflow\Slide68.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9811" t="16239" r="11509" b="17012"/>
            <a:stretch/>
          </p:blipFill>
          <p:spPr bwMode="auto">
            <a:xfrm>
              <a:off x="4838913" y="3084815"/>
              <a:ext cx="2396050" cy="152442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207629" y="3032360"/>
              <a:ext cx="2393549" cy="412558"/>
            </a:xfrm>
            <a:prstGeom prst="rect">
              <a:avLst/>
            </a:prstGeom>
            <a:noFill/>
          </p:spPr>
          <p:txBody>
            <a:bodyPr wrap="square" tIns="0" rtlCol="0">
              <a:spAutoFit/>
            </a:bodyPr>
            <a:lstStyle/>
            <a:p>
              <a:r>
                <a:rPr lang="en-US" sz="2800" dirty="0" err="1" smtClean="0">
                  <a:solidFill>
                    <a:prstClr val="white">
                      <a:lumMod val="95000"/>
                    </a:prstClr>
                  </a:solidFill>
                  <a:latin typeface="Segoe UI Light" pitchFamily="34" charset="0"/>
                </a:rPr>
                <a:t>Rainflow</a:t>
              </a:r>
              <a:endParaRPr lang="en-US" sz="2800" dirty="0">
                <a:solidFill>
                  <a:prstClr val="white">
                    <a:lumMod val="95000"/>
                  </a:prstClr>
                </a:solidFill>
                <a:latin typeface="Segoe UI Light" pitchFamily="34" charset="0"/>
              </a:endParaRPr>
            </a:p>
          </p:txBody>
        </p:sp>
      </p:grpSp>
      <p:grpSp>
        <p:nvGrpSpPr>
          <p:cNvPr id="7" name="Group 6"/>
          <p:cNvGrpSpPr/>
          <p:nvPr/>
        </p:nvGrpSpPr>
        <p:grpSpPr>
          <a:xfrm>
            <a:off x="4731180" y="4832933"/>
            <a:ext cx="4868064" cy="1641683"/>
            <a:chOff x="4731180" y="4832933"/>
            <a:chExt cx="4868064" cy="1641683"/>
          </a:xfrm>
        </p:grpSpPr>
        <p:pic>
          <p:nvPicPr>
            <p:cNvPr id="5128" name="Picture 8" descr="C:\Users\jon\Dropbox\CHI2012-WaterVis\images\InterviewDisplays\Volumetric\volumetric_watertower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424884">
              <a:off x="4731180" y="4975213"/>
              <a:ext cx="2396050" cy="1499403"/>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6" name="Picture 6" descr="C:\Users\jon\Dropbox\CHI2012-WaterVis\images\InterviewDisplays\OverallSummary\overall-3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21344352">
              <a:off x="4743082" y="4908822"/>
              <a:ext cx="2396050" cy="1497531"/>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5" name="Picture 5" descr="C:\Users\jon\Dropbox\CHI2012-WaterVis\images\InterviewDisplays\Map-America\maps-10.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842567" y="4915958"/>
              <a:ext cx="2396050" cy="149753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7207629" y="4832933"/>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Other</a:t>
              </a:r>
              <a:endParaRPr lang="en-US" sz="2800" dirty="0">
                <a:solidFill>
                  <a:prstClr val="white">
                    <a:lumMod val="95000"/>
                  </a:prstClr>
                </a:solidFill>
                <a:latin typeface="Segoe UI Light" pitchFamily="34" charset="0"/>
              </a:endParaRPr>
            </a:p>
          </p:txBody>
        </p:sp>
      </p:grpSp>
      <p:grpSp>
        <p:nvGrpSpPr>
          <p:cNvPr id="5" name="Group 4"/>
          <p:cNvGrpSpPr/>
          <p:nvPr/>
        </p:nvGrpSpPr>
        <p:grpSpPr>
          <a:xfrm>
            <a:off x="4838913" y="1228045"/>
            <a:ext cx="4762265" cy="1582117"/>
            <a:chOff x="4838913" y="1228045"/>
            <a:chExt cx="4762265" cy="1582117"/>
          </a:xfrm>
        </p:grpSpPr>
        <p:pic>
          <p:nvPicPr>
            <p:cNvPr id="5124" name="Picture 4" descr="C:\Users\jon\Dropbox\CHI2012-WaterVis\images\ReflectDesigns\Aquatic\Slide152.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6321" t="20638" r="15393" b="14248"/>
            <a:stretch/>
          </p:blipFill>
          <p:spPr bwMode="auto">
            <a:xfrm>
              <a:off x="4838913" y="1315596"/>
              <a:ext cx="2396050" cy="149456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7207629" y="1228045"/>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Aquatic</a:t>
              </a:r>
            </a:p>
            <a:p>
              <a:r>
                <a:rPr lang="en-US" sz="2800" dirty="0" smtClean="0">
                  <a:solidFill>
                    <a:prstClr val="white">
                      <a:lumMod val="95000"/>
                    </a:prstClr>
                  </a:solidFill>
                  <a:latin typeface="Segoe UI Light" pitchFamily="34" charset="0"/>
                </a:rPr>
                <a:t>Eco-system</a:t>
              </a:r>
              <a:endParaRPr lang="en-US" sz="2800" dirty="0">
                <a:solidFill>
                  <a:prstClr val="white">
                    <a:lumMod val="95000"/>
                  </a:prstClr>
                </a:solidFill>
                <a:latin typeface="Segoe UI Light" pitchFamily="34" charset="0"/>
              </a:endParaRPr>
            </a:p>
          </p:txBody>
        </p:sp>
      </p:grpSp>
    </p:spTree>
    <p:extLst>
      <p:ext uri="{BB962C8B-B14F-4D97-AF65-F5344CB8AC3E}">
        <p14:creationId xmlns:p14="http://schemas.microsoft.com/office/powerpoint/2010/main" val="92236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froehli\Dropbox\Jon and Leah\CHI2012_WaterVis\VideoImages\designprobe_peroccup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815" y="3651228"/>
            <a:ext cx="164592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7938" y="178406"/>
            <a:ext cx="7020287" cy="769441"/>
          </a:xfrm>
          <a:prstGeom prst="rect">
            <a:avLst/>
          </a:prstGeom>
          <a:noFill/>
        </p:spPr>
        <p:txBody>
          <a:bodyPr wrap="square" rtlCol="0">
            <a:spAutoFit/>
          </a:bodyPr>
          <a:lstStyle/>
          <a:p>
            <a:r>
              <a:rPr lang="en-US" sz="4400" dirty="0" smtClean="0">
                <a:solidFill>
                  <a:prstClr val="white"/>
                </a:solidFill>
                <a:latin typeface="Segoe UI Semibold" pitchFamily="34" charset="0"/>
              </a:rPr>
              <a:t>Design </a:t>
            </a:r>
            <a:r>
              <a:rPr lang="en-US" sz="4400" dirty="0" smtClean="0">
                <a:solidFill>
                  <a:prstClr val="white"/>
                </a:solidFill>
                <a:latin typeface="Segoe UI Light" pitchFamily="34" charset="0"/>
              </a:rPr>
              <a:t>Probes Explored</a:t>
            </a:r>
          </a:p>
        </p:txBody>
      </p:sp>
      <p:sp>
        <p:nvSpPr>
          <p:cNvPr id="21" name="TextBox 20"/>
          <p:cNvSpPr txBox="1"/>
          <p:nvPr/>
        </p:nvSpPr>
        <p:spPr>
          <a:xfrm>
            <a:off x="18299" y="13725"/>
            <a:ext cx="713413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pic>
        <p:nvPicPr>
          <p:cNvPr id="23" name="Picture 2" descr="C:\Users\jon\Dropbox\CHI2012-WaterVis\images\SurveyDisplays\Theme-PerOccupant\perocccolortest-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3395" y="1479263"/>
            <a:ext cx="2894638" cy="1809149"/>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jon\Dropbox\CHI2012-WaterVis\images\InterviewDisplays\Volumetric\survey2pools-0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2335" y="2139928"/>
            <a:ext cx="8128000" cy="5080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353333" y="3111174"/>
            <a:ext cx="4778331" cy="1495416"/>
            <a:chOff x="353333" y="3111174"/>
            <a:chExt cx="4778331" cy="1495416"/>
          </a:xfrm>
        </p:grpSpPr>
        <p:pic>
          <p:nvPicPr>
            <p:cNvPr id="4099" name="Picture 3" descr="C:\Users\jon\Dropbox\CHI2012-WaterVis\images\SurveyDisplays\Theme-Spatial\theme_spati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333" y="3111174"/>
              <a:ext cx="2392666" cy="149541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738115" y="3111174"/>
              <a:ext cx="2393549" cy="412558"/>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Spatial</a:t>
              </a:r>
              <a:endParaRPr lang="en-US" sz="2800" dirty="0">
                <a:solidFill>
                  <a:prstClr val="white">
                    <a:lumMod val="95000"/>
                  </a:prstClr>
                </a:solidFill>
                <a:latin typeface="Segoe UI Light" pitchFamily="34" charset="0"/>
              </a:endParaRPr>
            </a:p>
          </p:txBody>
        </p:sp>
      </p:grpSp>
      <p:grpSp>
        <p:nvGrpSpPr>
          <p:cNvPr id="4" name="Group 3"/>
          <p:cNvGrpSpPr/>
          <p:nvPr/>
        </p:nvGrpSpPr>
        <p:grpSpPr>
          <a:xfrm>
            <a:off x="354552" y="4911746"/>
            <a:ext cx="4775178" cy="1494654"/>
            <a:chOff x="354552" y="4911746"/>
            <a:chExt cx="4775178" cy="1494654"/>
          </a:xfrm>
        </p:grpSpPr>
        <p:pic>
          <p:nvPicPr>
            <p:cNvPr id="4098" name="Picture 2" descr="C:\Users\jon\Dropbox\CHI2012-WaterVis\images\SurveyDisplays\Theme-PerOccupant\perocccolortest-0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4552" y="4911746"/>
              <a:ext cx="2391447" cy="149465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2738115" y="4911746"/>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Per-</a:t>
              </a:r>
              <a:br>
                <a:rPr lang="en-US" sz="2800" dirty="0" smtClean="0">
                  <a:solidFill>
                    <a:prstClr val="white">
                      <a:lumMod val="95000"/>
                    </a:prstClr>
                  </a:solidFill>
                  <a:latin typeface="Segoe UI Light" pitchFamily="34" charset="0"/>
                </a:rPr>
              </a:br>
              <a:r>
                <a:rPr lang="en-US" sz="2800" dirty="0" smtClean="0">
                  <a:solidFill>
                    <a:prstClr val="white">
                      <a:lumMod val="95000"/>
                    </a:prstClr>
                  </a:solidFill>
                  <a:latin typeface="Segoe UI Light" pitchFamily="34" charset="0"/>
                </a:rPr>
                <a:t>Occupant</a:t>
              </a:r>
              <a:endParaRPr lang="en-US" sz="2800" dirty="0">
                <a:solidFill>
                  <a:prstClr val="white">
                    <a:lumMod val="95000"/>
                  </a:prstClr>
                </a:solidFill>
                <a:latin typeface="Segoe UI Light" pitchFamily="34" charset="0"/>
              </a:endParaRPr>
            </a:p>
          </p:txBody>
        </p:sp>
      </p:grpSp>
      <p:grpSp>
        <p:nvGrpSpPr>
          <p:cNvPr id="2" name="Group 1"/>
          <p:cNvGrpSpPr/>
          <p:nvPr/>
        </p:nvGrpSpPr>
        <p:grpSpPr>
          <a:xfrm>
            <a:off x="348925" y="1306859"/>
            <a:ext cx="4782739" cy="1536140"/>
            <a:chOff x="348925" y="1306859"/>
            <a:chExt cx="4782739" cy="1536140"/>
          </a:xfrm>
        </p:grpSpPr>
        <p:pic>
          <p:nvPicPr>
            <p:cNvPr id="5122" name="Picture 2" descr="C:\Users\jon\Dropbox\CHI2012-WaterVis\images\SurveyDisplays\Theme-Temporal\theme_temporal-0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8925" y="1344829"/>
              <a:ext cx="2397074" cy="149817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38115" y="1306859"/>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Time-</a:t>
              </a:r>
            </a:p>
            <a:p>
              <a:r>
                <a:rPr lang="en-US" sz="2800" dirty="0" smtClean="0">
                  <a:solidFill>
                    <a:prstClr val="white">
                      <a:lumMod val="95000"/>
                    </a:prstClr>
                  </a:solidFill>
                  <a:latin typeface="Segoe UI Light" pitchFamily="34" charset="0"/>
                </a:rPr>
                <a:t>Series</a:t>
              </a:r>
              <a:endParaRPr lang="en-US" sz="2800" dirty="0">
                <a:solidFill>
                  <a:prstClr val="white">
                    <a:lumMod val="95000"/>
                  </a:prstClr>
                </a:solidFill>
                <a:latin typeface="Segoe UI Light" pitchFamily="34" charset="0"/>
              </a:endParaRPr>
            </a:p>
          </p:txBody>
        </p:sp>
      </p:grpSp>
      <p:grpSp>
        <p:nvGrpSpPr>
          <p:cNvPr id="6" name="Group 5"/>
          <p:cNvGrpSpPr/>
          <p:nvPr/>
        </p:nvGrpSpPr>
        <p:grpSpPr>
          <a:xfrm>
            <a:off x="4838913" y="3032360"/>
            <a:ext cx="4762265" cy="1576879"/>
            <a:chOff x="4838913" y="3032360"/>
            <a:chExt cx="4762265" cy="1576879"/>
          </a:xfrm>
        </p:grpSpPr>
        <p:pic>
          <p:nvPicPr>
            <p:cNvPr id="5123" name="Picture 3" descr="C:\Users\jon\Dropbox\CHI2012-WaterVis\images\ReflectDesigns\Rainflow\Slide68.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9811" t="16239" r="11509" b="17012"/>
            <a:stretch/>
          </p:blipFill>
          <p:spPr bwMode="auto">
            <a:xfrm>
              <a:off x="4838913" y="3084815"/>
              <a:ext cx="2396050" cy="152442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207629" y="3032360"/>
              <a:ext cx="2393549" cy="412558"/>
            </a:xfrm>
            <a:prstGeom prst="rect">
              <a:avLst/>
            </a:prstGeom>
            <a:noFill/>
          </p:spPr>
          <p:txBody>
            <a:bodyPr wrap="square" tIns="0" rtlCol="0">
              <a:spAutoFit/>
            </a:bodyPr>
            <a:lstStyle/>
            <a:p>
              <a:r>
                <a:rPr lang="en-US" sz="2800" dirty="0" err="1" smtClean="0">
                  <a:solidFill>
                    <a:prstClr val="white">
                      <a:lumMod val="95000"/>
                    </a:prstClr>
                  </a:solidFill>
                  <a:latin typeface="Segoe UI Light" pitchFamily="34" charset="0"/>
                </a:rPr>
                <a:t>Rainflow</a:t>
              </a:r>
              <a:endParaRPr lang="en-US" sz="2800" dirty="0">
                <a:solidFill>
                  <a:prstClr val="white">
                    <a:lumMod val="95000"/>
                  </a:prstClr>
                </a:solidFill>
                <a:latin typeface="Segoe UI Light" pitchFamily="34" charset="0"/>
              </a:endParaRPr>
            </a:p>
          </p:txBody>
        </p:sp>
      </p:grpSp>
      <p:grpSp>
        <p:nvGrpSpPr>
          <p:cNvPr id="7" name="Group 6"/>
          <p:cNvGrpSpPr/>
          <p:nvPr/>
        </p:nvGrpSpPr>
        <p:grpSpPr>
          <a:xfrm>
            <a:off x="4731180" y="4832933"/>
            <a:ext cx="4868064" cy="1641683"/>
            <a:chOff x="4731180" y="4832933"/>
            <a:chExt cx="4868064" cy="1641683"/>
          </a:xfrm>
        </p:grpSpPr>
        <p:pic>
          <p:nvPicPr>
            <p:cNvPr id="5128" name="Picture 8" descr="C:\Users\jon\Dropbox\CHI2012-WaterVis\images\InterviewDisplays\Volumetric\volumetric_watertower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424884">
              <a:off x="4731180" y="4975213"/>
              <a:ext cx="2396050" cy="1499403"/>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6" name="Picture 6" descr="C:\Users\jon\Dropbox\CHI2012-WaterVis\images\InterviewDisplays\OverallSummary\overall-3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21344352">
              <a:off x="4743082" y="4908822"/>
              <a:ext cx="2396050" cy="1497531"/>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5" name="Picture 5" descr="C:\Users\jon\Dropbox\CHI2012-WaterVis\images\InterviewDisplays\Map-America\maps-10.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842567" y="4915958"/>
              <a:ext cx="2396050" cy="149753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7207629" y="4832933"/>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Other</a:t>
              </a:r>
              <a:endParaRPr lang="en-US" sz="2800" dirty="0">
                <a:solidFill>
                  <a:prstClr val="white">
                    <a:lumMod val="95000"/>
                  </a:prstClr>
                </a:solidFill>
                <a:latin typeface="Segoe UI Light" pitchFamily="34" charset="0"/>
              </a:endParaRPr>
            </a:p>
          </p:txBody>
        </p:sp>
      </p:grpSp>
      <p:grpSp>
        <p:nvGrpSpPr>
          <p:cNvPr id="5" name="Group 4"/>
          <p:cNvGrpSpPr/>
          <p:nvPr/>
        </p:nvGrpSpPr>
        <p:grpSpPr>
          <a:xfrm>
            <a:off x="4838913" y="1228045"/>
            <a:ext cx="4762265" cy="1582117"/>
            <a:chOff x="4838913" y="1228045"/>
            <a:chExt cx="4762265" cy="1582117"/>
          </a:xfrm>
        </p:grpSpPr>
        <p:pic>
          <p:nvPicPr>
            <p:cNvPr id="5124" name="Picture 4" descr="C:\Users\jon\Dropbox\CHI2012-WaterVis\images\ReflectDesigns\Aquatic\Slide152.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6321" t="20638" r="15393" b="14248"/>
            <a:stretch/>
          </p:blipFill>
          <p:spPr bwMode="auto">
            <a:xfrm>
              <a:off x="4838913" y="1315596"/>
              <a:ext cx="2396050" cy="149456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7207629" y="1228045"/>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Aquatic</a:t>
              </a:r>
            </a:p>
            <a:p>
              <a:r>
                <a:rPr lang="en-US" sz="2800" dirty="0" smtClean="0">
                  <a:solidFill>
                    <a:prstClr val="white">
                      <a:lumMod val="95000"/>
                    </a:prstClr>
                  </a:solidFill>
                  <a:latin typeface="Segoe UI Light" pitchFamily="34" charset="0"/>
                </a:rPr>
                <a:t>Eco-system</a:t>
              </a:r>
              <a:endParaRPr lang="en-US" sz="2800" dirty="0">
                <a:solidFill>
                  <a:prstClr val="white">
                    <a:lumMod val="95000"/>
                  </a:prstClr>
                </a:solidFill>
                <a:latin typeface="Segoe UI Light" pitchFamily="34" charset="0"/>
              </a:endParaRPr>
            </a:p>
          </p:txBody>
        </p:sp>
      </p:grpSp>
      <p:sp>
        <p:nvSpPr>
          <p:cNvPr id="8" name="Rectangle 7"/>
          <p:cNvSpPr/>
          <p:nvPr/>
        </p:nvSpPr>
        <p:spPr>
          <a:xfrm>
            <a:off x="228600" y="3032360"/>
            <a:ext cx="3810000" cy="180087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4572000" y="4760126"/>
            <a:ext cx="4439636" cy="185751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334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p:cNvSpPr txBox="1"/>
          <p:nvPr/>
        </p:nvSpPr>
        <p:spPr>
          <a:xfrm rot="16200000">
            <a:off x="287802" y="3198275"/>
            <a:ext cx="1593795" cy="461665"/>
          </a:xfrm>
          <a:prstGeom prst="rect">
            <a:avLst/>
          </a:prstGeom>
          <a:noFill/>
        </p:spPr>
        <p:txBody>
          <a:bodyPr wrap="square" rtlCol="0">
            <a:spAutoFit/>
          </a:bodyPr>
          <a:lstStyle/>
          <a:p>
            <a:pPr algn="ctr"/>
            <a:r>
              <a:rPr lang="en-US" sz="2400" dirty="0" smtClean="0">
                <a:solidFill>
                  <a:prstClr val="black">
                    <a:lumMod val="75000"/>
                    <a:lumOff val="25000"/>
                  </a:prstClr>
                </a:solidFill>
                <a:latin typeface="Segoe UI Light" pitchFamily="34" charset="0"/>
              </a:rPr>
              <a:t>Gallons</a:t>
            </a:r>
          </a:p>
        </p:txBody>
      </p:sp>
      <p:grpSp>
        <p:nvGrpSpPr>
          <p:cNvPr id="11" name="Group 10"/>
          <p:cNvGrpSpPr/>
          <p:nvPr/>
        </p:nvGrpSpPr>
        <p:grpSpPr>
          <a:xfrm>
            <a:off x="1452231" y="1030018"/>
            <a:ext cx="6610939" cy="5207097"/>
            <a:chOff x="1194673" y="672894"/>
            <a:chExt cx="7247973" cy="5708856"/>
          </a:xfrm>
        </p:grpSpPr>
        <p:grpSp>
          <p:nvGrpSpPr>
            <p:cNvPr id="6" name="Group 5"/>
            <p:cNvGrpSpPr/>
            <p:nvPr/>
          </p:nvGrpSpPr>
          <p:grpSpPr>
            <a:xfrm>
              <a:off x="1194673" y="672894"/>
              <a:ext cx="6754655" cy="5708856"/>
              <a:chOff x="1004935" y="352172"/>
              <a:chExt cx="7134130" cy="6029578"/>
            </a:xfrm>
          </p:grpSpPr>
          <p:pic>
            <p:nvPicPr>
              <p:cNvPr id="4" name="Picture 3" descr="C:\research\thesis\Thesis\ImagesAndFigures\wastewaterdischarge-hires.png"/>
              <p:cNvPicPr/>
              <p:nvPr/>
            </p:nvPicPr>
            <p:blipFill rotWithShape="1">
              <a:blip r:embed="rId3" cstate="print">
                <a:extLst>
                  <a:ext uri="{28A0092B-C50C-407E-A947-70E740481C1C}">
                    <a14:useLocalDpi xmlns:a14="http://schemas.microsoft.com/office/drawing/2010/main" val="0"/>
                  </a:ext>
                </a:extLst>
              </a:blip>
              <a:srcRect t="5438" b="6524"/>
              <a:stretch/>
            </p:blipFill>
            <p:spPr bwMode="auto">
              <a:xfrm>
                <a:off x="1004935" y="352172"/>
                <a:ext cx="7134130" cy="6029578"/>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6393480" y="696780"/>
                <a:ext cx="1593795" cy="19732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9" name="TextBox 8"/>
            <p:cNvSpPr txBox="1"/>
            <p:nvPr/>
          </p:nvSpPr>
          <p:spPr>
            <a:xfrm>
              <a:off x="6239444" y="1035436"/>
              <a:ext cx="2203202" cy="1957118"/>
            </a:xfrm>
            <a:prstGeom prst="rect">
              <a:avLst/>
            </a:prstGeom>
            <a:noFill/>
          </p:spPr>
          <p:txBody>
            <a:bodyPr wrap="square" rtlCol="0">
              <a:spAutoFit/>
            </a:bodyPr>
            <a:lstStyle/>
            <a:p>
              <a:pPr>
                <a:spcAft>
                  <a:spcPts val="600"/>
                </a:spcAft>
              </a:pPr>
              <a:r>
                <a:rPr lang="en-US" dirty="0" smtClean="0">
                  <a:solidFill>
                    <a:prstClr val="black">
                      <a:lumMod val="75000"/>
                      <a:lumOff val="25000"/>
                    </a:prstClr>
                  </a:solidFill>
                  <a:latin typeface="Segoe UI Light" pitchFamily="34" charset="0"/>
                </a:rPr>
                <a:t>Washing Machine</a:t>
              </a:r>
            </a:p>
            <a:p>
              <a:pPr>
                <a:spcAft>
                  <a:spcPts val="600"/>
                </a:spcAft>
              </a:pPr>
              <a:r>
                <a:rPr lang="en-US" dirty="0" smtClean="0">
                  <a:solidFill>
                    <a:prstClr val="black">
                      <a:lumMod val="75000"/>
                      <a:lumOff val="25000"/>
                    </a:prstClr>
                  </a:solidFill>
                  <a:latin typeface="Segoe UI Light" pitchFamily="34" charset="0"/>
                </a:rPr>
                <a:t>Shower</a:t>
              </a:r>
            </a:p>
            <a:p>
              <a:pPr>
                <a:spcAft>
                  <a:spcPts val="600"/>
                </a:spcAft>
              </a:pPr>
              <a:r>
                <a:rPr lang="en-US" dirty="0" smtClean="0">
                  <a:solidFill>
                    <a:prstClr val="black">
                      <a:lumMod val="75000"/>
                      <a:lumOff val="25000"/>
                    </a:prstClr>
                  </a:solidFill>
                  <a:latin typeface="Segoe UI Light" pitchFamily="34" charset="0"/>
                </a:rPr>
                <a:t>Bath</a:t>
              </a:r>
            </a:p>
            <a:p>
              <a:pPr>
                <a:spcAft>
                  <a:spcPts val="600"/>
                </a:spcAft>
              </a:pPr>
              <a:r>
                <a:rPr lang="en-US" dirty="0" smtClean="0">
                  <a:solidFill>
                    <a:prstClr val="black">
                      <a:lumMod val="75000"/>
                      <a:lumOff val="25000"/>
                    </a:prstClr>
                  </a:solidFill>
                  <a:latin typeface="Segoe UI Light" pitchFamily="34" charset="0"/>
                </a:rPr>
                <a:t>Faucets</a:t>
              </a:r>
            </a:p>
            <a:p>
              <a:pPr>
                <a:spcAft>
                  <a:spcPts val="600"/>
                </a:spcAft>
              </a:pPr>
              <a:r>
                <a:rPr lang="en-US" dirty="0" smtClean="0">
                  <a:solidFill>
                    <a:prstClr val="black">
                      <a:lumMod val="75000"/>
                      <a:lumOff val="25000"/>
                    </a:prstClr>
                  </a:solidFill>
                  <a:latin typeface="Segoe UI Light" pitchFamily="34" charset="0"/>
                </a:rPr>
                <a:t>Toilets</a:t>
              </a:r>
            </a:p>
          </p:txBody>
        </p:sp>
      </p:grpSp>
      <p:sp>
        <p:nvSpPr>
          <p:cNvPr id="10" name="TextBox 9"/>
          <p:cNvSpPr txBox="1"/>
          <p:nvPr/>
        </p:nvSpPr>
        <p:spPr>
          <a:xfrm>
            <a:off x="12108" y="6388905"/>
            <a:ext cx="6781822" cy="369332"/>
          </a:xfrm>
          <a:prstGeom prst="rect">
            <a:avLst/>
          </a:prstGeom>
          <a:noFill/>
        </p:spPr>
        <p:txBody>
          <a:bodyPr wrap="square" rtlCol="0">
            <a:spAutoFit/>
          </a:bodyPr>
          <a:lstStyle/>
          <a:p>
            <a:r>
              <a:rPr lang="en-US" dirty="0" smtClean="0">
                <a:solidFill>
                  <a:prstClr val="black">
                    <a:lumMod val="50000"/>
                    <a:lumOff val="50000"/>
                  </a:prstClr>
                </a:solidFill>
                <a:latin typeface="Segoe UI Light" pitchFamily="34" charset="0"/>
              </a:rPr>
              <a:t>[Adapted from Butler, Building and Environment, 1993]</a:t>
            </a:r>
          </a:p>
        </p:txBody>
      </p:sp>
      <p:sp>
        <p:nvSpPr>
          <p:cNvPr id="12" name="TextBox 11"/>
          <p:cNvSpPr txBox="1"/>
          <p:nvPr/>
        </p:nvSpPr>
        <p:spPr>
          <a:xfrm>
            <a:off x="261863" y="205334"/>
            <a:ext cx="8620275" cy="707886"/>
          </a:xfrm>
          <a:prstGeom prst="rect">
            <a:avLst/>
          </a:prstGeom>
          <a:noFill/>
        </p:spPr>
        <p:txBody>
          <a:bodyPr wrap="square" rtlCol="0">
            <a:spAutoFit/>
          </a:bodyPr>
          <a:lstStyle/>
          <a:p>
            <a:pPr algn="ctr"/>
            <a:r>
              <a:rPr lang="en-US" sz="4000" dirty="0" smtClean="0">
                <a:solidFill>
                  <a:prstClr val="black">
                    <a:lumMod val="75000"/>
                    <a:lumOff val="25000"/>
                  </a:prstClr>
                </a:solidFill>
                <a:latin typeface="Segoe UI Semibold" pitchFamily="34" charset="0"/>
              </a:rPr>
              <a:t>Daily </a:t>
            </a:r>
            <a:r>
              <a:rPr lang="en-US" sz="4000" dirty="0" smtClean="0">
                <a:solidFill>
                  <a:prstClr val="black">
                    <a:lumMod val="75000"/>
                    <a:lumOff val="25000"/>
                  </a:prstClr>
                </a:solidFill>
                <a:latin typeface="Segoe UI Light" pitchFamily="34" charset="0"/>
              </a:rPr>
              <a:t>Patterns of Water Usage</a:t>
            </a:r>
          </a:p>
        </p:txBody>
      </p:sp>
    </p:spTree>
    <p:extLst>
      <p:ext uri="{BB962C8B-B14F-4D97-AF65-F5344CB8AC3E}">
        <p14:creationId xmlns:p14="http://schemas.microsoft.com/office/powerpoint/2010/main" val="25093182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jon\Dropbox\CHI2012-WaterVis\images\InterviewDisplays\Timeseries\maps-29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04716"/>
            <a:ext cx="4572000" cy="2855269"/>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jon\Dropbox\CHI2012-WaterVis\images\InterviewDisplays\Timeseries\maps-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004716"/>
            <a:ext cx="4572000" cy="285526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jon\Dropbox\CHI2012-WaterVis\images\InterviewDisplays\Timeseries\theme_temporal-0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3834375"/>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jon\Dropbox\CHI2012-WaterVis\images\InterviewDisplays\PrivacyProbe\privacyprovoke-2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3834375"/>
            <a:ext cx="4572000" cy="2857500"/>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p:cNvCxnSpPr/>
          <p:nvPr/>
        </p:nvCxnSpPr>
        <p:spPr>
          <a:xfrm>
            <a:off x="-141745" y="3834823"/>
            <a:ext cx="96012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540693" y="92514"/>
            <a:ext cx="0" cy="735892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8299" y="-1515"/>
            <a:ext cx="912570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sp>
        <p:nvSpPr>
          <p:cNvPr id="2" name="TextBox 1"/>
          <p:cNvSpPr txBox="1"/>
          <p:nvPr/>
        </p:nvSpPr>
        <p:spPr>
          <a:xfrm>
            <a:off x="10684" y="200448"/>
            <a:ext cx="4318391" cy="707886"/>
          </a:xfrm>
          <a:prstGeom prst="rect">
            <a:avLst/>
          </a:prstGeom>
          <a:noFill/>
        </p:spPr>
        <p:txBody>
          <a:bodyPr wrap="square" rtlCol="0">
            <a:spAutoFit/>
          </a:bodyPr>
          <a:lstStyle/>
          <a:p>
            <a:r>
              <a:rPr lang="en-US" sz="4000" dirty="0" smtClean="0">
                <a:solidFill>
                  <a:prstClr val="white">
                    <a:lumMod val="95000"/>
                  </a:prstClr>
                </a:solidFill>
                <a:latin typeface="Segoe UI Semibold" pitchFamily="34" charset="0"/>
              </a:rPr>
              <a:t>Time-Series</a:t>
            </a:r>
            <a:r>
              <a:rPr lang="en-US" sz="4000" dirty="0" smtClean="0">
                <a:solidFill>
                  <a:prstClr val="white">
                    <a:lumMod val="95000"/>
                  </a:prstClr>
                </a:solidFill>
                <a:latin typeface="Segoe UI Light" pitchFamily="34" charset="0"/>
              </a:rPr>
              <a:t> Views</a:t>
            </a:r>
          </a:p>
        </p:txBody>
      </p:sp>
    </p:spTree>
    <p:extLst>
      <p:ext uri="{BB962C8B-B14F-4D97-AF65-F5344CB8AC3E}">
        <p14:creationId xmlns:p14="http://schemas.microsoft.com/office/powerpoint/2010/main" val="23306084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froehli\Dropbox\Jon and Leah\CHI2012_WaterVis\VideoImages\designprobe_peroccup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815" y="3651228"/>
            <a:ext cx="164592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7938" y="178406"/>
            <a:ext cx="7020287" cy="769441"/>
          </a:xfrm>
          <a:prstGeom prst="rect">
            <a:avLst/>
          </a:prstGeom>
          <a:noFill/>
        </p:spPr>
        <p:txBody>
          <a:bodyPr wrap="square" rtlCol="0">
            <a:spAutoFit/>
          </a:bodyPr>
          <a:lstStyle/>
          <a:p>
            <a:r>
              <a:rPr lang="en-US" sz="4400" dirty="0" smtClean="0">
                <a:solidFill>
                  <a:prstClr val="white"/>
                </a:solidFill>
                <a:latin typeface="Segoe UI Semibold" pitchFamily="34" charset="0"/>
              </a:rPr>
              <a:t>Design </a:t>
            </a:r>
            <a:r>
              <a:rPr lang="en-US" sz="4400" dirty="0" smtClean="0">
                <a:solidFill>
                  <a:prstClr val="white"/>
                </a:solidFill>
                <a:latin typeface="Segoe UI Light" pitchFamily="34" charset="0"/>
              </a:rPr>
              <a:t>Probes Explored</a:t>
            </a:r>
          </a:p>
        </p:txBody>
      </p:sp>
      <p:sp>
        <p:nvSpPr>
          <p:cNvPr id="21" name="TextBox 20"/>
          <p:cNvSpPr txBox="1"/>
          <p:nvPr/>
        </p:nvSpPr>
        <p:spPr>
          <a:xfrm>
            <a:off x="18299" y="13725"/>
            <a:ext cx="713413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pic>
        <p:nvPicPr>
          <p:cNvPr id="23" name="Picture 2" descr="C:\Users\jon\Dropbox\CHI2012-WaterVis\images\SurveyDisplays\Theme-PerOccupant\perocccolortest-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3395" y="1479263"/>
            <a:ext cx="2894638" cy="1809149"/>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jon\Dropbox\CHI2012-WaterVis\images\InterviewDisplays\Volumetric\survey2pools-0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2335" y="2139928"/>
            <a:ext cx="8128000" cy="50800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jon\Dropbox\CHI2012-WaterVis\images\InterviewDisplays\Volumetric\volumetric_watertower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424884">
            <a:off x="4731180" y="4975213"/>
            <a:ext cx="2396050" cy="1499403"/>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6" name="Picture 6" descr="C:\Users\jon\Dropbox\CHI2012-WaterVis\images\InterviewDisplays\OverallSummary\overall-3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1344352">
            <a:off x="4743082" y="4908822"/>
            <a:ext cx="2396050" cy="1497531"/>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4099" name="Picture 3" descr="C:\Users\jon\Dropbox\CHI2012-WaterVis\images\SurveyDisplays\Theme-Spatial\theme_spatia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3333" y="3111174"/>
            <a:ext cx="2392666" cy="149541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738115" y="3111174"/>
            <a:ext cx="2393549" cy="412558"/>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Spatial</a:t>
            </a:r>
            <a:endParaRPr lang="en-US" sz="2800" dirty="0">
              <a:solidFill>
                <a:prstClr val="white">
                  <a:lumMod val="95000"/>
                </a:prstClr>
              </a:solidFill>
              <a:latin typeface="Segoe UI Light" pitchFamily="34" charset="0"/>
            </a:endParaRPr>
          </a:p>
        </p:txBody>
      </p:sp>
      <p:pic>
        <p:nvPicPr>
          <p:cNvPr id="4098" name="Picture 2" descr="C:\Users\jon\Dropbox\CHI2012-WaterVis\images\SurveyDisplays\Theme-PerOccupant\perocccolortest-06.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4552" y="4911746"/>
            <a:ext cx="2391447" cy="149465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2738115" y="4911746"/>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Per-</a:t>
            </a:r>
            <a:br>
              <a:rPr lang="en-US" sz="2800" dirty="0" smtClean="0">
                <a:solidFill>
                  <a:prstClr val="white">
                    <a:lumMod val="95000"/>
                  </a:prstClr>
                </a:solidFill>
                <a:latin typeface="Segoe UI Light" pitchFamily="34" charset="0"/>
              </a:rPr>
            </a:br>
            <a:r>
              <a:rPr lang="en-US" sz="2800" dirty="0" smtClean="0">
                <a:solidFill>
                  <a:prstClr val="white">
                    <a:lumMod val="95000"/>
                  </a:prstClr>
                </a:solidFill>
                <a:latin typeface="Segoe UI Light" pitchFamily="34" charset="0"/>
              </a:rPr>
              <a:t>Occupant</a:t>
            </a:r>
            <a:endParaRPr lang="en-US" sz="2800" dirty="0">
              <a:solidFill>
                <a:prstClr val="white">
                  <a:lumMod val="95000"/>
                </a:prstClr>
              </a:solidFill>
              <a:latin typeface="Segoe UI Light" pitchFamily="34" charset="0"/>
            </a:endParaRPr>
          </a:p>
        </p:txBody>
      </p:sp>
      <p:pic>
        <p:nvPicPr>
          <p:cNvPr id="5122" name="Picture 2" descr="C:\Users\jon\Dropbox\CHI2012-WaterVis\images\SurveyDisplays\Theme-Temporal\theme_temporal-08.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8925" y="1344829"/>
            <a:ext cx="2397074" cy="149817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38115" y="1306859"/>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Time-</a:t>
            </a:r>
          </a:p>
          <a:p>
            <a:r>
              <a:rPr lang="en-US" sz="2800" dirty="0" smtClean="0">
                <a:solidFill>
                  <a:prstClr val="white">
                    <a:lumMod val="95000"/>
                  </a:prstClr>
                </a:solidFill>
                <a:latin typeface="Segoe UI Light" pitchFamily="34" charset="0"/>
              </a:rPr>
              <a:t>Series</a:t>
            </a:r>
            <a:endParaRPr lang="en-US" sz="2800" dirty="0">
              <a:solidFill>
                <a:prstClr val="white">
                  <a:lumMod val="95000"/>
                </a:prstClr>
              </a:solidFill>
              <a:latin typeface="Segoe UI Light" pitchFamily="34" charset="0"/>
            </a:endParaRPr>
          </a:p>
        </p:txBody>
      </p:sp>
      <p:pic>
        <p:nvPicPr>
          <p:cNvPr id="5123" name="Picture 3" descr="C:\Users\jon\Dropbox\CHI2012-WaterVis\images\ReflectDesigns\Rainflow\Slide68.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9811" t="16239" r="11509" b="17012"/>
          <a:stretch/>
        </p:blipFill>
        <p:spPr bwMode="auto">
          <a:xfrm>
            <a:off x="4838913" y="3084815"/>
            <a:ext cx="2396050" cy="152442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4" name="Picture 4" descr="C:\Users\jon\Dropbox\CHI2012-WaterVis\images\ReflectDesigns\Aquatic\Slide152.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6321" t="20638" r="15393" b="14248"/>
          <a:stretch/>
        </p:blipFill>
        <p:spPr bwMode="auto">
          <a:xfrm>
            <a:off x="4838913" y="1315596"/>
            <a:ext cx="2396050" cy="149456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5" name="Picture 5" descr="C:\Users\jon\Dropbox\CHI2012-WaterVis\images\InterviewDisplays\Map-America\maps-10.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842567" y="4915958"/>
            <a:ext cx="2396050" cy="149753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207629" y="3032360"/>
            <a:ext cx="2393549" cy="412558"/>
          </a:xfrm>
          <a:prstGeom prst="rect">
            <a:avLst/>
          </a:prstGeom>
          <a:noFill/>
        </p:spPr>
        <p:txBody>
          <a:bodyPr wrap="square" tIns="0" rtlCol="0">
            <a:spAutoFit/>
          </a:bodyPr>
          <a:lstStyle/>
          <a:p>
            <a:r>
              <a:rPr lang="en-US" sz="2800" dirty="0" err="1" smtClean="0">
                <a:solidFill>
                  <a:prstClr val="white">
                    <a:lumMod val="95000"/>
                  </a:prstClr>
                </a:solidFill>
                <a:latin typeface="Segoe UI Light" pitchFamily="34" charset="0"/>
              </a:rPr>
              <a:t>Rainflow</a:t>
            </a:r>
            <a:endParaRPr lang="en-US" sz="2800" dirty="0">
              <a:solidFill>
                <a:prstClr val="white">
                  <a:lumMod val="95000"/>
                </a:prstClr>
              </a:solidFill>
              <a:latin typeface="Segoe UI Light" pitchFamily="34" charset="0"/>
            </a:endParaRPr>
          </a:p>
        </p:txBody>
      </p:sp>
      <p:sp>
        <p:nvSpPr>
          <p:cNvPr id="27" name="TextBox 26"/>
          <p:cNvSpPr txBox="1"/>
          <p:nvPr/>
        </p:nvSpPr>
        <p:spPr>
          <a:xfrm>
            <a:off x="7207629" y="4832933"/>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Other</a:t>
            </a:r>
            <a:endParaRPr lang="en-US" sz="2800" dirty="0">
              <a:solidFill>
                <a:prstClr val="white">
                  <a:lumMod val="95000"/>
                </a:prstClr>
              </a:solidFill>
              <a:latin typeface="Segoe UI Light" pitchFamily="34" charset="0"/>
            </a:endParaRPr>
          </a:p>
        </p:txBody>
      </p:sp>
      <p:sp>
        <p:nvSpPr>
          <p:cNvPr id="28" name="TextBox 27"/>
          <p:cNvSpPr txBox="1"/>
          <p:nvPr/>
        </p:nvSpPr>
        <p:spPr>
          <a:xfrm>
            <a:off x="7207629" y="1228045"/>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Aquatic</a:t>
            </a:r>
          </a:p>
          <a:p>
            <a:r>
              <a:rPr lang="en-US" sz="2800" dirty="0" smtClean="0">
                <a:solidFill>
                  <a:prstClr val="white">
                    <a:lumMod val="95000"/>
                  </a:prstClr>
                </a:solidFill>
                <a:latin typeface="Segoe UI Light" pitchFamily="34" charset="0"/>
              </a:rPr>
              <a:t>Eco-system</a:t>
            </a:r>
            <a:endParaRPr lang="en-US" sz="2800" dirty="0">
              <a:solidFill>
                <a:prstClr val="white">
                  <a:lumMod val="95000"/>
                </a:prstClr>
              </a:solidFill>
              <a:latin typeface="Segoe UI Light" pitchFamily="34" charset="0"/>
            </a:endParaRPr>
          </a:p>
        </p:txBody>
      </p:sp>
      <p:sp>
        <p:nvSpPr>
          <p:cNvPr id="29" name="Rectangle 28"/>
          <p:cNvSpPr/>
          <p:nvPr/>
        </p:nvSpPr>
        <p:spPr>
          <a:xfrm>
            <a:off x="4647894" y="4821882"/>
            <a:ext cx="4326015" cy="1794708"/>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p:nvSpPr>
        <p:spPr>
          <a:xfrm>
            <a:off x="4647895" y="943881"/>
            <a:ext cx="4496105" cy="3665357"/>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p:nvSpPr>
        <p:spPr>
          <a:xfrm>
            <a:off x="75895" y="947847"/>
            <a:ext cx="4496105" cy="3791794"/>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50103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jon\Dropbox\CHI2012-WaterVis\images\SurveyDisplays\Theme-PerOccupant\theme_peroccupa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1589"/>
            <a:ext cx="9144000" cy="5715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8299" y="-1515"/>
            <a:ext cx="912570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sp>
        <p:nvSpPr>
          <p:cNvPr id="4" name="TextBox 3"/>
          <p:cNvSpPr txBox="1"/>
          <p:nvPr/>
        </p:nvSpPr>
        <p:spPr>
          <a:xfrm>
            <a:off x="10684" y="200448"/>
            <a:ext cx="5168476" cy="707886"/>
          </a:xfrm>
          <a:prstGeom prst="rect">
            <a:avLst/>
          </a:prstGeom>
          <a:noFill/>
        </p:spPr>
        <p:txBody>
          <a:bodyPr wrap="square" rtlCol="0">
            <a:spAutoFit/>
          </a:bodyPr>
          <a:lstStyle/>
          <a:p>
            <a:r>
              <a:rPr lang="en-US" sz="4000" dirty="0" smtClean="0">
                <a:solidFill>
                  <a:prstClr val="white">
                    <a:lumMod val="95000"/>
                  </a:prstClr>
                </a:solidFill>
                <a:latin typeface="Segoe UI Semibold" pitchFamily="34" charset="0"/>
              </a:rPr>
              <a:t>Per-Occupant </a:t>
            </a:r>
            <a:r>
              <a:rPr lang="en-US" sz="4000" dirty="0" smtClean="0">
                <a:solidFill>
                  <a:prstClr val="white">
                    <a:lumMod val="95000"/>
                  </a:prstClr>
                </a:solidFill>
                <a:latin typeface="Segoe UI Light" pitchFamily="34" charset="0"/>
              </a:rPr>
              <a:t>View</a:t>
            </a:r>
          </a:p>
        </p:txBody>
      </p:sp>
    </p:spTree>
    <p:extLst>
      <p:ext uri="{BB962C8B-B14F-4D97-AF65-F5344CB8AC3E}">
        <p14:creationId xmlns:p14="http://schemas.microsoft.com/office/powerpoint/2010/main" val="408465482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froehli\Dropbox\Jon and Leah\CHI2012_WaterVis\VideoImages\designprobe_peroccup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815" y="3651228"/>
            <a:ext cx="164592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7938" y="178406"/>
            <a:ext cx="7020287" cy="769441"/>
          </a:xfrm>
          <a:prstGeom prst="rect">
            <a:avLst/>
          </a:prstGeom>
          <a:noFill/>
        </p:spPr>
        <p:txBody>
          <a:bodyPr wrap="square" rtlCol="0">
            <a:spAutoFit/>
          </a:bodyPr>
          <a:lstStyle/>
          <a:p>
            <a:r>
              <a:rPr lang="en-US" sz="4400" dirty="0" smtClean="0">
                <a:solidFill>
                  <a:prstClr val="white"/>
                </a:solidFill>
                <a:latin typeface="Segoe UI Semibold" pitchFamily="34" charset="0"/>
              </a:rPr>
              <a:t>Design </a:t>
            </a:r>
            <a:r>
              <a:rPr lang="en-US" sz="4400" dirty="0" smtClean="0">
                <a:solidFill>
                  <a:prstClr val="white"/>
                </a:solidFill>
                <a:latin typeface="Segoe UI Light" pitchFamily="34" charset="0"/>
              </a:rPr>
              <a:t>Probes Explored</a:t>
            </a:r>
          </a:p>
        </p:txBody>
      </p:sp>
      <p:sp>
        <p:nvSpPr>
          <p:cNvPr id="21" name="TextBox 20"/>
          <p:cNvSpPr txBox="1"/>
          <p:nvPr/>
        </p:nvSpPr>
        <p:spPr>
          <a:xfrm>
            <a:off x="18299" y="13725"/>
            <a:ext cx="713413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pic>
        <p:nvPicPr>
          <p:cNvPr id="23" name="Picture 2" descr="C:\Users\jon\Dropbox\CHI2012-WaterVis\images\SurveyDisplays\Theme-PerOccupant\perocccolortest-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3395" y="1479263"/>
            <a:ext cx="2894638" cy="1809149"/>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jon\Dropbox\CHI2012-WaterVis\images\InterviewDisplays\Volumetric\survey2pools-0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2335" y="2139928"/>
            <a:ext cx="8128000" cy="50800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jon\Dropbox\CHI2012-WaterVis\images\InterviewDisplays\Volumetric\volumetric_watertower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424884">
            <a:off x="4731180" y="4975213"/>
            <a:ext cx="2396050" cy="1499403"/>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6" name="Picture 6" descr="C:\Users\jon\Dropbox\CHI2012-WaterVis\images\InterviewDisplays\OverallSummary\overall-3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1344352">
            <a:off x="4743082" y="4908822"/>
            <a:ext cx="2396050" cy="1497531"/>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4099" name="Picture 3" descr="C:\Users\jon\Dropbox\CHI2012-WaterVis\images\SurveyDisplays\Theme-Spatial\theme_spatia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3333" y="3111174"/>
            <a:ext cx="2392666" cy="149541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738115" y="3111174"/>
            <a:ext cx="2393549" cy="412558"/>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Spatial</a:t>
            </a:r>
            <a:endParaRPr lang="en-US" sz="2800" dirty="0">
              <a:solidFill>
                <a:prstClr val="white">
                  <a:lumMod val="95000"/>
                </a:prstClr>
              </a:solidFill>
              <a:latin typeface="Segoe UI Light" pitchFamily="34" charset="0"/>
            </a:endParaRPr>
          </a:p>
        </p:txBody>
      </p:sp>
      <p:pic>
        <p:nvPicPr>
          <p:cNvPr id="4098" name="Picture 2" descr="C:\Users\jon\Dropbox\CHI2012-WaterVis\images\SurveyDisplays\Theme-PerOccupant\perocccolortest-06.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4552" y="4911746"/>
            <a:ext cx="2391447" cy="149465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2738115" y="4911746"/>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Per-</a:t>
            </a:r>
            <a:br>
              <a:rPr lang="en-US" sz="2800" dirty="0" smtClean="0">
                <a:solidFill>
                  <a:prstClr val="white">
                    <a:lumMod val="95000"/>
                  </a:prstClr>
                </a:solidFill>
                <a:latin typeface="Segoe UI Light" pitchFamily="34" charset="0"/>
              </a:rPr>
            </a:br>
            <a:r>
              <a:rPr lang="en-US" sz="2800" dirty="0" smtClean="0">
                <a:solidFill>
                  <a:prstClr val="white">
                    <a:lumMod val="95000"/>
                  </a:prstClr>
                </a:solidFill>
                <a:latin typeface="Segoe UI Light" pitchFamily="34" charset="0"/>
              </a:rPr>
              <a:t>Occupant</a:t>
            </a:r>
            <a:endParaRPr lang="en-US" sz="2800" dirty="0">
              <a:solidFill>
                <a:prstClr val="white">
                  <a:lumMod val="95000"/>
                </a:prstClr>
              </a:solidFill>
              <a:latin typeface="Segoe UI Light" pitchFamily="34" charset="0"/>
            </a:endParaRPr>
          </a:p>
        </p:txBody>
      </p:sp>
      <p:pic>
        <p:nvPicPr>
          <p:cNvPr id="5122" name="Picture 2" descr="C:\Users\jon\Dropbox\CHI2012-WaterVis\images\SurveyDisplays\Theme-Temporal\theme_temporal-08.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8925" y="1344829"/>
            <a:ext cx="2397074" cy="149817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38115" y="1306859"/>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Time-</a:t>
            </a:r>
          </a:p>
          <a:p>
            <a:r>
              <a:rPr lang="en-US" sz="2800" dirty="0" smtClean="0">
                <a:solidFill>
                  <a:prstClr val="white">
                    <a:lumMod val="95000"/>
                  </a:prstClr>
                </a:solidFill>
                <a:latin typeface="Segoe UI Light" pitchFamily="34" charset="0"/>
              </a:rPr>
              <a:t>Series</a:t>
            </a:r>
            <a:endParaRPr lang="en-US" sz="2800" dirty="0">
              <a:solidFill>
                <a:prstClr val="white">
                  <a:lumMod val="95000"/>
                </a:prstClr>
              </a:solidFill>
              <a:latin typeface="Segoe UI Light" pitchFamily="34" charset="0"/>
            </a:endParaRPr>
          </a:p>
        </p:txBody>
      </p:sp>
      <p:pic>
        <p:nvPicPr>
          <p:cNvPr id="5123" name="Picture 3" descr="C:\Users\jon\Dropbox\CHI2012-WaterVis\images\ReflectDesigns\Rainflow\Slide68.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9811" t="16239" r="11509" b="17012"/>
          <a:stretch/>
        </p:blipFill>
        <p:spPr bwMode="auto">
          <a:xfrm>
            <a:off x="4838913" y="3084815"/>
            <a:ext cx="2396050" cy="152442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4" name="Picture 4" descr="C:\Users\jon\Dropbox\CHI2012-WaterVis\images\ReflectDesigns\Aquatic\Slide152.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6321" t="20638" r="15393" b="14248"/>
          <a:stretch/>
        </p:blipFill>
        <p:spPr bwMode="auto">
          <a:xfrm>
            <a:off x="4838913" y="1315596"/>
            <a:ext cx="2396050" cy="149456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5" name="Picture 5" descr="C:\Users\jon\Dropbox\CHI2012-WaterVis\images\InterviewDisplays\Map-America\maps-10.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842567" y="4915958"/>
            <a:ext cx="2396050" cy="149753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207629" y="3032360"/>
            <a:ext cx="2393549" cy="412558"/>
          </a:xfrm>
          <a:prstGeom prst="rect">
            <a:avLst/>
          </a:prstGeom>
          <a:noFill/>
        </p:spPr>
        <p:txBody>
          <a:bodyPr wrap="square" tIns="0" rtlCol="0">
            <a:spAutoFit/>
          </a:bodyPr>
          <a:lstStyle/>
          <a:p>
            <a:r>
              <a:rPr lang="en-US" sz="2800" dirty="0" err="1" smtClean="0">
                <a:solidFill>
                  <a:prstClr val="white">
                    <a:lumMod val="95000"/>
                  </a:prstClr>
                </a:solidFill>
                <a:latin typeface="Segoe UI Light" pitchFamily="34" charset="0"/>
              </a:rPr>
              <a:t>Rainflow</a:t>
            </a:r>
            <a:endParaRPr lang="en-US" sz="2800" dirty="0">
              <a:solidFill>
                <a:prstClr val="white">
                  <a:lumMod val="95000"/>
                </a:prstClr>
              </a:solidFill>
              <a:latin typeface="Segoe UI Light" pitchFamily="34" charset="0"/>
            </a:endParaRPr>
          </a:p>
        </p:txBody>
      </p:sp>
      <p:sp>
        <p:nvSpPr>
          <p:cNvPr id="27" name="TextBox 26"/>
          <p:cNvSpPr txBox="1"/>
          <p:nvPr/>
        </p:nvSpPr>
        <p:spPr>
          <a:xfrm>
            <a:off x="7207629" y="4832933"/>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Other</a:t>
            </a:r>
            <a:endParaRPr lang="en-US" sz="2800" dirty="0">
              <a:solidFill>
                <a:prstClr val="white">
                  <a:lumMod val="95000"/>
                </a:prstClr>
              </a:solidFill>
              <a:latin typeface="Segoe UI Light" pitchFamily="34" charset="0"/>
            </a:endParaRPr>
          </a:p>
        </p:txBody>
      </p:sp>
      <p:sp>
        <p:nvSpPr>
          <p:cNvPr id="28" name="TextBox 27"/>
          <p:cNvSpPr txBox="1"/>
          <p:nvPr/>
        </p:nvSpPr>
        <p:spPr>
          <a:xfrm>
            <a:off x="7207629" y="1228045"/>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Aquatic</a:t>
            </a:r>
          </a:p>
          <a:p>
            <a:r>
              <a:rPr lang="en-US" sz="2800" dirty="0" smtClean="0">
                <a:solidFill>
                  <a:prstClr val="white">
                    <a:lumMod val="95000"/>
                  </a:prstClr>
                </a:solidFill>
                <a:latin typeface="Segoe UI Light" pitchFamily="34" charset="0"/>
              </a:rPr>
              <a:t>Eco-system</a:t>
            </a:r>
            <a:endParaRPr lang="en-US" sz="2800" dirty="0">
              <a:solidFill>
                <a:prstClr val="white">
                  <a:lumMod val="95000"/>
                </a:prstClr>
              </a:solidFill>
              <a:latin typeface="Segoe UI Light" pitchFamily="34" charset="0"/>
            </a:endParaRPr>
          </a:p>
        </p:txBody>
      </p:sp>
      <p:sp>
        <p:nvSpPr>
          <p:cNvPr id="30" name="Rectangle 29"/>
          <p:cNvSpPr/>
          <p:nvPr/>
        </p:nvSpPr>
        <p:spPr>
          <a:xfrm>
            <a:off x="4647895" y="3002280"/>
            <a:ext cx="4496105" cy="3766100"/>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p:nvSpPr>
        <p:spPr>
          <a:xfrm>
            <a:off x="75895" y="947847"/>
            <a:ext cx="4496105" cy="5545446"/>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838765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quaticCapture10.mp4">
            <a:hlinkClick r:id="" action="ppaction://media"/>
          </p:cNvPr>
          <p:cNvPicPr>
            <a:picLocks noChangeAspect="1"/>
          </p:cNvPicPr>
          <p:nvPr>
            <a:videoFile r:link="rId1"/>
            <p:extLst>
              <p:ext uri="{DAA4B4D4-6D71-4841-9C94-3DE7FCFB9230}">
                <p14:media xmlns:p14="http://schemas.microsoft.com/office/powerpoint/2010/main" r:embed="rId2">
                  <p14:trim end="22518.6176"/>
                </p14:media>
              </p:ext>
            </p:extLst>
          </p:nvPr>
        </p:nvPicPr>
        <p:blipFill>
          <a:blip r:embed="rId5"/>
          <a:stretch>
            <a:fillRect/>
          </a:stretch>
        </p:blipFill>
        <p:spPr>
          <a:xfrm>
            <a:off x="0" y="1076255"/>
            <a:ext cx="9144000" cy="5214937"/>
          </a:xfrm>
          <a:prstGeom prst="rect">
            <a:avLst/>
          </a:prstGeom>
        </p:spPr>
      </p:pic>
      <p:sp>
        <p:nvSpPr>
          <p:cNvPr id="5" name="Rounded Rectangle 4"/>
          <p:cNvSpPr/>
          <p:nvPr/>
        </p:nvSpPr>
        <p:spPr>
          <a:xfrm>
            <a:off x="339674" y="2608654"/>
            <a:ext cx="228511" cy="2526061"/>
          </a:xfrm>
          <a:prstGeom prst="roundRect">
            <a:avLst/>
          </a:prstGeom>
          <a:gradFill flip="none" rotWithShape="1">
            <a:gsLst>
              <a:gs pos="0">
                <a:schemeClr val="accent1">
                  <a:shade val="30000"/>
                  <a:satMod val="115000"/>
                  <a:alpha val="55000"/>
                </a:schemeClr>
              </a:gs>
              <a:gs pos="50000">
                <a:schemeClr val="accent1">
                  <a:shade val="67500"/>
                  <a:satMod val="115000"/>
                  <a:alpha val="49000"/>
                </a:schemeClr>
              </a:gs>
              <a:gs pos="100000">
                <a:schemeClr val="accent1">
                  <a:shade val="100000"/>
                  <a:satMod val="115000"/>
                  <a:alpha val="50000"/>
                </a:schemeClr>
              </a:gs>
            </a:gsLst>
            <a:lin ang="16200000" scaled="1"/>
            <a:tileRect/>
          </a:gra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72736" y="1971412"/>
            <a:ext cx="767364" cy="600164"/>
          </a:xfrm>
          <a:prstGeom prst="rect">
            <a:avLst/>
          </a:prstGeom>
          <a:noFill/>
        </p:spPr>
        <p:txBody>
          <a:bodyPr wrap="square" rtlCol="0">
            <a:spAutoFit/>
          </a:bodyPr>
          <a:lstStyle/>
          <a:p>
            <a:pPr algn="ctr"/>
            <a:r>
              <a:rPr lang="en-US" sz="1100" dirty="0">
                <a:solidFill>
                  <a:prstClr val="white">
                    <a:lumMod val="95000"/>
                  </a:prstClr>
                </a:solidFill>
                <a:latin typeface="Segoe UI Light" pitchFamily="34" charset="0"/>
              </a:rPr>
              <a:t>water savings</a:t>
            </a:r>
          </a:p>
          <a:p>
            <a:pPr algn="ctr"/>
            <a:r>
              <a:rPr lang="en-US" sz="1100" dirty="0">
                <a:solidFill>
                  <a:prstClr val="white">
                    <a:lumMod val="95000"/>
                  </a:prstClr>
                </a:solidFill>
                <a:latin typeface="Segoe UI Light" pitchFamily="34" charset="0"/>
              </a:rPr>
              <a:t>tracker</a:t>
            </a:r>
          </a:p>
        </p:txBody>
      </p:sp>
      <p:grpSp>
        <p:nvGrpSpPr>
          <p:cNvPr id="167" name="Group 166"/>
          <p:cNvGrpSpPr/>
          <p:nvPr/>
        </p:nvGrpSpPr>
        <p:grpSpPr>
          <a:xfrm>
            <a:off x="360941" y="4150535"/>
            <a:ext cx="182880" cy="959204"/>
            <a:chOff x="360941" y="3895018"/>
            <a:chExt cx="182880" cy="959204"/>
          </a:xfrm>
        </p:grpSpPr>
        <p:sp>
          <p:nvSpPr>
            <p:cNvPr id="7" name="Rounded Rectangle 6"/>
            <p:cNvSpPr/>
            <p:nvPr/>
          </p:nvSpPr>
          <p:spPr>
            <a:xfrm>
              <a:off x="360941" y="4762782"/>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8" name="Rounded Rectangle 7"/>
            <p:cNvSpPr/>
            <p:nvPr/>
          </p:nvSpPr>
          <p:spPr>
            <a:xfrm>
              <a:off x="360941" y="4638808"/>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9" name="Rounded Rectangle 8"/>
            <p:cNvSpPr/>
            <p:nvPr/>
          </p:nvSpPr>
          <p:spPr>
            <a:xfrm>
              <a:off x="360941" y="4514843"/>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0" name="Rounded Rectangle 9"/>
            <p:cNvSpPr/>
            <p:nvPr/>
          </p:nvSpPr>
          <p:spPr>
            <a:xfrm>
              <a:off x="360941" y="4390878"/>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1" name="Rounded Rectangle 10"/>
            <p:cNvSpPr/>
            <p:nvPr/>
          </p:nvSpPr>
          <p:spPr>
            <a:xfrm>
              <a:off x="360941" y="4266913"/>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2" name="Rounded Rectangle 11"/>
            <p:cNvSpPr/>
            <p:nvPr/>
          </p:nvSpPr>
          <p:spPr>
            <a:xfrm>
              <a:off x="360941" y="4142948"/>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3" name="Rounded Rectangle 12"/>
            <p:cNvSpPr/>
            <p:nvPr/>
          </p:nvSpPr>
          <p:spPr>
            <a:xfrm>
              <a:off x="360941" y="4018983"/>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4" name="Rounded Rectangle 13"/>
            <p:cNvSpPr/>
            <p:nvPr/>
          </p:nvSpPr>
          <p:spPr>
            <a:xfrm>
              <a:off x="360941" y="3895018"/>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grpSp>
      <p:grpSp>
        <p:nvGrpSpPr>
          <p:cNvPr id="15" name="Group 14"/>
          <p:cNvGrpSpPr/>
          <p:nvPr/>
        </p:nvGrpSpPr>
        <p:grpSpPr>
          <a:xfrm>
            <a:off x="360941" y="2662955"/>
            <a:ext cx="182880" cy="1455055"/>
            <a:chOff x="834746" y="3212171"/>
            <a:chExt cx="182880" cy="1455055"/>
          </a:xfrm>
        </p:grpSpPr>
        <p:sp>
          <p:nvSpPr>
            <p:cNvPr id="16" name="Rounded Rectangle 15"/>
            <p:cNvSpPr/>
            <p:nvPr/>
          </p:nvSpPr>
          <p:spPr>
            <a:xfrm>
              <a:off x="834746" y="457578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7" name="Rounded Rectangle 16"/>
            <p:cNvSpPr/>
            <p:nvPr/>
          </p:nvSpPr>
          <p:spPr>
            <a:xfrm>
              <a:off x="834746" y="445182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8" name="Rounded Rectangle 17"/>
            <p:cNvSpPr/>
            <p:nvPr/>
          </p:nvSpPr>
          <p:spPr>
            <a:xfrm>
              <a:off x="834746" y="432785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9" name="Rounded Rectangle 18"/>
            <p:cNvSpPr/>
            <p:nvPr/>
          </p:nvSpPr>
          <p:spPr>
            <a:xfrm>
              <a:off x="834746" y="420389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20" name="Rounded Rectangle 19"/>
            <p:cNvSpPr/>
            <p:nvPr/>
          </p:nvSpPr>
          <p:spPr>
            <a:xfrm>
              <a:off x="834746" y="407992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21" name="Rounded Rectangle 20"/>
            <p:cNvSpPr/>
            <p:nvPr/>
          </p:nvSpPr>
          <p:spPr>
            <a:xfrm>
              <a:off x="834746" y="395596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22" name="Rounded Rectangle 21"/>
            <p:cNvSpPr/>
            <p:nvPr/>
          </p:nvSpPr>
          <p:spPr>
            <a:xfrm>
              <a:off x="834746" y="383199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23" name="Rounded Rectangle 22"/>
            <p:cNvSpPr/>
            <p:nvPr/>
          </p:nvSpPr>
          <p:spPr>
            <a:xfrm>
              <a:off x="834746" y="370803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24" name="Rounded Rectangle 23"/>
            <p:cNvSpPr/>
            <p:nvPr/>
          </p:nvSpPr>
          <p:spPr>
            <a:xfrm>
              <a:off x="834746" y="358406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25" name="Rounded Rectangle 24"/>
            <p:cNvSpPr/>
            <p:nvPr/>
          </p:nvSpPr>
          <p:spPr>
            <a:xfrm>
              <a:off x="834746" y="346010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26" name="Rounded Rectangle 25"/>
            <p:cNvSpPr/>
            <p:nvPr/>
          </p:nvSpPr>
          <p:spPr>
            <a:xfrm>
              <a:off x="834746" y="333613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27" name="Rounded Rectangle 26"/>
            <p:cNvSpPr/>
            <p:nvPr/>
          </p:nvSpPr>
          <p:spPr>
            <a:xfrm>
              <a:off x="834746" y="321217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grpSp>
      <p:sp>
        <p:nvSpPr>
          <p:cNvPr id="28" name="Rounded Rectangular Callout 27"/>
          <p:cNvSpPr/>
          <p:nvPr/>
        </p:nvSpPr>
        <p:spPr>
          <a:xfrm>
            <a:off x="1953125" y="2735145"/>
            <a:ext cx="1098082" cy="665545"/>
          </a:xfrm>
          <a:prstGeom prst="wedgeRoundRectCallout">
            <a:avLst>
              <a:gd name="adj1" fmla="val 47852"/>
              <a:gd name="adj2" fmla="val 105292"/>
              <a:gd name="adj3" fmla="val 16667"/>
            </a:avLst>
          </a:prstGeom>
          <a:solidFill>
            <a:schemeClr val="accent6">
              <a:alpha val="50196"/>
            </a:schemeClr>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Segoe UI Light" pitchFamily="34" charset="0"/>
              </a:rPr>
              <a:t>“Frank” the fish</a:t>
            </a:r>
          </a:p>
        </p:txBody>
      </p:sp>
      <p:grpSp>
        <p:nvGrpSpPr>
          <p:cNvPr id="70" name="Group 69"/>
          <p:cNvGrpSpPr/>
          <p:nvPr/>
        </p:nvGrpSpPr>
        <p:grpSpPr>
          <a:xfrm>
            <a:off x="356430" y="2662955"/>
            <a:ext cx="182880" cy="2446784"/>
            <a:chOff x="1219200" y="2599497"/>
            <a:chExt cx="182880" cy="2446784"/>
          </a:xfrm>
          <a:solidFill>
            <a:srgbClr val="00B0F0"/>
          </a:solidFill>
          <a:effectLst>
            <a:glow rad="228600">
              <a:schemeClr val="accent1">
                <a:satMod val="175000"/>
                <a:alpha val="40000"/>
              </a:schemeClr>
            </a:glow>
          </a:effectLst>
        </p:grpSpPr>
        <p:sp>
          <p:nvSpPr>
            <p:cNvPr id="49" name="Rounded Rectangle 48"/>
            <p:cNvSpPr/>
            <p:nvPr/>
          </p:nvSpPr>
          <p:spPr>
            <a:xfrm>
              <a:off x="1219200" y="4954841"/>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50" name="Rounded Rectangle 49"/>
            <p:cNvSpPr/>
            <p:nvPr/>
          </p:nvSpPr>
          <p:spPr>
            <a:xfrm>
              <a:off x="1219200" y="4830867"/>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51" name="Rounded Rectangle 50"/>
            <p:cNvSpPr/>
            <p:nvPr/>
          </p:nvSpPr>
          <p:spPr>
            <a:xfrm>
              <a:off x="1219200" y="4706902"/>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52" name="Rounded Rectangle 51"/>
            <p:cNvSpPr/>
            <p:nvPr/>
          </p:nvSpPr>
          <p:spPr>
            <a:xfrm>
              <a:off x="1219200" y="4582937"/>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53" name="Rounded Rectangle 52"/>
            <p:cNvSpPr/>
            <p:nvPr/>
          </p:nvSpPr>
          <p:spPr>
            <a:xfrm>
              <a:off x="1219200" y="4458972"/>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54" name="Rounded Rectangle 53"/>
            <p:cNvSpPr/>
            <p:nvPr/>
          </p:nvSpPr>
          <p:spPr>
            <a:xfrm>
              <a:off x="1219200" y="4335007"/>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55" name="Rounded Rectangle 54"/>
            <p:cNvSpPr/>
            <p:nvPr/>
          </p:nvSpPr>
          <p:spPr>
            <a:xfrm>
              <a:off x="1219200" y="4211042"/>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56" name="Rounded Rectangle 55"/>
            <p:cNvSpPr/>
            <p:nvPr/>
          </p:nvSpPr>
          <p:spPr>
            <a:xfrm>
              <a:off x="1219200" y="4087077"/>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grpSp>
          <p:nvGrpSpPr>
            <p:cNvPr id="57" name="Group 56"/>
            <p:cNvGrpSpPr/>
            <p:nvPr/>
          </p:nvGrpSpPr>
          <p:grpSpPr>
            <a:xfrm>
              <a:off x="1219200" y="2599497"/>
              <a:ext cx="182880" cy="1455055"/>
              <a:chOff x="834746" y="3212171"/>
              <a:chExt cx="182880" cy="1455055"/>
            </a:xfrm>
            <a:grpFill/>
          </p:grpSpPr>
          <p:sp>
            <p:nvSpPr>
              <p:cNvPr id="58" name="Rounded Rectangle 57"/>
              <p:cNvSpPr/>
              <p:nvPr/>
            </p:nvSpPr>
            <p:spPr>
              <a:xfrm>
                <a:off x="834746" y="4575786"/>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59" name="Rounded Rectangle 58"/>
              <p:cNvSpPr/>
              <p:nvPr/>
            </p:nvSpPr>
            <p:spPr>
              <a:xfrm>
                <a:off x="834746" y="4451821"/>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0" name="Rounded Rectangle 59"/>
              <p:cNvSpPr/>
              <p:nvPr/>
            </p:nvSpPr>
            <p:spPr>
              <a:xfrm>
                <a:off x="834746" y="4327856"/>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1" name="Rounded Rectangle 60"/>
              <p:cNvSpPr/>
              <p:nvPr/>
            </p:nvSpPr>
            <p:spPr>
              <a:xfrm>
                <a:off x="834746" y="4203891"/>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2" name="Rounded Rectangle 61"/>
              <p:cNvSpPr/>
              <p:nvPr/>
            </p:nvSpPr>
            <p:spPr>
              <a:xfrm>
                <a:off x="834746" y="4079926"/>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3" name="Rounded Rectangle 62"/>
              <p:cNvSpPr/>
              <p:nvPr/>
            </p:nvSpPr>
            <p:spPr>
              <a:xfrm>
                <a:off x="834746" y="3955961"/>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4" name="Rounded Rectangle 63"/>
              <p:cNvSpPr/>
              <p:nvPr/>
            </p:nvSpPr>
            <p:spPr>
              <a:xfrm>
                <a:off x="834746" y="3831996"/>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5" name="Rounded Rectangle 64"/>
              <p:cNvSpPr/>
              <p:nvPr/>
            </p:nvSpPr>
            <p:spPr>
              <a:xfrm>
                <a:off x="834746" y="3708031"/>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6" name="Rounded Rectangle 65"/>
              <p:cNvSpPr/>
              <p:nvPr/>
            </p:nvSpPr>
            <p:spPr>
              <a:xfrm>
                <a:off x="834746" y="3584066"/>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7" name="Rounded Rectangle 66"/>
              <p:cNvSpPr/>
              <p:nvPr/>
            </p:nvSpPr>
            <p:spPr>
              <a:xfrm>
                <a:off x="834746" y="3460101"/>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8" name="Rounded Rectangle 67"/>
              <p:cNvSpPr/>
              <p:nvPr/>
            </p:nvSpPr>
            <p:spPr>
              <a:xfrm>
                <a:off x="834746" y="3336136"/>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69" name="Rounded Rectangle 68"/>
              <p:cNvSpPr/>
              <p:nvPr/>
            </p:nvSpPr>
            <p:spPr>
              <a:xfrm>
                <a:off x="834746" y="3212171"/>
                <a:ext cx="182880" cy="91440"/>
              </a:xfrm>
              <a:prstGeom prst="roundRect">
                <a:avLst/>
              </a:prstGeom>
              <a:grp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grpSp>
      </p:grpSp>
      <p:grpSp>
        <p:nvGrpSpPr>
          <p:cNvPr id="166" name="Group 165"/>
          <p:cNvGrpSpPr/>
          <p:nvPr/>
        </p:nvGrpSpPr>
        <p:grpSpPr>
          <a:xfrm>
            <a:off x="356430" y="2662955"/>
            <a:ext cx="182880" cy="2446784"/>
            <a:chOff x="-685800" y="2726953"/>
            <a:chExt cx="182880" cy="2446784"/>
          </a:xfrm>
        </p:grpSpPr>
        <p:sp>
          <p:nvSpPr>
            <p:cNvPr id="145" name="Rounded Rectangle 144"/>
            <p:cNvSpPr/>
            <p:nvPr/>
          </p:nvSpPr>
          <p:spPr>
            <a:xfrm>
              <a:off x="-685800" y="5082297"/>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46" name="Rounded Rectangle 145"/>
            <p:cNvSpPr/>
            <p:nvPr/>
          </p:nvSpPr>
          <p:spPr>
            <a:xfrm>
              <a:off x="-685800" y="4958323"/>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47" name="Rounded Rectangle 146"/>
            <p:cNvSpPr/>
            <p:nvPr/>
          </p:nvSpPr>
          <p:spPr>
            <a:xfrm>
              <a:off x="-685800" y="4834358"/>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48" name="Rounded Rectangle 147"/>
            <p:cNvSpPr/>
            <p:nvPr/>
          </p:nvSpPr>
          <p:spPr>
            <a:xfrm>
              <a:off x="-685800" y="4710393"/>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49" name="Rounded Rectangle 148"/>
            <p:cNvSpPr/>
            <p:nvPr/>
          </p:nvSpPr>
          <p:spPr>
            <a:xfrm>
              <a:off x="-685800" y="4586428"/>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50" name="Rounded Rectangle 149"/>
            <p:cNvSpPr/>
            <p:nvPr/>
          </p:nvSpPr>
          <p:spPr>
            <a:xfrm>
              <a:off x="-685800" y="4462463"/>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51" name="Rounded Rectangle 150"/>
            <p:cNvSpPr/>
            <p:nvPr/>
          </p:nvSpPr>
          <p:spPr>
            <a:xfrm>
              <a:off x="-685800" y="4338498"/>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52" name="Rounded Rectangle 151"/>
            <p:cNvSpPr/>
            <p:nvPr/>
          </p:nvSpPr>
          <p:spPr>
            <a:xfrm>
              <a:off x="-685800" y="4214533"/>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grpSp>
          <p:nvGrpSpPr>
            <p:cNvPr id="153" name="Group 152"/>
            <p:cNvGrpSpPr/>
            <p:nvPr/>
          </p:nvGrpSpPr>
          <p:grpSpPr>
            <a:xfrm>
              <a:off x="-685800" y="2726953"/>
              <a:ext cx="182880" cy="1455055"/>
              <a:chOff x="834746" y="3212171"/>
              <a:chExt cx="182880" cy="1455055"/>
            </a:xfrm>
          </p:grpSpPr>
          <p:sp>
            <p:nvSpPr>
              <p:cNvPr id="154" name="Rounded Rectangle 153"/>
              <p:cNvSpPr/>
              <p:nvPr/>
            </p:nvSpPr>
            <p:spPr>
              <a:xfrm>
                <a:off x="834746" y="457578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55" name="Rounded Rectangle 154"/>
              <p:cNvSpPr/>
              <p:nvPr/>
            </p:nvSpPr>
            <p:spPr>
              <a:xfrm>
                <a:off x="834746" y="445182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56" name="Rounded Rectangle 155"/>
              <p:cNvSpPr/>
              <p:nvPr/>
            </p:nvSpPr>
            <p:spPr>
              <a:xfrm>
                <a:off x="834746" y="432785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57" name="Rounded Rectangle 156"/>
              <p:cNvSpPr/>
              <p:nvPr/>
            </p:nvSpPr>
            <p:spPr>
              <a:xfrm>
                <a:off x="834746" y="420389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58" name="Rounded Rectangle 157"/>
              <p:cNvSpPr/>
              <p:nvPr/>
            </p:nvSpPr>
            <p:spPr>
              <a:xfrm>
                <a:off x="834746" y="407992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59" name="Rounded Rectangle 158"/>
              <p:cNvSpPr/>
              <p:nvPr/>
            </p:nvSpPr>
            <p:spPr>
              <a:xfrm>
                <a:off x="834746" y="395596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60" name="Rounded Rectangle 159"/>
              <p:cNvSpPr/>
              <p:nvPr/>
            </p:nvSpPr>
            <p:spPr>
              <a:xfrm>
                <a:off x="834746" y="383199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61" name="Rounded Rectangle 160"/>
              <p:cNvSpPr/>
              <p:nvPr/>
            </p:nvSpPr>
            <p:spPr>
              <a:xfrm>
                <a:off x="834746" y="370803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62" name="Rounded Rectangle 161"/>
              <p:cNvSpPr/>
              <p:nvPr/>
            </p:nvSpPr>
            <p:spPr>
              <a:xfrm>
                <a:off x="834746" y="358406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63" name="Rounded Rectangle 162"/>
              <p:cNvSpPr/>
              <p:nvPr/>
            </p:nvSpPr>
            <p:spPr>
              <a:xfrm>
                <a:off x="834746" y="346010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64" name="Rounded Rectangle 163"/>
              <p:cNvSpPr/>
              <p:nvPr/>
            </p:nvSpPr>
            <p:spPr>
              <a:xfrm>
                <a:off x="834746" y="3336136"/>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sp>
            <p:nvSpPr>
              <p:cNvPr id="165" name="Rounded Rectangle 164"/>
              <p:cNvSpPr/>
              <p:nvPr/>
            </p:nvSpPr>
            <p:spPr>
              <a:xfrm>
                <a:off x="834746" y="3212171"/>
                <a:ext cx="182880" cy="91440"/>
              </a:xfrm>
              <a:prstGeom prst="roundRect">
                <a:avLst/>
              </a:prstGeom>
              <a:solidFill>
                <a:srgbClr val="92D050">
                  <a:alpha val="80000"/>
                </a:srgbClr>
              </a:solidFill>
              <a:ln w="6350">
                <a:solidFill>
                  <a:schemeClr val="bg1">
                    <a:lumMod val="95000"/>
                  </a:schemeClr>
                </a:solidFill>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prstClr val="white"/>
                  </a:solidFill>
                </a:endParaRPr>
              </a:p>
            </p:txBody>
          </p:sp>
        </p:grpSp>
      </p:grpSp>
      <p:sp>
        <p:nvSpPr>
          <p:cNvPr id="73" name="Rounded Rectangular Callout 72"/>
          <p:cNvSpPr/>
          <p:nvPr/>
        </p:nvSpPr>
        <p:spPr>
          <a:xfrm>
            <a:off x="1066800" y="1605949"/>
            <a:ext cx="1676400" cy="665545"/>
          </a:xfrm>
          <a:prstGeom prst="wedgeRoundRectCallout">
            <a:avLst>
              <a:gd name="adj1" fmla="val -73193"/>
              <a:gd name="adj2" fmla="val 104479"/>
              <a:gd name="adj3" fmla="val 16667"/>
            </a:avLst>
          </a:prstGeom>
          <a:solidFill>
            <a:srgbClr val="00B0F0">
              <a:alpha val="30000"/>
            </a:srgb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latin typeface="Segoe UI Light" pitchFamily="34" charset="0"/>
              </a:rPr>
              <a:t>Water savings goal met</a:t>
            </a:r>
            <a:endParaRPr lang="en-US" dirty="0">
              <a:solidFill>
                <a:prstClr val="white"/>
              </a:solidFill>
              <a:latin typeface="Segoe UI Light" pitchFamily="34" charset="0"/>
            </a:endParaRPr>
          </a:p>
        </p:txBody>
      </p:sp>
      <p:sp>
        <p:nvSpPr>
          <p:cNvPr id="74" name="Rounded Rectangular Callout 73"/>
          <p:cNvSpPr/>
          <p:nvPr/>
        </p:nvSpPr>
        <p:spPr>
          <a:xfrm>
            <a:off x="3733800" y="1605948"/>
            <a:ext cx="1752600" cy="665545"/>
          </a:xfrm>
          <a:prstGeom prst="wedgeRoundRectCallout">
            <a:avLst>
              <a:gd name="adj1" fmla="val -35632"/>
              <a:gd name="adj2" fmla="val 108592"/>
              <a:gd name="adj3" fmla="val 16667"/>
            </a:avLst>
          </a:prstGeom>
          <a:solidFill>
            <a:schemeClr val="accent2">
              <a:lumMod val="60000"/>
              <a:lumOff val="40000"/>
              <a:alpha val="30000"/>
            </a:schemeClr>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latin typeface="Segoe UI Light" pitchFamily="34" charset="0"/>
              </a:rPr>
              <a:t>“Frank” the fish meets his mate</a:t>
            </a:r>
            <a:endParaRPr lang="en-US" dirty="0">
              <a:solidFill>
                <a:prstClr val="white"/>
              </a:solidFill>
              <a:latin typeface="Segoe UI Light" pitchFamily="34" charset="0"/>
            </a:endParaRPr>
          </a:p>
        </p:txBody>
      </p:sp>
      <p:sp>
        <p:nvSpPr>
          <p:cNvPr id="75" name="Rounded Rectangular Callout 74"/>
          <p:cNvSpPr/>
          <p:nvPr/>
        </p:nvSpPr>
        <p:spPr>
          <a:xfrm>
            <a:off x="1066800" y="1605949"/>
            <a:ext cx="1905000" cy="665545"/>
          </a:xfrm>
          <a:prstGeom prst="wedgeRoundRectCallout">
            <a:avLst>
              <a:gd name="adj1" fmla="val -73193"/>
              <a:gd name="adj2" fmla="val 104479"/>
              <a:gd name="adj3" fmla="val 16667"/>
            </a:avLst>
          </a:prstGeom>
          <a:solidFill>
            <a:srgbClr val="00B0F0">
              <a:alpha val="30000"/>
            </a:srgb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latin typeface="Segoe UI Light" pitchFamily="34" charset="0"/>
              </a:rPr>
              <a:t>New water savings goal met</a:t>
            </a:r>
            <a:endParaRPr lang="en-US" dirty="0">
              <a:solidFill>
                <a:prstClr val="white"/>
              </a:solidFill>
              <a:latin typeface="Segoe UI Light" pitchFamily="34" charset="0"/>
            </a:endParaRPr>
          </a:p>
        </p:txBody>
      </p:sp>
      <p:sp>
        <p:nvSpPr>
          <p:cNvPr id="76" name="Rounded Rectangular Callout 75"/>
          <p:cNvSpPr/>
          <p:nvPr/>
        </p:nvSpPr>
        <p:spPr>
          <a:xfrm>
            <a:off x="2819400" y="3530710"/>
            <a:ext cx="1600200" cy="867980"/>
          </a:xfrm>
          <a:prstGeom prst="wedgeRoundRectCallout">
            <a:avLst>
              <a:gd name="adj1" fmla="val -1876"/>
              <a:gd name="adj2" fmla="val -127452"/>
              <a:gd name="adj3" fmla="val 16667"/>
            </a:avLst>
          </a:prstGeom>
          <a:solidFill>
            <a:schemeClr val="accent6">
              <a:alpha val="50196"/>
            </a:schemeClr>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latin typeface="Segoe UI Light" pitchFamily="34" charset="0"/>
              </a:rPr>
              <a:t>Frank and his mate have children</a:t>
            </a:r>
            <a:endParaRPr lang="en-US" dirty="0">
              <a:solidFill>
                <a:prstClr val="white"/>
              </a:solidFill>
              <a:latin typeface="Segoe UI Light" pitchFamily="34" charset="0"/>
            </a:endParaRPr>
          </a:p>
        </p:txBody>
      </p:sp>
      <p:sp>
        <p:nvSpPr>
          <p:cNvPr id="2" name="TextBox 1"/>
          <p:cNvSpPr txBox="1"/>
          <p:nvPr/>
        </p:nvSpPr>
        <p:spPr>
          <a:xfrm>
            <a:off x="1191823" y="4150535"/>
            <a:ext cx="1752600" cy="400110"/>
          </a:xfrm>
          <a:prstGeom prst="rect">
            <a:avLst/>
          </a:prstGeom>
          <a:noFill/>
        </p:spPr>
        <p:txBody>
          <a:bodyPr wrap="square" rtlCol="0">
            <a:spAutoFit/>
          </a:bodyPr>
          <a:lstStyle/>
          <a:p>
            <a:pPr algn="ctr"/>
            <a:r>
              <a:rPr lang="en-US" sz="2000" dirty="0" smtClean="0">
                <a:solidFill>
                  <a:prstClr val="white"/>
                </a:solidFill>
                <a:latin typeface="Segoe UI Light" pitchFamily="34" charset="0"/>
              </a:rPr>
              <a:t>and so on…</a:t>
            </a:r>
          </a:p>
        </p:txBody>
      </p:sp>
      <p:sp>
        <p:nvSpPr>
          <p:cNvPr id="78" name="TextBox 77"/>
          <p:cNvSpPr txBox="1"/>
          <p:nvPr/>
        </p:nvSpPr>
        <p:spPr>
          <a:xfrm>
            <a:off x="5943600" y="2331236"/>
            <a:ext cx="1752600" cy="1323439"/>
          </a:xfrm>
          <a:prstGeom prst="rect">
            <a:avLst/>
          </a:prstGeom>
          <a:noFill/>
        </p:spPr>
        <p:txBody>
          <a:bodyPr wrap="square" rtlCol="0">
            <a:spAutoFit/>
          </a:bodyPr>
          <a:lstStyle/>
          <a:p>
            <a:pPr algn="ctr"/>
            <a:r>
              <a:rPr lang="en-US" sz="2000" dirty="0" smtClean="0">
                <a:solidFill>
                  <a:prstClr val="white"/>
                </a:solidFill>
                <a:latin typeface="Segoe UI Light" pitchFamily="34" charset="0"/>
              </a:rPr>
              <a:t>display is also interactive so fish respond to touch</a:t>
            </a:r>
          </a:p>
        </p:txBody>
      </p:sp>
      <p:sp>
        <p:nvSpPr>
          <p:cNvPr id="80" name="TextBox 79"/>
          <p:cNvSpPr txBox="1"/>
          <p:nvPr/>
        </p:nvSpPr>
        <p:spPr>
          <a:xfrm>
            <a:off x="18299" y="-1515"/>
            <a:ext cx="912570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sp>
        <p:nvSpPr>
          <p:cNvPr id="81" name="TextBox 80"/>
          <p:cNvSpPr txBox="1"/>
          <p:nvPr/>
        </p:nvSpPr>
        <p:spPr>
          <a:xfrm>
            <a:off x="10683" y="200448"/>
            <a:ext cx="6003321" cy="707886"/>
          </a:xfrm>
          <a:prstGeom prst="rect">
            <a:avLst/>
          </a:prstGeom>
          <a:noFill/>
        </p:spPr>
        <p:txBody>
          <a:bodyPr wrap="square" rtlCol="0">
            <a:spAutoFit/>
          </a:bodyPr>
          <a:lstStyle/>
          <a:p>
            <a:r>
              <a:rPr lang="en-US" sz="4000" dirty="0" smtClean="0">
                <a:solidFill>
                  <a:prstClr val="white">
                    <a:lumMod val="95000"/>
                  </a:prstClr>
                </a:solidFill>
                <a:latin typeface="Segoe UI Semibold" pitchFamily="34" charset="0"/>
              </a:rPr>
              <a:t>Aquatic Ecosystem </a:t>
            </a:r>
            <a:r>
              <a:rPr lang="en-US" sz="4000" dirty="0" smtClean="0">
                <a:solidFill>
                  <a:prstClr val="white">
                    <a:lumMod val="95000"/>
                  </a:prstClr>
                </a:solidFill>
                <a:latin typeface="Segoe UI Light" pitchFamily="34" charset="0"/>
              </a:rPr>
              <a:t>View</a:t>
            </a:r>
          </a:p>
        </p:txBody>
      </p:sp>
    </p:spTree>
    <p:extLst>
      <p:ext uri="{BB962C8B-B14F-4D97-AF65-F5344CB8AC3E}">
        <p14:creationId xmlns:p14="http://schemas.microsoft.com/office/powerpoint/2010/main" val="292219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397" fill="hold"/>
                                        <p:tgtEl>
                                          <p:spTgt spid="4"/>
                                        </p:tgtEl>
                                      </p:cBhvr>
                                    </p:cmd>
                                  </p:childTnLst>
                                </p:cTn>
                              </p:par>
                              <p:par>
                                <p:cTn id="7" presetID="10" presetClass="entr" presetSubtype="0" fill="hold" grpId="0" nodeType="withEffect">
                                  <p:stCondLst>
                                    <p:cond delay="2750"/>
                                  </p:stCondLst>
                                  <p:childTnLst>
                                    <p:set>
                                      <p:cBhvr>
                                        <p:cTn id="8" dur="1" fill="hold">
                                          <p:stCondLst>
                                            <p:cond delay="0"/>
                                          </p:stCondLst>
                                        </p:cTn>
                                        <p:tgtEl>
                                          <p:spTgt spid="28"/>
                                        </p:tgtEl>
                                        <p:attrNameLst>
                                          <p:attrName>style.visibility</p:attrName>
                                        </p:attrNameLst>
                                      </p:cBhvr>
                                      <p:to>
                                        <p:strVal val="visible"/>
                                      </p:to>
                                    </p:set>
                                    <p:animEffect transition="in" filter="fade">
                                      <p:cBhvr>
                                        <p:cTn id="9" dur="500"/>
                                        <p:tgtEl>
                                          <p:spTgt spid="28"/>
                                        </p:tgtEl>
                                      </p:cBhvr>
                                    </p:animEffect>
                                  </p:childTnLst>
                                </p:cTn>
                              </p:par>
                              <p:par>
                                <p:cTn id="10" presetID="10" presetClass="exit" presetSubtype="0" fill="hold" grpId="1" nodeType="withEffect">
                                  <p:stCondLst>
                                    <p:cond delay="425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par>
                                <p:cTn id="13" presetID="22" presetClass="entr" presetSubtype="4" fill="hold" nodeType="withEffect">
                                  <p:stCondLst>
                                    <p:cond delay="975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1" presetClass="entr" presetSubtype="0" fill="hold" nodeType="withEffect">
                                  <p:stCondLst>
                                    <p:cond delay="10250"/>
                                  </p:stCondLst>
                                  <p:childTnLst>
                                    <p:set>
                                      <p:cBhvr>
                                        <p:cTn id="17" dur="1" fill="hold">
                                          <p:stCondLst>
                                            <p:cond delay="0"/>
                                          </p:stCondLst>
                                        </p:cTn>
                                        <p:tgtEl>
                                          <p:spTgt spid="70"/>
                                        </p:tgtEl>
                                        <p:attrNameLst>
                                          <p:attrName>style.visibility</p:attrName>
                                        </p:attrNameLst>
                                      </p:cBhvr>
                                      <p:to>
                                        <p:strVal val="visible"/>
                                      </p:to>
                                    </p:set>
                                  </p:childTnLst>
                                </p:cTn>
                              </p:par>
                              <p:par>
                                <p:cTn id="18" presetID="10" presetClass="exit" presetSubtype="0" fill="hold" nodeType="withEffect">
                                  <p:stCondLst>
                                    <p:cond delay="12000"/>
                                  </p:stCondLst>
                                  <p:childTnLst>
                                    <p:animEffect transition="out" filter="fade">
                                      <p:cBhvr>
                                        <p:cTn id="19" dur="500"/>
                                        <p:tgtEl>
                                          <p:spTgt spid="70"/>
                                        </p:tgtEl>
                                      </p:cBhvr>
                                    </p:animEffect>
                                    <p:set>
                                      <p:cBhvr>
                                        <p:cTn id="20" dur="1" fill="hold">
                                          <p:stCondLst>
                                            <p:cond delay="499"/>
                                          </p:stCondLst>
                                        </p:cTn>
                                        <p:tgtEl>
                                          <p:spTgt spid="70"/>
                                        </p:tgtEl>
                                        <p:attrNameLst>
                                          <p:attrName>style.visibility</p:attrName>
                                        </p:attrNameLst>
                                      </p:cBhvr>
                                      <p:to>
                                        <p:strVal val="hidden"/>
                                      </p:to>
                                    </p:set>
                                  </p:childTnLst>
                                </p:cTn>
                              </p:par>
                              <p:par>
                                <p:cTn id="21" presetID="10" presetClass="exit" presetSubtype="0" fill="hold" nodeType="withEffect">
                                  <p:stCondLst>
                                    <p:cond delay="1200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par>
                                <p:cTn id="24" presetID="10" presetClass="exit" presetSubtype="0" fill="hold" nodeType="withEffect">
                                  <p:stCondLst>
                                    <p:cond delay="12000"/>
                                  </p:stCondLst>
                                  <p:childTnLst>
                                    <p:animEffect transition="out" filter="fade">
                                      <p:cBhvr>
                                        <p:cTn id="25" dur="500"/>
                                        <p:tgtEl>
                                          <p:spTgt spid="167"/>
                                        </p:tgtEl>
                                      </p:cBhvr>
                                    </p:animEffect>
                                    <p:set>
                                      <p:cBhvr>
                                        <p:cTn id="26" dur="1" fill="hold">
                                          <p:stCondLst>
                                            <p:cond delay="499"/>
                                          </p:stCondLst>
                                        </p:cTn>
                                        <p:tgtEl>
                                          <p:spTgt spid="167"/>
                                        </p:tgtEl>
                                        <p:attrNameLst>
                                          <p:attrName>style.visibility</p:attrName>
                                        </p:attrNameLst>
                                      </p:cBhvr>
                                      <p:to>
                                        <p:strVal val="hidden"/>
                                      </p:to>
                                    </p:set>
                                  </p:childTnLst>
                                </p:cTn>
                              </p:par>
                              <p:par>
                                <p:cTn id="27" presetID="22" presetClass="entr" presetSubtype="4" fill="hold" nodeType="withEffect">
                                  <p:stCondLst>
                                    <p:cond delay="14750"/>
                                  </p:stCondLst>
                                  <p:childTnLst>
                                    <p:set>
                                      <p:cBhvr>
                                        <p:cTn id="28" dur="1" fill="hold">
                                          <p:stCondLst>
                                            <p:cond delay="0"/>
                                          </p:stCondLst>
                                        </p:cTn>
                                        <p:tgtEl>
                                          <p:spTgt spid="166"/>
                                        </p:tgtEl>
                                        <p:attrNameLst>
                                          <p:attrName>style.visibility</p:attrName>
                                        </p:attrNameLst>
                                      </p:cBhvr>
                                      <p:to>
                                        <p:strVal val="visible"/>
                                      </p:to>
                                    </p:set>
                                    <p:animEffect transition="in" filter="wipe(down)">
                                      <p:cBhvr>
                                        <p:cTn id="29" dur="500"/>
                                        <p:tgtEl>
                                          <p:spTgt spid="166"/>
                                        </p:tgtEl>
                                      </p:cBhvr>
                                    </p:animEffect>
                                  </p:childTnLst>
                                </p:cTn>
                              </p:par>
                              <p:par>
                                <p:cTn id="30" presetID="1" presetClass="entr" presetSubtype="0" fill="hold" nodeType="withEffect">
                                  <p:stCondLst>
                                    <p:cond delay="15250"/>
                                  </p:stCondLst>
                                  <p:childTnLst>
                                    <p:set>
                                      <p:cBhvr>
                                        <p:cTn id="31" dur="1" fill="hold">
                                          <p:stCondLst>
                                            <p:cond delay="0"/>
                                          </p:stCondLst>
                                        </p:cTn>
                                        <p:tgtEl>
                                          <p:spTgt spid="70"/>
                                        </p:tgtEl>
                                        <p:attrNameLst>
                                          <p:attrName>style.visibility</p:attrName>
                                        </p:attrNameLst>
                                      </p:cBhvr>
                                      <p:to>
                                        <p:strVal val="visible"/>
                                      </p:to>
                                    </p:set>
                                  </p:childTnLst>
                                </p:cTn>
                              </p:par>
                              <p:par>
                                <p:cTn id="32" presetID="1" presetClass="exit" presetSubtype="0" fill="hold" nodeType="withEffect">
                                  <p:stCondLst>
                                    <p:cond delay="15250"/>
                                  </p:stCondLst>
                                  <p:childTnLst>
                                    <p:set>
                                      <p:cBhvr>
                                        <p:cTn id="33" dur="1" fill="hold">
                                          <p:stCondLst>
                                            <p:cond delay="0"/>
                                          </p:stCondLst>
                                        </p:cTn>
                                        <p:tgtEl>
                                          <p:spTgt spid="166"/>
                                        </p:tgtEl>
                                        <p:attrNameLst>
                                          <p:attrName>style.visibility</p:attrName>
                                        </p:attrNameLst>
                                      </p:cBhvr>
                                      <p:to>
                                        <p:strVal val="hidden"/>
                                      </p:to>
                                    </p:set>
                                  </p:childTnLst>
                                </p:cTn>
                              </p:par>
                              <p:par>
                                <p:cTn id="34" presetID="10" presetClass="entr" presetSubtype="0" fill="hold" grpId="0" nodeType="withEffect">
                                  <p:stCondLst>
                                    <p:cond delay="1050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xit" presetSubtype="0" fill="hold" grpId="1" nodeType="withEffect">
                                  <p:stCondLst>
                                    <p:cond delay="12750"/>
                                  </p:stCondLst>
                                  <p:childTnLst>
                                    <p:animEffect transition="out" filter="fade">
                                      <p:cBhvr>
                                        <p:cTn id="38" dur="500"/>
                                        <p:tgtEl>
                                          <p:spTgt spid="73"/>
                                        </p:tgtEl>
                                      </p:cBhvr>
                                    </p:animEffect>
                                    <p:set>
                                      <p:cBhvr>
                                        <p:cTn id="39" dur="1" fill="hold">
                                          <p:stCondLst>
                                            <p:cond delay="499"/>
                                          </p:stCondLst>
                                        </p:cTn>
                                        <p:tgtEl>
                                          <p:spTgt spid="73"/>
                                        </p:tgtEl>
                                        <p:attrNameLst>
                                          <p:attrName>style.visibility</p:attrName>
                                        </p:attrNameLst>
                                      </p:cBhvr>
                                      <p:to>
                                        <p:strVal val="hidden"/>
                                      </p:to>
                                    </p:set>
                                  </p:childTnLst>
                                </p:cTn>
                              </p:par>
                              <p:par>
                                <p:cTn id="40" presetID="10" presetClass="entr" presetSubtype="0" fill="hold" grpId="0" nodeType="withEffect">
                                  <p:stCondLst>
                                    <p:cond delay="12500"/>
                                  </p:stCondLst>
                                  <p:childTnLst>
                                    <p:set>
                                      <p:cBhvr>
                                        <p:cTn id="41" dur="1" fill="hold">
                                          <p:stCondLst>
                                            <p:cond delay="0"/>
                                          </p:stCondLst>
                                        </p:cTn>
                                        <p:tgtEl>
                                          <p:spTgt spid="74"/>
                                        </p:tgtEl>
                                        <p:attrNameLst>
                                          <p:attrName>style.visibility</p:attrName>
                                        </p:attrNameLst>
                                      </p:cBhvr>
                                      <p:to>
                                        <p:strVal val="visible"/>
                                      </p:to>
                                    </p:set>
                                    <p:animEffect transition="in" filter="fade">
                                      <p:cBhvr>
                                        <p:cTn id="42" dur="500"/>
                                        <p:tgtEl>
                                          <p:spTgt spid="74"/>
                                        </p:tgtEl>
                                      </p:cBhvr>
                                    </p:animEffect>
                                  </p:childTnLst>
                                </p:cTn>
                              </p:par>
                              <p:par>
                                <p:cTn id="43" presetID="10" presetClass="exit" presetSubtype="0" fill="hold" grpId="1" nodeType="withEffect">
                                  <p:stCondLst>
                                    <p:cond delay="14250"/>
                                  </p:stCondLst>
                                  <p:childTnLst>
                                    <p:animEffect transition="out" filter="fade">
                                      <p:cBhvr>
                                        <p:cTn id="44" dur="500"/>
                                        <p:tgtEl>
                                          <p:spTgt spid="74"/>
                                        </p:tgtEl>
                                      </p:cBhvr>
                                    </p:animEffect>
                                    <p:set>
                                      <p:cBhvr>
                                        <p:cTn id="45" dur="1" fill="hold">
                                          <p:stCondLst>
                                            <p:cond delay="499"/>
                                          </p:stCondLst>
                                        </p:cTn>
                                        <p:tgtEl>
                                          <p:spTgt spid="74"/>
                                        </p:tgtEl>
                                        <p:attrNameLst>
                                          <p:attrName>style.visibility</p:attrName>
                                        </p:attrNameLst>
                                      </p:cBhvr>
                                      <p:to>
                                        <p:strVal val="hidden"/>
                                      </p:to>
                                    </p:set>
                                  </p:childTnLst>
                                </p:cTn>
                              </p:par>
                              <p:par>
                                <p:cTn id="46" presetID="10" presetClass="entr" presetSubtype="0" fill="hold" grpId="0" nodeType="withEffect">
                                  <p:stCondLst>
                                    <p:cond delay="15000"/>
                                  </p:stCondLst>
                                  <p:childTnLst>
                                    <p:set>
                                      <p:cBhvr>
                                        <p:cTn id="47" dur="1" fill="hold">
                                          <p:stCondLst>
                                            <p:cond delay="0"/>
                                          </p:stCondLst>
                                        </p:cTn>
                                        <p:tgtEl>
                                          <p:spTgt spid="75"/>
                                        </p:tgtEl>
                                        <p:attrNameLst>
                                          <p:attrName>style.visibility</p:attrName>
                                        </p:attrNameLst>
                                      </p:cBhvr>
                                      <p:to>
                                        <p:strVal val="visible"/>
                                      </p:to>
                                    </p:set>
                                    <p:animEffect transition="in" filter="fade">
                                      <p:cBhvr>
                                        <p:cTn id="48" dur="500"/>
                                        <p:tgtEl>
                                          <p:spTgt spid="75"/>
                                        </p:tgtEl>
                                      </p:cBhvr>
                                    </p:animEffect>
                                  </p:childTnLst>
                                </p:cTn>
                              </p:par>
                              <p:par>
                                <p:cTn id="49" presetID="10" presetClass="exit" presetSubtype="0" fill="hold" grpId="1" nodeType="withEffect">
                                  <p:stCondLst>
                                    <p:cond delay="16250"/>
                                  </p:stCondLst>
                                  <p:childTnLst>
                                    <p:animEffect transition="out" filter="fade">
                                      <p:cBhvr>
                                        <p:cTn id="50" dur="500"/>
                                        <p:tgtEl>
                                          <p:spTgt spid="75"/>
                                        </p:tgtEl>
                                      </p:cBhvr>
                                    </p:animEffect>
                                    <p:set>
                                      <p:cBhvr>
                                        <p:cTn id="51" dur="1" fill="hold">
                                          <p:stCondLst>
                                            <p:cond delay="499"/>
                                          </p:stCondLst>
                                        </p:cTn>
                                        <p:tgtEl>
                                          <p:spTgt spid="75"/>
                                        </p:tgtEl>
                                        <p:attrNameLst>
                                          <p:attrName>style.visibility</p:attrName>
                                        </p:attrNameLst>
                                      </p:cBhvr>
                                      <p:to>
                                        <p:strVal val="hidden"/>
                                      </p:to>
                                    </p:set>
                                  </p:childTnLst>
                                </p:cTn>
                              </p:par>
                              <p:par>
                                <p:cTn id="52" presetID="10" presetClass="entr" presetSubtype="0" fill="hold" grpId="0" nodeType="withEffect">
                                  <p:stCondLst>
                                    <p:cond delay="15750"/>
                                  </p:stCondLst>
                                  <p:childTnLst>
                                    <p:set>
                                      <p:cBhvr>
                                        <p:cTn id="53" dur="1" fill="hold">
                                          <p:stCondLst>
                                            <p:cond delay="0"/>
                                          </p:stCondLst>
                                        </p:cTn>
                                        <p:tgtEl>
                                          <p:spTgt spid="76"/>
                                        </p:tgtEl>
                                        <p:attrNameLst>
                                          <p:attrName>style.visibility</p:attrName>
                                        </p:attrNameLst>
                                      </p:cBhvr>
                                      <p:to>
                                        <p:strVal val="visible"/>
                                      </p:to>
                                    </p:set>
                                    <p:animEffect transition="in" filter="fade">
                                      <p:cBhvr>
                                        <p:cTn id="54" dur="500"/>
                                        <p:tgtEl>
                                          <p:spTgt spid="76"/>
                                        </p:tgtEl>
                                      </p:cBhvr>
                                    </p:animEffect>
                                  </p:childTnLst>
                                </p:cTn>
                              </p:par>
                              <p:par>
                                <p:cTn id="55" presetID="10" presetClass="exit" presetSubtype="0" fill="hold" grpId="1" nodeType="withEffect">
                                  <p:stCondLst>
                                    <p:cond delay="17500"/>
                                  </p:stCondLst>
                                  <p:childTnLst>
                                    <p:animEffect transition="out" filter="fade">
                                      <p:cBhvr>
                                        <p:cTn id="56" dur="500"/>
                                        <p:tgtEl>
                                          <p:spTgt spid="76"/>
                                        </p:tgtEl>
                                      </p:cBhvr>
                                    </p:animEffect>
                                    <p:set>
                                      <p:cBhvr>
                                        <p:cTn id="57" dur="1" fill="hold">
                                          <p:stCondLst>
                                            <p:cond delay="499"/>
                                          </p:stCondLst>
                                        </p:cTn>
                                        <p:tgtEl>
                                          <p:spTgt spid="76"/>
                                        </p:tgtEl>
                                        <p:attrNameLst>
                                          <p:attrName>style.visibility</p:attrName>
                                        </p:attrNameLst>
                                      </p:cBhvr>
                                      <p:to>
                                        <p:strVal val="hidden"/>
                                      </p:to>
                                    </p:set>
                                  </p:childTnLst>
                                </p:cTn>
                              </p:par>
                              <p:par>
                                <p:cTn id="58" presetID="10" presetClass="entr" presetSubtype="0" fill="hold" nodeType="withEffect">
                                  <p:stCondLst>
                                    <p:cond delay="19500"/>
                                  </p:stCondLst>
                                  <p:childTnLst>
                                    <p:set>
                                      <p:cBhvr>
                                        <p:cTn id="59" dur="1" fill="hold">
                                          <p:stCondLst>
                                            <p:cond delay="0"/>
                                          </p:stCondLst>
                                        </p:cTn>
                                        <p:tgtEl>
                                          <p:spTgt spid="2">
                                            <p:txEl>
                                              <p:pRg st="0" end="0"/>
                                            </p:txEl>
                                          </p:spTgt>
                                        </p:tgtEl>
                                        <p:attrNameLst>
                                          <p:attrName>style.visibility</p:attrName>
                                        </p:attrNameLst>
                                      </p:cBhvr>
                                      <p:to>
                                        <p:strVal val="visible"/>
                                      </p:to>
                                    </p:set>
                                    <p:animEffect transition="in" filter="fade">
                                      <p:cBhvr>
                                        <p:cTn id="60" dur="500"/>
                                        <p:tgtEl>
                                          <p:spTgt spid="2">
                                            <p:txEl>
                                              <p:pRg st="0" end="0"/>
                                            </p:txEl>
                                          </p:spTgt>
                                        </p:tgtEl>
                                      </p:cBhvr>
                                    </p:animEffect>
                                  </p:childTnLst>
                                </p:cTn>
                              </p:par>
                              <p:par>
                                <p:cTn id="61" presetID="10" presetClass="exit" presetSubtype="0" fill="hold" grpId="0" nodeType="withEffect">
                                  <p:stCondLst>
                                    <p:cond delay="21250"/>
                                  </p:stCondLst>
                                  <p:childTnLst>
                                    <p:animEffect transition="out" filter="fade">
                                      <p:cBhvr>
                                        <p:cTn id="62" dur="500"/>
                                        <p:tgtEl>
                                          <p:spTgt spid="2">
                                            <p:txEl>
                                              <p:pRg st="0" end="0"/>
                                            </p:txEl>
                                          </p:spTgt>
                                        </p:tgtEl>
                                      </p:cBhvr>
                                    </p:animEffect>
                                    <p:set>
                                      <p:cBhvr>
                                        <p:cTn id="63" dur="1" fill="hold">
                                          <p:stCondLst>
                                            <p:cond delay="499"/>
                                          </p:stCondLst>
                                        </p:cTn>
                                        <p:tgtEl>
                                          <p:spTgt spid="2">
                                            <p:txEl>
                                              <p:pRg st="0" end="0"/>
                                            </p:txEl>
                                          </p:spTgt>
                                        </p:tgtEl>
                                        <p:attrNameLst>
                                          <p:attrName>style.visibility</p:attrName>
                                        </p:attrNameLst>
                                      </p:cBhvr>
                                      <p:to>
                                        <p:strVal val="hidden"/>
                                      </p:to>
                                    </p:set>
                                  </p:childTnLst>
                                </p:cTn>
                              </p:par>
                              <p:par>
                                <p:cTn id="64" presetID="10" presetClass="entr" presetSubtype="0" fill="hold" nodeType="withEffect">
                                  <p:stCondLst>
                                    <p:cond delay="23250"/>
                                  </p:stCondLst>
                                  <p:childTnLst>
                                    <p:set>
                                      <p:cBhvr>
                                        <p:cTn id="65" dur="1" fill="hold">
                                          <p:stCondLst>
                                            <p:cond delay="0"/>
                                          </p:stCondLst>
                                        </p:cTn>
                                        <p:tgtEl>
                                          <p:spTgt spid="78">
                                            <p:txEl>
                                              <p:pRg st="0" end="0"/>
                                            </p:txEl>
                                          </p:spTgt>
                                        </p:tgtEl>
                                        <p:attrNameLst>
                                          <p:attrName>style.visibility</p:attrName>
                                        </p:attrNameLst>
                                      </p:cBhvr>
                                      <p:to>
                                        <p:strVal val="visible"/>
                                      </p:to>
                                    </p:set>
                                    <p:animEffect transition="in" filter="fade">
                                      <p:cBhvr>
                                        <p:cTn id="66" dur="500"/>
                                        <p:tgtEl>
                                          <p:spTgt spid="78">
                                            <p:txEl>
                                              <p:pRg st="0" end="0"/>
                                            </p:txEl>
                                          </p:spTgt>
                                        </p:tgtEl>
                                      </p:cBhvr>
                                    </p:animEffect>
                                  </p:childTnLst>
                                </p:cTn>
                              </p:par>
                              <p:par>
                                <p:cTn id="67" presetID="10" presetClass="exit" presetSubtype="0" fill="hold" grpId="0" nodeType="withEffect">
                                  <p:stCondLst>
                                    <p:cond delay="25250"/>
                                  </p:stCondLst>
                                  <p:childTnLst>
                                    <p:animEffect transition="out" filter="fade">
                                      <p:cBhvr>
                                        <p:cTn id="68" dur="500"/>
                                        <p:tgtEl>
                                          <p:spTgt spid="78">
                                            <p:txEl>
                                              <p:pRg st="0" end="0"/>
                                            </p:txEl>
                                          </p:spTgt>
                                        </p:tgtEl>
                                      </p:cBhvr>
                                    </p:animEffect>
                                    <p:set>
                                      <p:cBhvr>
                                        <p:cTn id="69" dur="1" fill="hold">
                                          <p:stCondLst>
                                            <p:cond delay="499"/>
                                          </p:stCondLst>
                                        </p:cTn>
                                        <p:tgtEl>
                                          <p:spTgt spid="78">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0" fill="hold" display="0">
                  <p:stCondLst>
                    <p:cond delay="indefinite"/>
                  </p:stCondLst>
                </p:cTn>
                <p:tgtEl>
                  <p:spTgt spid="4"/>
                </p:tgtEl>
              </p:cMediaNode>
            </p:video>
          </p:childTnLst>
        </p:cTn>
      </p:par>
    </p:tnLst>
    <p:bldLst>
      <p:bldP spid="28" grpId="0" animBg="1"/>
      <p:bldP spid="28" grpId="1" animBg="1"/>
      <p:bldP spid="73" grpId="0" animBg="1"/>
      <p:bldP spid="73" grpId="1" animBg="1"/>
      <p:bldP spid="74" grpId="0" animBg="1"/>
      <p:bldP spid="74" grpId="1" animBg="1"/>
      <p:bldP spid="75" grpId="0" animBg="1"/>
      <p:bldP spid="75" grpId="1" animBg="1"/>
      <p:bldP spid="76" grpId="0" animBg="1"/>
      <p:bldP spid="76" grpId="1" animBg="1"/>
      <p:bldP spid="2" grpId="0" build="allAtOnce"/>
      <p:bldP spid="7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ww.briansmale.com/gallery/large/fogg_bj_jum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 y="-138067"/>
            <a:ext cx="10140093" cy="730086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4195" y="165515"/>
            <a:ext cx="4098330" cy="1723549"/>
          </a:xfrm>
          <a:prstGeom prst="rect">
            <a:avLst/>
          </a:prstGeom>
        </p:spPr>
        <p:txBody>
          <a:bodyPr wrap="square">
            <a:spAutoFit/>
          </a:bodyPr>
          <a:lstStyle/>
          <a:p>
            <a:r>
              <a:rPr lang="en-US" sz="2200" dirty="0" smtClean="0">
                <a:solidFill>
                  <a:prstClr val="white"/>
                </a:solidFill>
                <a:latin typeface="Segoe UI Semibold" pitchFamily="34" charset="0"/>
              </a:rPr>
              <a:t>“Persuasive </a:t>
            </a:r>
            <a:r>
              <a:rPr lang="en-US" sz="2200" dirty="0">
                <a:solidFill>
                  <a:prstClr val="white"/>
                </a:solidFill>
                <a:latin typeface="Segoe UI Semibold" pitchFamily="34" charset="0"/>
              </a:rPr>
              <a:t>technology </a:t>
            </a:r>
            <a:r>
              <a:rPr lang="en-US" sz="2200" dirty="0" smtClean="0">
                <a:solidFill>
                  <a:prstClr val="white"/>
                </a:solidFill>
                <a:latin typeface="Segoe UI Light" pitchFamily="34" charset="0"/>
              </a:rPr>
              <a:t>is </a:t>
            </a:r>
            <a:r>
              <a:rPr lang="en-US" sz="2200" dirty="0">
                <a:solidFill>
                  <a:prstClr val="white"/>
                </a:solidFill>
                <a:latin typeface="Segoe UI Light" pitchFamily="34" charset="0"/>
              </a:rPr>
              <a:t>any interactive computing system </a:t>
            </a:r>
            <a:r>
              <a:rPr lang="en-US" sz="2200" dirty="0">
                <a:solidFill>
                  <a:prstClr val="white"/>
                </a:solidFill>
                <a:latin typeface="Segoe UI Semibold" pitchFamily="34" charset="0"/>
              </a:rPr>
              <a:t>designed to change people’s attitudes</a:t>
            </a:r>
            <a:r>
              <a:rPr lang="en-US" sz="2200" dirty="0">
                <a:solidFill>
                  <a:prstClr val="white"/>
                </a:solidFill>
                <a:latin typeface="Segoe UI Light" pitchFamily="34" charset="0"/>
              </a:rPr>
              <a:t> or </a:t>
            </a:r>
            <a:r>
              <a:rPr lang="en-US" sz="2200" dirty="0" smtClean="0">
                <a:solidFill>
                  <a:prstClr val="white"/>
                </a:solidFill>
                <a:latin typeface="Segoe UI Semibold" pitchFamily="34" charset="0"/>
              </a:rPr>
              <a:t>behaviors”</a:t>
            </a:r>
          </a:p>
          <a:p>
            <a:pPr marL="344488"/>
            <a:r>
              <a:rPr lang="en-US" dirty="0" smtClean="0">
                <a:solidFill>
                  <a:prstClr val="white"/>
                </a:solidFill>
                <a:latin typeface="Segoe Condensed" pitchFamily="34" charset="0"/>
              </a:rPr>
              <a:t>-BJ </a:t>
            </a:r>
            <a:r>
              <a:rPr lang="en-US" dirty="0" err="1" smtClean="0">
                <a:solidFill>
                  <a:prstClr val="white"/>
                </a:solidFill>
                <a:latin typeface="Segoe Condensed" pitchFamily="34" charset="0"/>
              </a:rPr>
              <a:t>Fogg</a:t>
            </a:r>
            <a:r>
              <a:rPr lang="en-US" dirty="0" smtClean="0">
                <a:solidFill>
                  <a:prstClr val="white"/>
                </a:solidFill>
                <a:latin typeface="Segoe Condensed" pitchFamily="34" charset="0"/>
              </a:rPr>
              <a:t>, </a:t>
            </a:r>
            <a:r>
              <a:rPr lang="en-US" i="1" dirty="0" smtClean="0">
                <a:solidFill>
                  <a:prstClr val="white"/>
                </a:solidFill>
                <a:latin typeface="Segoe Condensed" pitchFamily="34" charset="0"/>
              </a:rPr>
              <a:t>Persuasive Technology</a:t>
            </a:r>
            <a:r>
              <a:rPr lang="en-US" dirty="0" smtClean="0">
                <a:solidFill>
                  <a:prstClr val="white"/>
                </a:solidFill>
                <a:latin typeface="Segoe Condensed" pitchFamily="34" charset="0"/>
              </a:rPr>
              <a:t>, 2002</a:t>
            </a:r>
            <a:endParaRPr lang="en-US" dirty="0">
              <a:solidFill>
                <a:prstClr val="black"/>
              </a:solidFill>
              <a:latin typeface="Segoe Condensed" pitchFamily="34" charset="0"/>
            </a:endParaRPr>
          </a:p>
        </p:txBody>
      </p:sp>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355565">
            <a:off x="11778738" y="196980"/>
            <a:ext cx="1934140" cy="211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rot="21317175">
            <a:off x="372373" y="2545018"/>
            <a:ext cx="2667000" cy="1754326"/>
          </a:xfrm>
          <a:prstGeom prst="rect">
            <a:avLst/>
          </a:prstGeom>
          <a:noFill/>
          <a:ln>
            <a:solidFill>
              <a:schemeClr val="tx1"/>
            </a:solidFill>
          </a:ln>
        </p:spPr>
        <p:txBody>
          <a:bodyPr wrap="square" rtlCol="0">
            <a:spAutoFit/>
          </a:bodyPr>
          <a:lstStyle/>
          <a:p>
            <a:pPr algn="ctr"/>
            <a:r>
              <a:rPr lang="en-US" dirty="0" smtClean="0">
                <a:latin typeface="Segoe UI Semibold" pitchFamily="34" charset="0"/>
              </a:rPr>
              <a:t>Incorporates</a:t>
            </a:r>
          </a:p>
          <a:p>
            <a:pPr algn="ctr"/>
            <a:r>
              <a:rPr lang="en-US" dirty="0" smtClean="0">
                <a:latin typeface="Segoe UI Light" pitchFamily="34" charset="0"/>
              </a:rPr>
              <a:t>Behavioral Sciences</a:t>
            </a:r>
          </a:p>
          <a:p>
            <a:pPr algn="ctr"/>
            <a:r>
              <a:rPr lang="en-US" dirty="0" smtClean="0">
                <a:latin typeface="Segoe UI Light" pitchFamily="34" charset="0"/>
              </a:rPr>
              <a:t>HCI</a:t>
            </a:r>
          </a:p>
          <a:p>
            <a:pPr algn="ctr"/>
            <a:r>
              <a:rPr lang="en-US" dirty="0" smtClean="0">
                <a:latin typeface="Segoe UI Light" pitchFamily="34" charset="0"/>
              </a:rPr>
              <a:t>Art/Design</a:t>
            </a:r>
          </a:p>
          <a:p>
            <a:pPr algn="ctr"/>
            <a:r>
              <a:rPr lang="en-US" dirty="0" smtClean="0">
                <a:latin typeface="Segoe UI Light" pitchFamily="34" charset="0"/>
              </a:rPr>
              <a:t>Embedded Systems</a:t>
            </a:r>
          </a:p>
          <a:p>
            <a:pPr algn="ctr"/>
            <a:r>
              <a:rPr lang="en-US" dirty="0" smtClean="0">
                <a:latin typeface="Segoe UI Light" pitchFamily="34" charset="0"/>
              </a:rPr>
              <a:t>Machine Learning</a:t>
            </a:r>
          </a:p>
        </p:txBody>
      </p:sp>
    </p:spTree>
    <p:extLst>
      <p:ext uri="{BB962C8B-B14F-4D97-AF65-F5344CB8AC3E}">
        <p14:creationId xmlns:p14="http://schemas.microsoft.com/office/powerpoint/2010/main" val="687761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froehli\Dropbox\Jon and Leah\CHI2012_WaterVis\VideoImages\designprobe_peroccup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815" y="3651228"/>
            <a:ext cx="164592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7938" y="178406"/>
            <a:ext cx="7020287" cy="769441"/>
          </a:xfrm>
          <a:prstGeom prst="rect">
            <a:avLst/>
          </a:prstGeom>
          <a:noFill/>
        </p:spPr>
        <p:txBody>
          <a:bodyPr wrap="square" rtlCol="0">
            <a:spAutoFit/>
          </a:bodyPr>
          <a:lstStyle/>
          <a:p>
            <a:r>
              <a:rPr lang="en-US" sz="4400" dirty="0" smtClean="0">
                <a:solidFill>
                  <a:prstClr val="white"/>
                </a:solidFill>
                <a:latin typeface="Segoe UI Semibold" pitchFamily="34" charset="0"/>
              </a:rPr>
              <a:t>Design </a:t>
            </a:r>
            <a:r>
              <a:rPr lang="en-US" sz="4400" dirty="0" smtClean="0">
                <a:solidFill>
                  <a:prstClr val="white"/>
                </a:solidFill>
                <a:latin typeface="Segoe UI Light" pitchFamily="34" charset="0"/>
              </a:rPr>
              <a:t>Probes Explored</a:t>
            </a:r>
          </a:p>
        </p:txBody>
      </p:sp>
      <p:sp>
        <p:nvSpPr>
          <p:cNvPr id="21" name="TextBox 20"/>
          <p:cNvSpPr txBox="1"/>
          <p:nvPr/>
        </p:nvSpPr>
        <p:spPr>
          <a:xfrm>
            <a:off x="18299" y="13725"/>
            <a:ext cx="713413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pic>
        <p:nvPicPr>
          <p:cNvPr id="23" name="Picture 2" descr="C:\Users\jon\Dropbox\CHI2012-WaterVis\images\SurveyDisplays\Theme-PerOccupant\perocccolortest-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3395" y="1479263"/>
            <a:ext cx="2894638" cy="1809149"/>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jon\Dropbox\CHI2012-WaterVis\images\InterviewDisplays\Volumetric\survey2pools-0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2335" y="2139928"/>
            <a:ext cx="8128000" cy="50800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jon\Dropbox\CHI2012-WaterVis\images\InterviewDisplays\Volumetric\volumetric_watertower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424884">
            <a:off x="4731180" y="4975213"/>
            <a:ext cx="2396050" cy="1499403"/>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6" name="Picture 6" descr="C:\Users\jon\Dropbox\CHI2012-WaterVis\images\InterviewDisplays\OverallSummary\overall-3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1344352">
            <a:off x="4743082" y="4908822"/>
            <a:ext cx="2396050" cy="1497531"/>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4099" name="Picture 3" descr="C:\Users\jon\Dropbox\CHI2012-WaterVis\images\SurveyDisplays\Theme-Spatial\theme_spatia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3333" y="3111174"/>
            <a:ext cx="2392666" cy="149541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738115" y="3111174"/>
            <a:ext cx="2393549" cy="412558"/>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Spatial</a:t>
            </a:r>
            <a:endParaRPr lang="en-US" sz="2800" dirty="0">
              <a:solidFill>
                <a:prstClr val="white">
                  <a:lumMod val="95000"/>
                </a:prstClr>
              </a:solidFill>
              <a:latin typeface="Segoe UI Light" pitchFamily="34" charset="0"/>
            </a:endParaRPr>
          </a:p>
        </p:txBody>
      </p:sp>
      <p:pic>
        <p:nvPicPr>
          <p:cNvPr id="4098" name="Picture 2" descr="C:\Users\jon\Dropbox\CHI2012-WaterVis\images\SurveyDisplays\Theme-PerOccupant\perocccolortest-06.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4552" y="4911746"/>
            <a:ext cx="2391447" cy="149465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2738115" y="4911746"/>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Per-</a:t>
            </a:r>
            <a:br>
              <a:rPr lang="en-US" sz="2800" dirty="0" smtClean="0">
                <a:solidFill>
                  <a:prstClr val="white">
                    <a:lumMod val="95000"/>
                  </a:prstClr>
                </a:solidFill>
                <a:latin typeface="Segoe UI Light" pitchFamily="34" charset="0"/>
              </a:rPr>
            </a:br>
            <a:r>
              <a:rPr lang="en-US" sz="2800" dirty="0" smtClean="0">
                <a:solidFill>
                  <a:prstClr val="white">
                    <a:lumMod val="95000"/>
                  </a:prstClr>
                </a:solidFill>
                <a:latin typeface="Segoe UI Light" pitchFamily="34" charset="0"/>
              </a:rPr>
              <a:t>Occupant</a:t>
            </a:r>
            <a:endParaRPr lang="en-US" sz="2800" dirty="0">
              <a:solidFill>
                <a:prstClr val="white">
                  <a:lumMod val="95000"/>
                </a:prstClr>
              </a:solidFill>
              <a:latin typeface="Segoe UI Light" pitchFamily="34" charset="0"/>
            </a:endParaRPr>
          </a:p>
        </p:txBody>
      </p:sp>
      <p:pic>
        <p:nvPicPr>
          <p:cNvPr id="5122" name="Picture 2" descr="C:\Users\jon\Dropbox\CHI2012-WaterVis\images\SurveyDisplays\Theme-Temporal\theme_temporal-08.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8925" y="1344829"/>
            <a:ext cx="2397074" cy="149817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38115" y="1306859"/>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Time-</a:t>
            </a:r>
          </a:p>
          <a:p>
            <a:r>
              <a:rPr lang="en-US" sz="2800" dirty="0" smtClean="0">
                <a:solidFill>
                  <a:prstClr val="white">
                    <a:lumMod val="95000"/>
                  </a:prstClr>
                </a:solidFill>
                <a:latin typeface="Segoe UI Light" pitchFamily="34" charset="0"/>
              </a:rPr>
              <a:t>Series</a:t>
            </a:r>
            <a:endParaRPr lang="en-US" sz="2800" dirty="0">
              <a:solidFill>
                <a:prstClr val="white">
                  <a:lumMod val="95000"/>
                </a:prstClr>
              </a:solidFill>
              <a:latin typeface="Segoe UI Light" pitchFamily="34" charset="0"/>
            </a:endParaRPr>
          </a:p>
        </p:txBody>
      </p:sp>
      <p:pic>
        <p:nvPicPr>
          <p:cNvPr id="5123" name="Picture 3" descr="C:\Users\jon\Dropbox\CHI2012-WaterVis\images\ReflectDesigns\Rainflow\Slide68.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9811" t="16239" r="11509" b="17012"/>
          <a:stretch/>
        </p:blipFill>
        <p:spPr bwMode="auto">
          <a:xfrm>
            <a:off x="4838913" y="3084815"/>
            <a:ext cx="2396050" cy="152442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4" name="Picture 4" descr="C:\Users\jon\Dropbox\CHI2012-WaterVis\images\ReflectDesigns\Aquatic\Slide152.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6321" t="20638" r="15393" b="14248"/>
          <a:stretch/>
        </p:blipFill>
        <p:spPr bwMode="auto">
          <a:xfrm>
            <a:off x="4838913" y="1315596"/>
            <a:ext cx="2396050" cy="149456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5" name="Picture 5" descr="C:\Users\jon\Dropbox\CHI2012-WaterVis\images\InterviewDisplays\Map-America\maps-10.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842567" y="4915958"/>
            <a:ext cx="2396050" cy="149753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207629" y="3032360"/>
            <a:ext cx="2393549" cy="412558"/>
          </a:xfrm>
          <a:prstGeom prst="rect">
            <a:avLst/>
          </a:prstGeom>
          <a:noFill/>
        </p:spPr>
        <p:txBody>
          <a:bodyPr wrap="square" tIns="0" rtlCol="0">
            <a:spAutoFit/>
          </a:bodyPr>
          <a:lstStyle/>
          <a:p>
            <a:r>
              <a:rPr lang="en-US" sz="2800" dirty="0" err="1" smtClean="0">
                <a:solidFill>
                  <a:prstClr val="white">
                    <a:lumMod val="95000"/>
                  </a:prstClr>
                </a:solidFill>
                <a:latin typeface="Segoe UI Light" pitchFamily="34" charset="0"/>
              </a:rPr>
              <a:t>Rainflow</a:t>
            </a:r>
            <a:endParaRPr lang="en-US" sz="2800" dirty="0">
              <a:solidFill>
                <a:prstClr val="white">
                  <a:lumMod val="95000"/>
                </a:prstClr>
              </a:solidFill>
              <a:latin typeface="Segoe UI Light" pitchFamily="34" charset="0"/>
            </a:endParaRPr>
          </a:p>
        </p:txBody>
      </p:sp>
      <p:sp>
        <p:nvSpPr>
          <p:cNvPr id="27" name="TextBox 26"/>
          <p:cNvSpPr txBox="1"/>
          <p:nvPr/>
        </p:nvSpPr>
        <p:spPr>
          <a:xfrm>
            <a:off x="7207629" y="4832933"/>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Other</a:t>
            </a:r>
            <a:endParaRPr lang="en-US" sz="2800" dirty="0">
              <a:solidFill>
                <a:prstClr val="white">
                  <a:lumMod val="95000"/>
                </a:prstClr>
              </a:solidFill>
              <a:latin typeface="Segoe UI Light" pitchFamily="34" charset="0"/>
            </a:endParaRPr>
          </a:p>
        </p:txBody>
      </p:sp>
      <p:sp>
        <p:nvSpPr>
          <p:cNvPr id="28" name="TextBox 27"/>
          <p:cNvSpPr txBox="1"/>
          <p:nvPr/>
        </p:nvSpPr>
        <p:spPr>
          <a:xfrm>
            <a:off x="7207629" y="1228045"/>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Aquatic</a:t>
            </a:r>
          </a:p>
          <a:p>
            <a:r>
              <a:rPr lang="en-US" sz="2800" dirty="0" smtClean="0">
                <a:solidFill>
                  <a:prstClr val="white">
                    <a:lumMod val="95000"/>
                  </a:prstClr>
                </a:solidFill>
                <a:latin typeface="Segoe UI Light" pitchFamily="34" charset="0"/>
              </a:rPr>
              <a:t>Eco-system</a:t>
            </a:r>
            <a:endParaRPr lang="en-US" sz="2800" dirty="0">
              <a:solidFill>
                <a:prstClr val="white">
                  <a:lumMod val="95000"/>
                </a:prstClr>
              </a:solidFill>
              <a:latin typeface="Segoe UI Light" pitchFamily="34" charset="0"/>
            </a:endParaRPr>
          </a:p>
        </p:txBody>
      </p:sp>
      <p:sp>
        <p:nvSpPr>
          <p:cNvPr id="30" name="Rectangle 29"/>
          <p:cNvSpPr/>
          <p:nvPr/>
        </p:nvSpPr>
        <p:spPr>
          <a:xfrm>
            <a:off x="4647894" y="1143930"/>
            <a:ext cx="4496105" cy="1797389"/>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p:nvSpPr>
        <p:spPr>
          <a:xfrm>
            <a:off x="75895" y="1143929"/>
            <a:ext cx="4496105" cy="5349363"/>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p:nvSpPr>
        <p:spPr>
          <a:xfrm>
            <a:off x="4572000" y="4679928"/>
            <a:ext cx="4496105" cy="2178072"/>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514438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00" y="1001685"/>
            <a:ext cx="9144000" cy="5463115"/>
          </a:xfrm>
        </p:spPr>
      </p:pic>
      <p:sp>
        <p:nvSpPr>
          <p:cNvPr id="3" name="TextBox 2"/>
          <p:cNvSpPr txBox="1"/>
          <p:nvPr/>
        </p:nvSpPr>
        <p:spPr>
          <a:xfrm>
            <a:off x="18299" y="-1515"/>
            <a:ext cx="912570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sp>
        <p:nvSpPr>
          <p:cNvPr id="5" name="TextBox 4"/>
          <p:cNvSpPr txBox="1"/>
          <p:nvPr/>
        </p:nvSpPr>
        <p:spPr>
          <a:xfrm>
            <a:off x="10684" y="200448"/>
            <a:ext cx="5168476" cy="707886"/>
          </a:xfrm>
          <a:prstGeom prst="rect">
            <a:avLst/>
          </a:prstGeom>
          <a:noFill/>
        </p:spPr>
        <p:txBody>
          <a:bodyPr wrap="square" rtlCol="0">
            <a:spAutoFit/>
          </a:bodyPr>
          <a:lstStyle/>
          <a:p>
            <a:r>
              <a:rPr lang="en-US" sz="4000" dirty="0" err="1" smtClean="0">
                <a:solidFill>
                  <a:prstClr val="white">
                    <a:lumMod val="95000"/>
                  </a:prstClr>
                </a:solidFill>
                <a:latin typeface="Segoe UI Semibold" pitchFamily="34" charset="0"/>
              </a:rPr>
              <a:t>Rainflow</a:t>
            </a:r>
            <a:r>
              <a:rPr lang="en-US" sz="4000" dirty="0" smtClean="0">
                <a:solidFill>
                  <a:prstClr val="white">
                    <a:lumMod val="95000"/>
                  </a:prstClr>
                </a:solidFill>
                <a:latin typeface="Segoe UI Semibold" pitchFamily="34" charset="0"/>
              </a:rPr>
              <a:t> </a:t>
            </a:r>
            <a:r>
              <a:rPr lang="en-US" sz="4000" dirty="0" smtClean="0">
                <a:solidFill>
                  <a:prstClr val="white">
                    <a:lumMod val="95000"/>
                  </a:prstClr>
                </a:solidFill>
                <a:latin typeface="Segoe UI Light" pitchFamily="34" charset="0"/>
              </a:rPr>
              <a:t>View</a:t>
            </a:r>
          </a:p>
        </p:txBody>
      </p:sp>
    </p:spTree>
    <p:extLst>
      <p:ext uri="{BB962C8B-B14F-4D97-AF65-F5344CB8AC3E}">
        <p14:creationId xmlns:p14="http://schemas.microsoft.com/office/powerpoint/2010/main" val="31948508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ainflowCapture.mp4">
            <a:hlinkClick r:id="" action="ppaction://media"/>
          </p:cNvPr>
          <p:cNvPicPr>
            <a:picLocks noChangeAspect="1"/>
          </p:cNvPicPr>
          <p:nvPr>
            <a:videoFile r:link="rId1"/>
            <p:extLst>
              <p:ext uri="{DAA4B4D4-6D71-4841-9C94-3DE7FCFB9230}">
                <p14:media xmlns:p14="http://schemas.microsoft.com/office/powerpoint/2010/main" r:embed="rId2">
                  <p14:trim st="22169.1968"/>
                </p14:media>
              </p:ext>
            </p:extLst>
          </p:nvPr>
        </p:nvPicPr>
        <p:blipFill>
          <a:blip r:embed="rId5"/>
          <a:stretch>
            <a:fillRect/>
          </a:stretch>
        </p:blipFill>
        <p:spPr>
          <a:xfrm>
            <a:off x="0" y="997763"/>
            <a:ext cx="9144000" cy="5391142"/>
          </a:xfrm>
          <a:prstGeom prst="rect">
            <a:avLst/>
          </a:prstGeom>
        </p:spPr>
      </p:pic>
      <p:sp>
        <p:nvSpPr>
          <p:cNvPr id="3" name="Rectangle 2"/>
          <p:cNvSpPr/>
          <p:nvPr/>
        </p:nvSpPr>
        <p:spPr>
          <a:xfrm>
            <a:off x="-892440" y="-213960"/>
            <a:ext cx="910740" cy="75895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18299" y="-1515"/>
            <a:ext cx="9125701" cy="369332"/>
          </a:xfrm>
          <a:prstGeom prst="rect">
            <a:avLst/>
          </a:prstGeom>
          <a:noFill/>
        </p:spPr>
        <p:txBody>
          <a:bodyPr wrap="square" rtlCol="0">
            <a:spAutoFit/>
          </a:bodyPr>
          <a:lstStyle/>
          <a:p>
            <a:r>
              <a:rPr lang="en-US" dirty="0" smtClean="0">
                <a:solidFill>
                  <a:prstClr val="white">
                    <a:lumMod val="65000"/>
                  </a:prstClr>
                </a:solidFill>
                <a:latin typeface="Segoe UI Semibold" pitchFamily="34" charset="0"/>
              </a:rPr>
              <a:t>DESIGN SET 2: DESIGN PROBES</a:t>
            </a:r>
          </a:p>
        </p:txBody>
      </p:sp>
      <p:sp>
        <p:nvSpPr>
          <p:cNvPr id="5" name="TextBox 4"/>
          <p:cNvSpPr txBox="1"/>
          <p:nvPr/>
        </p:nvSpPr>
        <p:spPr>
          <a:xfrm>
            <a:off x="10684" y="200448"/>
            <a:ext cx="5168476" cy="707886"/>
          </a:xfrm>
          <a:prstGeom prst="rect">
            <a:avLst/>
          </a:prstGeom>
          <a:noFill/>
        </p:spPr>
        <p:txBody>
          <a:bodyPr wrap="square" rtlCol="0">
            <a:spAutoFit/>
          </a:bodyPr>
          <a:lstStyle/>
          <a:p>
            <a:r>
              <a:rPr lang="en-US" sz="4000" dirty="0" err="1" smtClean="0">
                <a:solidFill>
                  <a:prstClr val="white">
                    <a:lumMod val="95000"/>
                  </a:prstClr>
                </a:solidFill>
                <a:latin typeface="Segoe UI Semibold" pitchFamily="34" charset="0"/>
              </a:rPr>
              <a:t>Rainflow</a:t>
            </a:r>
            <a:r>
              <a:rPr lang="en-US" sz="4000" dirty="0" smtClean="0">
                <a:solidFill>
                  <a:prstClr val="white">
                    <a:lumMod val="95000"/>
                  </a:prstClr>
                </a:solidFill>
                <a:latin typeface="Segoe UI Semibold" pitchFamily="34" charset="0"/>
              </a:rPr>
              <a:t> </a:t>
            </a:r>
            <a:r>
              <a:rPr lang="en-US" sz="4000" dirty="0" smtClean="0">
                <a:solidFill>
                  <a:prstClr val="white">
                    <a:lumMod val="95000"/>
                  </a:prstClr>
                </a:solidFill>
                <a:latin typeface="Segoe UI Light" pitchFamily="34" charset="0"/>
              </a:rPr>
              <a:t>View Movie</a:t>
            </a:r>
          </a:p>
        </p:txBody>
      </p:sp>
    </p:spTree>
    <p:extLst>
      <p:ext uri="{BB962C8B-B14F-4D97-AF65-F5344CB8AC3E}">
        <p14:creationId xmlns:p14="http://schemas.microsoft.com/office/powerpoint/2010/main" val="3691659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5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hidden="1"/>
          <p:cNvSpPr/>
          <p:nvPr/>
        </p:nvSpPr>
        <p:spPr>
          <a:xfrm>
            <a:off x="2067462" y="2019868"/>
            <a:ext cx="1442007" cy="1442007"/>
          </a:xfrm>
          <a:prstGeom prst="ellipse">
            <a:avLst/>
          </a:prstGeom>
          <a:ln>
            <a:solidFill>
              <a:schemeClr val="bg1">
                <a:lumMod val="95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endParaRPr lang="en-US" sz="2800" dirty="0">
              <a:solidFill>
                <a:prstClr val="white"/>
              </a:solidFill>
              <a:latin typeface="Segoe UI Light" pitchFamily="34" charset="0"/>
            </a:endParaRPr>
          </a:p>
        </p:txBody>
      </p:sp>
      <p:grpSp>
        <p:nvGrpSpPr>
          <p:cNvPr id="9" name="Group 8"/>
          <p:cNvGrpSpPr/>
          <p:nvPr/>
        </p:nvGrpSpPr>
        <p:grpSpPr>
          <a:xfrm>
            <a:off x="334033" y="2694703"/>
            <a:ext cx="7185720" cy="1468594"/>
            <a:chOff x="94195" y="1996026"/>
            <a:chExt cx="7185720" cy="1468594"/>
          </a:xfrm>
        </p:grpSpPr>
        <p:sp>
          <p:nvSpPr>
            <p:cNvPr id="4" name="TextBox 3"/>
            <p:cNvSpPr txBox="1"/>
            <p:nvPr/>
          </p:nvSpPr>
          <p:spPr>
            <a:xfrm>
              <a:off x="94195" y="2518260"/>
              <a:ext cx="1290215" cy="369332"/>
            </a:xfrm>
            <a:prstGeom prst="rect">
              <a:avLst/>
            </a:prstGeom>
            <a:noFill/>
          </p:spPr>
          <p:txBody>
            <a:bodyPr wrap="square" rtlCol="0">
              <a:spAutoFit/>
            </a:bodyPr>
            <a:lstStyle/>
            <a:p>
              <a:r>
                <a:rPr lang="en-US" dirty="0" smtClean="0">
                  <a:solidFill>
                    <a:prstClr val="white">
                      <a:lumMod val="85000"/>
                    </a:prstClr>
                  </a:solidFill>
                  <a:latin typeface="Segoe UI Light" pitchFamily="34" charset="0"/>
                </a:rPr>
                <a:t>Ideation</a:t>
              </a:r>
            </a:p>
          </p:txBody>
        </p:sp>
        <p:sp>
          <p:nvSpPr>
            <p:cNvPr id="5" name="TextBox 4"/>
            <p:cNvSpPr txBox="1"/>
            <p:nvPr/>
          </p:nvSpPr>
          <p:spPr>
            <a:xfrm>
              <a:off x="1472181" y="2403194"/>
              <a:ext cx="1290215" cy="646331"/>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Data</a:t>
              </a:r>
              <a:br>
                <a:rPr lang="en-US" dirty="0" smtClean="0">
                  <a:solidFill>
                    <a:prstClr val="white">
                      <a:lumMod val="85000"/>
                    </a:prstClr>
                  </a:solidFill>
                  <a:latin typeface="Segoe UI Light" pitchFamily="34" charset="0"/>
                </a:rPr>
              </a:br>
              <a:r>
                <a:rPr lang="en-US" dirty="0" smtClean="0">
                  <a:solidFill>
                    <a:prstClr val="white">
                      <a:lumMod val="85000"/>
                    </a:prstClr>
                  </a:solidFill>
                  <a:latin typeface="Segoe UI Light" pitchFamily="34" charset="0"/>
                </a:rPr>
                <a:t>Gathering</a:t>
              </a:r>
            </a:p>
          </p:txBody>
        </p:sp>
        <p:sp>
          <p:nvSpPr>
            <p:cNvPr id="6" name="TextBox 5"/>
            <p:cNvSpPr txBox="1"/>
            <p:nvPr/>
          </p:nvSpPr>
          <p:spPr>
            <a:xfrm>
              <a:off x="2806884" y="2403194"/>
              <a:ext cx="1290215" cy="646331"/>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Ideation / Sketch</a:t>
              </a:r>
            </a:p>
          </p:txBody>
        </p:sp>
        <p:sp>
          <p:nvSpPr>
            <p:cNvPr id="7" name="TextBox 6"/>
            <p:cNvSpPr txBox="1"/>
            <p:nvPr/>
          </p:nvSpPr>
          <p:spPr>
            <a:xfrm>
              <a:off x="4211575" y="2407936"/>
              <a:ext cx="1290215" cy="646331"/>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Pilot Studies</a:t>
              </a:r>
            </a:p>
          </p:txBody>
        </p:sp>
        <p:sp>
          <p:nvSpPr>
            <p:cNvPr id="8" name="TextBox 7"/>
            <p:cNvSpPr txBox="1"/>
            <p:nvPr/>
          </p:nvSpPr>
          <p:spPr>
            <a:xfrm>
              <a:off x="5520535" y="2517860"/>
              <a:ext cx="1290215" cy="369332"/>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Refinement</a:t>
              </a:r>
            </a:p>
          </p:txBody>
        </p:sp>
        <p:cxnSp>
          <p:nvCxnSpPr>
            <p:cNvPr id="15" name="Straight Arrow Connector 14"/>
            <p:cNvCxnSpPr/>
            <p:nvPr/>
          </p:nvCxnSpPr>
          <p:spPr>
            <a:xfrm flipV="1">
              <a:off x="1080829" y="2718401"/>
              <a:ext cx="457200" cy="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Arc 18"/>
            <p:cNvSpPr/>
            <p:nvPr/>
          </p:nvSpPr>
          <p:spPr>
            <a:xfrm>
              <a:off x="2067462" y="2019868"/>
              <a:ext cx="1444752" cy="1444752"/>
            </a:xfrm>
            <a:prstGeom prst="arc">
              <a:avLst>
                <a:gd name="adj1" fmla="val 12194422"/>
                <a:gd name="adj2" fmla="val 20088636"/>
              </a:avLst>
            </a:prstGeom>
            <a:ln>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1" name="Arc 20"/>
            <p:cNvSpPr/>
            <p:nvPr/>
          </p:nvSpPr>
          <p:spPr>
            <a:xfrm flipH="1" flipV="1">
              <a:off x="2064717" y="2017123"/>
              <a:ext cx="1444752" cy="1444752"/>
            </a:xfrm>
            <a:prstGeom prst="arc">
              <a:avLst>
                <a:gd name="adj1" fmla="val 12129058"/>
                <a:gd name="adj2" fmla="val 20105433"/>
              </a:avLst>
            </a:prstGeom>
            <a:ln>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cxnSp>
          <p:nvCxnSpPr>
            <p:cNvPr id="22" name="Straight Arrow Connector 21"/>
            <p:cNvCxnSpPr/>
            <p:nvPr/>
          </p:nvCxnSpPr>
          <p:spPr>
            <a:xfrm flipV="1">
              <a:off x="3983890" y="2718401"/>
              <a:ext cx="457200" cy="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3" name="Arc 22"/>
            <p:cNvSpPr/>
            <p:nvPr/>
          </p:nvSpPr>
          <p:spPr>
            <a:xfrm>
              <a:off x="4782159" y="1998771"/>
              <a:ext cx="1444752" cy="1444752"/>
            </a:xfrm>
            <a:prstGeom prst="arc">
              <a:avLst>
                <a:gd name="adj1" fmla="val 12194422"/>
                <a:gd name="adj2" fmla="val 20671428"/>
              </a:avLst>
            </a:prstGeom>
            <a:ln>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Arc 23"/>
            <p:cNvSpPr/>
            <p:nvPr/>
          </p:nvSpPr>
          <p:spPr>
            <a:xfrm flipH="1" flipV="1">
              <a:off x="4779414" y="1996026"/>
              <a:ext cx="1444752" cy="1444752"/>
            </a:xfrm>
            <a:prstGeom prst="arc">
              <a:avLst>
                <a:gd name="adj1" fmla="val 11576244"/>
                <a:gd name="adj2" fmla="val 20105433"/>
              </a:avLst>
            </a:prstGeom>
            <a:ln>
              <a:solidFill>
                <a:schemeClr val="bg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cxnSp>
          <p:nvCxnSpPr>
            <p:cNvPr id="25" name="Straight Arrow Connector 24"/>
            <p:cNvCxnSpPr/>
            <p:nvPr/>
          </p:nvCxnSpPr>
          <p:spPr>
            <a:xfrm flipV="1">
              <a:off x="6822715" y="2702525"/>
              <a:ext cx="457200" cy="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2133600" y="3748202"/>
            <a:ext cx="6446057" cy="1531684"/>
            <a:chOff x="2133600" y="3748202"/>
            <a:chExt cx="6446057" cy="1531684"/>
          </a:xfrm>
        </p:grpSpPr>
        <p:sp>
          <p:nvSpPr>
            <p:cNvPr id="27" name="TextBox 26"/>
            <p:cNvSpPr txBox="1"/>
            <p:nvPr/>
          </p:nvSpPr>
          <p:spPr>
            <a:xfrm>
              <a:off x="2133600" y="4572000"/>
              <a:ext cx="6446057" cy="707886"/>
            </a:xfrm>
            <a:prstGeom prst="rect">
              <a:avLst/>
            </a:prstGeom>
            <a:noFill/>
            <a:ln>
              <a:solidFill>
                <a:schemeClr val="accent6"/>
              </a:solidFill>
            </a:ln>
          </p:spPr>
          <p:txBody>
            <a:bodyPr wrap="square" rtlCol="0">
              <a:spAutoFit/>
            </a:bodyPr>
            <a:lstStyle/>
            <a:p>
              <a:r>
                <a:rPr lang="en-US" sz="2000" dirty="0" smtClean="0">
                  <a:solidFill>
                    <a:srgbClr val="F79646"/>
                  </a:solidFill>
                  <a:latin typeface="Segoe UI Light" pitchFamily="34" charset="0"/>
                </a:rPr>
                <a:t>Online interactive survey of designs (N=651 respondents)</a:t>
              </a:r>
            </a:p>
            <a:p>
              <a:r>
                <a:rPr lang="en-US" sz="2000" dirty="0" smtClean="0">
                  <a:solidFill>
                    <a:srgbClr val="F79646"/>
                  </a:solidFill>
                  <a:latin typeface="Segoe UI Light" pitchFamily="34" charset="0"/>
                </a:rPr>
                <a:t>In-home interviews (10 households, 20 adults)</a:t>
              </a:r>
            </a:p>
          </p:txBody>
        </p:sp>
        <p:cxnSp>
          <p:nvCxnSpPr>
            <p:cNvPr id="28" name="Straight Connector 27"/>
            <p:cNvCxnSpPr/>
            <p:nvPr/>
          </p:nvCxnSpPr>
          <p:spPr>
            <a:xfrm>
              <a:off x="8018060" y="3748202"/>
              <a:ext cx="0" cy="823798"/>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7471250" y="3080005"/>
            <a:ext cx="1290215" cy="646331"/>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Formative</a:t>
            </a:r>
          </a:p>
          <a:p>
            <a:pPr algn="ctr"/>
            <a:r>
              <a:rPr lang="en-US" dirty="0" smtClean="0">
                <a:solidFill>
                  <a:prstClr val="white">
                    <a:lumMod val="85000"/>
                  </a:prstClr>
                </a:solidFill>
                <a:latin typeface="Segoe UI Light" pitchFamily="34" charset="0"/>
              </a:rPr>
              <a:t>Evaluation</a:t>
            </a:r>
          </a:p>
        </p:txBody>
      </p:sp>
      <p:sp>
        <p:nvSpPr>
          <p:cNvPr id="31" name="TextBox 30"/>
          <p:cNvSpPr txBox="1"/>
          <p:nvPr/>
        </p:nvSpPr>
        <p:spPr>
          <a:xfrm>
            <a:off x="1432949" y="1425714"/>
            <a:ext cx="6278102" cy="707886"/>
          </a:xfrm>
          <a:prstGeom prst="rect">
            <a:avLst/>
          </a:prstGeom>
          <a:noFill/>
        </p:spPr>
        <p:txBody>
          <a:bodyPr wrap="square" rtlCol="0">
            <a:spAutoFit/>
          </a:bodyPr>
          <a:lstStyle/>
          <a:p>
            <a:pPr algn="ctr"/>
            <a:r>
              <a:rPr lang="en-US" sz="4000" dirty="0" smtClean="0">
                <a:solidFill>
                  <a:prstClr val="white">
                    <a:lumMod val="95000"/>
                  </a:prstClr>
                </a:solidFill>
                <a:latin typeface="Segoe UI Semibold" pitchFamily="34" charset="0"/>
              </a:rPr>
              <a:t>Two </a:t>
            </a:r>
            <a:r>
              <a:rPr lang="en-US" sz="4000" dirty="0" smtClean="0">
                <a:solidFill>
                  <a:prstClr val="white">
                    <a:lumMod val="95000"/>
                  </a:prstClr>
                </a:solidFill>
                <a:latin typeface="Segoe UI Light" pitchFamily="34" charset="0"/>
              </a:rPr>
              <a:t>Formative Studies</a:t>
            </a:r>
          </a:p>
        </p:txBody>
      </p:sp>
    </p:spTree>
    <p:extLst>
      <p:ext uri="{BB962C8B-B14F-4D97-AF65-F5344CB8AC3E}">
        <p14:creationId xmlns:p14="http://schemas.microsoft.com/office/powerpoint/2010/main" val="1421224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froehli\Dropbox\Jon and Leah\CHI2012_WaterVis\VideoImages\designprobe_peroccup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3995" y="3651228"/>
            <a:ext cx="164592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05711" y="140306"/>
            <a:ext cx="7532578"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Competition </a:t>
            </a:r>
            <a:r>
              <a:rPr lang="en-US" sz="4400" dirty="0" smtClean="0">
                <a:solidFill>
                  <a:prstClr val="white"/>
                </a:solidFill>
                <a:latin typeface="Segoe UI Light" pitchFamily="34" charset="0"/>
              </a:rPr>
              <a:t>and Cooperation</a:t>
            </a:r>
          </a:p>
        </p:txBody>
      </p:sp>
      <p:pic>
        <p:nvPicPr>
          <p:cNvPr id="23" name="Picture 2" descr="C:\Users\jon\Dropbox\CHI2012-WaterVis\images\SurveyDisplays\Theme-PerOccupant\perocccolortest-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59505" y="986105"/>
            <a:ext cx="2894638" cy="1809149"/>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jon\Dropbox\CHI2012-WaterVis\images\InterviewDisplays\Volumetric\survey2pools-0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88155" y="2139928"/>
            <a:ext cx="8128000" cy="5080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417143" y="8807289"/>
            <a:ext cx="4778331" cy="1495416"/>
            <a:chOff x="353333" y="3111174"/>
            <a:chExt cx="4778331" cy="1495416"/>
          </a:xfrm>
        </p:grpSpPr>
        <p:pic>
          <p:nvPicPr>
            <p:cNvPr id="4099" name="Picture 3" descr="C:\Users\jon\Dropbox\CHI2012-WaterVis\images\SurveyDisplays\Theme-Spatial\theme_spati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333" y="3111174"/>
              <a:ext cx="2392666" cy="149541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738115" y="3111174"/>
              <a:ext cx="2393549" cy="412558"/>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Spatial</a:t>
              </a:r>
              <a:endParaRPr lang="en-US" sz="2800" dirty="0">
                <a:solidFill>
                  <a:prstClr val="white">
                    <a:lumMod val="95000"/>
                  </a:prstClr>
                </a:solidFill>
                <a:latin typeface="Segoe UI Light" pitchFamily="34" charset="0"/>
              </a:endParaRPr>
            </a:p>
          </p:txBody>
        </p:sp>
      </p:grpSp>
      <p:grpSp>
        <p:nvGrpSpPr>
          <p:cNvPr id="2" name="Group 1"/>
          <p:cNvGrpSpPr/>
          <p:nvPr/>
        </p:nvGrpSpPr>
        <p:grpSpPr>
          <a:xfrm>
            <a:off x="-1421551" y="7002974"/>
            <a:ext cx="4782739" cy="1536140"/>
            <a:chOff x="348925" y="1306859"/>
            <a:chExt cx="4782739" cy="1536140"/>
          </a:xfrm>
        </p:grpSpPr>
        <p:pic>
          <p:nvPicPr>
            <p:cNvPr id="5122" name="Picture 2" descr="C:\Users\jon\Dropbox\CHI2012-WaterVis\images\SurveyDisplays\Theme-Temporal\theme_temporal-0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8925" y="1344829"/>
              <a:ext cx="2397074" cy="149817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38115" y="1306859"/>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Time-</a:t>
              </a:r>
            </a:p>
            <a:p>
              <a:r>
                <a:rPr lang="en-US" sz="2800" dirty="0" smtClean="0">
                  <a:solidFill>
                    <a:prstClr val="white">
                      <a:lumMod val="95000"/>
                    </a:prstClr>
                  </a:solidFill>
                  <a:latin typeface="Segoe UI Light" pitchFamily="34" charset="0"/>
                </a:rPr>
                <a:t>Series</a:t>
              </a:r>
              <a:endParaRPr lang="en-US" sz="2800" dirty="0">
                <a:solidFill>
                  <a:prstClr val="white">
                    <a:lumMod val="95000"/>
                  </a:prstClr>
                </a:solidFill>
                <a:latin typeface="Segoe UI Light" pitchFamily="34" charset="0"/>
              </a:endParaRPr>
            </a:p>
          </p:txBody>
        </p:sp>
      </p:grpSp>
      <p:grpSp>
        <p:nvGrpSpPr>
          <p:cNvPr id="6" name="Group 5"/>
          <p:cNvGrpSpPr/>
          <p:nvPr/>
        </p:nvGrpSpPr>
        <p:grpSpPr>
          <a:xfrm>
            <a:off x="3068437" y="8728475"/>
            <a:ext cx="4762265" cy="1576879"/>
            <a:chOff x="4838913" y="3032360"/>
            <a:chExt cx="4762265" cy="1576879"/>
          </a:xfrm>
        </p:grpSpPr>
        <p:pic>
          <p:nvPicPr>
            <p:cNvPr id="5123" name="Picture 3" descr="C:\Users\jon\Dropbox\CHI2012-WaterVis\images\ReflectDesigns\Rainflow\Slide68.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9811" t="16239" r="11509" b="17012"/>
            <a:stretch/>
          </p:blipFill>
          <p:spPr bwMode="auto">
            <a:xfrm>
              <a:off x="4838913" y="3084815"/>
              <a:ext cx="2396050" cy="152442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207629" y="3032360"/>
              <a:ext cx="2393549" cy="412558"/>
            </a:xfrm>
            <a:prstGeom prst="rect">
              <a:avLst/>
            </a:prstGeom>
            <a:noFill/>
          </p:spPr>
          <p:txBody>
            <a:bodyPr wrap="square" tIns="0" rtlCol="0">
              <a:spAutoFit/>
            </a:bodyPr>
            <a:lstStyle/>
            <a:p>
              <a:r>
                <a:rPr lang="en-US" sz="2800" dirty="0" err="1" smtClean="0">
                  <a:solidFill>
                    <a:prstClr val="white">
                      <a:lumMod val="95000"/>
                    </a:prstClr>
                  </a:solidFill>
                  <a:latin typeface="Segoe UI Light" pitchFamily="34" charset="0"/>
                </a:rPr>
                <a:t>Rainflow</a:t>
              </a:r>
              <a:endParaRPr lang="en-US" sz="2800" dirty="0">
                <a:solidFill>
                  <a:prstClr val="white">
                    <a:lumMod val="95000"/>
                  </a:prstClr>
                </a:solidFill>
                <a:latin typeface="Segoe UI Light" pitchFamily="34" charset="0"/>
              </a:endParaRPr>
            </a:p>
          </p:txBody>
        </p:sp>
      </p:grpSp>
      <p:grpSp>
        <p:nvGrpSpPr>
          <p:cNvPr id="7" name="Group 6"/>
          <p:cNvGrpSpPr/>
          <p:nvPr/>
        </p:nvGrpSpPr>
        <p:grpSpPr>
          <a:xfrm>
            <a:off x="2960704" y="10529048"/>
            <a:ext cx="4868064" cy="1641683"/>
            <a:chOff x="4731180" y="4832933"/>
            <a:chExt cx="4868064" cy="1641683"/>
          </a:xfrm>
        </p:grpSpPr>
        <p:pic>
          <p:nvPicPr>
            <p:cNvPr id="5128" name="Picture 8" descr="C:\Users\jon\Dropbox\CHI2012-WaterVis\images\InterviewDisplays\Volumetric\volumetric_watertower4.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24884">
              <a:off x="4731180" y="4975213"/>
              <a:ext cx="2396050" cy="1499403"/>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6" name="Picture 6" descr="C:\Users\jon\Dropbox\CHI2012-WaterVis\images\InterviewDisplays\OverallSummary\overall-3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1344352">
              <a:off x="4743082" y="4908822"/>
              <a:ext cx="2396050" cy="1497531"/>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5" name="Picture 5" descr="C:\Users\jon\Dropbox\CHI2012-WaterVis\images\InterviewDisplays\Map-America\maps-10.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42567" y="4915958"/>
              <a:ext cx="2396050" cy="149753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7207629" y="4832933"/>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Other</a:t>
              </a:r>
              <a:endParaRPr lang="en-US" sz="2800" dirty="0">
                <a:solidFill>
                  <a:prstClr val="white">
                    <a:lumMod val="95000"/>
                  </a:prstClr>
                </a:solidFill>
                <a:latin typeface="Segoe UI Light" pitchFamily="34" charset="0"/>
              </a:endParaRPr>
            </a:p>
          </p:txBody>
        </p:sp>
      </p:grpSp>
      <p:grpSp>
        <p:nvGrpSpPr>
          <p:cNvPr id="9" name="Group 8"/>
          <p:cNvGrpSpPr/>
          <p:nvPr/>
        </p:nvGrpSpPr>
        <p:grpSpPr>
          <a:xfrm>
            <a:off x="791061" y="943516"/>
            <a:ext cx="7609989" cy="2189996"/>
            <a:chOff x="1004935" y="1076255"/>
            <a:chExt cx="6376544" cy="1835038"/>
          </a:xfrm>
          <a:effectLst/>
        </p:grpSpPr>
        <p:pic>
          <p:nvPicPr>
            <p:cNvPr id="8194" name="Picture 2" descr="C:\Users\jon\Dropbox\CHI2012-WaterVis\images\InterviewDisplays\Aquatic\Slide152.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6654" t="22021" r="6998" b="14897"/>
            <a:stretch/>
          </p:blipFill>
          <p:spPr bwMode="auto">
            <a:xfrm>
              <a:off x="4039179" y="1080092"/>
              <a:ext cx="3342300" cy="1831201"/>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jon\Dropbox\CHI2012-WaterVis\images\SurveyDisplays\Theme-PerOccupant\perocccolorfix-06.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04935" y="1076255"/>
              <a:ext cx="2936061" cy="183503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Rectangle 47"/>
          <p:cNvSpPr/>
          <p:nvPr/>
        </p:nvSpPr>
        <p:spPr>
          <a:xfrm>
            <a:off x="-8086713" y="5003936"/>
            <a:ext cx="7254415" cy="1107996"/>
          </a:xfrm>
          <a:prstGeom prst="rect">
            <a:avLst/>
          </a:prstGeom>
        </p:spPr>
        <p:txBody>
          <a:bodyPr wrap="square">
            <a:spAutoFit/>
          </a:bodyPr>
          <a:lstStyle/>
          <a:p>
            <a:r>
              <a:rPr lang="en-US" sz="2400" dirty="0" smtClean="0">
                <a:solidFill>
                  <a:prstClr val="white"/>
                </a:solidFill>
                <a:latin typeface="Segoe UI Light" pitchFamily="34" charset="0"/>
              </a:rPr>
              <a:t>“This </a:t>
            </a:r>
            <a:r>
              <a:rPr lang="en-US" sz="2400" dirty="0">
                <a:solidFill>
                  <a:prstClr val="white"/>
                </a:solidFill>
                <a:latin typeface="Segoe UI Light" pitchFamily="34" charset="0"/>
              </a:rPr>
              <a:t>display could set up a ‘competitive’ environment that we are trying not to create in our </a:t>
            </a:r>
            <a:r>
              <a:rPr lang="en-US" sz="2400" dirty="0" smtClean="0">
                <a:solidFill>
                  <a:prstClr val="white"/>
                </a:solidFill>
                <a:latin typeface="Segoe UI Light" pitchFamily="34" charset="0"/>
              </a:rPr>
              <a:t>household.” </a:t>
            </a:r>
          </a:p>
          <a:p>
            <a:pPr algn="r"/>
            <a:r>
              <a:rPr lang="en-US" sz="1600" dirty="0" smtClean="0">
                <a:solidFill>
                  <a:prstClr val="white"/>
                </a:solidFill>
                <a:latin typeface="Segoe UI Light" pitchFamily="34" charset="0"/>
              </a:rPr>
              <a:t>-R493</a:t>
            </a:r>
            <a:endParaRPr lang="en-US" sz="1600" dirty="0">
              <a:solidFill>
                <a:prstClr val="white"/>
              </a:solidFill>
              <a:latin typeface="Segoe UI Light" pitchFamily="34" charset="0"/>
            </a:endParaRPr>
          </a:p>
        </p:txBody>
      </p:sp>
      <p:grpSp>
        <p:nvGrpSpPr>
          <p:cNvPr id="50" name="Group 49"/>
          <p:cNvGrpSpPr/>
          <p:nvPr/>
        </p:nvGrpSpPr>
        <p:grpSpPr>
          <a:xfrm>
            <a:off x="-1196020" y="2923861"/>
            <a:ext cx="9714559" cy="2266995"/>
            <a:chOff x="-4590294" y="-424517"/>
            <a:chExt cx="25508084" cy="4565606"/>
          </a:xfrm>
        </p:grpSpPr>
        <p:sp>
          <p:nvSpPr>
            <p:cNvPr id="51" name="Rounded Rectangular Callout 50"/>
            <p:cNvSpPr/>
            <p:nvPr/>
          </p:nvSpPr>
          <p:spPr>
            <a:xfrm>
              <a:off x="623330" y="417671"/>
              <a:ext cx="19821164" cy="1327229"/>
            </a:xfrm>
            <a:prstGeom prst="wedgeRoundRectCallout">
              <a:avLst>
                <a:gd name="adj1" fmla="val -50033"/>
                <a:gd name="adj2" fmla="val 97994"/>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52" name="TextBox 51"/>
            <p:cNvSpPr txBox="1"/>
            <p:nvPr/>
          </p:nvSpPr>
          <p:spPr>
            <a:xfrm>
              <a:off x="18526410" y="-197745"/>
              <a:ext cx="1752599" cy="4338834"/>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13400" dirty="0">
                  <a:solidFill>
                    <a:srgbClr val="1E1E1E"/>
                  </a:solidFill>
                </a:rPr>
                <a:t>”</a:t>
              </a:r>
            </a:p>
          </p:txBody>
        </p:sp>
        <p:sp>
          <p:nvSpPr>
            <p:cNvPr id="53" name="TextBox 52"/>
            <p:cNvSpPr txBox="1"/>
            <p:nvPr/>
          </p:nvSpPr>
          <p:spPr>
            <a:xfrm>
              <a:off x="398392" y="-424517"/>
              <a:ext cx="1752599" cy="4338834"/>
            </a:xfrm>
            <a:prstGeom prst="rect">
              <a:avLst/>
            </a:prstGeom>
            <a:noFill/>
          </p:spPr>
          <p:txBody>
            <a:bodyPr wrap="square" lIns="91395" tIns="45699" rIns="91395" bIns="45699" rtlCol="0">
              <a:spAutoFit/>
            </a:bodyPr>
            <a:lstStyle/>
            <a:p>
              <a:pPr defTabSz="913945"/>
              <a:r>
                <a:rPr lang="en-US" sz="13400" dirty="0">
                  <a:solidFill>
                    <a:srgbClr val="1E1E1E"/>
                  </a:solidFill>
                  <a:latin typeface="Century" pitchFamily="18" charset="0"/>
                  <a:ea typeface="Verdana" pitchFamily="34" charset="0"/>
                  <a:cs typeface="Times New Roman" pitchFamily="18" charset="0"/>
                </a:rPr>
                <a:t>“</a:t>
              </a:r>
            </a:p>
          </p:txBody>
        </p:sp>
        <p:sp>
          <p:nvSpPr>
            <p:cNvPr id="54" name="TextBox 53"/>
            <p:cNvSpPr txBox="1"/>
            <p:nvPr/>
          </p:nvSpPr>
          <p:spPr>
            <a:xfrm>
              <a:off x="1261182" y="640422"/>
              <a:ext cx="19656608" cy="805800"/>
            </a:xfrm>
            <a:prstGeom prst="rect">
              <a:avLst/>
            </a:prstGeom>
            <a:noFill/>
          </p:spPr>
          <p:txBody>
            <a:bodyPr wrap="square" rtlCol="0">
              <a:spAutoFit/>
            </a:bodyPr>
            <a:lstStyle/>
            <a:p>
              <a:r>
                <a:rPr lang="en-US" sz="2000" dirty="0">
                  <a:solidFill>
                    <a:prstClr val="white"/>
                  </a:solidFill>
                  <a:latin typeface="Segoe UI Light" pitchFamily="34" charset="0"/>
                </a:rPr>
                <a:t>You can compare usage to others, and create friendly competition</a:t>
              </a:r>
            </a:p>
          </p:txBody>
        </p:sp>
        <p:sp>
          <p:nvSpPr>
            <p:cNvPr id="55" name="TextBox 54"/>
            <p:cNvSpPr txBox="1"/>
            <p:nvPr/>
          </p:nvSpPr>
          <p:spPr>
            <a:xfrm>
              <a:off x="-4590294" y="2042032"/>
              <a:ext cx="8730662" cy="743817"/>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R220</a:t>
              </a:r>
            </a:p>
          </p:txBody>
        </p:sp>
      </p:grpSp>
      <p:grpSp>
        <p:nvGrpSpPr>
          <p:cNvPr id="56" name="Group 55"/>
          <p:cNvGrpSpPr/>
          <p:nvPr/>
        </p:nvGrpSpPr>
        <p:grpSpPr>
          <a:xfrm>
            <a:off x="2959460" y="3808475"/>
            <a:ext cx="7435182" cy="2343195"/>
            <a:chOff x="398392" y="-424517"/>
            <a:chExt cx="19522991" cy="4719069"/>
          </a:xfrm>
        </p:grpSpPr>
        <p:sp>
          <p:nvSpPr>
            <p:cNvPr id="57" name="Rounded Rectangular Callout 56"/>
            <p:cNvSpPr/>
            <p:nvPr/>
          </p:nvSpPr>
          <p:spPr>
            <a:xfrm>
              <a:off x="623330" y="417671"/>
              <a:ext cx="13870177" cy="1648395"/>
            </a:xfrm>
            <a:prstGeom prst="wedgeRoundRectCallout">
              <a:avLst>
                <a:gd name="adj1" fmla="val 52027"/>
                <a:gd name="adj2" fmla="val 86357"/>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58" name="TextBox 57"/>
            <p:cNvSpPr txBox="1"/>
            <p:nvPr/>
          </p:nvSpPr>
          <p:spPr>
            <a:xfrm>
              <a:off x="12547951" y="-44282"/>
              <a:ext cx="1752599" cy="4338834"/>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13400" dirty="0">
                  <a:solidFill>
                    <a:srgbClr val="1E1E1E"/>
                  </a:solidFill>
                </a:rPr>
                <a:t>”</a:t>
              </a:r>
            </a:p>
          </p:txBody>
        </p:sp>
        <p:sp>
          <p:nvSpPr>
            <p:cNvPr id="59" name="TextBox 58"/>
            <p:cNvSpPr txBox="1"/>
            <p:nvPr/>
          </p:nvSpPr>
          <p:spPr>
            <a:xfrm>
              <a:off x="398392" y="-424517"/>
              <a:ext cx="1752599" cy="4338834"/>
            </a:xfrm>
            <a:prstGeom prst="rect">
              <a:avLst/>
            </a:prstGeom>
            <a:noFill/>
          </p:spPr>
          <p:txBody>
            <a:bodyPr wrap="square" lIns="91395" tIns="45699" rIns="91395" bIns="45699" rtlCol="0">
              <a:spAutoFit/>
            </a:bodyPr>
            <a:lstStyle/>
            <a:p>
              <a:pPr defTabSz="913945"/>
              <a:r>
                <a:rPr lang="en-US" sz="13400" dirty="0">
                  <a:solidFill>
                    <a:srgbClr val="1E1E1E"/>
                  </a:solidFill>
                  <a:latin typeface="Century" pitchFamily="18" charset="0"/>
                  <a:ea typeface="Verdana" pitchFamily="34" charset="0"/>
                  <a:cs typeface="Times New Roman" pitchFamily="18" charset="0"/>
                </a:rPr>
                <a:t>“</a:t>
              </a:r>
            </a:p>
          </p:txBody>
        </p:sp>
        <p:sp>
          <p:nvSpPr>
            <p:cNvPr id="60" name="TextBox 59"/>
            <p:cNvSpPr txBox="1"/>
            <p:nvPr/>
          </p:nvSpPr>
          <p:spPr>
            <a:xfrm>
              <a:off x="1111120" y="525325"/>
              <a:ext cx="14708072" cy="1425644"/>
            </a:xfrm>
            <a:prstGeom prst="rect">
              <a:avLst/>
            </a:prstGeom>
            <a:noFill/>
          </p:spPr>
          <p:txBody>
            <a:bodyPr wrap="square" rtlCol="0">
              <a:spAutoFit/>
            </a:bodyPr>
            <a:lstStyle/>
            <a:p>
              <a:r>
                <a:rPr lang="en-US" sz="2000" dirty="0" smtClean="0">
                  <a:solidFill>
                    <a:prstClr val="white"/>
                  </a:solidFill>
                  <a:latin typeface="Segoe UI Light" pitchFamily="34" charset="0"/>
                </a:rPr>
                <a:t>It </a:t>
              </a:r>
              <a:r>
                <a:rPr lang="en-US" sz="2000" dirty="0">
                  <a:solidFill>
                    <a:prstClr val="white"/>
                  </a:solidFill>
                  <a:latin typeface="Segoe UI Light" pitchFamily="34" charset="0"/>
                </a:rPr>
                <a:t>pits the family members </a:t>
              </a:r>
              <a:r>
                <a:rPr lang="en-US" sz="2000" dirty="0" smtClean="0">
                  <a:solidFill>
                    <a:prstClr val="white"/>
                  </a:solidFill>
                  <a:latin typeface="Segoe UI Light" pitchFamily="34" charset="0"/>
                </a:rPr>
                <a:t>against each other rather </a:t>
              </a:r>
              <a:r>
                <a:rPr lang="en-US" sz="2000" dirty="0">
                  <a:solidFill>
                    <a:prstClr val="white"/>
                  </a:solidFill>
                  <a:latin typeface="Segoe UI Light" pitchFamily="34" charset="0"/>
                </a:rPr>
                <a:t>than encouraging </a:t>
              </a:r>
              <a:r>
                <a:rPr lang="en-US" sz="2000" dirty="0" smtClean="0">
                  <a:solidFill>
                    <a:prstClr val="white"/>
                  </a:solidFill>
                  <a:latin typeface="Segoe UI Light" pitchFamily="34" charset="0"/>
                </a:rPr>
                <a:t>collaboration</a:t>
              </a:r>
              <a:endParaRPr lang="en-US" sz="2000" dirty="0">
                <a:solidFill>
                  <a:prstClr val="white"/>
                </a:solidFill>
                <a:latin typeface="Segoe UI Light" pitchFamily="34" charset="0"/>
              </a:endParaRPr>
            </a:p>
          </p:txBody>
        </p:sp>
        <p:sp>
          <p:nvSpPr>
            <p:cNvPr id="61" name="TextBox 60"/>
            <p:cNvSpPr txBox="1"/>
            <p:nvPr/>
          </p:nvSpPr>
          <p:spPr>
            <a:xfrm>
              <a:off x="11190721" y="2383639"/>
              <a:ext cx="8730662" cy="743817"/>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R485</a:t>
              </a:r>
            </a:p>
          </p:txBody>
        </p:sp>
      </p:grpSp>
      <p:grpSp>
        <p:nvGrpSpPr>
          <p:cNvPr id="62" name="Group 61"/>
          <p:cNvGrpSpPr/>
          <p:nvPr/>
        </p:nvGrpSpPr>
        <p:grpSpPr>
          <a:xfrm>
            <a:off x="2978205" y="5022795"/>
            <a:ext cx="7435182" cy="2343195"/>
            <a:chOff x="398392" y="-424517"/>
            <a:chExt cx="19522991" cy="4719069"/>
          </a:xfrm>
        </p:grpSpPr>
        <p:sp>
          <p:nvSpPr>
            <p:cNvPr id="63" name="Rounded Rectangular Callout 62"/>
            <p:cNvSpPr/>
            <p:nvPr/>
          </p:nvSpPr>
          <p:spPr>
            <a:xfrm>
              <a:off x="623330" y="417671"/>
              <a:ext cx="13870177" cy="1648395"/>
            </a:xfrm>
            <a:prstGeom prst="wedgeRoundRectCallout">
              <a:avLst>
                <a:gd name="adj1" fmla="val 52027"/>
                <a:gd name="adj2" fmla="val 86357"/>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64" name="TextBox 63"/>
            <p:cNvSpPr txBox="1"/>
            <p:nvPr/>
          </p:nvSpPr>
          <p:spPr>
            <a:xfrm>
              <a:off x="12547951" y="-44282"/>
              <a:ext cx="1752599" cy="4338834"/>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13400" dirty="0">
                  <a:solidFill>
                    <a:srgbClr val="1E1E1E"/>
                  </a:solidFill>
                </a:rPr>
                <a:t>”</a:t>
              </a:r>
            </a:p>
          </p:txBody>
        </p:sp>
        <p:sp>
          <p:nvSpPr>
            <p:cNvPr id="65" name="TextBox 64"/>
            <p:cNvSpPr txBox="1"/>
            <p:nvPr/>
          </p:nvSpPr>
          <p:spPr>
            <a:xfrm>
              <a:off x="398392" y="-424517"/>
              <a:ext cx="1752599" cy="4338834"/>
            </a:xfrm>
            <a:prstGeom prst="rect">
              <a:avLst/>
            </a:prstGeom>
            <a:noFill/>
          </p:spPr>
          <p:txBody>
            <a:bodyPr wrap="square" lIns="91395" tIns="45699" rIns="91395" bIns="45699" rtlCol="0">
              <a:spAutoFit/>
            </a:bodyPr>
            <a:lstStyle/>
            <a:p>
              <a:pPr defTabSz="913945"/>
              <a:r>
                <a:rPr lang="en-US" sz="13400" dirty="0">
                  <a:solidFill>
                    <a:srgbClr val="1E1E1E"/>
                  </a:solidFill>
                  <a:latin typeface="Century" pitchFamily="18" charset="0"/>
                  <a:ea typeface="Verdana" pitchFamily="34" charset="0"/>
                  <a:cs typeface="Times New Roman" pitchFamily="18" charset="0"/>
                </a:rPr>
                <a:t>“</a:t>
              </a:r>
            </a:p>
          </p:txBody>
        </p:sp>
        <p:sp>
          <p:nvSpPr>
            <p:cNvPr id="66" name="TextBox 65"/>
            <p:cNvSpPr txBox="1"/>
            <p:nvPr/>
          </p:nvSpPr>
          <p:spPr>
            <a:xfrm>
              <a:off x="1011079" y="563690"/>
              <a:ext cx="13183105" cy="1425644"/>
            </a:xfrm>
            <a:prstGeom prst="rect">
              <a:avLst/>
            </a:prstGeom>
            <a:noFill/>
          </p:spPr>
          <p:txBody>
            <a:bodyPr wrap="square" rtlCol="0">
              <a:spAutoFit/>
            </a:bodyPr>
            <a:lstStyle/>
            <a:p>
              <a:r>
                <a:rPr lang="en-US" sz="2000" dirty="0" smtClean="0">
                  <a:solidFill>
                    <a:prstClr val="white"/>
                  </a:solidFill>
                  <a:latin typeface="Segoe UI Light" pitchFamily="34" charset="0"/>
                </a:rPr>
                <a:t>[It] sets </a:t>
              </a:r>
              <a:r>
                <a:rPr lang="en-US" sz="2000" dirty="0">
                  <a:solidFill>
                    <a:prstClr val="white"/>
                  </a:solidFill>
                  <a:latin typeface="Segoe UI Light" pitchFamily="34" charset="0"/>
                </a:rPr>
                <a:t>up a ‘competitive’ environment that we are trying not to create in our household</a:t>
              </a:r>
            </a:p>
          </p:txBody>
        </p:sp>
        <p:sp>
          <p:nvSpPr>
            <p:cNvPr id="67" name="TextBox 66"/>
            <p:cNvSpPr txBox="1"/>
            <p:nvPr/>
          </p:nvSpPr>
          <p:spPr>
            <a:xfrm>
              <a:off x="11190721" y="2383639"/>
              <a:ext cx="8730662" cy="743817"/>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R493</a:t>
              </a:r>
            </a:p>
          </p:txBody>
        </p:sp>
      </p:grpSp>
    </p:spTree>
    <p:extLst>
      <p:ext uri="{BB962C8B-B14F-4D97-AF65-F5344CB8AC3E}">
        <p14:creationId xmlns:p14="http://schemas.microsoft.com/office/powerpoint/2010/main" val="2994405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2" descr="C:\Users\jon\Dropbox\CHI2012-WaterVis\images\InterviewDisplays\Aquatic\Slide15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54" t="22021" r="6998" b="14897"/>
          <a:stretch/>
        </p:blipFill>
        <p:spPr bwMode="auto">
          <a:xfrm>
            <a:off x="4412233" y="948095"/>
            <a:ext cx="3988817" cy="218541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6" name="Content Placeholder 3" descr="Screen Clipping"/>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640297" y="948096"/>
            <a:ext cx="3657885" cy="2185416"/>
          </a:xfrm>
          <a:effectLst/>
        </p:spPr>
      </p:pic>
      <p:pic>
        <p:nvPicPr>
          <p:cNvPr id="1026" name="Picture 2" descr="C:\Users\jfroehli\Dropbox\Jon and Leah\CHI2012_WaterVis\VideoImages\designprobe_peroccupan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13995" y="3651228"/>
            <a:ext cx="164592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429800" y="140306"/>
            <a:ext cx="8284401"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Playfulness </a:t>
            </a:r>
            <a:r>
              <a:rPr lang="en-US" sz="4400" dirty="0" smtClean="0">
                <a:solidFill>
                  <a:prstClr val="white"/>
                </a:solidFill>
                <a:latin typeface="Segoe UI Light" pitchFamily="34" charset="0"/>
              </a:rPr>
              <a:t>and Functionality</a:t>
            </a:r>
          </a:p>
        </p:txBody>
      </p:sp>
      <p:pic>
        <p:nvPicPr>
          <p:cNvPr id="23" name="Picture 2" descr="C:\Users\jon\Dropbox\CHI2012-WaterVis\images\SurveyDisplays\Theme-PerOccupant\perocccolortest-0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9505" y="986105"/>
            <a:ext cx="2894638" cy="1809149"/>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jon\Dropbox\CHI2012-WaterVis\images\InterviewDisplays\Volumetric\survey2pools-09.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88155" y="2139928"/>
            <a:ext cx="8128000" cy="5080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417143" y="8807289"/>
            <a:ext cx="4778331" cy="1495416"/>
            <a:chOff x="353333" y="3111174"/>
            <a:chExt cx="4778331" cy="1495416"/>
          </a:xfrm>
        </p:grpSpPr>
        <p:pic>
          <p:nvPicPr>
            <p:cNvPr id="4099" name="Picture 3" descr="C:\Users\jon\Dropbox\CHI2012-WaterVis\images\SurveyDisplays\Theme-Spatial\theme_spatia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3333" y="3111174"/>
              <a:ext cx="2392666" cy="149541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738115" y="3111174"/>
              <a:ext cx="2393549" cy="412558"/>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Spatial</a:t>
              </a:r>
              <a:endParaRPr lang="en-US" sz="2800" dirty="0">
                <a:solidFill>
                  <a:prstClr val="white">
                    <a:lumMod val="95000"/>
                  </a:prstClr>
                </a:solidFill>
                <a:latin typeface="Segoe UI Light" pitchFamily="34" charset="0"/>
              </a:endParaRPr>
            </a:p>
          </p:txBody>
        </p:sp>
      </p:grpSp>
      <p:grpSp>
        <p:nvGrpSpPr>
          <p:cNvPr id="2" name="Group 1"/>
          <p:cNvGrpSpPr/>
          <p:nvPr/>
        </p:nvGrpSpPr>
        <p:grpSpPr>
          <a:xfrm>
            <a:off x="-1421551" y="7002974"/>
            <a:ext cx="4782739" cy="1536140"/>
            <a:chOff x="348925" y="1306859"/>
            <a:chExt cx="4782739" cy="1536140"/>
          </a:xfrm>
        </p:grpSpPr>
        <p:pic>
          <p:nvPicPr>
            <p:cNvPr id="5122" name="Picture 2" descr="C:\Users\jon\Dropbox\CHI2012-WaterVis\images\SurveyDisplays\Theme-Temporal\theme_temporal-08.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8925" y="1344829"/>
              <a:ext cx="2397074" cy="149817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38115" y="1306859"/>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Time-</a:t>
              </a:r>
            </a:p>
            <a:p>
              <a:r>
                <a:rPr lang="en-US" sz="2800" dirty="0" smtClean="0">
                  <a:solidFill>
                    <a:prstClr val="white">
                      <a:lumMod val="95000"/>
                    </a:prstClr>
                  </a:solidFill>
                  <a:latin typeface="Segoe UI Light" pitchFamily="34" charset="0"/>
                </a:rPr>
                <a:t>Series</a:t>
              </a:r>
              <a:endParaRPr lang="en-US" sz="2800" dirty="0">
                <a:solidFill>
                  <a:prstClr val="white">
                    <a:lumMod val="95000"/>
                  </a:prstClr>
                </a:solidFill>
                <a:latin typeface="Segoe UI Light" pitchFamily="34" charset="0"/>
              </a:endParaRPr>
            </a:p>
          </p:txBody>
        </p:sp>
      </p:grpSp>
      <p:grpSp>
        <p:nvGrpSpPr>
          <p:cNvPr id="6" name="Group 5"/>
          <p:cNvGrpSpPr/>
          <p:nvPr/>
        </p:nvGrpSpPr>
        <p:grpSpPr>
          <a:xfrm>
            <a:off x="3068437" y="8728475"/>
            <a:ext cx="4762265" cy="1576879"/>
            <a:chOff x="4838913" y="3032360"/>
            <a:chExt cx="4762265" cy="1576879"/>
          </a:xfrm>
        </p:grpSpPr>
        <p:pic>
          <p:nvPicPr>
            <p:cNvPr id="5123" name="Picture 3" descr="C:\Users\jon\Dropbox\CHI2012-WaterVis\images\ReflectDesigns\Rainflow\Slide68.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9811" t="16239" r="11509" b="17012"/>
            <a:stretch/>
          </p:blipFill>
          <p:spPr bwMode="auto">
            <a:xfrm>
              <a:off x="4838913" y="3084815"/>
              <a:ext cx="2396050" cy="152442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207629" y="3032360"/>
              <a:ext cx="2393549" cy="412558"/>
            </a:xfrm>
            <a:prstGeom prst="rect">
              <a:avLst/>
            </a:prstGeom>
            <a:noFill/>
          </p:spPr>
          <p:txBody>
            <a:bodyPr wrap="square" tIns="0" rtlCol="0">
              <a:spAutoFit/>
            </a:bodyPr>
            <a:lstStyle/>
            <a:p>
              <a:r>
                <a:rPr lang="en-US" sz="2800" dirty="0" err="1" smtClean="0">
                  <a:solidFill>
                    <a:prstClr val="white">
                      <a:lumMod val="95000"/>
                    </a:prstClr>
                  </a:solidFill>
                  <a:latin typeface="Segoe UI Light" pitchFamily="34" charset="0"/>
                </a:rPr>
                <a:t>Rainflow</a:t>
              </a:r>
              <a:endParaRPr lang="en-US" sz="2800" dirty="0">
                <a:solidFill>
                  <a:prstClr val="white">
                    <a:lumMod val="95000"/>
                  </a:prstClr>
                </a:solidFill>
                <a:latin typeface="Segoe UI Light" pitchFamily="34" charset="0"/>
              </a:endParaRPr>
            </a:p>
          </p:txBody>
        </p:sp>
      </p:grpSp>
      <p:grpSp>
        <p:nvGrpSpPr>
          <p:cNvPr id="7" name="Group 6"/>
          <p:cNvGrpSpPr/>
          <p:nvPr/>
        </p:nvGrpSpPr>
        <p:grpSpPr>
          <a:xfrm>
            <a:off x="2960704" y="10529048"/>
            <a:ext cx="4868064" cy="1641683"/>
            <a:chOff x="4731180" y="4832933"/>
            <a:chExt cx="4868064" cy="1641683"/>
          </a:xfrm>
        </p:grpSpPr>
        <p:pic>
          <p:nvPicPr>
            <p:cNvPr id="5128" name="Picture 8" descr="C:\Users\jon\Dropbox\CHI2012-WaterVis\images\InterviewDisplays\Volumetric\volumetric_watertower4.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424884">
              <a:off x="4731180" y="4975213"/>
              <a:ext cx="2396050" cy="1499403"/>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6" name="Picture 6" descr="C:\Users\jon\Dropbox\CHI2012-WaterVis\images\InterviewDisplays\OverallSummary\overall-3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1344352">
              <a:off x="4743082" y="4908822"/>
              <a:ext cx="2396050" cy="1497531"/>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5" name="Picture 5" descr="C:\Users\jon\Dropbox\CHI2012-WaterVis\images\InterviewDisplays\Map-America\maps-10.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842567" y="4915958"/>
              <a:ext cx="2396050" cy="149753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7207629" y="4832933"/>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Other</a:t>
              </a:r>
              <a:endParaRPr lang="en-US" sz="2800" dirty="0">
                <a:solidFill>
                  <a:prstClr val="white">
                    <a:lumMod val="95000"/>
                  </a:prstClr>
                </a:solidFill>
                <a:latin typeface="Segoe UI Light" pitchFamily="34" charset="0"/>
              </a:endParaRPr>
            </a:p>
          </p:txBody>
        </p:sp>
      </p:grpSp>
      <p:sp>
        <p:nvSpPr>
          <p:cNvPr id="48" name="Rectangle 47"/>
          <p:cNvSpPr/>
          <p:nvPr/>
        </p:nvSpPr>
        <p:spPr>
          <a:xfrm>
            <a:off x="-8086713" y="5003936"/>
            <a:ext cx="7254415" cy="1107996"/>
          </a:xfrm>
          <a:prstGeom prst="rect">
            <a:avLst/>
          </a:prstGeom>
        </p:spPr>
        <p:txBody>
          <a:bodyPr wrap="square">
            <a:spAutoFit/>
          </a:bodyPr>
          <a:lstStyle/>
          <a:p>
            <a:r>
              <a:rPr lang="en-US" sz="2400" dirty="0" smtClean="0">
                <a:solidFill>
                  <a:prstClr val="white"/>
                </a:solidFill>
                <a:latin typeface="Segoe UI Light" pitchFamily="34" charset="0"/>
              </a:rPr>
              <a:t>“This </a:t>
            </a:r>
            <a:r>
              <a:rPr lang="en-US" sz="2400" dirty="0">
                <a:solidFill>
                  <a:prstClr val="white"/>
                </a:solidFill>
                <a:latin typeface="Segoe UI Light" pitchFamily="34" charset="0"/>
              </a:rPr>
              <a:t>display could set up a ‘competitive’ environment that we are trying not to create in our </a:t>
            </a:r>
            <a:r>
              <a:rPr lang="en-US" sz="2400" dirty="0" smtClean="0">
                <a:solidFill>
                  <a:prstClr val="white"/>
                </a:solidFill>
                <a:latin typeface="Segoe UI Light" pitchFamily="34" charset="0"/>
              </a:rPr>
              <a:t>household.” </a:t>
            </a:r>
          </a:p>
          <a:p>
            <a:pPr algn="r"/>
            <a:r>
              <a:rPr lang="en-US" sz="1600" dirty="0" smtClean="0">
                <a:solidFill>
                  <a:prstClr val="white"/>
                </a:solidFill>
                <a:latin typeface="Segoe UI Light" pitchFamily="34" charset="0"/>
              </a:rPr>
              <a:t>-R493</a:t>
            </a:r>
            <a:endParaRPr lang="en-US" sz="1600" dirty="0">
              <a:solidFill>
                <a:prstClr val="white"/>
              </a:solidFill>
              <a:latin typeface="Segoe UI Light" pitchFamily="34" charset="0"/>
            </a:endParaRPr>
          </a:p>
        </p:txBody>
      </p:sp>
      <p:grpSp>
        <p:nvGrpSpPr>
          <p:cNvPr id="56" name="Group 55"/>
          <p:cNvGrpSpPr/>
          <p:nvPr/>
        </p:nvGrpSpPr>
        <p:grpSpPr>
          <a:xfrm>
            <a:off x="-1252865" y="2971800"/>
            <a:ext cx="9653914" cy="2382209"/>
            <a:chOff x="-7145120" y="-424517"/>
            <a:chExt cx="25348844" cy="4797641"/>
          </a:xfrm>
        </p:grpSpPr>
        <p:sp>
          <p:nvSpPr>
            <p:cNvPr id="57" name="Rounded Rectangular Callout 56"/>
            <p:cNvSpPr/>
            <p:nvPr/>
          </p:nvSpPr>
          <p:spPr>
            <a:xfrm>
              <a:off x="-1782232" y="417671"/>
              <a:ext cx="19985956" cy="1648395"/>
            </a:xfrm>
            <a:prstGeom prst="wedgeRoundRectCallout">
              <a:avLst>
                <a:gd name="adj1" fmla="val -50521"/>
                <a:gd name="adj2" fmla="val 81702"/>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58" name="TextBox 57"/>
            <p:cNvSpPr txBox="1"/>
            <p:nvPr/>
          </p:nvSpPr>
          <p:spPr>
            <a:xfrm>
              <a:off x="16161782" y="34290"/>
              <a:ext cx="1752599" cy="4338834"/>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13400" dirty="0">
                  <a:solidFill>
                    <a:srgbClr val="1E1E1E"/>
                  </a:solidFill>
                </a:rPr>
                <a:t>”</a:t>
              </a:r>
            </a:p>
          </p:txBody>
        </p:sp>
        <p:sp>
          <p:nvSpPr>
            <p:cNvPr id="59" name="TextBox 58"/>
            <p:cNvSpPr txBox="1"/>
            <p:nvPr/>
          </p:nvSpPr>
          <p:spPr>
            <a:xfrm>
              <a:off x="-1773591" y="-424517"/>
              <a:ext cx="1752599" cy="4338834"/>
            </a:xfrm>
            <a:prstGeom prst="rect">
              <a:avLst/>
            </a:prstGeom>
            <a:noFill/>
          </p:spPr>
          <p:txBody>
            <a:bodyPr wrap="square" lIns="91395" tIns="45699" rIns="91395" bIns="45699" rtlCol="0">
              <a:spAutoFit/>
            </a:bodyPr>
            <a:lstStyle/>
            <a:p>
              <a:pPr defTabSz="913945"/>
              <a:r>
                <a:rPr lang="en-US" sz="13400" dirty="0">
                  <a:solidFill>
                    <a:srgbClr val="1E1E1E"/>
                  </a:solidFill>
                  <a:latin typeface="Century" pitchFamily="18" charset="0"/>
                  <a:ea typeface="Verdana" pitchFamily="34" charset="0"/>
                  <a:cs typeface="Times New Roman" pitchFamily="18" charset="0"/>
                </a:rPr>
                <a:t>“</a:t>
              </a:r>
            </a:p>
          </p:txBody>
        </p:sp>
        <p:sp>
          <p:nvSpPr>
            <p:cNvPr id="60" name="TextBox 59"/>
            <p:cNvSpPr txBox="1"/>
            <p:nvPr/>
          </p:nvSpPr>
          <p:spPr>
            <a:xfrm>
              <a:off x="-1414657" y="525325"/>
              <a:ext cx="19518340" cy="1425644"/>
            </a:xfrm>
            <a:prstGeom prst="rect">
              <a:avLst/>
            </a:prstGeom>
            <a:noFill/>
          </p:spPr>
          <p:txBody>
            <a:bodyPr wrap="square" rtlCol="0">
              <a:spAutoFit/>
            </a:bodyPr>
            <a:lstStyle/>
            <a:p>
              <a:r>
                <a:rPr lang="en-US" sz="2000" dirty="0">
                  <a:solidFill>
                    <a:prstClr val="white"/>
                  </a:solidFill>
                  <a:latin typeface="Segoe UI Light" pitchFamily="34" charset="0"/>
                </a:rPr>
                <a:t>It’s like unlocking badges in Foursquare. No matter how trivial it can be to make a fish appear on this screen, you still want to do it</a:t>
              </a:r>
            </a:p>
          </p:txBody>
        </p:sp>
        <p:sp>
          <p:nvSpPr>
            <p:cNvPr id="61" name="TextBox 60"/>
            <p:cNvSpPr txBox="1"/>
            <p:nvPr/>
          </p:nvSpPr>
          <p:spPr>
            <a:xfrm>
              <a:off x="-7145120" y="2422005"/>
              <a:ext cx="8730662" cy="743817"/>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I4.1</a:t>
              </a:r>
            </a:p>
          </p:txBody>
        </p:sp>
      </p:grpSp>
      <p:grpSp>
        <p:nvGrpSpPr>
          <p:cNvPr id="62" name="Group 61"/>
          <p:cNvGrpSpPr/>
          <p:nvPr/>
        </p:nvGrpSpPr>
        <p:grpSpPr>
          <a:xfrm>
            <a:off x="3270450" y="6920150"/>
            <a:ext cx="7435182" cy="2343195"/>
            <a:chOff x="398392" y="-424517"/>
            <a:chExt cx="19522991" cy="4719069"/>
          </a:xfrm>
        </p:grpSpPr>
        <p:sp>
          <p:nvSpPr>
            <p:cNvPr id="63" name="Rounded Rectangular Callout 62"/>
            <p:cNvSpPr/>
            <p:nvPr/>
          </p:nvSpPr>
          <p:spPr>
            <a:xfrm>
              <a:off x="623330" y="417671"/>
              <a:ext cx="13870177" cy="1648395"/>
            </a:xfrm>
            <a:prstGeom prst="wedgeRoundRectCallout">
              <a:avLst>
                <a:gd name="adj1" fmla="val 52027"/>
                <a:gd name="adj2" fmla="val 86357"/>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64" name="TextBox 63"/>
            <p:cNvSpPr txBox="1"/>
            <p:nvPr/>
          </p:nvSpPr>
          <p:spPr>
            <a:xfrm>
              <a:off x="12547951" y="-44282"/>
              <a:ext cx="1752599" cy="4338834"/>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13400" dirty="0">
                  <a:solidFill>
                    <a:srgbClr val="1E1E1E"/>
                  </a:solidFill>
                </a:rPr>
                <a:t>”</a:t>
              </a:r>
            </a:p>
          </p:txBody>
        </p:sp>
        <p:sp>
          <p:nvSpPr>
            <p:cNvPr id="65" name="TextBox 64"/>
            <p:cNvSpPr txBox="1"/>
            <p:nvPr/>
          </p:nvSpPr>
          <p:spPr>
            <a:xfrm>
              <a:off x="398392" y="-424517"/>
              <a:ext cx="1752599" cy="4338834"/>
            </a:xfrm>
            <a:prstGeom prst="rect">
              <a:avLst/>
            </a:prstGeom>
            <a:noFill/>
          </p:spPr>
          <p:txBody>
            <a:bodyPr wrap="square" lIns="91395" tIns="45699" rIns="91395" bIns="45699" rtlCol="0">
              <a:spAutoFit/>
            </a:bodyPr>
            <a:lstStyle/>
            <a:p>
              <a:pPr defTabSz="913945"/>
              <a:r>
                <a:rPr lang="en-US" sz="13400" dirty="0">
                  <a:solidFill>
                    <a:srgbClr val="1E1E1E"/>
                  </a:solidFill>
                  <a:latin typeface="Century" pitchFamily="18" charset="0"/>
                  <a:ea typeface="Verdana" pitchFamily="34" charset="0"/>
                  <a:cs typeface="Times New Roman" pitchFamily="18" charset="0"/>
                </a:rPr>
                <a:t>“</a:t>
              </a:r>
            </a:p>
          </p:txBody>
        </p:sp>
        <p:sp>
          <p:nvSpPr>
            <p:cNvPr id="66" name="TextBox 65"/>
            <p:cNvSpPr txBox="1"/>
            <p:nvPr/>
          </p:nvSpPr>
          <p:spPr>
            <a:xfrm>
              <a:off x="1011079" y="563690"/>
              <a:ext cx="13183105" cy="1425644"/>
            </a:xfrm>
            <a:prstGeom prst="rect">
              <a:avLst/>
            </a:prstGeom>
            <a:noFill/>
          </p:spPr>
          <p:txBody>
            <a:bodyPr wrap="square" rtlCol="0">
              <a:spAutoFit/>
            </a:bodyPr>
            <a:lstStyle/>
            <a:p>
              <a:r>
                <a:rPr lang="en-US" sz="2000" dirty="0">
                  <a:solidFill>
                    <a:prstClr val="white"/>
                  </a:solidFill>
                  <a:latin typeface="Segoe UI Light" pitchFamily="34" charset="0"/>
                </a:rPr>
                <a:t>Would seem to lead to plenty of arguments about usage</a:t>
              </a:r>
            </a:p>
          </p:txBody>
        </p:sp>
        <p:sp>
          <p:nvSpPr>
            <p:cNvPr id="67" name="TextBox 66"/>
            <p:cNvSpPr txBox="1"/>
            <p:nvPr/>
          </p:nvSpPr>
          <p:spPr>
            <a:xfrm>
              <a:off x="11190721" y="2383639"/>
              <a:ext cx="8730662" cy="743817"/>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R144</a:t>
              </a:r>
            </a:p>
          </p:txBody>
        </p:sp>
      </p:grpSp>
      <p:grpSp>
        <p:nvGrpSpPr>
          <p:cNvPr id="47" name="Group 46"/>
          <p:cNvGrpSpPr/>
          <p:nvPr/>
        </p:nvGrpSpPr>
        <p:grpSpPr>
          <a:xfrm>
            <a:off x="755251" y="4262015"/>
            <a:ext cx="9532906" cy="2382209"/>
            <a:chOff x="-1782232" y="-424517"/>
            <a:chExt cx="25031107" cy="4797641"/>
          </a:xfrm>
        </p:grpSpPr>
        <p:sp>
          <p:nvSpPr>
            <p:cNvPr id="49" name="Rounded Rectangular Callout 48"/>
            <p:cNvSpPr/>
            <p:nvPr/>
          </p:nvSpPr>
          <p:spPr>
            <a:xfrm>
              <a:off x="-1782232" y="417671"/>
              <a:ext cx="19985956" cy="1648395"/>
            </a:xfrm>
            <a:prstGeom prst="wedgeRoundRectCallout">
              <a:avLst>
                <a:gd name="adj1" fmla="val 50091"/>
                <a:gd name="adj2" fmla="val 74720"/>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68" name="TextBox 67"/>
            <p:cNvSpPr txBox="1"/>
            <p:nvPr/>
          </p:nvSpPr>
          <p:spPr>
            <a:xfrm>
              <a:off x="16161782" y="34290"/>
              <a:ext cx="1752599" cy="4338834"/>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13400" dirty="0">
                  <a:solidFill>
                    <a:srgbClr val="1E1E1E"/>
                  </a:solidFill>
                </a:rPr>
                <a:t>”</a:t>
              </a:r>
            </a:p>
          </p:txBody>
        </p:sp>
        <p:sp>
          <p:nvSpPr>
            <p:cNvPr id="69" name="TextBox 68"/>
            <p:cNvSpPr txBox="1"/>
            <p:nvPr/>
          </p:nvSpPr>
          <p:spPr>
            <a:xfrm>
              <a:off x="-1773591" y="-424517"/>
              <a:ext cx="1752599" cy="4338834"/>
            </a:xfrm>
            <a:prstGeom prst="rect">
              <a:avLst/>
            </a:prstGeom>
            <a:noFill/>
          </p:spPr>
          <p:txBody>
            <a:bodyPr wrap="square" lIns="91395" tIns="45699" rIns="91395" bIns="45699" rtlCol="0">
              <a:spAutoFit/>
            </a:bodyPr>
            <a:lstStyle/>
            <a:p>
              <a:pPr defTabSz="913945"/>
              <a:r>
                <a:rPr lang="en-US" sz="13400" dirty="0">
                  <a:solidFill>
                    <a:srgbClr val="1E1E1E"/>
                  </a:solidFill>
                  <a:latin typeface="Century" pitchFamily="18" charset="0"/>
                  <a:ea typeface="Verdana" pitchFamily="34" charset="0"/>
                  <a:cs typeface="Times New Roman" pitchFamily="18" charset="0"/>
                </a:rPr>
                <a:t>“</a:t>
              </a:r>
            </a:p>
          </p:txBody>
        </p:sp>
        <p:sp>
          <p:nvSpPr>
            <p:cNvPr id="70" name="TextBox 69"/>
            <p:cNvSpPr txBox="1"/>
            <p:nvPr/>
          </p:nvSpPr>
          <p:spPr>
            <a:xfrm>
              <a:off x="-1414657" y="525325"/>
              <a:ext cx="20038847" cy="1425644"/>
            </a:xfrm>
            <a:prstGeom prst="rect">
              <a:avLst/>
            </a:prstGeom>
            <a:noFill/>
          </p:spPr>
          <p:txBody>
            <a:bodyPr wrap="square" rtlCol="0">
              <a:spAutoFit/>
            </a:bodyPr>
            <a:lstStyle/>
            <a:p>
              <a:r>
                <a:rPr lang="en-US" sz="2000" dirty="0">
                  <a:solidFill>
                    <a:prstClr val="white"/>
                  </a:solidFill>
                  <a:latin typeface="Segoe UI Light" pitchFamily="34" charset="0"/>
                </a:rPr>
                <a:t>It doesn’t appeal to me as much. I don’t do Foursquare. This distracts me a little bit and it doesn’t make me think about my </a:t>
              </a:r>
              <a:r>
                <a:rPr lang="en-US" sz="2000" dirty="0" smtClean="0">
                  <a:solidFill>
                    <a:prstClr val="white"/>
                  </a:solidFill>
                  <a:latin typeface="Segoe UI Light" pitchFamily="34" charset="0"/>
                </a:rPr>
                <a:t>usage</a:t>
              </a:r>
              <a:endParaRPr lang="en-US" sz="2000" dirty="0">
                <a:solidFill>
                  <a:prstClr val="white"/>
                </a:solidFill>
                <a:latin typeface="Segoe UI Light" pitchFamily="34" charset="0"/>
              </a:endParaRPr>
            </a:p>
          </p:txBody>
        </p:sp>
        <p:sp>
          <p:nvSpPr>
            <p:cNvPr id="71" name="TextBox 70"/>
            <p:cNvSpPr txBox="1"/>
            <p:nvPr/>
          </p:nvSpPr>
          <p:spPr>
            <a:xfrm>
              <a:off x="14518213" y="2298091"/>
              <a:ext cx="8730662" cy="743817"/>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I4.2</a:t>
              </a:r>
            </a:p>
          </p:txBody>
        </p:sp>
      </p:grpSp>
    </p:spTree>
    <p:extLst>
      <p:ext uri="{BB962C8B-B14F-4D97-AF65-F5344CB8AC3E}">
        <p14:creationId xmlns:p14="http://schemas.microsoft.com/office/powerpoint/2010/main" val="300509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froehli\Dropbox\Jon and Leah\CHI2012_WaterVis\VideoImages\designprobe_peroccup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3995" y="3651228"/>
            <a:ext cx="164592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429800" y="306814"/>
            <a:ext cx="8284401"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Useful </a:t>
            </a:r>
            <a:r>
              <a:rPr lang="en-US" sz="4400" dirty="0" smtClean="0">
                <a:solidFill>
                  <a:prstClr val="white"/>
                </a:solidFill>
                <a:latin typeface="Segoe UI Light" pitchFamily="34" charset="0"/>
              </a:rPr>
              <a:t>as an educational tool?</a:t>
            </a:r>
          </a:p>
        </p:txBody>
      </p:sp>
      <p:pic>
        <p:nvPicPr>
          <p:cNvPr id="23" name="Picture 2" descr="C:\Users\jon\Dropbox\CHI2012-WaterVis\images\SurveyDisplays\Theme-PerOccupant\perocccolortest-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59505" y="986105"/>
            <a:ext cx="2894638" cy="1809149"/>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jon\Dropbox\CHI2012-WaterVis\images\InterviewDisplays\Volumetric\survey2pools-0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88155" y="2139928"/>
            <a:ext cx="8128000" cy="5080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417143" y="8807289"/>
            <a:ext cx="4778331" cy="1495416"/>
            <a:chOff x="353333" y="3111174"/>
            <a:chExt cx="4778331" cy="1495416"/>
          </a:xfrm>
        </p:grpSpPr>
        <p:pic>
          <p:nvPicPr>
            <p:cNvPr id="4099" name="Picture 3" descr="C:\Users\jon\Dropbox\CHI2012-WaterVis\images\SurveyDisplays\Theme-Spatial\theme_spati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333" y="3111174"/>
              <a:ext cx="2392666" cy="149541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738115" y="3111174"/>
              <a:ext cx="2393549" cy="412558"/>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Spatial</a:t>
              </a:r>
              <a:endParaRPr lang="en-US" sz="2800" dirty="0">
                <a:solidFill>
                  <a:prstClr val="white">
                    <a:lumMod val="95000"/>
                  </a:prstClr>
                </a:solidFill>
                <a:latin typeface="Segoe UI Light" pitchFamily="34" charset="0"/>
              </a:endParaRPr>
            </a:p>
          </p:txBody>
        </p:sp>
      </p:grpSp>
      <p:grpSp>
        <p:nvGrpSpPr>
          <p:cNvPr id="2" name="Group 1"/>
          <p:cNvGrpSpPr/>
          <p:nvPr/>
        </p:nvGrpSpPr>
        <p:grpSpPr>
          <a:xfrm>
            <a:off x="-1421551" y="7002974"/>
            <a:ext cx="4782739" cy="1536140"/>
            <a:chOff x="348925" y="1306859"/>
            <a:chExt cx="4782739" cy="1536140"/>
          </a:xfrm>
        </p:grpSpPr>
        <p:pic>
          <p:nvPicPr>
            <p:cNvPr id="5122" name="Picture 2" descr="C:\Users\jon\Dropbox\CHI2012-WaterVis\images\SurveyDisplays\Theme-Temporal\theme_temporal-0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8925" y="1344829"/>
              <a:ext cx="2397074" cy="149817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38115" y="1306859"/>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Time-</a:t>
              </a:r>
            </a:p>
            <a:p>
              <a:r>
                <a:rPr lang="en-US" sz="2800" dirty="0" smtClean="0">
                  <a:solidFill>
                    <a:prstClr val="white">
                      <a:lumMod val="95000"/>
                    </a:prstClr>
                  </a:solidFill>
                  <a:latin typeface="Segoe UI Light" pitchFamily="34" charset="0"/>
                </a:rPr>
                <a:t>Series</a:t>
              </a:r>
              <a:endParaRPr lang="en-US" sz="2800" dirty="0">
                <a:solidFill>
                  <a:prstClr val="white">
                    <a:lumMod val="95000"/>
                  </a:prstClr>
                </a:solidFill>
                <a:latin typeface="Segoe UI Light" pitchFamily="34" charset="0"/>
              </a:endParaRPr>
            </a:p>
          </p:txBody>
        </p:sp>
      </p:grpSp>
      <p:grpSp>
        <p:nvGrpSpPr>
          <p:cNvPr id="6" name="Group 5"/>
          <p:cNvGrpSpPr/>
          <p:nvPr/>
        </p:nvGrpSpPr>
        <p:grpSpPr>
          <a:xfrm>
            <a:off x="3068437" y="8728475"/>
            <a:ext cx="4762265" cy="1576879"/>
            <a:chOff x="4838913" y="3032360"/>
            <a:chExt cx="4762265" cy="1576879"/>
          </a:xfrm>
        </p:grpSpPr>
        <p:pic>
          <p:nvPicPr>
            <p:cNvPr id="5123" name="Picture 3" descr="C:\Users\jon\Dropbox\CHI2012-WaterVis\images\ReflectDesigns\Rainflow\Slide68.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9811" t="16239" r="11509" b="17012"/>
            <a:stretch/>
          </p:blipFill>
          <p:spPr bwMode="auto">
            <a:xfrm>
              <a:off x="4838913" y="3084815"/>
              <a:ext cx="2396050" cy="152442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207629" y="3032360"/>
              <a:ext cx="2393549" cy="412558"/>
            </a:xfrm>
            <a:prstGeom prst="rect">
              <a:avLst/>
            </a:prstGeom>
            <a:noFill/>
          </p:spPr>
          <p:txBody>
            <a:bodyPr wrap="square" tIns="0" rtlCol="0">
              <a:spAutoFit/>
            </a:bodyPr>
            <a:lstStyle/>
            <a:p>
              <a:r>
                <a:rPr lang="en-US" sz="2800" dirty="0" err="1" smtClean="0">
                  <a:solidFill>
                    <a:prstClr val="white">
                      <a:lumMod val="95000"/>
                    </a:prstClr>
                  </a:solidFill>
                  <a:latin typeface="Segoe UI Light" pitchFamily="34" charset="0"/>
                </a:rPr>
                <a:t>Rainflow</a:t>
              </a:r>
              <a:endParaRPr lang="en-US" sz="2800" dirty="0">
                <a:solidFill>
                  <a:prstClr val="white">
                    <a:lumMod val="95000"/>
                  </a:prstClr>
                </a:solidFill>
                <a:latin typeface="Segoe UI Light" pitchFamily="34" charset="0"/>
              </a:endParaRPr>
            </a:p>
          </p:txBody>
        </p:sp>
      </p:grpSp>
      <p:grpSp>
        <p:nvGrpSpPr>
          <p:cNvPr id="7" name="Group 6"/>
          <p:cNvGrpSpPr/>
          <p:nvPr/>
        </p:nvGrpSpPr>
        <p:grpSpPr>
          <a:xfrm>
            <a:off x="2960704" y="10529048"/>
            <a:ext cx="4868064" cy="1641683"/>
            <a:chOff x="4731180" y="4832933"/>
            <a:chExt cx="4868064" cy="1641683"/>
          </a:xfrm>
        </p:grpSpPr>
        <p:pic>
          <p:nvPicPr>
            <p:cNvPr id="5128" name="Picture 8" descr="C:\Users\jon\Dropbox\CHI2012-WaterVis\images\InterviewDisplays\Volumetric\volumetric_watertower4.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24884">
              <a:off x="4731180" y="4975213"/>
              <a:ext cx="2396050" cy="1499403"/>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6" name="Picture 6" descr="C:\Users\jon\Dropbox\CHI2012-WaterVis\images\InterviewDisplays\OverallSummary\overall-3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1344352">
              <a:off x="4743082" y="4908822"/>
              <a:ext cx="2396050" cy="1497531"/>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5" name="Picture 5" descr="C:\Users\jon\Dropbox\CHI2012-WaterVis\images\InterviewDisplays\Map-America\maps-10.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42567" y="4915958"/>
              <a:ext cx="2396050" cy="149753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7207629" y="4832933"/>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Other</a:t>
              </a:r>
              <a:endParaRPr lang="en-US" sz="2800" dirty="0">
                <a:solidFill>
                  <a:prstClr val="white">
                    <a:lumMod val="95000"/>
                  </a:prstClr>
                </a:solidFill>
                <a:latin typeface="Segoe UI Light" pitchFamily="34" charset="0"/>
              </a:endParaRPr>
            </a:p>
          </p:txBody>
        </p:sp>
      </p:grpSp>
      <p:sp>
        <p:nvSpPr>
          <p:cNvPr id="48" name="Rectangle 47"/>
          <p:cNvSpPr/>
          <p:nvPr/>
        </p:nvSpPr>
        <p:spPr>
          <a:xfrm>
            <a:off x="-8086713" y="5003936"/>
            <a:ext cx="7254415" cy="1107996"/>
          </a:xfrm>
          <a:prstGeom prst="rect">
            <a:avLst/>
          </a:prstGeom>
        </p:spPr>
        <p:txBody>
          <a:bodyPr wrap="square">
            <a:spAutoFit/>
          </a:bodyPr>
          <a:lstStyle/>
          <a:p>
            <a:r>
              <a:rPr lang="en-US" sz="2400" dirty="0" smtClean="0">
                <a:solidFill>
                  <a:prstClr val="white"/>
                </a:solidFill>
                <a:latin typeface="Segoe UI Light" pitchFamily="34" charset="0"/>
              </a:rPr>
              <a:t>“This </a:t>
            </a:r>
            <a:r>
              <a:rPr lang="en-US" sz="2400" dirty="0">
                <a:solidFill>
                  <a:prstClr val="white"/>
                </a:solidFill>
                <a:latin typeface="Segoe UI Light" pitchFamily="34" charset="0"/>
              </a:rPr>
              <a:t>display could set up a ‘competitive’ environment that we are trying not to create in our </a:t>
            </a:r>
            <a:r>
              <a:rPr lang="en-US" sz="2400" dirty="0" smtClean="0">
                <a:solidFill>
                  <a:prstClr val="white"/>
                </a:solidFill>
                <a:latin typeface="Segoe UI Light" pitchFamily="34" charset="0"/>
              </a:rPr>
              <a:t>household.” </a:t>
            </a:r>
          </a:p>
          <a:p>
            <a:pPr algn="r"/>
            <a:r>
              <a:rPr lang="en-US" sz="1600" dirty="0" smtClean="0">
                <a:solidFill>
                  <a:prstClr val="white"/>
                </a:solidFill>
                <a:latin typeface="Segoe UI Light" pitchFamily="34" charset="0"/>
              </a:rPr>
              <a:t>-R493</a:t>
            </a:r>
            <a:endParaRPr lang="en-US" sz="1600" dirty="0">
              <a:solidFill>
                <a:prstClr val="white"/>
              </a:solidFill>
              <a:latin typeface="Segoe UI Light" pitchFamily="34" charset="0"/>
            </a:endParaRPr>
          </a:p>
        </p:txBody>
      </p:sp>
      <p:grpSp>
        <p:nvGrpSpPr>
          <p:cNvPr id="62" name="Group 61"/>
          <p:cNvGrpSpPr/>
          <p:nvPr/>
        </p:nvGrpSpPr>
        <p:grpSpPr>
          <a:xfrm>
            <a:off x="3270450" y="6920150"/>
            <a:ext cx="7435182" cy="2343195"/>
            <a:chOff x="398392" y="-424517"/>
            <a:chExt cx="19522991" cy="4719069"/>
          </a:xfrm>
        </p:grpSpPr>
        <p:sp>
          <p:nvSpPr>
            <p:cNvPr id="63" name="Rounded Rectangular Callout 62"/>
            <p:cNvSpPr/>
            <p:nvPr/>
          </p:nvSpPr>
          <p:spPr>
            <a:xfrm>
              <a:off x="623330" y="417671"/>
              <a:ext cx="13870177" cy="1648395"/>
            </a:xfrm>
            <a:prstGeom prst="wedgeRoundRectCallout">
              <a:avLst>
                <a:gd name="adj1" fmla="val 52027"/>
                <a:gd name="adj2" fmla="val 86357"/>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64" name="TextBox 63"/>
            <p:cNvSpPr txBox="1"/>
            <p:nvPr/>
          </p:nvSpPr>
          <p:spPr>
            <a:xfrm>
              <a:off x="12547951" y="-44282"/>
              <a:ext cx="1752599" cy="4338834"/>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13400" dirty="0">
                  <a:solidFill>
                    <a:srgbClr val="1E1E1E"/>
                  </a:solidFill>
                </a:rPr>
                <a:t>”</a:t>
              </a:r>
            </a:p>
          </p:txBody>
        </p:sp>
        <p:sp>
          <p:nvSpPr>
            <p:cNvPr id="65" name="TextBox 64"/>
            <p:cNvSpPr txBox="1"/>
            <p:nvPr/>
          </p:nvSpPr>
          <p:spPr>
            <a:xfrm>
              <a:off x="398392" y="-424517"/>
              <a:ext cx="1752599" cy="4338834"/>
            </a:xfrm>
            <a:prstGeom prst="rect">
              <a:avLst/>
            </a:prstGeom>
            <a:noFill/>
          </p:spPr>
          <p:txBody>
            <a:bodyPr wrap="square" lIns="91395" tIns="45699" rIns="91395" bIns="45699" rtlCol="0">
              <a:spAutoFit/>
            </a:bodyPr>
            <a:lstStyle/>
            <a:p>
              <a:pPr defTabSz="913945"/>
              <a:r>
                <a:rPr lang="en-US" sz="13400" dirty="0">
                  <a:solidFill>
                    <a:srgbClr val="1E1E1E"/>
                  </a:solidFill>
                  <a:latin typeface="Century" pitchFamily="18" charset="0"/>
                  <a:ea typeface="Verdana" pitchFamily="34" charset="0"/>
                  <a:cs typeface="Times New Roman" pitchFamily="18" charset="0"/>
                </a:rPr>
                <a:t>“</a:t>
              </a:r>
            </a:p>
          </p:txBody>
        </p:sp>
        <p:sp>
          <p:nvSpPr>
            <p:cNvPr id="66" name="TextBox 65"/>
            <p:cNvSpPr txBox="1"/>
            <p:nvPr/>
          </p:nvSpPr>
          <p:spPr>
            <a:xfrm>
              <a:off x="1011079" y="563690"/>
              <a:ext cx="13183105" cy="1425644"/>
            </a:xfrm>
            <a:prstGeom prst="rect">
              <a:avLst/>
            </a:prstGeom>
            <a:noFill/>
          </p:spPr>
          <p:txBody>
            <a:bodyPr wrap="square" rtlCol="0">
              <a:spAutoFit/>
            </a:bodyPr>
            <a:lstStyle/>
            <a:p>
              <a:r>
                <a:rPr lang="en-US" sz="2000" dirty="0">
                  <a:solidFill>
                    <a:prstClr val="white"/>
                  </a:solidFill>
                  <a:latin typeface="Segoe UI Light" pitchFamily="34" charset="0"/>
                </a:rPr>
                <a:t>Would seem to lead to plenty of arguments about usage</a:t>
              </a:r>
            </a:p>
          </p:txBody>
        </p:sp>
        <p:sp>
          <p:nvSpPr>
            <p:cNvPr id="67" name="TextBox 66"/>
            <p:cNvSpPr txBox="1"/>
            <p:nvPr/>
          </p:nvSpPr>
          <p:spPr>
            <a:xfrm>
              <a:off x="11190721" y="2383639"/>
              <a:ext cx="8730662" cy="743817"/>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R144</a:t>
              </a:r>
            </a:p>
          </p:txBody>
        </p:sp>
      </p:grpSp>
      <p:pic>
        <p:nvPicPr>
          <p:cNvPr id="72" name="Picture 2" descr="C:\research\thesis\JobTalk\images\aquatic_ecosystem\AquaticEcoSystem4_cropped.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3504" y="1444752"/>
            <a:ext cx="7896295" cy="4370832"/>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05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8"/>
          <p:cNvSpPr txBox="1">
            <a:spLocks/>
          </p:cNvSpPr>
          <p:nvPr/>
        </p:nvSpPr>
        <p:spPr>
          <a:xfrm>
            <a:off x="0" y="304800"/>
            <a:ext cx="9144000" cy="868362"/>
          </a:xfrm>
          <a:prstGeom prst="rect">
            <a:avLst/>
          </a:prstGeom>
        </p:spPr>
        <p:txBody>
          <a:bodyPr vert="horz" lIns="91369" tIns="45685" rIns="91369" bIns="45685" rtlCol="0" anchor="ctr">
            <a:noAutofit/>
          </a:bodyPr>
          <a:lstStyle/>
          <a:p>
            <a:pPr algn="ctr">
              <a:spcBef>
                <a:spcPct val="0"/>
              </a:spcBef>
              <a:defRPr/>
            </a:pPr>
            <a:r>
              <a:rPr lang="en-US" sz="4400" dirty="0">
                <a:solidFill>
                  <a:prstClr val="white"/>
                </a:solidFill>
                <a:latin typeface="Segoe UI Semibold" pitchFamily="34" charset="0"/>
                <a:ea typeface="Segoe UI" pitchFamily="34" charset="0"/>
                <a:cs typeface="Segoe UI" pitchFamily="34" charset="0"/>
              </a:rPr>
              <a:t>D</a:t>
            </a:r>
            <a:r>
              <a:rPr lang="en-US" sz="4400" dirty="0" smtClean="0">
                <a:solidFill>
                  <a:prstClr val="white"/>
                </a:solidFill>
                <a:latin typeface="Segoe UI Semibold" pitchFamily="34" charset="0"/>
                <a:ea typeface="Segoe UI" pitchFamily="34" charset="0"/>
                <a:cs typeface="Segoe UI" pitchFamily="34" charset="0"/>
              </a:rPr>
              <a:t>isplay </a:t>
            </a:r>
            <a:r>
              <a:rPr lang="en-US" sz="4400" dirty="0">
                <a:solidFill>
                  <a:prstClr val="white"/>
                </a:solidFill>
                <a:latin typeface="Segoe UI Light" pitchFamily="34" charset="0"/>
                <a:ea typeface="Segoe UI" pitchFamily="34" charset="0"/>
                <a:cs typeface="Segoe UI" pitchFamily="34" charset="0"/>
              </a:rPr>
              <a:t>L</a:t>
            </a:r>
            <a:r>
              <a:rPr lang="en-US" sz="4400" dirty="0" smtClean="0">
                <a:solidFill>
                  <a:prstClr val="white"/>
                </a:solidFill>
                <a:latin typeface="Segoe UI Light" pitchFamily="34" charset="0"/>
                <a:ea typeface="Segoe UI" pitchFamily="34" charset="0"/>
                <a:cs typeface="Segoe UI" pitchFamily="34" charset="0"/>
              </a:rPr>
              <a:t>ocation </a:t>
            </a:r>
            <a:r>
              <a:rPr lang="en-US" sz="4400" dirty="0">
                <a:solidFill>
                  <a:prstClr val="white"/>
                </a:solidFill>
                <a:latin typeface="Segoe UI Light" pitchFamily="34" charset="0"/>
                <a:ea typeface="Segoe UI" pitchFamily="34" charset="0"/>
                <a:cs typeface="Segoe UI" pitchFamily="34" charset="0"/>
              </a:rPr>
              <a:t>P</a:t>
            </a:r>
            <a:r>
              <a:rPr lang="en-US" sz="4400" dirty="0" smtClean="0">
                <a:solidFill>
                  <a:prstClr val="white"/>
                </a:solidFill>
                <a:latin typeface="Segoe UI Light" pitchFamily="34" charset="0"/>
                <a:ea typeface="Segoe UI" pitchFamily="34" charset="0"/>
                <a:cs typeface="Segoe UI" pitchFamily="34" charset="0"/>
              </a:rPr>
              <a:t>references</a:t>
            </a:r>
            <a:endParaRPr lang="en-US" sz="4400" dirty="0">
              <a:solidFill>
                <a:prstClr val="white"/>
              </a:solidFill>
              <a:latin typeface="Segoe UI Light" pitchFamily="34" charset="0"/>
              <a:ea typeface="Segoe UI" pitchFamily="34" charset="0"/>
              <a:cs typeface="Segoe UI" pitchFamily="34" charset="0"/>
            </a:endParaRPr>
          </a:p>
        </p:txBody>
      </p:sp>
      <p:grpSp>
        <p:nvGrpSpPr>
          <p:cNvPr id="9" name="Group 8"/>
          <p:cNvGrpSpPr/>
          <p:nvPr/>
        </p:nvGrpSpPr>
        <p:grpSpPr>
          <a:xfrm>
            <a:off x="1609404" y="2936899"/>
            <a:ext cx="3907099" cy="972679"/>
            <a:chOff x="838201" y="2899796"/>
            <a:chExt cx="3907099" cy="972679"/>
          </a:xfrm>
        </p:grpSpPr>
        <p:pic>
          <p:nvPicPr>
            <p:cNvPr id="14341" name="Picture 5" descr="C:\research\projects\HomeSensing\Water\Pictures\2011_08_20 - Interviews - Household 3\IMG_6287 (Medi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6283" y="2899797"/>
              <a:ext cx="1459017" cy="972678"/>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4346" name="Picture 10" descr="C:\research\projects\HomeSensing\Water\Pictures\2011_08_24 - Interviews - Household 6\IMG_6306 (Medium).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787" r="12545"/>
            <a:stretch/>
          </p:blipFill>
          <p:spPr bwMode="auto">
            <a:xfrm rot="16200000">
              <a:off x="914087" y="2823911"/>
              <a:ext cx="972678" cy="1124449"/>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4347" name="Picture 11" descr="C:\research\projects\HomeSensing\Water\Pictures\2011_08_25 - Interviews - Household 7\IMG_6314 (Medium).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517"/>
            <a:stretch/>
          </p:blipFill>
          <p:spPr bwMode="auto">
            <a:xfrm>
              <a:off x="1945838" y="2899796"/>
              <a:ext cx="1349340" cy="972678"/>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1609403" y="1676400"/>
            <a:ext cx="7342789" cy="977218"/>
            <a:chOff x="838200" y="1863701"/>
            <a:chExt cx="7342789" cy="977218"/>
          </a:xfrm>
        </p:grpSpPr>
        <p:pic>
          <p:nvPicPr>
            <p:cNvPr id="14340" name="Picture 4" descr="C:\research\projects\HomeSensing\Water\Pictures\2011_08_20 - Interviews - Household 3\IMG_6282 (Medium).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78258" y="1863701"/>
              <a:ext cx="1462674" cy="975116"/>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4342" name="Picture 6" descr="C:\research\projects\HomeSensing\Water\Pictures\2011_08_20 - Interviews - Household 4\IMG_6296 (Mediu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1865803"/>
              <a:ext cx="1462674" cy="975116"/>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4343" name="Picture 7" descr="C:\research\projects\HomeSensing\Water\Pictures\2011_08_23 - Interviews - Household 5\IMG_6302 (Medium).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18315" y="1865803"/>
              <a:ext cx="1462674" cy="975116"/>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4348" name="Picture 12" descr="C:\research\projects\HomeSensing\Water\Pictures\2011_08_25 - Interviews - Household 7\IMG_6316 (Medium).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08229" y="1865803"/>
              <a:ext cx="1462674" cy="975116"/>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4350" name="Picture 14" descr="C:\research\projects\HomeSensing\Water\Pictures\2011_08_30 - Interviews - Household 9\IMG_6321 (Medium).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48286" y="1863701"/>
              <a:ext cx="1462674" cy="975116"/>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1611504" y="4156099"/>
            <a:ext cx="2937957" cy="975116"/>
            <a:chOff x="0" y="4648200"/>
            <a:chExt cx="3673366" cy="1219200"/>
          </a:xfrm>
        </p:grpSpPr>
        <p:pic>
          <p:nvPicPr>
            <p:cNvPr id="14338" name="Picture 2" descr="C:\research\projects\HomeSensing\Water\Pictures\2011_08_18 - Interviews - Household 1\IMG_6274 (Medium).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44566" y="4648200"/>
              <a:ext cx="1828800" cy="12192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4351" name="Picture 15" descr="C:\research\projects\HomeSensing\Water\Pictures\2011_09_01 - Interviews - Household 10\IMG_6325 (Medium).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4648200"/>
              <a:ext cx="1828800" cy="12192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786845" y="1904450"/>
            <a:ext cx="2330457" cy="461665"/>
          </a:xfrm>
          <a:prstGeom prst="rect">
            <a:avLst/>
          </a:prstGeom>
          <a:noFill/>
        </p:spPr>
        <p:txBody>
          <a:bodyPr wrap="square" rtlCol="0">
            <a:spAutoFit/>
          </a:bodyPr>
          <a:lstStyle/>
          <a:p>
            <a:pPr algn="r"/>
            <a:r>
              <a:rPr lang="en-US" sz="2400" dirty="0" smtClean="0">
                <a:solidFill>
                  <a:prstClr val="white">
                    <a:lumMod val="95000"/>
                  </a:prstClr>
                </a:solidFill>
                <a:latin typeface="Segoe Condensed" pitchFamily="34" charset="0"/>
              </a:rPr>
              <a:t>kitchen</a:t>
            </a:r>
          </a:p>
        </p:txBody>
      </p:sp>
      <p:sp>
        <p:nvSpPr>
          <p:cNvPr id="25" name="TextBox 24"/>
          <p:cNvSpPr txBox="1"/>
          <p:nvPr/>
        </p:nvSpPr>
        <p:spPr>
          <a:xfrm>
            <a:off x="-786845" y="2991967"/>
            <a:ext cx="2330457" cy="830997"/>
          </a:xfrm>
          <a:prstGeom prst="rect">
            <a:avLst/>
          </a:prstGeom>
          <a:noFill/>
        </p:spPr>
        <p:txBody>
          <a:bodyPr wrap="square" rtlCol="0">
            <a:spAutoFit/>
          </a:bodyPr>
          <a:lstStyle/>
          <a:p>
            <a:pPr algn="r"/>
            <a:r>
              <a:rPr lang="en-US" sz="2400" dirty="0">
                <a:solidFill>
                  <a:prstClr val="white">
                    <a:lumMod val="95000"/>
                  </a:prstClr>
                </a:solidFill>
                <a:latin typeface="Segoe Condensed" pitchFamily="34" charset="0"/>
              </a:rPr>
              <a:t>n</a:t>
            </a:r>
            <a:r>
              <a:rPr lang="en-US" sz="2400" dirty="0" smtClean="0">
                <a:solidFill>
                  <a:prstClr val="white">
                    <a:lumMod val="95000"/>
                  </a:prstClr>
                </a:solidFill>
                <a:latin typeface="Segoe Condensed" pitchFamily="34" charset="0"/>
              </a:rPr>
              <a:t>ear</a:t>
            </a:r>
            <a:br>
              <a:rPr lang="en-US" sz="2400" dirty="0" smtClean="0">
                <a:solidFill>
                  <a:prstClr val="white">
                    <a:lumMod val="95000"/>
                  </a:prstClr>
                </a:solidFill>
                <a:latin typeface="Segoe Condensed" pitchFamily="34" charset="0"/>
              </a:rPr>
            </a:br>
            <a:r>
              <a:rPr lang="en-US" sz="2400" dirty="0" smtClean="0">
                <a:solidFill>
                  <a:prstClr val="white">
                    <a:lumMod val="95000"/>
                  </a:prstClr>
                </a:solidFill>
                <a:latin typeface="Segoe Condensed" pitchFamily="34" charset="0"/>
              </a:rPr>
              <a:t>thermostat</a:t>
            </a:r>
          </a:p>
        </p:txBody>
      </p:sp>
      <p:sp>
        <p:nvSpPr>
          <p:cNvPr id="26" name="TextBox 25"/>
          <p:cNvSpPr txBox="1"/>
          <p:nvPr/>
        </p:nvSpPr>
        <p:spPr>
          <a:xfrm>
            <a:off x="-771079" y="4239398"/>
            <a:ext cx="2330457" cy="830997"/>
          </a:xfrm>
          <a:prstGeom prst="rect">
            <a:avLst/>
          </a:prstGeom>
          <a:noFill/>
        </p:spPr>
        <p:txBody>
          <a:bodyPr wrap="square" rtlCol="0">
            <a:spAutoFit/>
          </a:bodyPr>
          <a:lstStyle/>
          <a:p>
            <a:pPr algn="r"/>
            <a:r>
              <a:rPr lang="en-US" sz="2400" dirty="0" smtClean="0">
                <a:solidFill>
                  <a:prstClr val="white">
                    <a:lumMod val="95000"/>
                  </a:prstClr>
                </a:solidFill>
                <a:latin typeface="Segoe Condensed" pitchFamily="34" charset="0"/>
              </a:rPr>
              <a:t>high traffic </a:t>
            </a:r>
            <a:br>
              <a:rPr lang="en-US" sz="2400" dirty="0" smtClean="0">
                <a:solidFill>
                  <a:prstClr val="white">
                    <a:lumMod val="95000"/>
                  </a:prstClr>
                </a:solidFill>
                <a:latin typeface="Segoe Condensed" pitchFamily="34" charset="0"/>
              </a:rPr>
            </a:br>
            <a:r>
              <a:rPr lang="en-US" sz="2400" dirty="0" smtClean="0">
                <a:solidFill>
                  <a:prstClr val="white">
                    <a:lumMod val="95000"/>
                  </a:prstClr>
                </a:solidFill>
                <a:latin typeface="Segoe Condensed" pitchFamily="34" charset="0"/>
              </a:rPr>
              <a:t>areas</a:t>
            </a:r>
          </a:p>
        </p:txBody>
      </p:sp>
      <p:grpSp>
        <p:nvGrpSpPr>
          <p:cNvPr id="2" name="Group 1"/>
          <p:cNvGrpSpPr/>
          <p:nvPr/>
        </p:nvGrpSpPr>
        <p:grpSpPr>
          <a:xfrm>
            <a:off x="-711070" y="5390783"/>
            <a:ext cx="5009060" cy="975116"/>
            <a:chOff x="-711070" y="5390783"/>
            <a:chExt cx="5009060" cy="975116"/>
          </a:xfrm>
        </p:grpSpPr>
        <p:grpSp>
          <p:nvGrpSpPr>
            <p:cNvPr id="5" name="Group 4"/>
            <p:cNvGrpSpPr/>
            <p:nvPr/>
          </p:nvGrpSpPr>
          <p:grpSpPr>
            <a:xfrm>
              <a:off x="1606247" y="5390783"/>
              <a:ext cx="2691743" cy="975116"/>
              <a:chOff x="4123098" y="5257800"/>
              <a:chExt cx="3365522" cy="1219200"/>
            </a:xfrm>
          </p:grpSpPr>
          <p:pic>
            <p:nvPicPr>
              <p:cNvPr id="14344" name="Picture 8" descr="C:\research\projects\HomeSensing\Water\Pictures\2011_08_24 - Interviews - Household 6\IMG_6304 (Medium).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659820" y="5257800"/>
                <a:ext cx="1828800" cy="12192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4349" name="Picture 13" descr="C:\research\projects\HomeSensing\Water\Pictures\2011_08_28 - Interviews - Household 8\IMG_6319 (Medium).JP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20656" r="26010"/>
              <a:stretch/>
            </p:blipFill>
            <p:spPr bwMode="auto">
              <a:xfrm rot="16200000">
                <a:off x="4275498" y="5105400"/>
                <a:ext cx="1219200" cy="1524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711070" y="5462842"/>
              <a:ext cx="2330457" cy="830997"/>
            </a:xfrm>
            <a:prstGeom prst="rect">
              <a:avLst/>
            </a:prstGeom>
            <a:noFill/>
          </p:spPr>
          <p:txBody>
            <a:bodyPr wrap="square" rtlCol="0">
              <a:spAutoFit/>
            </a:bodyPr>
            <a:lstStyle/>
            <a:p>
              <a:pPr algn="r"/>
              <a:r>
                <a:rPr lang="en-US" sz="2400" dirty="0" smtClean="0">
                  <a:solidFill>
                    <a:prstClr val="white">
                      <a:lumMod val="95000"/>
                    </a:prstClr>
                  </a:solidFill>
                  <a:latin typeface="Segoe Condensed" pitchFamily="34" charset="0"/>
                </a:rPr>
                <a:t>accessible </a:t>
              </a:r>
              <a:br>
                <a:rPr lang="en-US" sz="2400" dirty="0" smtClean="0">
                  <a:solidFill>
                    <a:prstClr val="white">
                      <a:lumMod val="95000"/>
                    </a:prstClr>
                  </a:solidFill>
                  <a:latin typeface="Segoe Condensed" pitchFamily="34" charset="0"/>
                </a:rPr>
              </a:br>
              <a:r>
                <a:rPr lang="en-US" sz="2400" dirty="0" smtClean="0">
                  <a:solidFill>
                    <a:prstClr val="white">
                      <a:lumMod val="95000"/>
                    </a:prstClr>
                  </a:solidFill>
                  <a:latin typeface="Segoe Condensed" pitchFamily="34" charset="0"/>
                </a:rPr>
                <a:t>when needed</a:t>
              </a:r>
            </a:p>
          </p:txBody>
        </p:sp>
      </p:grpSp>
    </p:spTree>
    <p:extLst>
      <p:ext uri="{BB962C8B-B14F-4D97-AF65-F5344CB8AC3E}">
        <p14:creationId xmlns:p14="http://schemas.microsoft.com/office/powerpoint/2010/main" val="1653123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froehli\Dropbox\Jon and Leah\CHI2012_WaterVis\VideoImages\designprobe_peroccup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3995" y="3651228"/>
            <a:ext cx="164592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429800" y="140306"/>
            <a:ext cx="8284401"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Revealing </a:t>
            </a:r>
            <a:r>
              <a:rPr lang="en-US" sz="4400" dirty="0" smtClean="0">
                <a:solidFill>
                  <a:prstClr val="white"/>
                </a:solidFill>
                <a:latin typeface="Segoe UI Light" pitchFamily="34" charset="0"/>
              </a:rPr>
              <a:t>Activity</a:t>
            </a:r>
          </a:p>
        </p:txBody>
      </p:sp>
      <p:pic>
        <p:nvPicPr>
          <p:cNvPr id="23" name="Picture 2" descr="C:\Users\jon\Dropbox\CHI2012-WaterVis\images\SurveyDisplays\Theme-PerOccupant\perocccolortest-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59505" y="986105"/>
            <a:ext cx="2894638" cy="1809149"/>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jon\Dropbox\CHI2012-WaterVis\images\InterviewDisplays\Volumetric\survey2pools-0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88155" y="2139928"/>
            <a:ext cx="8128000" cy="5080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417143" y="8807289"/>
            <a:ext cx="4778331" cy="1495416"/>
            <a:chOff x="353333" y="3111174"/>
            <a:chExt cx="4778331" cy="1495416"/>
          </a:xfrm>
        </p:grpSpPr>
        <p:pic>
          <p:nvPicPr>
            <p:cNvPr id="4099" name="Picture 3" descr="C:\Users\jon\Dropbox\CHI2012-WaterVis\images\SurveyDisplays\Theme-Spatial\theme_spati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333" y="3111174"/>
              <a:ext cx="2392666" cy="1495416"/>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738115" y="3111174"/>
              <a:ext cx="2393549" cy="412558"/>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Spatial</a:t>
              </a:r>
              <a:endParaRPr lang="en-US" sz="2800" dirty="0">
                <a:solidFill>
                  <a:prstClr val="white">
                    <a:lumMod val="95000"/>
                  </a:prstClr>
                </a:solidFill>
                <a:latin typeface="Segoe UI Light" pitchFamily="34" charset="0"/>
              </a:endParaRPr>
            </a:p>
          </p:txBody>
        </p:sp>
      </p:grpSp>
      <p:grpSp>
        <p:nvGrpSpPr>
          <p:cNvPr id="2" name="Group 1"/>
          <p:cNvGrpSpPr/>
          <p:nvPr/>
        </p:nvGrpSpPr>
        <p:grpSpPr>
          <a:xfrm>
            <a:off x="-1421551" y="7002974"/>
            <a:ext cx="4782739" cy="1536140"/>
            <a:chOff x="348925" y="1306859"/>
            <a:chExt cx="4782739" cy="1536140"/>
          </a:xfrm>
        </p:grpSpPr>
        <p:pic>
          <p:nvPicPr>
            <p:cNvPr id="5122" name="Picture 2" descr="C:\Users\jon\Dropbox\CHI2012-WaterVis\images\SurveyDisplays\Theme-Temporal\theme_temporal-0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8925" y="1344829"/>
              <a:ext cx="2397074" cy="149817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38115" y="1306859"/>
              <a:ext cx="2393549" cy="785190"/>
            </a:xfrm>
            <a:prstGeom prst="rect">
              <a:avLst/>
            </a:prstGeom>
            <a:noFill/>
          </p:spPr>
          <p:txBody>
            <a:bodyPr wrap="square" tIns="0" rtlCol="0">
              <a:spAutoFit/>
            </a:bodyPr>
            <a:lstStyle/>
            <a:p>
              <a:r>
                <a:rPr lang="en-US" sz="2800" dirty="0" smtClean="0">
                  <a:solidFill>
                    <a:prstClr val="white">
                      <a:lumMod val="95000"/>
                    </a:prstClr>
                  </a:solidFill>
                  <a:latin typeface="Segoe UI Light" pitchFamily="34" charset="0"/>
                </a:rPr>
                <a:t>Time-</a:t>
              </a:r>
            </a:p>
            <a:p>
              <a:r>
                <a:rPr lang="en-US" sz="2800" dirty="0" smtClean="0">
                  <a:solidFill>
                    <a:prstClr val="white">
                      <a:lumMod val="95000"/>
                    </a:prstClr>
                  </a:solidFill>
                  <a:latin typeface="Segoe UI Light" pitchFamily="34" charset="0"/>
                </a:rPr>
                <a:t>Series</a:t>
              </a:r>
              <a:endParaRPr lang="en-US" sz="2800" dirty="0">
                <a:solidFill>
                  <a:prstClr val="white">
                    <a:lumMod val="95000"/>
                  </a:prstClr>
                </a:solidFill>
                <a:latin typeface="Segoe UI Light" pitchFamily="34" charset="0"/>
              </a:endParaRPr>
            </a:p>
          </p:txBody>
        </p:sp>
      </p:grpSp>
      <p:grpSp>
        <p:nvGrpSpPr>
          <p:cNvPr id="6" name="Group 5"/>
          <p:cNvGrpSpPr/>
          <p:nvPr/>
        </p:nvGrpSpPr>
        <p:grpSpPr>
          <a:xfrm>
            <a:off x="3068437" y="8728475"/>
            <a:ext cx="4762265" cy="1576879"/>
            <a:chOff x="4838913" y="3032360"/>
            <a:chExt cx="4762265" cy="1576879"/>
          </a:xfrm>
        </p:grpSpPr>
        <p:pic>
          <p:nvPicPr>
            <p:cNvPr id="5123" name="Picture 3" descr="C:\Users\jon\Dropbox\CHI2012-WaterVis\images\ReflectDesigns\Rainflow\Slide68.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9811" t="16239" r="11509" b="17012"/>
            <a:stretch/>
          </p:blipFill>
          <p:spPr bwMode="auto">
            <a:xfrm>
              <a:off x="4838913" y="3084815"/>
              <a:ext cx="2396050" cy="1524424"/>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207629" y="3032360"/>
              <a:ext cx="2393549" cy="412558"/>
            </a:xfrm>
            <a:prstGeom prst="rect">
              <a:avLst/>
            </a:prstGeom>
            <a:noFill/>
          </p:spPr>
          <p:txBody>
            <a:bodyPr wrap="square" tIns="0" rtlCol="0">
              <a:spAutoFit/>
            </a:bodyPr>
            <a:lstStyle/>
            <a:p>
              <a:r>
                <a:rPr lang="en-US" sz="2800" dirty="0" err="1" smtClean="0">
                  <a:solidFill>
                    <a:prstClr val="white">
                      <a:lumMod val="95000"/>
                    </a:prstClr>
                  </a:solidFill>
                  <a:latin typeface="Segoe UI Light" pitchFamily="34" charset="0"/>
                </a:rPr>
                <a:t>Rainflow</a:t>
              </a:r>
              <a:endParaRPr lang="en-US" sz="2800" dirty="0">
                <a:solidFill>
                  <a:prstClr val="white">
                    <a:lumMod val="95000"/>
                  </a:prstClr>
                </a:solidFill>
                <a:latin typeface="Segoe UI Light" pitchFamily="34" charset="0"/>
              </a:endParaRPr>
            </a:p>
          </p:txBody>
        </p:sp>
      </p:grpSp>
      <p:grpSp>
        <p:nvGrpSpPr>
          <p:cNvPr id="7" name="Group 6"/>
          <p:cNvGrpSpPr/>
          <p:nvPr/>
        </p:nvGrpSpPr>
        <p:grpSpPr>
          <a:xfrm>
            <a:off x="2960704" y="10529048"/>
            <a:ext cx="4868064" cy="1641683"/>
            <a:chOff x="4731180" y="4832933"/>
            <a:chExt cx="4868064" cy="1641683"/>
          </a:xfrm>
        </p:grpSpPr>
        <p:pic>
          <p:nvPicPr>
            <p:cNvPr id="5128" name="Picture 8" descr="C:\Users\jon\Dropbox\CHI2012-WaterVis\images\InterviewDisplays\Volumetric\volumetric_watertower4.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24884">
              <a:off x="4731180" y="4975213"/>
              <a:ext cx="2396050" cy="1499403"/>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6" name="Picture 6" descr="C:\Users\jon\Dropbox\CHI2012-WaterVis\images\InterviewDisplays\OverallSummary\overall-3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1344352">
              <a:off x="4743082" y="4908822"/>
              <a:ext cx="2396050" cy="1497531"/>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5125" name="Picture 5" descr="C:\Users\jon\Dropbox\CHI2012-WaterVis\images\InterviewDisplays\Map-America\maps-10.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42567" y="4915958"/>
              <a:ext cx="2396050" cy="149753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7207629" y="4832933"/>
              <a:ext cx="2391615" cy="288381"/>
            </a:xfrm>
            <a:prstGeom prst="rect">
              <a:avLst/>
            </a:prstGeom>
            <a:noFill/>
          </p:spPr>
          <p:txBody>
            <a:bodyPr wrap="square" tIns="0" rtlCol="0">
              <a:noAutofit/>
            </a:bodyPr>
            <a:lstStyle/>
            <a:p>
              <a:r>
                <a:rPr lang="en-US" sz="2800" dirty="0" smtClean="0">
                  <a:solidFill>
                    <a:prstClr val="white">
                      <a:lumMod val="95000"/>
                    </a:prstClr>
                  </a:solidFill>
                  <a:latin typeface="Segoe UI Light" pitchFamily="34" charset="0"/>
                </a:rPr>
                <a:t>Other</a:t>
              </a:r>
              <a:endParaRPr lang="en-US" sz="2800" dirty="0">
                <a:solidFill>
                  <a:prstClr val="white">
                    <a:lumMod val="95000"/>
                  </a:prstClr>
                </a:solidFill>
                <a:latin typeface="Segoe UI Light" pitchFamily="34" charset="0"/>
              </a:endParaRPr>
            </a:p>
          </p:txBody>
        </p:sp>
      </p:grpSp>
      <p:sp>
        <p:nvSpPr>
          <p:cNvPr id="48" name="Rectangle 47"/>
          <p:cNvSpPr/>
          <p:nvPr/>
        </p:nvSpPr>
        <p:spPr>
          <a:xfrm>
            <a:off x="-8086713" y="5003936"/>
            <a:ext cx="7254415" cy="1107996"/>
          </a:xfrm>
          <a:prstGeom prst="rect">
            <a:avLst/>
          </a:prstGeom>
        </p:spPr>
        <p:txBody>
          <a:bodyPr wrap="square">
            <a:spAutoFit/>
          </a:bodyPr>
          <a:lstStyle/>
          <a:p>
            <a:r>
              <a:rPr lang="en-US" sz="2400" dirty="0" smtClean="0">
                <a:solidFill>
                  <a:prstClr val="white"/>
                </a:solidFill>
                <a:latin typeface="Segoe UI Light" pitchFamily="34" charset="0"/>
              </a:rPr>
              <a:t>“This </a:t>
            </a:r>
            <a:r>
              <a:rPr lang="en-US" sz="2400" dirty="0">
                <a:solidFill>
                  <a:prstClr val="white"/>
                </a:solidFill>
                <a:latin typeface="Segoe UI Light" pitchFamily="34" charset="0"/>
              </a:rPr>
              <a:t>display could set up a ‘competitive’ environment that we are trying not to create in our </a:t>
            </a:r>
            <a:r>
              <a:rPr lang="en-US" sz="2400" dirty="0" smtClean="0">
                <a:solidFill>
                  <a:prstClr val="white"/>
                </a:solidFill>
                <a:latin typeface="Segoe UI Light" pitchFamily="34" charset="0"/>
              </a:rPr>
              <a:t>household.” </a:t>
            </a:r>
          </a:p>
          <a:p>
            <a:pPr algn="r"/>
            <a:r>
              <a:rPr lang="en-US" sz="1600" dirty="0" smtClean="0">
                <a:solidFill>
                  <a:prstClr val="white"/>
                </a:solidFill>
                <a:latin typeface="Segoe UI Light" pitchFamily="34" charset="0"/>
              </a:rPr>
              <a:t>-R493</a:t>
            </a:r>
            <a:endParaRPr lang="en-US" sz="1600" dirty="0">
              <a:solidFill>
                <a:prstClr val="white"/>
              </a:solidFill>
              <a:latin typeface="Segoe UI Light" pitchFamily="34" charset="0"/>
            </a:endParaRPr>
          </a:p>
        </p:txBody>
      </p:sp>
      <p:grpSp>
        <p:nvGrpSpPr>
          <p:cNvPr id="62" name="Group 61"/>
          <p:cNvGrpSpPr/>
          <p:nvPr/>
        </p:nvGrpSpPr>
        <p:grpSpPr>
          <a:xfrm>
            <a:off x="3270450" y="6920150"/>
            <a:ext cx="7435182" cy="2343195"/>
            <a:chOff x="398392" y="-424517"/>
            <a:chExt cx="19522991" cy="4719069"/>
          </a:xfrm>
        </p:grpSpPr>
        <p:sp>
          <p:nvSpPr>
            <p:cNvPr id="63" name="Rounded Rectangular Callout 62"/>
            <p:cNvSpPr/>
            <p:nvPr/>
          </p:nvSpPr>
          <p:spPr>
            <a:xfrm>
              <a:off x="623330" y="417671"/>
              <a:ext cx="13870177" cy="1648395"/>
            </a:xfrm>
            <a:prstGeom prst="wedgeRoundRectCallout">
              <a:avLst>
                <a:gd name="adj1" fmla="val 52027"/>
                <a:gd name="adj2" fmla="val 86357"/>
                <a:gd name="adj3" fmla="val 16667"/>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sp>
          <p:nvSpPr>
            <p:cNvPr id="64" name="TextBox 63"/>
            <p:cNvSpPr txBox="1"/>
            <p:nvPr/>
          </p:nvSpPr>
          <p:spPr>
            <a:xfrm>
              <a:off x="12547951" y="-44282"/>
              <a:ext cx="1752599" cy="4338834"/>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sz="13400" dirty="0">
                  <a:solidFill>
                    <a:srgbClr val="1E1E1E"/>
                  </a:solidFill>
                </a:rPr>
                <a:t>”</a:t>
              </a:r>
            </a:p>
          </p:txBody>
        </p:sp>
        <p:sp>
          <p:nvSpPr>
            <p:cNvPr id="65" name="TextBox 64"/>
            <p:cNvSpPr txBox="1"/>
            <p:nvPr/>
          </p:nvSpPr>
          <p:spPr>
            <a:xfrm>
              <a:off x="398392" y="-424517"/>
              <a:ext cx="1752599" cy="4338834"/>
            </a:xfrm>
            <a:prstGeom prst="rect">
              <a:avLst/>
            </a:prstGeom>
            <a:noFill/>
          </p:spPr>
          <p:txBody>
            <a:bodyPr wrap="square" lIns="91395" tIns="45699" rIns="91395" bIns="45699" rtlCol="0">
              <a:spAutoFit/>
            </a:bodyPr>
            <a:lstStyle/>
            <a:p>
              <a:pPr defTabSz="913945"/>
              <a:r>
                <a:rPr lang="en-US" sz="13400" dirty="0">
                  <a:solidFill>
                    <a:srgbClr val="1E1E1E"/>
                  </a:solidFill>
                  <a:latin typeface="Century" pitchFamily="18" charset="0"/>
                  <a:ea typeface="Verdana" pitchFamily="34" charset="0"/>
                  <a:cs typeface="Times New Roman" pitchFamily="18" charset="0"/>
                </a:rPr>
                <a:t>“</a:t>
              </a:r>
            </a:p>
          </p:txBody>
        </p:sp>
        <p:sp>
          <p:nvSpPr>
            <p:cNvPr id="66" name="TextBox 65"/>
            <p:cNvSpPr txBox="1"/>
            <p:nvPr/>
          </p:nvSpPr>
          <p:spPr>
            <a:xfrm>
              <a:off x="1011079" y="563690"/>
              <a:ext cx="13183105" cy="1425644"/>
            </a:xfrm>
            <a:prstGeom prst="rect">
              <a:avLst/>
            </a:prstGeom>
            <a:noFill/>
          </p:spPr>
          <p:txBody>
            <a:bodyPr wrap="square" rtlCol="0">
              <a:spAutoFit/>
            </a:bodyPr>
            <a:lstStyle/>
            <a:p>
              <a:r>
                <a:rPr lang="en-US" sz="2000" dirty="0">
                  <a:solidFill>
                    <a:prstClr val="white"/>
                  </a:solidFill>
                  <a:latin typeface="Segoe UI Light" pitchFamily="34" charset="0"/>
                </a:rPr>
                <a:t>Would seem to lead to plenty of arguments about usage</a:t>
              </a:r>
            </a:p>
          </p:txBody>
        </p:sp>
        <p:sp>
          <p:nvSpPr>
            <p:cNvPr id="67" name="TextBox 66"/>
            <p:cNvSpPr txBox="1"/>
            <p:nvPr/>
          </p:nvSpPr>
          <p:spPr>
            <a:xfrm>
              <a:off x="11190721" y="2383639"/>
              <a:ext cx="8730662" cy="743817"/>
            </a:xfrm>
            <a:prstGeom prst="rect">
              <a:avLst/>
            </a:prstGeom>
            <a:noFill/>
          </p:spPr>
          <p:txBody>
            <a:bodyPr wrap="square" rtlCol="0">
              <a:spAutoFit/>
            </a:bodyPr>
            <a:lstStyle/>
            <a:p>
              <a:pPr algn="ctr"/>
              <a:r>
                <a:rPr lang="en-US" dirty="0" smtClean="0">
                  <a:solidFill>
                    <a:prstClr val="white">
                      <a:lumMod val="85000"/>
                    </a:prstClr>
                  </a:solidFill>
                  <a:latin typeface="Segoe UI Light" pitchFamily="34" charset="0"/>
                </a:rPr>
                <a:t>R144</a:t>
              </a:r>
            </a:p>
          </p:txBody>
        </p:sp>
      </p:grpSp>
      <p:pic>
        <p:nvPicPr>
          <p:cNvPr id="72" name="Picture 2" descr="D:\research\Talks\CHI2012-WaterVisExplorations\images\LargeExports\LargeExportSurvey2-29.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977819"/>
            <a:ext cx="9144000" cy="5714666"/>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4022834" y="3260834"/>
            <a:ext cx="838200" cy="1295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5224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ounded Rectangle 42"/>
          <p:cNvSpPr/>
          <p:nvPr/>
        </p:nvSpPr>
        <p:spPr>
          <a:xfrm>
            <a:off x="-1153833" y="10134515"/>
            <a:ext cx="4078224" cy="2514600"/>
          </a:xfrm>
          <a:prstGeom prst="roundRect">
            <a:avLst>
              <a:gd name="adj" fmla="val 8207"/>
            </a:avLst>
          </a:prstGeom>
          <a:solidFill>
            <a:srgbClr val="0970C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Formal Methods</a:t>
            </a:r>
          </a:p>
          <a:p>
            <a:pPr defTabSz="913945"/>
            <a:r>
              <a:rPr lang="en-US" sz="2400" dirty="0">
                <a:solidFill>
                  <a:prstClr val="white"/>
                </a:solidFill>
                <a:latin typeface="Segoe UI Light" pitchFamily="34" charset="0"/>
              </a:rPr>
              <a:t>Models and formulas to calculate and predict measures semi-automatically</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4" name="Rounded Rectangle 43"/>
          <p:cNvSpPr/>
          <p:nvPr/>
        </p:nvSpPr>
        <p:spPr>
          <a:xfrm>
            <a:off x="3133510" y="10134515"/>
            <a:ext cx="4078223" cy="2514600"/>
          </a:xfrm>
          <a:prstGeom prst="roundRect">
            <a:avLst>
              <a:gd name="adj" fmla="val 8207"/>
            </a:avLst>
          </a:prstGeom>
          <a:solidFill>
            <a:srgbClr val="CC079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3945"/>
            <a:r>
              <a:rPr lang="en-US" sz="2400" dirty="0">
                <a:solidFill>
                  <a:prstClr val="white"/>
                </a:solidFill>
                <a:latin typeface="Segoe UI Semibold" pitchFamily="34" charset="0"/>
              </a:rPr>
              <a:t>Empirical Methods</a:t>
            </a:r>
          </a:p>
          <a:p>
            <a:pPr defTabSz="913945"/>
            <a:r>
              <a:rPr lang="en-US" sz="2400" dirty="0">
                <a:solidFill>
                  <a:prstClr val="white"/>
                </a:solidFill>
                <a:latin typeface="Segoe UI Light" pitchFamily="34" charset="0"/>
              </a:rPr>
              <a:t>Evaluation assessed by testing with real users</a:t>
            </a: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a:p>
            <a:pPr defTabSz="913945"/>
            <a:endParaRPr lang="en-US" sz="2400" dirty="0">
              <a:solidFill>
                <a:prstClr val="white"/>
              </a:solidFill>
              <a:latin typeface="Segoe UI Light" pitchFamily="34" charset="0"/>
            </a:endParaRPr>
          </a:p>
        </p:txBody>
      </p:sp>
      <p:sp>
        <p:nvSpPr>
          <p:cNvPr id="45" name="TextBox 44"/>
          <p:cNvSpPr txBox="1"/>
          <p:nvPr/>
        </p:nvSpPr>
        <p:spPr>
          <a:xfrm>
            <a:off x="0" y="381000"/>
            <a:ext cx="9144000" cy="769441"/>
          </a:xfrm>
          <a:prstGeom prst="rect">
            <a:avLst/>
          </a:prstGeom>
          <a:noFill/>
        </p:spPr>
        <p:txBody>
          <a:bodyPr wrap="square" rtlCol="0">
            <a:spAutoFit/>
          </a:bodyPr>
          <a:lstStyle/>
          <a:p>
            <a:pPr algn="ctr"/>
            <a:r>
              <a:rPr lang="en-US" sz="4400" dirty="0" smtClean="0">
                <a:solidFill>
                  <a:prstClr val="white"/>
                </a:solidFill>
                <a:latin typeface="Segoe UI Semibold" pitchFamily="34" charset="0"/>
              </a:rPr>
              <a:t>Reflect</a:t>
            </a:r>
            <a:r>
              <a:rPr lang="en-US" sz="4400" baseline="-25000" dirty="0" smtClean="0">
                <a:solidFill>
                  <a:srgbClr val="00B0F0"/>
                </a:solidFill>
                <a:latin typeface="Segoe UI Semibold" pitchFamily="34" charset="0"/>
              </a:rPr>
              <a:t>2</a:t>
            </a:r>
            <a:r>
              <a:rPr lang="en-US" sz="4400" dirty="0" smtClean="0">
                <a:solidFill>
                  <a:srgbClr val="00B0F0"/>
                </a:solidFill>
                <a:latin typeface="Segoe UI Semibold" pitchFamily="34" charset="0"/>
              </a:rPr>
              <a:t>O</a:t>
            </a:r>
            <a:r>
              <a:rPr lang="en-US" sz="4400" dirty="0" smtClean="0">
                <a:solidFill>
                  <a:prstClr val="white"/>
                </a:solidFill>
                <a:latin typeface="Segoe UI Semibold" pitchFamily="34" charset="0"/>
              </a:rPr>
              <a:t> </a:t>
            </a:r>
            <a:r>
              <a:rPr lang="en-US" sz="4400" dirty="0">
                <a:solidFill>
                  <a:prstClr val="white"/>
                </a:solidFill>
                <a:latin typeface="Segoe UI Light" pitchFamily="34" charset="0"/>
              </a:rPr>
              <a:t>F</a:t>
            </a:r>
            <a:r>
              <a:rPr lang="en-US" sz="4400" dirty="0" smtClean="0">
                <a:solidFill>
                  <a:prstClr val="white"/>
                </a:solidFill>
                <a:latin typeface="Segoe UI Light" pitchFamily="34" charset="0"/>
              </a:rPr>
              <a:t>indings </a:t>
            </a:r>
            <a:r>
              <a:rPr lang="en-US" sz="4400" dirty="0">
                <a:solidFill>
                  <a:prstClr val="white"/>
                </a:solidFill>
                <a:latin typeface="Segoe UI Light" pitchFamily="34" charset="0"/>
              </a:rPr>
              <a:t>S</a:t>
            </a:r>
            <a:r>
              <a:rPr lang="en-US" sz="4400" dirty="0" smtClean="0">
                <a:solidFill>
                  <a:prstClr val="white"/>
                </a:solidFill>
                <a:latin typeface="Segoe UI Light" pitchFamily="34" charset="0"/>
              </a:rPr>
              <a:t>ummary</a:t>
            </a:r>
          </a:p>
        </p:txBody>
      </p:sp>
      <p:sp>
        <p:nvSpPr>
          <p:cNvPr id="2" name="TextBox 1"/>
          <p:cNvSpPr txBox="1"/>
          <p:nvPr/>
        </p:nvSpPr>
        <p:spPr>
          <a:xfrm>
            <a:off x="228600" y="4277383"/>
            <a:ext cx="2544342" cy="1015663"/>
          </a:xfrm>
          <a:prstGeom prst="rect">
            <a:avLst/>
          </a:prstGeom>
          <a:noFill/>
        </p:spPr>
        <p:txBody>
          <a:bodyPr wrap="square" rtlCol="0">
            <a:spAutoFit/>
          </a:bodyPr>
          <a:lstStyle/>
          <a:p>
            <a:pPr algn="ctr"/>
            <a:r>
              <a:rPr lang="en-US" sz="2000" dirty="0" smtClean="0">
                <a:solidFill>
                  <a:prstClr val="white"/>
                </a:solidFill>
                <a:latin typeface="Segoe UI Light" pitchFamily="34" charset="0"/>
              </a:rPr>
              <a:t>Highly accessible ambient display ideal but not for everyone</a:t>
            </a:r>
          </a:p>
        </p:txBody>
      </p:sp>
      <p:sp>
        <p:nvSpPr>
          <p:cNvPr id="47" name="TextBox 46"/>
          <p:cNvSpPr txBox="1"/>
          <p:nvPr/>
        </p:nvSpPr>
        <p:spPr>
          <a:xfrm>
            <a:off x="3200400" y="4277383"/>
            <a:ext cx="2743199" cy="707886"/>
          </a:xfrm>
          <a:prstGeom prst="rect">
            <a:avLst/>
          </a:prstGeom>
          <a:noFill/>
        </p:spPr>
        <p:txBody>
          <a:bodyPr wrap="square" rtlCol="0">
            <a:spAutoFit/>
          </a:bodyPr>
          <a:lstStyle/>
          <a:p>
            <a:pPr algn="ctr"/>
            <a:r>
              <a:rPr lang="en-US" sz="2000" dirty="0" smtClean="0">
                <a:solidFill>
                  <a:prstClr val="white"/>
                </a:solidFill>
                <a:latin typeface="Segoe UI Light" pitchFamily="34" charset="0"/>
              </a:rPr>
              <a:t>Multiple representations of data are best</a:t>
            </a:r>
          </a:p>
        </p:txBody>
      </p:sp>
      <p:sp>
        <p:nvSpPr>
          <p:cNvPr id="48" name="TextBox 47"/>
          <p:cNvSpPr txBox="1"/>
          <p:nvPr/>
        </p:nvSpPr>
        <p:spPr>
          <a:xfrm>
            <a:off x="6197600" y="4277383"/>
            <a:ext cx="2838450" cy="1631216"/>
          </a:xfrm>
          <a:prstGeom prst="rect">
            <a:avLst/>
          </a:prstGeom>
          <a:noFill/>
        </p:spPr>
        <p:txBody>
          <a:bodyPr wrap="square" rtlCol="0">
            <a:spAutoFit/>
          </a:bodyPr>
          <a:lstStyle/>
          <a:p>
            <a:pPr algn="ctr"/>
            <a:r>
              <a:rPr lang="en-US" sz="2000" dirty="0" smtClean="0">
                <a:solidFill>
                  <a:prstClr val="white"/>
                </a:solidFill>
                <a:latin typeface="Segoe UI Light" pitchFamily="34" charset="0"/>
              </a:rPr>
              <a:t>Resource consumption sensing and feedback has potential to affect family dynamics, which can impact adoption</a:t>
            </a:r>
          </a:p>
        </p:txBody>
      </p:sp>
      <p:sp>
        <p:nvSpPr>
          <p:cNvPr id="49" name="Oval 48"/>
          <p:cNvSpPr/>
          <p:nvPr/>
        </p:nvSpPr>
        <p:spPr>
          <a:xfrm>
            <a:off x="1581150" y="2489753"/>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0" name="Picture 3" descr="D:\research\talks\UMD_HCIL2012_Symposium\images\excavator_whi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1508" y="2693637"/>
            <a:ext cx="758033" cy="697120"/>
          </a:xfrm>
          <a:prstGeom prst="rect">
            <a:avLst/>
          </a:prstGeom>
          <a:noFill/>
          <a:extLst>
            <a:ext uri="{909E8E84-426E-40DD-AFC4-6F175D3DCCD1}">
              <a14:hiddenFill xmlns:a14="http://schemas.microsoft.com/office/drawing/2010/main">
                <a:solidFill>
                  <a:srgbClr val="FFFFFF"/>
                </a:solidFill>
              </a14:hiddenFill>
            </a:ext>
          </a:extLst>
        </p:spPr>
      </p:pic>
      <p:sp>
        <p:nvSpPr>
          <p:cNvPr id="51" name="Oval 50"/>
          <p:cNvSpPr/>
          <p:nvPr/>
        </p:nvSpPr>
        <p:spPr>
          <a:xfrm>
            <a:off x="183642" y="2490061"/>
            <a:ext cx="1207008" cy="1207008"/>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3" name="Picture 4" descr="D:\research\talks\UMD_HCIL2012_Symposium\images\white_shove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226999">
            <a:off x="343194" y="2673748"/>
            <a:ext cx="867318" cy="867318"/>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p:cNvSpPr/>
          <p:nvPr/>
        </p:nvSpPr>
        <p:spPr>
          <a:xfrm>
            <a:off x="0" y="2286000"/>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Rectangle 54"/>
          <p:cNvSpPr/>
          <p:nvPr/>
        </p:nvSpPr>
        <p:spPr>
          <a:xfrm>
            <a:off x="3084755" y="2330859"/>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Rectangle 55"/>
          <p:cNvSpPr/>
          <p:nvPr/>
        </p:nvSpPr>
        <p:spPr>
          <a:xfrm>
            <a:off x="7550734" y="2342705"/>
            <a:ext cx="1495425"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7" name="Group 56"/>
          <p:cNvGrpSpPr/>
          <p:nvPr/>
        </p:nvGrpSpPr>
        <p:grpSpPr>
          <a:xfrm>
            <a:off x="6096000" y="1447800"/>
            <a:ext cx="2995791" cy="4648200"/>
            <a:chOff x="6096000" y="1905000"/>
            <a:chExt cx="2995791" cy="4648200"/>
          </a:xfrm>
        </p:grpSpPr>
        <p:sp>
          <p:nvSpPr>
            <p:cNvPr id="58" name="Oval 57"/>
            <p:cNvSpPr/>
            <p:nvPr/>
          </p:nvSpPr>
          <p:spPr>
            <a:xfrm>
              <a:off x="6305550" y="2943166"/>
              <a:ext cx="1207625" cy="1207625"/>
            </a:xfrm>
            <a:prstGeom prst="ellipse">
              <a:avLst/>
            </a:prstGeom>
            <a:solidFill>
              <a:schemeClr val="tx1">
                <a:lumMod val="85000"/>
                <a:lumOff val="1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9" name="Picture 10" descr="D:\research\talks\UMD_HCIL2012_Symposium\images\person_tran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65363" y="3105150"/>
              <a:ext cx="889691" cy="889691"/>
            </a:xfrm>
            <a:prstGeom prst="rect">
              <a:avLst/>
            </a:prstGeom>
            <a:noFill/>
            <a:extLst>
              <a:ext uri="{909E8E84-426E-40DD-AFC4-6F175D3DCCD1}">
                <a14:hiddenFill xmlns:a14="http://schemas.microsoft.com/office/drawing/2010/main">
                  <a:solidFill>
                    <a:srgbClr val="FFFFFF"/>
                  </a:solidFill>
                </a14:hiddenFill>
              </a:ext>
            </a:extLst>
          </p:spPr>
        </p:pic>
        <p:sp>
          <p:nvSpPr>
            <p:cNvPr id="60" name="Oval 59"/>
            <p:cNvSpPr/>
            <p:nvPr/>
          </p:nvSpPr>
          <p:spPr>
            <a:xfrm>
              <a:off x="7658100" y="2943166"/>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61" name="Picture 11" descr="D:\research\talks\UMD_HCIL2012_Symposium\images\FamilyWhiteTran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43438" y="3249604"/>
              <a:ext cx="826779" cy="635000"/>
            </a:xfrm>
            <a:prstGeom prst="rect">
              <a:avLst/>
            </a:prstGeom>
            <a:noFill/>
            <a:extLst>
              <a:ext uri="{909E8E84-426E-40DD-AFC4-6F175D3DCCD1}">
                <a14:hiddenFill xmlns:a14="http://schemas.microsoft.com/office/drawing/2010/main">
                  <a:solidFill>
                    <a:srgbClr val="FFFFFF"/>
                  </a:solidFill>
                </a14:hiddenFill>
              </a:ext>
            </a:extLst>
          </p:spPr>
        </p:pic>
        <p:cxnSp>
          <p:nvCxnSpPr>
            <p:cNvPr id="62" name="Straight Connector 61"/>
            <p:cNvCxnSpPr/>
            <p:nvPr/>
          </p:nvCxnSpPr>
          <p:spPr>
            <a:xfrm>
              <a:off x="6096000" y="1905000"/>
              <a:ext cx="0" cy="46482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134100" y="2133600"/>
              <a:ext cx="2957691"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Individual </a:t>
              </a:r>
              <a:r>
                <a:rPr lang="en-US" sz="2200" dirty="0" smtClean="0">
                  <a:solidFill>
                    <a:prstClr val="white"/>
                  </a:solidFill>
                  <a:latin typeface="Segoe UI Light" pitchFamily="34" charset="0"/>
                </a:rPr>
                <a:t>vs. Family</a:t>
              </a:r>
              <a:endParaRPr lang="en-US" sz="2200" dirty="0">
                <a:solidFill>
                  <a:prstClr val="white"/>
                </a:solidFill>
                <a:latin typeface="Segoe UI Light" pitchFamily="34" charset="0"/>
              </a:endParaRPr>
            </a:p>
          </p:txBody>
        </p:sp>
      </p:grpSp>
      <p:grpSp>
        <p:nvGrpSpPr>
          <p:cNvPr id="64" name="Group 63"/>
          <p:cNvGrpSpPr/>
          <p:nvPr/>
        </p:nvGrpSpPr>
        <p:grpSpPr>
          <a:xfrm>
            <a:off x="3028950" y="1447800"/>
            <a:ext cx="3067050" cy="4648200"/>
            <a:chOff x="3028950" y="1905000"/>
            <a:chExt cx="3067050" cy="4648200"/>
          </a:xfrm>
        </p:grpSpPr>
        <p:grpSp>
          <p:nvGrpSpPr>
            <p:cNvPr id="65" name="Group 64"/>
            <p:cNvGrpSpPr/>
            <p:nvPr/>
          </p:nvGrpSpPr>
          <p:grpSpPr>
            <a:xfrm>
              <a:off x="3028950" y="1905000"/>
              <a:ext cx="3067050" cy="4648200"/>
              <a:chOff x="3028950" y="1905000"/>
              <a:chExt cx="3067050" cy="4648200"/>
            </a:xfrm>
          </p:grpSpPr>
          <p:sp>
            <p:nvSpPr>
              <p:cNvPr id="67" name="Oval 66"/>
              <p:cNvSpPr/>
              <p:nvPr/>
            </p:nvSpPr>
            <p:spPr>
              <a:xfrm>
                <a:off x="4629150" y="2933700"/>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8" name="Group 67"/>
              <p:cNvGrpSpPr/>
              <p:nvPr/>
            </p:nvGrpSpPr>
            <p:grpSpPr>
              <a:xfrm>
                <a:off x="4957981" y="3275426"/>
                <a:ext cx="732557" cy="1048374"/>
                <a:chOff x="4700864" y="3310375"/>
                <a:chExt cx="732557" cy="1048374"/>
              </a:xfrm>
            </p:grpSpPr>
            <p:sp>
              <p:nvSpPr>
                <p:cNvPr id="76" name="Arc 75"/>
                <p:cNvSpPr/>
                <p:nvPr/>
              </p:nvSpPr>
              <p:spPr>
                <a:xfrm>
                  <a:off x="4700864" y="344317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7" name="Arc 76"/>
                <p:cNvSpPr/>
                <p:nvPr/>
              </p:nvSpPr>
              <p:spPr>
                <a:xfrm flipH="1">
                  <a:off x="5063704" y="3462847"/>
                  <a:ext cx="274982" cy="89590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78" name="Picture 7" descr="D:\research\talks\UMD_HCIL2012_Symposium\images\FlowerPatel2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noFill/>
                <a:extLst>
                  <a:ext uri="{909E8E84-426E-40DD-AFC4-6F175D3DCCD1}">
                    <a14:hiddenFill xmlns:a14="http://schemas.microsoft.com/office/drawing/2010/main">
                      <a:solidFill>
                        <a:srgbClr val="FFFFFF"/>
                      </a:solidFill>
                    </a14:hiddenFill>
                  </a:ext>
                </a:extLst>
              </p:spPr>
            </p:pic>
            <p:sp>
              <p:nvSpPr>
                <p:cNvPr id="79" name="Teardrop 78"/>
                <p:cNvSpPr/>
                <p:nvPr/>
              </p:nvSpPr>
              <p:spPr>
                <a:xfrm rot="4609076">
                  <a:off x="4764355" y="3687404"/>
                  <a:ext cx="200847" cy="95044"/>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80" name="Teardrop 79"/>
                <p:cNvSpPr/>
                <p:nvPr/>
              </p:nvSpPr>
              <p:spPr>
                <a:xfrm rot="16990924" flipH="1">
                  <a:off x="5080272" y="3657435"/>
                  <a:ext cx="177403" cy="83950"/>
                </a:xfrm>
                <a:prstGeom prst="teardrop">
                  <a:avLst>
                    <a:gd name="adj" fmla="val 15465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69" name="Oval 68"/>
              <p:cNvSpPr/>
              <p:nvPr/>
            </p:nvSpPr>
            <p:spPr>
              <a:xfrm>
                <a:off x="3257550" y="2949161"/>
                <a:ext cx="1207625" cy="1207625"/>
              </a:xfrm>
              <a:prstGeom prst="ellipse">
                <a:avLst/>
              </a:prstGeom>
              <a:solidFill>
                <a:srgbClr val="0970C4"/>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0" name="Group 69"/>
              <p:cNvGrpSpPr/>
              <p:nvPr/>
            </p:nvGrpSpPr>
            <p:grpSpPr>
              <a:xfrm>
                <a:off x="3559858" y="3127445"/>
                <a:ext cx="599437" cy="661070"/>
                <a:chOff x="3559858" y="3127445"/>
                <a:chExt cx="599437" cy="661070"/>
              </a:xfrm>
            </p:grpSpPr>
            <p:sp>
              <p:nvSpPr>
                <p:cNvPr id="73" name="Rectangle 72"/>
                <p:cNvSpPr/>
                <p:nvPr/>
              </p:nvSpPr>
              <p:spPr>
                <a:xfrm>
                  <a:off x="3559858" y="3322286"/>
                  <a:ext cx="174836" cy="466229"/>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4" name="Rectangle 73"/>
                <p:cNvSpPr/>
                <p:nvPr/>
              </p:nvSpPr>
              <p:spPr>
                <a:xfrm>
                  <a:off x="3772159" y="3127445"/>
                  <a:ext cx="174836" cy="661070"/>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5" name="Rectangle 74"/>
                <p:cNvSpPr/>
                <p:nvPr/>
              </p:nvSpPr>
              <p:spPr>
                <a:xfrm>
                  <a:off x="3984459" y="3548740"/>
                  <a:ext cx="174836" cy="239775"/>
                </a:xfrm>
                <a:prstGeom prst="rect">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cxnSp>
            <p:nvCxnSpPr>
              <p:cNvPr id="71" name="Straight Connector 70"/>
              <p:cNvCxnSpPr/>
              <p:nvPr/>
            </p:nvCxnSpPr>
            <p:spPr>
              <a:xfrm>
                <a:off x="3028950" y="1905000"/>
                <a:ext cx="0" cy="46482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078480" y="2133600"/>
                <a:ext cx="3017520" cy="430887"/>
              </a:xfrm>
              <a:prstGeom prst="rect">
                <a:avLst/>
              </a:prstGeom>
              <a:noFill/>
            </p:spPr>
            <p:txBody>
              <a:bodyPr wrap="square" rtlCol="0">
                <a:spAutoFit/>
              </a:bodyPr>
              <a:lstStyle/>
              <a:p>
                <a:pPr algn="ctr"/>
                <a:r>
                  <a:rPr lang="en-US" sz="2200" dirty="0" smtClean="0">
                    <a:solidFill>
                      <a:prstClr val="white"/>
                    </a:solidFill>
                    <a:latin typeface="Segoe UI Semibold" pitchFamily="34" charset="0"/>
                  </a:rPr>
                  <a:t>Aesthetic </a:t>
                </a:r>
                <a:r>
                  <a:rPr lang="en-US" sz="2200" dirty="0" smtClean="0">
                    <a:solidFill>
                      <a:prstClr val="white"/>
                    </a:solidFill>
                    <a:latin typeface="Segoe UI Light" pitchFamily="34" charset="0"/>
                  </a:rPr>
                  <a:t>&amp; Playfulness</a:t>
                </a:r>
                <a:endParaRPr lang="en-US" sz="2200" dirty="0">
                  <a:solidFill>
                    <a:prstClr val="white"/>
                  </a:solidFill>
                  <a:latin typeface="Segoe UI Light" pitchFamily="34" charset="0"/>
                </a:endParaRPr>
              </a:p>
            </p:txBody>
          </p:sp>
        </p:grpSp>
        <p:pic>
          <p:nvPicPr>
            <p:cNvPr id="66" name="Picture 4" descr="D:\research\talks\UMD_HCIL2012_Symposium\images\FlowerPetal_Trans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1709" y="3100049"/>
              <a:ext cx="525779" cy="502920"/>
            </a:xfrm>
            <a:prstGeom prst="rect">
              <a:avLst/>
            </a:prstGeom>
            <a:noFill/>
            <a:extLst>
              <a:ext uri="{909E8E84-426E-40DD-AFC4-6F175D3DCCD1}">
                <a14:hiddenFill xmlns:a14="http://schemas.microsoft.com/office/drawing/2010/main">
                  <a:solidFill>
                    <a:srgbClr val="FFFFFF"/>
                  </a:solidFill>
                </a14:hiddenFill>
              </a:ext>
            </a:extLst>
          </p:spPr>
        </p:pic>
      </p:grpSp>
      <p:sp>
        <p:nvSpPr>
          <p:cNvPr id="82" name="Rectangle 81"/>
          <p:cNvSpPr/>
          <p:nvPr/>
        </p:nvSpPr>
        <p:spPr>
          <a:xfrm>
            <a:off x="6260491" y="2263195"/>
            <a:ext cx="1352454" cy="156093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TextBox 82"/>
          <p:cNvSpPr txBox="1"/>
          <p:nvPr/>
        </p:nvSpPr>
        <p:spPr>
          <a:xfrm>
            <a:off x="-57150" y="1676400"/>
            <a:ext cx="3105150" cy="430887"/>
          </a:xfrm>
          <a:prstGeom prst="rect">
            <a:avLst/>
          </a:prstGeom>
          <a:noFill/>
        </p:spPr>
        <p:txBody>
          <a:bodyPr wrap="square" rtlCol="0">
            <a:spAutoFit/>
          </a:bodyPr>
          <a:lstStyle/>
          <a:p>
            <a:pPr algn="ctr"/>
            <a:r>
              <a:rPr lang="en-US" sz="2200" dirty="0" smtClean="0">
                <a:solidFill>
                  <a:prstClr val="white"/>
                </a:solidFill>
                <a:latin typeface="Segoe UI Light" pitchFamily="34" charset="0"/>
              </a:rPr>
              <a:t>Amount of </a:t>
            </a:r>
            <a:r>
              <a:rPr lang="en-US" sz="2200" dirty="0" smtClean="0">
                <a:solidFill>
                  <a:prstClr val="white"/>
                </a:solidFill>
                <a:latin typeface="Segoe UI Semibold" pitchFamily="34" charset="0"/>
              </a:rPr>
              <a:t>Effort</a:t>
            </a:r>
            <a:endParaRPr lang="en-US" sz="2200" dirty="0">
              <a:solidFill>
                <a:prstClr val="white"/>
              </a:solidFill>
              <a:latin typeface="Segoe UI Light" pitchFamily="34" charset="0"/>
            </a:endParaRPr>
          </a:p>
        </p:txBody>
      </p:sp>
    </p:spTree>
    <p:extLst>
      <p:ext uri="{BB962C8B-B14F-4D97-AF65-F5344CB8AC3E}">
        <p14:creationId xmlns:p14="http://schemas.microsoft.com/office/powerpoint/2010/main" val="60641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extBox 9"/>
          <p:cNvSpPr txBox="1"/>
          <p:nvPr/>
        </p:nvSpPr>
        <p:spPr>
          <a:xfrm>
            <a:off x="6730656" y="838778"/>
            <a:ext cx="1752600" cy="6247822"/>
          </a:xfrm>
          <a:prstGeom prst="rect">
            <a:avLst/>
          </a:prstGeom>
          <a:noFill/>
        </p:spPr>
        <p:txBody>
          <a:bodyPr wrap="square" lIns="91395" tIns="45699" rIns="91395" bIns="45699" rtlCol="0">
            <a:spAutoFit/>
          </a:bodyPr>
          <a:lstStyle>
            <a:defPPr>
              <a:defRPr lang="en-US"/>
            </a:defPPr>
            <a:lvl1pPr>
              <a:defRPr sz="40000">
                <a:solidFill>
                  <a:schemeClr val="tx1">
                    <a:lumMod val="85000"/>
                    <a:lumOff val="15000"/>
                  </a:schemeClr>
                </a:solidFill>
                <a:latin typeface="Century" pitchFamily="18" charset="0"/>
                <a:ea typeface="Verdana" pitchFamily="34" charset="0"/>
                <a:cs typeface="Times New Roman" pitchFamily="18" charset="0"/>
              </a:defRPr>
            </a:lvl1pPr>
          </a:lstStyle>
          <a:p>
            <a:pPr defTabSz="913945"/>
            <a:r>
              <a:rPr lang="en-US" dirty="0">
                <a:solidFill>
                  <a:prstClr val="black">
                    <a:lumMod val="85000"/>
                    <a:lumOff val="15000"/>
                  </a:prstClr>
                </a:solidFill>
              </a:rPr>
              <a:t>”</a:t>
            </a:r>
          </a:p>
        </p:txBody>
      </p:sp>
      <p:sp>
        <p:nvSpPr>
          <p:cNvPr id="11" name="TextBox 10"/>
          <p:cNvSpPr txBox="1"/>
          <p:nvPr/>
        </p:nvSpPr>
        <p:spPr>
          <a:xfrm>
            <a:off x="343472" y="-430471"/>
            <a:ext cx="1752600" cy="6247864"/>
          </a:xfrm>
          <a:prstGeom prst="rect">
            <a:avLst/>
          </a:prstGeom>
          <a:noFill/>
        </p:spPr>
        <p:txBody>
          <a:bodyPr wrap="square" lIns="91395" tIns="45699" rIns="91395" bIns="45699" rtlCol="0">
            <a:spAutoFit/>
          </a:bodyPr>
          <a:lstStyle/>
          <a:p>
            <a:pPr defTabSz="913945"/>
            <a:r>
              <a:rPr lang="en-US" sz="40000" dirty="0">
                <a:solidFill>
                  <a:prstClr val="black">
                    <a:lumMod val="85000"/>
                    <a:lumOff val="15000"/>
                  </a:prstClr>
                </a:solidFill>
                <a:latin typeface="Century" pitchFamily="18" charset="0"/>
                <a:ea typeface="Verdana" pitchFamily="34" charset="0"/>
                <a:cs typeface="Times New Roman" pitchFamily="18" charset="0"/>
              </a:rPr>
              <a:t>“</a:t>
            </a:r>
          </a:p>
        </p:txBody>
      </p:sp>
      <p:sp>
        <p:nvSpPr>
          <p:cNvPr id="12" name="TextBox 11"/>
          <p:cNvSpPr txBox="1"/>
          <p:nvPr/>
        </p:nvSpPr>
        <p:spPr>
          <a:xfrm>
            <a:off x="926274" y="1402182"/>
            <a:ext cx="7531925" cy="1569618"/>
          </a:xfrm>
          <a:prstGeom prst="rect">
            <a:avLst/>
          </a:prstGeom>
          <a:noFill/>
        </p:spPr>
        <p:txBody>
          <a:bodyPr wrap="square" lIns="91395" tIns="45699" rIns="91395" bIns="45699" rtlCol="0">
            <a:spAutoFit/>
          </a:bodyPr>
          <a:lstStyle/>
          <a:p>
            <a:pPr defTabSz="913945"/>
            <a:r>
              <a:rPr lang="en-US" sz="3200" dirty="0" smtClean="0">
                <a:solidFill>
                  <a:prstClr val="white"/>
                </a:solidFill>
                <a:latin typeface="Segoe UI Semibold" pitchFamily="34" charset="0"/>
              </a:rPr>
              <a:t>Persuasive technology </a:t>
            </a:r>
            <a:r>
              <a:rPr lang="en-US" sz="3200" dirty="0" smtClean="0">
                <a:solidFill>
                  <a:prstClr val="white"/>
                </a:solidFill>
                <a:latin typeface="Segoe UI Light" pitchFamily="34" charset="0"/>
              </a:rPr>
              <a:t>is any interactive computing system </a:t>
            </a:r>
            <a:r>
              <a:rPr lang="en-US" sz="3200" dirty="0" smtClean="0">
                <a:solidFill>
                  <a:prstClr val="white"/>
                </a:solidFill>
                <a:latin typeface="Segoe UI Semibold" pitchFamily="34" charset="0"/>
              </a:rPr>
              <a:t>designed to change people’s attitudes</a:t>
            </a:r>
            <a:r>
              <a:rPr lang="en-US" sz="3200" dirty="0" smtClean="0">
                <a:solidFill>
                  <a:prstClr val="white"/>
                </a:solidFill>
                <a:latin typeface="Segoe UI Light" pitchFamily="34" charset="0"/>
              </a:rPr>
              <a:t> or </a:t>
            </a:r>
            <a:r>
              <a:rPr lang="en-US" sz="3200" dirty="0" smtClean="0">
                <a:solidFill>
                  <a:prstClr val="white"/>
                </a:solidFill>
                <a:latin typeface="Segoe UI Semibold" pitchFamily="34" charset="0"/>
              </a:rPr>
              <a:t>behaviors</a:t>
            </a:r>
            <a:r>
              <a:rPr lang="en-US" sz="3200" dirty="0" smtClean="0">
                <a:solidFill>
                  <a:prstClr val="white"/>
                </a:solidFill>
                <a:latin typeface="Segoe UI Light" pitchFamily="34" charset="0"/>
              </a:rPr>
              <a:t>.</a:t>
            </a:r>
            <a:endParaRPr lang="en-US" sz="3200" dirty="0">
              <a:solidFill>
                <a:prstClr val="white"/>
              </a:solidFill>
              <a:latin typeface="Segoe UI Light" pitchFamily="34" charset="0"/>
            </a:endParaRPr>
          </a:p>
        </p:txBody>
      </p:sp>
      <p:sp>
        <p:nvSpPr>
          <p:cNvPr id="13" name="Rounded Rectangle 12"/>
          <p:cNvSpPr/>
          <p:nvPr/>
        </p:nvSpPr>
        <p:spPr>
          <a:xfrm>
            <a:off x="419100" y="702297"/>
            <a:ext cx="8305800" cy="2966112"/>
          </a:xfrm>
          <a:prstGeom prst="roundRect">
            <a:avLst>
              <a:gd name="adj" fmla="val 8845"/>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defTabSz="913945"/>
            <a:endParaRPr lang="en-US">
              <a:solidFill>
                <a:prstClr val="white"/>
              </a:solidFill>
            </a:endParaRPr>
          </a:p>
        </p:txBody>
      </p:sp>
      <p:cxnSp>
        <p:nvCxnSpPr>
          <p:cNvPr id="14" name="Straight Connector 13"/>
          <p:cNvCxnSpPr/>
          <p:nvPr/>
        </p:nvCxnSpPr>
        <p:spPr>
          <a:xfrm flipH="1" flipV="1">
            <a:off x="1964959" y="3668414"/>
            <a:ext cx="1" cy="386239"/>
          </a:xfrm>
          <a:prstGeom prst="line">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6" name="TextBox 15"/>
          <p:cNvSpPr txBox="1"/>
          <p:nvPr/>
        </p:nvSpPr>
        <p:spPr>
          <a:xfrm>
            <a:off x="-2" y="6400800"/>
            <a:ext cx="9144001" cy="307777"/>
          </a:xfrm>
          <a:prstGeom prst="rect">
            <a:avLst/>
          </a:prstGeom>
          <a:solidFill>
            <a:schemeClr val="tx1">
              <a:alpha val="70000"/>
            </a:schemeClr>
          </a:solidFill>
        </p:spPr>
        <p:txBody>
          <a:bodyPr wrap="square" lIns="91395" tIns="45699" rIns="91395" bIns="45699" rtlCol="0">
            <a:spAutoFit/>
          </a:bodyPr>
          <a:lstStyle/>
          <a:p>
            <a:pPr defTabSz="913945"/>
            <a:r>
              <a:rPr lang="en-US" sz="1400" dirty="0" smtClean="0">
                <a:solidFill>
                  <a:prstClr val="white">
                    <a:lumMod val="50000"/>
                  </a:prstClr>
                </a:solidFill>
                <a:latin typeface="Segoe UI Light" pitchFamily="34" charset="0"/>
              </a:rPr>
              <a:t>[</a:t>
            </a:r>
            <a:r>
              <a:rPr lang="en-US" sz="1400" dirty="0" err="1" smtClean="0">
                <a:solidFill>
                  <a:prstClr val="white">
                    <a:lumMod val="50000"/>
                  </a:prstClr>
                </a:solidFill>
                <a:latin typeface="Segoe UI Light" pitchFamily="34" charset="0"/>
              </a:rPr>
              <a:t>Fogg</a:t>
            </a:r>
            <a:r>
              <a:rPr lang="en-US" sz="1400" dirty="0" smtClean="0">
                <a:solidFill>
                  <a:prstClr val="white">
                    <a:lumMod val="50000"/>
                  </a:prstClr>
                </a:solidFill>
                <a:latin typeface="Segoe UI Light" pitchFamily="34" charset="0"/>
              </a:rPr>
              <a:t>, </a:t>
            </a:r>
            <a:r>
              <a:rPr lang="en-US" sz="1400" i="1" dirty="0" smtClean="0">
                <a:solidFill>
                  <a:prstClr val="white">
                    <a:lumMod val="50000"/>
                  </a:prstClr>
                </a:solidFill>
                <a:latin typeface="Segoe UI Light" pitchFamily="34" charset="0"/>
              </a:rPr>
              <a:t>Persuasive Technology: Using Computers to Change What We Think and Do</a:t>
            </a:r>
            <a:r>
              <a:rPr lang="en-US" sz="1400" dirty="0" smtClean="0">
                <a:solidFill>
                  <a:prstClr val="white">
                    <a:lumMod val="50000"/>
                  </a:prstClr>
                </a:solidFill>
                <a:latin typeface="Segoe UI Light" pitchFamily="34" charset="0"/>
              </a:rPr>
              <a:t>, 2002]</a:t>
            </a:r>
            <a:endParaRPr lang="en-US" sz="1400" dirty="0">
              <a:solidFill>
                <a:prstClr val="white">
                  <a:lumMod val="50000"/>
                </a:prstClr>
              </a:solidFill>
              <a:latin typeface="Segoe UI Light" pitchFamily="34" charset="0"/>
            </a:endParaRPr>
          </a:p>
        </p:txBody>
      </p:sp>
      <p:pic>
        <p:nvPicPr>
          <p:cNvPr id="17" name="Picture 2" descr="http://www.briansmale.com/gallery/large/fogg_bj_jump.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886" t="2420" r="17283" b="5485"/>
          <a:stretch/>
        </p:blipFill>
        <p:spPr bwMode="auto">
          <a:xfrm>
            <a:off x="997833" y="4062604"/>
            <a:ext cx="1936196" cy="201135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953245" y="5334000"/>
            <a:ext cx="6477000" cy="923287"/>
          </a:xfrm>
          <a:prstGeom prst="rect">
            <a:avLst/>
          </a:prstGeom>
          <a:noFill/>
        </p:spPr>
        <p:txBody>
          <a:bodyPr wrap="square" lIns="91395" tIns="45699" rIns="91395" bIns="45699" rtlCol="0">
            <a:spAutoFit/>
          </a:bodyPr>
          <a:lstStyle/>
          <a:p>
            <a:pPr defTabSz="913945"/>
            <a:r>
              <a:rPr lang="en-US" dirty="0" smtClean="0">
                <a:solidFill>
                  <a:prstClr val="white"/>
                </a:solidFill>
                <a:latin typeface="Segoe UI Semibold" pitchFamily="34" charset="0"/>
              </a:rPr>
              <a:t>Dr. BJ </a:t>
            </a:r>
            <a:r>
              <a:rPr lang="en-US" dirty="0" err="1" smtClean="0">
                <a:solidFill>
                  <a:prstClr val="white"/>
                </a:solidFill>
                <a:latin typeface="Segoe UI Semibold" pitchFamily="34" charset="0"/>
              </a:rPr>
              <a:t>Fogg</a:t>
            </a:r>
            <a:endParaRPr lang="en-US" dirty="0" smtClean="0">
              <a:solidFill>
                <a:prstClr val="white"/>
              </a:solidFill>
              <a:latin typeface="Segoe UI Semibold" pitchFamily="34" charset="0"/>
            </a:endParaRPr>
          </a:p>
          <a:p>
            <a:pPr defTabSz="913945"/>
            <a:r>
              <a:rPr lang="en-US" dirty="0" smtClean="0">
                <a:solidFill>
                  <a:prstClr val="white"/>
                </a:solidFill>
                <a:latin typeface="Segoe UI Light" pitchFamily="34" charset="0"/>
              </a:rPr>
              <a:t>Psychologist</a:t>
            </a:r>
          </a:p>
          <a:p>
            <a:pPr defTabSz="913945"/>
            <a:r>
              <a:rPr lang="en-US" dirty="0" smtClean="0">
                <a:solidFill>
                  <a:prstClr val="white"/>
                </a:solidFill>
                <a:latin typeface="Segoe UI Light" pitchFamily="34" charset="0"/>
              </a:rPr>
              <a:t>Director of Persuasive Technology Lab at Stanford</a:t>
            </a:r>
          </a:p>
        </p:txBody>
      </p:sp>
    </p:spTree>
    <p:extLst>
      <p:ext uri="{BB962C8B-B14F-4D97-AF65-F5344CB8AC3E}">
        <p14:creationId xmlns:p14="http://schemas.microsoft.com/office/powerpoint/2010/main" val="4190878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farm8.staticflickr.com/7192/6976285267_8f3e7ea922_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0"/>
            <a:ext cx="9144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33400" y="187404"/>
            <a:ext cx="5486400" cy="1107996"/>
          </a:xfrm>
          <a:prstGeom prst="rect">
            <a:avLst/>
          </a:prstGeom>
          <a:noFill/>
        </p:spPr>
        <p:txBody>
          <a:bodyPr wrap="square" rtlCol="0">
            <a:spAutoFit/>
          </a:bodyPr>
          <a:lstStyle/>
          <a:p>
            <a:pPr algn="ctr"/>
            <a:r>
              <a:rPr lang="en-US" sz="6600" dirty="0" smtClean="0">
                <a:solidFill>
                  <a:schemeClr val="bg1"/>
                </a:solidFill>
                <a:latin typeface="Segoe UI Light" pitchFamily="34" charset="0"/>
              </a:rPr>
              <a:t>In Closing</a:t>
            </a:r>
          </a:p>
        </p:txBody>
      </p:sp>
    </p:spTree>
    <p:extLst>
      <p:ext uri="{BB962C8B-B14F-4D97-AF65-F5344CB8AC3E}">
        <p14:creationId xmlns:p14="http://schemas.microsoft.com/office/powerpoint/2010/main" val="361325139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research\talks\UMDCS_HighSchoolProgrammingCoaches\images\comple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4696" y="0"/>
            <a:ext cx="1109869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067465" y="2062890"/>
            <a:ext cx="2200955" cy="461665"/>
          </a:xfrm>
          <a:prstGeom prst="rect">
            <a:avLst/>
          </a:prstGeom>
          <a:noFill/>
        </p:spPr>
        <p:txBody>
          <a:bodyPr wrap="square" rtlCol="0">
            <a:spAutoFit/>
          </a:bodyPr>
          <a:lstStyle/>
          <a:p>
            <a:pPr algn="ctr"/>
            <a:r>
              <a:rPr lang="en-US" sz="2400" dirty="0" smtClean="0">
                <a:solidFill>
                  <a:prstClr val="black">
                    <a:lumMod val="75000"/>
                    <a:lumOff val="25000"/>
                  </a:prstClr>
                </a:solidFill>
                <a:latin typeface="Segoe UI Light" pitchFamily="34" charset="0"/>
              </a:rPr>
              <a:t>Generation 1</a:t>
            </a:r>
          </a:p>
        </p:txBody>
      </p:sp>
    </p:spTree>
    <p:extLst>
      <p:ext uri="{BB962C8B-B14F-4D97-AF65-F5344CB8AC3E}">
        <p14:creationId xmlns:p14="http://schemas.microsoft.com/office/powerpoint/2010/main" val="1120608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research\talks\MobileHealth2010-PassiveFeedback\133691390_82d07f1730_b.jpg"/>
          <p:cNvPicPr>
            <a:picLocks noChangeAspect="1" noChangeArrowheads="1"/>
          </p:cNvPicPr>
          <p:nvPr/>
        </p:nvPicPr>
        <p:blipFill>
          <a:blip r:embed="rId3" cstate="print"/>
          <a:srcRect/>
          <a:stretch>
            <a:fillRect/>
          </a:stretch>
        </p:blipFill>
        <p:spPr bwMode="auto">
          <a:xfrm>
            <a:off x="-304800" y="176213"/>
            <a:ext cx="9753600" cy="6505575"/>
          </a:xfrm>
          <a:prstGeom prst="rect">
            <a:avLst/>
          </a:prstGeom>
          <a:noFill/>
        </p:spPr>
      </p:pic>
      <p:cxnSp>
        <p:nvCxnSpPr>
          <p:cNvPr id="4" name="Straight Arrow Connector 3"/>
          <p:cNvCxnSpPr/>
          <p:nvPr/>
        </p:nvCxnSpPr>
        <p:spPr>
          <a:xfrm rot="16200000" flipH="1">
            <a:off x="1447800" y="2971800"/>
            <a:ext cx="914400" cy="457200"/>
          </a:xfrm>
          <a:prstGeom prst="straightConnector1">
            <a:avLst/>
          </a:prstGeom>
          <a:ln>
            <a:solidFill>
              <a:schemeClr val="bg1">
                <a:lumMod val="95000"/>
              </a:schemeClr>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914400" y="2243435"/>
            <a:ext cx="1524000" cy="461665"/>
          </a:xfrm>
          <a:prstGeom prst="rect">
            <a:avLst/>
          </a:prstGeom>
          <a:solidFill>
            <a:schemeClr val="tx1">
              <a:alpha val="70000"/>
            </a:schemeClr>
          </a:solidFill>
          <a:ln>
            <a:solidFill>
              <a:schemeClr val="bg1">
                <a:lumMod val="75000"/>
              </a:schemeClr>
            </a:solidFill>
          </a:ln>
        </p:spPr>
        <p:txBody>
          <a:bodyPr wrap="square" rtlCol="0">
            <a:spAutoFit/>
          </a:bodyPr>
          <a:lstStyle/>
          <a:p>
            <a:pPr algn="ctr"/>
            <a:r>
              <a:rPr lang="en-US" sz="2400" dirty="0" smtClean="0">
                <a:solidFill>
                  <a:prstClr val="white">
                    <a:lumMod val="75000"/>
                  </a:prstClr>
                </a:solidFill>
              </a:rPr>
              <a:t>gas gauge</a:t>
            </a:r>
            <a:endParaRPr lang="en-US" sz="2400" dirty="0">
              <a:solidFill>
                <a:prstClr val="white">
                  <a:lumMod val="75000"/>
                </a:prstClr>
              </a:solidFill>
            </a:endParaRPr>
          </a:p>
        </p:txBody>
      </p:sp>
      <p:cxnSp>
        <p:nvCxnSpPr>
          <p:cNvPr id="7" name="Straight Arrow Connector 6"/>
          <p:cNvCxnSpPr/>
          <p:nvPr/>
        </p:nvCxnSpPr>
        <p:spPr>
          <a:xfrm rot="16200000" flipH="1">
            <a:off x="3276600" y="2480965"/>
            <a:ext cx="914400" cy="457200"/>
          </a:xfrm>
          <a:prstGeom prst="straightConnector1">
            <a:avLst/>
          </a:prstGeom>
          <a:ln>
            <a:solidFill>
              <a:schemeClr val="bg1">
                <a:lumMod val="9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590800" y="1771650"/>
            <a:ext cx="1905000" cy="461665"/>
          </a:xfrm>
          <a:prstGeom prst="rect">
            <a:avLst/>
          </a:prstGeom>
          <a:solidFill>
            <a:schemeClr val="tx1">
              <a:alpha val="70000"/>
            </a:schemeClr>
          </a:solidFill>
          <a:ln>
            <a:solidFill>
              <a:schemeClr val="bg1">
                <a:lumMod val="75000"/>
              </a:schemeClr>
            </a:solidFill>
          </a:ln>
        </p:spPr>
        <p:txBody>
          <a:bodyPr wrap="square" rtlCol="0">
            <a:spAutoFit/>
          </a:bodyPr>
          <a:lstStyle/>
          <a:p>
            <a:pPr algn="ctr"/>
            <a:r>
              <a:rPr lang="en-US" sz="2400" dirty="0" smtClean="0">
                <a:solidFill>
                  <a:prstClr val="white">
                    <a:lumMod val="75000"/>
                  </a:prstClr>
                </a:solidFill>
              </a:rPr>
              <a:t>speedometer</a:t>
            </a:r>
            <a:endParaRPr lang="en-US" sz="2400" dirty="0">
              <a:solidFill>
                <a:prstClr val="white">
                  <a:lumMod val="75000"/>
                </a:prstClr>
              </a:solidFill>
            </a:endParaRPr>
          </a:p>
        </p:txBody>
      </p:sp>
    </p:spTree>
    <p:extLst>
      <p:ext uri="{BB962C8B-B14F-4D97-AF65-F5344CB8AC3E}">
        <p14:creationId xmlns:p14="http://schemas.microsoft.com/office/powerpoint/2010/main" val="3267585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research\talks\MobileHealth2010-PassiveFeedback\CarDashboardNoSpeedometerOrGasGauge.png"/>
          <p:cNvPicPr>
            <a:picLocks noChangeAspect="1" noChangeArrowheads="1"/>
          </p:cNvPicPr>
          <p:nvPr/>
        </p:nvPicPr>
        <p:blipFill>
          <a:blip r:embed="rId3" cstate="print"/>
          <a:srcRect/>
          <a:stretch>
            <a:fillRect/>
          </a:stretch>
        </p:blipFill>
        <p:spPr bwMode="auto">
          <a:xfrm>
            <a:off x="-304800" y="176213"/>
            <a:ext cx="9753600" cy="6505575"/>
          </a:xfrm>
          <a:prstGeom prst="rect">
            <a:avLst/>
          </a:prstGeom>
          <a:noFill/>
        </p:spPr>
      </p:pic>
    </p:spTree>
    <p:extLst>
      <p:ext uri="{BB962C8B-B14F-4D97-AF65-F5344CB8AC3E}">
        <p14:creationId xmlns:p14="http://schemas.microsoft.com/office/powerpoint/2010/main" val="3720648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309740" y="3115069"/>
            <a:ext cx="3293007" cy="830997"/>
          </a:xfrm>
          <a:prstGeom prst="rect">
            <a:avLst/>
          </a:prstGeom>
          <a:noFill/>
        </p:spPr>
        <p:txBody>
          <a:bodyPr wrap="square" rtlCol="0">
            <a:spAutoFit/>
          </a:bodyPr>
          <a:lstStyle/>
          <a:p>
            <a:pPr algn="ctr"/>
            <a:r>
              <a:rPr lang="en-US" sz="4800" dirty="0" smtClean="0">
                <a:solidFill>
                  <a:prstClr val="black">
                    <a:lumMod val="50000"/>
                    <a:lumOff val="50000"/>
                  </a:prstClr>
                </a:solidFill>
                <a:latin typeface="Segoe UI Semibold" pitchFamily="34" charset="0"/>
              </a:rPr>
              <a:t>feedback</a:t>
            </a:r>
            <a:endParaRPr lang="en-US" sz="4800" dirty="0">
              <a:solidFill>
                <a:prstClr val="black">
                  <a:lumMod val="50000"/>
                  <a:lumOff val="50000"/>
                </a:prstClr>
              </a:solidFill>
              <a:latin typeface="Segoe UI Semibold" pitchFamily="34" charset="0"/>
            </a:endParaRPr>
          </a:p>
        </p:txBody>
      </p:sp>
      <p:sp>
        <p:nvSpPr>
          <p:cNvPr id="12" name="TextBox 11"/>
          <p:cNvSpPr txBox="1"/>
          <p:nvPr/>
        </p:nvSpPr>
        <p:spPr>
          <a:xfrm>
            <a:off x="1779125" y="3115069"/>
            <a:ext cx="3087195" cy="830997"/>
          </a:xfrm>
          <a:prstGeom prst="rect">
            <a:avLst/>
          </a:prstGeom>
          <a:noFill/>
        </p:spPr>
        <p:txBody>
          <a:bodyPr wrap="square" rtlCol="0">
            <a:spAutoFit/>
          </a:bodyPr>
          <a:lstStyle/>
          <a:p>
            <a:pPr algn="ctr"/>
            <a:r>
              <a:rPr lang="en-US" sz="4800" dirty="0" smtClean="0">
                <a:solidFill>
                  <a:prstClr val="white">
                    <a:lumMod val="65000"/>
                  </a:prstClr>
                </a:solidFill>
                <a:latin typeface="Segoe UI Semibold" pitchFamily="34" charset="0"/>
              </a:rPr>
              <a:t>sensing</a:t>
            </a:r>
            <a:endParaRPr lang="en-US" dirty="0">
              <a:solidFill>
                <a:prstClr val="white">
                  <a:lumMod val="65000"/>
                </a:prstClr>
              </a:solidFill>
              <a:latin typeface="Segoe UI Semibold" pitchFamily="34" charset="0"/>
            </a:endParaRPr>
          </a:p>
        </p:txBody>
      </p:sp>
      <p:sp>
        <p:nvSpPr>
          <p:cNvPr id="13" name="Rectangle 12"/>
          <p:cNvSpPr/>
          <p:nvPr/>
        </p:nvSpPr>
        <p:spPr>
          <a:xfrm>
            <a:off x="3888645" y="2216988"/>
            <a:ext cx="1216102" cy="830997"/>
          </a:xfrm>
          <a:prstGeom prst="rect">
            <a:avLst/>
          </a:prstGeom>
        </p:spPr>
        <p:txBody>
          <a:bodyPr wrap="none">
            <a:spAutoFit/>
          </a:bodyPr>
          <a:lstStyle/>
          <a:p>
            <a:pPr algn="ctr"/>
            <a:r>
              <a:rPr lang="en-US" sz="4800" dirty="0" smtClean="0">
                <a:solidFill>
                  <a:prstClr val="white">
                    <a:lumMod val="85000"/>
                  </a:prstClr>
                </a:solidFill>
                <a:latin typeface="Segoe UI Semibold" pitchFamily="34" charset="0"/>
              </a:rPr>
              <a:t>you</a:t>
            </a:r>
            <a:endParaRPr lang="en-US" sz="4800" dirty="0">
              <a:solidFill>
                <a:prstClr val="white">
                  <a:lumMod val="85000"/>
                </a:prstClr>
              </a:solidFill>
              <a:latin typeface="Segoe UI Semibold" pitchFamily="34" charset="0"/>
            </a:endParaRPr>
          </a:p>
        </p:txBody>
      </p:sp>
      <p:sp>
        <p:nvSpPr>
          <p:cNvPr id="14" name="Arc 13"/>
          <p:cNvSpPr/>
          <p:nvPr/>
        </p:nvSpPr>
        <p:spPr>
          <a:xfrm rot="10800000" flipH="1" flipV="1">
            <a:off x="3106781" y="2616167"/>
            <a:ext cx="2872322" cy="1828800"/>
          </a:xfrm>
          <a:prstGeom prst="arc">
            <a:avLst>
              <a:gd name="adj1" fmla="val 17944152"/>
              <a:gd name="adj2" fmla="val 20889353"/>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5" name="Arc 14"/>
          <p:cNvSpPr/>
          <p:nvPr/>
        </p:nvSpPr>
        <p:spPr>
          <a:xfrm rot="10800000" flipV="1">
            <a:off x="3106781" y="2616167"/>
            <a:ext cx="2872322" cy="1828800"/>
          </a:xfrm>
          <a:prstGeom prst="arc">
            <a:avLst>
              <a:gd name="adj1" fmla="val 18382002"/>
              <a:gd name="adj2" fmla="val 21164259"/>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6" name="Arc 15"/>
          <p:cNvSpPr/>
          <p:nvPr/>
        </p:nvSpPr>
        <p:spPr>
          <a:xfrm rot="10800000">
            <a:off x="3106781" y="2616166"/>
            <a:ext cx="2872322" cy="1963021"/>
          </a:xfrm>
          <a:prstGeom prst="arc">
            <a:avLst>
              <a:gd name="adj1" fmla="val 11422372"/>
              <a:gd name="adj2" fmla="val 20956376"/>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nvGrpSpPr>
          <p:cNvPr id="6" name="Group 5"/>
          <p:cNvGrpSpPr/>
          <p:nvPr/>
        </p:nvGrpSpPr>
        <p:grpSpPr>
          <a:xfrm rot="21237803">
            <a:off x="2331957" y="1716890"/>
            <a:ext cx="3235903" cy="753178"/>
            <a:chOff x="2331957" y="1716890"/>
            <a:chExt cx="3235903" cy="753178"/>
          </a:xfrm>
        </p:grpSpPr>
        <p:sp>
          <p:nvSpPr>
            <p:cNvPr id="2" name="TextBox 1"/>
            <p:cNvSpPr txBox="1"/>
            <p:nvPr/>
          </p:nvSpPr>
          <p:spPr>
            <a:xfrm rot="20621047">
              <a:off x="2331957" y="1716890"/>
              <a:ext cx="3235903" cy="461665"/>
            </a:xfrm>
            <a:prstGeom prst="rect">
              <a:avLst/>
            </a:prstGeom>
            <a:noFill/>
          </p:spPr>
          <p:txBody>
            <a:bodyPr wrap="square" rtlCol="0">
              <a:spAutoFit/>
            </a:bodyPr>
            <a:lstStyle/>
            <a:p>
              <a:pPr algn="ctr"/>
              <a:r>
                <a:rPr lang="en-US" sz="2400" dirty="0" smtClean="0">
                  <a:solidFill>
                    <a:schemeClr val="bg1"/>
                  </a:solidFill>
                  <a:latin typeface="Segoe Print" pitchFamily="2" charset="0"/>
                </a:rPr>
                <a:t>become a better</a:t>
              </a:r>
            </a:p>
          </p:txBody>
        </p:sp>
        <p:sp>
          <p:nvSpPr>
            <p:cNvPr id="5" name="Freeform 4"/>
            <p:cNvSpPr/>
            <p:nvPr/>
          </p:nvSpPr>
          <p:spPr>
            <a:xfrm>
              <a:off x="4085112" y="2078182"/>
              <a:ext cx="296942" cy="391886"/>
            </a:xfrm>
            <a:custGeom>
              <a:avLst/>
              <a:gdLst>
                <a:gd name="connsiteX0" fmla="*/ 0 w 296942"/>
                <a:gd name="connsiteY0" fmla="*/ 0 h 391886"/>
                <a:gd name="connsiteX1" fmla="*/ 59376 w 296942"/>
                <a:gd name="connsiteY1" fmla="*/ 47501 h 391886"/>
                <a:gd name="connsiteX2" fmla="*/ 130628 w 296942"/>
                <a:gd name="connsiteY2" fmla="*/ 95002 h 391886"/>
                <a:gd name="connsiteX3" fmla="*/ 201880 w 296942"/>
                <a:gd name="connsiteY3" fmla="*/ 237506 h 391886"/>
                <a:gd name="connsiteX4" fmla="*/ 213756 w 296942"/>
                <a:gd name="connsiteY4" fmla="*/ 273132 h 391886"/>
                <a:gd name="connsiteX5" fmla="*/ 130628 w 296942"/>
                <a:gd name="connsiteY5" fmla="*/ 332509 h 391886"/>
                <a:gd name="connsiteX6" fmla="*/ 166254 w 296942"/>
                <a:gd name="connsiteY6" fmla="*/ 356260 h 391886"/>
                <a:gd name="connsiteX7" fmla="*/ 237506 w 296942"/>
                <a:gd name="connsiteY7" fmla="*/ 380010 h 391886"/>
                <a:gd name="connsiteX8" fmla="*/ 249382 w 296942"/>
                <a:gd name="connsiteY8" fmla="*/ 320634 h 391886"/>
                <a:gd name="connsiteX9" fmla="*/ 273132 w 296942"/>
                <a:gd name="connsiteY9" fmla="*/ 285008 h 391886"/>
                <a:gd name="connsiteX10" fmla="*/ 285007 w 296942"/>
                <a:gd name="connsiteY10" fmla="*/ 249382 h 391886"/>
                <a:gd name="connsiteX11" fmla="*/ 285007 w 296942"/>
                <a:gd name="connsiteY11" fmla="*/ 320634 h 391886"/>
                <a:gd name="connsiteX12" fmla="*/ 273132 w 296942"/>
                <a:gd name="connsiteY12" fmla="*/ 380010 h 391886"/>
                <a:gd name="connsiteX13" fmla="*/ 237506 w 296942"/>
                <a:gd name="connsiteY13" fmla="*/ 391886 h 391886"/>
                <a:gd name="connsiteX14" fmla="*/ 201880 w 296942"/>
                <a:gd name="connsiteY14" fmla="*/ 380010 h 391886"/>
                <a:gd name="connsiteX15" fmla="*/ 130628 w 296942"/>
                <a:gd name="connsiteY15" fmla="*/ 332509 h 39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6942" h="391886">
                  <a:moveTo>
                    <a:pt x="0" y="0"/>
                  </a:moveTo>
                  <a:cubicBezTo>
                    <a:pt x="19792" y="15834"/>
                    <a:pt x="38878" y="32593"/>
                    <a:pt x="59376" y="47501"/>
                  </a:cubicBezTo>
                  <a:cubicBezTo>
                    <a:pt x="82461" y="64290"/>
                    <a:pt x="130628" y="95002"/>
                    <a:pt x="130628" y="95002"/>
                  </a:cubicBezTo>
                  <a:cubicBezTo>
                    <a:pt x="192019" y="187088"/>
                    <a:pt x="169102" y="139171"/>
                    <a:pt x="201880" y="237506"/>
                  </a:cubicBezTo>
                  <a:lnTo>
                    <a:pt x="213756" y="273132"/>
                  </a:lnTo>
                  <a:cubicBezTo>
                    <a:pt x="198727" y="408382"/>
                    <a:pt x="231705" y="399892"/>
                    <a:pt x="130628" y="332509"/>
                  </a:cubicBezTo>
                  <a:cubicBezTo>
                    <a:pt x="118753" y="324592"/>
                    <a:pt x="152714" y="351747"/>
                    <a:pt x="166254" y="356260"/>
                  </a:cubicBezTo>
                  <a:lnTo>
                    <a:pt x="237506" y="380010"/>
                  </a:lnTo>
                  <a:cubicBezTo>
                    <a:pt x="241465" y="360218"/>
                    <a:pt x="242295" y="339533"/>
                    <a:pt x="249382" y="320634"/>
                  </a:cubicBezTo>
                  <a:cubicBezTo>
                    <a:pt x="254393" y="307270"/>
                    <a:pt x="266749" y="297774"/>
                    <a:pt x="273132" y="285008"/>
                  </a:cubicBezTo>
                  <a:cubicBezTo>
                    <a:pt x="278730" y="273812"/>
                    <a:pt x="281049" y="261257"/>
                    <a:pt x="285007" y="249382"/>
                  </a:cubicBezTo>
                  <a:cubicBezTo>
                    <a:pt x="303104" y="303670"/>
                    <a:pt x="298579" y="266346"/>
                    <a:pt x="285007" y="320634"/>
                  </a:cubicBezTo>
                  <a:cubicBezTo>
                    <a:pt x="280112" y="340215"/>
                    <a:pt x="284328" y="363216"/>
                    <a:pt x="273132" y="380010"/>
                  </a:cubicBezTo>
                  <a:cubicBezTo>
                    <a:pt x="266188" y="390425"/>
                    <a:pt x="249381" y="387927"/>
                    <a:pt x="237506" y="391886"/>
                  </a:cubicBezTo>
                  <a:cubicBezTo>
                    <a:pt x="225631" y="387927"/>
                    <a:pt x="212822" y="386089"/>
                    <a:pt x="201880" y="380010"/>
                  </a:cubicBezTo>
                  <a:cubicBezTo>
                    <a:pt x="176927" y="366147"/>
                    <a:pt x="130628" y="332509"/>
                    <a:pt x="130628" y="332509"/>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5648126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750"/>
                                        <p:tgtEl>
                                          <p:spTgt spid="15"/>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50"/>
                                        <p:tgtEl>
                                          <p:spTgt spid="16"/>
                                        </p:tgtEl>
                                      </p:cBhvr>
                                    </p:animEffect>
                                  </p:childTnLst>
                                </p:cTn>
                              </p:par>
                            </p:childTnLst>
                          </p:cTn>
                        </p:par>
                        <p:par>
                          <p:cTn id="16" fill="hold">
                            <p:stCondLst>
                              <p:cond delay="225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750"/>
                                        <p:tgtEl>
                                          <p:spTgt spid="11"/>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750"/>
                                        <p:tgtEl>
                                          <p:spTgt spid="14"/>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animBg="1"/>
      <p:bldP spid="15" grpId="0" animBg="1"/>
      <p:bldP spid="1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Right Arrow 232"/>
          <p:cNvSpPr/>
          <p:nvPr/>
        </p:nvSpPr>
        <p:spPr>
          <a:xfrm>
            <a:off x="-773761" y="406413"/>
            <a:ext cx="9155761" cy="818506"/>
          </a:xfrm>
          <a:prstGeom prst="rightArrow">
            <a:avLst>
              <a:gd name="adj1" fmla="val 100000"/>
              <a:gd name="adj2" fmla="val 15533"/>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69" tIns="45685" rIns="91369" bIns="45685" rtlCol="0" anchor="ctr"/>
          <a:lstStyle/>
          <a:p>
            <a:pPr algn="ctr"/>
            <a:endParaRPr lang="en-US" dirty="0">
              <a:solidFill>
                <a:prstClr val="white"/>
              </a:solidFill>
            </a:endParaRPr>
          </a:p>
        </p:txBody>
      </p:sp>
      <p:sp>
        <p:nvSpPr>
          <p:cNvPr id="234" name="Title 8"/>
          <p:cNvSpPr txBox="1">
            <a:spLocks/>
          </p:cNvSpPr>
          <p:nvPr/>
        </p:nvSpPr>
        <p:spPr>
          <a:xfrm>
            <a:off x="228600" y="304800"/>
            <a:ext cx="7391400" cy="868362"/>
          </a:xfrm>
          <a:prstGeom prst="rect">
            <a:avLst/>
          </a:prstGeom>
        </p:spPr>
        <p:txBody>
          <a:bodyPr vert="horz" lIns="91369" tIns="45685" rIns="91369" bIns="45685" rtlCol="0" anchor="ctr">
            <a:noAutofit/>
          </a:bodyPr>
          <a:lstStyle/>
          <a:p>
            <a:pPr>
              <a:spcBef>
                <a:spcPct val="0"/>
              </a:spcBef>
              <a:defRPr/>
            </a:pPr>
            <a:r>
              <a:rPr lang="en-US" sz="5400" b="1" dirty="0" smtClean="0">
                <a:solidFill>
                  <a:prstClr val="white"/>
                </a:solidFill>
                <a:latin typeface="Segoe UI Semibold" pitchFamily="34" charset="0"/>
                <a:ea typeface="Segoe UI" pitchFamily="34" charset="0"/>
                <a:cs typeface="Segoe UI" pitchFamily="34" charset="0"/>
              </a:rPr>
              <a:t>acknowledgements</a:t>
            </a:r>
            <a:endParaRPr lang="en-US" sz="7200" dirty="0">
              <a:solidFill>
                <a:prstClr val="white"/>
              </a:solidFill>
              <a:latin typeface="Segoe UI Light" pitchFamily="34" charset="0"/>
              <a:ea typeface="Segoe UI" pitchFamily="34" charset="0"/>
              <a:cs typeface="Segoe UI" pitchFamily="34" charset="0"/>
            </a:endParaRPr>
          </a:p>
        </p:txBody>
      </p:sp>
      <p:sp>
        <p:nvSpPr>
          <p:cNvPr id="2" name="TextBox 1"/>
          <p:cNvSpPr txBox="1"/>
          <p:nvPr/>
        </p:nvSpPr>
        <p:spPr>
          <a:xfrm>
            <a:off x="685800" y="1696998"/>
            <a:ext cx="4114800" cy="1477328"/>
          </a:xfrm>
          <a:prstGeom prst="rect">
            <a:avLst/>
          </a:prstGeom>
          <a:noFill/>
        </p:spPr>
        <p:txBody>
          <a:bodyPr wrap="square" rtlCol="0">
            <a:spAutoFit/>
          </a:bodyPr>
          <a:lstStyle/>
          <a:p>
            <a:r>
              <a:rPr lang="en-US" dirty="0" smtClean="0">
                <a:solidFill>
                  <a:prstClr val="white">
                    <a:lumMod val="95000"/>
                  </a:prstClr>
                </a:solidFill>
                <a:latin typeface="Segoe UI Light" pitchFamily="34" charset="0"/>
              </a:rPr>
              <a:t>James Landay, CSE, UW</a:t>
            </a:r>
          </a:p>
          <a:p>
            <a:r>
              <a:rPr lang="en-US" dirty="0" smtClean="0">
                <a:solidFill>
                  <a:prstClr val="white">
                    <a:lumMod val="95000"/>
                  </a:prstClr>
                </a:solidFill>
                <a:latin typeface="Segoe UI Light" pitchFamily="34" charset="0"/>
              </a:rPr>
              <a:t>Shwetak Patel, CSE/EE, UW</a:t>
            </a:r>
          </a:p>
          <a:p>
            <a:r>
              <a:rPr lang="en-US" dirty="0" smtClean="0">
                <a:solidFill>
                  <a:prstClr val="white">
                    <a:lumMod val="95000"/>
                  </a:prstClr>
                </a:solidFill>
                <a:latin typeface="Segoe UI Light" pitchFamily="34" charset="0"/>
              </a:rPr>
              <a:t>James Fogarty, CSE, UW</a:t>
            </a:r>
          </a:p>
          <a:p>
            <a:r>
              <a:rPr lang="en-US" dirty="0" smtClean="0">
                <a:solidFill>
                  <a:prstClr val="white">
                    <a:lumMod val="95000"/>
                  </a:prstClr>
                </a:solidFill>
                <a:latin typeface="Segoe UI Light" pitchFamily="34" charset="0"/>
              </a:rPr>
              <a:t>Jennifer </a:t>
            </a:r>
            <a:r>
              <a:rPr lang="en-US" dirty="0" err="1" smtClean="0">
                <a:solidFill>
                  <a:prstClr val="white">
                    <a:lumMod val="95000"/>
                  </a:prstClr>
                </a:solidFill>
                <a:latin typeface="Segoe UI Light" pitchFamily="34" charset="0"/>
              </a:rPr>
              <a:t>Mankoff</a:t>
            </a:r>
            <a:r>
              <a:rPr lang="en-US" dirty="0" smtClean="0">
                <a:solidFill>
                  <a:prstClr val="white">
                    <a:lumMod val="95000"/>
                  </a:prstClr>
                </a:solidFill>
                <a:latin typeface="Segoe UI Light" pitchFamily="34" charset="0"/>
              </a:rPr>
              <a:t>, HCII, CMU</a:t>
            </a:r>
          </a:p>
          <a:p>
            <a:r>
              <a:rPr lang="en-US" dirty="0" smtClean="0">
                <a:solidFill>
                  <a:prstClr val="white">
                    <a:lumMod val="95000"/>
                  </a:prstClr>
                </a:solidFill>
                <a:latin typeface="Segoe UI Light" pitchFamily="34" charset="0"/>
              </a:rPr>
              <a:t>Leah </a:t>
            </a:r>
            <a:r>
              <a:rPr lang="en-US" dirty="0" err="1" smtClean="0">
                <a:solidFill>
                  <a:prstClr val="white">
                    <a:lumMod val="95000"/>
                  </a:prstClr>
                </a:solidFill>
                <a:latin typeface="Segoe UI Light" pitchFamily="34" charset="0"/>
              </a:rPr>
              <a:t>Findlater</a:t>
            </a:r>
            <a:r>
              <a:rPr lang="en-US" dirty="0" smtClean="0">
                <a:solidFill>
                  <a:prstClr val="white">
                    <a:lumMod val="95000"/>
                  </a:prstClr>
                </a:solidFill>
                <a:latin typeface="Segoe UI Light" pitchFamily="34" charset="0"/>
              </a:rPr>
              <a:t>, HCIL, UMD</a:t>
            </a:r>
          </a:p>
        </p:txBody>
      </p:sp>
      <p:sp>
        <p:nvSpPr>
          <p:cNvPr id="56" name="TextBox 55"/>
          <p:cNvSpPr txBox="1"/>
          <p:nvPr/>
        </p:nvSpPr>
        <p:spPr>
          <a:xfrm>
            <a:off x="5181600" y="1696998"/>
            <a:ext cx="3581400" cy="1754326"/>
          </a:xfrm>
          <a:prstGeom prst="rect">
            <a:avLst/>
          </a:prstGeom>
          <a:noFill/>
        </p:spPr>
        <p:txBody>
          <a:bodyPr wrap="square" rtlCol="0">
            <a:spAutoFit/>
          </a:bodyPr>
          <a:lstStyle/>
          <a:p>
            <a:r>
              <a:rPr lang="en-US" dirty="0" smtClean="0">
                <a:solidFill>
                  <a:prstClr val="white">
                    <a:lumMod val="95000"/>
                  </a:prstClr>
                </a:solidFill>
                <a:latin typeface="Segoe UI Light" pitchFamily="34" charset="0"/>
              </a:rPr>
              <a:t>Eric Larson, EE, UW</a:t>
            </a:r>
          </a:p>
          <a:p>
            <a:r>
              <a:rPr lang="en-US" dirty="0" smtClean="0">
                <a:solidFill>
                  <a:prstClr val="white">
                    <a:lumMod val="95000"/>
                  </a:prstClr>
                </a:solidFill>
                <a:latin typeface="Segoe UI Light" pitchFamily="34" charset="0"/>
              </a:rPr>
              <a:t>Gabe Cohn, EE, UW</a:t>
            </a:r>
          </a:p>
          <a:p>
            <a:r>
              <a:rPr lang="en-US" dirty="0" smtClean="0">
                <a:solidFill>
                  <a:prstClr val="white">
                    <a:lumMod val="95000"/>
                  </a:prstClr>
                </a:solidFill>
                <a:latin typeface="Segoe UI Light" pitchFamily="34" charset="0"/>
              </a:rPr>
              <a:t>Sidhant Gupta, CSE, UW</a:t>
            </a:r>
          </a:p>
          <a:p>
            <a:r>
              <a:rPr lang="en-US" dirty="0" err="1" smtClean="0">
                <a:solidFill>
                  <a:prstClr val="white">
                    <a:lumMod val="95000"/>
                  </a:prstClr>
                </a:solidFill>
                <a:latin typeface="Segoe UI Light" pitchFamily="34" charset="0"/>
              </a:rPr>
              <a:t>Pedja</a:t>
            </a:r>
            <a:r>
              <a:rPr lang="en-US" dirty="0" smtClean="0">
                <a:solidFill>
                  <a:prstClr val="white">
                    <a:lumMod val="95000"/>
                  </a:prstClr>
                </a:solidFill>
                <a:latin typeface="Segoe UI Light" pitchFamily="34" charset="0"/>
              </a:rPr>
              <a:t> </a:t>
            </a:r>
            <a:r>
              <a:rPr lang="en-US" dirty="0" err="1" smtClean="0">
                <a:solidFill>
                  <a:prstClr val="white">
                    <a:lumMod val="95000"/>
                  </a:prstClr>
                </a:solidFill>
                <a:latin typeface="Segoe UI Light" pitchFamily="34" charset="0"/>
              </a:rPr>
              <a:t>Klasnja</a:t>
            </a:r>
            <a:r>
              <a:rPr lang="en-US" dirty="0" smtClean="0">
                <a:solidFill>
                  <a:prstClr val="white">
                    <a:lumMod val="95000"/>
                  </a:prstClr>
                </a:solidFill>
                <a:latin typeface="Segoe UI Light" pitchFamily="34" charset="0"/>
              </a:rPr>
              <a:t>, </a:t>
            </a:r>
            <a:r>
              <a:rPr lang="en-US" dirty="0" err="1" smtClean="0">
                <a:solidFill>
                  <a:prstClr val="white">
                    <a:lumMod val="95000"/>
                  </a:prstClr>
                </a:solidFill>
                <a:latin typeface="Segoe UI Light" pitchFamily="34" charset="0"/>
              </a:rPr>
              <a:t>iSchool</a:t>
            </a:r>
            <a:r>
              <a:rPr lang="en-US" dirty="0" smtClean="0">
                <a:solidFill>
                  <a:prstClr val="white">
                    <a:lumMod val="95000"/>
                  </a:prstClr>
                </a:solidFill>
                <a:latin typeface="Segoe UI Light" pitchFamily="34" charset="0"/>
              </a:rPr>
              <a:t>, UW</a:t>
            </a:r>
          </a:p>
          <a:p>
            <a:r>
              <a:rPr lang="en-US" dirty="0" smtClean="0">
                <a:solidFill>
                  <a:prstClr val="white">
                    <a:lumMod val="95000"/>
                  </a:prstClr>
                </a:solidFill>
                <a:latin typeface="Segoe UI Light" pitchFamily="34" charset="0"/>
              </a:rPr>
              <a:t>Marilyn </a:t>
            </a:r>
            <a:r>
              <a:rPr lang="en-US" dirty="0" err="1" smtClean="0">
                <a:solidFill>
                  <a:prstClr val="white">
                    <a:lumMod val="95000"/>
                  </a:prstClr>
                </a:solidFill>
                <a:latin typeface="Segoe UI Light" pitchFamily="34" charset="0"/>
              </a:rPr>
              <a:t>Ostergren</a:t>
            </a:r>
            <a:r>
              <a:rPr lang="en-US" dirty="0" smtClean="0">
                <a:solidFill>
                  <a:prstClr val="white">
                    <a:lumMod val="95000"/>
                  </a:prstClr>
                </a:solidFill>
                <a:latin typeface="Segoe UI Light" pitchFamily="34" charset="0"/>
              </a:rPr>
              <a:t>, </a:t>
            </a:r>
            <a:r>
              <a:rPr lang="en-US" dirty="0" err="1" smtClean="0">
                <a:solidFill>
                  <a:prstClr val="white">
                    <a:lumMod val="95000"/>
                  </a:prstClr>
                </a:solidFill>
                <a:latin typeface="Segoe UI Light" pitchFamily="34" charset="0"/>
              </a:rPr>
              <a:t>iSchool</a:t>
            </a:r>
            <a:r>
              <a:rPr lang="en-US" dirty="0" smtClean="0">
                <a:solidFill>
                  <a:prstClr val="white">
                    <a:lumMod val="95000"/>
                  </a:prstClr>
                </a:solidFill>
                <a:latin typeface="Segoe UI Light" pitchFamily="34" charset="0"/>
              </a:rPr>
              <a:t>, UW</a:t>
            </a:r>
          </a:p>
          <a:p>
            <a:r>
              <a:rPr lang="en-US" dirty="0" err="1" smtClean="0">
                <a:solidFill>
                  <a:prstClr val="white">
                    <a:lumMod val="95000"/>
                  </a:prstClr>
                </a:solidFill>
                <a:latin typeface="Segoe UI Light" pitchFamily="34" charset="0"/>
              </a:rPr>
              <a:t>Tawanna</a:t>
            </a:r>
            <a:r>
              <a:rPr lang="en-US" dirty="0" smtClean="0">
                <a:solidFill>
                  <a:prstClr val="white">
                    <a:lumMod val="95000"/>
                  </a:prstClr>
                </a:solidFill>
                <a:latin typeface="Segoe UI Light" pitchFamily="34" charset="0"/>
              </a:rPr>
              <a:t> </a:t>
            </a:r>
            <a:r>
              <a:rPr lang="en-US" dirty="0" err="1" smtClean="0">
                <a:solidFill>
                  <a:prstClr val="white">
                    <a:lumMod val="95000"/>
                  </a:prstClr>
                </a:solidFill>
                <a:latin typeface="Segoe UI Light" pitchFamily="34" charset="0"/>
              </a:rPr>
              <a:t>Dillahunt</a:t>
            </a:r>
            <a:r>
              <a:rPr lang="en-US" dirty="0" smtClean="0">
                <a:solidFill>
                  <a:prstClr val="white">
                    <a:lumMod val="95000"/>
                  </a:prstClr>
                </a:solidFill>
                <a:latin typeface="Segoe UI Light" pitchFamily="34" charset="0"/>
              </a:rPr>
              <a:t>, HCII, CMU</a:t>
            </a:r>
            <a:endParaRPr lang="en-US" dirty="0">
              <a:solidFill>
                <a:prstClr val="white">
                  <a:lumMod val="95000"/>
                </a:prstClr>
              </a:solidFill>
              <a:latin typeface="Segoe UI Light" pitchFamily="34" charset="0"/>
            </a:endParaRPr>
          </a:p>
        </p:txBody>
      </p:sp>
      <p:sp>
        <p:nvSpPr>
          <p:cNvPr id="57" name="TextBox 56"/>
          <p:cNvSpPr txBox="1"/>
          <p:nvPr/>
        </p:nvSpPr>
        <p:spPr>
          <a:xfrm>
            <a:off x="685800" y="3575510"/>
            <a:ext cx="4654081" cy="646331"/>
          </a:xfrm>
          <a:prstGeom prst="rect">
            <a:avLst/>
          </a:prstGeom>
          <a:noFill/>
        </p:spPr>
        <p:txBody>
          <a:bodyPr wrap="square" rtlCol="0">
            <a:spAutoFit/>
          </a:bodyPr>
          <a:lstStyle/>
          <a:p>
            <a:r>
              <a:rPr lang="en-US" dirty="0" smtClean="0">
                <a:solidFill>
                  <a:prstClr val="white">
                    <a:lumMod val="95000"/>
                  </a:prstClr>
                </a:solidFill>
                <a:latin typeface="Segoe UI Light" pitchFamily="34" charset="0"/>
              </a:rPr>
              <a:t>Sunny </a:t>
            </a:r>
            <a:r>
              <a:rPr lang="en-US" dirty="0" err="1" smtClean="0">
                <a:solidFill>
                  <a:prstClr val="white">
                    <a:lumMod val="95000"/>
                  </a:prstClr>
                </a:solidFill>
                <a:latin typeface="Segoe UI Light" pitchFamily="34" charset="0"/>
              </a:rPr>
              <a:t>Consolvo</a:t>
            </a:r>
            <a:r>
              <a:rPr lang="en-US" dirty="0" smtClean="0">
                <a:solidFill>
                  <a:prstClr val="white">
                    <a:lumMod val="95000"/>
                  </a:prstClr>
                </a:solidFill>
                <a:latin typeface="Segoe UI Light" pitchFamily="34" charset="0"/>
              </a:rPr>
              <a:t>, Intel Labs</a:t>
            </a:r>
          </a:p>
          <a:p>
            <a:r>
              <a:rPr lang="en-US" dirty="0" smtClean="0">
                <a:solidFill>
                  <a:prstClr val="white">
                    <a:lumMod val="95000"/>
                  </a:prstClr>
                </a:solidFill>
                <a:latin typeface="Segoe UI Light" pitchFamily="34" charset="0"/>
              </a:rPr>
              <a:t>Beverly Harrison, Intel Labs</a:t>
            </a:r>
          </a:p>
        </p:txBody>
      </p:sp>
      <p:sp>
        <p:nvSpPr>
          <p:cNvPr id="58" name="TextBox 57"/>
          <p:cNvSpPr txBox="1"/>
          <p:nvPr/>
        </p:nvSpPr>
        <p:spPr>
          <a:xfrm>
            <a:off x="5181600" y="3823395"/>
            <a:ext cx="3581400" cy="2308324"/>
          </a:xfrm>
          <a:prstGeom prst="rect">
            <a:avLst/>
          </a:prstGeom>
          <a:noFill/>
        </p:spPr>
        <p:txBody>
          <a:bodyPr wrap="square" rtlCol="0">
            <a:spAutoFit/>
          </a:bodyPr>
          <a:lstStyle/>
          <a:p>
            <a:r>
              <a:rPr lang="en-US" dirty="0">
                <a:solidFill>
                  <a:prstClr val="white">
                    <a:lumMod val="95000"/>
                  </a:prstClr>
                </a:solidFill>
                <a:latin typeface="Segoe UI Light" pitchFamily="34" charset="0"/>
              </a:rPr>
              <a:t>Inness </a:t>
            </a:r>
            <a:r>
              <a:rPr lang="en-US" dirty="0" err="1">
                <a:solidFill>
                  <a:prstClr val="white">
                    <a:lumMod val="95000"/>
                  </a:prstClr>
                </a:solidFill>
                <a:latin typeface="Segoe UI Light" pitchFamily="34" charset="0"/>
              </a:rPr>
              <a:t>Wragg</a:t>
            </a:r>
            <a:r>
              <a:rPr lang="en-US" dirty="0">
                <a:solidFill>
                  <a:prstClr val="white">
                    <a:lumMod val="95000"/>
                  </a:prstClr>
                </a:solidFill>
                <a:latin typeface="Segoe UI Light" pitchFamily="34" charset="0"/>
              </a:rPr>
              <a:t>, </a:t>
            </a:r>
            <a:r>
              <a:rPr lang="en-US" dirty="0" err="1">
                <a:solidFill>
                  <a:prstClr val="white">
                    <a:lumMod val="95000"/>
                  </a:prstClr>
                </a:solidFill>
                <a:latin typeface="Segoe UI Light" pitchFamily="34" charset="0"/>
              </a:rPr>
              <a:t>IxD</a:t>
            </a:r>
            <a:r>
              <a:rPr lang="en-US" dirty="0">
                <a:solidFill>
                  <a:prstClr val="white">
                    <a:lumMod val="95000"/>
                  </a:prstClr>
                </a:solidFill>
                <a:latin typeface="Segoe UI Light" pitchFamily="34" charset="0"/>
              </a:rPr>
              <a:t>, </a:t>
            </a:r>
            <a:r>
              <a:rPr lang="en-US" dirty="0" smtClean="0">
                <a:solidFill>
                  <a:prstClr val="white">
                    <a:lumMod val="95000"/>
                  </a:prstClr>
                </a:solidFill>
                <a:latin typeface="Segoe UI Light" pitchFamily="34" charset="0"/>
              </a:rPr>
              <a:t>UW</a:t>
            </a:r>
          </a:p>
          <a:p>
            <a:r>
              <a:rPr lang="en-US" dirty="0">
                <a:solidFill>
                  <a:prstClr val="white">
                    <a:lumMod val="95000"/>
                  </a:prstClr>
                </a:solidFill>
                <a:latin typeface="Segoe UI Light" pitchFamily="34" charset="0"/>
              </a:rPr>
              <a:t>Tim Campbell, ME, UW</a:t>
            </a:r>
          </a:p>
          <a:p>
            <a:r>
              <a:rPr lang="en-US" dirty="0" err="1" smtClean="0">
                <a:solidFill>
                  <a:prstClr val="white">
                    <a:lumMod val="95000"/>
                  </a:prstClr>
                </a:solidFill>
                <a:latin typeface="Segoe UI Light" pitchFamily="34" charset="0"/>
              </a:rPr>
              <a:t>Solai</a:t>
            </a:r>
            <a:r>
              <a:rPr lang="en-US" dirty="0" smtClean="0">
                <a:solidFill>
                  <a:prstClr val="white">
                    <a:lumMod val="95000"/>
                  </a:prstClr>
                </a:solidFill>
                <a:latin typeface="Segoe UI Light" pitchFamily="34" charset="0"/>
              </a:rPr>
              <a:t> </a:t>
            </a:r>
            <a:r>
              <a:rPr lang="en-US" dirty="0" err="1" smtClean="0">
                <a:solidFill>
                  <a:prstClr val="white">
                    <a:lumMod val="95000"/>
                  </a:prstClr>
                </a:solidFill>
                <a:latin typeface="Segoe UI Light" pitchFamily="34" charset="0"/>
              </a:rPr>
              <a:t>Ramanathan</a:t>
            </a:r>
            <a:r>
              <a:rPr lang="en-US" dirty="0" smtClean="0">
                <a:solidFill>
                  <a:prstClr val="white">
                    <a:lumMod val="95000"/>
                  </a:prstClr>
                </a:solidFill>
                <a:latin typeface="Segoe UI Light" pitchFamily="34" charset="0"/>
              </a:rPr>
              <a:t>, Pre-</a:t>
            </a:r>
            <a:r>
              <a:rPr lang="en-US" dirty="0" err="1" smtClean="0">
                <a:solidFill>
                  <a:prstClr val="white">
                    <a:lumMod val="95000"/>
                  </a:prstClr>
                </a:solidFill>
                <a:latin typeface="Segoe UI Light" pitchFamily="34" charset="0"/>
              </a:rPr>
              <a:t>Eng</a:t>
            </a:r>
            <a:r>
              <a:rPr lang="en-US" dirty="0" smtClean="0">
                <a:solidFill>
                  <a:prstClr val="white">
                    <a:lumMod val="95000"/>
                  </a:prstClr>
                </a:solidFill>
                <a:latin typeface="Segoe UI Light" pitchFamily="34" charset="0"/>
              </a:rPr>
              <a:t>, UW</a:t>
            </a:r>
          </a:p>
          <a:p>
            <a:r>
              <a:rPr lang="en-US" dirty="0" smtClean="0">
                <a:solidFill>
                  <a:prstClr val="white">
                    <a:lumMod val="95000"/>
                  </a:prstClr>
                </a:solidFill>
                <a:latin typeface="Segoe UI Light" pitchFamily="34" charset="0"/>
              </a:rPr>
              <a:t>Josh Peterson, </a:t>
            </a:r>
            <a:r>
              <a:rPr lang="en-US" dirty="0" err="1" smtClean="0">
                <a:solidFill>
                  <a:prstClr val="white">
                    <a:lumMod val="95000"/>
                  </a:prstClr>
                </a:solidFill>
                <a:latin typeface="Segoe UI Light" pitchFamily="34" charset="0"/>
              </a:rPr>
              <a:t>DxArts</a:t>
            </a:r>
            <a:r>
              <a:rPr lang="en-US" dirty="0" smtClean="0">
                <a:solidFill>
                  <a:prstClr val="white">
                    <a:lumMod val="95000"/>
                  </a:prstClr>
                </a:solidFill>
                <a:latin typeface="Segoe UI Light" pitchFamily="34" charset="0"/>
              </a:rPr>
              <a:t>, UW</a:t>
            </a:r>
          </a:p>
          <a:p>
            <a:r>
              <a:rPr lang="en-US" dirty="0" err="1">
                <a:solidFill>
                  <a:prstClr val="white">
                    <a:lumMod val="95000"/>
                  </a:prstClr>
                </a:solidFill>
                <a:latin typeface="Segoe UI Light" pitchFamily="34" charset="0"/>
              </a:rPr>
              <a:t>Conor</a:t>
            </a:r>
            <a:r>
              <a:rPr lang="en-US" dirty="0">
                <a:solidFill>
                  <a:prstClr val="white">
                    <a:lumMod val="95000"/>
                  </a:prstClr>
                </a:solidFill>
                <a:latin typeface="Segoe UI Light" pitchFamily="34" charset="0"/>
              </a:rPr>
              <a:t> Haggerty, Col. </a:t>
            </a:r>
            <a:r>
              <a:rPr lang="en-US" dirty="0" err="1">
                <a:solidFill>
                  <a:prstClr val="white">
                    <a:lumMod val="95000"/>
                  </a:prstClr>
                </a:solidFill>
                <a:latin typeface="Segoe UI Light" pitchFamily="34" charset="0"/>
              </a:rPr>
              <a:t>Env</a:t>
            </a:r>
            <a:r>
              <a:rPr lang="en-US" dirty="0">
                <a:solidFill>
                  <a:prstClr val="white">
                    <a:lumMod val="95000"/>
                  </a:prstClr>
                </a:solidFill>
                <a:latin typeface="Segoe UI Light" pitchFamily="34" charset="0"/>
              </a:rPr>
              <a:t>., </a:t>
            </a:r>
            <a:r>
              <a:rPr lang="en-US" dirty="0" smtClean="0">
                <a:solidFill>
                  <a:prstClr val="white">
                    <a:lumMod val="95000"/>
                  </a:prstClr>
                </a:solidFill>
                <a:latin typeface="Segoe UI Light" pitchFamily="34" charset="0"/>
              </a:rPr>
              <a:t>UW</a:t>
            </a:r>
          </a:p>
          <a:p>
            <a:r>
              <a:rPr lang="en-US" dirty="0" err="1">
                <a:solidFill>
                  <a:prstClr val="white">
                    <a:lumMod val="95000"/>
                  </a:prstClr>
                </a:solidFill>
                <a:latin typeface="Segoe UI Light" pitchFamily="34" charset="0"/>
              </a:rPr>
              <a:t>Mazhengmin</a:t>
            </a:r>
            <a:r>
              <a:rPr lang="en-US" dirty="0">
                <a:solidFill>
                  <a:prstClr val="white">
                    <a:lumMod val="95000"/>
                  </a:prstClr>
                </a:solidFill>
                <a:latin typeface="Segoe UI Light" pitchFamily="34" charset="0"/>
              </a:rPr>
              <a:t> </a:t>
            </a:r>
            <a:r>
              <a:rPr lang="en-US" dirty="0" err="1">
                <a:solidFill>
                  <a:prstClr val="white">
                    <a:lumMod val="95000"/>
                  </a:prstClr>
                </a:solidFill>
                <a:latin typeface="Segoe UI Light" pitchFamily="34" charset="0"/>
              </a:rPr>
              <a:t>Bai</a:t>
            </a:r>
            <a:r>
              <a:rPr lang="en-US" dirty="0">
                <a:solidFill>
                  <a:prstClr val="white">
                    <a:lumMod val="95000"/>
                  </a:prstClr>
                </a:solidFill>
                <a:latin typeface="Segoe UI Light" pitchFamily="34" charset="0"/>
              </a:rPr>
              <a:t>, Pre-</a:t>
            </a:r>
            <a:r>
              <a:rPr lang="en-US" dirty="0" err="1">
                <a:solidFill>
                  <a:prstClr val="white">
                    <a:lumMod val="95000"/>
                  </a:prstClr>
                </a:solidFill>
                <a:latin typeface="Segoe UI Light" pitchFamily="34" charset="0"/>
              </a:rPr>
              <a:t>Eng</a:t>
            </a:r>
            <a:r>
              <a:rPr lang="en-US" dirty="0">
                <a:solidFill>
                  <a:prstClr val="white">
                    <a:lumMod val="95000"/>
                  </a:prstClr>
                </a:solidFill>
                <a:latin typeface="Segoe UI Light" pitchFamily="34" charset="0"/>
              </a:rPr>
              <a:t>, </a:t>
            </a:r>
            <a:r>
              <a:rPr lang="en-US" dirty="0" smtClean="0">
                <a:solidFill>
                  <a:prstClr val="white">
                    <a:lumMod val="95000"/>
                  </a:prstClr>
                </a:solidFill>
                <a:latin typeface="Segoe UI Light" pitchFamily="34" charset="0"/>
              </a:rPr>
              <a:t>UW</a:t>
            </a:r>
          </a:p>
          <a:p>
            <a:r>
              <a:rPr lang="en-US" dirty="0" err="1" smtClean="0">
                <a:solidFill>
                  <a:prstClr val="white">
                    <a:lumMod val="95000"/>
                  </a:prstClr>
                </a:solidFill>
                <a:latin typeface="Segoe UI Light" pitchFamily="34" charset="0"/>
              </a:rPr>
              <a:t>Fabia</a:t>
            </a:r>
            <a:r>
              <a:rPr lang="en-US" dirty="0" smtClean="0">
                <a:solidFill>
                  <a:prstClr val="white">
                    <a:lumMod val="95000"/>
                  </a:prstClr>
                </a:solidFill>
                <a:latin typeface="Segoe UI Light" pitchFamily="34" charset="0"/>
              </a:rPr>
              <a:t> Fu, Pre-</a:t>
            </a:r>
            <a:r>
              <a:rPr lang="en-US" dirty="0" err="1" smtClean="0">
                <a:solidFill>
                  <a:prstClr val="white">
                    <a:lumMod val="95000"/>
                  </a:prstClr>
                </a:solidFill>
                <a:latin typeface="Segoe UI Light" pitchFamily="34" charset="0"/>
              </a:rPr>
              <a:t>Eng</a:t>
            </a:r>
            <a:r>
              <a:rPr lang="en-US" dirty="0" smtClean="0">
                <a:solidFill>
                  <a:prstClr val="white">
                    <a:lumMod val="95000"/>
                  </a:prstClr>
                </a:solidFill>
                <a:latin typeface="Segoe UI Light" pitchFamily="34" charset="0"/>
              </a:rPr>
              <a:t>, UW</a:t>
            </a:r>
          </a:p>
          <a:p>
            <a:r>
              <a:rPr lang="en-US" dirty="0" smtClean="0">
                <a:solidFill>
                  <a:prstClr val="white">
                    <a:lumMod val="95000"/>
                  </a:prstClr>
                </a:solidFill>
                <a:latin typeface="Segoe UI Light" pitchFamily="34" charset="0"/>
              </a:rPr>
              <a:t>Elliot Saba, EE, UW</a:t>
            </a:r>
          </a:p>
        </p:txBody>
      </p:sp>
      <p:sp>
        <p:nvSpPr>
          <p:cNvPr id="4" name="Rectangle 3"/>
          <p:cNvSpPr/>
          <p:nvPr/>
        </p:nvSpPr>
        <p:spPr>
          <a:xfrm>
            <a:off x="533400" y="1371600"/>
            <a:ext cx="1267078" cy="369332"/>
          </a:xfrm>
          <a:prstGeom prst="rect">
            <a:avLst/>
          </a:prstGeom>
        </p:spPr>
        <p:txBody>
          <a:bodyPr wrap="none">
            <a:spAutoFit/>
          </a:bodyPr>
          <a:lstStyle/>
          <a:p>
            <a:r>
              <a:rPr lang="en-US" dirty="0">
                <a:solidFill>
                  <a:prstClr val="white">
                    <a:lumMod val="95000"/>
                  </a:prstClr>
                </a:solidFill>
                <a:latin typeface="Segoe UI Semibold" pitchFamily="34" charset="0"/>
              </a:rPr>
              <a:t>p</a:t>
            </a:r>
            <a:r>
              <a:rPr lang="en-US" dirty="0" smtClean="0">
                <a:solidFill>
                  <a:prstClr val="white">
                    <a:lumMod val="95000"/>
                  </a:prstClr>
                </a:solidFill>
                <a:latin typeface="Segoe UI Semibold" pitchFamily="34" charset="0"/>
              </a:rPr>
              <a:t>rofessors</a:t>
            </a:r>
            <a:endParaRPr lang="en-US" dirty="0">
              <a:solidFill>
                <a:prstClr val="black"/>
              </a:solidFill>
              <a:latin typeface="Segoe UI Semibold" pitchFamily="34" charset="0"/>
            </a:endParaRPr>
          </a:p>
        </p:txBody>
      </p:sp>
      <p:sp>
        <p:nvSpPr>
          <p:cNvPr id="60" name="Rectangle 59"/>
          <p:cNvSpPr/>
          <p:nvPr/>
        </p:nvSpPr>
        <p:spPr>
          <a:xfrm>
            <a:off x="533400" y="3276600"/>
            <a:ext cx="2605329" cy="369332"/>
          </a:xfrm>
          <a:prstGeom prst="rect">
            <a:avLst/>
          </a:prstGeom>
        </p:spPr>
        <p:txBody>
          <a:bodyPr wrap="none">
            <a:spAutoFit/>
          </a:bodyPr>
          <a:lstStyle/>
          <a:p>
            <a:r>
              <a:rPr lang="en-US" dirty="0" smtClean="0">
                <a:solidFill>
                  <a:prstClr val="white">
                    <a:lumMod val="95000"/>
                  </a:prstClr>
                </a:solidFill>
                <a:latin typeface="Segoe UI Semibold" pitchFamily="34" charset="0"/>
              </a:rPr>
              <a:t>industrial collaborators</a:t>
            </a:r>
            <a:endParaRPr lang="en-US" dirty="0">
              <a:solidFill>
                <a:prstClr val="black"/>
              </a:solidFill>
              <a:latin typeface="Segoe UI Semibold" pitchFamily="34" charset="0"/>
            </a:endParaRPr>
          </a:p>
        </p:txBody>
      </p:sp>
      <p:sp>
        <p:nvSpPr>
          <p:cNvPr id="61" name="Rectangle 60"/>
          <p:cNvSpPr/>
          <p:nvPr/>
        </p:nvSpPr>
        <p:spPr>
          <a:xfrm>
            <a:off x="5029200" y="1371600"/>
            <a:ext cx="1630575" cy="369332"/>
          </a:xfrm>
          <a:prstGeom prst="rect">
            <a:avLst/>
          </a:prstGeom>
        </p:spPr>
        <p:txBody>
          <a:bodyPr wrap="none">
            <a:spAutoFit/>
          </a:bodyPr>
          <a:lstStyle/>
          <a:p>
            <a:r>
              <a:rPr lang="en-US" dirty="0" smtClean="0">
                <a:solidFill>
                  <a:prstClr val="white">
                    <a:lumMod val="95000"/>
                  </a:prstClr>
                </a:solidFill>
                <a:latin typeface="Segoe UI Semibold" pitchFamily="34" charset="0"/>
              </a:rPr>
              <a:t>grad students</a:t>
            </a:r>
            <a:endParaRPr lang="en-US" dirty="0">
              <a:solidFill>
                <a:prstClr val="black"/>
              </a:solidFill>
              <a:latin typeface="Segoe UI Semibold" pitchFamily="34" charset="0"/>
            </a:endParaRPr>
          </a:p>
        </p:txBody>
      </p:sp>
      <p:sp>
        <p:nvSpPr>
          <p:cNvPr id="62" name="Rectangle 61"/>
          <p:cNvSpPr/>
          <p:nvPr/>
        </p:nvSpPr>
        <p:spPr>
          <a:xfrm>
            <a:off x="5029200" y="3505200"/>
            <a:ext cx="2245679" cy="369332"/>
          </a:xfrm>
          <a:prstGeom prst="rect">
            <a:avLst/>
          </a:prstGeom>
        </p:spPr>
        <p:txBody>
          <a:bodyPr wrap="none">
            <a:spAutoFit/>
          </a:bodyPr>
          <a:lstStyle/>
          <a:p>
            <a:r>
              <a:rPr lang="en-US" dirty="0">
                <a:solidFill>
                  <a:prstClr val="white">
                    <a:lumMod val="95000"/>
                  </a:prstClr>
                </a:solidFill>
                <a:latin typeface="Segoe UI Semibold" pitchFamily="34" charset="0"/>
              </a:rPr>
              <a:t>u</a:t>
            </a:r>
            <a:r>
              <a:rPr lang="en-US" dirty="0" smtClean="0">
                <a:solidFill>
                  <a:prstClr val="white">
                    <a:lumMod val="95000"/>
                  </a:prstClr>
                </a:solidFill>
                <a:latin typeface="Segoe UI Semibold" pitchFamily="34" charset="0"/>
              </a:rPr>
              <a:t>ndergrad students</a:t>
            </a:r>
            <a:endParaRPr lang="en-US" dirty="0">
              <a:solidFill>
                <a:prstClr val="black"/>
              </a:solidFill>
              <a:latin typeface="Segoe UI Semibold" pitchFamily="34" charset="0"/>
            </a:endParaRPr>
          </a:p>
        </p:txBody>
      </p:sp>
      <p:sp>
        <p:nvSpPr>
          <p:cNvPr id="63" name="Rectangle 62"/>
          <p:cNvSpPr/>
          <p:nvPr/>
        </p:nvSpPr>
        <p:spPr>
          <a:xfrm>
            <a:off x="533400" y="4346138"/>
            <a:ext cx="1859355" cy="369332"/>
          </a:xfrm>
          <a:prstGeom prst="rect">
            <a:avLst/>
          </a:prstGeom>
        </p:spPr>
        <p:txBody>
          <a:bodyPr wrap="none">
            <a:spAutoFit/>
          </a:bodyPr>
          <a:lstStyle/>
          <a:p>
            <a:r>
              <a:rPr lang="en-US" dirty="0" smtClean="0">
                <a:solidFill>
                  <a:prstClr val="white">
                    <a:lumMod val="95000"/>
                  </a:prstClr>
                </a:solidFill>
                <a:latin typeface="Segoe UI Semibold" pitchFamily="34" charset="0"/>
              </a:rPr>
              <a:t>funding sources</a:t>
            </a:r>
            <a:endParaRPr lang="en-US" dirty="0">
              <a:solidFill>
                <a:prstClr val="black"/>
              </a:solidFill>
              <a:latin typeface="Segoe UI Semibold" pitchFamily="34" charset="0"/>
            </a:endParaRPr>
          </a:p>
        </p:txBody>
      </p:sp>
      <p:sp>
        <p:nvSpPr>
          <p:cNvPr id="64" name="TextBox 63"/>
          <p:cNvSpPr txBox="1"/>
          <p:nvPr/>
        </p:nvSpPr>
        <p:spPr>
          <a:xfrm>
            <a:off x="685800" y="4639270"/>
            <a:ext cx="4114800" cy="923330"/>
          </a:xfrm>
          <a:prstGeom prst="rect">
            <a:avLst/>
          </a:prstGeom>
          <a:noFill/>
        </p:spPr>
        <p:txBody>
          <a:bodyPr wrap="square" rtlCol="0">
            <a:spAutoFit/>
          </a:bodyPr>
          <a:lstStyle/>
          <a:p>
            <a:r>
              <a:rPr lang="en-US" dirty="0" smtClean="0">
                <a:solidFill>
                  <a:prstClr val="white">
                    <a:lumMod val="95000"/>
                  </a:prstClr>
                </a:solidFill>
                <a:latin typeface="Segoe UI Light" pitchFamily="34" charset="0"/>
              </a:rPr>
              <a:t>National Science Foundation</a:t>
            </a:r>
          </a:p>
          <a:p>
            <a:r>
              <a:rPr lang="en-US" dirty="0" smtClean="0">
                <a:solidFill>
                  <a:prstClr val="white">
                    <a:lumMod val="95000"/>
                  </a:prstClr>
                </a:solidFill>
                <a:latin typeface="Segoe UI Light" pitchFamily="34" charset="0"/>
              </a:rPr>
              <a:t>Microsoft Research Grad Fellowship</a:t>
            </a:r>
          </a:p>
          <a:p>
            <a:r>
              <a:rPr lang="en-US" dirty="0" smtClean="0">
                <a:solidFill>
                  <a:prstClr val="white">
                    <a:lumMod val="95000"/>
                  </a:prstClr>
                </a:solidFill>
                <a:latin typeface="Segoe UI Light" pitchFamily="34" charset="0"/>
              </a:rPr>
              <a:t>Intel Labs, Seattle</a:t>
            </a:r>
          </a:p>
        </p:txBody>
      </p:sp>
    </p:spTree>
    <p:extLst>
      <p:ext uri="{BB962C8B-B14F-4D97-AF65-F5344CB8AC3E}">
        <p14:creationId xmlns:p14="http://schemas.microsoft.com/office/powerpoint/2010/main" val="237011809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Title 8"/>
          <p:cNvSpPr txBox="1">
            <a:spLocks/>
          </p:cNvSpPr>
          <p:nvPr/>
        </p:nvSpPr>
        <p:spPr>
          <a:xfrm>
            <a:off x="0" y="-15825"/>
            <a:ext cx="9148949" cy="868362"/>
          </a:xfrm>
          <a:prstGeom prst="rect">
            <a:avLst/>
          </a:prstGeom>
        </p:spPr>
        <p:txBody>
          <a:bodyPr vert="horz" lIns="91369" tIns="45685" rIns="91369" bIns="45685" rtlCol="0" anchor="ctr">
            <a:noAutofit/>
          </a:bodyPr>
          <a:lstStyle/>
          <a:p>
            <a:pPr algn="ctr">
              <a:spcBef>
                <a:spcPct val="0"/>
              </a:spcBef>
              <a:defRPr/>
            </a:pPr>
            <a:r>
              <a:rPr lang="en-US" sz="5400" b="1" dirty="0" smtClean="0">
                <a:solidFill>
                  <a:prstClr val="white"/>
                </a:solidFill>
                <a:latin typeface="Segoe UI Semibold" pitchFamily="34" charset="0"/>
                <a:ea typeface="Segoe UI" pitchFamily="34" charset="0"/>
                <a:cs typeface="Segoe UI" pitchFamily="34" charset="0"/>
              </a:rPr>
              <a:t>research </a:t>
            </a:r>
            <a:r>
              <a:rPr lang="en-US" sz="5400" dirty="0" smtClean="0">
                <a:solidFill>
                  <a:prstClr val="white"/>
                </a:solidFill>
                <a:latin typeface="Segoe UI Light" pitchFamily="34" charset="0"/>
                <a:ea typeface="Segoe UI" pitchFamily="34" charset="0"/>
                <a:cs typeface="Segoe UI" pitchFamily="34" charset="0"/>
              </a:rPr>
              <a:t>publications</a:t>
            </a:r>
            <a:endParaRPr lang="en-US" sz="7200" dirty="0">
              <a:solidFill>
                <a:prstClr val="white"/>
              </a:solidFill>
              <a:latin typeface="Segoe UI Light" pitchFamily="34" charset="0"/>
              <a:ea typeface="Segoe UI" pitchFamily="34" charset="0"/>
              <a:cs typeface="Segoe UI" pitchFamily="34" charset="0"/>
            </a:endParaRPr>
          </a:p>
        </p:txBody>
      </p:sp>
      <p:sp>
        <p:nvSpPr>
          <p:cNvPr id="4" name="Rectangle 3"/>
          <p:cNvSpPr/>
          <p:nvPr/>
        </p:nvSpPr>
        <p:spPr>
          <a:xfrm>
            <a:off x="204850" y="812475"/>
            <a:ext cx="869149" cy="461665"/>
          </a:xfrm>
          <a:prstGeom prst="rect">
            <a:avLst/>
          </a:prstGeom>
        </p:spPr>
        <p:txBody>
          <a:bodyPr wrap="none">
            <a:spAutoFit/>
          </a:bodyPr>
          <a:lstStyle/>
          <a:p>
            <a:r>
              <a:rPr lang="en-US" sz="2400" dirty="0" err="1" smtClean="0">
                <a:solidFill>
                  <a:prstClr val="white">
                    <a:lumMod val="95000"/>
                  </a:prstClr>
                </a:solidFill>
                <a:latin typeface="Segoe UI Semibold" pitchFamily="34" charset="0"/>
              </a:rPr>
              <a:t>ubi</a:t>
            </a:r>
            <a:r>
              <a:rPr lang="en-US" sz="2400" dirty="0" err="1" smtClean="0">
                <a:solidFill>
                  <a:srgbClr val="CC0797"/>
                </a:solidFill>
                <a:latin typeface="Segoe UI Light" pitchFamily="34" charset="0"/>
              </a:rPr>
              <a:t>fit</a:t>
            </a:r>
            <a:endParaRPr lang="en-US" dirty="0">
              <a:solidFill>
                <a:srgbClr val="CC0797"/>
              </a:solidFill>
              <a:latin typeface="Segoe UI Light" pitchFamily="34" charset="0"/>
            </a:endParaRPr>
          </a:p>
        </p:txBody>
      </p:sp>
      <p:pic>
        <p:nvPicPr>
          <p:cNvPr id="9218" name="Picture 2" descr="http://www.cs.umd.edu/~jonf/publications/icons/CHI2008_UbiFitGarden_pdf_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6438" y="1762018"/>
            <a:ext cx="792677" cy="102519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16725" y="1178629"/>
            <a:ext cx="4383975" cy="2092881"/>
          </a:xfrm>
          <a:prstGeom prst="rect">
            <a:avLst/>
          </a:prstGeom>
        </p:spPr>
        <p:txBody>
          <a:bodyPr wrap="square">
            <a:spAutoFit/>
          </a:bodyPr>
          <a:lstStyle/>
          <a:p>
            <a:r>
              <a:rPr lang="en-US" sz="1200" dirty="0">
                <a:solidFill>
                  <a:schemeClr val="bg1">
                    <a:lumMod val="85000"/>
                  </a:schemeClr>
                </a:solidFill>
                <a:latin typeface="Segoe UI Semibold" pitchFamily="34" charset="0"/>
              </a:rPr>
              <a:t>Activity Sensing in the Wild: A Field Trial of </a:t>
            </a:r>
            <a:r>
              <a:rPr lang="en-US" sz="1200" dirty="0" err="1">
                <a:solidFill>
                  <a:schemeClr val="bg1">
                    <a:lumMod val="85000"/>
                  </a:schemeClr>
                </a:solidFill>
                <a:latin typeface="Segoe UI Semibold" pitchFamily="34" charset="0"/>
              </a:rPr>
              <a:t>Ubifit</a:t>
            </a:r>
            <a:r>
              <a:rPr lang="en-US" sz="1200" dirty="0">
                <a:solidFill>
                  <a:schemeClr val="bg1">
                    <a:lumMod val="85000"/>
                  </a:schemeClr>
                </a:solidFill>
                <a:latin typeface="Segoe UI Semibold" pitchFamily="34" charset="0"/>
              </a:rPr>
              <a:t> Garden</a:t>
            </a:r>
          </a:p>
          <a:p>
            <a:pPr>
              <a:spcAft>
                <a:spcPts val="1200"/>
              </a:spcAft>
            </a:pPr>
            <a:r>
              <a:rPr lang="en-US" sz="1200" dirty="0">
                <a:solidFill>
                  <a:schemeClr val="bg1">
                    <a:lumMod val="85000"/>
                  </a:schemeClr>
                </a:solidFill>
                <a:latin typeface="Segoe UI Light" pitchFamily="34" charset="0"/>
              </a:rPr>
              <a:t>Sunny </a:t>
            </a:r>
            <a:r>
              <a:rPr lang="en-US" sz="1200" dirty="0" err="1">
                <a:solidFill>
                  <a:schemeClr val="bg1">
                    <a:lumMod val="85000"/>
                  </a:schemeClr>
                </a:solidFill>
                <a:latin typeface="Segoe UI Light" pitchFamily="34" charset="0"/>
              </a:rPr>
              <a:t>Consolvo</a:t>
            </a:r>
            <a:r>
              <a:rPr lang="en-US" sz="1200" dirty="0">
                <a:solidFill>
                  <a:schemeClr val="bg1">
                    <a:lumMod val="85000"/>
                  </a:schemeClr>
                </a:solidFill>
                <a:latin typeface="Segoe UI Light" pitchFamily="34" charset="0"/>
              </a:rPr>
              <a:t>, David W. McDonald, Tammy </a:t>
            </a:r>
            <a:r>
              <a:rPr lang="en-US" sz="1200" dirty="0" err="1">
                <a:solidFill>
                  <a:schemeClr val="bg1">
                    <a:lumMod val="85000"/>
                  </a:schemeClr>
                </a:solidFill>
                <a:latin typeface="Segoe UI Light" pitchFamily="34" charset="0"/>
              </a:rPr>
              <a:t>Toscos</a:t>
            </a:r>
            <a:r>
              <a:rPr lang="en-US" sz="1200" dirty="0">
                <a:solidFill>
                  <a:schemeClr val="bg1">
                    <a:lumMod val="85000"/>
                  </a:schemeClr>
                </a:solidFill>
                <a:latin typeface="Segoe UI Light" pitchFamily="34" charset="0"/>
              </a:rPr>
              <a:t>, Mike Y. Chen, Jon Froehlich, Beverly Harrison, </a:t>
            </a:r>
            <a:r>
              <a:rPr lang="en-US" sz="1200" dirty="0" err="1">
                <a:solidFill>
                  <a:schemeClr val="bg1">
                    <a:lumMod val="85000"/>
                  </a:schemeClr>
                </a:solidFill>
                <a:latin typeface="Segoe UI Light" pitchFamily="34" charset="0"/>
              </a:rPr>
              <a:t>Predrag</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Klasnja</a:t>
            </a:r>
            <a:r>
              <a:rPr lang="en-US" sz="1200" dirty="0">
                <a:solidFill>
                  <a:schemeClr val="bg1">
                    <a:lumMod val="85000"/>
                  </a:schemeClr>
                </a:solidFill>
                <a:latin typeface="Segoe UI Light" pitchFamily="34" charset="0"/>
              </a:rPr>
              <a:t>, Anthony </a:t>
            </a:r>
            <a:r>
              <a:rPr lang="en-US" sz="1200" dirty="0" err="1">
                <a:solidFill>
                  <a:schemeClr val="bg1">
                    <a:lumMod val="85000"/>
                  </a:schemeClr>
                </a:solidFill>
                <a:latin typeface="Segoe UI Light" pitchFamily="34" charset="0"/>
              </a:rPr>
              <a:t>LaMarca</a:t>
            </a:r>
            <a:r>
              <a:rPr lang="en-US" sz="1200" dirty="0">
                <a:solidFill>
                  <a:schemeClr val="bg1">
                    <a:lumMod val="85000"/>
                  </a:schemeClr>
                </a:solidFill>
                <a:latin typeface="Segoe UI Light" pitchFamily="34" charset="0"/>
              </a:rPr>
              <a:t>, Louis </a:t>
            </a:r>
            <a:r>
              <a:rPr lang="en-US" sz="1200" dirty="0" err="1">
                <a:solidFill>
                  <a:schemeClr val="bg1">
                    <a:lumMod val="85000"/>
                  </a:schemeClr>
                </a:solidFill>
                <a:latin typeface="Segoe UI Light" pitchFamily="34" charset="0"/>
              </a:rPr>
              <a:t>LeGrand</a:t>
            </a:r>
            <a:r>
              <a:rPr lang="en-US" sz="1200" dirty="0">
                <a:solidFill>
                  <a:schemeClr val="bg1">
                    <a:lumMod val="85000"/>
                  </a:schemeClr>
                </a:solidFill>
                <a:latin typeface="Segoe UI Light" pitchFamily="34" charset="0"/>
              </a:rPr>
              <a:t>, Ryan Libby, Ian Smith, James A. </a:t>
            </a:r>
            <a:r>
              <a:rPr lang="en-US" sz="1200" dirty="0" err="1" smtClean="0">
                <a:solidFill>
                  <a:schemeClr val="bg1">
                    <a:lumMod val="85000"/>
                  </a:schemeClr>
                </a:solidFill>
                <a:latin typeface="Segoe UI Light" pitchFamily="34" charset="0"/>
              </a:rPr>
              <a:t>Landay</a:t>
            </a:r>
            <a:r>
              <a:rPr lang="en-US" sz="1200" dirty="0" smtClean="0">
                <a:solidFill>
                  <a:schemeClr val="bg1">
                    <a:lumMod val="85000"/>
                  </a:schemeClr>
                </a:solidFill>
                <a:latin typeface="Segoe UI Light" pitchFamily="34" charset="0"/>
              </a:rPr>
              <a:t>, </a:t>
            </a:r>
            <a:r>
              <a:rPr lang="en-US" sz="1200" i="1" dirty="0" smtClean="0">
                <a:solidFill>
                  <a:schemeClr val="bg1">
                    <a:lumMod val="85000"/>
                  </a:schemeClr>
                </a:solidFill>
                <a:latin typeface="Segoe UI Light" pitchFamily="34" charset="0"/>
              </a:rPr>
              <a:t>Proceedings of </a:t>
            </a:r>
            <a:r>
              <a:rPr lang="en-US" sz="1200" dirty="0" smtClean="0">
                <a:solidFill>
                  <a:schemeClr val="bg1">
                    <a:lumMod val="85000"/>
                  </a:schemeClr>
                </a:solidFill>
                <a:latin typeface="Segoe UI Light" pitchFamily="34" charset="0"/>
              </a:rPr>
              <a:t>CHI 2008</a:t>
            </a:r>
            <a:endParaRPr lang="en-US" sz="1200" dirty="0">
              <a:solidFill>
                <a:schemeClr val="bg1">
                  <a:lumMod val="85000"/>
                </a:schemeClr>
              </a:solidFill>
              <a:latin typeface="Segoe UI Light" pitchFamily="34" charset="0"/>
            </a:endParaRPr>
          </a:p>
          <a:p>
            <a:r>
              <a:rPr lang="en-US" sz="1200" dirty="0">
                <a:solidFill>
                  <a:schemeClr val="bg1">
                    <a:lumMod val="85000"/>
                  </a:schemeClr>
                </a:solidFill>
                <a:latin typeface="Segoe UI Semibold" pitchFamily="34" charset="0"/>
              </a:rPr>
              <a:t>Flowers or a Robot Army?: Encouraging Awareness and Activity With Personal, Mobile Displays</a:t>
            </a:r>
          </a:p>
          <a:p>
            <a:r>
              <a:rPr lang="en-US" sz="1200" dirty="0">
                <a:solidFill>
                  <a:schemeClr val="bg1">
                    <a:lumMod val="85000"/>
                  </a:schemeClr>
                </a:solidFill>
                <a:latin typeface="Segoe UI Light" pitchFamily="34" charset="0"/>
              </a:rPr>
              <a:t>Sunny </a:t>
            </a:r>
            <a:r>
              <a:rPr lang="en-US" sz="1200" dirty="0" err="1">
                <a:solidFill>
                  <a:schemeClr val="bg1">
                    <a:lumMod val="85000"/>
                  </a:schemeClr>
                </a:solidFill>
                <a:latin typeface="Segoe UI Light" pitchFamily="34" charset="0"/>
              </a:rPr>
              <a:t>Consolvo</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Predrag</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Klasnja</a:t>
            </a:r>
            <a:r>
              <a:rPr lang="en-US" sz="1200" dirty="0">
                <a:solidFill>
                  <a:schemeClr val="bg1">
                    <a:lumMod val="85000"/>
                  </a:schemeClr>
                </a:solidFill>
                <a:latin typeface="Segoe UI Light" pitchFamily="34" charset="0"/>
              </a:rPr>
              <a:t>, David W. McDonald, Daniel </a:t>
            </a:r>
            <a:r>
              <a:rPr lang="en-US" sz="1200" dirty="0" err="1">
                <a:solidFill>
                  <a:schemeClr val="bg1">
                    <a:lumMod val="85000"/>
                  </a:schemeClr>
                </a:solidFill>
                <a:latin typeface="Segoe UI Light" pitchFamily="34" charset="0"/>
              </a:rPr>
              <a:t>Avrahami</a:t>
            </a:r>
            <a:r>
              <a:rPr lang="en-US" sz="1200" dirty="0">
                <a:solidFill>
                  <a:schemeClr val="bg1">
                    <a:lumMod val="85000"/>
                  </a:schemeClr>
                </a:solidFill>
                <a:latin typeface="Segoe UI Light" pitchFamily="34" charset="0"/>
              </a:rPr>
              <a:t>, Jon Froehlich, Louis </a:t>
            </a:r>
            <a:r>
              <a:rPr lang="en-US" sz="1200" dirty="0" err="1">
                <a:solidFill>
                  <a:schemeClr val="bg1">
                    <a:lumMod val="85000"/>
                  </a:schemeClr>
                </a:solidFill>
                <a:latin typeface="Segoe UI Light" pitchFamily="34" charset="0"/>
              </a:rPr>
              <a:t>LeGrand</a:t>
            </a:r>
            <a:r>
              <a:rPr lang="en-US" sz="1200" dirty="0">
                <a:solidFill>
                  <a:schemeClr val="bg1">
                    <a:lumMod val="85000"/>
                  </a:schemeClr>
                </a:solidFill>
                <a:latin typeface="Segoe UI Light" pitchFamily="34" charset="0"/>
              </a:rPr>
              <a:t>, Ryan Libby, Keith Mosher, James A. </a:t>
            </a:r>
            <a:r>
              <a:rPr lang="en-US" sz="1200" dirty="0" err="1">
                <a:solidFill>
                  <a:schemeClr val="bg1">
                    <a:lumMod val="85000"/>
                  </a:schemeClr>
                </a:solidFill>
                <a:latin typeface="Segoe UI Light" pitchFamily="34" charset="0"/>
              </a:rPr>
              <a:t>Landay</a:t>
            </a:r>
            <a:r>
              <a:rPr lang="en-US" sz="1200" dirty="0">
                <a:solidFill>
                  <a:schemeClr val="bg1">
                    <a:lumMod val="85000"/>
                  </a:schemeClr>
                </a:solidFill>
                <a:latin typeface="Segoe UI Light" pitchFamily="34" charset="0"/>
              </a:rPr>
              <a:t>, </a:t>
            </a:r>
            <a:r>
              <a:rPr lang="en-US" sz="1200" i="1" dirty="0">
                <a:solidFill>
                  <a:schemeClr val="bg1">
                    <a:lumMod val="85000"/>
                  </a:schemeClr>
                </a:solidFill>
                <a:latin typeface="Segoe UI Light" pitchFamily="34" charset="0"/>
              </a:rPr>
              <a:t>Proceedings of </a:t>
            </a:r>
            <a:r>
              <a:rPr lang="en-US" sz="1200" i="1" dirty="0" err="1">
                <a:solidFill>
                  <a:schemeClr val="bg1">
                    <a:lumMod val="85000"/>
                  </a:schemeClr>
                </a:solidFill>
                <a:latin typeface="Segoe UI Light" pitchFamily="34" charset="0"/>
              </a:rPr>
              <a:t>UbiComp</a:t>
            </a:r>
            <a:r>
              <a:rPr lang="en-US" sz="1200" i="1" dirty="0">
                <a:solidFill>
                  <a:schemeClr val="bg1">
                    <a:lumMod val="85000"/>
                  </a:schemeClr>
                </a:solidFill>
                <a:latin typeface="Segoe UI Light" pitchFamily="34" charset="0"/>
              </a:rPr>
              <a:t> </a:t>
            </a:r>
            <a:r>
              <a:rPr lang="en-US" sz="1200" i="1" dirty="0" smtClean="0">
                <a:solidFill>
                  <a:schemeClr val="bg1">
                    <a:lumMod val="85000"/>
                  </a:schemeClr>
                </a:solidFill>
                <a:latin typeface="Segoe UI Light" pitchFamily="34" charset="0"/>
              </a:rPr>
              <a:t>2008</a:t>
            </a:r>
            <a:endParaRPr lang="en-US" sz="1200" i="1" dirty="0">
              <a:solidFill>
                <a:schemeClr val="bg1">
                  <a:lumMod val="85000"/>
                </a:schemeClr>
              </a:solidFill>
              <a:latin typeface="Segoe UI Light" pitchFamily="34" charset="0"/>
            </a:endParaRPr>
          </a:p>
        </p:txBody>
      </p:sp>
      <p:pic>
        <p:nvPicPr>
          <p:cNvPr id="9220" name="Picture 4" descr="http://www.cs.umd.edu/~jonf/publications/icons/UbiComp2008_FlowersOrRobotArmy_pdf_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0293" y="3257943"/>
            <a:ext cx="914400" cy="1182625"/>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216725" y="3336975"/>
            <a:ext cx="1374351" cy="461665"/>
          </a:xfrm>
          <a:prstGeom prst="rect">
            <a:avLst/>
          </a:prstGeom>
        </p:spPr>
        <p:txBody>
          <a:bodyPr wrap="none">
            <a:spAutoFit/>
          </a:bodyPr>
          <a:lstStyle/>
          <a:p>
            <a:r>
              <a:rPr lang="en-US" sz="2400" dirty="0" err="1" smtClean="0">
                <a:solidFill>
                  <a:prstClr val="white">
                    <a:lumMod val="95000"/>
                  </a:prstClr>
                </a:solidFill>
                <a:latin typeface="Segoe UI Semibold" pitchFamily="34" charset="0"/>
              </a:rPr>
              <a:t>ubi</a:t>
            </a:r>
            <a:r>
              <a:rPr lang="en-US" sz="2400" dirty="0" err="1" smtClean="0">
                <a:solidFill>
                  <a:srgbClr val="97CB16"/>
                </a:solidFill>
                <a:latin typeface="Segoe UI Light" pitchFamily="34" charset="0"/>
              </a:rPr>
              <a:t>green</a:t>
            </a:r>
            <a:endParaRPr lang="en-US" dirty="0">
              <a:solidFill>
                <a:srgbClr val="97CB16"/>
              </a:solidFill>
              <a:latin typeface="Segoe UI Light" pitchFamily="34" charset="0"/>
            </a:endParaRPr>
          </a:p>
        </p:txBody>
      </p:sp>
      <p:sp>
        <p:nvSpPr>
          <p:cNvPr id="22" name="Rectangle 21"/>
          <p:cNvSpPr/>
          <p:nvPr/>
        </p:nvSpPr>
        <p:spPr>
          <a:xfrm>
            <a:off x="228600" y="3703129"/>
            <a:ext cx="4383975" cy="1015663"/>
          </a:xfrm>
          <a:prstGeom prst="rect">
            <a:avLst/>
          </a:prstGeom>
        </p:spPr>
        <p:txBody>
          <a:bodyPr wrap="square">
            <a:spAutoFit/>
          </a:bodyPr>
          <a:lstStyle/>
          <a:p>
            <a:r>
              <a:rPr lang="en-US" sz="1200" dirty="0" err="1" smtClean="0">
                <a:solidFill>
                  <a:schemeClr val="bg1">
                    <a:lumMod val="85000"/>
                  </a:schemeClr>
                </a:solidFill>
                <a:latin typeface="Segoe UI Semibold" pitchFamily="34" charset="0"/>
              </a:rPr>
              <a:t>UbiGreen</a:t>
            </a:r>
            <a:r>
              <a:rPr lang="en-US" sz="1200" dirty="0">
                <a:solidFill>
                  <a:schemeClr val="bg1">
                    <a:lumMod val="85000"/>
                  </a:schemeClr>
                </a:solidFill>
                <a:latin typeface="Segoe UI Semibold" pitchFamily="34" charset="0"/>
              </a:rPr>
              <a:t>: Investigating a Mobile Tool for Tracking and Supporting Green Transportation Habits</a:t>
            </a:r>
          </a:p>
          <a:p>
            <a:pPr>
              <a:spcAft>
                <a:spcPts val="1200"/>
              </a:spcAft>
            </a:pPr>
            <a:r>
              <a:rPr lang="en-US" sz="1200" dirty="0">
                <a:solidFill>
                  <a:schemeClr val="bg1">
                    <a:lumMod val="85000"/>
                  </a:schemeClr>
                </a:solidFill>
                <a:latin typeface="Segoe UI Light" pitchFamily="34" charset="0"/>
              </a:rPr>
              <a:t>Jon Froehlich, </a:t>
            </a:r>
            <a:r>
              <a:rPr lang="en-US" sz="1200" dirty="0" err="1">
                <a:solidFill>
                  <a:schemeClr val="bg1">
                    <a:lumMod val="85000"/>
                  </a:schemeClr>
                </a:solidFill>
                <a:latin typeface="Segoe UI Light" pitchFamily="34" charset="0"/>
              </a:rPr>
              <a:t>Tawanna</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Dillahunt</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Predrag</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Klasnja</a:t>
            </a:r>
            <a:r>
              <a:rPr lang="en-US" sz="1200" dirty="0">
                <a:solidFill>
                  <a:schemeClr val="bg1">
                    <a:lumMod val="85000"/>
                  </a:schemeClr>
                </a:solidFill>
                <a:latin typeface="Segoe UI Light" pitchFamily="34" charset="0"/>
              </a:rPr>
              <a:t>, Jennifer </a:t>
            </a:r>
            <a:r>
              <a:rPr lang="en-US" sz="1200" dirty="0" err="1">
                <a:solidFill>
                  <a:schemeClr val="bg1">
                    <a:lumMod val="85000"/>
                  </a:schemeClr>
                </a:solidFill>
                <a:latin typeface="Segoe UI Light" pitchFamily="34" charset="0"/>
              </a:rPr>
              <a:t>Mankoff</a:t>
            </a:r>
            <a:r>
              <a:rPr lang="en-US" sz="1200" dirty="0">
                <a:solidFill>
                  <a:schemeClr val="bg1">
                    <a:lumMod val="85000"/>
                  </a:schemeClr>
                </a:solidFill>
                <a:latin typeface="Segoe UI Light" pitchFamily="34" charset="0"/>
              </a:rPr>
              <a:t>, Sunny </a:t>
            </a:r>
            <a:r>
              <a:rPr lang="en-US" sz="1200" dirty="0" err="1">
                <a:solidFill>
                  <a:schemeClr val="bg1">
                    <a:lumMod val="85000"/>
                  </a:schemeClr>
                </a:solidFill>
                <a:latin typeface="Segoe UI Light" pitchFamily="34" charset="0"/>
              </a:rPr>
              <a:t>Consolvo</a:t>
            </a:r>
            <a:r>
              <a:rPr lang="en-US" sz="1200" dirty="0">
                <a:solidFill>
                  <a:schemeClr val="bg1">
                    <a:lumMod val="85000"/>
                  </a:schemeClr>
                </a:solidFill>
                <a:latin typeface="Segoe UI Light" pitchFamily="34" charset="0"/>
              </a:rPr>
              <a:t>, Beverly Harrison, James A. </a:t>
            </a:r>
            <a:r>
              <a:rPr lang="en-US" sz="1200" dirty="0" err="1" smtClean="0">
                <a:solidFill>
                  <a:schemeClr val="bg1">
                    <a:lumMod val="85000"/>
                  </a:schemeClr>
                </a:solidFill>
                <a:latin typeface="Segoe UI Light" pitchFamily="34" charset="0"/>
              </a:rPr>
              <a:t>Landay</a:t>
            </a:r>
            <a:r>
              <a:rPr lang="en-US" sz="1200" dirty="0" smtClean="0">
                <a:solidFill>
                  <a:schemeClr val="bg1">
                    <a:lumMod val="85000"/>
                  </a:schemeClr>
                </a:solidFill>
                <a:latin typeface="Segoe UI Light" pitchFamily="34" charset="0"/>
              </a:rPr>
              <a:t>, </a:t>
            </a:r>
            <a:r>
              <a:rPr lang="en-US" sz="1200" i="1" dirty="0" smtClean="0">
                <a:solidFill>
                  <a:schemeClr val="bg1">
                    <a:lumMod val="85000"/>
                  </a:schemeClr>
                </a:solidFill>
                <a:latin typeface="Segoe UI Light" pitchFamily="34" charset="0"/>
              </a:rPr>
              <a:t>Proceedings </a:t>
            </a:r>
            <a:r>
              <a:rPr lang="en-US" sz="1200" i="1" dirty="0">
                <a:solidFill>
                  <a:schemeClr val="bg1">
                    <a:lumMod val="85000"/>
                  </a:schemeClr>
                </a:solidFill>
                <a:latin typeface="Segoe UI Light" pitchFamily="34" charset="0"/>
              </a:rPr>
              <a:t>of CHI </a:t>
            </a:r>
            <a:r>
              <a:rPr lang="en-US" sz="1200" i="1" dirty="0" smtClean="0">
                <a:solidFill>
                  <a:schemeClr val="bg1">
                    <a:lumMod val="85000"/>
                  </a:schemeClr>
                </a:solidFill>
                <a:latin typeface="Segoe UI Light" pitchFamily="34" charset="0"/>
              </a:rPr>
              <a:t>2009</a:t>
            </a:r>
            <a:endParaRPr lang="en-US" sz="1200" i="1" dirty="0">
              <a:solidFill>
                <a:schemeClr val="bg1">
                  <a:lumMod val="85000"/>
                </a:schemeClr>
              </a:solidFill>
              <a:latin typeface="Segoe UI Light" pitchFamily="34" charset="0"/>
            </a:endParaRPr>
          </a:p>
        </p:txBody>
      </p:sp>
      <p:sp>
        <p:nvSpPr>
          <p:cNvPr id="23" name="Rectangle 22"/>
          <p:cNvSpPr/>
          <p:nvPr/>
        </p:nvSpPr>
        <p:spPr>
          <a:xfrm>
            <a:off x="4753100" y="820394"/>
            <a:ext cx="1717008" cy="461665"/>
          </a:xfrm>
          <a:prstGeom prst="rect">
            <a:avLst/>
          </a:prstGeom>
        </p:spPr>
        <p:txBody>
          <a:bodyPr wrap="none">
            <a:spAutoFit/>
          </a:bodyPr>
          <a:lstStyle/>
          <a:p>
            <a:r>
              <a:rPr lang="en-US" sz="2400" dirty="0" err="1" smtClean="0">
                <a:solidFill>
                  <a:prstClr val="white">
                    <a:lumMod val="95000"/>
                  </a:prstClr>
                </a:solidFill>
                <a:latin typeface="Segoe UI Semibold" pitchFamily="34" charset="0"/>
              </a:rPr>
              <a:t>hydro</a:t>
            </a:r>
            <a:r>
              <a:rPr lang="en-US" sz="2400" dirty="0" err="1" smtClean="0">
                <a:solidFill>
                  <a:srgbClr val="00B0F0"/>
                </a:solidFill>
                <a:latin typeface="Segoe UI Light" pitchFamily="34" charset="0"/>
              </a:rPr>
              <a:t>sense</a:t>
            </a:r>
            <a:endParaRPr lang="en-US" dirty="0">
              <a:solidFill>
                <a:srgbClr val="00B0F0"/>
              </a:solidFill>
              <a:latin typeface="Segoe UI Light" pitchFamily="34" charset="0"/>
            </a:endParaRPr>
          </a:p>
        </p:txBody>
      </p:sp>
      <p:sp>
        <p:nvSpPr>
          <p:cNvPr id="24" name="Rectangle 23"/>
          <p:cNvSpPr/>
          <p:nvPr/>
        </p:nvSpPr>
        <p:spPr>
          <a:xfrm>
            <a:off x="4764975" y="1186548"/>
            <a:ext cx="4383975" cy="2985433"/>
          </a:xfrm>
          <a:prstGeom prst="rect">
            <a:avLst/>
          </a:prstGeom>
        </p:spPr>
        <p:txBody>
          <a:bodyPr wrap="square">
            <a:spAutoFit/>
          </a:bodyPr>
          <a:lstStyle/>
          <a:p>
            <a:pPr>
              <a:spcAft>
                <a:spcPts val="1200"/>
              </a:spcAft>
            </a:pPr>
            <a:r>
              <a:rPr lang="en-US" sz="1200" dirty="0" err="1" smtClean="0">
                <a:solidFill>
                  <a:schemeClr val="bg1">
                    <a:lumMod val="85000"/>
                  </a:schemeClr>
                </a:solidFill>
                <a:latin typeface="Segoe UI Semibold" pitchFamily="34" charset="0"/>
              </a:rPr>
              <a:t>HydroSense</a:t>
            </a:r>
            <a:r>
              <a:rPr lang="en-US" sz="1200" dirty="0">
                <a:solidFill>
                  <a:schemeClr val="bg1">
                    <a:lumMod val="85000"/>
                  </a:schemeClr>
                </a:solidFill>
                <a:latin typeface="Segoe UI Semibold" pitchFamily="34" charset="0"/>
              </a:rPr>
              <a:t>: Infrastructure-Mediated Single-Point Sensing of Whole-Home Water </a:t>
            </a:r>
            <a:r>
              <a:rPr lang="en-US" sz="1200" dirty="0" smtClean="0">
                <a:solidFill>
                  <a:schemeClr val="bg1">
                    <a:lumMod val="85000"/>
                  </a:schemeClr>
                </a:solidFill>
                <a:latin typeface="Segoe UI Semibold" pitchFamily="34" charset="0"/>
              </a:rPr>
              <a:t>Activity</a:t>
            </a:r>
            <a:br>
              <a:rPr lang="en-US" sz="1200" dirty="0" smtClean="0">
                <a:solidFill>
                  <a:schemeClr val="bg1">
                    <a:lumMod val="85000"/>
                  </a:schemeClr>
                </a:solidFill>
                <a:latin typeface="Segoe UI Semibold" pitchFamily="34" charset="0"/>
              </a:rPr>
            </a:br>
            <a:r>
              <a:rPr lang="en-US" sz="1200" dirty="0" smtClean="0">
                <a:solidFill>
                  <a:schemeClr val="bg1">
                    <a:lumMod val="85000"/>
                  </a:schemeClr>
                </a:solidFill>
                <a:latin typeface="Segoe UI Light" pitchFamily="34" charset="0"/>
              </a:rPr>
              <a:t>Jon Froehlich</a:t>
            </a:r>
            <a:r>
              <a:rPr lang="en-US" sz="1200" dirty="0">
                <a:solidFill>
                  <a:schemeClr val="bg1">
                    <a:lumMod val="85000"/>
                  </a:schemeClr>
                </a:solidFill>
                <a:latin typeface="Segoe UI Light" pitchFamily="34" charset="0"/>
              </a:rPr>
              <a:t>, Eric Larson, Tim Campbell, </a:t>
            </a:r>
            <a:r>
              <a:rPr lang="en-US" sz="1200" dirty="0" err="1">
                <a:solidFill>
                  <a:schemeClr val="bg1">
                    <a:lumMod val="85000"/>
                  </a:schemeClr>
                </a:solidFill>
                <a:latin typeface="Segoe UI Light" pitchFamily="34" charset="0"/>
              </a:rPr>
              <a:t>Conor</a:t>
            </a:r>
            <a:r>
              <a:rPr lang="en-US" sz="1200" dirty="0">
                <a:solidFill>
                  <a:schemeClr val="bg1">
                    <a:lumMod val="85000"/>
                  </a:schemeClr>
                </a:solidFill>
                <a:latin typeface="Segoe UI Light" pitchFamily="34" charset="0"/>
              </a:rPr>
              <a:t> Haggerty, James Fogarty, </a:t>
            </a:r>
            <a:r>
              <a:rPr lang="en-US" sz="1200" dirty="0" err="1">
                <a:solidFill>
                  <a:schemeClr val="bg1">
                    <a:lumMod val="85000"/>
                  </a:schemeClr>
                </a:solidFill>
                <a:latin typeface="Segoe UI Light" pitchFamily="34" charset="0"/>
              </a:rPr>
              <a:t>Shwetak</a:t>
            </a:r>
            <a:r>
              <a:rPr lang="en-US" sz="1200" dirty="0">
                <a:solidFill>
                  <a:schemeClr val="bg1">
                    <a:lumMod val="85000"/>
                  </a:schemeClr>
                </a:solidFill>
                <a:latin typeface="Segoe UI Light" pitchFamily="34" charset="0"/>
              </a:rPr>
              <a:t> N. </a:t>
            </a:r>
            <a:r>
              <a:rPr lang="en-US" sz="1200" dirty="0" smtClean="0">
                <a:solidFill>
                  <a:schemeClr val="bg1">
                    <a:lumMod val="85000"/>
                  </a:schemeClr>
                </a:solidFill>
                <a:latin typeface="Segoe UI Light" pitchFamily="34" charset="0"/>
              </a:rPr>
              <a:t>Patel, </a:t>
            </a:r>
            <a:r>
              <a:rPr lang="en-US" sz="1200" i="1" dirty="0" smtClean="0">
                <a:solidFill>
                  <a:schemeClr val="bg1">
                    <a:lumMod val="85000"/>
                  </a:schemeClr>
                </a:solidFill>
                <a:latin typeface="Segoe UI Light" pitchFamily="34" charset="0"/>
              </a:rPr>
              <a:t>Proceedings </a:t>
            </a:r>
            <a:r>
              <a:rPr lang="en-US" sz="1200" i="1" dirty="0">
                <a:solidFill>
                  <a:schemeClr val="bg1">
                    <a:lumMod val="85000"/>
                  </a:schemeClr>
                </a:solidFill>
                <a:latin typeface="Segoe UI Light" pitchFamily="34" charset="0"/>
              </a:rPr>
              <a:t>of </a:t>
            </a:r>
            <a:r>
              <a:rPr lang="en-US" sz="1200" i="1" dirty="0" err="1">
                <a:solidFill>
                  <a:schemeClr val="bg1">
                    <a:lumMod val="85000"/>
                  </a:schemeClr>
                </a:solidFill>
                <a:latin typeface="Segoe UI Light" pitchFamily="34" charset="0"/>
              </a:rPr>
              <a:t>Ubicomp</a:t>
            </a:r>
            <a:r>
              <a:rPr lang="en-US" sz="1200" i="1" dirty="0">
                <a:solidFill>
                  <a:schemeClr val="bg1">
                    <a:lumMod val="85000"/>
                  </a:schemeClr>
                </a:solidFill>
                <a:latin typeface="Segoe UI Light" pitchFamily="34" charset="0"/>
              </a:rPr>
              <a:t> </a:t>
            </a:r>
            <a:r>
              <a:rPr lang="en-US" sz="1200" i="1" dirty="0" smtClean="0">
                <a:solidFill>
                  <a:schemeClr val="bg1">
                    <a:lumMod val="85000"/>
                  </a:schemeClr>
                </a:solidFill>
                <a:latin typeface="Segoe UI Light" pitchFamily="34" charset="0"/>
              </a:rPr>
              <a:t>2009</a:t>
            </a:r>
          </a:p>
          <a:p>
            <a:pPr>
              <a:spcAft>
                <a:spcPts val="1200"/>
              </a:spcAft>
            </a:pPr>
            <a:r>
              <a:rPr lang="en-US" sz="1200" dirty="0">
                <a:solidFill>
                  <a:schemeClr val="bg1">
                    <a:lumMod val="85000"/>
                  </a:schemeClr>
                </a:solidFill>
                <a:latin typeface="Segoe UI Semibold" pitchFamily="34" charset="0"/>
              </a:rPr>
              <a:t>Disaggregated Water Sensing From a Single, Pressure-Based Sensor: An Extended Analysis of </a:t>
            </a:r>
            <a:r>
              <a:rPr lang="en-US" sz="1200" dirty="0" err="1">
                <a:solidFill>
                  <a:schemeClr val="bg1">
                    <a:lumMod val="85000"/>
                  </a:schemeClr>
                </a:solidFill>
                <a:latin typeface="Segoe UI Semibold" pitchFamily="34" charset="0"/>
              </a:rPr>
              <a:t>HydroSense</a:t>
            </a:r>
            <a:r>
              <a:rPr lang="en-US" sz="1200" dirty="0">
                <a:solidFill>
                  <a:schemeClr val="bg1">
                    <a:lumMod val="85000"/>
                  </a:schemeClr>
                </a:solidFill>
                <a:latin typeface="Segoe UI Semibold" pitchFamily="34" charset="0"/>
              </a:rPr>
              <a:t> Using Staged </a:t>
            </a:r>
            <a:r>
              <a:rPr lang="en-US" sz="1200" dirty="0" smtClean="0">
                <a:solidFill>
                  <a:schemeClr val="bg1">
                    <a:lumMod val="85000"/>
                  </a:schemeClr>
                </a:solidFill>
                <a:latin typeface="Segoe UI Semibold" pitchFamily="34" charset="0"/>
              </a:rPr>
              <a:t>Experiments</a:t>
            </a:r>
            <a:br>
              <a:rPr lang="en-US" sz="1200" dirty="0" smtClean="0">
                <a:solidFill>
                  <a:schemeClr val="bg1">
                    <a:lumMod val="85000"/>
                  </a:schemeClr>
                </a:solidFill>
                <a:latin typeface="Segoe UI Semibold" pitchFamily="34" charset="0"/>
              </a:rPr>
            </a:br>
            <a:r>
              <a:rPr lang="en-US" sz="1200" dirty="0" smtClean="0">
                <a:solidFill>
                  <a:schemeClr val="bg1">
                    <a:lumMod val="85000"/>
                  </a:schemeClr>
                </a:solidFill>
                <a:latin typeface="Segoe UI Light" pitchFamily="34" charset="0"/>
              </a:rPr>
              <a:t>Eric </a:t>
            </a:r>
            <a:r>
              <a:rPr lang="en-US" sz="1200" dirty="0">
                <a:solidFill>
                  <a:schemeClr val="bg1">
                    <a:lumMod val="85000"/>
                  </a:schemeClr>
                </a:solidFill>
                <a:latin typeface="Segoe UI Light" pitchFamily="34" charset="0"/>
              </a:rPr>
              <a:t>Larson, Jon Froehlich, Tim Campbell, </a:t>
            </a:r>
            <a:r>
              <a:rPr lang="en-US" sz="1200" dirty="0" err="1">
                <a:solidFill>
                  <a:schemeClr val="bg1">
                    <a:lumMod val="85000"/>
                  </a:schemeClr>
                </a:solidFill>
                <a:latin typeface="Segoe UI Light" pitchFamily="34" charset="0"/>
              </a:rPr>
              <a:t>Conor</a:t>
            </a:r>
            <a:r>
              <a:rPr lang="en-US" sz="1200" dirty="0">
                <a:solidFill>
                  <a:schemeClr val="bg1">
                    <a:lumMod val="85000"/>
                  </a:schemeClr>
                </a:solidFill>
                <a:latin typeface="Segoe UI Light" pitchFamily="34" charset="0"/>
              </a:rPr>
              <a:t> Haggerty, Les Atlas, James Fogarty, </a:t>
            </a:r>
            <a:r>
              <a:rPr lang="en-US" sz="1200" dirty="0" err="1">
                <a:solidFill>
                  <a:schemeClr val="bg1">
                    <a:lumMod val="85000"/>
                  </a:schemeClr>
                </a:solidFill>
                <a:latin typeface="Segoe UI Light" pitchFamily="34" charset="0"/>
              </a:rPr>
              <a:t>Shwetak</a:t>
            </a:r>
            <a:r>
              <a:rPr lang="en-US" sz="1200" dirty="0">
                <a:solidFill>
                  <a:schemeClr val="bg1">
                    <a:lumMod val="85000"/>
                  </a:schemeClr>
                </a:solidFill>
                <a:latin typeface="Segoe UI Light" pitchFamily="34" charset="0"/>
              </a:rPr>
              <a:t> N. </a:t>
            </a:r>
            <a:r>
              <a:rPr lang="en-US" sz="1200" dirty="0" smtClean="0">
                <a:solidFill>
                  <a:schemeClr val="bg1">
                    <a:lumMod val="85000"/>
                  </a:schemeClr>
                </a:solidFill>
                <a:latin typeface="Segoe UI Light" pitchFamily="34" charset="0"/>
              </a:rPr>
              <a:t>Patel, </a:t>
            </a:r>
            <a:r>
              <a:rPr lang="en-US" sz="1200" i="1" dirty="0" smtClean="0">
                <a:solidFill>
                  <a:schemeClr val="bg1">
                    <a:lumMod val="85000"/>
                  </a:schemeClr>
                </a:solidFill>
                <a:latin typeface="Segoe UI Light" pitchFamily="34" charset="0"/>
              </a:rPr>
              <a:t>Journal of Pervasive </a:t>
            </a:r>
            <a:r>
              <a:rPr lang="en-US" sz="1200" i="1" dirty="0">
                <a:solidFill>
                  <a:schemeClr val="bg1">
                    <a:lumMod val="85000"/>
                  </a:schemeClr>
                </a:solidFill>
                <a:latin typeface="Segoe UI Light" pitchFamily="34" charset="0"/>
              </a:rPr>
              <a:t>and Mobile Computing (PMC) 2010</a:t>
            </a:r>
          </a:p>
          <a:p>
            <a:pPr>
              <a:spcAft>
                <a:spcPts val="1200"/>
              </a:spcAft>
            </a:pPr>
            <a:r>
              <a:rPr lang="en-US" sz="1200" dirty="0" smtClean="0">
                <a:solidFill>
                  <a:schemeClr val="bg1">
                    <a:lumMod val="85000"/>
                  </a:schemeClr>
                </a:solidFill>
                <a:latin typeface="Segoe UI Semibold" pitchFamily="34" charset="0"/>
              </a:rPr>
              <a:t>A </a:t>
            </a:r>
            <a:r>
              <a:rPr lang="en-US" sz="1200" dirty="0">
                <a:solidFill>
                  <a:schemeClr val="bg1">
                    <a:lumMod val="85000"/>
                  </a:schemeClr>
                </a:solidFill>
                <a:latin typeface="Segoe UI Semibold" pitchFamily="34" charset="0"/>
              </a:rPr>
              <a:t>Longitudinal Study of Pressure Sensing to Infer Real-World Water Usage Events in the </a:t>
            </a:r>
            <a:r>
              <a:rPr lang="en-US" sz="1200" dirty="0" smtClean="0">
                <a:solidFill>
                  <a:schemeClr val="bg1">
                    <a:lumMod val="85000"/>
                  </a:schemeClr>
                </a:solidFill>
                <a:latin typeface="Segoe UI Semibold" pitchFamily="34" charset="0"/>
              </a:rPr>
              <a:t>Home</a:t>
            </a:r>
            <a:r>
              <a:rPr lang="en-US" sz="1200" dirty="0" smtClean="0">
                <a:solidFill>
                  <a:schemeClr val="bg1">
                    <a:lumMod val="85000"/>
                  </a:schemeClr>
                </a:solidFill>
                <a:latin typeface="Segoe UI Light" pitchFamily="34" charset="0"/>
              </a:rPr>
              <a:t/>
            </a:r>
            <a:br>
              <a:rPr lang="en-US" sz="1200" dirty="0" smtClean="0">
                <a:solidFill>
                  <a:schemeClr val="bg1">
                    <a:lumMod val="85000"/>
                  </a:schemeClr>
                </a:solidFill>
                <a:latin typeface="Segoe UI Light" pitchFamily="34" charset="0"/>
              </a:rPr>
            </a:br>
            <a:r>
              <a:rPr lang="en-US" sz="1200" dirty="0" smtClean="0">
                <a:solidFill>
                  <a:schemeClr val="bg1">
                    <a:lumMod val="85000"/>
                  </a:schemeClr>
                </a:solidFill>
                <a:latin typeface="Segoe UI Light" pitchFamily="34" charset="0"/>
              </a:rPr>
              <a:t>Jon </a:t>
            </a:r>
            <a:r>
              <a:rPr lang="en-US" sz="1200" dirty="0">
                <a:solidFill>
                  <a:schemeClr val="bg1">
                    <a:lumMod val="85000"/>
                  </a:schemeClr>
                </a:solidFill>
                <a:latin typeface="Segoe UI Light" pitchFamily="34" charset="0"/>
              </a:rPr>
              <a:t>Froehlich, Eric Larson, Elliot Saba, Tim Campbell, Les Atlas, James Fogarty, </a:t>
            </a:r>
            <a:r>
              <a:rPr lang="en-US" sz="1200" dirty="0" err="1">
                <a:solidFill>
                  <a:schemeClr val="bg1">
                    <a:lumMod val="85000"/>
                  </a:schemeClr>
                </a:solidFill>
                <a:latin typeface="Segoe UI Light" pitchFamily="34" charset="0"/>
              </a:rPr>
              <a:t>Shwetak</a:t>
            </a:r>
            <a:r>
              <a:rPr lang="en-US" sz="1200" dirty="0">
                <a:solidFill>
                  <a:schemeClr val="bg1">
                    <a:lumMod val="85000"/>
                  </a:schemeClr>
                </a:solidFill>
                <a:latin typeface="Segoe UI Light" pitchFamily="34" charset="0"/>
              </a:rPr>
              <a:t> </a:t>
            </a:r>
            <a:r>
              <a:rPr lang="en-US" sz="1200" dirty="0" smtClean="0">
                <a:solidFill>
                  <a:schemeClr val="bg1">
                    <a:lumMod val="85000"/>
                  </a:schemeClr>
                </a:solidFill>
                <a:latin typeface="Segoe UI Light" pitchFamily="34" charset="0"/>
              </a:rPr>
              <a:t>Patel, </a:t>
            </a:r>
            <a:r>
              <a:rPr lang="en-US" sz="1200" i="1" dirty="0" smtClean="0">
                <a:solidFill>
                  <a:schemeClr val="bg1">
                    <a:lumMod val="85000"/>
                  </a:schemeClr>
                </a:solidFill>
                <a:latin typeface="Segoe UI Light" pitchFamily="34" charset="0"/>
              </a:rPr>
              <a:t>Proceedings </a:t>
            </a:r>
            <a:r>
              <a:rPr lang="en-US" sz="1200" i="1" dirty="0">
                <a:solidFill>
                  <a:schemeClr val="bg1">
                    <a:lumMod val="85000"/>
                  </a:schemeClr>
                </a:solidFill>
                <a:latin typeface="Segoe UI Light" pitchFamily="34" charset="0"/>
              </a:rPr>
              <a:t>of Pervasive 2011</a:t>
            </a:r>
          </a:p>
        </p:txBody>
      </p:sp>
      <p:sp>
        <p:nvSpPr>
          <p:cNvPr id="25" name="Rectangle 24"/>
          <p:cNvSpPr/>
          <p:nvPr/>
        </p:nvSpPr>
        <p:spPr>
          <a:xfrm>
            <a:off x="4753100" y="4194971"/>
            <a:ext cx="1411477" cy="461665"/>
          </a:xfrm>
          <a:prstGeom prst="rect">
            <a:avLst/>
          </a:prstGeom>
        </p:spPr>
        <p:txBody>
          <a:bodyPr wrap="none">
            <a:spAutoFit/>
          </a:bodyPr>
          <a:lstStyle/>
          <a:p>
            <a:r>
              <a:rPr lang="en-US" sz="2400" dirty="0" smtClean="0">
                <a:solidFill>
                  <a:prstClr val="white">
                    <a:lumMod val="95000"/>
                  </a:prstClr>
                </a:solidFill>
                <a:latin typeface="Segoe UI Semibold" pitchFamily="34" charset="0"/>
              </a:rPr>
              <a:t>reflect</a:t>
            </a:r>
            <a:r>
              <a:rPr lang="en-US" sz="2400" baseline="-25000" dirty="0" smtClean="0">
                <a:solidFill>
                  <a:srgbClr val="00B0F0"/>
                </a:solidFill>
                <a:latin typeface="Segoe UI Light" pitchFamily="34" charset="0"/>
              </a:rPr>
              <a:t>2</a:t>
            </a:r>
            <a:r>
              <a:rPr lang="en-US" sz="2400" dirty="0" smtClean="0">
                <a:solidFill>
                  <a:srgbClr val="00B0F0"/>
                </a:solidFill>
                <a:latin typeface="Segoe UI Light" pitchFamily="34" charset="0"/>
              </a:rPr>
              <a:t>O</a:t>
            </a:r>
            <a:endParaRPr lang="en-US" dirty="0">
              <a:solidFill>
                <a:srgbClr val="00B0F0"/>
              </a:solidFill>
              <a:latin typeface="Segoe UI Light" pitchFamily="34" charset="0"/>
            </a:endParaRPr>
          </a:p>
        </p:txBody>
      </p:sp>
      <p:sp>
        <p:nvSpPr>
          <p:cNvPr id="26" name="Rectangle 25"/>
          <p:cNvSpPr/>
          <p:nvPr/>
        </p:nvSpPr>
        <p:spPr>
          <a:xfrm>
            <a:off x="4764975" y="4561125"/>
            <a:ext cx="4383975" cy="2092881"/>
          </a:xfrm>
          <a:prstGeom prst="rect">
            <a:avLst/>
          </a:prstGeom>
        </p:spPr>
        <p:txBody>
          <a:bodyPr wrap="square">
            <a:spAutoFit/>
          </a:bodyPr>
          <a:lstStyle/>
          <a:p>
            <a:pPr>
              <a:spcAft>
                <a:spcPts val="1200"/>
              </a:spcAft>
            </a:pPr>
            <a:r>
              <a:rPr lang="en-US" sz="1200" dirty="0">
                <a:solidFill>
                  <a:schemeClr val="bg1">
                    <a:lumMod val="85000"/>
                  </a:schemeClr>
                </a:solidFill>
                <a:latin typeface="Segoe UI Semibold" pitchFamily="34" charset="0"/>
              </a:rPr>
              <a:t>The Design and Evaluation of Prototype Eco-Feedback Displays for Fixture-Level Water Usage </a:t>
            </a:r>
            <a:r>
              <a:rPr lang="en-US" sz="1200" dirty="0" smtClean="0">
                <a:solidFill>
                  <a:schemeClr val="bg1">
                    <a:lumMod val="85000"/>
                  </a:schemeClr>
                </a:solidFill>
                <a:latin typeface="Segoe UI Semibold" pitchFamily="34" charset="0"/>
              </a:rPr>
              <a:t>Data</a:t>
            </a:r>
            <a:br>
              <a:rPr lang="en-US" sz="1200" dirty="0" smtClean="0">
                <a:solidFill>
                  <a:schemeClr val="bg1">
                    <a:lumMod val="85000"/>
                  </a:schemeClr>
                </a:solidFill>
                <a:latin typeface="Segoe UI Semibold" pitchFamily="34" charset="0"/>
              </a:rPr>
            </a:br>
            <a:r>
              <a:rPr lang="en-US" sz="1200" dirty="0" smtClean="0">
                <a:solidFill>
                  <a:schemeClr val="bg1">
                    <a:lumMod val="85000"/>
                  </a:schemeClr>
                </a:solidFill>
                <a:latin typeface="Segoe UI Light" pitchFamily="34" charset="0"/>
              </a:rPr>
              <a:t>Jon </a:t>
            </a:r>
            <a:r>
              <a:rPr lang="en-US" sz="1200" dirty="0">
                <a:solidFill>
                  <a:schemeClr val="bg1">
                    <a:lumMod val="85000"/>
                  </a:schemeClr>
                </a:solidFill>
                <a:latin typeface="Segoe UI Light" pitchFamily="34" charset="0"/>
              </a:rPr>
              <a:t>Froehlich, Leah </a:t>
            </a:r>
            <a:r>
              <a:rPr lang="en-US" sz="1200" dirty="0" err="1">
                <a:solidFill>
                  <a:schemeClr val="bg1">
                    <a:lumMod val="85000"/>
                  </a:schemeClr>
                </a:solidFill>
                <a:latin typeface="Segoe UI Light" pitchFamily="34" charset="0"/>
              </a:rPr>
              <a:t>Findlater</a:t>
            </a:r>
            <a:r>
              <a:rPr lang="en-US" sz="1200" dirty="0">
                <a:solidFill>
                  <a:schemeClr val="bg1">
                    <a:lumMod val="85000"/>
                  </a:schemeClr>
                </a:solidFill>
                <a:latin typeface="Segoe UI Light" pitchFamily="34" charset="0"/>
              </a:rPr>
              <a:t>, Marilyn </a:t>
            </a:r>
            <a:r>
              <a:rPr lang="en-US" sz="1200" dirty="0" err="1">
                <a:solidFill>
                  <a:schemeClr val="bg1">
                    <a:lumMod val="85000"/>
                  </a:schemeClr>
                </a:solidFill>
                <a:latin typeface="Segoe UI Light" pitchFamily="34" charset="0"/>
              </a:rPr>
              <a:t>Ostergren</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Solai</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Ramanathan</a:t>
            </a:r>
            <a:r>
              <a:rPr lang="en-US" sz="1200" dirty="0">
                <a:solidFill>
                  <a:schemeClr val="bg1">
                    <a:lumMod val="85000"/>
                  </a:schemeClr>
                </a:solidFill>
                <a:latin typeface="Segoe UI Light" pitchFamily="34" charset="0"/>
              </a:rPr>
              <a:t>, Josh Peterson, Inness </a:t>
            </a:r>
            <a:r>
              <a:rPr lang="en-US" sz="1200" dirty="0" err="1">
                <a:solidFill>
                  <a:schemeClr val="bg1">
                    <a:lumMod val="85000"/>
                  </a:schemeClr>
                </a:solidFill>
                <a:latin typeface="Segoe UI Light" pitchFamily="34" charset="0"/>
              </a:rPr>
              <a:t>Wragg</a:t>
            </a:r>
            <a:r>
              <a:rPr lang="en-US" sz="1200" dirty="0">
                <a:solidFill>
                  <a:schemeClr val="bg1">
                    <a:lumMod val="85000"/>
                  </a:schemeClr>
                </a:solidFill>
                <a:latin typeface="Segoe UI Light" pitchFamily="34" charset="0"/>
              </a:rPr>
              <a:t>, Eric Larson, </a:t>
            </a:r>
            <a:r>
              <a:rPr lang="en-US" sz="1200" dirty="0" err="1">
                <a:solidFill>
                  <a:schemeClr val="bg1">
                    <a:lumMod val="85000"/>
                  </a:schemeClr>
                </a:solidFill>
                <a:latin typeface="Segoe UI Light" pitchFamily="34" charset="0"/>
              </a:rPr>
              <a:t>Fabia</a:t>
            </a:r>
            <a:r>
              <a:rPr lang="en-US" sz="1200" dirty="0">
                <a:solidFill>
                  <a:schemeClr val="bg1">
                    <a:lumMod val="85000"/>
                  </a:schemeClr>
                </a:solidFill>
                <a:latin typeface="Segoe UI Light" pitchFamily="34" charset="0"/>
              </a:rPr>
              <a:t> Fu, </a:t>
            </a:r>
            <a:r>
              <a:rPr lang="en-US" sz="1200" dirty="0" err="1">
                <a:solidFill>
                  <a:schemeClr val="bg1">
                    <a:lumMod val="85000"/>
                  </a:schemeClr>
                </a:solidFill>
                <a:latin typeface="Segoe UI Light" pitchFamily="34" charset="0"/>
              </a:rPr>
              <a:t>Mazhengmin</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Bai</a:t>
            </a:r>
            <a:r>
              <a:rPr lang="en-US" sz="1200" dirty="0">
                <a:solidFill>
                  <a:schemeClr val="bg1">
                    <a:lumMod val="85000"/>
                  </a:schemeClr>
                </a:solidFill>
                <a:latin typeface="Segoe UI Light" pitchFamily="34" charset="0"/>
              </a:rPr>
              <a:t>, </a:t>
            </a:r>
            <a:r>
              <a:rPr lang="en-US" sz="1200" dirty="0" err="1">
                <a:solidFill>
                  <a:schemeClr val="bg1">
                    <a:lumMod val="85000"/>
                  </a:schemeClr>
                </a:solidFill>
                <a:latin typeface="Segoe UI Light" pitchFamily="34" charset="0"/>
              </a:rPr>
              <a:t>Shwetak</a:t>
            </a:r>
            <a:r>
              <a:rPr lang="en-US" sz="1200" dirty="0">
                <a:solidFill>
                  <a:schemeClr val="bg1">
                    <a:lumMod val="85000"/>
                  </a:schemeClr>
                </a:solidFill>
                <a:latin typeface="Segoe UI Light" pitchFamily="34" charset="0"/>
              </a:rPr>
              <a:t> Patel, James </a:t>
            </a:r>
            <a:r>
              <a:rPr lang="en-US" sz="1200" dirty="0" err="1" smtClean="0">
                <a:solidFill>
                  <a:schemeClr val="bg1">
                    <a:lumMod val="85000"/>
                  </a:schemeClr>
                </a:solidFill>
                <a:latin typeface="Segoe UI Light" pitchFamily="34" charset="0"/>
              </a:rPr>
              <a:t>Landay</a:t>
            </a:r>
            <a:r>
              <a:rPr lang="en-US" sz="1200" dirty="0" smtClean="0">
                <a:solidFill>
                  <a:schemeClr val="bg1">
                    <a:lumMod val="85000"/>
                  </a:schemeClr>
                </a:solidFill>
                <a:latin typeface="Segoe UI Light" pitchFamily="34" charset="0"/>
              </a:rPr>
              <a:t>, </a:t>
            </a:r>
            <a:r>
              <a:rPr lang="en-US" sz="1200" i="1" dirty="0" smtClean="0">
                <a:solidFill>
                  <a:schemeClr val="bg1">
                    <a:lumMod val="85000"/>
                  </a:schemeClr>
                </a:solidFill>
                <a:latin typeface="Segoe UI Light" pitchFamily="34" charset="0"/>
              </a:rPr>
              <a:t>Proceedings </a:t>
            </a:r>
            <a:r>
              <a:rPr lang="en-US" sz="1200" i="1" dirty="0">
                <a:solidFill>
                  <a:schemeClr val="bg1">
                    <a:lumMod val="85000"/>
                  </a:schemeClr>
                </a:solidFill>
                <a:latin typeface="Segoe UI Light" pitchFamily="34" charset="0"/>
              </a:rPr>
              <a:t>of CHI </a:t>
            </a:r>
            <a:r>
              <a:rPr lang="en-US" sz="1200" i="1" dirty="0" smtClean="0">
                <a:solidFill>
                  <a:schemeClr val="bg1">
                    <a:lumMod val="85000"/>
                  </a:schemeClr>
                </a:solidFill>
                <a:latin typeface="Segoe UI Light" pitchFamily="34" charset="0"/>
              </a:rPr>
              <a:t>2012</a:t>
            </a:r>
          </a:p>
          <a:p>
            <a:pPr>
              <a:spcAft>
                <a:spcPts val="1200"/>
              </a:spcAft>
            </a:pPr>
            <a:r>
              <a:rPr lang="en-US" sz="1200" dirty="0">
                <a:solidFill>
                  <a:schemeClr val="bg1">
                    <a:lumMod val="85000"/>
                  </a:schemeClr>
                </a:solidFill>
                <a:latin typeface="Segoe UI Semibold" pitchFamily="34" charset="0"/>
              </a:rPr>
              <a:t>Sensing and Feedback of Everyday Activities to Promote Environmental </a:t>
            </a:r>
            <a:r>
              <a:rPr lang="en-US" sz="1200" dirty="0" smtClean="0">
                <a:solidFill>
                  <a:schemeClr val="bg1">
                    <a:lumMod val="85000"/>
                  </a:schemeClr>
                </a:solidFill>
                <a:latin typeface="Segoe UI Semibold" pitchFamily="34" charset="0"/>
              </a:rPr>
              <a:t>Behaviors</a:t>
            </a:r>
            <a:br>
              <a:rPr lang="en-US" sz="1200" dirty="0" smtClean="0">
                <a:solidFill>
                  <a:schemeClr val="bg1">
                    <a:lumMod val="85000"/>
                  </a:schemeClr>
                </a:solidFill>
                <a:latin typeface="Segoe UI Semibold" pitchFamily="34" charset="0"/>
              </a:rPr>
            </a:br>
            <a:r>
              <a:rPr lang="en-US" sz="1200" dirty="0" smtClean="0">
                <a:solidFill>
                  <a:schemeClr val="bg1">
                    <a:lumMod val="85000"/>
                  </a:schemeClr>
                </a:solidFill>
                <a:latin typeface="Segoe UI Light" pitchFamily="34" charset="0"/>
              </a:rPr>
              <a:t>Jon Froehlich, </a:t>
            </a:r>
            <a:r>
              <a:rPr lang="en-US" sz="1200" i="1" dirty="0" smtClean="0">
                <a:solidFill>
                  <a:schemeClr val="bg1">
                    <a:lumMod val="85000"/>
                  </a:schemeClr>
                </a:solidFill>
                <a:latin typeface="Segoe UI Light" pitchFamily="34" charset="0"/>
              </a:rPr>
              <a:t>University </a:t>
            </a:r>
            <a:r>
              <a:rPr lang="en-US" sz="1200" i="1" dirty="0">
                <a:solidFill>
                  <a:schemeClr val="bg1">
                    <a:lumMod val="85000"/>
                  </a:schemeClr>
                </a:solidFill>
                <a:latin typeface="Segoe UI Light" pitchFamily="34" charset="0"/>
              </a:rPr>
              <a:t>of Washington Doctoral Dissertation 2011</a:t>
            </a:r>
          </a:p>
        </p:txBody>
      </p:sp>
    </p:spTree>
    <p:extLst>
      <p:ext uri="{BB962C8B-B14F-4D97-AF65-F5344CB8AC3E}">
        <p14:creationId xmlns:p14="http://schemas.microsoft.com/office/powerpoint/2010/main" val="1886917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p:cNvSpPr txBox="1">
            <a:spLocks/>
          </p:cNvSpPr>
          <p:nvPr/>
        </p:nvSpPr>
        <p:spPr>
          <a:xfrm>
            <a:off x="0" y="-15825"/>
            <a:ext cx="9148949" cy="868362"/>
          </a:xfrm>
          <a:prstGeom prst="rect">
            <a:avLst/>
          </a:prstGeom>
        </p:spPr>
        <p:txBody>
          <a:bodyPr vert="horz" lIns="91369" tIns="45685" rIns="91369" bIns="45685" rtlCol="0" anchor="ctr">
            <a:noAutofit/>
          </a:bodyPr>
          <a:lstStyle/>
          <a:p>
            <a:pPr algn="ctr">
              <a:spcBef>
                <a:spcPct val="0"/>
              </a:spcBef>
              <a:defRPr/>
            </a:pPr>
            <a:r>
              <a:rPr lang="en-US" sz="5400" b="1" dirty="0" smtClean="0">
                <a:solidFill>
                  <a:prstClr val="white"/>
                </a:solidFill>
                <a:latin typeface="Segoe UI Semibold" pitchFamily="34" charset="0"/>
                <a:ea typeface="Segoe UI" pitchFamily="34" charset="0"/>
                <a:cs typeface="Segoe UI" pitchFamily="34" charset="0"/>
              </a:rPr>
              <a:t>recent </a:t>
            </a:r>
            <a:r>
              <a:rPr lang="en-US" sz="5400" dirty="0" smtClean="0">
                <a:solidFill>
                  <a:prstClr val="white"/>
                </a:solidFill>
                <a:latin typeface="Segoe UI Light" pitchFamily="34" charset="0"/>
                <a:ea typeface="Segoe UI" pitchFamily="34" charset="0"/>
                <a:cs typeface="Segoe UI" pitchFamily="34" charset="0"/>
              </a:rPr>
              <a:t>related talks</a:t>
            </a:r>
            <a:endParaRPr lang="en-US" sz="7200" dirty="0">
              <a:solidFill>
                <a:prstClr val="white"/>
              </a:solidFill>
              <a:latin typeface="Segoe UI Light" pitchFamily="34" charset="0"/>
              <a:ea typeface="Segoe UI" pitchFamily="34" charset="0"/>
              <a:cs typeface="Segoe UI" pitchFamily="34" charset="0"/>
            </a:endParaRPr>
          </a:p>
        </p:txBody>
      </p:sp>
      <p:sp>
        <p:nvSpPr>
          <p:cNvPr id="6" name="Rectangle 5"/>
          <p:cNvSpPr/>
          <p:nvPr/>
        </p:nvSpPr>
        <p:spPr>
          <a:xfrm>
            <a:off x="1714500" y="667871"/>
            <a:ext cx="5850319" cy="384721"/>
          </a:xfrm>
          <a:prstGeom prst="rect">
            <a:avLst/>
          </a:prstGeom>
        </p:spPr>
        <p:txBody>
          <a:bodyPr wrap="none">
            <a:spAutoFit/>
          </a:bodyPr>
          <a:lstStyle/>
          <a:p>
            <a:r>
              <a:rPr lang="en-US" sz="1850" dirty="0">
                <a:solidFill>
                  <a:schemeClr val="bg1">
                    <a:lumMod val="75000"/>
                  </a:schemeClr>
                </a:solidFill>
                <a:latin typeface="Segoe UI Light" pitchFamily="34" charset="0"/>
              </a:rPr>
              <a:t>d</a:t>
            </a:r>
            <a:r>
              <a:rPr lang="en-US" sz="1850" dirty="0" smtClean="0">
                <a:solidFill>
                  <a:schemeClr val="bg1">
                    <a:lumMod val="75000"/>
                  </a:schemeClr>
                </a:solidFill>
                <a:latin typeface="Segoe UI Light" pitchFamily="34" charset="0"/>
              </a:rPr>
              <a:t>ownload here: http</a:t>
            </a:r>
            <a:r>
              <a:rPr lang="en-US" sz="1850" dirty="0">
                <a:solidFill>
                  <a:schemeClr val="bg1">
                    <a:lumMod val="75000"/>
                  </a:schemeClr>
                </a:solidFill>
                <a:latin typeface="Segoe UI Light" pitchFamily="34" charset="0"/>
              </a:rPr>
              <a:t>://www.cs.umd.edu/~jonf/talks.html</a:t>
            </a:r>
          </a:p>
        </p:txBody>
      </p:sp>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814" r="12603"/>
          <a:stretch/>
        </p:blipFill>
        <p:spPr bwMode="auto">
          <a:xfrm rot="21278289">
            <a:off x="521249" y="1639534"/>
            <a:ext cx="4243493"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500" r="12605"/>
          <a:stretch/>
        </p:blipFill>
        <p:spPr bwMode="auto">
          <a:xfrm rot="219771">
            <a:off x="4099050" y="2342648"/>
            <a:ext cx="4261273"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253360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research\talks\UMD_HCIL2012_Symposium\images\artleo.com_158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1283924"/>
            <a:ext cx="12259044" cy="81419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83534" y="0"/>
            <a:ext cx="8458200" cy="954107"/>
          </a:xfrm>
          <a:prstGeom prst="rect">
            <a:avLst/>
          </a:prstGeom>
        </p:spPr>
        <p:txBody>
          <a:bodyPr wrap="square">
            <a:spAutoFit/>
          </a:bodyPr>
          <a:lstStyle/>
          <a:p>
            <a:pPr algn="ctr"/>
            <a:r>
              <a:rPr lang="en-US" sz="5600" dirty="0">
                <a:solidFill>
                  <a:schemeClr val="bg1"/>
                </a:solidFill>
                <a:latin typeface="Segoe UI Semibold" pitchFamily="34" charset="0"/>
              </a:rPr>
              <a:t>Reflections of </a:t>
            </a:r>
            <a:r>
              <a:rPr lang="en-US" sz="5600" dirty="0" smtClean="0">
                <a:solidFill>
                  <a:schemeClr val="bg1"/>
                </a:solidFill>
                <a:latin typeface="Segoe UI Semibold" pitchFamily="34" charset="0"/>
              </a:rPr>
              <a:t>Ourselves</a:t>
            </a:r>
          </a:p>
        </p:txBody>
      </p:sp>
      <p:sp>
        <p:nvSpPr>
          <p:cNvPr id="6" name="Rectangle 5"/>
          <p:cNvSpPr/>
          <p:nvPr/>
        </p:nvSpPr>
        <p:spPr>
          <a:xfrm>
            <a:off x="-304800" y="758808"/>
            <a:ext cx="8534400" cy="469359"/>
          </a:xfrm>
          <a:prstGeom prst="rect">
            <a:avLst/>
          </a:prstGeom>
        </p:spPr>
        <p:txBody>
          <a:bodyPr wrap="square">
            <a:spAutoFit/>
          </a:bodyPr>
          <a:lstStyle/>
          <a:p>
            <a:pPr algn="ctr"/>
            <a:r>
              <a:rPr lang="en-US" sz="2440" dirty="0">
                <a:solidFill>
                  <a:schemeClr val="bg1"/>
                </a:solidFill>
                <a:latin typeface="Segoe UI Light" pitchFamily="34" charset="0"/>
              </a:rPr>
              <a:t>Sensing and Feedback to Inform Everyday Human Behavior</a:t>
            </a:r>
          </a:p>
        </p:txBody>
      </p:sp>
      <p:sp>
        <p:nvSpPr>
          <p:cNvPr id="60" name="Rectangle 59"/>
          <p:cNvSpPr/>
          <p:nvPr/>
        </p:nvSpPr>
        <p:spPr>
          <a:xfrm>
            <a:off x="0" y="6248400"/>
            <a:ext cx="9144000" cy="616247"/>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61" name="Picture 60" descr="C:\Users\Jon and Leah\Documents\My Dropbox\HCIL Logos\hcil-logo_hires.png"/>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8532631" y="6309563"/>
            <a:ext cx="577700" cy="50986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61" descr="C:\research\talks\VirginiaTech2012_SeminarSeries\umd_logo.png"/>
          <p:cNvPicPr>
            <a:picLocks noChangeAspect="1" noChangeArrowheads="1"/>
          </p:cNvPicPr>
          <p:nvPr/>
        </p:nvPicPr>
        <p:blipFill rotWithShape="1">
          <a:blip r:embed="rId4">
            <a:extLst>
              <a:ext uri="{28A0092B-C50C-407E-A947-70E740481C1C}">
                <a14:useLocalDpi xmlns:a14="http://schemas.microsoft.com/office/drawing/2010/main" val="0"/>
              </a:ext>
            </a:extLst>
          </a:blip>
          <a:srcRect l="20170"/>
          <a:stretch/>
        </p:blipFill>
        <p:spPr bwMode="auto">
          <a:xfrm>
            <a:off x="130792" y="6398231"/>
            <a:ext cx="1545608" cy="315517"/>
          </a:xfrm>
          <a:prstGeom prst="rect">
            <a:avLst/>
          </a:prstGeom>
          <a:noFill/>
          <a:extLst>
            <a:ext uri="{909E8E84-426E-40DD-AFC4-6F175D3DCCD1}">
              <a14:hiddenFill xmlns:a14="http://schemas.microsoft.com/office/drawing/2010/main">
                <a:solidFill>
                  <a:srgbClr val="FFFFFF"/>
                </a:solidFill>
              </a14:hiddenFill>
            </a:ext>
          </a:extLst>
        </p:spPr>
      </p:pic>
      <p:sp>
        <p:nvSpPr>
          <p:cNvPr id="63" name="TextBox 62"/>
          <p:cNvSpPr txBox="1"/>
          <p:nvPr/>
        </p:nvSpPr>
        <p:spPr>
          <a:xfrm>
            <a:off x="6758765" y="6320196"/>
            <a:ext cx="1860700" cy="477054"/>
          </a:xfrm>
          <a:prstGeom prst="rect">
            <a:avLst/>
          </a:prstGeom>
          <a:noFill/>
        </p:spPr>
        <p:txBody>
          <a:bodyPr wrap="square" rtlCol="0">
            <a:spAutoFit/>
          </a:bodyPr>
          <a:lstStyle/>
          <a:p>
            <a:pPr algn="r">
              <a:lnSpc>
                <a:spcPts val="1000"/>
              </a:lnSpc>
            </a:pPr>
            <a:r>
              <a:rPr lang="en-US" sz="1000" dirty="0" smtClean="0">
                <a:solidFill>
                  <a:schemeClr val="bg1"/>
                </a:solidFill>
                <a:latin typeface="Segoe UI Light" pitchFamily="34" charset="0"/>
              </a:rPr>
              <a:t>Human-Computer</a:t>
            </a:r>
          </a:p>
          <a:p>
            <a:pPr algn="r">
              <a:lnSpc>
                <a:spcPts val="1000"/>
              </a:lnSpc>
            </a:pPr>
            <a:r>
              <a:rPr lang="en-US" sz="1000" dirty="0" smtClean="0">
                <a:solidFill>
                  <a:schemeClr val="bg1"/>
                </a:solidFill>
                <a:latin typeface="Segoe UI Light" pitchFamily="34" charset="0"/>
              </a:rPr>
              <a:t>Interaction</a:t>
            </a:r>
          </a:p>
          <a:p>
            <a:pPr algn="r">
              <a:lnSpc>
                <a:spcPts val="1000"/>
              </a:lnSpc>
            </a:pPr>
            <a:r>
              <a:rPr lang="en-US" sz="1000" dirty="0" smtClean="0">
                <a:solidFill>
                  <a:schemeClr val="bg1"/>
                </a:solidFill>
                <a:latin typeface="Segoe UI Light" pitchFamily="34" charset="0"/>
              </a:rPr>
              <a:t>Laboratory</a:t>
            </a:r>
          </a:p>
        </p:txBody>
      </p:sp>
      <p:sp>
        <p:nvSpPr>
          <p:cNvPr id="64" name="TextBox 63"/>
          <p:cNvSpPr txBox="1"/>
          <p:nvPr/>
        </p:nvSpPr>
        <p:spPr>
          <a:xfrm>
            <a:off x="3453017" y="6258580"/>
            <a:ext cx="2499216" cy="580159"/>
          </a:xfrm>
          <a:prstGeom prst="rect">
            <a:avLst/>
          </a:prstGeom>
          <a:noFill/>
        </p:spPr>
        <p:txBody>
          <a:bodyPr wrap="square" lIns="0" rIns="0" rtlCol="0">
            <a:spAutoFit/>
          </a:bodyPr>
          <a:lstStyle/>
          <a:p>
            <a:r>
              <a:rPr lang="en-US" sz="2000" spc="500" dirty="0" smtClean="0">
                <a:solidFill>
                  <a:schemeClr val="bg1"/>
                </a:solidFill>
                <a:latin typeface="Segoe UI Semibold" pitchFamily="34" charset="0"/>
              </a:rPr>
              <a:t>@jonfroehlich</a:t>
            </a:r>
          </a:p>
          <a:p>
            <a:r>
              <a:rPr lang="en-US" sz="1190" dirty="0" smtClean="0">
                <a:solidFill>
                  <a:schemeClr val="bg1"/>
                </a:solidFill>
                <a:latin typeface="Segoe UI Light" pitchFamily="34" charset="0"/>
              </a:rPr>
              <a:t>Assistant Professor Computer Science</a:t>
            </a:r>
          </a:p>
        </p:txBody>
      </p:sp>
      <p:grpSp>
        <p:nvGrpSpPr>
          <p:cNvPr id="40" name="Group 39"/>
          <p:cNvGrpSpPr/>
          <p:nvPr/>
        </p:nvGrpSpPr>
        <p:grpSpPr>
          <a:xfrm>
            <a:off x="1507265" y="1312760"/>
            <a:ext cx="719954" cy="719955"/>
            <a:chOff x="1916575" y="4689370"/>
            <a:chExt cx="1207625" cy="1207625"/>
          </a:xfrm>
        </p:grpSpPr>
        <p:sp>
          <p:nvSpPr>
            <p:cNvPr id="43" name="Oval 42"/>
            <p:cNvSpPr/>
            <p:nvPr/>
          </p:nvSpPr>
          <p:spPr>
            <a:xfrm>
              <a:off x="1916575" y="4689370"/>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46" name="Picture 3" descr="D:\research\talks\UMD_HCIL2012_Symposium\images\excavator_whit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96933" y="4893254"/>
              <a:ext cx="758033" cy="697120"/>
            </a:xfrm>
            <a:prstGeom prst="rect">
              <a:avLst/>
            </a:prstGeom>
            <a:noFill/>
          </p:spPr>
        </p:pic>
      </p:grpSp>
      <p:grpSp>
        <p:nvGrpSpPr>
          <p:cNvPr id="52" name="Group 51"/>
          <p:cNvGrpSpPr/>
          <p:nvPr/>
        </p:nvGrpSpPr>
        <p:grpSpPr>
          <a:xfrm>
            <a:off x="117132" y="1312943"/>
            <a:ext cx="719586" cy="719587"/>
            <a:chOff x="519067" y="4689678"/>
            <a:chExt cx="1207007" cy="1207008"/>
          </a:xfrm>
        </p:grpSpPr>
        <p:sp>
          <p:nvSpPr>
            <p:cNvPr id="59" name="Oval 58"/>
            <p:cNvSpPr/>
            <p:nvPr/>
          </p:nvSpPr>
          <p:spPr>
            <a:xfrm>
              <a:off x="519067" y="4689678"/>
              <a:ext cx="1207007" cy="1207008"/>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65" name="Picture 4" descr="D:\research\talks\UMD_HCIL2012_Symposium\images\white_shove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9226999">
              <a:off x="678619" y="4873365"/>
              <a:ext cx="867318" cy="867318"/>
            </a:xfrm>
            <a:prstGeom prst="rect">
              <a:avLst/>
            </a:prstGeom>
            <a:noFill/>
          </p:spPr>
        </p:pic>
      </p:grpSp>
      <p:grpSp>
        <p:nvGrpSpPr>
          <p:cNvPr id="66" name="Group 65"/>
          <p:cNvGrpSpPr/>
          <p:nvPr/>
        </p:nvGrpSpPr>
        <p:grpSpPr>
          <a:xfrm>
            <a:off x="2897766" y="1314076"/>
            <a:ext cx="719954" cy="719955"/>
            <a:chOff x="3257550" y="4691578"/>
            <a:chExt cx="1207625" cy="1207625"/>
          </a:xfrm>
        </p:grpSpPr>
        <p:sp>
          <p:nvSpPr>
            <p:cNvPr id="67" name="Oval 66"/>
            <p:cNvSpPr/>
            <p:nvPr/>
          </p:nvSpPr>
          <p:spPr>
            <a:xfrm>
              <a:off x="3257550" y="4691578"/>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8" name="Group 67"/>
            <p:cNvGrpSpPr/>
            <p:nvPr/>
          </p:nvGrpSpPr>
          <p:grpSpPr>
            <a:xfrm>
              <a:off x="3559858" y="4869862"/>
              <a:ext cx="599437" cy="661070"/>
              <a:chOff x="3559858" y="3127445"/>
              <a:chExt cx="599437" cy="661070"/>
            </a:xfrm>
            <a:noFill/>
          </p:grpSpPr>
          <p:sp>
            <p:nvSpPr>
              <p:cNvPr id="69" name="Rectangle 68"/>
              <p:cNvSpPr/>
              <p:nvPr/>
            </p:nvSpPr>
            <p:spPr>
              <a:xfrm>
                <a:off x="3559858" y="3322286"/>
                <a:ext cx="174836" cy="466229"/>
              </a:xfrm>
              <a:prstGeom prst="rect">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0" name="Rectangle 69"/>
              <p:cNvSpPr/>
              <p:nvPr/>
            </p:nvSpPr>
            <p:spPr>
              <a:xfrm>
                <a:off x="3772159" y="3127445"/>
                <a:ext cx="174836" cy="661070"/>
              </a:xfrm>
              <a:prstGeom prst="rect">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1" name="Rectangle 70"/>
              <p:cNvSpPr/>
              <p:nvPr/>
            </p:nvSpPr>
            <p:spPr>
              <a:xfrm>
                <a:off x="3984459" y="3548740"/>
                <a:ext cx="174836" cy="239775"/>
              </a:xfrm>
              <a:prstGeom prst="rect">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grpSp>
      <p:grpSp>
        <p:nvGrpSpPr>
          <p:cNvPr id="72" name="Group 71"/>
          <p:cNvGrpSpPr/>
          <p:nvPr/>
        </p:nvGrpSpPr>
        <p:grpSpPr>
          <a:xfrm>
            <a:off x="5678768" y="1310502"/>
            <a:ext cx="719954" cy="719955"/>
            <a:chOff x="5974225" y="4685583"/>
            <a:chExt cx="1207625" cy="1207625"/>
          </a:xfrm>
        </p:grpSpPr>
        <p:sp>
          <p:nvSpPr>
            <p:cNvPr id="73" name="Oval 72"/>
            <p:cNvSpPr/>
            <p:nvPr/>
          </p:nvSpPr>
          <p:spPr>
            <a:xfrm>
              <a:off x="5974225" y="4685583"/>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4" name="Picture 10" descr="D:\research\talks\UMD_HCIL2012_Symposium\images\person_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34038" y="4847567"/>
              <a:ext cx="889691" cy="889691"/>
            </a:xfrm>
            <a:prstGeom prst="rect">
              <a:avLst/>
            </a:prstGeom>
            <a:noFill/>
          </p:spPr>
        </p:pic>
      </p:grpSp>
      <p:grpSp>
        <p:nvGrpSpPr>
          <p:cNvPr id="75" name="Group 74"/>
          <p:cNvGrpSpPr/>
          <p:nvPr/>
        </p:nvGrpSpPr>
        <p:grpSpPr>
          <a:xfrm>
            <a:off x="7069271" y="1310502"/>
            <a:ext cx="719954" cy="719955"/>
            <a:chOff x="7326775" y="4685583"/>
            <a:chExt cx="1207625" cy="1207625"/>
          </a:xfrm>
        </p:grpSpPr>
        <p:sp>
          <p:nvSpPr>
            <p:cNvPr id="76" name="Oval 75"/>
            <p:cNvSpPr/>
            <p:nvPr/>
          </p:nvSpPr>
          <p:spPr>
            <a:xfrm>
              <a:off x="7326775" y="4685583"/>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7" name="Picture 11" descr="D:\research\talks\UMD_HCIL2012_Symposium\images\FamilyWhiteTran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12113" y="4992021"/>
              <a:ext cx="826779" cy="635000"/>
            </a:xfrm>
            <a:prstGeom prst="rect">
              <a:avLst/>
            </a:prstGeom>
            <a:noFill/>
          </p:spPr>
        </p:pic>
      </p:grpSp>
      <p:grpSp>
        <p:nvGrpSpPr>
          <p:cNvPr id="78" name="Group 77"/>
          <p:cNvGrpSpPr/>
          <p:nvPr/>
        </p:nvGrpSpPr>
        <p:grpSpPr>
          <a:xfrm>
            <a:off x="4288267" y="1304859"/>
            <a:ext cx="719954" cy="828741"/>
            <a:chOff x="4015291" y="2228494"/>
            <a:chExt cx="1042918" cy="1200506"/>
          </a:xfrm>
        </p:grpSpPr>
        <p:grpSp>
          <p:nvGrpSpPr>
            <p:cNvPr id="79" name="Group 78"/>
            <p:cNvGrpSpPr/>
            <p:nvPr/>
          </p:nvGrpSpPr>
          <p:grpSpPr>
            <a:xfrm>
              <a:off x="4015291" y="2228494"/>
              <a:ext cx="1042918" cy="1200506"/>
              <a:chOff x="4629150" y="4676117"/>
              <a:chExt cx="1207625" cy="1390100"/>
            </a:xfrm>
          </p:grpSpPr>
          <p:sp>
            <p:nvSpPr>
              <p:cNvPr id="81" name="Oval 80"/>
              <p:cNvSpPr/>
              <p:nvPr/>
            </p:nvSpPr>
            <p:spPr>
              <a:xfrm>
                <a:off x="4629150" y="4676117"/>
                <a:ext cx="1207625" cy="1207625"/>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82" name="Group 81"/>
              <p:cNvGrpSpPr/>
              <p:nvPr/>
            </p:nvGrpSpPr>
            <p:grpSpPr>
              <a:xfrm>
                <a:off x="4957981" y="5017843"/>
                <a:ext cx="732557" cy="1048374"/>
                <a:chOff x="4700864" y="3310375"/>
                <a:chExt cx="732557" cy="1048374"/>
              </a:xfrm>
              <a:noFill/>
            </p:grpSpPr>
            <p:sp>
              <p:nvSpPr>
                <p:cNvPr id="83" name="Arc 82"/>
                <p:cNvSpPr/>
                <p:nvPr/>
              </p:nvSpPr>
              <p:spPr>
                <a:xfrm>
                  <a:off x="4700864" y="3443177"/>
                  <a:ext cx="274982" cy="895902"/>
                </a:xfrm>
                <a:prstGeom prst="arc">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84" name="Arc 83"/>
                <p:cNvSpPr/>
                <p:nvPr/>
              </p:nvSpPr>
              <p:spPr>
                <a:xfrm flipH="1">
                  <a:off x="5063704" y="3462847"/>
                  <a:ext cx="274982" cy="895902"/>
                </a:xfrm>
                <a:prstGeom prst="arc">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85" name="Picture 7" descr="D:\research\talks\UMD_HCIL2012_Symposium\images\FlowerPatel2_tran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84365" y="3310375"/>
                  <a:ext cx="349056" cy="304944"/>
                </a:xfrm>
                <a:prstGeom prst="rect">
                  <a:avLst/>
                </a:prstGeom>
                <a:grpFill/>
                <a:extLst/>
              </p:spPr>
            </p:pic>
            <p:sp>
              <p:nvSpPr>
                <p:cNvPr id="86" name="Teardrop 85"/>
                <p:cNvSpPr/>
                <p:nvPr/>
              </p:nvSpPr>
              <p:spPr>
                <a:xfrm rot="4609076">
                  <a:off x="4764355" y="3687404"/>
                  <a:ext cx="200847" cy="95044"/>
                </a:xfrm>
                <a:prstGeom prst="teardrop">
                  <a:avLst>
                    <a:gd name="adj" fmla="val 154652"/>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87" name="Teardrop 86"/>
                <p:cNvSpPr/>
                <p:nvPr/>
              </p:nvSpPr>
              <p:spPr>
                <a:xfrm rot="16990924" flipH="1">
                  <a:off x="5080272" y="3657435"/>
                  <a:ext cx="177403" cy="83950"/>
                </a:xfrm>
                <a:prstGeom prst="teardrop">
                  <a:avLst>
                    <a:gd name="adj" fmla="val 154652"/>
                  </a:avLst>
                </a:pr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grpSp>
        <p:pic>
          <p:nvPicPr>
            <p:cNvPr id="80" name="Picture 4" descr="D:\research\talks\UMD_HCIL2012_Symposium\images\FlowerPetal_Trans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35779" y="2338420"/>
              <a:ext cx="525779" cy="50292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8951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p:cNvSpPr/>
          <p:nvPr/>
        </p:nvSpPr>
        <p:spPr>
          <a:xfrm flipV="1">
            <a:off x="2860382" y="8229600"/>
            <a:ext cx="3155950" cy="1828800"/>
          </a:xfrm>
          <a:prstGeom prst="arc">
            <a:avLst>
              <a:gd name="adj1" fmla="val 10814535"/>
              <a:gd name="adj2" fmla="val 0"/>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8" name="TextBox 17"/>
          <p:cNvSpPr txBox="1"/>
          <p:nvPr/>
        </p:nvSpPr>
        <p:spPr>
          <a:xfrm>
            <a:off x="4226429" y="3145982"/>
            <a:ext cx="3293007" cy="923330"/>
          </a:xfrm>
          <a:prstGeom prst="rect">
            <a:avLst/>
          </a:prstGeom>
          <a:noFill/>
        </p:spPr>
        <p:txBody>
          <a:bodyPr wrap="square" rtlCol="0">
            <a:spAutoFit/>
          </a:bodyPr>
          <a:lstStyle/>
          <a:p>
            <a:pPr algn="ctr"/>
            <a:r>
              <a:rPr lang="en-US" sz="5400" dirty="0" smtClean="0">
                <a:solidFill>
                  <a:prstClr val="black">
                    <a:lumMod val="50000"/>
                    <a:lumOff val="50000"/>
                  </a:prstClr>
                </a:solidFill>
                <a:latin typeface="Segoe UI Semibold" pitchFamily="34" charset="0"/>
              </a:rPr>
              <a:t>feedback</a:t>
            </a:r>
            <a:endParaRPr lang="en-US" sz="5400" dirty="0">
              <a:solidFill>
                <a:prstClr val="black">
                  <a:lumMod val="50000"/>
                  <a:lumOff val="50000"/>
                </a:prstClr>
              </a:solidFill>
              <a:latin typeface="Segoe UI Semibold" pitchFamily="34" charset="0"/>
            </a:endParaRPr>
          </a:p>
        </p:txBody>
      </p:sp>
      <p:sp>
        <p:nvSpPr>
          <p:cNvPr id="19" name="TextBox 18"/>
          <p:cNvSpPr txBox="1"/>
          <p:nvPr/>
        </p:nvSpPr>
        <p:spPr>
          <a:xfrm>
            <a:off x="1541439" y="3145982"/>
            <a:ext cx="3087195" cy="923330"/>
          </a:xfrm>
          <a:prstGeom prst="rect">
            <a:avLst/>
          </a:prstGeom>
          <a:noFill/>
        </p:spPr>
        <p:txBody>
          <a:bodyPr wrap="square" rtlCol="0">
            <a:spAutoFit/>
          </a:bodyPr>
          <a:lstStyle/>
          <a:p>
            <a:pPr algn="ctr"/>
            <a:r>
              <a:rPr lang="en-US" sz="5400" dirty="0" smtClean="0">
                <a:solidFill>
                  <a:prstClr val="white">
                    <a:lumMod val="65000"/>
                  </a:prstClr>
                </a:solidFill>
                <a:latin typeface="Segoe UI Semibold" pitchFamily="34" charset="0"/>
              </a:rPr>
              <a:t>sensing</a:t>
            </a:r>
            <a:endParaRPr lang="en-US" sz="2000" dirty="0">
              <a:solidFill>
                <a:prstClr val="white">
                  <a:lumMod val="65000"/>
                </a:prstClr>
              </a:solidFill>
              <a:latin typeface="Segoe UI Semibold" pitchFamily="34" charset="0"/>
            </a:endParaRPr>
          </a:p>
        </p:txBody>
      </p:sp>
      <p:sp>
        <p:nvSpPr>
          <p:cNvPr id="23" name="Arc 22"/>
          <p:cNvSpPr/>
          <p:nvPr/>
        </p:nvSpPr>
        <p:spPr>
          <a:xfrm rot="10800000">
            <a:off x="2987845" y="2694579"/>
            <a:ext cx="2872322" cy="1963021"/>
          </a:xfrm>
          <a:prstGeom prst="arc">
            <a:avLst>
              <a:gd name="adj1" fmla="val 11422372"/>
              <a:gd name="adj2" fmla="val 20956376"/>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4" name="Arc 23"/>
          <p:cNvSpPr/>
          <p:nvPr/>
        </p:nvSpPr>
        <p:spPr>
          <a:xfrm rot="10800000" flipV="1">
            <a:off x="-2705100" y="6422669"/>
            <a:ext cx="2743200" cy="2743200"/>
          </a:xfrm>
          <a:prstGeom prst="arc">
            <a:avLst>
              <a:gd name="adj1" fmla="val 16117222"/>
              <a:gd name="adj2" fmla="val 15115890"/>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nvGrpSpPr>
          <p:cNvPr id="3" name="Group 2"/>
          <p:cNvGrpSpPr/>
          <p:nvPr/>
        </p:nvGrpSpPr>
        <p:grpSpPr>
          <a:xfrm>
            <a:off x="2987845" y="2152901"/>
            <a:ext cx="2872322" cy="2322979"/>
            <a:chOff x="2987845" y="2152901"/>
            <a:chExt cx="2872322" cy="2322979"/>
          </a:xfrm>
        </p:grpSpPr>
        <p:sp>
          <p:nvSpPr>
            <p:cNvPr id="9" name="Rectangle 8"/>
            <p:cNvSpPr/>
            <p:nvPr/>
          </p:nvSpPr>
          <p:spPr>
            <a:xfrm>
              <a:off x="3702864" y="2152901"/>
              <a:ext cx="1349793" cy="923330"/>
            </a:xfrm>
            <a:prstGeom prst="rect">
              <a:avLst/>
            </a:prstGeom>
          </p:spPr>
          <p:txBody>
            <a:bodyPr wrap="none">
              <a:spAutoFit/>
            </a:bodyPr>
            <a:lstStyle/>
            <a:p>
              <a:pPr algn="ctr"/>
              <a:r>
                <a:rPr lang="en-US" sz="5400" dirty="0" smtClean="0">
                  <a:solidFill>
                    <a:prstClr val="white">
                      <a:lumMod val="85000"/>
                    </a:prstClr>
                  </a:solidFill>
                  <a:latin typeface="Segoe UI Semibold" pitchFamily="34" charset="0"/>
                </a:rPr>
                <a:t>you</a:t>
              </a:r>
              <a:endParaRPr lang="en-US" sz="4800" dirty="0">
                <a:solidFill>
                  <a:prstClr val="white">
                    <a:lumMod val="85000"/>
                  </a:prstClr>
                </a:solidFill>
                <a:latin typeface="Segoe UI Semibold" pitchFamily="34" charset="0"/>
              </a:endParaRPr>
            </a:p>
          </p:txBody>
        </p:sp>
        <p:sp>
          <p:nvSpPr>
            <p:cNvPr id="10" name="Arc 9"/>
            <p:cNvSpPr/>
            <p:nvPr/>
          </p:nvSpPr>
          <p:spPr>
            <a:xfrm rot="10800000" flipH="1" flipV="1">
              <a:off x="2987845" y="2647080"/>
              <a:ext cx="2872322" cy="1828800"/>
            </a:xfrm>
            <a:prstGeom prst="arc">
              <a:avLst>
                <a:gd name="adj1" fmla="val 18009919"/>
                <a:gd name="adj2" fmla="val 20889353"/>
              </a:avLst>
            </a:prstGeom>
            <a:ln w="28575">
              <a:solidFill>
                <a:schemeClr val="bg1">
                  <a:lumMod val="85000"/>
                </a:schemeClr>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1" name="Arc 10"/>
            <p:cNvSpPr/>
            <p:nvPr/>
          </p:nvSpPr>
          <p:spPr>
            <a:xfrm rot="10800000" flipV="1">
              <a:off x="2987845" y="2647080"/>
              <a:ext cx="2872322" cy="1828800"/>
            </a:xfrm>
            <a:prstGeom prst="arc">
              <a:avLst>
                <a:gd name="adj1" fmla="val 18382002"/>
                <a:gd name="adj2" fmla="val 21164259"/>
              </a:avLst>
            </a:prstGeom>
            <a:ln w="28575">
              <a:solidFill>
                <a:schemeClr val="bg1">
                  <a:lumMod val="8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
        <p:nvSpPr>
          <p:cNvPr id="4" name="TextBox 3"/>
          <p:cNvSpPr txBox="1"/>
          <p:nvPr/>
        </p:nvSpPr>
        <p:spPr>
          <a:xfrm rot="21065562">
            <a:off x="-1384066" y="-2070583"/>
            <a:ext cx="4133557" cy="1754326"/>
          </a:xfrm>
          <a:prstGeom prst="rect">
            <a:avLst/>
          </a:prstGeom>
          <a:noFill/>
        </p:spPr>
        <p:txBody>
          <a:bodyPr wrap="square" rtlCol="0">
            <a:spAutoFit/>
          </a:bodyPr>
          <a:lstStyle/>
          <a:p>
            <a:r>
              <a:rPr lang="en-US" dirty="0" smtClean="0">
                <a:solidFill>
                  <a:srgbClr val="FF0000"/>
                </a:solidFill>
                <a:latin typeface="Segoe Print" pitchFamily="2" charset="0"/>
              </a:rPr>
              <a:t>Where do I introduce that this work is often called?</a:t>
            </a:r>
          </a:p>
          <a:p>
            <a:r>
              <a:rPr lang="en-US" dirty="0" smtClean="0">
                <a:solidFill>
                  <a:srgbClr val="FF0000"/>
                </a:solidFill>
                <a:latin typeface="Segoe Print" pitchFamily="2" charset="0"/>
              </a:rPr>
              <a:t>Persuasive technology</a:t>
            </a:r>
          </a:p>
          <a:p>
            <a:r>
              <a:rPr lang="en-US" dirty="0" smtClean="0">
                <a:solidFill>
                  <a:srgbClr val="FF0000"/>
                </a:solidFill>
                <a:latin typeface="Segoe Print" pitchFamily="2" charset="0"/>
              </a:rPr>
              <a:t>Quantified self</a:t>
            </a:r>
          </a:p>
          <a:p>
            <a:r>
              <a:rPr lang="en-US" dirty="0" smtClean="0">
                <a:solidFill>
                  <a:srgbClr val="FF0000"/>
                </a:solidFill>
                <a:latin typeface="Segoe Print" pitchFamily="2" charset="0"/>
              </a:rPr>
              <a:t>Personal informatics</a:t>
            </a:r>
          </a:p>
          <a:p>
            <a:r>
              <a:rPr lang="en-US" dirty="0" smtClean="0">
                <a:solidFill>
                  <a:srgbClr val="FF0000"/>
                </a:solidFill>
                <a:latin typeface="Segoe Print" pitchFamily="2" charset="0"/>
              </a:rPr>
              <a:t>Eco-feedback</a:t>
            </a:r>
            <a:endParaRPr lang="en-US" dirty="0">
              <a:solidFill>
                <a:srgbClr val="FF0000"/>
              </a:solidFill>
              <a:latin typeface="Segoe Print" pitchFamily="2" charset="0"/>
            </a:endParaRPr>
          </a:p>
        </p:txBody>
      </p:sp>
      <p:sp>
        <p:nvSpPr>
          <p:cNvPr id="12" name="Left Brace 11"/>
          <p:cNvSpPr/>
          <p:nvPr/>
        </p:nvSpPr>
        <p:spPr>
          <a:xfrm rot="16200000">
            <a:off x="-3314701" y="-884968"/>
            <a:ext cx="381001" cy="5486400"/>
          </a:xfrm>
          <a:prstGeom prst="leftBrace">
            <a:avLst>
              <a:gd name="adj1" fmla="val 8333"/>
              <a:gd name="adj2" fmla="val 44776"/>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00517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2.2|0.8|0.9|0.8|0.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1">
              <a:lumMod val="95000"/>
            </a:schemeClr>
          </a:solidFill>
        </a:ln>
      </a:spPr>
      <a:bodyPr wrap="none" rtlCol="0" anchor="ctr">
        <a:spAutoFit/>
      </a:bodyPr>
      <a:lstStyle>
        <a:defPPr algn="ctr">
          <a:defRPr sz="2800" dirty="0">
            <a:solidFill>
              <a:schemeClr val="bg1"/>
            </a:solidFill>
            <a:latin typeface="Segoe UI Light" pitchFamily="34" charset="0"/>
          </a:defRPr>
        </a:defPPr>
      </a:lstStyle>
    </a:spDef>
    <a:lnDef>
      <a:spPr>
        <a:ln>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sz="2800" dirty="0" smtClean="0">
            <a:solidFill>
              <a:schemeClr val="bg1"/>
            </a:solidFill>
            <a:latin typeface="Segoe UI Light" pitchFamily="34" charset="0"/>
          </a:defRPr>
        </a:defPPr>
      </a:lstStyle>
    </a:txDef>
  </a:objectDefaults>
  <a:extraClrSchemeLst/>
</a:theme>
</file>

<file path=ppt/theme/theme11.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ctr">
          <a:defRPr sz="2000" dirty="0" smtClean="0">
            <a:solidFill>
              <a:schemeClr val="tx1">
                <a:lumMod val="65000"/>
                <a:lumOff val="35000"/>
              </a:schemeClr>
            </a:solidFill>
            <a:latin typeface="Segoe UI Light" pitchFamily="34" charset="0"/>
          </a:defRPr>
        </a:defPPr>
      </a:lstStyle>
    </a:txDef>
  </a:objectDefaults>
  <a:extraClrSchemeLst/>
</a:theme>
</file>

<file path=ppt/theme/theme12.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ctr">
          <a:defRPr sz="2000" dirty="0" smtClean="0">
            <a:solidFill>
              <a:schemeClr val="tx1">
                <a:lumMod val="65000"/>
                <a:lumOff val="35000"/>
              </a:schemeClr>
            </a:solidFill>
            <a:latin typeface="Segoe UI Light" pitchFamily="34" charset="0"/>
          </a:defRPr>
        </a:defPPr>
      </a:lstStyle>
    </a:txDef>
  </a:objectDefaults>
  <a:extraClrSchemeLst/>
</a:theme>
</file>

<file path=ppt/theme/theme13.xml><?xml version="1.0" encoding="utf-8"?>
<a:theme xmlns:a="http://schemas.openxmlformats.org/drawingml/2006/main" name="2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bg1">
              <a:lumMod val="75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395" tIns="45699" rIns="91395" bIns="45699" rtlCol="0">
        <a:spAutoFit/>
      </a:bodyPr>
      <a:lstStyle>
        <a:defPPr defTabSz="913945">
          <a:defRPr sz="3200" dirty="0" smtClean="0">
            <a:solidFill>
              <a:schemeClr val="bg1"/>
            </a:solidFill>
            <a:latin typeface="Segoe UI Light" pitchFamily="34" charset="0"/>
          </a:defRPr>
        </a:defPPr>
      </a:lstStyle>
    </a:txDef>
  </a:objectDefaults>
  <a:extraClrSchemeLst/>
</a:theme>
</file>

<file path=ppt/theme/theme14.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solidFill>
              <a:schemeClr val="bg1">
                <a:lumMod val="95000"/>
              </a:schemeClr>
            </a:solidFill>
            <a:latin typeface="Segoe UI Light" pitchFamily="34" charset="0"/>
          </a:defRPr>
        </a:defPPr>
      </a:lstStyle>
    </a:txDef>
  </a:objectDefaults>
  <a:extraClrSchemeLst/>
</a:theme>
</file>

<file path=ppt/theme/theme15.xml><?xml version="1.0" encoding="utf-8"?>
<a:theme xmlns:a="http://schemas.openxmlformats.org/drawingml/2006/main" name="3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solidFill>
              <a:schemeClr val="bg1">
                <a:lumMod val="85000"/>
              </a:schemeClr>
            </a:solidFill>
            <a:latin typeface="Segoe UI" pitchFamily="34" charset="0"/>
            <a:ea typeface="Segoe UI" pitchFamily="34" charset="0"/>
            <a:cs typeface="Segoe UI" pitchFamily="34" charset="0"/>
          </a:defRPr>
        </a:defPPr>
      </a:lstStyle>
    </a:txDef>
  </a:objectDefaults>
  <a:extraClrSchemeLst/>
</a:theme>
</file>

<file path=ppt/theme/theme16.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bg1">
              <a:lumMod val="75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400" dirty="0" err="1" smtClean="0">
            <a:solidFill>
              <a:schemeClr val="bg1">
                <a:lumMod val="85000"/>
              </a:schemeClr>
            </a:solidFill>
            <a:latin typeface="Segoe UI Light" pitchFamily="34" charset="0"/>
          </a:defRPr>
        </a:defPPr>
      </a:lstStyle>
    </a:txDef>
  </a:objectDefaults>
  <a:extraClrSchemeLst/>
</a:theme>
</file>

<file path=ppt/theme/theme17.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ctr">
          <a:defRPr sz="2000" dirty="0" smtClean="0">
            <a:solidFill>
              <a:schemeClr val="tx1">
                <a:lumMod val="65000"/>
                <a:lumOff val="35000"/>
              </a:schemeClr>
            </a:solidFill>
            <a:latin typeface="Segoe UI Light" pitchFamily="34" charset="0"/>
          </a:defRPr>
        </a:defPPr>
      </a:lstStyle>
    </a:txDef>
  </a:objectDefaults>
  <a:extraClrSchemeLst/>
</a:theme>
</file>

<file path=ppt/theme/theme18.xml><?xml version="1.0" encoding="utf-8"?>
<a:theme xmlns:a="http://schemas.openxmlformats.org/drawingml/2006/main" name="1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chemeClr val="bg1">
                <a:lumMod val="95000"/>
              </a:schemeClr>
            </a:solidFill>
            <a:latin typeface="Segoe UI Light" pitchFamily="34" charset="0"/>
          </a:defRPr>
        </a:defPPr>
      </a:lstStyle>
    </a:txDef>
  </a:objectDefaults>
  <a:extraClrSchemeLst/>
</a:theme>
</file>

<file path=ppt/theme/theme1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1">
              <a:lumMod val="95000"/>
            </a:schemeClr>
          </a:solidFill>
        </a:ln>
      </a:spPr>
      <a:bodyPr wrap="none" rtlCol="0" anchor="ctr">
        <a:spAutoFit/>
      </a:bodyPr>
      <a:lstStyle>
        <a:defPPr algn="ctr">
          <a:defRPr sz="2800" dirty="0">
            <a:solidFill>
              <a:schemeClr val="bg1"/>
            </a:solidFill>
            <a:latin typeface="Segoe UI Light" pitchFamily="34" charset="0"/>
          </a:defRPr>
        </a:defPPr>
      </a:lstStyle>
    </a:spDef>
    <a:lnDef>
      <a:spPr>
        <a:ln>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sz="2800" dirty="0" smtClean="0">
            <a:solidFill>
              <a:schemeClr val="bg1"/>
            </a:solidFill>
            <a:latin typeface="Segoe UI Light" pitchFamily="34" charset="0"/>
          </a:defRPr>
        </a:defPPr>
      </a:lstStyle>
    </a:txDef>
  </a:objectDefaults>
  <a:extraClrSchemeLst/>
</a:theme>
</file>

<file path=ppt/theme/theme2.xml><?xml version="1.0" encoding="utf-8"?>
<a:theme xmlns:a="http://schemas.openxmlformats.org/drawingml/2006/main" name="2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ctr">
          <a:defRPr sz="2000" dirty="0" smtClean="0">
            <a:solidFill>
              <a:schemeClr val="tx1">
                <a:lumMod val="65000"/>
                <a:lumOff val="35000"/>
              </a:schemeClr>
            </a:solidFill>
            <a:latin typeface="Segoe UI Light" pitchFamily="34" charset="0"/>
          </a:defRPr>
        </a:defPPr>
      </a:lstStyle>
    </a:txDef>
  </a:objectDefaults>
  <a:extraClrScheme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1">
              <a:lumMod val="95000"/>
            </a:schemeClr>
          </a:solidFill>
        </a:ln>
      </a:spPr>
      <a:bodyPr wrap="none" rtlCol="0" anchor="ctr">
        <a:spAutoFit/>
      </a:bodyPr>
      <a:lstStyle>
        <a:defPPr algn="ctr">
          <a:defRPr sz="2800" dirty="0">
            <a:solidFill>
              <a:schemeClr val="bg1"/>
            </a:solidFill>
            <a:latin typeface="Segoe UI Light" pitchFamily="34" charset="0"/>
          </a:defRPr>
        </a:defPPr>
      </a:lstStyle>
    </a:spDef>
    <a:lnDef>
      <a:spPr>
        <a:ln>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sz="2800" dirty="0" smtClean="0">
            <a:solidFill>
              <a:schemeClr val="bg1"/>
            </a:solidFill>
            <a:latin typeface="Segoe UI Light" pitchFamily="34" charset="0"/>
          </a:defRPr>
        </a:defPPr>
      </a:lstStyle>
    </a:txDef>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2305</TotalTime>
  <Words>5040</Words>
  <Application>Microsoft Office PowerPoint</Application>
  <PresentationFormat>On-screen Show (4:3)</PresentationFormat>
  <Paragraphs>1015</Paragraphs>
  <Slides>88</Slides>
  <Notes>72</Notes>
  <HiddenSlides>3</HiddenSlides>
  <MMClips>2</MMClips>
  <ScaleCrop>false</ScaleCrop>
  <HeadingPairs>
    <vt:vector size="6" baseType="variant">
      <vt:variant>
        <vt:lpstr>Fonts Used</vt:lpstr>
      </vt:variant>
      <vt:variant>
        <vt:i4>14</vt:i4>
      </vt:variant>
      <vt:variant>
        <vt:lpstr>Theme</vt:lpstr>
      </vt:variant>
      <vt:variant>
        <vt:i4>19</vt:i4>
      </vt:variant>
      <vt:variant>
        <vt:lpstr>Slide Titles</vt:lpstr>
      </vt:variant>
      <vt:variant>
        <vt:i4>88</vt:i4>
      </vt:variant>
    </vt:vector>
  </HeadingPairs>
  <TitlesOfParts>
    <vt:vector size="121" baseType="lpstr">
      <vt:lpstr>Arial</vt:lpstr>
      <vt:lpstr>Segoe WP Semibold</vt:lpstr>
      <vt:lpstr>Segoe UI Light</vt:lpstr>
      <vt:lpstr>Times New Roman</vt:lpstr>
      <vt:lpstr>Segoe UI</vt:lpstr>
      <vt:lpstr>Century</vt:lpstr>
      <vt:lpstr>Cambria</vt:lpstr>
      <vt:lpstr>Verdana</vt:lpstr>
      <vt:lpstr>Segoe Condensed</vt:lpstr>
      <vt:lpstr>Calibri</vt:lpstr>
      <vt:lpstr>Segoe UI Semibold</vt:lpstr>
      <vt:lpstr>Wingdings</vt:lpstr>
      <vt:lpstr>Arial Black</vt:lpstr>
      <vt:lpstr>Segoe Print</vt:lpstr>
      <vt:lpstr>Office Theme</vt:lpstr>
      <vt:lpstr>27_Office Theme</vt:lpstr>
      <vt:lpstr>12_Office Theme</vt:lpstr>
      <vt:lpstr>6_Office Theme</vt:lpstr>
      <vt:lpstr>1_Office Theme</vt:lpstr>
      <vt:lpstr>2_Office Theme</vt:lpstr>
      <vt:lpstr>3_Office Theme</vt:lpstr>
      <vt:lpstr>4_Office Theme</vt:lpstr>
      <vt:lpstr>9_Office Theme</vt:lpstr>
      <vt:lpstr>5_Office Theme</vt:lpstr>
      <vt:lpstr>7_Office Theme</vt:lpstr>
      <vt:lpstr>10_Office Theme</vt:lpstr>
      <vt:lpstr>21_Office Theme</vt:lpstr>
      <vt:lpstr>14_Office Theme</vt:lpstr>
      <vt:lpstr>30_Office Theme</vt:lpstr>
      <vt:lpstr>15_Office Theme</vt:lpstr>
      <vt:lpstr>16_Office Theme</vt:lpstr>
      <vt:lpstr>17_Office Theme</vt:lpstr>
      <vt:lpstr>8_Office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 Want to Sense</vt:lpstr>
      <vt:lpstr>PowerPoint Presentation</vt:lpstr>
      <vt:lpstr>PowerPoint Presentation</vt:lpstr>
      <vt:lpstr>PowerPoint Presentation</vt:lpstr>
      <vt:lpstr>ubisystem components</vt:lpstr>
      <vt:lpstr>ubifit components</vt:lpstr>
      <vt:lpstr>ubigreen components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effectiveness of the ubifit glanceable display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dc:creator>
  <cp:lastModifiedBy>jon</cp:lastModifiedBy>
  <cp:revision>104</cp:revision>
  <dcterms:created xsi:type="dcterms:W3CDTF">2006-08-16T00:00:00Z</dcterms:created>
  <dcterms:modified xsi:type="dcterms:W3CDTF">2012-05-22T20:24:55Z</dcterms:modified>
</cp:coreProperties>
</file>