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95" r:id="rId3"/>
    <p:sldId id="257" r:id="rId4"/>
    <p:sldId id="298" r:id="rId5"/>
    <p:sldId id="299" r:id="rId6"/>
    <p:sldId id="289" r:id="rId7"/>
    <p:sldId id="288" r:id="rId8"/>
    <p:sldId id="292" r:id="rId9"/>
    <p:sldId id="263" r:id="rId10"/>
    <p:sldId id="296" r:id="rId11"/>
    <p:sldId id="297" r:id="rId12"/>
    <p:sldId id="266" r:id="rId13"/>
    <p:sldId id="269" r:id="rId14"/>
    <p:sldId id="271" r:id="rId15"/>
    <p:sldId id="275" r:id="rId16"/>
    <p:sldId id="302" r:id="rId17"/>
    <p:sldId id="300" r:id="rId18"/>
    <p:sldId id="290" r:id="rId19"/>
    <p:sldId id="293" r:id="rId20"/>
    <p:sldId id="277" r:id="rId21"/>
    <p:sldId id="279" r:id="rId22"/>
    <p:sldId id="28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879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0" autoAdjust="0"/>
    <p:restoredTop sz="82437" autoAdjust="0"/>
  </p:normalViewPr>
  <p:slideViewPr>
    <p:cSldViewPr>
      <p:cViewPr>
        <p:scale>
          <a:sx n="50" d="100"/>
          <a:sy n="50" d="100"/>
        </p:scale>
        <p:origin x="-2106" y="-3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BCBF19-065E-4632-87C6-6B1076DE065F}" type="datetimeFigureOut">
              <a:rPr lang="en-US" smtClean="0"/>
              <a:pPr/>
              <a:t>5/21/2012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C8D4BB-EF91-42AC-8483-C7FFA3D7ACB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a:t>
            </a:r>
            <a:r>
              <a:rPr lang="en-US" baseline="0" dirty="0" smtClean="0"/>
              <a:t> talk revolves around neighborhood safety concerns, let’s start with how we the people can make a difference by using technology.  Nation of Neighbors is one such platform for online neighborhood watch. It all started with Watch Jefferson County community, there were several robberies in a neighborhood, finally the resident of that neighborhood collaborated with the local law enforcement officials through this online platform and helped resolving the case. This was such an inspiring case, it lead us to the questions of:</a:t>
            </a:r>
            <a:endParaRPr lang="en-US" dirty="0" smtClean="0"/>
          </a:p>
          <a:p>
            <a:endParaRPr lang="en-US" dirty="0" smtClean="0"/>
          </a:p>
          <a:p>
            <a:r>
              <a:rPr lang="en-US" dirty="0" smtClean="0"/>
              <a:t>At this age of internet,</a:t>
            </a:r>
            <a:r>
              <a:rPr lang="en-US" baseline="0" dirty="0" smtClean="0"/>
              <a:t> we should take advantage of what technology has to offer us. We use internet for shopping, dating and what not.  And there are forums and communities to discuss issues of common interest, it varies from hobbies to health care,  solving your technical problem to prevent crime, yes even that. NON is one such web based platform ,where any one can create a community to participate in their neighborhood crime watch, invite other neighbors to join that community, discuss about safety issues on their locality, and even </a:t>
            </a:r>
            <a:r>
              <a:rPr lang="en-US" baseline="0" dirty="0" err="1" smtClean="0"/>
              <a:t>colaborate</a:t>
            </a:r>
            <a:r>
              <a:rPr lang="en-US" baseline="0" dirty="0" smtClean="0"/>
              <a:t> with the law </a:t>
            </a:r>
            <a:r>
              <a:rPr lang="en-US" baseline="0" dirty="0" err="1" smtClean="0"/>
              <a:t>enforcemnet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Large communities have comparatively more reports than any other activities, smaller communities have more invitations seeking further growth. After becoming stable with substantial number of members, </a:t>
            </a:r>
            <a:r>
              <a:rPr lang="en-US" sz="1200" b="1" kern="1200" smtClean="0">
                <a:solidFill>
                  <a:schemeClr val="tx1"/>
                </a:solidFill>
                <a:latin typeface="+mn-lt"/>
                <a:ea typeface="+mn-ea"/>
                <a:cs typeface="+mn-cs"/>
              </a:rPr>
              <a:t>they start to get more reports.</a:t>
            </a:r>
            <a:endParaRPr lang="en-US" dirty="0" smtClean="0"/>
          </a:p>
          <a:p>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After</a:t>
            </a:r>
            <a:r>
              <a:rPr lang="en-US" sz="1200" b="1" kern="1200" baseline="0" dirty="0" smtClean="0">
                <a:solidFill>
                  <a:schemeClr val="tx1"/>
                </a:solidFill>
                <a:latin typeface="+mn-lt"/>
                <a:ea typeface="+mn-ea"/>
                <a:cs typeface="+mn-cs"/>
              </a:rPr>
              <a:t> comparing the communities, we wanted to see how is the distribution of activities among the members, not all of them have similar level of activity. So we made metrics to identify the leaders. Leaders were whose activity level was significantly higher than the average per member activity of in their group. </a:t>
            </a:r>
            <a:r>
              <a:rPr lang="en-US" sz="1200" b="1" dirty="0" smtClean="0">
                <a:solidFill>
                  <a:schemeClr val="accent5">
                    <a:lumMod val="75000"/>
                  </a:schemeClr>
                </a:solidFill>
              </a:rPr>
              <a:t>leadership emerged from citizen concerned about their neighborhood.</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Only one community had 2 leaders. </a:t>
            </a:r>
          </a:p>
          <a:p>
            <a:r>
              <a:rPr lang="en-US" dirty="0" smtClean="0"/>
              <a:t>They are important in early stage of development. </a:t>
            </a:r>
          </a:p>
          <a:p>
            <a:r>
              <a:rPr lang="en-US" dirty="0" smtClean="0"/>
              <a:t>In Several</a:t>
            </a:r>
            <a:r>
              <a:rPr lang="en-US" baseline="0" dirty="0" smtClean="0"/>
              <a:t> communities, those highly active people were active only at the beginning, their activity level decreased gradually. After observing these the natural question, was then what do the leader actually do ? What are their role in the community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growth rate for communities with no leaders is 0.6 members per month; for communities with one leader, the growth rate improved to 2.7 members per month, while for communities with two leaders, the growth rate reached 5.5 members per month. Controlling for other factors, the linear regression model in Table II illustrates that for each leader present in a community, the predicted growth rate increases by 3.0 members per month.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In communities where leaders make invitations, non-leaders make more invitations (though they make replies slightly less). When leaders post, non-leaders are more engaged in discussion (posting and replying more). In communities where leaders do a lot of reporting, non-leaders also report more.</a:t>
            </a:r>
          </a:p>
          <a:p>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smtClean="0">
                <a:solidFill>
                  <a:schemeClr val="tx1"/>
                </a:solidFill>
                <a:latin typeface="+mn-lt"/>
                <a:ea typeface="+mn-ea"/>
                <a:cs typeface="+mn-cs"/>
              </a:rPr>
              <a:t>leaders’ activity rates significantly influence non-leader activity rates.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communities where leaders make invitations, non-leaders make more invitations (though they make replies slightly less). When leaders post, non-leaders are more engaged in discussion (posting and replying more). In communities where leaders do a lot of reporting, non-leaders also report more.</a:t>
            </a:r>
          </a:p>
          <a:p>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already saw how activity level of a group varies among</a:t>
            </a:r>
            <a:r>
              <a:rPr lang="en-US" baseline="0" dirty="0" smtClean="0"/>
              <a:t> its members and that is </a:t>
            </a:r>
            <a:r>
              <a:rPr lang="en-US" baseline="0" dirty="0" err="1" smtClean="0"/>
              <a:t>is</a:t>
            </a:r>
            <a:r>
              <a:rPr lang="en-US" baseline="0" dirty="0" smtClean="0"/>
              <a:t> not the same in all time, by temporal analysis we can observe it more closely, what happens in course of time as the community grows ? </a:t>
            </a:r>
          </a:p>
          <a:p>
            <a:r>
              <a:rPr lang="en-US" baseline="0" dirty="0" smtClean="0"/>
              <a:t>Invitation diminishes as the community becomes saturated, but it was interesting to see reluctance of posting and </a:t>
            </a:r>
            <a:r>
              <a:rPr lang="en-US" baseline="0" dirty="0" err="1" smtClean="0"/>
              <a:t>repying</a:t>
            </a:r>
            <a:r>
              <a:rPr lang="en-US" baseline="0" dirty="0" smtClean="0"/>
              <a:t>. </a:t>
            </a:r>
          </a:p>
          <a:p>
            <a:r>
              <a:rPr lang="en-US" baseline="0" dirty="0" smtClean="0"/>
              <a:t>As the reports are only about crime and posts are about other things, people are more interested to share about criminal incidents happening around their neighborhood.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grant # IIS - 0968521 "Supporting A Nation of Neighbors with Community Analysis Visualization Environment"</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endParaRPr lang="en-US" smtClean="0">
              <a:latin typeface="Arial" pitchFamily="34" charset="0"/>
              <a:cs typeface="Arial" pitchFamily="34" charset="0"/>
            </a:endParaRPr>
          </a:p>
        </p:txBody>
      </p:sp>
      <p:sp>
        <p:nvSpPr>
          <p:cNvPr id="7172" name="Slide Number Placeholder 3"/>
          <p:cNvSpPr>
            <a:spLocks noGrp="1"/>
          </p:cNvSpPr>
          <p:nvPr>
            <p:ph type="sldNum" sz="quarter" idx="5"/>
          </p:nvPr>
        </p:nvSpPr>
        <p:spPr>
          <a:noFill/>
        </p:spPr>
        <p:txBody>
          <a:bodyPr/>
          <a:lstStyle/>
          <a:p>
            <a:fld id="{F8676CFA-CBF3-4AD1-8D60-3EBC9F5B63A5}" type="slidenum">
              <a:rPr lang="en-US" smtClean="0">
                <a:ea typeface="MS PGothic" pitchFamily="34" charset="-128"/>
              </a:rPr>
              <a:pPr/>
              <a:t>4</a:t>
            </a:fld>
            <a:endParaRPr lang="en-US" smtClean="0">
              <a:ea typeface="MS PGothic"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p:spPr>
        <p:txBody>
          <a:bodyPr/>
          <a:lstStyle/>
          <a:p>
            <a:pPr eaLnBrk="0" hangingPunct="0"/>
            <a:r>
              <a:rPr lang="en-US" sz="1200" dirty="0" smtClean="0"/>
              <a:t>Break-In/Burglary</a:t>
            </a:r>
          </a:p>
          <a:p>
            <a:pPr eaLnBrk="0" hangingPunct="0"/>
            <a:r>
              <a:rPr lang="en-US" sz="1200" dirty="0" smtClean="0"/>
              <a:t>Theft-Other Than from Home</a:t>
            </a:r>
          </a:p>
          <a:p>
            <a:pPr eaLnBrk="0" hangingPunct="0"/>
            <a:r>
              <a:rPr lang="en-US" sz="1200" dirty="0" smtClean="0"/>
              <a:t>Vandalism/Graffiti/Destruction</a:t>
            </a:r>
          </a:p>
          <a:p>
            <a:pPr eaLnBrk="0" hangingPunct="0"/>
            <a:r>
              <a:rPr lang="en-US" sz="1200" dirty="0" smtClean="0"/>
              <a:t>Suspicious Activity</a:t>
            </a:r>
          </a:p>
          <a:p>
            <a:pPr eaLnBrk="0" hangingPunct="0"/>
            <a:r>
              <a:rPr lang="en-US" sz="1200" dirty="0" smtClean="0"/>
              <a:t>Threat</a:t>
            </a:r>
          </a:p>
          <a:p>
            <a:pPr eaLnBrk="0" hangingPunct="0"/>
            <a:r>
              <a:rPr lang="en-US" sz="1200" dirty="0" smtClean="0"/>
              <a:t>Assault</a:t>
            </a:r>
          </a:p>
          <a:p>
            <a:pPr eaLnBrk="0" hangingPunct="0"/>
            <a:r>
              <a:rPr lang="en-US" sz="1200" dirty="0" smtClean="0"/>
              <a:t>Accident-Motor Vehicle</a:t>
            </a:r>
          </a:p>
          <a:p>
            <a:pPr eaLnBrk="0" hangingPunct="0"/>
            <a:r>
              <a:rPr lang="en-US" sz="1200" dirty="0" smtClean="0"/>
              <a:t>Drug Activity</a:t>
            </a:r>
          </a:p>
          <a:p>
            <a:pPr eaLnBrk="0" hangingPunct="0"/>
            <a:r>
              <a:rPr lang="en-US" sz="1200" dirty="0" smtClean="0"/>
              <a:t>Fire</a:t>
            </a:r>
          </a:p>
          <a:p>
            <a:pPr eaLnBrk="0" hangingPunct="0"/>
            <a:r>
              <a:rPr lang="en-US" sz="1200" dirty="0" smtClean="0"/>
              <a:t>Public Nuisance</a:t>
            </a:r>
          </a:p>
          <a:p>
            <a:pPr eaLnBrk="0" hangingPunct="0"/>
            <a:r>
              <a:rPr lang="en-US" sz="1200" dirty="0" smtClean="0"/>
              <a:t>Reckless Endangerment</a:t>
            </a:r>
          </a:p>
          <a:p>
            <a:pPr eaLnBrk="0" hangingPunct="0"/>
            <a:r>
              <a:rPr lang="en-US" sz="1200" dirty="0" smtClean="0"/>
              <a:t>Animal Problem</a:t>
            </a:r>
          </a:p>
          <a:p>
            <a:pPr eaLnBrk="0" hangingPunct="0"/>
            <a:r>
              <a:rPr lang="en-US" sz="1200" dirty="0" smtClean="0"/>
              <a:t>ATV Complaint</a:t>
            </a:r>
          </a:p>
          <a:p>
            <a:pPr eaLnBrk="0" hangingPunct="0"/>
            <a:r>
              <a:rPr lang="en-US" sz="1200" dirty="0" smtClean="0"/>
              <a:t>Litter/Garbage Dumping</a:t>
            </a:r>
          </a:p>
          <a:p>
            <a:pPr eaLnBrk="0" hangingPunct="0"/>
            <a:r>
              <a:rPr lang="en-US" sz="1200" dirty="0" smtClean="0"/>
              <a:t>Quality of Life Issue</a:t>
            </a:r>
          </a:p>
          <a:p>
            <a:pPr eaLnBrk="0" hangingPunct="0"/>
            <a:r>
              <a:rPr lang="en-US" sz="1200" dirty="0" smtClean="0"/>
              <a:t>Other</a:t>
            </a:r>
          </a:p>
          <a:p>
            <a:endParaRPr lang="en-US" dirty="0" smtClean="0">
              <a:latin typeface="Arial" pitchFamily="34" charset="0"/>
              <a:cs typeface="Arial" pitchFamily="34" charset="0"/>
            </a:endParaRPr>
          </a:p>
        </p:txBody>
      </p:sp>
      <p:sp>
        <p:nvSpPr>
          <p:cNvPr id="8196" name="Slide Number Placeholder 3"/>
          <p:cNvSpPr>
            <a:spLocks noGrp="1"/>
          </p:cNvSpPr>
          <p:nvPr>
            <p:ph type="sldNum" sz="quarter" idx="5"/>
          </p:nvPr>
        </p:nvSpPr>
        <p:spPr>
          <a:noFill/>
        </p:spPr>
        <p:txBody>
          <a:bodyPr/>
          <a:lstStyle/>
          <a:p>
            <a:fld id="{67560BA6-BAD7-43D8-840F-9223E7735103}" type="slidenum">
              <a:rPr lang="en-US" smtClean="0">
                <a:ea typeface="MS PGothic" pitchFamily="34" charset="-128"/>
              </a:rPr>
              <a:pPr/>
              <a:t>5</a:t>
            </a:fld>
            <a:endParaRPr lang="en-US" smtClean="0">
              <a:ea typeface="MS PGothic"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Pictures of people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Success varies by definition,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nets gives</a:t>
            </a:r>
            <a:r>
              <a:rPr lang="en-US" baseline="0" dirty="0" smtClean="0"/>
              <a:t> us a tabular visualization of network. In the network table each row is a network and the columns are network metrics. In this case each row is community from non, columns are metrics from the </a:t>
            </a:r>
            <a:r>
              <a:rPr lang="en-US" baseline="0" dirty="0" err="1" smtClean="0"/>
              <a:t>ommuity</a:t>
            </a:r>
            <a:r>
              <a:rPr lang="en-US" baseline="0" dirty="0" smtClean="0"/>
              <a:t>. Our aforementioned success metric is also included here .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nets gives</a:t>
            </a:r>
            <a:r>
              <a:rPr lang="en-US" baseline="0" dirty="0" smtClean="0"/>
              <a:t> us a tabular visualization of network. In the network table each row is a network and the columns are network metrics. In this case each row is community from non, columns are metrics from the </a:t>
            </a:r>
            <a:r>
              <a:rPr lang="en-US" baseline="0" dirty="0" err="1" smtClean="0"/>
              <a:t>ommuity</a:t>
            </a:r>
            <a:r>
              <a:rPr lang="en-US" baseline="0" dirty="0" smtClean="0"/>
              <a:t>. Our aforementioned success metric is also included here .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nets gives</a:t>
            </a:r>
            <a:r>
              <a:rPr lang="en-US" baseline="0" dirty="0" smtClean="0"/>
              <a:t> us a tabular visualization of network. In the network table each row is a network and the columns are network metrics. In this case each row is community from non, columns are metrics from the </a:t>
            </a:r>
            <a:r>
              <a:rPr lang="en-US" baseline="0" dirty="0" err="1" smtClean="0"/>
              <a:t>commuity</a:t>
            </a:r>
            <a:r>
              <a:rPr lang="en-US" baseline="0" dirty="0" smtClean="0"/>
              <a:t>. Our aforementioned success metric is also included here . </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Large communities have comparatively more reports than any other activities, smaller communities have more invitations seeking further growth.</a:t>
            </a:r>
            <a:endParaRPr lang="en-US" dirty="0"/>
          </a:p>
        </p:txBody>
      </p:sp>
      <p:sp>
        <p:nvSpPr>
          <p:cNvPr id="4" name="Slide Number Placeholder 3"/>
          <p:cNvSpPr>
            <a:spLocks noGrp="1"/>
          </p:cNvSpPr>
          <p:nvPr>
            <p:ph type="sldNum" sz="quarter" idx="10"/>
          </p:nvPr>
        </p:nvSpPr>
        <p:spPr/>
        <p:txBody>
          <a:bodyPr/>
          <a:lstStyle/>
          <a:p>
            <a:fld id="{DDC8D4BB-EF91-42AC-8483-C7FFA3D7ACBF}"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2">
                    <a:lumMod val="75000"/>
                  </a:schemeClr>
                </a:solidFill>
                <a:effectLst>
                  <a:outerShdw blurRad="53975" dist="22860" dir="5400000" algn="tl" rotWithShape="0">
                    <a:srgbClr val="000000">
                      <a:alpha val="55000"/>
                    </a:srgbClr>
                  </a:outerShdw>
                </a:effectLst>
              </a:defRPr>
            </a:lvl1pPr>
            <a:extLst/>
          </a:lstStyle>
          <a:p>
            <a:r>
              <a:rPr kumimoji="0" lang="en-US" dirty="0" smtClean="0"/>
              <a:t>Click to edit Master title style</a:t>
            </a:r>
            <a:endParaRPr kumimoji="0" lang="en-US" dirty="0"/>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dirty="0" smtClean="0"/>
              <a:t>Click to edit Master subtitle style</a:t>
            </a:r>
            <a:endParaRPr kumimoji="0" lang="en-US" dirty="0"/>
          </a:p>
        </p:txBody>
      </p:sp>
      <p:sp>
        <p:nvSpPr>
          <p:cNvPr id="19" name="Date Placeholder 18"/>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C3C3B1-C32E-4FB8-B4B0-8F067577C5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56C65AC-8B27-4C46-868F-D289B6E70CBF}" type="datetimeFigureOut">
              <a:rPr lang="en-US" smtClean="0"/>
              <a:pPr/>
              <a:t>5/21/2012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BC3C3B1-C32E-4FB8-B4B0-8F067577C56B}"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56C65AC-8B27-4C46-868F-D289B6E70CBF}" type="datetimeFigureOut">
              <a:rPr lang="en-US" smtClean="0"/>
              <a:pPr/>
              <a:t>5/21/2012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BC3C3B1-C32E-4FB8-B4B0-8F067577C5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cs.umd.edu/hcil/NO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p:nvPr/>
        </p:nvSpPr>
        <p:spPr>
          <a:xfrm>
            <a:off x="0" y="0"/>
            <a:ext cx="9144000" cy="32004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57200" y="533400"/>
            <a:ext cx="8229600" cy="2667000"/>
          </a:xfrm>
        </p:spPr>
        <p:txBody>
          <a:bodyPr>
            <a:normAutofit/>
          </a:bodyPr>
          <a:lstStyle/>
          <a:p>
            <a:pPr algn="ctr"/>
            <a:r>
              <a:rPr lang="en-US" sz="4000" dirty="0" smtClean="0">
                <a:solidFill>
                  <a:schemeClr val="accent2">
                    <a:lumMod val="60000"/>
                    <a:lumOff val="40000"/>
                  </a:schemeClr>
                </a:solidFill>
              </a:rPr>
              <a:t>The Dynamics of Web-Based Community Safety Groups: </a:t>
            </a:r>
            <a:br>
              <a:rPr lang="en-US" sz="4000" dirty="0" smtClean="0">
                <a:solidFill>
                  <a:schemeClr val="accent2">
                    <a:lumMod val="60000"/>
                    <a:lumOff val="40000"/>
                  </a:schemeClr>
                </a:solidFill>
              </a:rPr>
            </a:br>
            <a:r>
              <a:rPr lang="en-US" sz="4000" dirty="0" smtClean="0">
                <a:solidFill>
                  <a:schemeClr val="accent2">
                    <a:lumMod val="60000"/>
                    <a:lumOff val="40000"/>
                  </a:schemeClr>
                </a:solidFill>
              </a:rPr>
              <a:t>Lessons </a:t>
            </a:r>
            <a:r>
              <a:rPr lang="en-US" sz="4000" dirty="0" smtClean="0">
                <a:solidFill>
                  <a:schemeClr val="accent2">
                    <a:lumMod val="60000"/>
                    <a:lumOff val="40000"/>
                  </a:schemeClr>
                </a:solidFill>
              </a:rPr>
              <a:t>Learned </a:t>
            </a:r>
            <a:r>
              <a:rPr lang="en-US" sz="4000" dirty="0" smtClean="0">
                <a:solidFill>
                  <a:schemeClr val="accent2">
                    <a:lumMod val="60000"/>
                    <a:lumOff val="40000"/>
                  </a:schemeClr>
                </a:solidFill>
              </a:rPr>
              <a:t>from the </a:t>
            </a:r>
            <a:br>
              <a:rPr lang="en-US" sz="4000" dirty="0" smtClean="0">
                <a:solidFill>
                  <a:schemeClr val="accent2">
                    <a:lumMod val="60000"/>
                    <a:lumOff val="40000"/>
                  </a:schemeClr>
                </a:solidFill>
              </a:rPr>
            </a:br>
            <a:r>
              <a:rPr lang="en-US" sz="4000" dirty="0" smtClean="0">
                <a:solidFill>
                  <a:schemeClr val="accent2">
                    <a:lumMod val="60000"/>
                    <a:lumOff val="40000"/>
                  </a:schemeClr>
                </a:solidFill>
              </a:rPr>
              <a:t>Nation of Neighbors</a:t>
            </a:r>
            <a:r>
              <a:rPr lang="en-US" dirty="0" smtClean="0">
                <a:solidFill>
                  <a:schemeClr val="accent2">
                    <a:lumMod val="60000"/>
                    <a:lumOff val="40000"/>
                  </a:schemeClr>
                </a:solidFill>
              </a:rPr>
              <a:t> </a:t>
            </a:r>
            <a:endParaRPr lang="en-US" dirty="0">
              <a:solidFill>
                <a:schemeClr val="accent2">
                  <a:lumMod val="60000"/>
                  <a:lumOff val="40000"/>
                </a:schemeClr>
              </a:solidFill>
            </a:endParaRPr>
          </a:p>
        </p:txBody>
      </p:sp>
      <p:sp>
        <p:nvSpPr>
          <p:cNvPr id="3" name="Subtitle 2"/>
          <p:cNvSpPr>
            <a:spLocks noGrp="1"/>
          </p:cNvSpPr>
          <p:nvPr>
            <p:ph type="subTitle" idx="1"/>
          </p:nvPr>
        </p:nvSpPr>
        <p:spPr>
          <a:xfrm>
            <a:off x="1066800" y="3886200"/>
            <a:ext cx="7239000" cy="1676400"/>
          </a:xfrm>
        </p:spPr>
        <p:txBody>
          <a:bodyPr>
            <a:noAutofit/>
          </a:bodyPr>
          <a:lstStyle/>
          <a:p>
            <a:pPr algn="ctr"/>
            <a:r>
              <a:rPr lang="en-US" sz="2800" dirty="0" smtClean="0">
                <a:solidFill>
                  <a:schemeClr val="accent5">
                    <a:lumMod val="75000"/>
                  </a:schemeClr>
                </a:solidFill>
              </a:rPr>
              <a:t>Awalin Sopan, </a:t>
            </a:r>
          </a:p>
          <a:p>
            <a:pPr algn="ctr"/>
            <a:r>
              <a:rPr lang="en-US" sz="2800" dirty="0" smtClean="0">
                <a:solidFill>
                  <a:schemeClr val="accent5">
                    <a:lumMod val="75000"/>
                  </a:schemeClr>
                </a:solidFill>
              </a:rPr>
              <a:t>P.J. Rey, Jae-</a:t>
            </a:r>
            <a:r>
              <a:rPr lang="en-US" sz="2800" dirty="0" err="1" smtClean="0">
                <a:solidFill>
                  <a:schemeClr val="accent5">
                    <a:lumMod val="75000"/>
                  </a:schemeClr>
                </a:solidFill>
              </a:rPr>
              <a:t>wook</a:t>
            </a:r>
            <a:r>
              <a:rPr lang="en-US" sz="2800" dirty="0" smtClean="0">
                <a:solidFill>
                  <a:schemeClr val="accent5">
                    <a:lumMod val="75000"/>
                  </a:schemeClr>
                </a:solidFill>
              </a:rPr>
              <a:t> </a:t>
            </a:r>
            <a:r>
              <a:rPr lang="en-US" sz="2800" dirty="0" err="1" smtClean="0">
                <a:solidFill>
                  <a:schemeClr val="accent5">
                    <a:lumMod val="75000"/>
                  </a:schemeClr>
                </a:solidFill>
              </a:rPr>
              <a:t>Ahn</a:t>
            </a:r>
            <a:r>
              <a:rPr lang="en-US" sz="2800" dirty="0" smtClean="0">
                <a:solidFill>
                  <a:schemeClr val="accent5">
                    <a:lumMod val="75000"/>
                  </a:schemeClr>
                </a:solidFill>
              </a:rPr>
              <a:t>,</a:t>
            </a:r>
          </a:p>
          <a:p>
            <a:pPr algn="ctr"/>
            <a:r>
              <a:rPr lang="en-US" sz="2800" dirty="0" smtClean="0">
                <a:solidFill>
                  <a:schemeClr val="accent5">
                    <a:lumMod val="75000"/>
                  </a:schemeClr>
                </a:solidFill>
              </a:rPr>
              <a:t>Catherine Plaisant, Alan Neustadtl, Ben Shneiderman</a:t>
            </a:r>
            <a:endParaRPr lang="en-US" sz="2800" dirty="0">
              <a:solidFill>
                <a:schemeClr val="accent5">
                  <a:lumMod val="75000"/>
                </a:schemeClr>
              </a:solidFill>
            </a:endParaRPr>
          </a:p>
        </p:txBody>
      </p:sp>
      <p:pic>
        <p:nvPicPr>
          <p:cNvPr id="5" name="Picture 4" descr="hcil_logo"/>
          <p:cNvPicPr/>
          <p:nvPr/>
        </p:nvPicPr>
        <p:blipFill>
          <a:blip r:embed="rId2" cstate="print"/>
          <a:srcRect/>
          <a:stretch>
            <a:fillRect/>
          </a:stretch>
        </p:blipFill>
        <p:spPr bwMode="auto">
          <a:xfrm>
            <a:off x="8105775" y="5800725"/>
            <a:ext cx="885825" cy="828675"/>
          </a:xfrm>
          <a:prstGeom prst="rect">
            <a:avLst/>
          </a:prstGeom>
          <a:noFill/>
          <a:ln w="9525">
            <a:noFill/>
            <a:miter lim="800000"/>
            <a:headEnd/>
            <a:tailEnd/>
          </a:ln>
        </p:spPr>
      </p:pic>
      <p:sp>
        <p:nvSpPr>
          <p:cNvPr id="6" name="TextBox 5"/>
          <p:cNvSpPr txBox="1"/>
          <p:nvPr/>
        </p:nvSpPr>
        <p:spPr>
          <a:xfrm>
            <a:off x="685800" y="5791200"/>
            <a:ext cx="7543800" cy="677108"/>
          </a:xfrm>
          <a:prstGeom prst="rect">
            <a:avLst/>
          </a:prstGeom>
          <a:noFill/>
        </p:spPr>
        <p:txBody>
          <a:bodyPr wrap="square" rtlCol="0">
            <a:spAutoFit/>
          </a:bodyPr>
          <a:lstStyle/>
          <a:p>
            <a:pPr algn="ctr"/>
            <a:r>
              <a:rPr lang="en-US" dirty="0" smtClean="0">
                <a:solidFill>
                  <a:schemeClr val="bg1"/>
                </a:solidFill>
              </a:rPr>
              <a:t>@</a:t>
            </a:r>
            <a:r>
              <a:rPr lang="en-US" dirty="0" err="1" smtClean="0">
                <a:solidFill>
                  <a:schemeClr val="bg1"/>
                </a:solidFill>
              </a:rPr>
              <a:t>awalinsopan</a:t>
            </a:r>
            <a:endParaRPr lang="en-US" dirty="0" smtClean="0">
              <a:solidFill>
                <a:schemeClr val="bg1"/>
              </a:solidFill>
            </a:endParaRPr>
          </a:p>
          <a:p>
            <a:pPr algn="ctr"/>
            <a:r>
              <a:rPr lang="en-US" sz="2000" dirty="0" smtClean="0">
                <a:solidFill>
                  <a:schemeClr val="bg1"/>
                </a:solidFill>
              </a:rPr>
              <a:t>Human-Computer Interaction Lab, University of Maryland</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9144000" cy="1051560"/>
          </a:xfrm>
        </p:spPr>
        <p:txBody>
          <a:bodyPr>
            <a:noAutofit/>
          </a:bodyPr>
          <a:lstStyle/>
          <a:p>
            <a:r>
              <a:rPr lang="en-US" sz="4400" dirty="0" smtClean="0">
                <a:solidFill>
                  <a:schemeClr val="accent2">
                    <a:lumMod val="60000"/>
                    <a:lumOff val="40000"/>
                  </a:schemeClr>
                </a:solidFill>
              </a:rPr>
              <a:t>Communities in ManyNets</a:t>
            </a:r>
            <a:endParaRPr lang="en-US" sz="4400" dirty="0">
              <a:solidFill>
                <a:schemeClr val="accent2">
                  <a:lumMod val="60000"/>
                  <a:lumOff val="40000"/>
                </a:schemeClr>
              </a:solidFill>
            </a:endParaRPr>
          </a:p>
        </p:txBody>
      </p:sp>
      <p:sp>
        <p:nvSpPr>
          <p:cNvPr id="3" name="Content Placeholder 2"/>
          <p:cNvSpPr>
            <a:spLocks noGrp="1"/>
          </p:cNvSpPr>
          <p:nvPr>
            <p:ph idx="1"/>
          </p:nvPr>
        </p:nvSpPr>
        <p:spPr>
          <a:xfrm>
            <a:off x="457200" y="1600200"/>
            <a:ext cx="8183880" cy="4187952"/>
          </a:xfrm>
        </p:spPr>
        <p:txBody>
          <a:bodyPr/>
          <a:lstStyle/>
          <a:p>
            <a:endParaRPr lang="en-US" dirty="0"/>
          </a:p>
        </p:txBody>
      </p:sp>
      <p:pic>
        <p:nvPicPr>
          <p:cNvPr id="4" name="Picture 3" descr="non-new.png"/>
          <p:cNvPicPr/>
          <p:nvPr/>
        </p:nvPicPr>
        <p:blipFill>
          <a:blip r:embed="rId3" cstate="print"/>
          <a:srcRect r="18692" b="380"/>
          <a:stretch>
            <a:fillRect/>
          </a:stretch>
        </p:blipFill>
        <p:spPr>
          <a:xfrm>
            <a:off x="0" y="1752600"/>
            <a:ext cx="9144000" cy="4419600"/>
          </a:xfrm>
          <a:prstGeom prst="rect">
            <a:avLst/>
          </a:prstGeom>
          <a:ln>
            <a:solidFill>
              <a:schemeClr val="accent1">
                <a:lumMod val="20000"/>
                <a:lumOff val="80000"/>
              </a:schemeClr>
            </a:solidFill>
          </a:ln>
        </p:spPr>
      </p:pic>
      <p:sp>
        <p:nvSpPr>
          <p:cNvPr id="8" name="Rectangle 7"/>
          <p:cNvSpPr/>
          <p:nvPr/>
        </p:nvSpPr>
        <p:spPr>
          <a:xfrm>
            <a:off x="8153400" y="1828800"/>
            <a:ext cx="990600" cy="4343400"/>
          </a:xfrm>
          <a:prstGeom prst="rect">
            <a:avLst/>
          </a:prstGeom>
          <a:solidFill>
            <a:schemeClr val="tx1">
              <a:lumMod val="75000"/>
              <a:alpha val="70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0" name="Rectangle 9"/>
          <p:cNvSpPr/>
          <p:nvPr/>
        </p:nvSpPr>
        <p:spPr>
          <a:xfrm>
            <a:off x="2209800" y="1828800"/>
            <a:ext cx="838200" cy="4343400"/>
          </a:xfrm>
          <a:prstGeom prst="rect">
            <a:avLst/>
          </a:prstGeom>
          <a:solidFill>
            <a:schemeClr val="tx1">
              <a:lumMod val="75000"/>
              <a:alpha val="70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7" name="Rectangle 6"/>
          <p:cNvSpPr/>
          <p:nvPr/>
        </p:nvSpPr>
        <p:spPr>
          <a:xfrm>
            <a:off x="4419600" y="6248400"/>
            <a:ext cx="2133600" cy="457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activities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183880" cy="4187952"/>
          </a:xfrm>
        </p:spPr>
        <p:txBody>
          <a:bodyPr/>
          <a:lstStyle/>
          <a:p>
            <a:endParaRPr lang="en-US" dirty="0"/>
          </a:p>
        </p:txBody>
      </p:sp>
      <p:pic>
        <p:nvPicPr>
          <p:cNvPr id="4" name="Picture 3" descr="non-new.png"/>
          <p:cNvPicPr/>
          <p:nvPr/>
        </p:nvPicPr>
        <p:blipFill>
          <a:blip r:embed="rId3" cstate="print"/>
          <a:srcRect r="18692" b="380"/>
          <a:stretch>
            <a:fillRect/>
          </a:stretch>
        </p:blipFill>
        <p:spPr>
          <a:xfrm>
            <a:off x="0" y="1752600"/>
            <a:ext cx="9144000" cy="4572000"/>
          </a:xfrm>
          <a:prstGeom prst="rect">
            <a:avLst/>
          </a:prstGeom>
          <a:ln>
            <a:solidFill>
              <a:schemeClr val="accent1">
                <a:lumMod val="20000"/>
                <a:lumOff val="80000"/>
              </a:schemeClr>
            </a:solidFill>
          </a:ln>
        </p:spPr>
      </p:pic>
      <p:sp>
        <p:nvSpPr>
          <p:cNvPr id="7" name="Rectangle 6"/>
          <p:cNvSpPr/>
          <p:nvPr/>
        </p:nvSpPr>
        <p:spPr>
          <a:xfrm>
            <a:off x="3200400" y="1752600"/>
            <a:ext cx="4953000" cy="4572000"/>
          </a:xfrm>
          <a:prstGeom prst="rect">
            <a:avLst/>
          </a:prstGeom>
          <a:solidFill>
            <a:schemeClr val="bg2">
              <a:lumMod val="25000"/>
              <a:lumOff val="75000"/>
              <a:alpha val="83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0" name="Rectangle 9"/>
          <p:cNvSpPr/>
          <p:nvPr/>
        </p:nvSpPr>
        <p:spPr>
          <a:xfrm>
            <a:off x="2209800" y="1752600"/>
            <a:ext cx="990600" cy="4572000"/>
          </a:xfrm>
          <a:prstGeom prst="rect">
            <a:avLst/>
          </a:prstGeom>
          <a:solidFill>
            <a:schemeClr val="bg2">
              <a:lumMod val="25000"/>
              <a:lumOff val="75000"/>
              <a:alpha val="83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 name="Title 1"/>
          <p:cNvSpPr>
            <a:spLocks noGrp="1"/>
          </p:cNvSpPr>
          <p:nvPr>
            <p:ph type="title"/>
          </p:nvPr>
        </p:nvSpPr>
        <p:spPr>
          <a:xfrm>
            <a:off x="304800" y="228600"/>
            <a:ext cx="9144000" cy="1051560"/>
          </a:xfrm>
        </p:spPr>
        <p:txBody>
          <a:bodyPr>
            <a:noAutofit/>
          </a:bodyPr>
          <a:lstStyle/>
          <a:p>
            <a:r>
              <a:rPr lang="en-US" sz="4400" dirty="0" smtClean="0">
                <a:solidFill>
                  <a:schemeClr val="accent2">
                    <a:lumMod val="60000"/>
                    <a:lumOff val="40000"/>
                  </a:schemeClr>
                </a:solidFill>
              </a:rPr>
              <a:t>Communities in ManyNets</a:t>
            </a:r>
            <a:endParaRPr lang="en-US" sz="4400" dirty="0">
              <a:solidFill>
                <a:schemeClr val="accent2">
                  <a:lumMod val="60000"/>
                  <a:lumOff val="40000"/>
                </a:schemeClr>
              </a:solidFill>
            </a:endParaRPr>
          </a:p>
        </p:txBody>
      </p:sp>
      <p:sp>
        <p:nvSpPr>
          <p:cNvPr id="9" name="Rectangle 8"/>
          <p:cNvSpPr/>
          <p:nvPr/>
        </p:nvSpPr>
        <p:spPr>
          <a:xfrm>
            <a:off x="5715000" y="6324600"/>
            <a:ext cx="3200400" cy="5334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Interaction Intensity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 y="228600"/>
            <a:ext cx="8793480" cy="1051560"/>
          </a:xfrm>
        </p:spPr>
        <p:txBody>
          <a:bodyPr>
            <a:noAutofit/>
          </a:bodyPr>
          <a:lstStyle/>
          <a:p>
            <a:r>
              <a:rPr lang="en-US" sz="4400" dirty="0" smtClean="0">
                <a:solidFill>
                  <a:schemeClr val="accent2">
                    <a:lumMod val="60000"/>
                    <a:lumOff val="40000"/>
                  </a:schemeClr>
                </a:solidFill>
              </a:rPr>
              <a:t> Activities in </a:t>
            </a:r>
            <a:r>
              <a:rPr lang="en-US" sz="4400" dirty="0" smtClean="0">
                <a:solidFill>
                  <a:schemeClr val="accent2">
                    <a:lumMod val="60000"/>
                    <a:lumOff val="40000"/>
                  </a:schemeClr>
                </a:solidFill>
              </a:rPr>
              <a:t>C</a:t>
            </a:r>
            <a:r>
              <a:rPr lang="en-US" sz="4400" dirty="0" smtClean="0">
                <a:solidFill>
                  <a:schemeClr val="accent2">
                    <a:lumMod val="60000"/>
                    <a:lumOff val="40000"/>
                  </a:schemeClr>
                </a:solidFill>
              </a:rPr>
              <a:t>ommunities</a:t>
            </a:r>
            <a:endParaRPr lang="en-US" sz="4400" dirty="0">
              <a:solidFill>
                <a:schemeClr val="accent2">
                  <a:lumMod val="60000"/>
                  <a:lumOff val="40000"/>
                </a:schemeClr>
              </a:solidFill>
            </a:endParaRPr>
          </a:p>
        </p:txBody>
      </p:sp>
      <p:pic>
        <p:nvPicPr>
          <p:cNvPr id="7" name="Picture 6"/>
          <p:cNvPicPr/>
          <p:nvPr/>
        </p:nvPicPr>
        <p:blipFill>
          <a:blip r:embed="rId3" cstate="print"/>
          <a:srcRect/>
          <a:stretch>
            <a:fillRect/>
          </a:stretch>
        </p:blipFill>
        <p:spPr bwMode="auto">
          <a:xfrm>
            <a:off x="533400" y="1905000"/>
            <a:ext cx="8153400" cy="4495800"/>
          </a:xfrm>
          <a:prstGeom prst="rect">
            <a:avLst/>
          </a:prstGeom>
          <a:noFill/>
          <a:ln w="9525">
            <a:noFill/>
            <a:miter lim="800000"/>
            <a:headEnd/>
            <a:tailEnd/>
          </a:ln>
        </p:spPr>
      </p:pic>
      <p:sp>
        <p:nvSpPr>
          <p:cNvPr id="8" name="Right Arrow 7"/>
          <p:cNvSpPr/>
          <p:nvPr/>
        </p:nvSpPr>
        <p:spPr>
          <a:xfrm rot="8312646">
            <a:off x="1853332" y="3059208"/>
            <a:ext cx="609600" cy="3048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 name="Right Arrow 8"/>
          <p:cNvSpPr/>
          <p:nvPr/>
        </p:nvSpPr>
        <p:spPr>
          <a:xfrm rot="2104544">
            <a:off x="7579385" y="3123449"/>
            <a:ext cx="629828" cy="322887"/>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6" name="TextBox 5"/>
          <p:cNvSpPr txBox="1"/>
          <p:nvPr/>
        </p:nvSpPr>
        <p:spPr>
          <a:xfrm>
            <a:off x="2209800" y="3200400"/>
            <a:ext cx="1296509" cy="369332"/>
          </a:xfrm>
          <a:prstGeom prst="rect">
            <a:avLst/>
          </a:prstGeom>
          <a:noFill/>
        </p:spPr>
        <p:txBody>
          <a:bodyPr wrap="none" rtlCol="0">
            <a:spAutoFit/>
          </a:bodyPr>
          <a:lstStyle/>
          <a:p>
            <a:r>
              <a:rPr lang="en-US" dirty="0" smtClean="0">
                <a:solidFill>
                  <a:schemeClr val="accent2">
                    <a:lumMod val="75000"/>
                  </a:schemeClr>
                </a:solidFill>
              </a:rPr>
              <a:t>Invitation</a:t>
            </a:r>
            <a:endParaRPr lang="en-US" dirty="0">
              <a:solidFill>
                <a:schemeClr val="accent2">
                  <a:lumMod val="75000"/>
                </a:schemeClr>
              </a:solidFill>
            </a:endParaRPr>
          </a:p>
        </p:txBody>
      </p:sp>
      <p:sp>
        <p:nvSpPr>
          <p:cNvPr id="10" name="TextBox 9"/>
          <p:cNvSpPr txBox="1"/>
          <p:nvPr/>
        </p:nvSpPr>
        <p:spPr>
          <a:xfrm>
            <a:off x="6781800" y="3200400"/>
            <a:ext cx="950068" cy="369332"/>
          </a:xfrm>
          <a:prstGeom prst="rect">
            <a:avLst/>
          </a:prstGeom>
          <a:noFill/>
        </p:spPr>
        <p:txBody>
          <a:bodyPr wrap="none" rtlCol="0">
            <a:spAutoFit/>
          </a:bodyPr>
          <a:lstStyle/>
          <a:p>
            <a:r>
              <a:rPr lang="en-US" dirty="0" smtClean="0">
                <a:solidFill>
                  <a:schemeClr val="accent2">
                    <a:lumMod val="75000"/>
                  </a:schemeClr>
                </a:solidFill>
              </a:rPr>
              <a:t>Report</a:t>
            </a:r>
            <a:endParaRPr lang="en-US" dirty="0">
              <a:solidFill>
                <a:schemeClr val="accent2">
                  <a:lumMod val="75000"/>
                </a:schemeClr>
              </a:solidFill>
            </a:endParaRPr>
          </a:p>
        </p:txBody>
      </p:sp>
      <p:sp>
        <p:nvSpPr>
          <p:cNvPr id="11" name="TextBox 10"/>
          <p:cNvSpPr txBox="1"/>
          <p:nvPr/>
        </p:nvSpPr>
        <p:spPr>
          <a:xfrm>
            <a:off x="2819401" y="1840468"/>
            <a:ext cx="3352800" cy="369332"/>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t>Distribution of Activity type</a:t>
            </a:r>
            <a:endParaRPr lang="en-US" dirty="0"/>
          </a:p>
        </p:txBody>
      </p:sp>
      <p:sp>
        <p:nvSpPr>
          <p:cNvPr id="12" name="TextBox 11"/>
          <p:cNvSpPr txBox="1"/>
          <p:nvPr/>
        </p:nvSpPr>
        <p:spPr>
          <a:xfrm>
            <a:off x="1447800" y="6096000"/>
            <a:ext cx="2438400" cy="369332"/>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dirty="0" smtClean="0"/>
              <a:t>  All Communities</a:t>
            </a:r>
            <a:endParaRPr lang="en-US" dirty="0"/>
          </a:p>
        </p:txBody>
      </p:sp>
      <p:sp>
        <p:nvSpPr>
          <p:cNvPr id="13" name="TextBox 12"/>
          <p:cNvSpPr txBox="1"/>
          <p:nvPr/>
        </p:nvSpPr>
        <p:spPr>
          <a:xfrm>
            <a:off x="5181600" y="6096000"/>
            <a:ext cx="2971800" cy="369332"/>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dirty="0" smtClean="0"/>
              <a:t>Successful Communities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76400"/>
            <a:ext cx="8183880" cy="4492752"/>
          </a:xfrm>
        </p:spPr>
        <p:txBody>
          <a:bodyPr/>
          <a:lstStyle/>
          <a:p>
            <a:pPr>
              <a:buNone/>
            </a:pPr>
            <a:r>
              <a:rPr lang="en-US" dirty="0" smtClean="0">
                <a:solidFill>
                  <a:schemeClr val="accent5">
                    <a:lumMod val="75000"/>
                  </a:schemeClr>
                </a:solidFill>
              </a:rPr>
              <a:t>Fewer members, more invitations.</a:t>
            </a:r>
          </a:p>
          <a:p>
            <a:pPr lvl="1">
              <a:buNone/>
            </a:pPr>
            <a:r>
              <a:rPr lang="en-US" dirty="0" smtClean="0">
                <a:solidFill>
                  <a:schemeClr val="accent5">
                    <a:lumMod val="75000"/>
                  </a:schemeClr>
                </a:solidFill>
              </a:rPr>
              <a:t>- New communities focus on recruiting members.</a:t>
            </a:r>
          </a:p>
          <a:p>
            <a:pPr>
              <a:buNone/>
            </a:pPr>
            <a:endParaRPr lang="en-US" dirty="0" smtClean="0">
              <a:solidFill>
                <a:schemeClr val="accent5">
                  <a:lumMod val="75000"/>
                </a:schemeClr>
              </a:solidFill>
            </a:endParaRPr>
          </a:p>
          <a:p>
            <a:pPr>
              <a:buNone/>
            </a:pPr>
            <a:r>
              <a:rPr lang="en-US" dirty="0" smtClean="0">
                <a:solidFill>
                  <a:schemeClr val="accent5">
                    <a:lumMod val="75000"/>
                  </a:schemeClr>
                </a:solidFill>
              </a:rPr>
              <a:t>More members, more reports. </a:t>
            </a:r>
          </a:p>
          <a:p>
            <a:pPr>
              <a:buNone/>
            </a:pPr>
            <a:endParaRPr lang="en-US" dirty="0" smtClean="0">
              <a:solidFill>
                <a:schemeClr val="accent5">
                  <a:lumMod val="75000"/>
                </a:schemeClr>
              </a:solidFill>
            </a:endParaRPr>
          </a:p>
          <a:p>
            <a:pPr>
              <a:buNone/>
            </a:pPr>
            <a:r>
              <a:rPr lang="en-US" dirty="0" smtClean="0">
                <a:solidFill>
                  <a:schemeClr val="accent5">
                    <a:lumMod val="75000"/>
                  </a:schemeClr>
                </a:solidFill>
              </a:rPr>
              <a:t>22% of participation were anonymous.</a:t>
            </a:r>
          </a:p>
        </p:txBody>
      </p:sp>
      <p:sp>
        <p:nvSpPr>
          <p:cNvPr id="8" name="Title 1"/>
          <p:cNvSpPr>
            <a:spLocks noGrp="1"/>
          </p:cNvSpPr>
          <p:nvPr>
            <p:ph type="title"/>
          </p:nvPr>
        </p:nvSpPr>
        <p:spPr>
          <a:xfrm>
            <a:off x="381000" y="228600"/>
            <a:ext cx="8183880" cy="1051560"/>
          </a:xfrm>
        </p:spPr>
        <p:txBody>
          <a:bodyPr>
            <a:noAutofit/>
          </a:bodyPr>
          <a:lstStyle/>
          <a:p>
            <a:r>
              <a:rPr lang="en-US" sz="4400" dirty="0" smtClean="0">
                <a:solidFill>
                  <a:schemeClr val="accent2">
                    <a:lumMod val="60000"/>
                    <a:lumOff val="40000"/>
                  </a:schemeClr>
                </a:solidFill>
              </a:rPr>
              <a:t>Activities in </a:t>
            </a:r>
            <a:r>
              <a:rPr lang="en-US" sz="4400" dirty="0" smtClean="0">
                <a:solidFill>
                  <a:schemeClr val="accent2">
                    <a:lumMod val="60000"/>
                    <a:lumOff val="40000"/>
                  </a:schemeClr>
                </a:solidFill>
              </a:rPr>
              <a:t>C</a:t>
            </a:r>
            <a:r>
              <a:rPr lang="en-US" sz="4400" dirty="0" smtClean="0">
                <a:solidFill>
                  <a:schemeClr val="accent2">
                    <a:lumMod val="60000"/>
                    <a:lumOff val="40000"/>
                  </a:schemeClr>
                </a:solidFill>
              </a:rPr>
              <a:t>ommunities</a:t>
            </a:r>
            <a:endParaRPr lang="en-US" sz="44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Content Placeholder 8" descr="leaders.jpg"/>
          <p:cNvPicPr>
            <a:picLocks noGrp="1" noChangeAspect="1"/>
          </p:cNvPicPr>
          <p:nvPr>
            <p:ph idx="1"/>
          </p:nvPr>
        </p:nvPicPr>
        <p:blipFill>
          <a:blip r:embed="rId3" cstate="print"/>
          <a:stretch>
            <a:fillRect/>
          </a:stretch>
        </p:blipFill>
        <p:spPr>
          <a:xfrm>
            <a:off x="2590800" y="2286000"/>
            <a:ext cx="2597798" cy="1981200"/>
          </a:xfrm>
        </p:spPr>
      </p:pic>
      <p:sp>
        <p:nvSpPr>
          <p:cNvPr id="5" name="Title 1"/>
          <p:cNvSpPr txBox="1">
            <a:spLocks/>
          </p:cNvSpPr>
          <p:nvPr/>
        </p:nvSpPr>
        <p:spPr>
          <a:xfrm>
            <a:off x="381000" y="381000"/>
            <a:ext cx="8382000" cy="685800"/>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400" b="1"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 2. Influential </a:t>
            </a:r>
            <a:r>
              <a:rPr lang="en-US" sz="4400" b="1"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People</a:t>
            </a:r>
            <a:endParaRPr kumimoji="0" lang="en-US" sz="4400" b="1" i="0" u="none" strike="noStrike" kern="1200" cap="none" spc="0" normalizeH="0" baseline="0" noProof="0" dirty="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endParaRPr>
          </a:p>
        </p:txBody>
      </p:sp>
      <p:sp>
        <p:nvSpPr>
          <p:cNvPr id="10" name="TextBox 9"/>
          <p:cNvSpPr txBox="1"/>
          <p:nvPr/>
        </p:nvSpPr>
        <p:spPr>
          <a:xfrm>
            <a:off x="762000" y="1524000"/>
            <a:ext cx="7543800" cy="523220"/>
          </a:xfrm>
          <a:prstGeom prst="rect">
            <a:avLst/>
          </a:prstGeom>
          <a:noFill/>
        </p:spPr>
        <p:txBody>
          <a:bodyPr wrap="square" rtlCol="0">
            <a:spAutoFit/>
          </a:bodyPr>
          <a:lstStyle/>
          <a:p>
            <a:r>
              <a:rPr lang="en-US" sz="2800" b="1" dirty="0" smtClean="0">
                <a:solidFill>
                  <a:srgbClr val="FF0000"/>
                </a:solidFill>
              </a:rPr>
              <a:t>Leaders: </a:t>
            </a:r>
            <a:r>
              <a:rPr lang="en-US" sz="2400" b="1" dirty="0" smtClean="0">
                <a:solidFill>
                  <a:schemeClr val="accent5">
                    <a:lumMod val="75000"/>
                  </a:schemeClr>
                </a:solidFill>
              </a:rPr>
              <a:t>Highly active members</a:t>
            </a:r>
            <a:endParaRPr lang="en-US" sz="2000" dirty="0"/>
          </a:p>
        </p:txBody>
      </p:sp>
      <p:sp>
        <p:nvSpPr>
          <p:cNvPr id="6" name="Rectangle 5"/>
          <p:cNvSpPr/>
          <p:nvPr/>
        </p:nvSpPr>
        <p:spPr>
          <a:xfrm>
            <a:off x="838200" y="4343400"/>
            <a:ext cx="7924800" cy="1569660"/>
          </a:xfrm>
          <a:prstGeom prst="rect">
            <a:avLst/>
          </a:prstGeom>
        </p:spPr>
        <p:txBody>
          <a:bodyPr wrap="square">
            <a:spAutoFit/>
          </a:bodyPr>
          <a:lstStyle/>
          <a:p>
            <a:endParaRPr lang="en-US" sz="3200" dirty="0" smtClean="0">
              <a:solidFill>
                <a:schemeClr val="accent5">
                  <a:lumMod val="75000"/>
                </a:schemeClr>
              </a:solidFill>
            </a:endParaRPr>
          </a:p>
          <a:p>
            <a:r>
              <a:rPr lang="en-US" sz="3200" dirty="0" smtClean="0">
                <a:solidFill>
                  <a:schemeClr val="accent5">
                    <a:lumMod val="75000"/>
                  </a:schemeClr>
                </a:solidFill>
              </a:rPr>
              <a:t>Contributing to a large portion of the total activity</a:t>
            </a:r>
            <a:r>
              <a:rPr lang="en-US" sz="2800" dirty="0" smtClean="0">
                <a:solidFill>
                  <a:schemeClr val="accent5">
                    <a:lumMod val="75000"/>
                  </a:schemeClr>
                </a:solidFill>
              </a:rPr>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txBox="1">
            <a:spLocks/>
          </p:cNvSpPr>
          <p:nvPr/>
        </p:nvSpPr>
        <p:spPr>
          <a:xfrm>
            <a:off x="457200" y="381000"/>
            <a:ext cx="8183880" cy="762000"/>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 2. Influential </a:t>
            </a:r>
            <a:r>
              <a:rPr kumimoji="0" lang="en-US" sz="44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People</a:t>
            </a:r>
            <a:endParaRPr kumimoji="0" lang="en-US" sz="4400" b="1" i="0" u="none" strike="noStrike" kern="1200" cap="none" spc="0" normalizeH="0" baseline="0" noProof="0" dirty="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endParaRPr>
          </a:p>
        </p:txBody>
      </p:sp>
      <p:pic>
        <p:nvPicPr>
          <p:cNvPr id="7" name="Picture 6" descr="leaders-act"/>
          <p:cNvPicPr/>
          <p:nvPr/>
        </p:nvPicPr>
        <p:blipFill>
          <a:blip r:embed="rId3" cstate="print"/>
          <a:srcRect/>
          <a:stretch>
            <a:fillRect/>
          </a:stretch>
        </p:blipFill>
        <p:spPr bwMode="auto">
          <a:xfrm>
            <a:off x="533400" y="1600200"/>
            <a:ext cx="4495800" cy="4572000"/>
          </a:xfrm>
          <a:prstGeom prst="rect">
            <a:avLst/>
          </a:prstGeom>
          <a:noFill/>
          <a:ln w="3175" cmpd="sng">
            <a:solidFill>
              <a:srgbClr val="DBE5F1"/>
            </a:solidFill>
            <a:miter lim="800000"/>
            <a:headEnd/>
            <a:tailEnd/>
          </a:ln>
          <a:effectLst/>
        </p:spPr>
      </p:pic>
      <p:sp>
        <p:nvSpPr>
          <p:cNvPr id="8" name="TextBox 7"/>
          <p:cNvSpPr txBox="1"/>
          <p:nvPr/>
        </p:nvSpPr>
        <p:spPr>
          <a:xfrm>
            <a:off x="5486400" y="2514600"/>
            <a:ext cx="3276600" cy="2985433"/>
          </a:xfrm>
          <a:prstGeom prst="rect">
            <a:avLst/>
          </a:prstGeom>
          <a:noFill/>
        </p:spPr>
        <p:txBody>
          <a:bodyPr wrap="square" rtlCol="0">
            <a:spAutoFit/>
          </a:bodyPr>
          <a:lstStyle/>
          <a:p>
            <a:r>
              <a:rPr lang="en-US" sz="4000" dirty="0" smtClean="0">
                <a:solidFill>
                  <a:schemeClr val="accent5">
                    <a:lumMod val="75000"/>
                  </a:schemeClr>
                </a:solidFill>
              </a:rPr>
              <a:t>Leaders invite new people to community.</a:t>
            </a:r>
          </a:p>
          <a:p>
            <a:endParaRPr lang="en-US" sz="2800" dirty="0" smtClean="0">
              <a:solidFill>
                <a:schemeClr val="accent5">
                  <a:lumMod val="75000"/>
                </a:schemeClr>
              </a:solidFill>
            </a:endParaRPr>
          </a:p>
        </p:txBody>
      </p:sp>
      <p:sp>
        <p:nvSpPr>
          <p:cNvPr id="11" name="Right Arrow 10"/>
          <p:cNvSpPr/>
          <p:nvPr/>
        </p:nvSpPr>
        <p:spPr>
          <a:xfrm rot="8312646">
            <a:off x="1923440" y="2313470"/>
            <a:ext cx="572719" cy="27244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 name="TextBox 8"/>
          <p:cNvSpPr txBox="1"/>
          <p:nvPr/>
        </p:nvSpPr>
        <p:spPr>
          <a:xfrm>
            <a:off x="2438400" y="2438400"/>
            <a:ext cx="1296509" cy="369332"/>
          </a:xfrm>
          <a:prstGeom prst="rect">
            <a:avLst/>
          </a:prstGeom>
          <a:noFill/>
        </p:spPr>
        <p:txBody>
          <a:bodyPr wrap="none" rtlCol="0">
            <a:spAutoFit/>
          </a:bodyPr>
          <a:lstStyle/>
          <a:p>
            <a:r>
              <a:rPr lang="en-US" dirty="0" smtClean="0">
                <a:solidFill>
                  <a:schemeClr val="bg1"/>
                </a:solidFill>
              </a:rPr>
              <a:t>Invitation</a:t>
            </a:r>
            <a:endParaRPr lang="en-US" dirty="0">
              <a:solidFill>
                <a:schemeClr val="bg1"/>
              </a:solidFill>
            </a:endParaRPr>
          </a:p>
        </p:txBody>
      </p:sp>
      <p:sp>
        <p:nvSpPr>
          <p:cNvPr id="10" name="TextBox 9"/>
          <p:cNvSpPr txBox="1"/>
          <p:nvPr/>
        </p:nvSpPr>
        <p:spPr>
          <a:xfrm>
            <a:off x="457200" y="1535668"/>
            <a:ext cx="4800600" cy="369332"/>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dirty="0" smtClean="0"/>
              <a:t>Distribution of Activity types of leaders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83880" cy="1051560"/>
          </a:xfrm>
        </p:spPr>
        <p:txBody>
          <a:bodyPr>
            <a:normAutofit/>
          </a:bodyPr>
          <a:lstStyle/>
          <a:p>
            <a:r>
              <a:rPr lang="en-US" sz="4400" dirty="0" smtClean="0">
                <a:solidFill>
                  <a:schemeClr val="accent2">
                    <a:lumMod val="60000"/>
                    <a:lumOff val="40000"/>
                  </a:schemeClr>
                </a:solidFill>
              </a:rPr>
              <a:t>Leaders and </a:t>
            </a:r>
            <a:r>
              <a:rPr lang="en-US" sz="4400" dirty="0" smtClean="0">
                <a:solidFill>
                  <a:schemeClr val="accent2">
                    <a:lumMod val="60000"/>
                    <a:lumOff val="40000"/>
                  </a:schemeClr>
                </a:solidFill>
              </a:rPr>
              <a:t>Growth</a:t>
            </a:r>
            <a:endParaRPr lang="en-US" sz="4400" dirty="0">
              <a:solidFill>
                <a:schemeClr val="accent2">
                  <a:lumMod val="60000"/>
                  <a:lumOff val="40000"/>
                </a:schemeClr>
              </a:solidFill>
            </a:endParaRPr>
          </a:p>
        </p:txBody>
      </p:sp>
      <p:graphicFrame>
        <p:nvGraphicFramePr>
          <p:cNvPr id="4" name="Table 3"/>
          <p:cNvGraphicFramePr>
            <a:graphicFrameLocks noGrp="1"/>
          </p:cNvGraphicFramePr>
          <p:nvPr/>
        </p:nvGraphicFramePr>
        <p:xfrm>
          <a:off x="762000" y="2743200"/>
          <a:ext cx="7467600" cy="3059430"/>
        </p:xfrm>
        <a:graphic>
          <a:graphicData uri="http://schemas.openxmlformats.org/drawingml/2006/table">
            <a:tbl>
              <a:tblPr firstRow="1" bandRow="1">
                <a:tableStyleId>{9DCAF9ED-07DC-4A11-8D7F-57B35C25682E}</a:tableStyleId>
              </a:tblPr>
              <a:tblGrid>
                <a:gridCol w="3168073"/>
                <a:gridCol w="4299527"/>
              </a:tblGrid>
              <a:tr h="704850">
                <a:tc>
                  <a:txBody>
                    <a:bodyPr/>
                    <a:lstStyle/>
                    <a:p>
                      <a:r>
                        <a:rPr lang="en-US" sz="2800" b="0" dirty="0" smtClean="0"/>
                        <a:t>No of Leaders</a:t>
                      </a:r>
                      <a:endParaRPr lang="en-US" sz="2800" b="0" dirty="0">
                        <a:solidFill>
                          <a:schemeClr val="accent5">
                            <a:lumMod val="75000"/>
                          </a:schemeClr>
                        </a:solidFill>
                      </a:endParaRPr>
                    </a:p>
                  </a:txBody>
                  <a:tcPr/>
                </a:tc>
                <a:tc>
                  <a:txBody>
                    <a:bodyPr/>
                    <a:lstStyle/>
                    <a:p>
                      <a:r>
                        <a:rPr lang="en-US" sz="2800" b="0" dirty="0" smtClean="0"/>
                        <a:t>   Member growth </a:t>
                      </a:r>
                    </a:p>
                    <a:p>
                      <a:r>
                        <a:rPr lang="en-US" sz="2800" b="0" dirty="0" smtClean="0"/>
                        <a:t>   per month</a:t>
                      </a:r>
                      <a:endParaRPr lang="en-US" sz="2800" b="0" dirty="0">
                        <a:solidFill>
                          <a:schemeClr val="accent5">
                            <a:lumMod val="75000"/>
                          </a:schemeClr>
                        </a:solidFill>
                      </a:endParaRPr>
                    </a:p>
                  </a:txBody>
                  <a:tcPr/>
                </a:tc>
              </a:tr>
              <a:tr h="704850">
                <a:tc>
                  <a:txBody>
                    <a:bodyPr/>
                    <a:lstStyle/>
                    <a:p>
                      <a:pPr algn="r"/>
                      <a:r>
                        <a:rPr lang="en-US" sz="2800" dirty="0" smtClean="0"/>
                        <a:t>0</a:t>
                      </a:r>
                      <a:endParaRPr lang="en-US" sz="2800" dirty="0">
                        <a:solidFill>
                          <a:schemeClr val="accent5">
                            <a:lumMod val="75000"/>
                          </a:schemeClr>
                        </a:solidFill>
                      </a:endParaRPr>
                    </a:p>
                  </a:txBody>
                  <a:tcPr/>
                </a:tc>
                <a:tc>
                  <a:txBody>
                    <a:bodyPr/>
                    <a:lstStyle/>
                    <a:p>
                      <a:pPr algn="r"/>
                      <a:r>
                        <a:rPr lang="en-US" sz="2800" dirty="0" smtClean="0"/>
                        <a:t>0.6</a:t>
                      </a:r>
                      <a:endParaRPr lang="en-US" sz="2800" dirty="0">
                        <a:solidFill>
                          <a:schemeClr val="accent5">
                            <a:lumMod val="75000"/>
                          </a:schemeClr>
                        </a:solidFill>
                      </a:endParaRPr>
                    </a:p>
                  </a:txBody>
                  <a:tcPr/>
                </a:tc>
              </a:tr>
              <a:tr h="704850">
                <a:tc>
                  <a:txBody>
                    <a:bodyPr/>
                    <a:lstStyle/>
                    <a:p>
                      <a:pPr algn="r"/>
                      <a:r>
                        <a:rPr lang="en-US" sz="2800" dirty="0" smtClean="0"/>
                        <a:t>1</a:t>
                      </a:r>
                      <a:endParaRPr lang="en-US" sz="2800" dirty="0">
                        <a:solidFill>
                          <a:schemeClr val="accent5">
                            <a:lumMod val="75000"/>
                          </a:schemeClr>
                        </a:solidFill>
                      </a:endParaRPr>
                    </a:p>
                  </a:txBody>
                  <a:tcPr/>
                </a:tc>
                <a:tc>
                  <a:txBody>
                    <a:bodyPr/>
                    <a:lstStyle/>
                    <a:p>
                      <a:pPr algn="r"/>
                      <a:r>
                        <a:rPr lang="en-US" sz="2800" dirty="0" smtClean="0"/>
                        <a:t>2.7</a:t>
                      </a:r>
                      <a:endParaRPr lang="en-US" sz="2800" dirty="0">
                        <a:solidFill>
                          <a:schemeClr val="accent5">
                            <a:lumMod val="75000"/>
                          </a:schemeClr>
                        </a:solidFill>
                      </a:endParaRPr>
                    </a:p>
                  </a:txBody>
                  <a:tcPr/>
                </a:tc>
              </a:tr>
              <a:tr h="704850">
                <a:tc>
                  <a:txBody>
                    <a:bodyPr/>
                    <a:lstStyle/>
                    <a:p>
                      <a:pPr algn="r"/>
                      <a:r>
                        <a:rPr lang="en-US" sz="2800" dirty="0" smtClean="0"/>
                        <a:t>2</a:t>
                      </a:r>
                      <a:endParaRPr lang="en-US" sz="2800" dirty="0">
                        <a:solidFill>
                          <a:schemeClr val="accent5">
                            <a:lumMod val="75000"/>
                          </a:schemeClr>
                        </a:solidFill>
                      </a:endParaRPr>
                    </a:p>
                  </a:txBody>
                  <a:tcPr/>
                </a:tc>
                <a:tc>
                  <a:txBody>
                    <a:bodyPr/>
                    <a:lstStyle/>
                    <a:p>
                      <a:pPr algn="r"/>
                      <a:r>
                        <a:rPr lang="en-US" sz="2800" dirty="0" smtClean="0"/>
                        <a:t>5.5</a:t>
                      </a:r>
                      <a:endParaRPr lang="en-US" sz="2800" dirty="0">
                        <a:solidFill>
                          <a:schemeClr val="accent5">
                            <a:lumMod val="75000"/>
                          </a:schemeClr>
                        </a:solidFill>
                      </a:endParaRPr>
                    </a:p>
                  </a:txBody>
                  <a:tcPr/>
                </a:tc>
              </a:tr>
            </a:tbl>
          </a:graphicData>
        </a:graphic>
      </p:graphicFrame>
      <p:sp>
        <p:nvSpPr>
          <p:cNvPr id="5" name="TextBox 4"/>
          <p:cNvSpPr txBox="1"/>
          <p:nvPr/>
        </p:nvSpPr>
        <p:spPr>
          <a:xfrm>
            <a:off x="914400" y="1752600"/>
            <a:ext cx="4202304" cy="461665"/>
          </a:xfrm>
          <a:prstGeom prst="rect">
            <a:avLst/>
          </a:prstGeom>
          <a:noFill/>
        </p:spPr>
        <p:txBody>
          <a:bodyPr wrap="none" rtlCol="0">
            <a:spAutoFit/>
          </a:bodyPr>
          <a:lstStyle/>
          <a:p>
            <a:r>
              <a:rPr lang="en-US" sz="2400" dirty="0" smtClean="0">
                <a:solidFill>
                  <a:schemeClr val="accent5">
                    <a:lumMod val="75000"/>
                  </a:schemeClr>
                </a:solidFill>
              </a:rPr>
              <a:t>Regression </a:t>
            </a:r>
            <a:r>
              <a:rPr lang="en-US" sz="2400" dirty="0" smtClean="0">
                <a:solidFill>
                  <a:schemeClr val="accent5">
                    <a:lumMod val="75000"/>
                  </a:schemeClr>
                </a:solidFill>
              </a:rPr>
              <a:t>analysis result</a:t>
            </a:r>
            <a:endParaRPr lang="en-US" sz="2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412480" cy="1066800"/>
          </a:xfrm>
        </p:spPr>
        <p:txBody>
          <a:bodyPr>
            <a:normAutofit/>
          </a:bodyPr>
          <a:lstStyle/>
          <a:p>
            <a:r>
              <a:rPr lang="en-US" sz="4400" dirty="0" smtClean="0">
                <a:solidFill>
                  <a:schemeClr val="accent2">
                    <a:lumMod val="60000"/>
                    <a:lumOff val="40000"/>
                  </a:schemeClr>
                </a:solidFill>
              </a:rPr>
              <a:t>Leaders and </a:t>
            </a:r>
            <a:r>
              <a:rPr lang="en-US" sz="4400" dirty="0" smtClean="0">
                <a:solidFill>
                  <a:schemeClr val="accent2">
                    <a:lumMod val="60000"/>
                    <a:lumOff val="40000"/>
                  </a:schemeClr>
                </a:solidFill>
              </a:rPr>
              <a:t>Non-leaders</a:t>
            </a:r>
            <a:endParaRPr lang="en-US" sz="4400" dirty="0">
              <a:solidFill>
                <a:schemeClr val="accent2">
                  <a:lumMod val="60000"/>
                  <a:lumOff val="40000"/>
                </a:schemeClr>
              </a:solidFill>
            </a:endParaRPr>
          </a:p>
        </p:txBody>
      </p:sp>
      <p:graphicFrame>
        <p:nvGraphicFramePr>
          <p:cNvPr id="5" name="Content Placeholder 4"/>
          <p:cNvGraphicFramePr>
            <a:graphicFrameLocks noGrp="1"/>
          </p:cNvGraphicFramePr>
          <p:nvPr>
            <p:ph idx="1"/>
          </p:nvPr>
        </p:nvGraphicFramePr>
        <p:xfrm>
          <a:off x="762000" y="1828800"/>
          <a:ext cx="8001000" cy="4548768"/>
        </p:xfrm>
        <a:graphic>
          <a:graphicData uri="http://schemas.openxmlformats.org/drawingml/2006/table">
            <a:tbl>
              <a:tblPr firstRow="1" bandRow="1">
                <a:tableStyleId>{8A107856-5554-42FB-B03E-39F5DBC370BA}</a:tableStyleId>
              </a:tblPr>
              <a:tblGrid>
                <a:gridCol w="1250156"/>
                <a:gridCol w="1645444"/>
                <a:gridCol w="1600200"/>
                <a:gridCol w="1676400"/>
                <a:gridCol w="1828800"/>
              </a:tblGrid>
              <a:tr h="914400">
                <a:tc>
                  <a:txBody>
                    <a:bodyPr/>
                    <a:lstStyle/>
                    <a:p>
                      <a:pPr algn="l"/>
                      <a:endParaRPr lang="en-US" sz="1400" dirty="0"/>
                    </a:p>
                  </a:txBody>
                  <a:tcPr>
                    <a:solidFill>
                      <a:schemeClr val="accent2">
                        <a:lumMod val="20000"/>
                        <a:lumOff val="80000"/>
                      </a:schemeClr>
                    </a:solidFill>
                  </a:tcPr>
                </a:tc>
                <a:tc>
                  <a:txBody>
                    <a:bodyPr/>
                    <a:lstStyle/>
                    <a:p>
                      <a:pPr algn="l"/>
                      <a:r>
                        <a:rPr lang="en-US" sz="1600" dirty="0" smtClean="0"/>
                        <a:t>Non-leaders</a:t>
                      </a:r>
                    </a:p>
                    <a:p>
                      <a:pPr algn="l"/>
                      <a:r>
                        <a:rPr lang="en-US" sz="1600" dirty="0" smtClean="0"/>
                        <a:t>Post</a:t>
                      </a:r>
                      <a:endParaRPr lang="en-US" sz="1600" dirty="0"/>
                    </a:p>
                  </a:txBody>
                  <a:tcPr>
                    <a:solidFill>
                      <a:schemeClr val="accent2">
                        <a:lumMod val="20000"/>
                        <a:lumOff val="80000"/>
                      </a:schemeClr>
                    </a:solidFill>
                  </a:tcPr>
                </a:tc>
                <a:tc>
                  <a:txBody>
                    <a:bodyPr/>
                    <a:lstStyle/>
                    <a:p>
                      <a:pPr algn="l"/>
                      <a:r>
                        <a:rPr lang="en-US" sz="1600" dirty="0" smtClean="0"/>
                        <a:t>Non-leaders Report</a:t>
                      </a:r>
                      <a:endParaRPr lang="en-US" sz="1600" dirty="0"/>
                    </a:p>
                  </a:txBody>
                  <a:tcPr>
                    <a:solidFill>
                      <a:schemeClr val="accent2">
                        <a:lumMod val="20000"/>
                        <a:lumOff val="80000"/>
                      </a:schemeClr>
                    </a:solidFill>
                  </a:tcPr>
                </a:tc>
                <a:tc>
                  <a:txBody>
                    <a:bodyPr/>
                    <a:lstStyle/>
                    <a:p>
                      <a:pPr algn="l"/>
                      <a:r>
                        <a:rPr lang="en-US" sz="1600" dirty="0" smtClean="0"/>
                        <a:t>Non-leaders Invites</a:t>
                      </a:r>
                      <a:endParaRPr lang="en-US" sz="1600" dirty="0"/>
                    </a:p>
                  </a:txBody>
                  <a:tcPr>
                    <a:solidFill>
                      <a:schemeClr val="accent2">
                        <a:lumMod val="20000"/>
                        <a:lumOff val="80000"/>
                      </a:schemeClr>
                    </a:solidFill>
                  </a:tcPr>
                </a:tc>
                <a:tc>
                  <a:txBody>
                    <a:bodyPr/>
                    <a:lstStyle/>
                    <a:p>
                      <a:pPr algn="l"/>
                      <a:r>
                        <a:rPr lang="en-US" sz="1600" dirty="0" smtClean="0"/>
                        <a:t>Non-leaders mean activity per month</a:t>
                      </a:r>
                      <a:endParaRPr lang="en-US" sz="1600" dirty="0"/>
                    </a:p>
                  </a:txBody>
                  <a:tcPr>
                    <a:solidFill>
                      <a:schemeClr val="accent2">
                        <a:lumMod val="20000"/>
                        <a:lumOff val="80000"/>
                      </a:schemeClr>
                    </a:solidFill>
                  </a:tcPr>
                </a:tc>
              </a:tr>
              <a:tr h="838200">
                <a:tc>
                  <a:txBody>
                    <a:bodyPr/>
                    <a:lstStyle/>
                    <a:p>
                      <a:pPr algn="l"/>
                      <a:r>
                        <a:rPr lang="en-US" sz="1600" b="1" dirty="0" smtClean="0"/>
                        <a:t>Leaders </a:t>
                      </a:r>
                    </a:p>
                    <a:p>
                      <a:pPr algn="l"/>
                      <a:r>
                        <a:rPr lang="en-US" sz="1600" b="1" dirty="0" smtClean="0"/>
                        <a:t>Post</a:t>
                      </a:r>
                    </a:p>
                    <a:p>
                      <a:pPr algn="l"/>
                      <a:endParaRPr lang="en-US" sz="1600" b="1" dirty="0"/>
                    </a:p>
                  </a:txBody>
                  <a:tcPr>
                    <a:solidFill>
                      <a:schemeClr val="accent2">
                        <a:lumMod val="20000"/>
                        <a:lumOff val="80000"/>
                      </a:schemeClr>
                    </a:solidFill>
                  </a:tcPr>
                </a:tc>
                <a:tc>
                  <a:txBody>
                    <a:bodyPr/>
                    <a:lstStyle/>
                    <a:p>
                      <a:pPr algn="r"/>
                      <a:r>
                        <a:rPr lang="en-US" sz="2800" dirty="0" smtClean="0"/>
                        <a:t>1.0</a:t>
                      </a:r>
                      <a:endParaRPr lang="en-US" sz="2800" dirty="0"/>
                    </a:p>
                  </a:txBody>
                  <a:tcPr>
                    <a:solidFill>
                      <a:schemeClr val="tx1"/>
                    </a:solidFill>
                  </a:tcPr>
                </a:tc>
                <a:tc>
                  <a:txBody>
                    <a:bodyPr/>
                    <a:lstStyle/>
                    <a:p>
                      <a:pPr algn="r"/>
                      <a:endParaRPr lang="en-US" sz="2800" dirty="0"/>
                    </a:p>
                  </a:txBody>
                  <a:tcPr>
                    <a:solidFill>
                      <a:schemeClr val="tx1"/>
                    </a:solidFill>
                  </a:tcPr>
                </a:tc>
                <a:tc>
                  <a:txBody>
                    <a:bodyPr/>
                    <a:lstStyle/>
                    <a:p>
                      <a:pPr algn="r"/>
                      <a:endParaRPr lang="en-US" sz="2800" dirty="0"/>
                    </a:p>
                  </a:txBody>
                  <a:tcPr>
                    <a:solidFill>
                      <a:schemeClr val="tx1"/>
                    </a:solidFill>
                  </a:tcPr>
                </a:tc>
                <a:tc>
                  <a:txBody>
                    <a:bodyPr/>
                    <a:lstStyle/>
                    <a:p>
                      <a:pPr algn="r"/>
                      <a:endParaRPr lang="en-US" sz="2800" dirty="0"/>
                    </a:p>
                  </a:txBody>
                  <a:tcPr>
                    <a:solidFill>
                      <a:schemeClr val="tx1"/>
                    </a:solidFill>
                  </a:tcPr>
                </a:tc>
              </a:tr>
              <a:tr h="932056">
                <a:tc>
                  <a:txBody>
                    <a:bodyPr/>
                    <a:lstStyle/>
                    <a:p>
                      <a:pPr algn="l"/>
                      <a:r>
                        <a:rPr lang="en-US" sz="1600" b="1" dirty="0" smtClean="0"/>
                        <a:t>Leaders Report</a:t>
                      </a:r>
                      <a:endParaRPr lang="en-US" sz="1600" b="1" dirty="0"/>
                    </a:p>
                  </a:txBody>
                  <a:tcPr>
                    <a:solidFill>
                      <a:schemeClr val="accent2">
                        <a:lumMod val="20000"/>
                        <a:lumOff val="80000"/>
                      </a:schemeClr>
                    </a:solidFill>
                  </a:tcPr>
                </a:tc>
                <a:tc>
                  <a:txBody>
                    <a:bodyPr/>
                    <a:lstStyle/>
                    <a:p>
                      <a:pPr algn="r"/>
                      <a:endParaRPr lang="en-US" sz="2800" dirty="0"/>
                    </a:p>
                  </a:txBody>
                  <a:tcPr>
                    <a:solidFill>
                      <a:schemeClr val="tx1"/>
                    </a:solidFill>
                  </a:tcPr>
                </a:tc>
                <a:tc>
                  <a:txBody>
                    <a:bodyPr/>
                    <a:lstStyle/>
                    <a:p>
                      <a:pPr algn="r"/>
                      <a:r>
                        <a:rPr lang="en-US" sz="2800" dirty="0" smtClean="0"/>
                        <a:t>2.7</a:t>
                      </a:r>
                      <a:endParaRPr lang="en-US" sz="2800" dirty="0"/>
                    </a:p>
                  </a:txBody>
                  <a:tcPr>
                    <a:solidFill>
                      <a:schemeClr val="tx1"/>
                    </a:solidFill>
                  </a:tcPr>
                </a:tc>
                <a:tc>
                  <a:txBody>
                    <a:bodyPr/>
                    <a:lstStyle/>
                    <a:p>
                      <a:pPr algn="r"/>
                      <a:endParaRPr lang="en-US" sz="2800" dirty="0"/>
                    </a:p>
                  </a:txBody>
                  <a:tcPr>
                    <a:solidFill>
                      <a:schemeClr val="tx1"/>
                    </a:solidFill>
                  </a:tcPr>
                </a:tc>
                <a:tc>
                  <a:txBody>
                    <a:bodyPr/>
                    <a:lstStyle/>
                    <a:p>
                      <a:pPr algn="r"/>
                      <a:endParaRPr lang="en-US" sz="2800" dirty="0"/>
                    </a:p>
                  </a:txBody>
                  <a:tcPr>
                    <a:solidFill>
                      <a:schemeClr val="tx1"/>
                    </a:solidFill>
                  </a:tcPr>
                </a:tc>
              </a:tr>
              <a:tr h="932056">
                <a:tc>
                  <a:txBody>
                    <a:bodyPr/>
                    <a:lstStyle/>
                    <a:p>
                      <a:pPr algn="l"/>
                      <a:r>
                        <a:rPr lang="en-US" sz="1600" b="1" dirty="0" smtClean="0"/>
                        <a:t>Leaders Invites</a:t>
                      </a:r>
                      <a:endParaRPr lang="en-US" sz="1600" b="1" dirty="0"/>
                    </a:p>
                  </a:txBody>
                  <a:tcPr>
                    <a:solidFill>
                      <a:schemeClr val="accent2">
                        <a:lumMod val="20000"/>
                        <a:lumOff val="80000"/>
                      </a:schemeClr>
                    </a:solidFill>
                  </a:tcPr>
                </a:tc>
                <a:tc>
                  <a:txBody>
                    <a:bodyPr/>
                    <a:lstStyle/>
                    <a:p>
                      <a:pPr algn="r"/>
                      <a:endParaRPr lang="en-US" sz="2800" dirty="0"/>
                    </a:p>
                  </a:txBody>
                  <a:tcPr>
                    <a:solidFill>
                      <a:schemeClr val="tx1"/>
                    </a:solidFill>
                  </a:tcPr>
                </a:tc>
                <a:tc>
                  <a:txBody>
                    <a:bodyPr/>
                    <a:lstStyle/>
                    <a:p>
                      <a:pPr algn="r"/>
                      <a:endParaRPr lang="en-US" sz="2800" dirty="0"/>
                    </a:p>
                  </a:txBody>
                  <a:tcPr>
                    <a:solidFill>
                      <a:schemeClr val="tx1"/>
                    </a:solidFill>
                  </a:tcPr>
                </a:tc>
                <a:tc>
                  <a:txBody>
                    <a:bodyPr/>
                    <a:lstStyle/>
                    <a:p>
                      <a:pPr algn="r"/>
                      <a:r>
                        <a:rPr lang="en-US" sz="2800" dirty="0" smtClean="0"/>
                        <a:t>1.1</a:t>
                      </a:r>
                      <a:endParaRPr lang="en-US" sz="2800" dirty="0"/>
                    </a:p>
                  </a:txBody>
                  <a:tcPr>
                    <a:solidFill>
                      <a:schemeClr val="tx1"/>
                    </a:solidFill>
                  </a:tcPr>
                </a:tc>
                <a:tc>
                  <a:txBody>
                    <a:bodyPr/>
                    <a:lstStyle/>
                    <a:p>
                      <a:pPr algn="r"/>
                      <a:endParaRPr lang="en-US" sz="2800" dirty="0"/>
                    </a:p>
                  </a:txBody>
                  <a:tcPr>
                    <a:solidFill>
                      <a:schemeClr val="tx1"/>
                    </a:solidFill>
                  </a:tcPr>
                </a:tc>
              </a:tr>
              <a:tr h="932056">
                <a:tc>
                  <a:txBody>
                    <a:bodyPr/>
                    <a:lstStyle/>
                    <a:p>
                      <a:pPr algn="l"/>
                      <a:r>
                        <a:rPr lang="en-US" sz="1600" b="1" dirty="0" smtClean="0"/>
                        <a:t>Number of Leaders</a:t>
                      </a:r>
                      <a:endParaRPr lang="en-US" sz="1600" b="1" dirty="0"/>
                    </a:p>
                  </a:txBody>
                  <a:tcPr>
                    <a:solidFill>
                      <a:schemeClr val="accent2">
                        <a:lumMod val="20000"/>
                        <a:lumOff val="80000"/>
                      </a:schemeClr>
                    </a:solidFill>
                  </a:tcPr>
                </a:tc>
                <a:tc>
                  <a:txBody>
                    <a:bodyPr/>
                    <a:lstStyle/>
                    <a:p>
                      <a:pPr algn="r"/>
                      <a:endParaRPr lang="en-US" sz="2800" dirty="0"/>
                    </a:p>
                  </a:txBody>
                  <a:tcPr>
                    <a:solidFill>
                      <a:schemeClr val="tx1"/>
                    </a:solidFill>
                  </a:tcPr>
                </a:tc>
                <a:tc>
                  <a:txBody>
                    <a:bodyPr/>
                    <a:lstStyle/>
                    <a:p>
                      <a:pPr algn="r"/>
                      <a:endParaRPr lang="en-US" sz="2800" dirty="0"/>
                    </a:p>
                  </a:txBody>
                  <a:tcPr>
                    <a:solidFill>
                      <a:schemeClr val="tx1"/>
                    </a:solidFill>
                  </a:tcPr>
                </a:tc>
                <a:tc>
                  <a:txBody>
                    <a:bodyPr/>
                    <a:lstStyle/>
                    <a:p>
                      <a:pPr algn="r"/>
                      <a:endParaRPr lang="en-US" sz="2800" dirty="0"/>
                    </a:p>
                  </a:txBody>
                  <a:tcPr>
                    <a:solidFill>
                      <a:schemeClr val="tx1"/>
                    </a:solidFill>
                  </a:tcPr>
                </a:tc>
                <a:tc>
                  <a:txBody>
                    <a:bodyPr/>
                    <a:lstStyle/>
                    <a:p>
                      <a:pPr algn="r"/>
                      <a:r>
                        <a:rPr lang="en-US" sz="2800" dirty="0" smtClean="0"/>
                        <a:t>2.7</a:t>
                      </a:r>
                      <a:endParaRPr lang="en-US" sz="2800" dirty="0"/>
                    </a:p>
                  </a:txBody>
                  <a:tcPr>
                    <a:solidFill>
                      <a:schemeClr val="tx1"/>
                    </a:solidFill>
                  </a:tcPr>
                </a:tc>
              </a:tr>
            </a:tbl>
          </a:graphicData>
        </a:graphic>
      </p:graphicFrame>
      <p:sp>
        <p:nvSpPr>
          <p:cNvPr id="4" name="TextBox 3"/>
          <p:cNvSpPr txBox="1"/>
          <p:nvPr/>
        </p:nvSpPr>
        <p:spPr>
          <a:xfrm>
            <a:off x="762000" y="1295400"/>
            <a:ext cx="4202304" cy="461665"/>
          </a:xfrm>
          <a:prstGeom prst="rect">
            <a:avLst/>
          </a:prstGeom>
          <a:noFill/>
        </p:spPr>
        <p:txBody>
          <a:bodyPr wrap="none" rtlCol="0">
            <a:spAutoFit/>
          </a:bodyPr>
          <a:lstStyle/>
          <a:p>
            <a:r>
              <a:rPr lang="en-US" sz="2400" dirty="0" smtClean="0">
                <a:solidFill>
                  <a:schemeClr val="accent5">
                    <a:lumMod val="75000"/>
                  </a:schemeClr>
                </a:solidFill>
              </a:rPr>
              <a:t>Regression </a:t>
            </a:r>
            <a:r>
              <a:rPr lang="en-US" sz="2400" dirty="0" smtClean="0">
                <a:solidFill>
                  <a:schemeClr val="accent5">
                    <a:lumMod val="75000"/>
                  </a:schemeClr>
                </a:solidFill>
              </a:rPr>
              <a:t>analysis result</a:t>
            </a:r>
            <a:endParaRPr lang="en-US" sz="24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685800" y="1600200"/>
            <a:ext cx="8077200" cy="3970318"/>
          </a:xfrm>
          <a:prstGeom prst="rect">
            <a:avLst/>
          </a:prstGeom>
        </p:spPr>
        <p:txBody>
          <a:bodyPr wrap="square">
            <a:spAutoFit/>
          </a:bodyPr>
          <a:lstStyle/>
          <a:p>
            <a:r>
              <a:rPr lang="en-US" sz="3600" dirty="0" smtClean="0">
                <a:solidFill>
                  <a:schemeClr val="accent5">
                    <a:lumMod val="75000"/>
                  </a:schemeClr>
                </a:solidFill>
              </a:rPr>
              <a:t>Existence of  leaders increases participation of members and growth of community.</a:t>
            </a:r>
          </a:p>
          <a:p>
            <a:endParaRPr lang="en-US" sz="3600" dirty="0" smtClean="0">
              <a:solidFill>
                <a:schemeClr val="accent5">
                  <a:lumMod val="75000"/>
                </a:schemeClr>
              </a:solidFill>
            </a:endParaRPr>
          </a:p>
          <a:p>
            <a:r>
              <a:rPr lang="en-US" sz="3600" dirty="0" smtClean="0">
                <a:solidFill>
                  <a:schemeClr val="accent5">
                    <a:lumMod val="75000"/>
                  </a:schemeClr>
                </a:solidFill>
              </a:rPr>
              <a:t>16 communities have leaders. </a:t>
            </a:r>
          </a:p>
          <a:p>
            <a:r>
              <a:rPr lang="en-US" sz="3600" dirty="0" smtClean="0">
                <a:solidFill>
                  <a:schemeClr val="accent5">
                    <a:lumMod val="75000"/>
                  </a:schemeClr>
                </a:solidFill>
              </a:rPr>
              <a:t>None of them has any Law Enforcement official. </a:t>
            </a:r>
            <a:endParaRPr lang="en-US" b="1" dirty="0">
              <a:solidFill>
                <a:schemeClr val="accent5">
                  <a:lumMod val="75000"/>
                </a:schemeClr>
              </a:solidFill>
            </a:endParaRPr>
          </a:p>
        </p:txBody>
      </p:sp>
      <p:sp>
        <p:nvSpPr>
          <p:cNvPr id="5" name="Title 1"/>
          <p:cNvSpPr txBox="1">
            <a:spLocks/>
          </p:cNvSpPr>
          <p:nvPr/>
        </p:nvSpPr>
        <p:spPr>
          <a:xfrm>
            <a:off x="457200" y="381000"/>
            <a:ext cx="8183880" cy="762000"/>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400" b="1"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 </a:t>
            </a:r>
            <a:r>
              <a:rPr lang="en-US" sz="4400" b="1"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Leaders make Difference</a:t>
            </a:r>
            <a:endParaRPr kumimoji="0" lang="en-US" sz="4400" b="1" i="0" u="none" strike="noStrike" kern="1200" cap="none" spc="0" normalizeH="0" baseline="0" noProof="0" dirty="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752600"/>
            <a:ext cx="8183880" cy="4187952"/>
          </a:xfrm>
        </p:spPr>
        <p:txBody>
          <a:bodyPr>
            <a:normAutofit/>
          </a:bodyPr>
          <a:lstStyle/>
          <a:p>
            <a:r>
              <a:rPr lang="en-US" sz="3600" dirty="0" smtClean="0">
                <a:solidFill>
                  <a:schemeClr val="accent5">
                    <a:lumMod val="75000"/>
                  </a:schemeClr>
                </a:solidFill>
              </a:rPr>
              <a:t>Sort activities from a community into bins by month.</a:t>
            </a:r>
          </a:p>
          <a:p>
            <a:endParaRPr lang="en-US" sz="3600" dirty="0" smtClean="0">
              <a:solidFill>
                <a:schemeClr val="accent5">
                  <a:lumMod val="75000"/>
                </a:schemeClr>
              </a:solidFill>
            </a:endParaRPr>
          </a:p>
          <a:p>
            <a:r>
              <a:rPr lang="en-US" sz="3600" dirty="0" smtClean="0">
                <a:solidFill>
                  <a:schemeClr val="accent5">
                    <a:lumMod val="75000"/>
                  </a:schemeClr>
                </a:solidFill>
              </a:rPr>
              <a:t>Display monthly activities on separate rows.</a:t>
            </a:r>
          </a:p>
          <a:p>
            <a:pPr>
              <a:buNone/>
            </a:pPr>
            <a:endParaRPr lang="en-US" sz="3200" dirty="0" smtClean="0">
              <a:solidFill>
                <a:schemeClr val="accent5">
                  <a:lumMod val="75000"/>
                </a:schemeClr>
              </a:solidFill>
            </a:endParaRPr>
          </a:p>
        </p:txBody>
      </p:sp>
      <p:sp>
        <p:nvSpPr>
          <p:cNvPr id="4" name="Title 1"/>
          <p:cNvSpPr txBox="1">
            <a:spLocks/>
          </p:cNvSpPr>
          <p:nvPr/>
        </p:nvSpPr>
        <p:spPr>
          <a:xfrm>
            <a:off x="457200" y="381000"/>
            <a:ext cx="8183880" cy="762000"/>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 3. Dynamics over </a:t>
            </a:r>
            <a:r>
              <a:rPr kumimoji="0" lang="en-US" sz="44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Time</a:t>
            </a:r>
            <a:endParaRPr kumimoji="0" lang="en-US" sz="3200" b="1" i="0" u="none" strike="noStrike" kern="1200" cap="none" spc="0" normalizeH="0" baseline="0" noProof="0" dirty="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Content Placeholder 12" descr="photo.collaboration.jpg"/>
          <p:cNvPicPr>
            <a:picLocks noGrp="1" noChangeAspect="1"/>
          </p:cNvPicPr>
          <p:nvPr>
            <p:ph idx="1"/>
          </p:nvPr>
        </p:nvPicPr>
        <p:blipFill>
          <a:blip r:embed="rId2" cstate="print"/>
          <a:stretch>
            <a:fillRect/>
          </a:stretch>
        </p:blipFill>
        <p:spPr>
          <a:xfrm>
            <a:off x="336956" y="990600"/>
            <a:ext cx="8426044" cy="5487944"/>
          </a:xfrm>
        </p:spPr>
      </p:pic>
      <p:sp>
        <p:nvSpPr>
          <p:cNvPr id="14" name="Rounded Rectangle 13"/>
          <p:cNvSpPr/>
          <p:nvPr/>
        </p:nvSpPr>
        <p:spPr>
          <a:xfrm>
            <a:off x="304800" y="990600"/>
            <a:ext cx="8458200" cy="5486400"/>
          </a:xfrm>
          <a:prstGeom prst="roundRect">
            <a:avLst>
              <a:gd name="adj" fmla="val 0"/>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304800"/>
            <a:ext cx="8534400" cy="769441"/>
          </a:xfrm>
          <a:prstGeom prst="rect">
            <a:avLst/>
          </a:prstGeom>
          <a:noFill/>
        </p:spPr>
        <p:txBody>
          <a:bodyPr wrap="square" rtlCol="0">
            <a:spAutoFit/>
          </a:bodyPr>
          <a:lstStyle/>
          <a:p>
            <a:pPr marL="63500" lvl="1"/>
            <a:r>
              <a:rPr lang="en-US" sz="4400" b="1" dirty="0" smtClean="0">
                <a:solidFill>
                  <a:schemeClr val="accent2">
                    <a:lumMod val="60000"/>
                    <a:lumOff val="40000"/>
                  </a:schemeClr>
                </a:solidFill>
                <a:effectLst>
                  <a:outerShdw blurRad="38100" dist="38100" dir="2700000" algn="tl">
                    <a:srgbClr val="000000">
                      <a:alpha val="43137"/>
                    </a:srgbClr>
                  </a:outerShdw>
                </a:effectLst>
              </a:rPr>
              <a:t>Watch Jefferson County</a:t>
            </a:r>
            <a:endParaRPr lang="en-US" sz="4400" b="1" dirty="0" smtClean="0">
              <a:effectLst>
                <a:outerShdw blurRad="38100" dist="38100" dir="2700000" algn="tl">
                  <a:srgbClr val="000000">
                    <a:alpha val="43137"/>
                  </a:srgbClr>
                </a:outerShdw>
              </a:effectLst>
            </a:endParaRPr>
          </a:p>
        </p:txBody>
      </p:sp>
      <p:sp>
        <p:nvSpPr>
          <p:cNvPr id="6" name="Rectangle 5"/>
          <p:cNvSpPr/>
          <p:nvPr/>
        </p:nvSpPr>
        <p:spPr>
          <a:xfrm>
            <a:off x="990600" y="1219200"/>
            <a:ext cx="17526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Community members</a:t>
            </a:r>
            <a:endParaRPr lang="en-US" dirty="0"/>
          </a:p>
        </p:txBody>
      </p:sp>
      <p:sp>
        <p:nvSpPr>
          <p:cNvPr id="7" name="Rectangle 6"/>
          <p:cNvSpPr/>
          <p:nvPr/>
        </p:nvSpPr>
        <p:spPr>
          <a:xfrm>
            <a:off x="6553200" y="1219200"/>
            <a:ext cx="1752600" cy="6096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Law </a:t>
            </a:r>
          </a:p>
          <a:p>
            <a:pPr algn="ctr"/>
            <a:r>
              <a:rPr lang="en-US" dirty="0" smtClean="0"/>
              <a:t>Enforcement</a:t>
            </a:r>
            <a:endParaRPr lang="en-US" dirty="0"/>
          </a:p>
        </p:txBody>
      </p:sp>
      <p:sp>
        <p:nvSpPr>
          <p:cNvPr id="8" name="Rectangle 7"/>
          <p:cNvSpPr/>
          <p:nvPr/>
        </p:nvSpPr>
        <p:spPr>
          <a:xfrm>
            <a:off x="3276600" y="1219200"/>
            <a:ext cx="2743200" cy="4572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Collaboration</a:t>
            </a:r>
            <a:endParaRPr lang="en-US" dirty="0"/>
          </a:p>
        </p:txBody>
      </p:sp>
      <p:sp>
        <p:nvSpPr>
          <p:cNvPr id="11" name="Rectangle 10"/>
          <p:cNvSpPr/>
          <p:nvPr/>
        </p:nvSpPr>
        <p:spPr>
          <a:xfrm>
            <a:off x="3886200" y="2209800"/>
            <a:ext cx="1600200" cy="3810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Success</a:t>
            </a:r>
            <a:endParaRPr lang="en-US" dirty="0"/>
          </a:p>
        </p:txBody>
      </p:sp>
      <p:sp>
        <p:nvSpPr>
          <p:cNvPr id="12" name="Down Arrow 11"/>
          <p:cNvSpPr/>
          <p:nvPr/>
        </p:nvSpPr>
        <p:spPr>
          <a:xfrm>
            <a:off x="4572000" y="1676400"/>
            <a:ext cx="228600" cy="533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txBox="1">
            <a:spLocks/>
          </p:cNvSpPr>
          <p:nvPr/>
        </p:nvSpPr>
        <p:spPr>
          <a:xfrm>
            <a:off x="457200" y="304800"/>
            <a:ext cx="8183880" cy="762000"/>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 3. Dynamics over </a:t>
            </a:r>
            <a:r>
              <a:rPr kumimoji="0" lang="en-US" sz="44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Time</a:t>
            </a:r>
            <a:endParaRPr kumimoji="0" lang="en-US" sz="4400" b="1" i="0" u="none" strike="noStrike" kern="1200" cap="none" spc="0" normalizeH="0" baseline="0" noProof="0" dirty="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endParaRPr>
          </a:p>
        </p:txBody>
      </p:sp>
      <p:sp>
        <p:nvSpPr>
          <p:cNvPr id="8" name="TextBox 7"/>
          <p:cNvSpPr txBox="1"/>
          <p:nvPr/>
        </p:nvSpPr>
        <p:spPr>
          <a:xfrm>
            <a:off x="457200" y="5257800"/>
            <a:ext cx="8153400" cy="954107"/>
          </a:xfrm>
          <a:prstGeom prst="rect">
            <a:avLst/>
          </a:prstGeom>
          <a:noFill/>
        </p:spPr>
        <p:txBody>
          <a:bodyPr wrap="square" rtlCol="0">
            <a:spAutoFit/>
          </a:bodyPr>
          <a:lstStyle/>
          <a:p>
            <a:r>
              <a:rPr lang="en-US" sz="2800" dirty="0" smtClean="0">
                <a:solidFill>
                  <a:schemeClr val="accent5">
                    <a:lumMod val="75000"/>
                  </a:schemeClr>
                </a:solidFill>
              </a:rPr>
              <a:t>Reports became the most prevalent activity over time. Invitation decreased over time.</a:t>
            </a:r>
            <a:endParaRPr lang="en-US" sz="2800" dirty="0">
              <a:solidFill>
                <a:schemeClr val="accent5">
                  <a:lumMod val="75000"/>
                </a:schemeClr>
              </a:solidFill>
            </a:endParaRPr>
          </a:p>
        </p:txBody>
      </p:sp>
      <p:pic>
        <p:nvPicPr>
          <p:cNvPr id="9" name="Content Placeholder 8"/>
          <p:cNvPicPr>
            <a:picLocks noGrp="1"/>
          </p:cNvPicPr>
          <p:nvPr>
            <p:ph idx="1"/>
          </p:nvPr>
        </p:nvPicPr>
        <p:blipFill>
          <a:blip r:embed="rId3" cstate="print"/>
          <a:srcRect/>
          <a:stretch>
            <a:fillRect/>
          </a:stretch>
        </p:blipFill>
        <p:spPr bwMode="auto">
          <a:xfrm>
            <a:off x="457200" y="1296762"/>
            <a:ext cx="8183562" cy="3961038"/>
          </a:xfrm>
          <a:prstGeom prst="rect">
            <a:avLst/>
          </a:prstGeom>
          <a:noFill/>
          <a:ln w="9525">
            <a:noFill/>
            <a:miter lim="800000"/>
            <a:headEnd/>
            <a:tailEnd/>
          </a:ln>
        </p:spPr>
      </p:pic>
      <p:sp>
        <p:nvSpPr>
          <p:cNvPr id="10" name="Rectangle 9"/>
          <p:cNvSpPr/>
          <p:nvPr/>
        </p:nvSpPr>
        <p:spPr>
          <a:xfrm>
            <a:off x="6781800" y="1676400"/>
            <a:ext cx="914400" cy="3581400"/>
          </a:xfrm>
          <a:prstGeom prst="rect">
            <a:avLst/>
          </a:prstGeom>
          <a:solidFill>
            <a:schemeClr val="lt1">
              <a:alpha val="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Down Arrow 6"/>
          <p:cNvSpPr/>
          <p:nvPr/>
        </p:nvSpPr>
        <p:spPr>
          <a:xfrm rot="1477311">
            <a:off x="7328196" y="1102306"/>
            <a:ext cx="277087" cy="488651"/>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1" name="Down Arrow 10"/>
          <p:cNvSpPr/>
          <p:nvPr/>
        </p:nvSpPr>
        <p:spPr>
          <a:xfrm>
            <a:off x="304800" y="1295400"/>
            <a:ext cx="228600" cy="3962400"/>
          </a:xfrm>
          <a:prstGeom prst="downArrow">
            <a:avLst>
              <a:gd name="adj1" fmla="val 49999"/>
              <a:gd name="adj2" fmla="val 77273"/>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2" name="TextBox 11"/>
          <p:cNvSpPr txBox="1"/>
          <p:nvPr/>
        </p:nvSpPr>
        <p:spPr>
          <a:xfrm rot="16200000">
            <a:off x="-233076" y="2976276"/>
            <a:ext cx="83548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Time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descr="abstract.jpg"/>
          <p:cNvPicPr>
            <a:picLocks noChangeAspect="1"/>
          </p:cNvPicPr>
          <p:nvPr/>
        </p:nvPicPr>
        <p:blipFill>
          <a:blip r:embed="rId2" cstate="print"/>
          <a:stretch>
            <a:fillRect/>
          </a:stretch>
        </p:blipFill>
        <p:spPr>
          <a:xfrm>
            <a:off x="0" y="1426140"/>
            <a:ext cx="9144000" cy="5812860"/>
          </a:xfrm>
          <a:prstGeom prst="rect">
            <a:avLst/>
          </a:prstGeom>
        </p:spPr>
        <p:style>
          <a:lnRef idx="3">
            <a:schemeClr val="lt1"/>
          </a:lnRef>
          <a:fillRef idx="1">
            <a:schemeClr val="dk1"/>
          </a:fillRef>
          <a:effectRef idx="1">
            <a:schemeClr val="dk1"/>
          </a:effectRef>
          <a:fontRef idx="minor">
            <a:schemeClr val="lt1"/>
          </a:fontRef>
        </p:style>
      </p:pic>
      <p:sp>
        <p:nvSpPr>
          <p:cNvPr id="3" name="Content Placeholder 2"/>
          <p:cNvSpPr>
            <a:spLocks noGrp="1"/>
          </p:cNvSpPr>
          <p:nvPr>
            <p:ph idx="1"/>
          </p:nvPr>
        </p:nvSpPr>
        <p:spPr>
          <a:xfrm>
            <a:off x="381000" y="1371600"/>
            <a:ext cx="8382000" cy="4876800"/>
          </a:xfrm>
        </p:spPr>
        <p:txBody>
          <a:bodyPr>
            <a:normAutofit/>
          </a:bodyPr>
          <a:lstStyle/>
          <a:p>
            <a:endParaRPr lang="en-US" dirty="0" smtClean="0">
              <a:solidFill>
                <a:schemeClr val="accent5">
                  <a:lumMod val="75000"/>
                </a:schemeClr>
              </a:solidFill>
            </a:endParaRPr>
          </a:p>
          <a:p>
            <a:endParaRPr lang="en-US" dirty="0" smtClean="0">
              <a:solidFill>
                <a:schemeClr val="accent5">
                  <a:lumMod val="75000"/>
                </a:schemeClr>
              </a:solidFill>
            </a:endParaRPr>
          </a:p>
          <a:p>
            <a:endParaRPr lang="en-US" dirty="0" smtClean="0">
              <a:solidFill>
                <a:schemeClr val="accent5">
                  <a:lumMod val="75000"/>
                </a:schemeClr>
              </a:solidFill>
            </a:endParaRPr>
          </a:p>
          <a:p>
            <a:pPr>
              <a:buNone/>
            </a:pPr>
            <a:endParaRPr lang="en-US" b="1" dirty="0" smtClean="0">
              <a:solidFill>
                <a:schemeClr val="accent5">
                  <a:lumMod val="75000"/>
                </a:schemeClr>
              </a:solidFill>
            </a:endParaRPr>
          </a:p>
          <a:p>
            <a:pPr>
              <a:buNone/>
            </a:pPr>
            <a:r>
              <a:rPr lang="en-US" b="1" dirty="0" smtClean="0">
                <a:solidFill>
                  <a:schemeClr val="accent5">
                    <a:lumMod val="75000"/>
                  </a:schemeClr>
                </a:solidFill>
              </a:rPr>
              <a:t> </a:t>
            </a:r>
          </a:p>
        </p:txBody>
      </p:sp>
      <p:sp>
        <p:nvSpPr>
          <p:cNvPr id="4" name="Title 1"/>
          <p:cNvSpPr txBox="1">
            <a:spLocks/>
          </p:cNvSpPr>
          <p:nvPr/>
        </p:nvSpPr>
        <p:spPr>
          <a:xfrm>
            <a:off x="381000" y="228600"/>
            <a:ext cx="8305800" cy="1143000"/>
          </a:xfrm>
          <a:prstGeom prst="rect">
            <a:avLst/>
          </a:prstGeom>
        </p:spPr>
        <p:txBody>
          <a:bodyPr vert="horz"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 Take </a:t>
            </a:r>
            <a:r>
              <a:rPr kumimoji="0" lang="en-US" sz="40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Away </a:t>
            </a:r>
            <a:r>
              <a:rPr lang="en-US" sz="4000" b="1"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M</a:t>
            </a:r>
            <a:r>
              <a:rPr kumimoji="0" lang="en-US" sz="4000" b="1" i="0" u="none" strike="noStrike" kern="1200" cap="none" spc="0" normalizeH="0" baseline="0" noProof="0" dirty="0" err="1"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essages</a:t>
            </a:r>
            <a:r>
              <a:rPr kumimoji="0" lang="en-US" sz="40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 </a:t>
            </a:r>
            <a:r>
              <a:rPr kumimoji="0" lang="en-US" sz="40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for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4000" b="1" noProof="0"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 </a:t>
            </a:r>
            <a:r>
              <a:rPr lang="en-US" sz="4000" b="1" dirty="0" smtClean="0">
                <a:solidFill>
                  <a:schemeClr val="accent2">
                    <a:lumMod val="60000"/>
                    <a:lumOff val="40000"/>
                  </a:schemeClr>
                </a:solidFill>
                <a:effectLst>
                  <a:outerShdw blurRad="53975" dist="22860" dir="5400000" algn="tl" rotWithShape="0">
                    <a:srgbClr val="000000">
                      <a:alpha val="55000"/>
                    </a:srgbClr>
                  </a:outerShdw>
                </a:effectLst>
                <a:latin typeface="+mj-lt"/>
                <a:ea typeface="+mj-ea"/>
                <a:cs typeface="+mj-cs"/>
              </a:rPr>
              <a:t>C</a:t>
            </a:r>
            <a:r>
              <a:rPr kumimoji="0" lang="en-US" sz="4000" b="1" i="0" u="none" strike="noStrike" kern="1200" cap="none" spc="0" normalizeH="0" baseline="0" noProof="0" dirty="0" err="1"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ommunity</a:t>
            </a:r>
            <a:r>
              <a:rPr kumimoji="0" lang="en-US" sz="4000" b="1" i="0" u="none" strike="noStrike" kern="1200" cap="none" spc="0" normalizeH="0" baseline="0" noProof="0" dirty="0" smtClean="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rPr>
              <a:t> Managers</a:t>
            </a:r>
            <a:endParaRPr kumimoji="0" lang="en-US" sz="4000" b="1" i="0" u="none" strike="noStrike" kern="1200" cap="none" spc="0" normalizeH="0" baseline="0" noProof="0" dirty="0">
              <a:ln>
                <a:noFill/>
              </a:ln>
              <a:solidFill>
                <a:schemeClr val="accent2">
                  <a:lumMod val="60000"/>
                  <a:lumOff val="40000"/>
                </a:schemeClr>
              </a:solidFill>
              <a:effectLst>
                <a:outerShdw blurRad="53975" dist="22860" dir="5400000" algn="tl" rotWithShape="0">
                  <a:srgbClr val="000000">
                    <a:alpha val="55000"/>
                  </a:srgbClr>
                </a:outerShdw>
              </a:effectLst>
              <a:uLnTx/>
              <a:uFillTx/>
              <a:latin typeface="+mj-lt"/>
              <a:ea typeface="+mj-ea"/>
              <a:cs typeface="+mj-cs"/>
            </a:endParaRPr>
          </a:p>
        </p:txBody>
      </p:sp>
      <p:sp>
        <p:nvSpPr>
          <p:cNvPr id="15" name="Rectangle 14"/>
          <p:cNvSpPr/>
          <p:nvPr/>
        </p:nvSpPr>
        <p:spPr>
          <a:xfrm>
            <a:off x="-76200" y="1371600"/>
            <a:ext cx="9220200" cy="5943600"/>
          </a:xfrm>
          <a:prstGeom prst="rect">
            <a:avLst/>
          </a:prstGeom>
          <a:solidFill>
            <a:schemeClr val="tx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14400" y="2286000"/>
            <a:ext cx="25146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800" dirty="0" smtClean="0"/>
              <a:t>Leaders</a:t>
            </a:r>
            <a:endParaRPr lang="en-US" sz="2800" dirty="0"/>
          </a:p>
        </p:txBody>
      </p:sp>
      <p:sp>
        <p:nvSpPr>
          <p:cNvPr id="6" name="Rectangle 5"/>
          <p:cNvSpPr/>
          <p:nvPr/>
        </p:nvSpPr>
        <p:spPr>
          <a:xfrm>
            <a:off x="914400" y="3429000"/>
            <a:ext cx="2514600" cy="83820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2800" dirty="0" smtClean="0"/>
              <a:t>Reports</a:t>
            </a:r>
            <a:endParaRPr lang="en-US" sz="2800" dirty="0"/>
          </a:p>
        </p:txBody>
      </p:sp>
      <p:sp>
        <p:nvSpPr>
          <p:cNvPr id="8" name="Right Arrow 7"/>
          <p:cNvSpPr/>
          <p:nvPr/>
        </p:nvSpPr>
        <p:spPr>
          <a:xfrm>
            <a:off x="3962400" y="3048000"/>
            <a:ext cx="1295400" cy="68580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 name="Rectangle 9"/>
          <p:cNvSpPr/>
          <p:nvPr/>
        </p:nvSpPr>
        <p:spPr>
          <a:xfrm>
            <a:off x="381000" y="5105400"/>
            <a:ext cx="2597525" cy="1676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t>Promote leadership </a:t>
            </a:r>
          </a:p>
          <a:p>
            <a:pPr algn="ctr"/>
            <a:r>
              <a:rPr lang="en-US" sz="2400" dirty="0" smtClean="0"/>
              <a:t>among citizens</a:t>
            </a:r>
            <a:endParaRPr lang="en-US" sz="2400" dirty="0"/>
          </a:p>
        </p:txBody>
      </p:sp>
      <p:sp>
        <p:nvSpPr>
          <p:cNvPr id="14" name="Rectangle 13"/>
          <p:cNvSpPr/>
          <p:nvPr/>
        </p:nvSpPr>
        <p:spPr>
          <a:xfrm>
            <a:off x="5410200" y="2819400"/>
            <a:ext cx="3048000" cy="1077218"/>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r>
              <a:rPr lang="en-US" sz="3200" b="1" dirty="0" smtClean="0">
                <a:solidFill>
                  <a:srgbClr val="002060"/>
                </a:solidFill>
              </a:rPr>
              <a:t>Successful</a:t>
            </a:r>
          </a:p>
          <a:p>
            <a:pPr algn="ctr"/>
            <a:r>
              <a:rPr lang="en-US" sz="3200" b="1" dirty="0" smtClean="0">
                <a:solidFill>
                  <a:srgbClr val="002060"/>
                </a:solidFill>
              </a:rPr>
              <a:t>community</a:t>
            </a:r>
            <a:endParaRPr lang="en-US" sz="3200" b="1" dirty="0">
              <a:solidFill>
                <a:srgbClr val="002060"/>
              </a:solidFill>
            </a:endParaRPr>
          </a:p>
        </p:txBody>
      </p:sp>
      <p:sp>
        <p:nvSpPr>
          <p:cNvPr id="11" name="Rectangle 10"/>
          <p:cNvSpPr/>
          <p:nvPr/>
        </p:nvSpPr>
        <p:spPr>
          <a:xfrm>
            <a:off x="3124200" y="5105400"/>
            <a:ext cx="2438400" cy="1676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t>Integrate with popular social media</a:t>
            </a:r>
            <a:endParaRPr lang="en-US" sz="2400" dirty="0"/>
          </a:p>
        </p:txBody>
      </p:sp>
      <p:sp>
        <p:nvSpPr>
          <p:cNvPr id="12" name="Rectangle 11"/>
          <p:cNvSpPr/>
          <p:nvPr/>
        </p:nvSpPr>
        <p:spPr>
          <a:xfrm>
            <a:off x="5715000" y="5105400"/>
            <a:ext cx="2819400" cy="1676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t>Visual analytics to understand communities</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9327" t="32292" r="19180" b="33333"/>
          <a:stretch>
            <a:fillRect/>
          </a:stretch>
        </p:blipFill>
        <p:spPr bwMode="auto">
          <a:xfrm>
            <a:off x="533400" y="3886200"/>
            <a:ext cx="8001000" cy="2514600"/>
          </a:xfrm>
          <a:prstGeom prst="rect">
            <a:avLst/>
          </a:prstGeom>
          <a:noFill/>
          <a:ln w="9525">
            <a:noFill/>
            <a:miter lim="800000"/>
            <a:headEnd/>
            <a:tailEnd/>
          </a:ln>
        </p:spPr>
      </p:pic>
      <p:sp>
        <p:nvSpPr>
          <p:cNvPr id="6" name="Rectangle 5"/>
          <p:cNvSpPr/>
          <p:nvPr/>
        </p:nvSpPr>
        <p:spPr>
          <a:xfrm>
            <a:off x="609600" y="609600"/>
            <a:ext cx="8077200" cy="1261884"/>
          </a:xfrm>
          <a:prstGeom prst="rect">
            <a:avLst/>
          </a:prstGeom>
        </p:spPr>
        <p:txBody>
          <a:bodyPr wrap="square">
            <a:spAutoFit/>
          </a:bodyPr>
          <a:lstStyle/>
          <a:p>
            <a:pPr algn="ctr">
              <a:buNone/>
            </a:pPr>
            <a:r>
              <a:rPr lang="en-US" sz="2000" dirty="0" smtClean="0">
                <a:solidFill>
                  <a:schemeClr val="accent5">
                    <a:lumMod val="75000"/>
                  </a:schemeClr>
                </a:solidFill>
                <a:latin typeface="Helvetica" pitchFamily="34" charset="0"/>
                <a:cs typeface="Helvetica" pitchFamily="34" charset="0"/>
              </a:rPr>
              <a:t>We cordially thank</a:t>
            </a:r>
          </a:p>
          <a:p>
            <a:pPr algn="ctr">
              <a:buNone/>
            </a:pPr>
            <a:r>
              <a:rPr lang="en-US" sz="2800" b="1" dirty="0" smtClean="0">
                <a:solidFill>
                  <a:schemeClr val="accent5">
                    <a:lumMod val="75000"/>
                  </a:schemeClr>
                </a:solidFill>
                <a:latin typeface="Helvetica" pitchFamily="34" charset="0"/>
                <a:cs typeface="Helvetica" pitchFamily="34" charset="0"/>
              </a:rPr>
              <a:t>Art Hanson, Nation of Neighbor</a:t>
            </a:r>
          </a:p>
          <a:p>
            <a:pPr lvl="1" algn="ctr"/>
            <a:r>
              <a:rPr lang="en-US" sz="2800" dirty="0" smtClean="0">
                <a:solidFill>
                  <a:schemeClr val="accent5">
                    <a:lumMod val="75000"/>
                  </a:schemeClr>
                </a:solidFill>
                <a:latin typeface="Helvetica" pitchFamily="34" charset="0"/>
                <a:cs typeface="Helvetica" pitchFamily="34" charset="0"/>
              </a:rPr>
              <a:t>NSF (grant # IIS - 0968521)</a:t>
            </a:r>
            <a:endParaRPr lang="en-US" sz="2800" dirty="0">
              <a:latin typeface="Helvetica" pitchFamily="34" charset="0"/>
              <a:cs typeface="Helvetica" pitchFamily="34" charset="0"/>
            </a:endParaRPr>
          </a:p>
        </p:txBody>
      </p:sp>
      <p:sp>
        <p:nvSpPr>
          <p:cNvPr id="7" name="Rectangle 6"/>
          <p:cNvSpPr/>
          <p:nvPr/>
        </p:nvSpPr>
        <p:spPr>
          <a:xfrm>
            <a:off x="2103287" y="2667000"/>
            <a:ext cx="4907113" cy="646331"/>
          </a:xfrm>
          <a:prstGeom prst="rect">
            <a:avLst/>
          </a:prstGeom>
        </p:spPr>
        <p:txBody>
          <a:bodyPr wrap="none">
            <a:spAutoFit/>
          </a:bodyPr>
          <a:lstStyle/>
          <a:p>
            <a:pPr algn="ctr"/>
            <a:r>
              <a:rPr lang="en-US" b="1" dirty="0" smtClean="0">
                <a:solidFill>
                  <a:schemeClr val="tx2">
                    <a:lumMod val="75000"/>
                  </a:schemeClr>
                </a:solidFill>
                <a:hlinkClick r:id="rId4"/>
              </a:rPr>
              <a:t>http://www.cs.umd.edu/hcil/NON/</a:t>
            </a:r>
            <a:endParaRPr lang="en-US" b="1" dirty="0" smtClean="0">
              <a:solidFill>
                <a:schemeClr val="tx2">
                  <a:lumMod val="75000"/>
                </a:schemeClr>
              </a:solidFill>
            </a:endParaRPr>
          </a:p>
          <a:p>
            <a:pPr algn="ctr"/>
            <a:r>
              <a:rPr lang="en-US" b="1" dirty="0" smtClean="0">
                <a:solidFill>
                  <a:schemeClr val="accent5">
                    <a:lumMod val="75000"/>
                  </a:schemeClr>
                </a:solidFill>
              </a:rPr>
              <a:t>awalin@cs.umd.edu</a:t>
            </a:r>
            <a:endParaRPr lang="en-US" b="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 name="Picture 24" descr="NM_27crimewatch_03EE.jpg"/>
          <p:cNvPicPr>
            <a:picLocks noChangeAspect="1"/>
          </p:cNvPicPr>
          <p:nvPr/>
        </p:nvPicPr>
        <p:blipFill>
          <a:blip r:embed="rId3" cstate="print"/>
          <a:stretch>
            <a:fillRect/>
          </a:stretch>
        </p:blipFill>
        <p:spPr>
          <a:xfrm>
            <a:off x="457200" y="1142999"/>
            <a:ext cx="8191500" cy="5284839"/>
          </a:xfrm>
          <a:prstGeom prst="rect">
            <a:avLst/>
          </a:prstGeom>
          <a:solidFill>
            <a:schemeClr val="bg2">
              <a:lumMod val="10000"/>
              <a:lumOff val="90000"/>
              <a:alpha val="50000"/>
            </a:schemeClr>
          </a:solidFill>
        </p:spPr>
      </p:pic>
      <p:sp>
        <p:nvSpPr>
          <p:cNvPr id="2" name="Title 1"/>
          <p:cNvSpPr>
            <a:spLocks noGrp="1"/>
          </p:cNvSpPr>
          <p:nvPr>
            <p:ph type="title"/>
          </p:nvPr>
        </p:nvSpPr>
        <p:spPr>
          <a:xfrm>
            <a:off x="457200" y="304800"/>
            <a:ext cx="8229600" cy="838200"/>
          </a:xfrm>
        </p:spPr>
        <p:txBody>
          <a:bodyPr>
            <a:normAutofit/>
          </a:bodyPr>
          <a:lstStyle/>
          <a:p>
            <a:r>
              <a:rPr lang="en-US" sz="4400" dirty="0" smtClean="0">
                <a:solidFill>
                  <a:schemeClr val="accent2">
                    <a:lumMod val="60000"/>
                    <a:lumOff val="40000"/>
                  </a:schemeClr>
                </a:solidFill>
              </a:rPr>
              <a:t>Nation of Neighbors</a:t>
            </a:r>
            <a:endParaRPr lang="en-US" sz="4400" dirty="0">
              <a:solidFill>
                <a:schemeClr val="accent2">
                  <a:lumMod val="60000"/>
                  <a:lumOff val="40000"/>
                </a:schemeClr>
              </a:solidFill>
            </a:endParaRPr>
          </a:p>
        </p:txBody>
      </p:sp>
      <p:sp>
        <p:nvSpPr>
          <p:cNvPr id="7" name="Rectangle 6"/>
          <p:cNvSpPr/>
          <p:nvPr/>
        </p:nvSpPr>
        <p:spPr>
          <a:xfrm>
            <a:off x="457200" y="1143000"/>
            <a:ext cx="8229600" cy="5257800"/>
          </a:xfrm>
          <a:prstGeom prst="rect">
            <a:avLst/>
          </a:prstGeom>
          <a:solidFill>
            <a:schemeClr val="tx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ular Callout 25"/>
          <p:cNvSpPr/>
          <p:nvPr/>
        </p:nvSpPr>
        <p:spPr>
          <a:xfrm>
            <a:off x="4495800" y="1219200"/>
            <a:ext cx="3429000" cy="1676400"/>
          </a:xfrm>
          <a:prstGeom prst="wedgeRoundRectCallout">
            <a:avLst>
              <a:gd name="adj1" fmla="val -58803"/>
              <a:gd name="adj2" fmla="val 33866"/>
              <a:gd name="adj3" fmla="val 16667"/>
            </a:avLst>
          </a:prstGeom>
          <a:solidFill>
            <a:schemeClr val="tx1">
              <a:alpha val="10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marL="63500" lvl="1"/>
            <a:r>
              <a:rPr lang="en-US" sz="2000" dirty="0" smtClean="0">
                <a:solidFill>
                  <a:schemeClr val="accent2">
                    <a:lumMod val="75000"/>
                  </a:schemeClr>
                </a:solidFill>
              </a:rPr>
              <a:t>Online neighborhood crime watch platform.</a:t>
            </a:r>
          </a:p>
          <a:p>
            <a:pPr marL="63500" lvl="1"/>
            <a:r>
              <a:rPr lang="en-US" sz="2000" dirty="0" smtClean="0">
                <a:solidFill>
                  <a:schemeClr val="accent2">
                    <a:lumMod val="75000"/>
                  </a:schemeClr>
                </a:solidFill>
              </a:rPr>
              <a:t>Members sharing neighborhood crime information.</a:t>
            </a:r>
            <a:endParaRPr lang="en-US" sz="1600" dirty="0">
              <a:solidFill>
                <a:schemeClr val="accent2">
                  <a:lumMod val="75000"/>
                </a:schemeClr>
              </a:solidFill>
            </a:endParaRPr>
          </a:p>
        </p:txBody>
      </p:sp>
      <p:sp>
        <p:nvSpPr>
          <p:cNvPr id="27" name="Rounded Rectangular Callout 26"/>
          <p:cNvSpPr/>
          <p:nvPr/>
        </p:nvSpPr>
        <p:spPr>
          <a:xfrm>
            <a:off x="533400" y="2743200"/>
            <a:ext cx="2057400" cy="990600"/>
          </a:xfrm>
          <a:prstGeom prst="wedgeRoundRectCallout">
            <a:avLst>
              <a:gd name="adj1" fmla="val 64332"/>
              <a:gd name="adj2" fmla="val -36656"/>
              <a:gd name="adj3" fmla="val 16667"/>
            </a:avLst>
          </a:prstGeom>
          <a:solidFill>
            <a:schemeClr val="tx1">
              <a:alpha val="10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marL="6350" lvl="1"/>
            <a:r>
              <a:rPr lang="en-US" sz="2000" dirty="0" smtClean="0">
                <a:solidFill>
                  <a:schemeClr val="accent2">
                    <a:lumMod val="75000"/>
                  </a:schemeClr>
                </a:solidFill>
              </a:rPr>
              <a:t>Report</a:t>
            </a:r>
          </a:p>
          <a:p>
            <a:pPr marL="6350" lvl="1"/>
            <a:r>
              <a:rPr lang="en-US" sz="2000" dirty="0" smtClean="0">
                <a:solidFill>
                  <a:schemeClr val="accent2">
                    <a:lumMod val="75000"/>
                  </a:schemeClr>
                </a:solidFill>
              </a:rPr>
              <a:t>Post, Reply</a:t>
            </a:r>
          </a:p>
          <a:p>
            <a:pPr marL="6350" lvl="1"/>
            <a:r>
              <a:rPr lang="en-US" sz="2000" dirty="0" smtClean="0">
                <a:solidFill>
                  <a:schemeClr val="accent2">
                    <a:lumMod val="75000"/>
                  </a:schemeClr>
                </a:solidFill>
              </a:rPr>
              <a:t>Invite, Accept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533400" y="0"/>
            <a:ext cx="9144000" cy="990600"/>
          </a:xfrm>
        </p:spPr>
        <p:txBody>
          <a:bodyPr>
            <a:noAutofit/>
          </a:bodyPr>
          <a:lstStyle/>
          <a:p>
            <a:pPr eaLnBrk="1" hangingPunct="1"/>
            <a:r>
              <a:rPr lang="en-US" sz="4000" b="1" dirty="0" smtClean="0">
                <a:solidFill>
                  <a:schemeClr val="accent2">
                    <a:lumMod val="60000"/>
                    <a:lumOff val="40000"/>
                  </a:schemeClr>
                </a:solidFill>
                <a:effectLst>
                  <a:outerShdw blurRad="38100" dist="38100" dir="2700000" algn="tl">
                    <a:srgbClr val="000000">
                      <a:alpha val="43137"/>
                    </a:srgbClr>
                  </a:outerShdw>
                </a:effectLst>
              </a:rPr>
              <a:t>Nation of </a:t>
            </a:r>
            <a:r>
              <a:rPr lang="en-US" sz="4000" b="1" dirty="0" smtClean="0">
                <a:solidFill>
                  <a:schemeClr val="accent2">
                    <a:lumMod val="60000"/>
                    <a:lumOff val="40000"/>
                  </a:schemeClr>
                </a:solidFill>
                <a:effectLst>
                  <a:outerShdw blurRad="38100" dist="38100" dir="2700000" algn="tl">
                    <a:srgbClr val="000000">
                      <a:alpha val="43137"/>
                    </a:srgbClr>
                  </a:outerShdw>
                </a:effectLst>
              </a:rPr>
              <a:t>Neighbors Website</a:t>
            </a:r>
            <a:endParaRPr lang="en-US" sz="4000" b="1" dirty="0" smtClean="0">
              <a:solidFill>
                <a:schemeClr val="accent2">
                  <a:lumMod val="60000"/>
                  <a:lumOff val="40000"/>
                </a:schemeClr>
              </a:solidFill>
              <a:effectLst>
                <a:outerShdw blurRad="38100" dist="38100" dir="2700000" algn="tl">
                  <a:srgbClr val="000000">
                    <a:alpha val="43137"/>
                  </a:srgbClr>
                </a:outerShdw>
              </a:effectLst>
            </a:endParaRPr>
          </a:p>
        </p:txBody>
      </p:sp>
      <p:pic>
        <p:nvPicPr>
          <p:cNvPr id="3075" name="Picture 2"/>
          <p:cNvPicPr>
            <a:picLocks noChangeAspect="1" noChangeArrowheads="1"/>
          </p:cNvPicPr>
          <p:nvPr/>
        </p:nvPicPr>
        <p:blipFill>
          <a:blip r:embed="rId3" cstate="print"/>
          <a:srcRect l="1569" t="14767" r="2721" b="3342"/>
          <a:stretch>
            <a:fillRect/>
          </a:stretch>
        </p:blipFill>
        <p:spPr bwMode="auto">
          <a:xfrm>
            <a:off x="685800" y="1081610"/>
            <a:ext cx="7997825" cy="5776390"/>
          </a:xfrm>
          <a:prstGeom prst="rect">
            <a:avLst/>
          </a:prstGeom>
          <a:noFill/>
          <a:ln w="38100" cap="sq">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381000" y="228600"/>
            <a:ext cx="8763000" cy="838200"/>
          </a:xfrm>
        </p:spPr>
        <p:txBody>
          <a:bodyPr>
            <a:noAutofit/>
          </a:bodyPr>
          <a:lstStyle/>
          <a:p>
            <a:pPr eaLnBrk="1" hangingPunct="1"/>
            <a:r>
              <a:rPr lang="en-US" sz="4400" b="1" dirty="0" smtClean="0">
                <a:solidFill>
                  <a:schemeClr val="accent2">
                    <a:lumMod val="60000"/>
                    <a:lumOff val="40000"/>
                  </a:schemeClr>
                </a:solidFill>
                <a:effectLst/>
              </a:rPr>
              <a:t> </a:t>
            </a:r>
            <a:r>
              <a:rPr lang="en-US" sz="4400" b="1" dirty="0" err="1" smtClean="0">
                <a:solidFill>
                  <a:schemeClr val="accent2">
                    <a:lumMod val="60000"/>
                    <a:lumOff val="40000"/>
                  </a:schemeClr>
                </a:solidFill>
                <a:effectLst>
                  <a:outerShdw blurRad="38100" dist="38100" dir="2700000" algn="tl">
                    <a:srgbClr val="000000">
                      <a:alpha val="43137"/>
                    </a:srgbClr>
                  </a:outerShdw>
                </a:effectLst>
              </a:rPr>
              <a:t>NoN</a:t>
            </a:r>
            <a:r>
              <a:rPr lang="en-US" sz="4400" b="1" dirty="0" smtClean="0">
                <a:solidFill>
                  <a:schemeClr val="accent2">
                    <a:lumMod val="60000"/>
                    <a:lumOff val="40000"/>
                  </a:schemeClr>
                </a:solidFill>
                <a:effectLst>
                  <a:outerShdw blurRad="38100" dist="38100" dir="2700000" algn="tl">
                    <a:srgbClr val="000000">
                      <a:alpha val="43137"/>
                    </a:srgbClr>
                  </a:outerShdw>
                </a:effectLst>
              </a:rPr>
              <a:t> Reporting </a:t>
            </a:r>
            <a:r>
              <a:rPr lang="en-US" sz="4400" b="1" dirty="0" smtClean="0">
                <a:solidFill>
                  <a:schemeClr val="accent2">
                    <a:lumMod val="60000"/>
                    <a:lumOff val="40000"/>
                  </a:schemeClr>
                </a:solidFill>
                <a:effectLst>
                  <a:outerShdw blurRad="38100" dist="38100" dir="2700000" algn="tl">
                    <a:srgbClr val="000000">
                      <a:alpha val="43137"/>
                    </a:srgbClr>
                  </a:outerShdw>
                </a:effectLst>
              </a:rPr>
              <a:t>Interface</a:t>
            </a:r>
            <a:endParaRPr lang="en-US" sz="4400" b="1" dirty="0" smtClean="0">
              <a:solidFill>
                <a:schemeClr val="accent2">
                  <a:lumMod val="60000"/>
                  <a:lumOff val="40000"/>
                </a:schemeClr>
              </a:solidFill>
              <a:effectLst>
                <a:outerShdw blurRad="38100" dist="38100" dir="2700000" algn="tl">
                  <a:srgbClr val="000000">
                    <a:alpha val="43137"/>
                  </a:srgbClr>
                </a:outerShdw>
              </a:effectLst>
            </a:endParaRPr>
          </a:p>
        </p:txBody>
      </p:sp>
      <p:pic>
        <p:nvPicPr>
          <p:cNvPr id="4099" name="Picture 3"/>
          <p:cNvPicPr>
            <a:picLocks noChangeAspect="1" noChangeArrowheads="1"/>
          </p:cNvPicPr>
          <p:nvPr/>
        </p:nvPicPr>
        <p:blipFill>
          <a:blip r:embed="rId3" cstate="print"/>
          <a:srcRect l="2098" t="17511" r="3055" b="3296"/>
          <a:stretch>
            <a:fillRect/>
          </a:stretch>
        </p:blipFill>
        <p:spPr bwMode="auto">
          <a:xfrm>
            <a:off x="838200" y="1219200"/>
            <a:ext cx="7239000" cy="5684966"/>
          </a:xfrm>
          <a:prstGeom prst="rect">
            <a:avLst/>
          </a:prstGeom>
          <a:noFill/>
          <a:ln w="38100" cap="sq">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ound Diagonal Corner Rectangle 3"/>
          <p:cNvSpPr/>
          <p:nvPr/>
        </p:nvSpPr>
        <p:spPr>
          <a:xfrm>
            <a:off x="5715000" y="3810000"/>
            <a:ext cx="1828800" cy="990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Computer Scientists</a:t>
            </a:r>
            <a:endParaRPr lang="en-US" dirty="0"/>
          </a:p>
        </p:txBody>
      </p:sp>
      <p:sp>
        <p:nvSpPr>
          <p:cNvPr id="5" name="Round Diagonal Corner Rectangle 4"/>
          <p:cNvSpPr/>
          <p:nvPr/>
        </p:nvSpPr>
        <p:spPr>
          <a:xfrm>
            <a:off x="1600200" y="3810000"/>
            <a:ext cx="1828800" cy="990600"/>
          </a:xfrm>
          <a:prstGeom prst="round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t>Social Scientists</a:t>
            </a:r>
            <a:endParaRPr lang="en-US" dirty="0"/>
          </a:p>
        </p:txBody>
      </p:sp>
      <p:sp>
        <p:nvSpPr>
          <p:cNvPr id="6" name="Round Diagonal Corner Rectangle 5"/>
          <p:cNvSpPr/>
          <p:nvPr/>
        </p:nvSpPr>
        <p:spPr>
          <a:xfrm>
            <a:off x="3657600" y="1524000"/>
            <a:ext cx="1828800" cy="9906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Community Managers</a:t>
            </a:r>
            <a:endParaRPr lang="en-US" dirty="0"/>
          </a:p>
        </p:txBody>
      </p:sp>
      <p:sp>
        <p:nvSpPr>
          <p:cNvPr id="9" name="Title 1"/>
          <p:cNvSpPr>
            <a:spLocks noGrp="1"/>
          </p:cNvSpPr>
          <p:nvPr>
            <p:ph type="title"/>
          </p:nvPr>
        </p:nvSpPr>
        <p:spPr>
          <a:xfrm>
            <a:off x="533400" y="457200"/>
            <a:ext cx="7650480" cy="762000"/>
          </a:xfrm>
        </p:spPr>
        <p:txBody>
          <a:bodyPr>
            <a:normAutofit/>
          </a:bodyPr>
          <a:lstStyle/>
          <a:p>
            <a:r>
              <a:rPr lang="en-US" sz="4400" dirty="0" smtClean="0">
                <a:solidFill>
                  <a:schemeClr val="accent2">
                    <a:lumMod val="60000"/>
                    <a:lumOff val="40000"/>
                  </a:schemeClr>
                </a:solidFill>
              </a:rPr>
              <a:t>Combined Forces </a:t>
            </a:r>
            <a:endParaRPr lang="en-US" sz="4400" dirty="0">
              <a:solidFill>
                <a:schemeClr val="accent2">
                  <a:lumMod val="60000"/>
                  <a:lumOff val="40000"/>
                </a:schemeClr>
              </a:solidFill>
            </a:endParaRPr>
          </a:p>
        </p:txBody>
      </p:sp>
      <p:cxnSp>
        <p:nvCxnSpPr>
          <p:cNvPr id="10" name="Straight Connector 9"/>
          <p:cNvCxnSpPr>
            <a:stCxn id="6" idx="2"/>
            <a:endCxn id="5" idx="3"/>
          </p:cNvCxnSpPr>
          <p:nvPr/>
        </p:nvCxnSpPr>
        <p:spPr>
          <a:xfrm flipH="1">
            <a:off x="2514600" y="2019300"/>
            <a:ext cx="1143000" cy="1790700"/>
          </a:xfrm>
          <a:prstGeom prst="line">
            <a:avLst/>
          </a:prstGeom>
          <a:ln/>
        </p:spPr>
        <p:style>
          <a:lnRef idx="2">
            <a:schemeClr val="accent2"/>
          </a:lnRef>
          <a:fillRef idx="0">
            <a:schemeClr val="accent2"/>
          </a:fillRef>
          <a:effectRef idx="1">
            <a:schemeClr val="accent2"/>
          </a:effectRef>
          <a:fontRef idx="minor">
            <a:schemeClr val="tx1"/>
          </a:fontRef>
        </p:style>
      </p:cxnSp>
      <p:cxnSp>
        <p:nvCxnSpPr>
          <p:cNvPr id="12" name="Straight Connector 11"/>
          <p:cNvCxnSpPr>
            <a:endCxn id="4" idx="3"/>
          </p:cNvCxnSpPr>
          <p:nvPr/>
        </p:nvCxnSpPr>
        <p:spPr>
          <a:xfrm>
            <a:off x="5486400" y="2057400"/>
            <a:ext cx="1143000" cy="1752600"/>
          </a:xfrm>
          <a:prstGeom prst="line">
            <a:avLst/>
          </a:prstGeom>
          <a:ln/>
        </p:spPr>
        <p:style>
          <a:lnRef idx="2">
            <a:schemeClr val="accent2"/>
          </a:lnRef>
          <a:fillRef idx="0">
            <a:schemeClr val="accent2"/>
          </a:fillRef>
          <a:effectRef idx="1">
            <a:schemeClr val="accent2"/>
          </a:effectRef>
          <a:fontRef idx="minor">
            <a:schemeClr val="tx1"/>
          </a:fontRef>
        </p:style>
      </p:cxnSp>
      <p:cxnSp>
        <p:nvCxnSpPr>
          <p:cNvPr id="15" name="Straight Connector 14"/>
          <p:cNvCxnSpPr>
            <a:stCxn id="5" idx="0"/>
            <a:endCxn id="4" idx="2"/>
          </p:cNvCxnSpPr>
          <p:nvPr/>
        </p:nvCxnSpPr>
        <p:spPr>
          <a:xfrm>
            <a:off x="3429000" y="4305300"/>
            <a:ext cx="2286000" cy="0"/>
          </a:xfrm>
          <a:prstGeom prst="line">
            <a:avLst/>
          </a:prstGeom>
          <a:ln/>
        </p:spPr>
        <p:style>
          <a:lnRef idx="2">
            <a:schemeClr val="accent2"/>
          </a:lnRef>
          <a:fillRef idx="0">
            <a:schemeClr val="accent2"/>
          </a:fillRef>
          <a:effectRef idx="1">
            <a:schemeClr val="accent2"/>
          </a:effectRef>
          <a:fontRef idx="minor">
            <a:schemeClr val="tx1"/>
          </a:fontRef>
        </p:style>
      </p:cxnSp>
      <p:pic>
        <p:nvPicPr>
          <p:cNvPr id="11" name="Picture 10" descr="pj_smile_thumb.jpg"/>
          <p:cNvPicPr>
            <a:picLocks noChangeAspect="1"/>
          </p:cNvPicPr>
          <p:nvPr/>
        </p:nvPicPr>
        <p:blipFill>
          <a:blip r:embed="rId3" cstate="print"/>
          <a:stretch>
            <a:fillRect/>
          </a:stretch>
        </p:blipFill>
        <p:spPr>
          <a:xfrm>
            <a:off x="762000" y="4953000"/>
            <a:ext cx="914400" cy="1143000"/>
          </a:xfrm>
          <a:prstGeom prst="rect">
            <a:avLst/>
          </a:prstGeom>
        </p:spPr>
      </p:pic>
      <p:pic>
        <p:nvPicPr>
          <p:cNvPr id="13" name="Picture 12" descr="ben_pic_proper-color_200.jpg"/>
          <p:cNvPicPr>
            <a:picLocks noChangeAspect="1"/>
          </p:cNvPicPr>
          <p:nvPr/>
        </p:nvPicPr>
        <p:blipFill>
          <a:blip r:embed="rId4" cstate="print"/>
          <a:stretch>
            <a:fillRect/>
          </a:stretch>
        </p:blipFill>
        <p:spPr>
          <a:xfrm>
            <a:off x="5105400" y="4876800"/>
            <a:ext cx="990600" cy="1238250"/>
          </a:xfrm>
          <a:prstGeom prst="rect">
            <a:avLst/>
          </a:prstGeom>
        </p:spPr>
      </p:pic>
      <p:pic>
        <p:nvPicPr>
          <p:cNvPr id="14" name="Picture 13" descr="plaisant2011tiny.jpg"/>
          <p:cNvPicPr>
            <a:picLocks noChangeAspect="1"/>
          </p:cNvPicPr>
          <p:nvPr/>
        </p:nvPicPr>
        <p:blipFill>
          <a:blip r:embed="rId5" cstate="print"/>
          <a:stretch>
            <a:fillRect/>
          </a:stretch>
        </p:blipFill>
        <p:spPr>
          <a:xfrm>
            <a:off x="6172200" y="4876800"/>
            <a:ext cx="990600" cy="1238250"/>
          </a:xfrm>
          <a:prstGeom prst="rect">
            <a:avLst/>
          </a:prstGeom>
        </p:spPr>
      </p:pic>
      <p:pic>
        <p:nvPicPr>
          <p:cNvPr id="16" name="Picture 15" descr="177d4b2.jpg"/>
          <p:cNvPicPr>
            <a:picLocks noChangeAspect="1"/>
          </p:cNvPicPr>
          <p:nvPr/>
        </p:nvPicPr>
        <p:blipFill>
          <a:blip r:embed="rId6" cstate="print"/>
          <a:stretch>
            <a:fillRect/>
          </a:stretch>
        </p:blipFill>
        <p:spPr>
          <a:xfrm>
            <a:off x="4000500" y="2590800"/>
            <a:ext cx="1104900" cy="1104900"/>
          </a:xfrm>
          <a:prstGeom prst="rect">
            <a:avLst/>
          </a:prstGeom>
        </p:spPr>
      </p:pic>
      <p:pic>
        <p:nvPicPr>
          <p:cNvPr id="17" name="Picture 16" descr="alan.png"/>
          <p:cNvPicPr>
            <a:picLocks noChangeAspect="1"/>
          </p:cNvPicPr>
          <p:nvPr/>
        </p:nvPicPr>
        <p:blipFill>
          <a:blip r:embed="rId7" cstate="print"/>
          <a:stretch>
            <a:fillRect/>
          </a:stretch>
        </p:blipFill>
        <p:spPr>
          <a:xfrm>
            <a:off x="1752600" y="4953000"/>
            <a:ext cx="902776" cy="1122417"/>
          </a:xfrm>
          <a:prstGeom prst="rect">
            <a:avLst/>
          </a:prstGeom>
        </p:spPr>
      </p:pic>
      <p:pic>
        <p:nvPicPr>
          <p:cNvPr id="19" name="Picture 18" descr="shapeimage_5.png"/>
          <p:cNvPicPr>
            <a:picLocks noChangeAspect="1"/>
          </p:cNvPicPr>
          <p:nvPr/>
        </p:nvPicPr>
        <p:blipFill>
          <a:blip r:embed="rId8" cstate="print"/>
          <a:stretch>
            <a:fillRect/>
          </a:stretch>
        </p:blipFill>
        <p:spPr>
          <a:xfrm>
            <a:off x="7238999" y="4876800"/>
            <a:ext cx="1066801" cy="12192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76400"/>
            <a:ext cx="8458200" cy="4800600"/>
          </a:xfrm>
        </p:spPr>
        <p:txBody>
          <a:bodyPr>
            <a:normAutofit/>
          </a:bodyPr>
          <a:lstStyle/>
          <a:p>
            <a:pPr marL="514350" indent="-514350">
              <a:buFont typeface="+mj-lt"/>
              <a:buAutoNum type="arabicPeriod"/>
            </a:pPr>
            <a:r>
              <a:rPr lang="en-US" dirty="0" smtClean="0">
                <a:solidFill>
                  <a:schemeClr val="accent5">
                    <a:lumMod val="75000"/>
                  </a:schemeClr>
                </a:solidFill>
              </a:rPr>
              <a:t>What constitutes a </a:t>
            </a:r>
            <a:r>
              <a:rPr lang="en-US" sz="3200" b="1" dirty="0" smtClean="0">
                <a:solidFill>
                  <a:schemeClr val="accent5">
                    <a:lumMod val="75000"/>
                  </a:schemeClr>
                </a:solidFill>
              </a:rPr>
              <a:t>successful community </a:t>
            </a:r>
            <a:r>
              <a:rPr lang="en-US" dirty="0" smtClean="0">
                <a:solidFill>
                  <a:schemeClr val="accent5">
                    <a:lumMod val="75000"/>
                  </a:schemeClr>
                </a:solidFill>
              </a:rPr>
              <a:t>?</a:t>
            </a:r>
          </a:p>
          <a:p>
            <a:pPr marL="514350" indent="-514350">
              <a:buFont typeface="+mj-lt"/>
              <a:buAutoNum type="arabicPeriod"/>
            </a:pPr>
            <a:endParaRPr lang="en-US" dirty="0" smtClean="0">
              <a:solidFill>
                <a:schemeClr val="accent5">
                  <a:lumMod val="75000"/>
                </a:schemeClr>
              </a:solidFill>
            </a:endParaRPr>
          </a:p>
          <a:p>
            <a:pPr marL="514350" indent="-514350">
              <a:buFont typeface="+mj-lt"/>
              <a:buAutoNum type="arabicPeriod"/>
            </a:pPr>
            <a:r>
              <a:rPr lang="en-US" dirty="0" smtClean="0">
                <a:solidFill>
                  <a:schemeClr val="accent5">
                    <a:lumMod val="75000"/>
                  </a:schemeClr>
                </a:solidFill>
              </a:rPr>
              <a:t>Who are the</a:t>
            </a:r>
            <a:r>
              <a:rPr lang="en-US" b="1" dirty="0" smtClean="0">
                <a:solidFill>
                  <a:schemeClr val="accent5">
                    <a:lumMod val="75000"/>
                  </a:schemeClr>
                </a:solidFill>
              </a:rPr>
              <a:t> </a:t>
            </a:r>
            <a:r>
              <a:rPr lang="en-US" sz="3200" b="1" dirty="0" smtClean="0">
                <a:solidFill>
                  <a:schemeClr val="accent5">
                    <a:lumMod val="75000"/>
                  </a:schemeClr>
                </a:solidFill>
              </a:rPr>
              <a:t>influential members </a:t>
            </a:r>
            <a:r>
              <a:rPr lang="en-US" dirty="0" smtClean="0">
                <a:solidFill>
                  <a:schemeClr val="accent5">
                    <a:lumMod val="75000"/>
                  </a:schemeClr>
                </a:solidFill>
              </a:rPr>
              <a:t>? </a:t>
            </a:r>
          </a:p>
          <a:p>
            <a:pPr marL="514350" indent="-514350">
              <a:buFont typeface="+mj-lt"/>
              <a:buAutoNum type="arabicPeriod"/>
            </a:pPr>
            <a:endParaRPr lang="en-US" dirty="0" smtClean="0">
              <a:solidFill>
                <a:schemeClr val="accent5">
                  <a:lumMod val="75000"/>
                </a:schemeClr>
              </a:solidFill>
            </a:endParaRPr>
          </a:p>
          <a:p>
            <a:pPr marL="514350" indent="-514350">
              <a:buFont typeface="+mj-lt"/>
              <a:buAutoNum type="arabicPeriod"/>
            </a:pPr>
            <a:r>
              <a:rPr lang="en-US" dirty="0" smtClean="0">
                <a:solidFill>
                  <a:schemeClr val="accent5">
                    <a:lumMod val="75000"/>
                  </a:schemeClr>
                </a:solidFill>
              </a:rPr>
              <a:t>How does the community </a:t>
            </a:r>
            <a:r>
              <a:rPr lang="en-US" sz="3200" b="1" dirty="0" smtClean="0">
                <a:solidFill>
                  <a:schemeClr val="accent5">
                    <a:lumMod val="75000"/>
                  </a:schemeClr>
                </a:solidFill>
              </a:rPr>
              <a:t>dynamics</a:t>
            </a:r>
            <a:r>
              <a:rPr lang="en-US" sz="3200" dirty="0" smtClean="0">
                <a:solidFill>
                  <a:schemeClr val="accent5">
                    <a:lumMod val="75000"/>
                  </a:schemeClr>
                </a:solidFill>
              </a:rPr>
              <a:t> </a:t>
            </a:r>
            <a:r>
              <a:rPr lang="en-US" dirty="0" smtClean="0">
                <a:solidFill>
                  <a:schemeClr val="accent5">
                    <a:lumMod val="75000"/>
                  </a:schemeClr>
                </a:solidFill>
              </a:rPr>
              <a:t>change </a:t>
            </a:r>
            <a:r>
              <a:rPr lang="en-US" sz="3200" b="1" dirty="0" smtClean="0">
                <a:solidFill>
                  <a:schemeClr val="accent5">
                    <a:lumMod val="75000"/>
                  </a:schemeClr>
                </a:solidFill>
              </a:rPr>
              <a:t>over time</a:t>
            </a:r>
            <a:r>
              <a:rPr lang="en-US" dirty="0" smtClean="0">
                <a:solidFill>
                  <a:schemeClr val="accent5">
                    <a:lumMod val="75000"/>
                  </a:schemeClr>
                </a:solidFill>
              </a:rPr>
              <a:t>?</a:t>
            </a:r>
            <a:endParaRPr lang="en-US" dirty="0">
              <a:solidFill>
                <a:schemeClr val="accent5">
                  <a:lumMod val="75000"/>
                </a:schemeClr>
              </a:solidFill>
            </a:endParaRPr>
          </a:p>
        </p:txBody>
      </p:sp>
      <p:sp>
        <p:nvSpPr>
          <p:cNvPr id="4" name="Title 1"/>
          <p:cNvSpPr>
            <a:spLocks noGrp="1"/>
          </p:cNvSpPr>
          <p:nvPr>
            <p:ph type="title"/>
          </p:nvPr>
        </p:nvSpPr>
        <p:spPr>
          <a:xfrm>
            <a:off x="457200" y="609600"/>
            <a:ext cx="8183880" cy="762000"/>
          </a:xfrm>
        </p:spPr>
        <p:txBody>
          <a:bodyPr>
            <a:normAutofit/>
          </a:bodyPr>
          <a:lstStyle/>
          <a:p>
            <a:r>
              <a:rPr lang="en-US" sz="4400" dirty="0" smtClean="0">
                <a:solidFill>
                  <a:schemeClr val="accent2">
                    <a:lumMod val="60000"/>
                    <a:lumOff val="40000"/>
                  </a:schemeClr>
                </a:solidFill>
              </a:rPr>
              <a:t>Research </a:t>
            </a:r>
            <a:r>
              <a:rPr lang="en-US" sz="4400" dirty="0" smtClean="0">
                <a:solidFill>
                  <a:schemeClr val="accent2">
                    <a:lumMod val="60000"/>
                    <a:lumOff val="40000"/>
                  </a:schemeClr>
                </a:solidFill>
              </a:rPr>
              <a:t>Q</a:t>
            </a:r>
            <a:r>
              <a:rPr lang="en-US" sz="4400" dirty="0" smtClean="0">
                <a:solidFill>
                  <a:schemeClr val="accent2">
                    <a:lumMod val="60000"/>
                    <a:lumOff val="40000"/>
                  </a:schemeClr>
                </a:solidFill>
              </a:rPr>
              <a:t>uestions </a:t>
            </a:r>
            <a:endParaRPr lang="en-US" sz="4400" dirty="0">
              <a:solidFill>
                <a:schemeClr val="accent2">
                  <a:lumMod val="60000"/>
                  <a:lumOff val="40000"/>
                </a:schemeClr>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381000"/>
            <a:ext cx="8763000" cy="990600"/>
          </a:xfrm>
        </p:spPr>
        <p:txBody>
          <a:bodyPr>
            <a:noAutofit/>
          </a:bodyPr>
          <a:lstStyle/>
          <a:p>
            <a:r>
              <a:rPr lang="en-US" sz="4400" dirty="0" smtClean="0">
                <a:solidFill>
                  <a:schemeClr val="accent2">
                    <a:lumMod val="60000"/>
                    <a:lumOff val="40000"/>
                  </a:schemeClr>
                </a:solidFill>
              </a:rPr>
              <a:t>1. Successful </a:t>
            </a:r>
            <a:r>
              <a:rPr lang="en-US" sz="4400" dirty="0" smtClean="0">
                <a:solidFill>
                  <a:schemeClr val="accent2">
                    <a:lumMod val="60000"/>
                    <a:lumOff val="40000"/>
                  </a:schemeClr>
                </a:solidFill>
              </a:rPr>
              <a:t>Communities</a:t>
            </a:r>
            <a:endParaRPr lang="en-US" sz="4400" dirty="0">
              <a:solidFill>
                <a:schemeClr val="accent2">
                  <a:lumMod val="60000"/>
                  <a:lumOff val="40000"/>
                </a:schemeClr>
              </a:solidFill>
            </a:endParaRPr>
          </a:p>
        </p:txBody>
      </p:sp>
      <p:sp>
        <p:nvSpPr>
          <p:cNvPr id="7" name="TextBox 6"/>
          <p:cNvSpPr txBox="1"/>
          <p:nvPr/>
        </p:nvSpPr>
        <p:spPr>
          <a:xfrm>
            <a:off x="1066800" y="1600200"/>
            <a:ext cx="7086600" cy="4031873"/>
          </a:xfrm>
          <a:prstGeom prst="rect">
            <a:avLst/>
          </a:prstGeom>
          <a:noFill/>
        </p:spPr>
        <p:txBody>
          <a:bodyPr wrap="square" rtlCol="0">
            <a:spAutoFit/>
          </a:bodyPr>
          <a:lstStyle/>
          <a:p>
            <a:r>
              <a:rPr lang="en-US" sz="2400" dirty="0" smtClean="0">
                <a:solidFill>
                  <a:schemeClr val="accent5">
                    <a:lumMod val="75000"/>
                  </a:schemeClr>
                </a:solidFill>
              </a:rPr>
              <a:t>Brainstorm with community manager.</a:t>
            </a:r>
          </a:p>
          <a:p>
            <a:endParaRPr lang="en-US" sz="2400" dirty="0" smtClean="0">
              <a:solidFill>
                <a:schemeClr val="accent5">
                  <a:lumMod val="75000"/>
                </a:schemeClr>
              </a:solidFill>
            </a:endParaRPr>
          </a:p>
          <a:p>
            <a:r>
              <a:rPr lang="en-US" sz="2400" dirty="0" smtClean="0">
                <a:solidFill>
                  <a:schemeClr val="accent5">
                    <a:lumMod val="75000"/>
                  </a:schemeClr>
                </a:solidFill>
              </a:rPr>
              <a:t>Define metrics to assess the communities: </a:t>
            </a:r>
          </a:p>
          <a:p>
            <a:pPr lvl="1">
              <a:buFont typeface="Arial" pitchFamily="34" charset="0"/>
              <a:buChar char="•"/>
            </a:pPr>
            <a:r>
              <a:rPr lang="en-US" sz="3200" b="1" dirty="0" smtClean="0">
                <a:solidFill>
                  <a:schemeClr val="accent5">
                    <a:lumMod val="75000"/>
                  </a:schemeClr>
                </a:solidFill>
              </a:rPr>
              <a:t>Active Months</a:t>
            </a:r>
          </a:p>
          <a:p>
            <a:pPr lvl="1">
              <a:buFont typeface="Arial" pitchFamily="34" charset="0"/>
              <a:buChar char="•"/>
            </a:pPr>
            <a:r>
              <a:rPr lang="en-US" sz="3200" b="1" dirty="0" smtClean="0">
                <a:solidFill>
                  <a:schemeClr val="accent5">
                    <a:lumMod val="75000"/>
                  </a:schemeClr>
                </a:solidFill>
              </a:rPr>
              <a:t>Number of Members</a:t>
            </a:r>
          </a:p>
          <a:p>
            <a:pPr lvl="1">
              <a:buFont typeface="Arial" pitchFamily="34" charset="0"/>
              <a:buChar char="•"/>
            </a:pPr>
            <a:r>
              <a:rPr lang="en-US" sz="3200" b="1" dirty="0" smtClean="0">
                <a:solidFill>
                  <a:schemeClr val="accent5">
                    <a:lumMod val="75000"/>
                  </a:schemeClr>
                </a:solidFill>
              </a:rPr>
              <a:t>Total Activity</a:t>
            </a:r>
          </a:p>
          <a:p>
            <a:pPr lvl="1">
              <a:buFont typeface="Arial" pitchFamily="34" charset="0"/>
              <a:buChar char="•"/>
            </a:pPr>
            <a:r>
              <a:rPr lang="en-US" sz="3200" b="1" dirty="0" smtClean="0">
                <a:solidFill>
                  <a:schemeClr val="accent5">
                    <a:lumMod val="75000"/>
                  </a:schemeClr>
                </a:solidFill>
              </a:rPr>
              <a:t>Interaction Intensity</a:t>
            </a:r>
          </a:p>
          <a:p>
            <a:endParaRPr lang="en-US" sz="2800" dirty="0" smtClean="0">
              <a:solidFill>
                <a:schemeClr val="accent5">
                  <a:lumMod val="75000"/>
                </a:schemeClr>
              </a:solidFill>
            </a:endParaRPr>
          </a:p>
          <a:p>
            <a:r>
              <a:rPr lang="en-US" sz="2400" dirty="0" smtClean="0">
                <a:solidFill>
                  <a:schemeClr val="accent5">
                    <a:lumMod val="75000"/>
                  </a:schemeClr>
                </a:solidFill>
              </a:rPr>
              <a:t>Integrate the metrics in </a:t>
            </a:r>
            <a:r>
              <a:rPr lang="en-US" sz="2800" b="1" dirty="0" smtClean="0">
                <a:solidFill>
                  <a:schemeClr val="accent5">
                    <a:lumMod val="75000"/>
                  </a:schemeClr>
                </a:solidFill>
              </a:rPr>
              <a:t>ManyNets</a:t>
            </a:r>
            <a:r>
              <a:rPr lang="en-US" sz="2800" dirty="0" smtClean="0">
                <a:solidFill>
                  <a:schemeClr val="accent5">
                    <a:lumMod val="75000"/>
                  </a:schemeClr>
                </a:solidFill>
              </a:rPr>
              <a:t>.</a:t>
            </a:r>
            <a:endParaRPr lang="en-US" sz="2800"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9144000" cy="1280160"/>
          </a:xfrm>
        </p:spPr>
        <p:txBody>
          <a:bodyPr>
            <a:noAutofit/>
          </a:bodyPr>
          <a:lstStyle/>
          <a:p>
            <a:r>
              <a:rPr lang="en-US" sz="4400" dirty="0" smtClean="0">
                <a:solidFill>
                  <a:schemeClr val="accent2">
                    <a:lumMod val="60000"/>
                    <a:lumOff val="40000"/>
                  </a:schemeClr>
                </a:solidFill>
              </a:rPr>
              <a:t>Communities in ManyNets</a:t>
            </a:r>
            <a:endParaRPr lang="en-US" sz="4400" dirty="0">
              <a:solidFill>
                <a:schemeClr val="accent2">
                  <a:lumMod val="60000"/>
                  <a:lumOff val="40000"/>
                </a:schemeClr>
              </a:solidFill>
            </a:endParaRPr>
          </a:p>
        </p:txBody>
      </p:sp>
      <p:sp>
        <p:nvSpPr>
          <p:cNvPr id="3" name="Content Placeholder 2"/>
          <p:cNvSpPr>
            <a:spLocks noGrp="1"/>
          </p:cNvSpPr>
          <p:nvPr>
            <p:ph idx="1"/>
          </p:nvPr>
        </p:nvSpPr>
        <p:spPr>
          <a:xfrm>
            <a:off x="457200" y="1600200"/>
            <a:ext cx="8183880" cy="4187952"/>
          </a:xfrm>
        </p:spPr>
        <p:txBody>
          <a:bodyPr/>
          <a:lstStyle/>
          <a:p>
            <a:endParaRPr lang="en-US" dirty="0"/>
          </a:p>
        </p:txBody>
      </p:sp>
      <p:pic>
        <p:nvPicPr>
          <p:cNvPr id="4" name="Picture 3" descr="non-new.png"/>
          <p:cNvPicPr/>
          <p:nvPr/>
        </p:nvPicPr>
        <p:blipFill>
          <a:blip r:embed="rId3" cstate="print"/>
          <a:srcRect r="18692" b="380"/>
          <a:stretch>
            <a:fillRect/>
          </a:stretch>
        </p:blipFill>
        <p:spPr>
          <a:xfrm>
            <a:off x="0" y="1752600"/>
            <a:ext cx="9144000" cy="4343400"/>
          </a:xfrm>
          <a:prstGeom prst="rect">
            <a:avLst/>
          </a:prstGeom>
          <a:ln>
            <a:solidFill>
              <a:schemeClr val="accent1">
                <a:lumMod val="20000"/>
                <a:lumOff val="80000"/>
              </a:schemeClr>
            </a:solidFill>
          </a:ln>
        </p:spPr>
      </p:pic>
      <p:sp>
        <p:nvSpPr>
          <p:cNvPr id="7" name="Rectangle 6"/>
          <p:cNvSpPr/>
          <p:nvPr/>
        </p:nvSpPr>
        <p:spPr>
          <a:xfrm>
            <a:off x="3048000" y="1752600"/>
            <a:ext cx="4724400" cy="4343400"/>
          </a:xfrm>
          <a:prstGeom prst="rect">
            <a:avLst/>
          </a:prstGeom>
          <a:solidFill>
            <a:schemeClr val="tx1">
              <a:lumMod val="75000"/>
              <a:alpha val="70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 name="Rectangle 7"/>
          <p:cNvSpPr/>
          <p:nvPr/>
        </p:nvSpPr>
        <p:spPr>
          <a:xfrm>
            <a:off x="7772400" y="1752600"/>
            <a:ext cx="1371600" cy="4343400"/>
          </a:xfrm>
          <a:prstGeom prst="rect">
            <a:avLst/>
          </a:prstGeom>
          <a:solidFill>
            <a:schemeClr val="tx1">
              <a:lumMod val="75000"/>
              <a:alpha val="70000"/>
            </a:scheme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9" name="Rectangle 8"/>
          <p:cNvSpPr/>
          <p:nvPr/>
        </p:nvSpPr>
        <p:spPr>
          <a:xfrm>
            <a:off x="2286000" y="6172200"/>
            <a:ext cx="2133600" cy="457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members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3640</TotalTime>
  <Words>1283</Words>
  <Application>Microsoft Office PowerPoint</Application>
  <PresentationFormat>On-screen Show (4:3)</PresentationFormat>
  <Paragraphs>180</Paragraphs>
  <Slides>22</Slides>
  <Notes>16</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Aspect</vt:lpstr>
      <vt:lpstr>The Dynamics of Web-Based Community Safety Groups:  Lessons Learned from the  Nation of Neighbors </vt:lpstr>
      <vt:lpstr>Slide 2</vt:lpstr>
      <vt:lpstr>Nation of Neighbors</vt:lpstr>
      <vt:lpstr>Nation of Neighbors Website</vt:lpstr>
      <vt:lpstr> NoN Reporting Interface</vt:lpstr>
      <vt:lpstr>Combined Forces </vt:lpstr>
      <vt:lpstr>Research Questions </vt:lpstr>
      <vt:lpstr>1. Successful Communities</vt:lpstr>
      <vt:lpstr>Communities in ManyNets</vt:lpstr>
      <vt:lpstr>Communities in ManyNets</vt:lpstr>
      <vt:lpstr>Communities in ManyNets</vt:lpstr>
      <vt:lpstr> Activities in Communities</vt:lpstr>
      <vt:lpstr>Activities in Communities</vt:lpstr>
      <vt:lpstr>Slide 14</vt:lpstr>
      <vt:lpstr>Slide 15</vt:lpstr>
      <vt:lpstr>Leaders and Growth</vt:lpstr>
      <vt:lpstr>Leaders and Non-leaders</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sopan</dc:creator>
  <cp:lastModifiedBy>sopan</cp:lastModifiedBy>
  <cp:revision>303</cp:revision>
  <dcterms:created xsi:type="dcterms:W3CDTF">2012-05-11T01:29:00Z</dcterms:created>
  <dcterms:modified xsi:type="dcterms:W3CDTF">2012-05-22T02:33:59Z</dcterms:modified>
</cp:coreProperties>
</file>