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2" r:id="rId4"/>
    <p:sldId id="280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6" r:id="rId13"/>
    <p:sldId id="274" r:id="rId14"/>
    <p:sldId id="275" r:id="rId15"/>
    <p:sldId id="277" r:id="rId16"/>
    <p:sldId id="278" r:id="rId17"/>
    <p:sldId id="279" r:id="rId18"/>
    <p:sldId id="264" r:id="rId19"/>
    <p:sldId id="281" r:id="rId20"/>
    <p:sldId id="265" r:id="rId21"/>
    <p:sldId id="26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12C"/>
    <a:srgbClr val="A6A299"/>
    <a:srgbClr val="1C2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937" autoAdjust="0"/>
  </p:normalViewPr>
  <p:slideViewPr>
    <p:cSldViewPr snapToGrid="0" snapToObjects="1">
      <p:cViewPr varScale="1">
        <p:scale>
          <a:sx n="122" d="100"/>
          <a:sy n="122" d="100"/>
        </p:scale>
        <p:origin x="-472" y="-104"/>
      </p:cViewPr>
      <p:guideLst>
        <p:guide orient="horz" pos="2160"/>
        <p:guide pos="2880"/>
      </p:guideLst>
    </p:cSldViewPr>
  </p:slideViewPr>
  <p:notesTextViewPr>
    <p:cViewPr>
      <p:scale>
        <a:sx n="170" d="100"/>
        <a:sy n="17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5CE05-BEDC-6B4F-BDBC-EE373E9E3032}" type="datetimeFigureOut">
              <a:rPr lang="en-US" smtClean="0"/>
              <a:t>5/21/12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9AA2C4-947D-C34A-8B84-DB15C4B46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08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will talk about</a:t>
            </a:r>
            <a:r>
              <a:rPr lang="en-US" baseline="0" dirty="0" smtClean="0"/>
              <a:t> using mobile tech to support children learning vocabulary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AA2C4-947D-C34A-8B84-DB15C4B46F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14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 know when I was in school, I learned a lot through memorizing lists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My own daughter still doing the same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AA2C4-947D-C34A-8B84-DB15C4B46F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955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Context:  (like when reading books)</a:t>
            </a:r>
          </a:p>
          <a:p>
            <a:r>
              <a:rPr lang="en-US" dirty="0" smtClean="0"/>
              <a:t>Social: (to provide motivation)</a:t>
            </a:r>
          </a:p>
          <a:p>
            <a:r>
              <a:rPr lang="en-US" dirty="0" smtClean="0"/>
              <a:t>Physical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AA2C4-947D-C34A-8B84-DB15C4B46F3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703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All found it engaging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AA2C4-947D-C34A-8B84-DB15C4B46F3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42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Whole</a:t>
            </a:r>
            <a:r>
              <a:rPr lang="en-US" baseline="0" dirty="0" smtClean="0"/>
              <a:t> new way for children to “lose” their homework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AA2C4-947D-C34A-8B84-DB15C4B46F3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726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A lot of discussion of whether tech should be banned or embraced in the classroom</a:t>
            </a:r>
          </a:p>
          <a:p>
            <a:r>
              <a:rPr lang="en-US" sz="1200" dirty="0" smtClean="0"/>
              <a:t>  Personally, I think the answer is some of each</a:t>
            </a:r>
          </a:p>
          <a:p>
            <a:r>
              <a:rPr lang="en-US" sz="1200" dirty="0" smtClean="0"/>
              <a:t>  But there clearly *are* creative possibilities for when tech is in the classroom that is motivating and effective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AA2C4-947D-C34A-8B84-DB15C4B46F3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392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8DA7-3B99-7249-95D7-3C8FF1A563B4}" type="datetimeFigureOut">
              <a:rPr lang="en-US" smtClean="0"/>
              <a:t>5/21/12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96C3-F597-974A-9BA7-A1589ED8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825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8DA7-3B99-7249-95D7-3C8FF1A563B4}" type="datetimeFigureOut">
              <a:rPr lang="en-US" smtClean="0"/>
              <a:t>5/21/12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96C3-F597-974A-9BA7-A1589ED8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587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8DA7-3B99-7249-95D7-3C8FF1A563B4}" type="datetimeFigureOut">
              <a:rPr lang="en-US" smtClean="0"/>
              <a:t>5/21/12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96C3-F597-974A-9BA7-A1589ED8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19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0880" y="19761"/>
            <a:ext cx="7183120" cy="1143000"/>
          </a:xfrm>
        </p:spPr>
        <p:txBody>
          <a:bodyPr/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2560"/>
            <a:ext cx="8229600" cy="52222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9761"/>
            <a:ext cx="2193173" cy="36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119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8DA7-3B99-7249-95D7-3C8FF1A563B4}" type="datetimeFigureOut">
              <a:rPr lang="en-US" smtClean="0"/>
              <a:t>5/21/12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96C3-F597-974A-9BA7-A1589ED8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069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8DA7-3B99-7249-95D7-3C8FF1A563B4}" type="datetimeFigureOut">
              <a:rPr lang="en-US" smtClean="0"/>
              <a:t>5/21/12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96C3-F597-974A-9BA7-A1589ED8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178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8DA7-3B99-7249-95D7-3C8FF1A563B4}" type="datetimeFigureOut">
              <a:rPr lang="en-US" smtClean="0"/>
              <a:t>5/21/12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96C3-F597-974A-9BA7-A1589ED8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674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8DA7-3B99-7249-95D7-3C8FF1A563B4}" type="datetimeFigureOut">
              <a:rPr lang="en-US" smtClean="0"/>
              <a:t>5/21/12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96C3-F597-974A-9BA7-A1589ED8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963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8DA7-3B99-7249-95D7-3C8FF1A563B4}" type="datetimeFigureOut">
              <a:rPr lang="en-US" smtClean="0"/>
              <a:t>5/21/12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96C3-F597-974A-9BA7-A1589ED8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58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8DA7-3B99-7249-95D7-3C8FF1A563B4}" type="datetimeFigureOut">
              <a:rPr lang="en-US" smtClean="0"/>
              <a:t>5/21/12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96C3-F597-974A-9BA7-A1589ED8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767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88DA7-3B99-7249-95D7-3C8FF1A563B4}" type="datetimeFigureOut">
              <a:rPr lang="en-US" smtClean="0"/>
              <a:t>5/21/12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096C3-F597-974A-9BA7-A1589ED8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773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88DA7-3B99-7249-95D7-3C8FF1A563B4}" type="datetimeFigureOut">
              <a:rPr lang="en-US" smtClean="0"/>
              <a:t>5/21/12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096C3-F597-974A-9BA7-A1589ED8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667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umd.edu/~bederson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www.cs.umd.edu/hcil/bingohun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199"/>
            <a:ext cx="6400800" cy="2545917"/>
          </a:xfrm>
        </p:spPr>
        <p:txBody>
          <a:bodyPr>
            <a:normAutofit fontScale="62500" lnSpcReduction="20000"/>
          </a:bodyPr>
          <a:lstStyle/>
          <a:p>
            <a:r>
              <a:rPr lang="en-US" sz="4600" b="1" dirty="0" smtClean="0">
                <a:solidFill>
                  <a:schemeClr val="tx1"/>
                </a:solidFill>
              </a:rPr>
              <a:t>Ben Bederson, </a:t>
            </a:r>
            <a:r>
              <a:rPr lang="en-US" sz="4600" b="1" dirty="0" err="1" smtClean="0">
                <a:solidFill>
                  <a:schemeClr val="tx1"/>
                </a:solidFill>
              </a:rPr>
              <a:t>Tak</a:t>
            </a:r>
            <a:r>
              <a:rPr lang="en-US" sz="4600" b="1" dirty="0" smtClean="0">
                <a:solidFill>
                  <a:schemeClr val="tx1"/>
                </a:solidFill>
              </a:rPr>
              <a:t> </a:t>
            </a:r>
            <a:r>
              <a:rPr lang="en-US" sz="4600" b="1" dirty="0" err="1" smtClean="0">
                <a:solidFill>
                  <a:schemeClr val="tx1"/>
                </a:solidFill>
              </a:rPr>
              <a:t>Yeon</a:t>
            </a:r>
            <a:r>
              <a:rPr lang="en-US" sz="4600" b="1" dirty="0" smtClean="0">
                <a:solidFill>
                  <a:schemeClr val="tx1"/>
                </a:solidFill>
              </a:rPr>
              <a:t> Lee, June Ahn</a:t>
            </a:r>
          </a:p>
          <a:p>
            <a:r>
              <a:rPr lang="en-US" dirty="0" smtClean="0"/>
              <a:t>Human-Computer Interaction Lab</a:t>
            </a:r>
          </a:p>
          <a:p>
            <a:r>
              <a:rPr lang="en-US" dirty="0" smtClean="0"/>
              <a:t>CS / iSchool</a:t>
            </a:r>
          </a:p>
          <a:p>
            <a:r>
              <a:rPr lang="en-US" dirty="0" smtClean="0"/>
              <a:t>University of Maryland</a:t>
            </a:r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www.cs.umd.edu/~bederson</a:t>
            </a:r>
            <a:endParaRPr lang="en-US" dirty="0" smtClean="0"/>
          </a:p>
          <a:p>
            <a:r>
              <a:rPr lang="en-US" dirty="0" smtClean="0"/>
              <a:t>@bederson</a:t>
            </a:r>
            <a:endParaRPr lang="en-US" dirty="0"/>
          </a:p>
        </p:txBody>
      </p:sp>
      <p:pic>
        <p:nvPicPr>
          <p:cNvPr id="5" name="Picture 4" descr="hcil-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302" y="78985"/>
            <a:ext cx="1392216" cy="13885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00296" y="2195475"/>
            <a:ext cx="54388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ln w="1905"/>
                <a:solidFill>
                  <a:srgbClr val="92D12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BingoHunt</a:t>
            </a:r>
            <a:r>
              <a:rPr lang="en-US" sz="3200" b="1" dirty="0" smtClean="0">
                <a:ln w="1905"/>
                <a:solidFill>
                  <a:srgbClr val="92D12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Mobile Ubiquitous Vocabulary Learning</a:t>
            </a:r>
            <a:endParaRPr lang="en-US" sz="3200" b="1" dirty="0">
              <a:ln w="1905"/>
              <a:solidFill>
                <a:srgbClr val="92D12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20983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1092200"/>
            <a:ext cx="9093200" cy="4673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8941" y="4511321"/>
            <a:ext cx="812800" cy="812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20220" y="227689"/>
            <a:ext cx="25035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No dictionaries!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08147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1092200"/>
            <a:ext cx="9093200" cy="4673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5600" y="30226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578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1092200"/>
            <a:ext cx="9093200" cy="4673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9878" y="1389136"/>
            <a:ext cx="6114664" cy="40764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3382" y="30226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233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1092200"/>
            <a:ext cx="9093200" cy="4673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5527" y="416777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733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1092200"/>
            <a:ext cx="9093200" cy="46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756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1092200"/>
            <a:ext cx="9093200" cy="46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076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6300" y="0"/>
            <a:ext cx="48339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767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6300" y="0"/>
            <a:ext cx="48339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723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0440" y="19761"/>
            <a:ext cx="7183120" cy="1143000"/>
          </a:xfrm>
        </p:spPr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rials </a:t>
            </a:r>
            <a:r>
              <a:rPr lang="en-US" dirty="0"/>
              <a:t>with kids in the </a:t>
            </a:r>
            <a:r>
              <a:rPr lang="en-US" dirty="0" smtClean="0"/>
              <a:t>lab</a:t>
            </a:r>
          </a:p>
          <a:p>
            <a:r>
              <a:rPr lang="en-US" dirty="0" smtClean="0"/>
              <a:t>Feedback from teachers </a:t>
            </a:r>
            <a:r>
              <a:rPr lang="en-US" dirty="0"/>
              <a:t>at Barrie </a:t>
            </a:r>
            <a:r>
              <a:rPr lang="en-US" dirty="0" smtClean="0"/>
              <a:t>school</a:t>
            </a:r>
          </a:p>
          <a:p>
            <a:endParaRPr lang="en-US" dirty="0"/>
          </a:p>
          <a:p>
            <a:r>
              <a:rPr lang="en-US" dirty="0" smtClean="0"/>
              <a:t>Teachers </a:t>
            </a:r>
            <a:r>
              <a:rPr lang="en-US" dirty="0"/>
              <a:t>more enthusiastic than I expected because they saw it as a general tool</a:t>
            </a:r>
          </a:p>
          <a:p>
            <a:pPr lvl="1"/>
            <a:r>
              <a:rPr lang="en-US" dirty="0" smtClean="0"/>
              <a:t>Students </a:t>
            </a:r>
            <a:r>
              <a:rPr lang="en-US" dirty="0"/>
              <a:t>could act out </a:t>
            </a:r>
            <a:r>
              <a:rPr lang="en-US" dirty="0" smtClean="0"/>
              <a:t>word</a:t>
            </a:r>
            <a:endParaRPr lang="en-US" dirty="0"/>
          </a:p>
          <a:p>
            <a:pPr lvl="1"/>
            <a:r>
              <a:rPr lang="en-US" dirty="0" smtClean="0"/>
              <a:t>Suggestion to record </a:t>
            </a:r>
            <a:r>
              <a:rPr lang="en-US" dirty="0"/>
              <a:t>audio instead of </a:t>
            </a:r>
            <a:r>
              <a:rPr lang="en-US" dirty="0" smtClean="0"/>
              <a:t>text </a:t>
            </a:r>
            <a:r>
              <a:rPr lang="en-US" dirty="0"/>
              <a:t>hint</a:t>
            </a:r>
          </a:p>
        </p:txBody>
      </p:sp>
    </p:spTree>
    <p:extLst>
      <p:ext uri="{BB962C8B-B14F-4D97-AF65-F5344CB8AC3E}">
        <p14:creationId xmlns:p14="http://schemas.microsoft.com/office/powerpoint/2010/main" val="3996195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0440" y="19761"/>
            <a:ext cx="7183120" cy="1143000"/>
          </a:xfrm>
        </p:spPr>
        <p:txBody>
          <a:bodyPr/>
          <a:lstStyle/>
          <a:p>
            <a:r>
              <a:rPr lang="en-US" dirty="0" smtClean="0"/>
              <a:t>Potential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2560"/>
            <a:ext cx="8229600" cy="1825966"/>
          </a:xfrm>
        </p:spPr>
        <p:txBody>
          <a:bodyPr/>
          <a:lstStyle/>
          <a:p>
            <a:r>
              <a:rPr lang="en-US" dirty="0" smtClean="0"/>
              <a:t>Fits well into existing curriculum</a:t>
            </a:r>
            <a:br>
              <a:rPr lang="en-US" dirty="0" smtClean="0"/>
            </a:br>
            <a:r>
              <a:rPr lang="en-US" dirty="0" smtClean="0"/>
              <a:t>AND teaching practices</a:t>
            </a:r>
          </a:p>
          <a:p>
            <a:r>
              <a:rPr lang="en-US" dirty="0" smtClean="0"/>
              <a:t>Adaptability very important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80440" y="3441104"/>
            <a:ext cx="71831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584104"/>
            <a:ext cx="8229600" cy="1825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Works best for concrete words</a:t>
            </a:r>
          </a:p>
        </p:txBody>
      </p:sp>
    </p:spTree>
    <p:extLst>
      <p:ext uri="{BB962C8B-B14F-4D97-AF65-F5344CB8AC3E}">
        <p14:creationId xmlns:p14="http://schemas.microsoft.com/office/powerpoint/2010/main" val="1310495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0440" y="19761"/>
            <a:ext cx="718312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0" indent="0">
              <a:buNone/>
            </a:pP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How did you learn vocabulary?</a:t>
            </a:r>
            <a:endParaRPr lang="en-US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8668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0440" y="19761"/>
            <a:ext cx="7183120" cy="1143000"/>
          </a:xfrm>
        </p:spPr>
        <p:txBody>
          <a:bodyPr/>
          <a:lstStyle/>
          <a:p>
            <a:r>
              <a:rPr lang="en-US" dirty="0" smtClean="0"/>
              <a:t>Software Engineering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2182" y="1402810"/>
            <a:ext cx="5488001" cy="4807489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048696" y="1488715"/>
            <a:ext cx="4862378" cy="255060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Mobile App</a:t>
            </a:r>
          </a:p>
          <a:p>
            <a:r>
              <a:rPr lang="en-US" dirty="0" smtClean="0"/>
              <a:t>Higher quality / hardware access</a:t>
            </a:r>
          </a:p>
          <a:p>
            <a:r>
              <a:rPr lang="en-US" dirty="0" smtClean="0"/>
              <a:t>Harder to write</a:t>
            </a:r>
            <a:r>
              <a:rPr lang="en-US" dirty="0"/>
              <a:t> </a:t>
            </a:r>
            <a:r>
              <a:rPr lang="en-US" dirty="0" smtClean="0"/>
              <a:t>/ port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Symbol" charset="0"/>
              <a:buChar char=""/>
            </a:pPr>
            <a:r>
              <a:rPr lang="en-US" dirty="0" smtClean="0"/>
              <a:t>Hybrid</a:t>
            </a:r>
          </a:p>
          <a:p>
            <a:r>
              <a:rPr lang="en-US" dirty="0" smtClean="0"/>
              <a:t>We wrote our own container</a:t>
            </a:r>
          </a:p>
          <a:p>
            <a:r>
              <a:rPr lang="en-US" dirty="0" smtClean="0"/>
              <a:t>Many people now using </a:t>
            </a:r>
            <a:r>
              <a:rPr lang="en-US" dirty="0" err="1" smtClean="0"/>
              <a:t>PhoneGap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425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7089E-6 -9.10689E-6 L -0.33362 -0.16405 " pathEditMode="relative" ptsTypes="AA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0440" y="19761"/>
            <a:ext cx="7183120" cy="1143000"/>
          </a:xfrm>
        </p:spPr>
        <p:txBody>
          <a:bodyPr/>
          <a:lstStyle/>
          <a:p>
            <a:r>
              <a:rPr lang="en-US" dirty="0" smtClean="0"/>
              <a:t>Key Points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92098" y="6385187"/>
            <a:ext cx="2428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Funded in part by Nokia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89185" y="1859340"/>
            <a:ext cx="797748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Tool </a:t>
            </a:r>
            <a:r>
              <a:rPr lang="en-US" sz="2800" dirty="0"/>
              <a:t>that can be repurposed is MUCH more </a:t>
            </a:r>
            <a:r>
              <a:rPr lang="en-US" sz="2800" dirty="0" smtClean="0"/>
              <a:t>valuable</a:t>
            </a:r>
          </a:p>
          <a:p>
            <a:endParaRPr lang="en-US" sz="2800" dirty="0"/>
          </a:p>
          <a:p>
            <a:r>
              <a:rPr lang="en-US" sz="2800" dirty="0" smtClean="0"/>
              <a:t>Tech </a:t>
            </a:r>
            <a:r>
              <a:rPr lang="en-US" sz="2800" b="1" dirty="0" smtClean="0"/>
              <a:t>banned</a:t>
            </a:r>
            <a:r>
              <a:rPr lang="en-US" sz="2800" dirty="0" smtClean="0"/>
              <a:t> or </a:t>
            </a:r>
            <a:r>
              <a:rPr lang="en-US" sz="2800" b="1" dirty="0" smtClean="0"/>
              <a:t>embraced</a:t>
            </a:r>
            <a:r>
              <a:rPr lang="en-US" sz="2800" dirty="0" smtClean="0"/>
              <a:t> in classroom?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=&gt; BOTH</a:t>
            </a:r>
            <a:endParaRPr lang="en-US" sz="2800" dirty="0"/>
          </a:p>
        </p:txBody>
      </p:sp>
      <p:sp>
        <p:nvSpPr>
          <p:cNvPr id="10" name="Rectangle 9"/>
          <p:cNvSpPr/>
          <p:nvPr/>
        </p:nvSpPr>
        <p:spPr>
          <a:xfrm>
            <a:off x="163587" y="5259774"/>
            <a:ext cx="3300904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Learn more:</a:t>
            </a:r>
          </a:p>
          <a:p>
            <a:r>
              <a:rPr lang="en-US" dirty="0" smtClean="0">
                <a:hlinkClick r:id="rId3"/>
              </a:rPr>
              <a:t>www.cs.umd.edu/hcil/bingohunt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Ben Bederson - @bederson</a:t>
            </a:r>
          </a:p>
          <a:p>
            <a:r>
              <a:rPr lang="en-US" dirty="0" err="1" smtClean="0"/>
              <a:t>www.cs.umd.edu</a:t>
            </a:r>
            <a:r>
              <a:rPr lang="en-US" dirty="0" smtClean="0"/>
              <a:t>/~</a:t>
            </a:r>
            <a:r>
              <a:rPr lang="en-US" dirty="0" err="1" smtClean="0"/>
              <a:t>bederson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146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0440" y="19761"/>
            <a:ext cx="7183120" cy="1143000"/>
          </a:xfrm>
        </p:spPr>
        <p:txBody>
          <a:bodyPr/>
          <a:lstStyle/>
          <a:p>
            <a:r>
              <a:rPr lang="en-US" dirty="0" smtClean="0"/>
              <a:t>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2971"/>
            <a:ext cx="8235262" cy="5222240"/>
          </a:xfrm>
        </p:spPr>
        <p:txBody>
          <a:bodyPr>
            <a:normAutofit/>
          </a:bodyPr>
          <a:lstStyle/>
          <a:p>
            <a:r>
              <a:rPr lang="en-US" dirty="0" smtClean="0"/>
              <a:t>Motivate by:</a:t>
            </a:r>
            <a:endParaRPr lang="en-US" dirty="0"/>
          </a:p>
          <a:p>
            <a:pPr lvl="1"/>
            <a:r>
              <a:rPr lang="en-US" dirty="0" smtClean="0"/>
              <a:t>providing </a:t>
            </a:r>
            <a:r>
              <a:rPr lang="en-US" dirty="0"/>
              <a:t>context and </a:t>
            </a:r>
            <a:r>
              <a:rPr lang="en-US" dirty="0" smtClean="0"/>
              <a:t>meaning</a:t>
            </a:r>
            <a:endParaRPr lang="en-US" dirty="0"/>
          </a:p>
          <a:p>
            <a:pPr lvl="1"/>
            <a:r>
              <a:rPr lang="en-US" dirty="0" smtClean="0"/>
              <a:t>being social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sing </a:t>
            </a:r>
            <a:r>
              <a:rPr lang="en-US" dirty="0" smtClean="0"/>
              <a:t>your body</a:t>
            </a:r>
            <a:endParaRPr lang="en-US" dirty="0"/>
          </a:p>
          <a:p>
            <a:endParaRPr lang="en-US" dirty="0"/>
          </a:p>
          <a:p>
            <a:r>
              <a:rPr lang="en-US" dirty="0"/>
              <a:t>Approach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se </a:t>
            </a:r>
            <a:r>
              <a:rPr lang="en-US" dirty="0"/>
              <a:t>mobile phones</a:t>
            </a:r>
          </a:p>
          <a:p>
            <a:pPr marL="457200" lvl="1" indent="0">
              <a:buNone/>
            </a:pPr>
            <a:r>
              <a:rPr lang="en-US" dirty="0" smtClean="0"/>
              <a:t>=&gt; look </a:t>
            </a:r>
            <a:r>
              <a:rPr lang="en-US" dirty="0"/>
              <a:t>for words </a:t>
            </a:r>
            <a:r>
              <a:rPr lang="en-US" dirty="0" smtClean="0"/>
              <a:t>in </a:t>
            </a:r>
            <a:r>
              <a:rPr lang="en-US" dirty="0"/>
              <a:t>the natural </a:t>
            </a:r>
            <a:r>
              <a:rPr lang="en-US" dirty="0" smtClean="0"/>
              <a:t>environment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279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016" y="1942058"/>
            <a:ext cx="2745018" cy="30109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973" y="1925822"/>
            <a:ext cx="3898900" cy="304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4769" y="1834633"/>
            <a:ext cx="3810000" cy="3149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03160" y="5965289"/>
            <a:ext cx="604524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Target: 7-11 year olds (1-5 graders)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09472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0" y="0"/>
            <a:ext cx="5567082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9702" y="3334918"/>
            <a:ext cx="812800" cy="812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80584" y="2503512"/>
            <a:ext cx="1070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bederson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115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0" y="0"/>
            <a:ext cx="5567082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9580" y="74267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832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0"/>
            <a:ext cx="28703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790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6700" y="0"/>
            <a:ext cx="3524782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7240" y="2679047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293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6700" y="0"/>
            <a:ext cx="3524782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7862" y="181496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967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320</Words>
  <Application>Microsoft Macintosh PowerPoint</Application>
  <PresentationFormat>On-screen Show (4:3)</PresentationFormat>
  <Paragraphs>70</Paragraphs>
  <Slides>21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PowerPoint Presentation</vt:lpstr>
      <vt:lpstr>Engagement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Status</vt:lpstr>
      <vt:lpstr>Potential</vt:lpstr>
      <vt:lpstr>Software Engineering</vt:lpstr>
      <vt:lpstr>Key Points</vt:lpstr>
    </vt:vector>
  </TitlesOfParts>
  <Company>University of Maryland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technical “contribution” when doing policy work?</dc:title>
  <dc:creator>Benjamin Bederson</dc:creator>
  <cp:lastModifiedBy>Ben Bederson</cp:lastModifiedBy>
  <cp:revision>75</cp:revision>
  <dcterms:created xsi:type="dcterms:W3CDTF">2012-05-04T14:27:56Z</dcterms:created>
  <dcterms:modified xsi:type="dcterms:W3CDTF">2012-05-21T14:40:32Z</dcterms:modified>
</cp:coreProperties>
</file>