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299"/>
    <a:srgbClr val="1C2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937" autoAdjust="0"/>
  </p:normalViewPr>
  <p:slideViewPr>
    <p:cSldViewPr snapToGrid="0" snapToObjects="1">
      <p:cViewPr varScale="1">
        <p:scale>
          <a:sx n="122" d="100"/>
          <a:sy n="122" d="100"/>
        </p:scale>
        <p:origin x="-472" y="-104"/>
      </p:cViewPr>
      <p:guideLst>
        <p:guide orient="horz" pos="2160"/>
        <p:guide pos="2880"/>
      </p:guideLst>
    </p:cSldViewPr>
  </p:slideViewPr>
  <p:notesTextViewPr>
    <p:cViewPr>
      <p:scale>
        <a:sx n="170" d="100"/>
        <a:sy n="17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5CE05-BEDC-6B4F-BDBC-EE373E9E3032}" type="datetimeFigureOut">
              <a:rPr lang="en-US" smtClean="0"/>
              <a:t>5/21/12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AA2C4-947D-C34A-8B84-DB15C4B46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08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will talk to you about a tool</a:t>
            </a:r>
            <a:r>
              <a:rPr lang="en-US" baseline="0" dirty="0" smtClean="0"/>
              <a:t> I’ve built in response to recent trends in technology and education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AA2C4-947D-C34A-8B84-DB15C4B46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14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lot of talk lately about online learning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* But how do we use technology to use technology to support learning IN THE CLASSROOM?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AA2C4-947D-C34A-8B84-DB15C4B46F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55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 a new idea ($1m teaching theater, and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Suppee’s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work from Stanford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1960s!)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=&gt; Focus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existing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(FREE)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technology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Avoid collection of student PID (FERPA)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 peer learning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 teacher awareness of classroom (and thus better teaching ability)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AA2C4-947D-C34A-8B84-DB15C4B46F3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95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Start w/ “how to search”, and then generalize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SearchParty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* Teacher authenticates with Google login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* Teacher creates activity with tasks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* System generates activity code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* Student logs in with pseudonym and that code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* Student performs activity (i.e., uses search engine to answer question)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* Teacher view shows aggregated student activity in real-time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AA2C4-947D-C34A-8B84-DB15C4B46F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587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FLIP important because with more *content*, we need to make learning together more useful</a:t>
            </a:r>
          </a:p>
          <a:p>
            <a:pPr marL="171450" indent="-171450">
              <a:buFontTx/>
              <a:buChar char="•"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AA2C4-947D-C34A-8B84-DB15C4B46F3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392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825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587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19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1830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0880" y="19761"/>
            <a:ext cx="718312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2560"/>
            <a:ext cx="8229600" cy="52222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19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69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78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674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963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58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67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73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667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umd.edu/~bederson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545917"/>
          </a:xfrm>
        </p:spPr>
        <p:txBody>
          <a:bodyPr>
            <a:normAutofit fontScale="62500" lnSpcReduction="20000"/>
          </a:bodyPr>
          <a:lstStyle/>
          <a:p>
            <a:r>
              <a:rPr lang="en-US" sz="4600" b="1" dirty="0" smtClean="0">
                <a:solidFill>
                  <a:schemeClr val="tx1"/>
                </a:solidFill>
              </a:rPr>
              <a:t>Ben Bederson, Alex Quinn, Anne Rose</a:t>
            </a:r>
          </a:p>
          <a:p>
            <a:r>
              <a:rPr lang="en-US" dirty="0" smtClean="0"/>
              <a:t>Human-Computer Interaction Lab</a:t>
            </a:r>
          </a:p>
          <a:p>
            <a:r>
              <a:rPr lang="en-US" dirty="0" smtClean="0"/>
              <a:t>CS / iSchool</a:t>
            </a:r>
          </a:p>
          <a:p>
            <a:r>
              <a:rPr lang="en-US" dirty="0" smtClean="0"/>
              <a:t>University of Maryland</a:t>
            </a:r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www.cs.umd.edu/~bederson</a:t>
            </a:r>
            <a:endParaRPr lang="en-US" dirty="0" smtClean="0"/>
          </a:p>
          <a:p>
            <a:r>
              <a:rPr lang="en-US" dirty="0" smtClean="0"/>
              <a:t>@</a:t>
            </a:r>
            <a:r>
              <a:rPr lang="en-US" dirty="0" err="1" smtClean="0"/>
              <a:t>bederson</a:t>
            </a:r>
            <a:endParaRPr lang="en-US" dirty="0"/>
          </a:p>
        </p:txBody>
      </p:sp>
      <p:pic>
        <p:nvPicPr>
          <p:cNvPr id="5" name="Picture 4" descr="hcil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302" y="78985"/>
            <a:ext cx="1392216" cy="13885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r="25411"/>
          <a:stretch/>
        </p:blipFill>
        <p:spPr>
          <a:xfrm>
            <a:off x="1164198" y="1774468"/>
            <a:ext cx="6820370" cy="13372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69555" y="1847401"/>
            <a:ext cx="41364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A6A299"/>
                </a:solidFill>
              </a:rPr>
              <a:t>Learning to Search in a </a:t>
            </a:r>
          </a:p>
          <a:p>
            <a:r>
              <a:rPr lang="en-US" sz="3200" dirty="0" smtClean="0">
                <a:solidFill>
                  <a:srgbClr val="A6A299"/>
                </a:solidFill>
              </a:rPr>
              <a:t>Web-Based Classroom</a:t>
            </a:r>
            <a:endParaRPr lang="en-US" sz="3200" dirty="0">
              <a:solidFill>
                <a:srgbClr val="A6A2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983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&amp; Learning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-12484" b="-9715"/>
          <a:stretch/>
        </p:blipFill>
        <p:spPr>
          <a:xfrm>
            <a:off x="447995" y="1703075"/>
            <a:ext cx="3025770" cy="237024"/>
          </a:xfrm>
        </p:spPr>
      </p:pic>
      <p:sp>
        <p:nvSpPr>
          <p:cNvPr id="4" name="Regular Pentagon 3"/>
          <p:cNvSpPr/>
          <p:nvPr/>
        </p:nvSpPr>
        <p:spPr>
          <a:xfrm>
            <a:off x="7130815" y="1298221"/>
            <a:ext cx="1947333" cy="1956741"/>
          </a:xfrm>
          <a:prstGeom prst="pentagon">
            <a:avLst/>
          </a:prstGeom>
          <a:solidFill>
            <a:srgbClr val="1C293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Take out your laptops / tablets / phones</a:t>
            </a:r>
            <a:endParaRPr lang="en-US" dirty="0"/>
          </a:p>
        </p:txBody>
      </p:sp>
      <p:pic>
        <p:nvPicPr>
          <p:cNvPr id="11" name="Picture 10" descr="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817" y="2134337"/>
            <a:ext cx="1912948" cy="3893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4215" y="2678493"/>
            <a:ext cx="1389550" cy="64845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76207" y="4214387"/>
            <a:ext cx="23693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MOOCs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5" name="Content Placeholder 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0965" y="2503865"/>
            <a:ext cx="2741412" cy="42141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18668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27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847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 in the Classroom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885" y="1377244"/>
            <a:ext cx="3022600" cy="2692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9734" y="2130777"/>
            <a:ext cx="2647872" cy="19859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2910" y="4299185"/>
            <a:ext cx="3645575" cy="24294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523" y="4186296"/>
            <a:ext cx="2360005" cy="2671704"/>
          </a:xfrm>
          <a:prstGeom prst="rect">
            <a:avLst/>
          </a:prstGeom>
          <a:effectLst/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13" y="1232369"/>
            <a:ext cx="2812815" cy="281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228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to Search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848" y="1591734"/>
            <a:ext cx="2710745" cy="10496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848" y="2845741"/>
            <a:ext cx="2873493" cy="24161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9594" y="1531997"/>
            <a:ext cx="2515323" cy="24868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4081" y="1793993"/>
            <a:ext cx="4565281" cy="44497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34324" y="2569236"/>
            <a:ext cx="4387256" cy="42135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34741" y="2445361"/>
            <a:ext cx="4379625" cy="433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915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8.51852E-6 L -0.07727 -0.13587 " pathEditMode="relative" ptsTypes="AA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7 L -0.46841 0.14838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20" y="7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0.10191 -0.09329 " pathEditMode="relative" ptsTypes="AA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96296E-6 L -0.31388 0.15764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94" y="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2-Point Star 3"/>
          <p:cNvSpPr/>
          <p:nvPr/>
        </p:nvSpPr>
        <p:spPr>
          <a:xfrm>
            <a:off x="1138296" y="1966153"/>
            <a:ext cx="6867408" cy="4035778"/>
          </a:xfrm>
          <a:prstGeom prst="star32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9600" dirty="0">
                <a:solidFill>
                  <a:schemeClr val="dk1"/>
                </a:solidFill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609519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738200" y="1496033"/>
            <a:ext cx="4308541" cy="991969"/>
            <a:chOff x="4738200" y="1496033"/>
            <a:chExt cx="4308541" cy="991969"/>
          </a:xfrm>
        </p:grpSpPr>
        <p:sp>
          <p:nvSpPr>
            <p:cNvPr id="4" name="Rectangle 1"/>
            <p:cNvSpPr>
              <a:spLocks noChangeArrowheads="1"/>
            </p:cNvSpPr>
            <p:nvPr/>
          </p:nvSpPr>
          <p:spPr bwMode="auto">
            <a:xfrm>
              <a:off x="4738200" y="2026337"/>
              <a:ext cx="430854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Calibri" charset="0"/>
                  <a:cs typeface="Calibri" charset="0"/>
                </a:rPr>
                <a:t>http://search-</a:t>
              </a:r>
              <a:r>
                <a:rPr lang="en-US" sz="2400" dirty="0" err="1">
                  <a:latin typeface="Calibri" charset="0"/>
                  <a:cs typeface="Calibri" charset="0"/>
                </a:rPr>
                <a:t>party.appspot.com</a:t>
              </a:r>
              <a:endParaRPr lang="en-US" sz="2400" dirty="0">
                <a:latin typeface="Calibri" charset="0"/>
                <a:cs typeface="Calibri" charset="0"/>
              </a:endParaRPr>
            </a:p>
          </p:txBody>
        </p:sp>
        <p:sp>
          <p:nvSpPr>
            <p:cNvPr id="5" name="Wave 4"/>
            <p:cNvSpPr/>
            <p:nvPr/>
          </p:nvSpPr>
          <p:spPr bwMode="auto">
            <a:xfrm>
              <a:off x="4834416" y="1496033"/>
              <a:ext cx="1573481" cy="588036"/>
            </a:xfrm>
            <a:prstGeom prst="wave">
              <a:avLst>
                <a:gd name="adj1" fmla="val 8291"/>
                <a:gd name="adj2" fmla="val 1981"/>
              </a:avLst>
            </a:prstGeom>
            <a:solidFill>
              <a:srgbClr val="D8D5CB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276225" dist="38100" dir="2700000" sx="105000" sy="105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tIns="0"/>
            <a:lstStyle/>
            <a:p>
              <a:pPr>
                <a:defRPr/>
              </a:pPr>
              <a:r>
                <a:rPr lang="en-US" sz="2400" dirty="0">
                  <a:latin typeface="Calibri"/>
                  <a:cs typeface="Calibri"/>
                </a:rPr>
                <a:t>Try it out!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492098" y="6385187"/>
            <a:ext cx="2554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Funded in part by Google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9270" y="2710274"/>
            <a:ext cx="5397500" cy="26416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86000" y="3752165"/>
            <a:ext cx="4572000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sz="2400" dirty="0"/>
              <a:t>By aggregating and making visible student activity in real time, teachers can help students learn from each other</a:t>
            </a:r>
          </a:p>
        </p:txBody>
      </p:sp>
      <p:sp>
        <p:nvSpPr>
          <p:cNvPr id="3" name="Rectangle 2"/>
          <p:cNvSpPr/>
          <p:nvPr/>
        </p:nvSpPr>
        <p:spPr>
          <a:xfrm>
            <a:off x="107150" y="610849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Ben </a:t>
            </a:r>
            <a:r>
              <a:rPr lang="en-US" dirty="0"/>
              <a:t>Bederson - @</a:t>
            </a:r>
            <a:r>
              <a:rPr lang="en-US" dirty="0" err="1"/>
              <a:t>bederson</a:t>
            </a:r>
            <a:endParaRPr lang="en-US" dirty="0"/>
          </a:p>
          <a:p>
            <a:r>
              <a:rPr lang="en-US" dirty="0" err="1"/>
              <a:t>www.cs.umd.edu</a:t>
            </a:r>
            <a:r>
              <a:rPr lang="en-US" dirty="0"/>
              <a:t>/~</a:t>
            </a:r>
            <a:r>
              <a:rPr lang="en-US" dirty="0" err="1"/>
              <a:t>bederson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146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48148E-6 L -0.30052 -0.225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35" y="-1125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289</Words>
  <Application>Microsoft Macintosh PowerPoint</Application>
  <PresentationFormat>On-screen Show (4:3)</PresentationFormat>
  <Paragraphs>43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Technology &amp; Learning</vt:lpstr>
      <vt:lpstr>PowerPoint Presentation</vt:lpstr>
      <vt:lpstr>Tech in the Classroom</vt:lpstr>
      <vt:lpstr>Learning to Search</vt:lpstr>
      <vt:lpstr>PowerPoint Presentation</vt:lpstr>
      <vt:lpstr>PowerPoint Presentation</vt:lpstr>
    </vt:vector>
  </TitlesOfParts>
  <Company>University of Maryland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technical “contribution” when doing policy work?</dc:title>
  <dc:creator>Benjamin Bederson</dc:creator>
  <cp:lastModifiedBy>Ben Bederson</cp:lastModifiedBy>
  <cp:revision>47</cp:revision>
  <dcterms:created xsi:type="dcterms:W3CDTF">2012-05-04T14:27:56Z</dcterms:created>
  <dcterms:modified xsi:type="dcterms:W3CDTF">2012-05-21T14:52:13Z</dcterms:modified>
</cp:coreProperties>
</file>