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57" r:id="rId3"/>
    <p:sldId id="270" r:id="rId4"/>
    <p:sldId id="266" r:id="rId5"/>
    <p:sldId id="258" r:id="rId6"/>
    <p:sldId id="259" r:id="rId7"/>
    <p:sldId id="260" r:id="rId8"/>
    <p:sldId id="267" r:id="rId9"/>
    <p:sldId id="272" r:id="rId10"/>
    <p:sldId id="273" r:id="rId11"/>
    <p:sldId id="274" r:id="rId12"/>
    <p:sldId id="276" r:id="rId13"/>
    <p:sldId id="277" r:id="rId14"/>
    <p:sldId id="278" r:id="rId15"/>
    <p:sldId id="268" r:id="rId16"/>
    <p:sldId id="279" r:id="rId17"/>
    <p:sldId id="280" r:id="rId18"/>
    <p:sldId id="261" r:id="rId19"/>
    <p:sldId id="262" r:id="rId20"/>
    <p:sldId id="263" r:id="rId21"/>
    <p:sldId id="265" r:id="rId22"/>
    <p:sldId id="269" r:id="rId23"/>
    <p:sldId id="26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1708"/>
    <a:srgbClr val="0814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86380"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36" y="235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4FC6DC-E575-459A-9262-3E084D8F16B1}" type="datetimeFigureOut">
              <a:rPr lang="en-US" smtClean="0"/>
              <a:pPr/>
              <a:t>5/17/2012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7431D1-60B0-44B5-B45A-96FDEF30D03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431D1-60B0-44B5-B45A-96FDEF30D03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believe To design for a group, you work with the end users to create better products. </a:t>
            </a:r>
          </a:p>
          <a:p>
            <a:r>
              <a:rPr lang="en-US" smtClean="0"/>
              <a:t>Specifically for special needs- design techs for them, work with them. </a:t>
            </a:r>
            <a:endParaRPr lang="en-US"/>
          </a:p>
        </p:txBody>
      </p:sp>
      <p:sp>
        <p:nvSpPr>
          <p:cNvPr id="4" name="Slide Number Placeholder 3"/>
          <p:cNvSpPr>
            <a:spLocks noGrp="1"/>
          </p:cNvSpPr>
          <p:nvPr>
            <p:ph type="sldNum" sz="quarter" idx="10"/>
          </p:nvPr>
        </p:nvSpPr>
        <p:spPr/>
        <p:txBody>
          <a:bodyPr/>
          <a:lstStyle/>
          <a:p>
            <a:fld id="{7B7431D1-60B0-44B5-B45A-96FDEF30D03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Going into a school- mod	</a:t>
            </a:r>
            <a:r>
              <a:rPr lang="en-US" dirty="0" err="1" smtClean="0"/>
              <a:t>ifiy</a:t>
            </a:r>
            <a:r>
              <a:rPr lang="en-US" dirty="0" smtClean="0"/>
              <a:t> for the context of class room and for special</a:t>
            </a:r>
            <a:r>
              <a:rPr lang="en-US" baseline="0" dirty="0" smtClean="0"/>
              <a:t> need pop. Can’t </a:t>
            </a:r>
            <a:r>
              <a:rPr lang="en-US" baseline="0" dirty="0" err="1" smtClean="0"/>
              <a:t>spearate</a:t>
            </a:r>
            <a:r>
              <a:rPr lang="en-US" baseline="0" dirty="0" smtClean="0"/>
              <a:t> the two, </a:t>
            </a:r>
            <a:endParaRPr lang="en-US" dirty="0"/>
          </a:p>
        </p:txBody>
      </p:sp>
      <p:sp>
        <p:nvSpPr>
          <p:cNvPr id="4" name="Slide Number Placeholder 3"/>
          <p:cNvSpPr>
            <a:spLocks noGrp="1"/>
          </p:cNvSpPr>
          <p:nvPr>
            <p:ph type="sldNum" sz="quarter" idx="10"/>
          </p:nvPr>
        </p:nvSpPr>
        <p:spPr/>
        <p:txBody>
          <a:bodyPr/>
          <a:lstStyle/>
          <a:p>
            <a:fld id="{7B7431D1-60B0-44B5-B45A-96FDEF30D03E}"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a case study, our goal was not to separate the school setting from the population of kids. </a:t>
            </a:r>
            <a:endParaRPr lang="en-US" dirty="0"/>
          </a:p>
        </p:txBody>
      </p:sp>
      <p:sp>
        <p:nvSpPr>
          <p:cNvPr id="4" name="Slide Number Placeholder 3"/>
          <p:cNvSpPr>
            <a:spLocks noGrp="1"/>
          </p:cNvSpPr>
          <p:nvPr>
            <p:ph type="sldNum" sz="quarter" idx="10"/>
          </p:nvPr>
        </p:nvSpPr>
        <p:spPr/>
        <p:txBody>
          <a:bodyPr/>
          <a:lstStyle/>
          <a:p>
            <a:fld id="{7B7431D1-60B0-44B5-B45A-96FDEF30D03E}"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431D1-60B0-44B5-B45A-96FDEF30D03E}"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7431D1-60B0-44B5-B45A-96FDEF30D03E}"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D2E31C-823C-45ED-B065-8FB32A6629E1}" type="datetime1">
              <a:rPr lang="en-US" smtClean="0"/>
              <a:pPr/>
              <a:t>5/17/2012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E5937D-F79E-4E6F-AA8E-EDB24F8880ED}" type="datetime1">
              <a:rPr lang="en-US" smtClean="0"/>
              <a:pPr/>
              <a:t>5/17/2012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B45392-C189-4C14-A754-87D28452D95B}" type="datetime1">
              <a:rPr lang="en-US" smtClean="0"/>
              <a:pPr/>
              <a:t>5/17/2012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2DDF33-D609-469A-A753-E8745FE5347C}" type="datetime1">
              <a:rPr lang="en-US" smtClean="0"/>
              <a:pPr/>
              <a:t>5/17/2012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96D2C-97B4-4BA3-B549-634FDE39746B}" type="datetime1">
              <a:rPr lang="en-US" smtClean="0"/>
              <a:pPr/>
              <a:t>5/17/2012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91A3A0-E924-418C-8400-29E7E73018FF}" type="datetime1">
              <a:rPr lang="en-US" smtClean="0"/>
              <a:pPr/>
              <a:t>5/17/2012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3DEC2C-B652-48F6-BA87-19115882D33D}" type="datetime1">
              <a:rPr lang="en-US" smtClean="0"/>
              <a:pPr/>
              <a:t>5/17/2012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B3ED5E-4088-4A9D-82A2-B15F6A46F730}" type="datetime1">
              <a:rPr lang="en-US" smtClean="0"/>
              <a:pPr/>
              <a:t>5/17/2012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62F682-04FB-4C83-9E83-99D8276C0630}" type="datetime1">
              <a:rPr lang="en-US" smtClean="0"/>
              <a:pPr/>
              <a:t>5/17/2012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D7D6E1-1ECE-4BBA-8C66-CE777FFCDC42}" type="datetime1">
              <a:rPr lang="en-US" smtClean="0"/>
              <a:pPr/>
              <a:t>5/17/2012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A4D763-85BD-4EA9-BA61-5D49AA4809AE}" type="datetime1">
              <a:rPr lang="en-US" smtClean="0"/>
              <a:pPr/>
              <a:t>5/17/2012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EB63C-48A8-4C61-AD79-07A2C14FCE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2000" t="67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4FD75B-6908-468A-876D-D3402CCF84F9}" type="datetime1">
              <a:rPr lang="en-US" smtClean="0"/>
              <a:pPr/>
              <a:t>5/17/2012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1EB63C-48A8-4C61-AD79-07A2C14FCE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3143251"/>
          </a:xfrm>
        </p:spPr>
        <p:txBody>
          <a:bodyPr>
            <a:normAutofit fontScale="90000"/>
          </a:bodyPr>
          <a:lstStyle/>
          <a:p>
            <a:r>
              <a:rPr lang="en-US" b="1" dirty="0"/>
              <a:t>A Case Study of Cooperative Inquiry Techniques in a Classroom of Children with Special Learning Needs</a:t>
            </a:r>
            <a:br>
              <a:rPr lang="en-US" b="1" dirty="0"/>
            </a:br>
            <a:endParaRPr lang="en-US" dirty="0"/>
          </a:p>
        </p:txBody>
      </p:sp>
      <p:sp>
        <p:nvSpPr>
          <p:cNvPr id="3" name="Subtitle 2"/>
          <p:cNvSpPr>
            <a:spLocks noGrp="1"/>
          </p:cNvSpPr>
          <p:nvPr>
            <p:ph type="subTitle" idx="1"/>
          </p:nvPr>
        </p:nvSpPr>
        <p:spPr>
          <a:xfrm>
            <a:off x="1371600" y="3048000"/>
            <a:ext cx="6400800" cy="1905000"/>
          </a:xfrm>
        </p:spPr>
        <p:txBody>
          <a:bodyPr>
            <a:normAutofit lnSpcReduction="10000"/>
          </a:bodyPr>
          <a:lstStyle/>
          <a:p>
            <a:r>
              <a:rPr lang="en-US" b="1" dirty="0" smtClean="0">
                <a:solidFill>
                  <a:srgbClr val="C00000"/>
                </a:solidFill>
              </a:rPr>
              <a:t>Elizabeth Foss</a:t>
            </a:r>
            <a:r>
              <a:rPr lang="en-US" dirty="0" smtClean="0">
                <a:solidFill>
                  <a:srgbClr val="C00000"/>
                </a:solidFill>
              </a:rPr>
              <a:t>, Mona Leigh </a:t>
            </a:r>
            <a:r>
              <a:rPr lang="en-US" dirty="0" err="1" smtClean="0">
                <a:solidFill>
                  <a:srgbClr val="C00000"/>
                </a:solidFill>
              </a:rPr>
              <a:t>Guha</a:t>
            </a:r>
            <a:r>
              <a:rPr lang="en-US" dirty="0" smtClean="0">
                <a:solidFill>
                  <a:srgbClr val="C00000"/>
                </a:solidFill>
              </a:rPr>
              <a:t>, and </a:t>
            </a:r>
            <a:r>
              <a:rPr lang="en-US" dirty="0" err="1" smtClean="0">
                <a:solidFill>
                  <a:srgbClr val="C00000"/>
                </a:solidFill>
              </a:rPr>
              <a:t>Panagis</a:t>
            </a:r>
            <a:r>
              <a:rPr lang="en-US" dirty="0" smtClean="0">
                <a:solidFill>
                  <a:srgbClr val="C00000"/>
                </a:solidFill>
              </a:rPr>
              <a:t> </a:t>
            </a:r>
            <a:r>
              <a:rPr lang="en-US" dirty="0" err="1" smtClean="0">
                <a:solidFill>
                  <a:srgbClr val="C00000"/>
                </a:solidFill>
              </a:rPr>
              <a:t>Papadatos</a:t>
            </a:r>
            <a:endParaRPr lang="en-US" dirty="0" smtClean="0">
              <a:solidFill>
                <a:srgbClr val="C00000"/>
              </a:solidFill>
            </a:endParaRPr>
          </a:p>
          <a:p>
            <a:r>
              <a:rPr lang="en-US" dirty="0" smtClean="0"/>
              <a:t>efoss@umd.edu</a:t>
            </a:r>
          </a:p>
          <a:p>
            <a:r>
              <a:rPr lang="en-US" sz="1400" dirty="0" smtClean="0"/>
              <a:t>5/22/12</a:t>
            </a:r>
            <a:endParaRPr lang="en-US" sz="1400" dirty="0"/>
          </a:p>
        </p:txBody>
      </p:sp>
      <p:pic>
        <p:nvPicPr>
          <p:cNvPr id="10242" name="Picture 2" descr="http://dl.dropbox.com/u/632761/share/HCIL-logo.png"/>
          <p:cNvPicPr>
            <a:picLocks noChangeAspect="1" noChangeArrowheads="1"/>
          </p:cNvPicPr>
          <p:nvPr/>
        </p:nvPicPr>
        <p:blipFill>
          <a:blip r:embed="rId3" cstate="print"/>
          <a:srcRect/>
          <a:stretch>
            <a:fillRect/>
          </a:stretch>
        </p:blipFill>
        <p:spPr bwMode="auto">
          <a:xfrm>
            <a:off x="3771900" y="5029200"/>
            <a:ext cx="1600200" cy="1600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Big Paper</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1" dirty="0">
                          <a:solidFill>
                            <a:schemeClr val="tx1"/>
                          </a:solidFill>
                          <a:latin typeface="Times New Roman"/>
                          <a:ea typeface="Times New Roman"/>
                        </a:rPr>
                        <a:t>Mixing Ideas</a:t>
                      </a:r>
                    </a:p>
                  </a:txBody>
                  <a:tcPr marL="35612" marR="35612" marT="4335" marB="4335" anchor="ctr">
                    <a:lnL>
                      <a:noFill/>
                    </a:lnL>
                    <a:lnR>
                      <a:noFill/>
                    </a:lnR>
                    <a:lnT>
                      <a:noFill/>
                    </a:lnT>
                    <a:lnB>
                      <a:noFill/>
                    </a:lnB>
                    <a:solidFill>
                      <a:schemeClr val="accent2">
                        <a:lumMod val="75000"/>
                      </a:schemeClr>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Bags of Stuff</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Sticky Noting</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err="1">
                          <a:solidFill>
                            <a:schemeClr val="tx1">
                              <a:lumMod val="65000"/>
                              <a:lumOff val="35000"/>
                            </a:schemeClr>
                          </a:solidFill>
                          <a:latin typeface="Times New Roman"/>
                          <a:ea typeface="Times New Roman"/>
                        </a:rPr>
                        <a:t>KidReporting</a:t>
                      </a:r>
                      <a:endParaRPr lang="en-US" sz="1800" dirty="0">
                        <a:solidFill>
                          <a:schemeClr val="tx1">
                            <a:lumMod val="65000"/>
                            <a:lumOff val="35000"/>
                          </a:schemeClr>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501EB63C-48A8-4C61-AD79-07A2C14FCE37}" type="slidenum">
              <a:rPr lang="en-US" smtClean="0"/>
              <a:pPr/>
              <a:t>10</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938" name="Picture 2" descr="C:\Users\Beth\Documents\Oakwood School Semester 2\3-9-12 Mixing Ideas\IMAG0524.jpg"/>
          <p:cNvPicPr>
            <a:picLocks noChangeAspect="1" noChangeArrowheads="1"/>
          </p:cNvPicPr>
          <p:nvPr/>
        </p:nvPicPr>
        <p:blipFill>
          <a:blip r:embed="rId2" cstate="print"/>
          <a:srcRect/>
          <a:stretch>
            <a:fillRect/>
          </a:stretch>
        </p:blipFill>
        <p:spPr bwMode="auto">
          <a:xfrm>
            <a:off x="2286000" y="1905000"/>
            <a:ext cx="6629400" cy="4267200"/>
          </a:xfrm>
          <a:prstGeom prst="rect">
            <a:avLst/>
          </a:prstGeom>
          <a:noFill/>
        </p:spPr>
      </p:pic>
      <p:sp>
        <p:nvSpPr>
          <p:cNvPr id="11" name="TextBox 10"/>
          <p:cNvSpPr txBox="1"/>
          <p:nvPr/>
        </p:nvSpPr>
        <p:spPr>
          <a:xfrm>
            <a:off x="0" y="6457890"/>
            <a:ext cx="2514600" cy="400110"/>
          </a:xfrm>
          <a:prstGeom prst="rect">
            <a:avLst/>
          </a:prstGeom>
          <a:noFill/>
        </p:spPr>
        <p:txBody>
          <a:bodyPr wrap="square" rtlCol="0">
            <a:spAutoFit/>
          </a:bodyPr>
          <a:lstStyle/>
          <a:p>
            <a:r>
              <a:rPr lang="en-US" sz="2000" dirty="0" err="1" smtClean="0"/>
              <a:t>Guha</a:t>
            </a:r>
            <a:r>
              <a:rPr lang="en-US" sz="2000" dirty="0" smtClean="0"/>
              <a:t> et al., 2004</a:t>
            </a:r>
            <a:endParaRPr lang="en-US" sz="2000"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Big Paper</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b="1" dirty="0">
                          <a:solidFill>
                            <a:schemeClr val="tx1"/>
                          </a:solidFill>
                          <a:latin typeface="Times New Roman"/>
                          <a:ea typeface="Times New Roman"/>
                        </a:rPr>
                        <a:t>Bags of Stuff</a:t>
                      </a:r>
                    </a:p>
                  </a:txBody>
                  <a:tcPr marL="35612" marR="35612" marT="4335" marB="4335" anchor="ctr">
                    <a:lnL>
                      <a:noFill/>
                    </a:lnL>
                    <a:lnR>
                      <a:noFill/>
                    </a:lnR>
                    <a:lnT>
                      <a:noFill/>
                    </a:lnT>
                    <a:lnB>
                      <a:noFill/>
                    </a:lnB>
                    <a:solidFill>
                      <a:schemeClr val="accent2">
                        <a:lumMod val="75000"/>
                      </a:schemeClr>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Sticky Noting</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err="1">
                          <a:solidFill>
                            <a:schemeClr val="tx1">
                              <a:lumMod val="65000"/>
                              <a:lumOff val="35000"/>
                            </a:schemeClr>
                          </a:solidFill>
                          <a:latin typeface="Times New Roman"/>
                          <a:ea typeface="Times New Roman"/>
                        </a:rPr>
                        <a:t>KidReporting</a:t>
                      </a:r>
                      <a:endParaRPr lang="en-US" sz="1800" dirty="0">
                        <a:solidFill>
                          <a:schemeClr val="tx1">
                            <a:lumMod val="65000"/>
                            <a:lumOff val="35000"/>
                          </a:schemeClr>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501EB63C-48A8-4C61-AD79-07A2C14FCE37}" type="slidenum">
              <a:rPr lang="en-US" smtClean="0"/>
              <a:pPr/>
              <a:t>11</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866" name="Picture 2" descr="C:\Users\Beth\Documents\Oakwood School\Bags of Stuff\100_2148.JPG"/>
          <p:cNvPicPr>
            <a:picLocks noChangeAspect="1" noChangeArrowheads="1"/>
          </p:cNvPicPr>
          <p:nvPr/>
        </p:nvPicPr>
        <p:blipFill>
          <a:blip r:embed="rId2" cstate="print"/>
          <a:srcRect/>
          <a:stretch>
            <a:fillRect/>
          </a:stretch>
        </p:blipFill>
        <p:spPr bwMode="auto">
          <a:xfrm>
            <a:off x="2286000" y="1905000"/>
            <a:ext cx="3429000" cy="4267200"/>
          </a:xfrm>
          <a:prstGeom prst="rect">
            <a:avLst/>
          </a:prstGeom>
          <a:noFill/>
        </p:spPr>
      </p:pic>
      <p:pic>
        <p:nvPicPr>
          <p:cNvPr id="36867" name="Picture 3" descr="C:\Users\Beth\Documents\Oakwood School\Bags of Stuff\100_2142.JPG"/>
          <p:cNvPicPr>
            <a:picLocks noChangeAspect="1" noChangeArrowheads="1"/>
          </p:cNvPicPr>
          <p:nvPr/>
        </p:nvPicPr>
        <p:blipFill>
          <a:blip r:embed="rId3" cstate="print"/>
          <a:srcRect/>
          <a:stretch>
            <a:fillRect/>
          </a:stretch>
        </p:blipFill>
        <p:spPr bwMode="auto">
          <a:xfrm>
            <a:off x="5715000" y="1905000"/>
            <a:ext cx="3200400" cy="4267200"/>
          </a:xfrm>
          <a:prstGeom prst="rect">
            <a:avLst/>
          </a:prstGeom>
          <a:noFill/>
        </p:spPr>
      </p:pic>
      <p:sp>
        <p:nvSpPr>
          <p:cNvPr id="9" name="TextBox 8"/>
          <p:cNvSpPr txBox="1"/>
          <p:nvPr/>
        </p:nvSpPr>
        <p:spPr>
          <a:xfrm>
            <a:off x="0" y="6457890"/>
            <a:ext cx="2514600" cy="400110"/>
          </a:xfrm>
          <a:prstGeom prst="rect">
            <a:avLst/>
          </a:prstGeom>
          <a:noFill/>
        </p:spPr>
        <p:txBody>
          <a:bodyPr wrap="square" rtlCol="0">
            <a:spAutoFit/>
          </a:bodyPr>
          <a:lstStyle/>
          <a:p>
            <a:r>
              <a:rPr lang="en-US" sz="2000" dirty="0" err="1" smtClean="0"/>
              <a:t>Druin</a:t>
            </a:r>
            <a:r>
              <a:rPr lang="en-US" sz="2000" dirty="0" smtClean="0"/>
              <a:t>, 2002</a:t>
            </a:r>
            <a:endParaRPr lang="en-US" sz="2000"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Big Paper</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Bags of Stuff</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1" dirty="0">
                          <a:solidFill>
                            <a:schemeClr val="tx1"/>
                          </a:solidFill>
                          <a:latin typeface="Times New Roman"/>
                          <a:ea typeface="Times New Roman"/>
                        </a:rPr>
                        <a:t>Storyboarding</a:t>
                      </a:r>
                    </a:p>
                  </a:txBody>
                  <a:tcPr marL="35612" marR="35612" marT="4335" marB="4335" anchor="ctr">
                    <a:lnL>
                      <a:noFill/>
                    </a:lnL>
                    <a:lnR>
                      <a:noFill/>
                    </a:lnR>
                    <a:lnT>
                      <a:noFill/>
                    </a:lnT>
                    <a:lnB>
                      <a:noFill/>
                    </a:lnB>
                    <a:solidFill>
                      <a:schemeClr val="accent2">
                        <a:lumMod val="75000"/>
                      </a:schemeClr>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Sticky Noting</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err="1">
                          <a:solidFill>
                            <a:schemeClr val="tx1">
                              <a:lumMod val="65000"/>
                              <a:lumOff val="35000"/>
                            </a:schemeClr>
                          </a:solidFill>
                          <a:latin typeface="Times New Roman"/>
                          <a:ea typeface="Times New Roman"/>
                        </a:rPr>
                        <a:t>KidReporting</a:t>
                      </a:r>
                      <a:endParaRPr lang="en-US" sz="1800" dirty="0">
                        <a:solidFill>
                          <a:schemeClr val="tx1">
                            <a:lumMod val="65000"/>
                            <a:lumOff val="35000"/>
                          </a:schemeClr>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501EB63C-48A8-4C61-AD79-07A2C14FCE37}" type="slidenum">
              <a:rPr lang="en-US" smtClean="0"/>
              <a:pPr/>
              <a:t>12</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914" name="Picture 2" descr="C:\Users\Beth\Documents\Oakwood School Semester 2\3-23-12 Storyboarding\IMAG0463.jpg"/>
          <p:cNvPicPr>
            <a:picLocks noChangeAspect="1" noChangeArrowheads="1"/>
          </p:cNvPicPr>
          <p:nvPr/>
        </p:nvPicPr>
        <p:blipFill>
          <a:blip r:embed="rId2" cstate="print"/>
          <a:srcRect l="13333" t="10000" b="17778"/>
          <a:stretch>
            <a:fillRect/>
          </a:stretch>
        </p:blipFill>
        <p:spPr bwMode="auto">
          <a:xfrm>
            <a:off x="2286000" y="1905000"/>
            <a:ext cx="3048000" cy="4251960"/>
          </a:xfrm>
          <a:prstGeom prst="rect">
            <a:avLst/>
          </a:prstGeom>
          <a:noFill/>
        </p:spPr>
      </p:pic>
      <p:pic>
        <p:nvPicPr>
          <p:cNvPr id="38915" name="Picture 3" descr="C:\Users\Beth\Documents\Oakwood School Semester 2\3-23-12 Storyboarding\IMAG0462.jpg"/>
          <p:cNvPicPr>
            <a:picLocks noChangeAspect="1" noChangeArrowheads="1"/>
          </p:cNvPicPr>
          <p:nvPr/>
        </p:nvPicPr>
        <p:blipFill>
          <a:blip r:embed="rId3" cstate="print"/>
          <a:srcRect l="21103" r="5833"/>
          <a:stretch>
            <a:fillRect/>
          </a:stretch>
        </p:blipFill>
        <p:spPr bwMode="auto">
          <a:xfrm>
            <a:off x="5257800" y="1905000"/>
            <a:ext cx="3657599" cy="4258235"/>
          </a:xfrm>
          <a:prstGeom prst="rect">
            <a:avLst/>
          </a:prstGeom>
          <a:noFill/>
        </p:spPr>
      </p:pic>
      <p:sp>
        <p:nvSpPr>
          <p:cNvPr id="9" name="TextBox 8"/>
          <p:cNvSpPr txBox="1"/>
          <p:nvPr/>
        </p:nvSpPr>
        <p:spPr>
          <a:xfrm>
            <a:off x="0" y="6457890"/>
            <a:ext cx="2514600" cy="400110"/>
          </a:xfrm>
          <a:prstGeom prst="rect">
            <a:avLst/>
          </a:prstGeom>
          <a:noFill/>
        </p:spPr>
        <p:txBody>
          <a:bodyPr wrap="square" rtlCol="0">
            <a:spAutoFit/>
          </a:bodyPr>
          <a:lstStyle/>
          <a:p>
            <a:r>
              <a:rPr lang="en-US" sz="2000" dirty="0" smtClean="0"/>
              <a:t>Orr et al., 1994</a:t>
            </a:r>
            <a:endParaRPr lang="en-US" sz="2000"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10600" cy="4876578"/>
        </p:xfrm>
        <a:graphic>
          <a:graphicData uri="http://schemas.openxmlformats.org/drawingml/2006/table">
            <a:tbl>
              <a:tblPr/>
              <a:tblGrid>
                <a:gridCol w="2047601"/>
                <a:gridCol w="2559070"/>
                <a:gridCol w="2929326"/>
                <a:gridCol w="107460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Big Paper</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Bags of Stuff</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b="1" dirty="0">
                          <a:solidFill>
                            <a:schemeClr val="tx1"/>
                          </a:solidFill>
                          <a:latin typeface="Times New Roman"/>
                          <a:ea typeface="Times New Roman"/>
                        </a:rPr>
                        <a:t>Sticky Noting</a:t>
                      </a:r>
                    </a:p>
                  </a:txBody>
                  <a:tcPr marL="35612" marR="35612" marT="4335" marB="4335" anchor="ctr">
                    <a:lnL>
                      <a:noFill/>
                    </a:lnL>
                    <a:lnR>
                      <a:noFill/>
                    </a:lnR>
                    <a:lnT>
                      <a:noFill/>
                    </a:lnT>
                    <a:lnB>
                      <a:noFill/>
                    </a:lnB>
                    <a:solidFill>
                      <a:schemeClr val="accent2">
                        <a:lumMod val="75000"/>
                      </a:schemeClr>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err="1">
                          <a:solidFill>
                            <a:schemeClr val="tx1">
                              <a:lumMod val="65000"/>
                              <a:lumOff val="35000"/>
                            </a:schemeClr>
                          </a:solidFill>
                          <a:latin typeface="Times New Roman"/>
                          <a:ea typeface="Times New Roman"/>
                        </a:rPr>
                        <a:t>KidReporting</a:t>
                      </a:r>
                      <a:endParaRPr lang="en-US" sz="1800" dirty="0">
                        <a:solidFill>
                          <a:schemeClr val="tx1">
                            <a:lumMod val="65000"/>
                            <a:lumOff val="35000"/>
                          </a:schemeClr>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501EB63C-48A8-4C61-AD79-07A2C14FCE37}" type="slidenum">
              <a:rPr lang="en-US" smtClean="0"/>
              <a:pPr/>
              <a:t>13</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890" name="Picture 2" descr="C:\Users\Beth\Documents\Oakwood School Semester 2\4-13-12 Sticky Notes\IMAG0907.jpg"/>
          <p:cNvPicPr>
            <a:picLocks noChangeAspect="1" noChangeArrowheads="1"/>
          </p:cNvPicPr>
          <p:nvPr/>
        </p:nvPicPr>
        <p:blipFill>
          <a:blip r:embed="rId2" cstate="print"/>
          <a:srcRect/>
          <a:stretch>
            <a:fillRect/>
          </a:stretch>
        </p:blipFill>
        <p:spPr bwMode="auto">
          <a:xfrm>
            <a:off x="2286000" y="1905001"/>
            <a:ext cx="6629400" cy="4315968"/>
          </a:xfrm>
          <a:prstGeom prst="rect">
            <a:avLst/>
          </a:prstGeom>
          <a:noFill/>
        </p:spPr>
      </p:pic>
      <p:sp>
        <p:nvSpPr>
          <p:cNvPr id="9" name="TextBox 8"/>
          <p:cNvSpPr txBox="1"/>
          <p:nvPr/>
        </p:nvSpPr>
        <p:spPr>
          <a:xfrm>
            <a:off x="0" y="6457890"/>
            <a:ext cx="2514600" cy="400110"/>
          </a:xfrm>
          <a:prstGeom prst="rect">
            <a:avLst/>
          </a:prstGeom>
          <a:noFill/>
        </p:spPr>
        <p:txBody>
          <a:bodyPr wrap="square" rtlCol="0">
            <a:spAutoFit/>
          </a:bodyPr>
          <a:lstStyle/>
          <a:p>
            <a:r>
              <a:rPr lang="en-US" sz="2000" dirty="0" smtClean="0"/>
              <a:t>Walsh et al., 2009</a:t>
            </a:r>
            <a:endParaRPr lang="en-US" sz="2000" dirty="0"/>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Big Paper</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Bags of Stuff</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b="0" dirty="0">
                          <a:solidFill>
                            <a:schemeClr val="tx1">
                              <a:lumMod val="65000"/>
                              <a:lumOff val="35000"/>
                            </a:schemeClr>
                          </a:solidFill>
                          <a:latin typeface="Times New Roman"/>
                          <a:ea typeface="Times New Roman"/>
                        </a:rPr>
                        <a:t>Sticky Noting</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b="1" dirty="0" err="1">
                          <a:solidFill>
                            <a:schemeClr val="tx1"/>
                          </a:solidFill>
                          <a:latin typeface="Times New Roman"/>
                          <a:ea typeface="Times New Roman"/>
                        </a:rPr>
                        <a:t>KidReporting</a:t>
                      </a:r>
                      <a:endParaRPr lang="en-US" sz="1800" b="1" dirty="0">
                        <a:solidFill>
                          <a:schemeClr val="tx1"/>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chemeClr val="accent2">
                        <a:lumMod val="75000"/>
                      </a:schemeClr>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501EB63C-48A8-4C61-AD79-07A2C14FCE37}" type="slidenum">
              <a:rPr lang="en-US" smtClean="0"/>
              <a:pPr/>
              <a:t>14</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10"/>
          <p:cNvPicPr>
            <a:picLocks noChangeAspect="1" noChangeArrowheads="1"/>
          </p:cNvPicPr>
          <p:nvPr/>
        </p:nvPicPr>
        <p:blipFill>
          <a:blip r:embed="rId2" cstate="print"/>
          <a:srcRect l="20498" t="37500" r="56662" b="27083"/>
          <a:stretch>
            <a:fillRect/>
          </a:stretch>
        </p:blipFill>
        <p:spPr bwMode="auto">
          <a:xfrm>
            <a:off x="2286000" y="1905000"/>
            <a:ext cx="3200400" cy="4267200"/>
          </a:xfrm>
          <a:prstGeom prst="rect">
            <a:avLst/>
          </a:prstGeom>
          <a:ln>
            <a:noFill/>
          </a:ln>
          <a:effectLst>
            <a:outerShdw blurRad="292100" dist="139700" dir="2700000" algn="tl" rotWithShape="0">
              <a:srgbClr val="333333">
                <a:alpha val="65000"/>
              </a:srgbClr>
            </a:outerShdw>
          </a:effectLst>
        </p:spPr>
      </p:pic>
      <p:pic>
        <p:nvPicPr>
          <p:cNvPr id="43010" name="Picture 2"/>
          <p:cNvPicPr>
            <a:picLocks noChangeAspect="1" noChangeArrowheads="1"/>
          </p:cNvPicPr>
          <p:nvPr/>
        </p:nvPicPr>
        <p:blipFill>
          <a:blip r:embed="rId3" cstate="print"/>
          <a:srcRect l="20955" r="16180"/>
          <a:stretch>
            <a:fillRect/>
          </a:stretch>
        </p:blipFill>
        <p:spPr bwMode="auto">
          <a:xfrm>
            <a:off x="5486400" y="1905000"/>
            <a:ext cx="3429000" cy="4267200"/>
          </a:xfrm>
          <a:prstGeom prst="rect">
            <a:avLst/>
          </a:prstGeom>
          <a:noFill/>
          <a:ln w="9525">
            <a:noFill/>
            <a:miter lim="800000"/>
            <a:headEnd/>
            <a:tailEnd/>
          </a:ln>
        </p:spPr>
      </p:pic>
      <p:sp>
        <p:nvSpPr>
          <p:cNvPr id="9" name="TextBox 8"/>
          <p:cNvSpPr txBox="1"/>
          <p:nvPr/>
        </p:nvSpPr>
        <p:spPr>
          <a:xfrm>
            <a:off x="0" y="6457890"/>
            <a:ext cx="2514600" cy="400110"/>
          </a:xfrm>
          <a:prstGeom prst="rect">
            <a:avLst/>
          </a:prstGeom>
          <a:noFill/>
        </p:spPr>
        <p:txBody>
          <a:bodyPr wrap="square" rtlCol="0">
            <a:spAutoFit/>
          </a:bodyPr>
          <a:lstStyle/>
          <a:p>
            <a:r>
              <a:rPr lang="en-US" sz="2000" dirty="0" err="1" smtClean="0"/>
              <a:t>Bekker</a:t>
            </a:r>
            <a:r>
              <a:rPr lang="en-US" sz="2000" dirty="0" smtClean="0"/>
              <a:t> et al., 2003</a:t>
            </a:r>
            <a:endParaRPr lang="en-US" sz="2000" dirty="0"/>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01EB63C-48A8-4C61-AD79-07A2C14FCE37}" type="slidenum">
              <a:rPr lang="en-US" smtClean="0"/>
              <a:pPr/>
              <a:t>15</a:t>
            </a:fld>
            <a:endParaRPr lang="en-US"/>
          </a:p>
        </p:txBody>
      </p:sp>
      <p:pic>
        <p:nvPicPr>
          <p:cNvPr id="26626" name="Picture 2"/>
          <p:cNvPicPr>
            <a:picLocks noChangeAspect="1" noChangeArrowheads="1"/>
          </p:cNvPicPr>
          <p:nvPr/>
        </p:nvPicPr>
        <p:blipFill>
          <a:blip r:embed="rId3" cstate="print"/>
          <a:srcRect t="8333" r="41435" b="30001"/>
          <a:stretch>
            <a:fillRect/>
          </a:stretch>
        </p:blipFill>
        <p:spPr bwMode="auto">
          <a:xfrm>
            <a:off x="0" y="0"/>
            <a:ext cx="9144000" cy="6858000"/>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01EB63C-48A8-4C61-AD79-07A2C14FCE37}" type="slidenum">
              <a:rPr lang="en-US" smtClean="0"/>
              <a:pPr/>
              <a:t>16</a:t>
            </a:fld>
            <a:endParaRPr lang="en-US"/>
          </a:p>
        </p:txBody>
      </p:sp>
      <p:pic>
        <p:nvPicPr>
          <p:cNvPr id="40962" name="Picture 2" descr="C:\Users\Beth\Desktop\spave.png"/>
          <p:cNvPicPr>
            <a:picLocks noChangeAspect="1" noChangeArrowheads="1"/>
          </p:cNvPicPr>
          <p:nvPr/>
        </p:nvPicPr>
        <p:blipFill>
          <a:blip r:embed="rId2" cstate="print"/>
          <a:srcRect t="8498" r="41667" b="14427"/>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01EB63C-48A8-4C61-AD79-07A2C14FCE37}" type="slidenum">
              <a:rPr lang="en-US" smtClean="0"/>
              <a:pPr/>
              <a:t>17</a:t>
            </a:fld>
            <a:endParaRPr lang="en-US"/>
          </a:p>
        </p:txBody>
      </p:sp>
      <p:pic>
        <p:nvPicPr>
          <p:cNvPr id="41986" name="Picture 2" descr="C:\Users\Beth\Desktop\space debris.png"/>
          <p:cNvPicPr>
            <a:picLocks noChangeAspect="1" noChangeArrowheads="1"/>
          </p:cNvPicPr>
          <p:nvPr/>
        </p:nvPicPr>
        <p:blipFill>
          <a:blip r:embed="rId2" cstate="print"/>
          <a:srcRect t="14583" r="41801" b="7292"/>
          <a:stretch>
            <a:fillRect/>
          </a:stretch>
        </p:blipFill>
        <p:spPr bwMode="auto">
          <a:xfrm>
            <a:off x="1" y="-76200"/>
            <a:ext cx="9144000" cy="6934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Isosceles Triangle 8"/>
          <p:cNvSpPr/>
          <p:nvPr/>
        </p:nvSpPr>
        <p:spPr>
          <a:xfrm>
            <a:off x="1219200" y="1600200"/>
            <a:ext cx="6705600" cy="4724400"/>
          </a:xfrm>
          <a:prstGeom prst="triangl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lstStyle/>
          <a:p>
            <a:pPr algn="l"/>
            <a:r>
              <a:rPr lang="en-US" dirty="0" smtClean="0">
                <a:solidFill>
                  <a:srgbClr val="C00000"/>
                </a:solidFill>
              </a:rPr>
              <a:t>Data Collection</a:t>
            </a:r>
            <a:endParaRPr lang="en-US" dirty="0">
              <a:solidFill>
                <a:srgbClr val="C00000"/>
              </a:solidFill>
            </a:endParaRPr>
          </a:p>
        </p:txBody>
      </p:sp>
      <p:sp>
        <p:nvSpPr>
          <p:cNvPr id="1030" name="AutoShape 6" descr="IMAG052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IMAG052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2400300" y="3406676"/>
            <a:ext cx="4343400" cy="2308324"/>
          </a:xfrm>
          <a:prstGeom prst="rect">
            <a:avLst/>
          </a:prstGeom>
          <a:noFill/>
        </p:spPr>
        <p:txBody>
          <a:bodyPr wrap="square" rtlCol="0">
            <a:spAutoFit/>
          </a:bodyPr>
          <a:lstStyle/>
          <a:p>
            <a:pPr algn="ctr"/>
            <a:r>
              <a:rPr lang="en-US" sz="2400" dirty="0" smtClean="0"/>
              <a:t>Design Artifacts</a:t>
            </a:r>
          </a:p>
          <a:p>
            <a:pPr algn="ctr"/>
            <a:r>
              <a:rPr lang="en-US" sz="2400" dirty="0" smtClean="0"/>
              <a:t>Video and Photos</a:t>
            </a:r>
          </a:p>
          <a:p>
            <a:pPr algn="ctr"/>
            <a:r>
              <a:rPr lang="en-US" sz="2400" dirty="0" smtClean="0"/>
              <a:t>Researcher Journal</a:t>
            </a:r>
          </a:p>
          <a:p>
            <a:pPr algn="ctr"/>
            <a:r>
              <a:rPr lang="en-US" sz="2400" dirty="0" smtClean="0"/>
              <a:t>Interview Transcripts</a:t>
            </a:r>
          </a:p>
          <a:p>
            <a:pPr algn="ctr"/>
            <a:r>
              <a:rPr lang="en-US" sz="2400" dirty="0" smtClean="0"/>
              <a:t>Adult </a:t>
            </a:r>
            <a:r>
              <a:rPr lang="en-US" sz="2400" dirty="0" smtClean="0"/>
              <a:t>Debriefing </a:t>
            </a:r>
            <a:r>
              <a:rPr lang="en-US" sz="2400" dirty="0" smtClean="0"/>
              <a:t>Notes Participant-observation Notes</a:t>
            </a:r>
            <a:endParaRPr lang="en-US" sz="2400" dirty="0"/>
          </a:p>
        </p:txBody>
      </p:sp>
      <p:sp>
        <p:nvSpPr>
          <p:cNvPr id="11" name="Slide Number Placeholder 10"/>
          <p:cNvSpPr>
            <a:spLocks noGrp="1"/>
          </p:cNvSpPr>
          <p:nvPr>
            <p:ph type="sldNum" sz="quarter" idx="12"/>
          </p:nvPr>
        </p:nvSpPr>
        <p:spPr/>
        <p:txBody>
          <a:bodyPr/>
          <a:lstStyle/>
          <a:p>
            <a:fld id="{501EB63C-48A8-4C61-AD79-07A2C14FCE37}" type="slidenum">
              <a:rPr lang="en-US" smtClean="0"/>
              <a:pPr/>
              <a:t>18</a:t>
            </a:fld>
            <a:endParaRPr lang="en-US"/>
          </a:p>
        </p:txBody>
      </p:sp>
      <p:cxnSp>
        <p:nvCxnSpPr>
          <p:cNvPr id="13" name="Straight Connector 12"/>
          <p:cNvCxnSpPr/>
          <p:nvPr/>
        </p:nvCxnSpPr>
        <p:spPr>
          <a:xfrm>
            <a:off x="457200" y="1219200"/>
            <a:ext cx="8229600" cy="0"/>
          </a:xfrm>
          <a:prstGeom prst="line">
            <a:avLst/>
          </a:prstGeom>
          <a:ln>
            <a:solidFill>
              <a:srgbClr val="08142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Analysis</a:t>
            </a:r>
            <a:endParaRPr lang="en-US" dirty="0">
              <a:solidFill>
                <a:srgbClr val="C00000"/>
              </a:solidFill>
            </a:endParaRPr>
          </a:p>
        </p:txBody>
      </p:sp>
      <p:sp>
        <p:nvSpPr>
          <p:cNvPr id="3" name="Content Placeholder 2"/>
          <p:cNvSpPr>
            <a:spLocks noGrp="1"/>
          </p:cNvSpPr>
          <p:nvPr>
            <p:ph idx="1"/>
          </p:nvPr>
        </p:nvSpPr>
        <p:spPr/>
        <p:txBody>
          <a:bodyPr/>
          <a:lstStyle/>
          <a:p>
            <a:pPr>
              <a:buNone/>
            </a:pPr>
            <a:r>
              <a:rPr lang="en-US" dirty="0" smtClean="0"/>
              <a:t>Qualitative coding of all data collected using grounded theory approach </a:t>
            </a:r>
            <a:r>
              <a:rPr lang="en-US" sz="2000" dirty="0" smtClean="0"/>
              <a:t>(Strauss and Corbin, 2008)</a:t>
            </a:r>
          </a:p>
          <a:p>
            <a:pPr>
              <a:buNone/>
            </a:pP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19</a:t>
            </a:fld>
            <a:endParaRPr lang="en-US"/>
          </a:p>
        </p:txBody>
      </p:sp>
      <p:cxnSp>
        <p:nvCxnSpPr>
          <p:cNvPr id="6" name="Straight Connector 5"/>
          <p:cNvCxnSpPr/>
          <p:nvPr/>
        </p:nvCxnSpPr>
        <p:spPr>
          <a:xfrm>
            <a:off x="457200" y="1219200"/>
            <a:ext cx="80010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1143000"/>
          </a:xfrm>
        </p:spPr>
        <p:txBody>
          <a:bodyPr/>
          <a:lstStyle/>
          <a:p>
            <a:pPr algn="l"/>
            <a:r>
              <a:rPr lang="en-US" dirty="0" smtClean="0"/>
              <a:t>What is Cooperative Inquiry?</a:t>
            </a:r>
            <a:endParaRPr lang="en-US" dirty="0"/>
          </a:p>
        </p:txBody>
      </p:sp>
      <p:sp>
        <p:nvSpPr>
          <p:cNvPr id="3" name="Content Placeholder 2"/>
          <p:cNvSpPr>
            <a:spLocks noGrp="1"/>
          </p:cNvSpPr>
          <p:nvPr>
            <p:ph idx="1"/>
          </p:nvPr>
        </p:nvSpPr>
        <p:spPr>
          <a:xfrm>
            <a:off x="457200" y="4038600"/>
            <a:ext cx="8229600" cy="609600"/>
          </a:xfrm>
        </p:spPr>
        <p:txBody>
          <a:bodyPr>
            <a:noAutofit/>
          </a:bodyPr>
          <a:lstStyle/>
          <a:p>
            <a:pPr algn="ctr">
              <a:buNone/>
            </a:pPr>
            <a:r>
              <a:rPr lang="en-US" sz="2000" dirty="0" err="1" smtClean="0"/>
              <a:t>Druin</a:t>
            </a:r>
            <a:r>
              <a:rPr lang="en-US" sz="2000" dirty="0" smtClean="0"/>
              <a:t>, A. (2002). The role of children in the design of new technology. </a:t>
            </a:r>
            <a:r>
              <a:rPr lang="en-US" sz="2000" i="1" dirty="0" smtClean="0"/>
              <a:t>Behavior and Information Technology, 21</a:t>
            </a:r>
            <a:r>
              <a:rPr lang="en-US" sz="2000" dirty="0" smtClean="0"/>
              <a:t>(1), 1-25. </a:t>
            </a:r>
            <a:endParaRPr lang="en-US" sz="2000"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Findings</a:t>
            </a:r>
            <a:endParaRPr lang="en-US" dirty="0">
              <a:solidFill>
                <a:srgbClr val="C00000"/>
              </a:solidFill>
            </a:endParaRPr>
          </a:p>
        </p:txBody>
      </p:sp>
      <p:sp>
        <p:nvSpPr>
          <p:cNvPr id="3" name="Content Placeholder 2"/>
          <p:cNvSpPr>
            <a:spLocks noGrp="1"/>
          </p:cNvSpPr>
          <p:nvPr>
            <p:ph idx="1"/>
          </p:nvPr>
        </p:nvSpPr>
        <p:spPr>
          <a:xfrm>
            <a:off x="457200" y="1600200"/>
            <a:ext cx="8229600" cy="3505199"/>
          </a:xfrm>
        </p:spPr>
        <p:txBody>
          <a:bodyPr/>
          <a:lstStyle/>
          <a:p>
            <a:pPr algn="ctr">
              <a:buNone/>
            </a:pPr>
            <a:r>
              <a:rPr lang="en-US" dirty="0" smtClean="0"/>
              <a:t>Cooperative Inquiry techniques were able to be used with a classroom of children with special learning needs with only minor modifications.</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20</a:t>
            </a:fld>
            <a:endParaRPr lang="en-US"/>
          </a:p>
        </p:txBody>
      </p:sp>
      <p:cxnSp>
        <p:nvCxnSpPr>
          <p:cNvPr id="6" name="Straight Connector 5"/>
          <p:cNvCxnSpPr/>
          <p:nvPr/>
        </p:nvCxnSpPr>
        <p:spPr>
          <a:xfrm>
            <a:off x="457200" y="1219200"/>
            <a:ext cx="83058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rgbClr val="C00000"/>
                </a:solidFill>
              </a:rPr>
              <a:t>Cooperative Inquiry in a Classroom of Children with Special Learning Needs</a:t>
            </a:r>
            <a:endParaRPr lang="en-US" dirty="0">
              <a:solidFill>
                <a:srgbClr val="C00000"/>
              </a:solidFill>
            </a:endParaRPr>
          </a:p>
        </p:txBody>
      </p:sp>
      <p:sp>
        <p:nvSpPr>
          <p:cNvPr id="3" name="Content Placeholder 2"/>
          <p:cNvSpPr>
            <a:spLocks noGrp="1"/>
          </p:cNvSpPr>
          <p:nvPr>
            <p:ph idx="1"/>
          </p:nvPr>
        </p:nvSpPr>
        <p:spPr>
          <a:xfrm>
            <a:off x="457200" y="1798637"/>
            <a:ext cx="8229600" cy="4525963"/>
          </a:xfrm>
        </p:spPr>
        <p:txBody>
          <a:bodyPr/>
          <a:lstStyle/>
          <a:p>
            <a:pPr>
              <a:buNone/>
            </a:pPr>
            <a:r>
              <a:rPr lang="en-US" dirty="0" smtClean="0"/>
              <a:t>Informal Time</a:t>
            </a:r>
          </a:p>
          <a:p>
            <a:pPr>
              <a:buNone/>
            </a:pPr>
            <a:r>
              <a:rPr lang="en-US" dirty="0" smtClean="0"/>
              <a:t>High Adult-to-Child Ratio</a:t>
            </a:r>
          </a:p>
          <a:p>
            <a:pPr>
              <a:buNone/>
            </a:pPr>
            <a:r>
              <a:rPr lang="en-US" dirty="0" smtClean="0"/>
              <a:t>Written and Auditory Directions</a:t>
            </a:r>
          </a:p>
          <a:p>
            <a:pPr>
              <a:buNone/>
            </a:pPr>
            <a:r>
              <a:rPr lang="en-US" dirty="0" smtClean="0"/>
              <a:t>Plan for High Engagement</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21</a:t>
            </a:fld>
            <a:endParaRPr lang="en-US"/>
          </a:p>
        </p:txBody>
      </p:sp>
      <p:cxnSp>
        <p:nvCxnSpPr>
          <p:cNvPr id="6" name="Straight Connector 5"/>
          <p:cNvCxnSpPr/>
          <p:nvPr/>
        </p:nvCxnSpPr>
        <p:spPr>
          <a:xfrm>
            <a:off x="457200" y="1524000"/>
            <a:ext cx="81534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Work</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22</a:t>
            </a:fld>
            <a:endParaRPr lang="en-US"/>
          </a:p>
        </p:txBody>
      </p:sp>
      <p:pic>
        <p:nvPicPr>
          <p:cNvPr id="7169" name="Picture 1" descr="C:\Users\Beth\Desktop\Oakwood v4\resources\images\CastleOutside.png"/>
          <p:cNvPicPr>
            <a:picLocks noGrp="1" noChangeAspect="1" noChangeArrowheads="1"/>
          </p:cNvPicPr>
          <p:nvPr>
            <p:ph idx="1"/>
          </p:nvPr>
        </p:nvPicPr>
        <p:blipFill>
          <a:blip r:embed="rId2" cstate="print"/>
          <a:srcRect/>
          <a:stretch>
            <a:fillRect/>
          </a:stretch>
        </p:blipFill>
        <p:spPr bwMode="auto">
          <a:xfrm>
            <a:off x="1" y="0"/>
            <a:ext cx="9144000" cy="68580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Acknowledgements</a:t>
            </a:r>
            <a:endParaRPr lang="en-US" dirty="0">
              <a:solidFill>
                <a:srgbClr val="C00000"/>
              </a:solidFill>
            </a:endParaRPr>
          </a:p>
        </p:txBody>
      </p:sp>
      <p:sp>
        <p:nvSpPr>
          <p:cNvPr id="3" name="Content Placeholder 2"/>
          <p:cNvSpPr>
            <a:spLocks noGrp="1"/>
          </p:cNvSpPr>
          <p:nvPr>
            <p:ph idx="1"/>
          </p:nvPr>
        </p:nvSpPr>
        <p:spPr>
          <a:xfrm>
            <a:off x="457200" y="1371600"/>
            <a:ext cx="8229600" cy="4754563"/>
          </a:xfrm>
        </p:spPr>
        <p:txBody>
          <a:bodyPr>
            <a:normAutofit/>
          </a:bodyPr>
          <a:lstStyle/>
          <a:p>
            <a:pPr>
              <a:buNone/>
            </a:pPr>
            <a:r>
              <a:rPr lang="en-US" sz="2800" dirty="0" smtClean="0"/>
              <a:t>Thanks to the students, teachers, and administration at the Maple School for their open-minded assistance with this project. Researchers contributing to the session planning and execution were Greg Walsh, Jason Yip, and Tamara Clegg, and we could not have had successful sessions without their expertise.</a:t>
            </a:r>
          </a:p>
          <a:p>
            <a:pPr>
              <a:buNone/>
            </a:pPr>
            <a:endParaRPr lang="en-US" sz="1200" dirty="0" smtClean="0"/>
          </a:p>
          <a:p>
            <a:pPr algn="ctr">
              <a:buNone/>
            </a:pPr>
            <a:r>
              <a:rPr lang="en-US" sz="2800" dirty="0" smtClean="0">
                <a:solidFill>
                  <a:schemeClr val="bg1">
                    <a:lumMod val="50000"/>
                  </a:schemeClr>
                </a:solidFill>
              </a:rPr>
              <a:t>http://www.heypano.com/thegame/</a:t>
            </a:r>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p:txBody>
      </p:sp>
      <p:sp>
        <p:nvSpPr>
          <p:cNvPr id="4" name="Slide Number Placeholder 3"/>
          <p:cNvSpPr>
            <a:spLocks noGrp="1"/>
          </p:cNvSpPr>
          <p:nvPr>
            <p:ph type="sldNum" sz="quarter" idx="12"/>
          </p:nvPr>
        </p:nvSpPr>
        <p:spPr/>
        <p:txBody>
          <a:bodyPr/>
          <a:lstStyle/>
          <a:p>
            <a:fld id="{501EB63C-48A8-4C61-AD79-07A2C14FCE37}" type="slidenum">
              <a:rPr lang="en-US" smtClean="0"/>
              <a:pPr/>
              <a:t>23</a:t>
            </a:fld>
            <a:endParaRPr lang="en-US"/>
          </a:p>
        </p:txBody>
      </p:sp>
      <p:pic>
        <p:nvPicPr>
          <p:cNvPr id="5" name="Picture 2" descr="http://dl.dropbox.com/u/632761/share/HCIL-logo.png"/>
          <p:cNvPicPr>
            <a:picLocks noChangeAspect="1" noChangeArrowheads="1"/>
          </p:cNvPicPr>
          <p:nvPr/>
        </p:nvPicPr>
        <p:blipFill>
          <a:blip r:embed="rId2" cstate="print"/>
          <a:srcRect/>
          <a:stretch>
            <a:fillRect/>
          </a:stretch>
        </p:blipFill>
        <p:spPr bwMode="auto">
          <a:xfrm>
            <a:off x="3771900" y="5029200"/>
            <a:ext cx="1600200" cy="1600200"/>
          </a:xfrm>
          <a:prstGeom prst="rect">
            <a:avLst/>
          </a:prstGeom>
          <a:noFill/>
        </p:spPr>
      </p:pic>
      <p:cxnSp>
        <p:nvCxnSpPr>
          <p:cNvPr id="7" name="Straight Connector 6"/>
          <p:cNvCxnSpPr/>
          <p:nvPr/>
        </p:nvCxnSpPr>
        <p:spPr>
          <a:xfrm>
            <a:off x="457200" y="1219200"/>
            <a:ext cx="83058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rgbClr val="C00000"/>
                </a:solidFill>
              </a:rPr>
              <a:t>Why Children with Special Learning Needs?</a:t>
            </a:r>
            <a:endParaRPr lang="en-US" dirty="0">
              <a:solidFill>
                <a:srgbClr val="C00000"/>
              </a:solidFill>
            </a:endParaRPr>
          </a:p>
        </p:txBody>
      </p:sp>
      <p:sp>
        <p:nvSpPr>
          <p:cNvPr id="3" name="Content Placeholder 2"/>
          <p:cNvSpPr>
            <a:spLocks noGrp="1"/>
          </p:cNvSpPr>
          <p:nvPr>
            <p:ph idx="1"/>
          </p:nvPr>
        </p:nvSpPr>
        <p:spPr/>
        <p:txBody>
          <a:bodyPr>
            <a:normAutofit/>
          </a:bodyPr>
          <a:lstStyle/>
          <a:p>
            <a:pPr>
              <a:buNone/>
            </a:pPr>
            <a:r>
              <a:rPr lang="en-US" dirty="0" smtClean="0"/>
              <a:t>Core </a:t>
            </a:r>
            <a:r>
              <a:rPr lang="en-US" dirty="0" smtClean="0"/>
              <a:t>belief </a:t>
            </a:r>
            <a:r>
              <a:rPr lang="en-US" dirty="0" smtClean="0"/>
              <a:t>of Participatory Design….</a:t>
            </a:r>
          </a:p>
          <a:p>
            <a:pPr>
              <a:buNone/>
            </a:pPr>
            <a:r>
              <a:rPr lang="en-US" dirty="0" smtClean="0"/>
              <a:t>Expanding Cooperative Inquiry to a broader </a:t>
            </a:r>
            <a:r>
              <a:rPr lang="en-US" dirty="0" smtClean="0"/>
              <a:t>population</a:t>
            </a:r>
            <a:endParaRPr lang="en-US" dirty="0" smtClean="0"/>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3</a:t>
            </a:fld>
            <a:endParaRPr lang="en-US"/>
          </a:p>
        </p:txBody>
      </p:sp>
      <p:cxnSp>
        <p:nvCxnSpPr>
          <p:cNvPr id="6" name="Straight Connector 5"/>
          <p:cNvCxnSpPr/>
          <p:nvPr/>
        </p:nvCxnSpPr>
        <p:spPr>
          <a:xfrm>
            <a:off x="533400" y="1447800"/>
            <a:ext cx="78486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924800" cy="5440362"/>
          </a:xfrm>
        </p:spPr>
        <p:txBody>
          <a:bodyPr>
            <a:normAutofit/>
          </a:bodyPr>
          <a:lstStyle/>
          <a:p>
            <a:pPr algn="l"/>
            <a:r>
              <a:rPr lang="en-US" dirty="0" smtClean="0"/>
              <a:t>Can Cooperative Inquiry be successfully implemented in a classroom of children with special learning needs?</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Maple School</a:t>
            </a:r>
            <a:endParaRPr lang="en-US" dirty="0">
              <a:solidFill>
                <a:srgbClr val="C00000"/>
              </a:solidFill>
            </a:endParaRPr>
          </a:p>
        </p:txBody>
      </p:sp>
      <p:sp>
        <p:nvSpPr>
          <p:cNvPr id="3" name="Content Placeholder 2"/>
          <p:cNvSpPr>
            <a:spLocks noGrp="1"/>
          </p:cNvSpPr>
          <p:nvPr>
            <p:ph idx="1"/>
          </p:nvPr>
        </p:nvSpPr>
        <p:spPr>
          <a:xfrm>
            <a:off x="457200" y="1447800"/>
            <a:ext cx="8229600" cy="4678363"/>
          </a:xfrm>
        </p:spPr>
        <p:txBody>
          <a:bodyPr>
            <a:normAutofit/>
          </a:bodyPr>
          <a:lstStyle/>
          <a:p>
            <a:pPr>
              <a:buNone/>
            </a:pPr>
            <a:r>
              <a:rPr lang="en-US" dirty="0" smtClean="0"/>
              <a:t>Private school for children ages 5-14 (grades K-8)</a:t>
            </a:r>
          </a:p>
          <a:p>
            <a:pPr>
              <a:buNone/>
            </a:pPr>
            <a:r>
              <a:rPr lang="en-US" dirty="0" smtClean="0"/>
              <a:t>Disorders represented include mild to moderate autism spectrum, learning disabilities, and attention deficits</a:t>
            </a:r>
          </a:p>
          <a:p>
            <a:pPr>
              <a:buNone/>
            </a:pPr>
            <a:r>
              <a:rPr lang="en-US" dirty="0" smtClean="0"/>
              <a:t>Two teachers and approximately 10 students per class</a:t>
            </a: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5</a:t>
            </a:fld>
            <a:endParaRPr lang="en-US"/>
          </a:p>
        </p:txBody>
      </p:sp>
      <p:cxnSp>
        <p:nvCxnSpPr>
          <p:cNvPr id="6" name="Straight Connector 5"/>
          <p:cNvCxnSpPr/>
          <p:nvPr/>
        </p:nvCxnSpPr>
        <p:spPr>
          <a:xfrm>
            <a:off x="381000" y="1219200"/>
            <a:ext cx="83820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Project</a:t>
            </a:r>
            <a:endParaRPr lang="en-US" dirty="0">
              <a:solidFill>
                <a:srgbClr val="C00000"/>
              </a:solidFill>
            </a:endParaRPr>
          </a:p>
        </p:txBody>
      </p:sp>
      <p:sp>
        <p:nvSpPr>
          <p:cNvPr id="3" name="Content Placeholder 2"/>
          <p:cNvSpPr>
            <a:spLocks noGrp="1"/>
          </p:cNvSpPr>
          <p:nvPr>
            <p:ph idx="1"/>
          </p:nvPr>
        </p:nvSpPr>
        <p:spPr/>
        <p:txBody>
          <a:bodyPr/>
          <a:lstStyle/>
          <a:p>
            <a:pPr>
              <a:buNone/>
            </a:pPr>
            <a:r>
              <a:rPr lang="en-US" dirty="0" smtClean="0"/>
              <a:t>“Design a sports game using technology”</a:t>
            </a:r>
          </a:p>
          <a:p>
            <a:pPr algn="ctr">
              <a:buNone/>
            </a:pP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501EB63C-48A8-4C61-AD79-07A2C14FCE37}" type="slidenum">
              <a:rPr lang="en-US" smtClean="0"/>
              <a:pPr/>
              <a:t>6</a:t>
            </a:fld>
            <a:endParaRPr lang="en-US"/>
          </a:p>
        </p:txBody>
      </p:sp>
      <p:cxnSp>
        <p:nvCxnSpPr>
          <p:cNvPr id="6" name="Straight Connector 5"/>
          <p:cNvCxnSpPr/>
          <p:nvPr/>
        </p:nvCxnSpPr>
        <p:spPr>
          <a:xfrm>
            <a:off x="381000" y="1219200"/>
            <a:ext cx="83058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Sessions</a:t>
            </a:r>
            <a:endParaRPr lang="en-US" dirty="0"/>
          </a:p>
        </p:txBody>
      </p:sp>
      <p:pic>
        <p:nvPicPr>
          <p:cNvPr id="12289" name="Picture 1" descr="C:\Users\Beth\Documents\Oakwood School\Bags of Stuff\iPhone 127.JPG"/>
          <p:cNvPicPr>
            <a:picLocks noGrp="1" noChangeAspect="1" noChangeArrowheads="1"/>
          </p:cNvPicPr>
          <p:nvPr>
            <p:ph idx="1"/>
          </p:nvPr>
        </p:nvPicPr>
        <p:blipFill>
          <a:blip r:embed="rId3" cstate="print"/>
          <a:srcRect/>
          <a:stretch>
            <a:fillRect/>
          </a:stretch>
        </p:blipFill>
        <p:spPr bwMode="auto">
          <a:xfrm>
            <a:off x="0" y="0"/>
            <a:ext cx="9144000" cy="6858000"/>
          </a:xfrm>
          <a:prstGeom prst="rect">
            <a:avLst/>
          </a:prstGeom>
          <a:noFill/>
        </p:spPr>
      </p:pic>
      <p:sp>
        <p:nvSpPr>
          <p:cNvPr id="4" name="Slide Number Placeholder 3"/>
          <p:cNvSpPr>
            <a:spLocks noGrp="1"/>
          </p:cNvSpPr>
          <p:nvPr>
            <p:ph type="sldNum" sz="quarter" idx="12"/>
          </p:nvPr>
        </p:nvSpPr>
        <p:spPr/>
        <p:txBody>
          <a:bodyPr/>
          <a:lstStyle/>
          <a:p>
            <a:fld id="{501EB63C-48A8-4C61-AD79-07A2C14FCE37}"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sp>
        <p:nvSpPr>
          <p:cNvPr id="4" name="Slide Number Placeholder 3"/>
          <p:cNvSpPr>
            <a:spLocks noGrp="1"/>
          </p:cNvSpPr>
          <p:nvPr>
            <p:ph type="sldNum" sz="quarter" idx="12"/>
          </p:nvPr>
        </p:nvSpPr>
        <p:spPr/>
        <p:txBody>
          <a:bodyPr/>
          <a:lstStyle/>
          <a:p>
            <a:fld id="{501EB63C-48A8-4C61-AD79-07A2C14FCE37}" type="slidenum">
              <a:rPr lang="en-US" smtClean="0"/>
              <a:pPr/>
              <a:t>8</a:t>
            </a:fld>
            <a:endParaRPr lang="en-US" dirty="0"/>
          </a:p>
        </p:txBody>
      </p:sp>
      <p:graphicFrame>
        <p:nvGraphicFramePr>
          <p:cNvPr id="7" name="Table 6"/>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1" dirty="0">
                          <a:solidFill>
                            <a:srgbClr val="000000"/>
                          </a:solidFill>
                          <a:latin typeface="Times New Roman"/>
                          <a:ea typeface="Times New Roman"/>
                        </a:rPr>
                        <a:t>Technique</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hangingPunct="0">
                        <a:spcBef>
                          <a:spcPts val="0"/>
                        </a:spcBef>
                        <a:spcAft>
                          <a:spcPts val="0"/>
                        </a:spcAft>
                      </a:pPr>
                      <a:r>
                        <a:rPr lang="en-US" sz="1800" b="1" dirty="0">
                          <a:solidFill>
                            <a:srgbClr val="000000"/>
                          </a:solidFill>
                          <a:latin typeface="Times New Roman"/>
                          <a:ea typeface="Times New Roman"/>
                        </a:rPr>
                        <a:t>Session Purpose</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gridSpan="2">
                  <a:txBody>
                    <a:bodyPr/>
                    <a:lstStyle/>
                    <a:p>
                      <a:pPr marL="0" marR="0" algn="ctr" hangingPunct="0">
                        <a:spcBef>
                          <a:spcPts val="0"/>
                        </a:spcBef>
                        <a:spcAft>
                          <a:spcPts val="0"/>
                        </a:spcAft>
                      </a:pPr>
                      <a:r>
                        <a:rPr lang="en-US" sz="1800" b="1" dirty="0">
                          <a:solidFill>
                            <a:srgbClr val="000000"/>
                          </a:solidFill>
                          <a:latin typeface="Times New Roman"/>
                          <a:ea typeface="Times New Roman"/>
                        </a:rPr>
                        <a:t>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hMerge="1">
                  <a:txBody>
                    <a:bodyPr/>
                    <a:lstStyle/>
                    <a:p>
                      <a:endParaRPr lang="en-US"/>
                    </a:p>
                  </a:txBody>
                  <a:tcPr/>
                </a:tc>
              </a:tr>
              <a:tr h="614965">
                <a:tc>
                  <a:txBody>
                    <a:bodyPr/>
                    <a:lstStyle/>
                    <a:p>
                      <a:pPr marL="0" marR="0" algn="ctr" hangingPunct="0">
                        <a:spcBef>
                          <a:spcPts val="0"/>
                        </a:spcBef>
                        <a:spcAft>
                          <a:spcPts val="0"/>
                        </a:spcAft>
                      </a:pPr>
                      <a:r>
                        <a:rPr lang="en-US" sz="1800" dirty="0">
                          <a:solidFill>
                            <a:srgbClr val="000000"/>
                          </a:solidFill>
                          <a:latin typeface="Times New Roman"/>
                          <a:ea typeface="Times New Roman"/>
                        </a:rPr>
                        <a:t>Big Paper</a:t>
                      </a:r>
                    </a:p>
                  </a:txBody>
                  <a:tcPr marL="35612" marR="35612" marT="4335" marB="4335" anchor="ctr">
                    <a:lnL>
                      <a:noFill/>
                    </a:lnL>
                    <a:lnR>
                      <a:noFill/>
                    </a:lnR>
                    <a:lnT>
                      <a:noFill/>
                    </a:lnT>
                    <a:lnB>
                      <a:noFill/>
                    </a:lnB>
                  </a:tcPr>
                </a:tc>
                <a:tc>
                  <a:txBody>
                    <a:bodyPr/>
                    <a:lstStyle/>
                    <a:p>
                      <a:pPr marL="0" marR="0" algn="ctr" hangingPunct="0">
                        <a:spcBef>
                          <a:spcPts val="0"/>
                        </a:spcBef>
                        <a:spcAft>
                          <a:spcPts val="0"/>
                        </a:spcAft>
                      </a:pPr>
                      <a:r>
                        <a:rPr lang="en-US" sz="1800" dirty="0">
                          <a:solidFill>
                            <a:srgbClr val="000000"/>
                          </a:solidFill>
                          <a:latin typeface="Times New Roman"/>
                          <a:ea typeface="Times New Roman"/>
                        </a:rPr>
                        <a:t>Generate initial design directions</a:t>
                      </a:r>
                    </a:p>
                  </a:txBody>
                  <a:tcPr marL="35612" marR="35612" marT="4335" marB="4335" anchor="ctr">
                    <a:lnL>
                      <a:noFill/>
                    </a:lnL>
                    <a:lnR>
                      <a:noFill/>
                    </a:lnR>
                    <a:lnT>
                      <a:noFill/>
                    </a:lnT>
                    <a:lnB>
                      <a:noFill/>
                    </a:lnB>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Drawing  and writing design ideas on large sheets of paper</a:t>
                      </a:r>
                    </a:p>
                  </a:txBody>
                  <a:tcPr marL="35612" marR="35612" marT="4335" marB="4335" anchor="ctr">
                    <a:lnL>
                      <a:noFill/>
                    </a:lnL>
                    <a:lnR>
                      <a:noFill/>
                    </a:lnR>
                    <a:lnT>
                      <a:noFill/>
                    </a:lnT>
                    <a:lnB>
                      <a:noFill/>
                    </a:lnB>
                  </a:tcPr>
                </a:tc>
                <a:tc hMerge="1">
                  <a:txBody>
                    <a:bodyPr/>
                    <a:lstStyle/>
                    <a:p>
                      <a:endParaRPr lang="en-US"/>
                    </a:p>
                  </a:txBody>
                  <a:tcPr/>
                </a:tc>
              </a:tr>
              <a:tr h="614965">
                <a:tc>
                  <a:txBody>
                    <a:bodyPr/>
                    <a:lstStyle/>
                    <a:p>
                      <a:pPr marL="0" marR="0" algn="ctr" hangingPunct="0">
                        <a:spcBef>
                          <a:spcPts val="0"/>
                        </a:spcBef>
                        <a:spcAft>
                          <a:spcPts val="0"/>
                        </a:spcAft>
                      </a:pPr>
                      <a:r>
                        <a:rPr lang="en-US" sz="1800" dirty="0">
                          <a:solidFill>
                            <a:srgbClr val="000000"/>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a:txBody>
                    <a:bodyPr/>
                    <a:lstStyle/>
                    <a:p>
                      <a:pPr marL="0" marR="0" algn="ctr" hangingPunct="0">
                        <a:spcBef>
                          <a:spcPts val="0"/>
                        </a:spcBef>
                        <a:spcAft>
                          <a:spcPts val="0"/>
                        </a:spcAft>
                      </a:pPr>
                      <a:r>
                        <a:rPr lang="en-US" sz="1800" dirty="0">
                          <a:solidFill>
                            <a:srgbClr val="000000"/>
                          </a:solidFill>
                          <a:latin typeface="Times New Roman"/>
                          <a:ea typeface="Times New Roman"/>
                        </a:rPr>
                        <a:t>Combine multiple design directions</a:t>
                      </a:r>
                    </a:p>
                  </a:txBody>
                  <a:tcPr marL="35612" marR="35612" marT="4335" marB="4335" anchor="ctr">
                    <a:lnL>
                      <a:noFill/>
                    </a:lnL>
                    <a:lnR>
                      <a:noFill/>
                    </a:lnR>
                    <a:lnT>
                      <a:noFill/>
                    </a:lnT>
                    <a:lnB>
                      <a:noFill/>
                    </a:lnB>
                    <a:solidFill>
                      <a:srgbClr val="C0C0C0"/>
                    </a:solidFill>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Physically recombining artifacts from Big Paper</a:t>
                      </a:r>
                    </a:p>
                  </a:txBody>
                  <a:tcPr marL="35612" marR="35612" marT="4335" marB="4335" anchor="ctr">
                    <a:lnL>
                      <a:noFill/>
                    </a:lnL>
                    <a:lnR>
                      <a:noFill/>
                    </a:lnR>
                    <a:lnT>
                      <a:noFill/>
                    </a:lnT>
                    <a:lnB>
                      <a:noFill/>
                    </a:lnB>
                    <a:solidFill>
                      <a:srgbClr val="C0C0C0"/>
                    </a:solidFill>
                  </a:tcPr>
                </a:tc>
                <a:tc hMerge="1">
                  <a:txBody>
                    <a:bodyPr/>
                    <a:lstStyle/>
                    <a:p>
                      <a:endParaRPr lang="en-US"/>
                    </a:p>
                  </a:txBody>
                  <a:tcPr/>
                </a:tc>
              </a:tr>
              <a:tr h="614965">
                <a:tc>
                  <a:txBody>
                    <a:bodyPr/>
                    <a:lstStyle/>
                    <a:p>
                      <a:pPr marL="0" marR="0" algn="ctr" hangingPunct="0">
                        <a:spcBef>
                          <a:spcPts val="0"/>
                        </a:spcBef>
                        <a:spcAft>
                          <a:spcPts val="0"/>
                        </a:spcAft>
                      </a:pPr>
                      <a:r>
                        <a:rPr lang="en-US" sz="1800" dirty="0">
                          <a:solidFill>
                            <a:srgbClr val="000000"/>
                          </a:solidFill>
                          <a:latin typeface="Times New Roman"/>
                          <a:ea typeface="Times New Roman"/>
                        </a:rPr>
                        <a:t>Bags of Stuff</a:t>
                      </a:r>
                    </a:p>
                  </a:txBody>
                  <a:tcPr marL="35612" marR="35612" marT="4335" marB="4335" anchor="ctr">
                    <a:lnL>
                      <a:noFill/>
                    </a:lnL>
                    <a:lnR>
                      <a:noFill/>
                    </a:lnR>
                    <a:lnT>
                      <a:noFill/>
                    </a:lnT>
                    <a:lnB>
                      <a:noFill/>
                    </a:lnB>
                  </a:tcPr>
                </a:tc>
                <a:tc>
                  <a:txBody>
                    <a:bodyPr/>
                    <a:lstStyle/>
                    <a:p>
                      <a:pPr marL="0" marR="0" algn="ctr" hangingPunct="0">
                        <a:spcBef>
                          <a:spcPts val="0"/>
                        </a:spcBef>
                        <a:spcAft>
                          <a:spcPts val="0"/>
                        </a:spcAft>
                      </a:pPr>
                      <a:r>
                        <a:rPr lang="en-US" sz="1800" dirty="0">
                          <a:solidFill>
                            <a:srgbClr val="000000"/>
                          </a:solidFill>
                          <a:latin typeface="Times New Roman"/>
                          <a:ea typeface="Times New Roman"/>
                        </a:rPr>
                        <a:t>Allow a break from project</a:t>
                      </a:r>
                    </a:p>
                  </a:txBody>
                  <a:tcPr marL="35612" marR="35612" marT="4335" marB="4335" anchor="ctr">
                    <a:lnL>
                      <a:noFill/>
                    </a:lnL>
                    <a:lnR>
                      <a:noFill/>
                    </a:lnR>
                    <a:lnT>
                      <a:noFill/>
                    </a:lnT>
                    <a:lnB>
                      <a:noFill/>
                    </a:lnB>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Using arts and crafts supplies to plan for age-mates’ design project</a:t>
                      </a:r>
                    </a:p>
                  </a:txBody>
                  <a:tcPr marL="35612" marR="35612" marT="4335" marB="4335" anchor="ctr">
                    <a:lnL>
                      <a:noFill/>
                    </a:lnL>
                    <a:lnR>
                      <a:noFill/>
                    </a:lnR>
                    <a:lnT>
                      <a:noFill/>
                    </a:lnT>
                    <a:lnB>
                      <a:noFill/>
                    </a:lnB>
                  </a:tcPr>
                </a:tc>
                <a:tc hMerge="1">
                  <a:txBody>
                    <a:bodyPr/>
                    <a:lstStyle/>
                    <a:p>
                      <a:endParaRPr lang="en-US"/>
                    </a:p>
                  </a:txBody>
                  <a:tcPr/>
                </a:tc>
              </a:tr>
              <a:tr h="614965">
                <a:tc>
                  <a:txBody>
                    <a:bodyPr/>
                    <a:lstStyle/>
                    <a:p>
                      <a:pPr marL="0" marR="0" algn="ctr" hangingPunct="0">
                        <a:spcBef>
                          <a:spcPts val="0"/>
                        </a:spcBef>
                        <a:spcAft>
                          <a:spcPts val="0"/>
                        </a:spcAft>
                      </a:pPr>
                      <a:r>
                        <a:rPr lang="en-US" sz="1800" dirty="0">
                          <a:solidFill>
                            <a:srgbClr val="000000"/>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a:txBody>
                    <a:bodyPr/>
                    <a:lstStyle/>
                    <a:p>
                      <a:pPr marL="0" marR="0" algn="ctr" hangingPunct="0">
                        <a:spcBef>
                          <a:spcPts val="0"/>
                        </a:spcBef>
                        <a:spcAft>
                          <a:spcPts val="0"/>
                        </a:spcAft>
                      </a:pPr>
                      <a:r>
                        <a:rPr lang="en-US" sz="1800" dirty="0">
                          <a:solidFill>
                            <a:srgbClr val="000000"/>
                          </a:solidFill>
                          <a:latin typeface="Times New Roman"/>
                          <a:ea typeface="Times New Roman"/>
                        </a:rPr>
                        <a:t>Refine ideas, visual design feedback</a:t>
                      </a:r>
                    </a:p>
                  </a:txBody>
                  <a:tcPr marL="35612" marR="35612" marT="4335" marB="4335" anchor="ctr">
                    <a:lnL>
                      <a:noFill/>
                    </a:lnL>
                    <a:lnR>
                      <a:noFill/>
                    </a:lnR>
                    <a:lnT>
                      <a:noFill/>
                    </a:lnT>
                    <a:lnB>
                      <a:noFill/>
                    </a:lnB>
                    <a:solidFill>
                      <a:srgbClr val="C0C0C0"/>
                    </a:solidFill>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Annotating  paneled drawings of the game’s story</a:t>
                      </a:r>
                    </a:p>
                  </a:txBody>
                  <a:tcPr marL="35612" marR="35612" marT="4335" marB="4335" anchor="ctr">
                    <a:lnL>
                      <a:noFill/>
                    </a:lnL>
                    <a:lnR>
                      <a:noFill/>
                    </a:lnR>
                    <a:lnT>
                      <a:noFill/>
                    </a:lnT>
                    <a:lnB>
                      <a:noFill/>
                    </a:lnB>
                    <a:solidFill>
                      <a:srgbClr val="C0C0C0"/>
                    </a:solidFill>
                  </a:tcPr>
                </a:tc>
                <a:tc hMerge="1">
                  <a:txBody>
                    <a:bodyPr/>
                    <a:lstStyle/>
                    <a:p>
                      <a:endParaRPr lang="en-US"/>
                    </a:p>
                  </a:txBody>
                  <a:tcPr/>
                </a:tc>
              </a:tr>
              <a:tr h="614965">
                <a:tc>
                  <a:txBody>
                    <a:bodyPr/>
                    <a:lstStyle/>
                    <a:p>
                      <a:pPr marL="0" marR="0" algn="ctr" hangingPunct="0">
                        <a:spcBef>
                          <a:spcPts val="0"/>
                        </a:spcBef>
                        <a:spcAft>
                          <a:spcPts val="0"/>
                        </a:spcAft>
                      </a:pPr>
                      <a:r>
                        <a:rPr lang="en-US" sz="1800" dirty="0">
                          <a:solidFill>
                            <a:srgbClr val="000000"/>
                          </a:solidFill>
                          <a:latin typeface="Times New Roman"/>
                          <a:ea typeface="Times New Roman"/>
                        </a:rPr>
                        <a:t>Sticky Noting</a:t>
                      </a:r>
                    </a:p>
                  </a:txBody>
                  <a:tcPr marL="35612" marR="35612" marT="4335" marB="4335" anchor="ctr">
                    <a:lnL>
                      <a:noFill/>
                    </a:lnL>
                    <a:lnR>
                      <a:noFill/>
                    </a:lnR>
                    <a:lnT>
                      <a:noFill/>
                    </a:lnT>
                    <a:lnB>
                      <a:noFill/>
                    </a:lnB>
                  </a:tcPr>
                </a:tc>
                <a:tc>
                  <a:txBody>
                    <a:bodyPr/>
                    <a:lstStyle/>
                    <a:p>
                      <a:pPr marL="0" marR="0" algn="ctr" hangingPunct="0">
                        <a:spcBef>
                          <a:spcPts val="0"/>
                        </a:spcBef>
                        <a:spcAft>
                          <a:spcPts val="0"/>
                        </a:spcAft>
                      </a:pPr>
                      <a:r>
                        <a:rPr lang="en-US" sz="1800" dirty="0">
                          <a:solidFill>
                            <a:srgbClr val="000000"/>
                          </a:solidFill>
                          <a:latin typeface="Times New Roman"/>
                          <a:ea typeface="Times New Roman"/>
                        </a:rPr>
                        <a:t>Generate feedback on prototype</a:t>
                      </a:r>
                    </a:p>
                  </a:txBody>
                  <a:tcPr marL="35612" marR="35612" marT="4335" marB="4335" anchor="ctr">
                    <a:lnL>
                      <a:noFill/>
                    </a:lnL>
                    <a:lnR>
                      <a:noFill/>
                    </a:lnR>
                    <a:lnT>
                      <a:noFill/>
                    </a:lnT>
                    <a:lnB>
                      <a:noFill/>
                    </a:lnB>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Writing feedback on post-it notes, which are then clustered by theme</a:t>
                      </a:r>
                    </a:p>
                  </a:txBody>
                  <a:tcPr marL="35612" marR="35612" marT="4335" marB="4335" anchor="ctr">
                    <a:lnL>
                      <a:noFill/>
                    </a:lnL>
                    <a:lnR>
                      <a:noFill/>
                    </a:lnR>
                    <a:lnT>
                      <a:noFill/>
                    </a:lnT>
                    <a:lnB>
                      <a:noFill/>
                    </a:lnB>
                  </a:tcPr>
                </a:tc>
                <a:tc hMerge="1">
                  <a:txBody>
                    <a:bodyPr/>
                    <a:lstStyle/>
                    <a:p>
                      <a:endParaRPr lang="en-US"/>
                    </a:p>
                  </a:txBody>
                  <a:tcPr/>
                </a:tc>
              </a:tr>
              <a:tr h="614965">
                <a:tc>
                  <a:txBody>
                    <a:bodyPr/>
                    <a:lstStyle/>
                    <a:p>
                      <a:pPr marL="0" marR="0" algn="ctr" hangingPunct="0">
                        <a:spcBef>
                          <a:spcPts val="0"/>
                        </a:spcBef>
                        <a:spcAft>
                          <a:spcPts val="0"/>
                        </a:spcAft>
                      </a:pPr>
                      <a:r>
                        <a:rPr lang="en-US" sz="1800" dirty="0" err="1">
                          <a:solidFill>
                            <a:srgbClr val="000000"/>
                          </a:solidFill>
                          <a:latin typeface="Times New Roman"/>
                          <a:ea typeface="Times New Roman"/>
                        </a:rPr>
                        <a:t>KidReporting</a:t>
                      </a: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hangingPunct="0">
                        <a:spcBef>
                          <a:spcPts val="0"/>
                        </a:spcBef>
                        <a:spcAft>
                          <a:spcPts val="0"/>
                        </a:spcAft>
                      </a:pPr>
                      <a:r>
                        <a:rPr lang="en-US" sz="1800">
                          <a:solidFill>
                            <a:srgbClr val="000000"/>
                          </a:solidFill>
                          <a:latin typeface="Times New Roman"/>
                          <a:ea typeface="Times New Roman"/>
                        </a:rPr>
                        <a:t>Generate data, gather final feedback</a:t>
                      </a: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hangingPunct="0">
                        <a:spcBef>
                          <a:spcPts val="0"/>
                        </a:spcBef>
                        <a:spcAft>
                          <a:spcPts val="0"/>
                        </a:spcAft>
                      </a:pPr>
                      <a:r>
                        <a:rPr lang="en-US" sz="1800" dirty="0">
                          <a:solidFill>
                            <a:srgbClr val="000000"/>
                          </a:solidFill>
                          <a:latin typeface="Times New Roman"/>
                          <a:ea typeface="Times New Roman"/>
                        </a:rPr>
                        <a:t>Students interviewing each other about the game using video cameras</a:t>
                      </a: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r>
            </a:tbl>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8600" y="1295400"/>
          <a:ext cx="8686800" cy="4876578"/>
        </p:xfrm>
        <a:graphic>
          <a:graphicData uri="http://schemas.openxmlformats.org/drawingml/2006/table">
            <a:tbl>
              <a:tblPr/>
              <a:tblGrid>
                <a:gridCol w="2065721"/>
                <a:gridCol w="2581717"/>
                <a:gridCol w="2955249"/>
                <a:gridCol w="1084113"/>
              </a:tblGrid>
              <a:tr h="627837">
                <a:tc gridSpan="2">
                  <a:txBody>
                    <a:bodyPr/>
                    <a:lstStyle/>
                    <a:p>
                      <a:pPr marL="0" marR="0" algn="just" hangingPunct="0">
                        <a:spcBef>
                          <a:spcPts val="0"/>
                        </a:spcBef>
                        <a:spcAft>
                          <a:spcPts val="0"/>
                        </a:spcAft>
                      </a:pPr>
                      <a:r>
                        <a:rPr lang="en-US" sz="1800" b="1" dirty="0">
                          <a:solidFill>
                            <a:srgbClr val="000000"/>
                          </a:solidFill>
                          <a:latin typeface="Times New Roman"/>
                          <a:ea typeface="Times New Roman"/>
                        </a:rPr>
                        <a:t>Table 1:</a:t>
                      </a:r>
                      <a:r>
                        <a:rPr lang="en-US" sz="1800" b="1" i="1" dirty="0">
                          <a:solidFill>
                            <a:srgbClr val="000000"/>
                          </a:solidFill>
                          <a:latin typeface="Times New Roman"/>
                          <a:ea typeface="Times New Roman"/>
                        </a:rPr>
                        <a:t> Techniques, Rationale, and Activity</a:t>
                      </a: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endParaRPr lang="en-US" sz="1800" dirty="0">
                        <a:solidFill>
                          <a:srgbClr val="000000"/>
                        </a:solidFill>
                        <a:latin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951">
                <a:tc>
                  <a:txBody>
                    <a:bodyPr/>
                    <a:lstStyle/>
                    <a:p>
                      <a:pPr marL="0" marR="0" algn="ctr" hangingPunct="0">
                        <a:spcBef>
                          <a:spcPts val="0"/>
                        </a:spcBef>
                        <a:spcAft>
                          <a:spcPts val="0"/>
                        </a:spcAft>
                      </a:pPr>
                      <a:r>
                        <a:rPr lang="en-US" sz="1800" b="0" dirty="0">
                          <a:solidFill>
                            <a:srgbClr val="000000"/>
                          </a:solidFill>
                          <a:latin typeface="Times New Roman"/>
                          <a:ea typeface="Times New Roman"/>
                        </a:rPr>
                        <a:t>Technique</a:t>
                      </a: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gridSpan="3">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rowSpan="7" h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rowSpan="7" hMerge="1">
                  <a:txBody>
                    <a:bodyPr/>
                    <a:lstStyle/>
                    <a:p>
                      <a:endParaRPr lang="en-US"/>
                    </a:p>
                  </a:txBody>
                  <a:tcPr/>
                </a:tc>
              </a:tr>
              <a:tr h="614965">
                <a:tc>
                  <a:txBody>
                    <a:bodyPr/>
                    <a:lstStyle/>
                    <a:p>
                      <a:pPr marL="0" marR="0" algn="ctr" hangingPunct="0">
                        <a:spcBef>
                          <a:spcPts val="0"/>
                        </a:spcBef>
                        <a:spcAft>
                          <a:spcPts val="0"/>
                        </a:spcAft>
                      </a:pPr>
                      <a:r>
                        <a:rPr lang="en-US" sz="1800" b="1" dirty="0">
                          <a:solidFill>
                            <a:srgbClr val="000000"/>
                          </a:solidFill>
                          <a:latin typeface="Times New Roman"/>
                          <a:ea typeface="Times New Roman"/>
                        </a:rPr>
                        <a:t>Big Paper</a:t>
                      </a:r>
                    </a:p>
                  </a:txBody>
                  <a:tcPr marL="35612" marR="35612" marT="4335" marB="4335" anchor="ctr">
                    <a:lnL>
                      <a:noFill/>
                    </a:lnL>
                    <a:lnR>
                      <a:noFill/>
                    </a:lnR>
                    <a:lnT>
                      <a:noFill/>
                    </a:lnT>
                    <a:lnB>
                      <a:noFill/>
                    </a:lnB>
                    <a:solidFill>
                      <a:schemeClr val="accent2">
                        <a:lumMod val="75000"/>
                      </a:schemeClr>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Mixing Ideas</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Bags of Stuff</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Storyboarding</a:t>
                      </a:r>
                    </a:p>
                  </a:txBody>
                  <a:tcPr marL="35612" marR="35612" marT="4335" marB="4335" anchor="ctr">
                    <a:lnL>
                      <a:noFill/>
                    </a:lnL>
                    <a:lnR>
                      <a:noFill/>
                    </a:lnR>
                    <a:lnT>
                      <a:noFill/>
                    </a:lnT>
                    <a:lnB>
                      <a:noFill/>
                    </a:lnB>
                    <a:solidFill>
                      <a:srgbClr val="C0C0C0"/>
                    </a:solidFill>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solidFill>
                      <a:srgbClr val="C0C0C0"/>
                    </a:solidFill>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a:solidFill>
                            <a:schemeClr val="tx1">
                              <a:lumMod val="65000"/>
                              <a:lumOff val="35000"/>
                            </a:schemeClr>
                          </a:solidFill>
                          <a:latin typeface="Times New Roman"/>
                          <a:ea typeface="Times New Roman"/>
                        </a:rPr>
                        <a:t>Sticky Noting</a:t>
                      </a:r>
                    </a:p>
                  </a:txBody>
                  <a:tcPr marL="35612" marR="35612" marT="4335" marB="4335" anchor="ctr">
                    <a:lnL>
                      <a:noFill/>
                    </a:lnL>
                    <a:lnR>
                      <a:noFill/>
                    </a:lnR>
                    <a:lnT>
                      <a:noFill/>
                    </a:lnT>
                    <a:lnB>
                      <a:noFill/>
                    </a:lnB>
                  </a:tcPr>
                </a:tc>
                <a:tc gridSpan="3"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a:noFill/>
                    </a:lnB>
                  </a:tcPr>
                </a:tc>
                <a:tc hMerge="1" vMerge="1">
                  <a:txBody>
                    <a:bodyPr/>
                    <a:lstStyle/>
                    <a:p>
                      <a:endParaRPr lang="en-US"/>
                    </a:p>
                  </a:txBody>
                  <a:tcPr/>
                </a:tc>
              </a:tr>
              <a:tr h="614965">
                <a:tc>
                  <a:txBody>
                    <a:bodyPr/>
                    <a:lstStyle/>
                    <a:p>
                      <a:pPr marL="0" marR="0" algn="ctr" hangingPunct="0">
                        <a:spcBef>
                          <a:spcPts val="0"/>
                        </a:spcBef>
                        <a:spcAft>
                          <a:spcPts val="0"/>
                        </a:spcAft>
                      </a:pPr>
                      <a:r>
                        <a:rPr lang="en-US" sz="1800" dirty="0" err="1">
                          <a:solidFill>
                            <a:schemeClr val="tx1">
                              <a:lumMod val="65000"/>
                              <a:lumOff val="35000"/>
                            </a:schemeClr>
                          </a:solidFill>
                          <a:latin typeface="Times New Roman"/>
                          <a:ea typeface="Times New Roman"/>
                        </a:rPr>
                        <a:t>KidReporting</a:t>
                      </a:r>
                      <a:endParaRPr lang="en-US" sz="1800" dirty="0">
                        <a:solidFill>
                          <a:schemeClr val="tx1">
                            <a:lumMod val="65000"/>
                            <a:lumOff val="35000"/>
                          </a:schemeClr>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3" vMerge="1">
                  <a:txBody>
                    <a:bodyPr/>
                    <a:lstStyle/>
                    <a:p>
                      <a:pPr marL="0" marR="0" algn="ctr" hangingPunct="0">
                        <a:spcBef>
                          <a:spcPts val="0"/>
                        </a:spcBef>
                        <a:spcAft>
                          <a:spcPts val="0"/>
                        </a:spcAft>
                      </a:pPr>
                      <a:endParaRPr lang="en-US" sz="180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pPr marL="0" marR="0" algn="ctr" hangingPunct="0">
                        <a:spcBef>
                          <a:spcPts val="0"/>
                        </a:spcBef>
                        <a:spcAft>
                          <a:spcPts val="0"/>
                        </a:spcAft>
                      </a:pPr>
                      <a:endParaRPr lang="en-US" sz="1800" dirty="0">
                        <a:solidFill>
                          <a:srgbClr val="000000"/>
                        </a:solidFill>
                        <a:latin typeface="Times New Roman"/>
                        <a:ea typeface="Times New Roman"/>
                      </a:endParaRPr>
                    </a:p>
                  </a:txBody>
                  <a:tcPr marL="35612" marR="35612" marT="4335" marB="4335" anchor="ctr">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vMerge="1">
                  <a:txBody>
                    <a:bodyPr/>
                    <a:lstStyle/>
                    <a:p>
                      <a:endParaRPr lang="en-US"/>
                    </a:p>
                  </a:txBody>
                  <a:tcPr/>
                </a:tc>
              </a:tr>
            </a:tbl>
          </a:graphicData>
        </a:graphic>
      </p:graphicFrame>
      <p:sp>
        <p:nvSpPr>
          <p:cNvPr id="8" name="Rectangle 7"/>
          <p:cNvSpPr/>
          <p:nvPr/>
        </p:nvSpPr>
        <p:spPr>
          <a:xfrm>
            <a:off x="2133600" y="1828800"/>
            <a:ext cx="6934200" cy="44196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501EB63C-48A8-4C61-AD79-07A2C14FCE37}" type="slidenum">
              <a:rPr lang="en-US" smtClean="0"/>
              <a:pPr/>
              <a:t>9</a:t>
            </a:fld>
            <a:endParaRPr lang="en-US"/>
          </a:p>
        </p:txBody>
      </p:sp>
      <p:sp>
        <p:nvSpPr>
          <p:cNvPr id="7" name="Title 1"/>
          <p:cNvSpPr>
            <a:spLocks noGrp="1"/>
          </p:cNvSpPr>
          <p:nvPr>
            <p:ph type="title"/>
          </p:nvPr>
        </p:nvSpPr>
        <p:spPr/>
        <p:txBody>
          <a:bodyPr/>
          <a:lstStyle/>
          <a:p>
            <a:pPr algn="l"/>
            <a:r>
              <a:rPr lang="en-US" dirty="0" smtClean="0">
                <a:solidFill>
                  <a:srgbClr val="C00000"/>
                </a:solidFill>
              </a:rPr>
              <a:t>Design Sessions</a:t>
            </a:r>
            <a:endParaRPr lang="en-US" dirty="0">
              <a:solidFill>
                <a:srgbClr val="C00000"/>
              </a:solidFill>
            </a:endParaRPr>
          </a:p>
        </p:txBody>
      </p:sp>
      <p:pic>
        <p:nvPicPr>
          <p:cNvPr id="1027" name="Picture 3" descr="C:\Users\Beth\Documents\Oakwood School\laserfootballficianna.jpg"/>
          <p:cNvPicPr>
            <a:picLocks noChangeAspect="1" noChangeArrowheads="1"/>
          </p:cNvPicPr>
          <p:nvPr/>
        </p:nvPicPr>
        <p:blipFill>
          <a:blip r:embed="rId2" cstate="print"/>
          <a:srcRect/>
          <a:stretch>
            <a:fillRect/>
          </a:stretch>
        </p:blipFill>
        <p:spPr bwMode="auto">
          <a:xfrm>
            <a:off x="2286000" y="1900002"/>
            <a:ext cx="3200400" cy="4272198"/>
          </a:xfrm>
          <a:prstGeom prst="rect">
            <a:avLst/>
          </a:prstGeom>
          <a:noFill/>
        </p:spPr>
      </p:pic>
      <p:pic>
        <p:nvPicPr>
          <p:cNvPr id="1028" name="Picture 4" descr="C:\Users\Beth\Documents\Oakwood School\sportgenerationbellarume.jpg"/>
          <p:cNvPicPr>
            <a:picLocks noChangeAspect="1" noChangeArrowheads="1"/>
          </p:cNvPicPr>
          <p:nvPr/>
        </p:nvPicPr>
        <p:blipFill>
          <a:blip r:embed="rId3" cstate="print"/>
          <a:srcRect/>
          <a:stretch>
            <a:fillRect/>
          </a:stretch>
        </p:blipFill>
        <p:spPr bwMode="auto">
          <a:xfrm>
            <a:off x="5486400" y="1904999"/>
            <a:ext cx="3429000" cy="4267201"/>
          </a:xfrm>
          <a:prstGeom prst="rect">
            <a:avLst/>
          </a:prstGeom>
          <a:noFill/>
        </p:spPr>
      </p:pic>
      <p:sp>
        <p:nvSpPr>
          <p:cNvPr id="9" name="TextBox 8"/>
          <p:cNvSpPr txBox="1"/>
          <p:nvPr/>
        </p:nvSpPr>
        <p:spPr>
          <a:xfrm>
            <a:off x="0" y="6457890"/>
            <a:ext cx="2514600" cy="400110"/>
          </a:xfrm>
          <a:prstGeom prst="rect">
            <a:avLst/>
          </a:prstGeom>
          <a:noFill/>
        </p:spPr>
        <p:txBody>
          <a:bodyPr wrap="square" rtlCol="0">
            <a:spAutoFit/>
          </a:bodyPr>
          <a:lstStyle/>
          <a:p>
            <a:r>
              <a:rPr lang="en-US" sz="2000" dirty="0" smtClean="0"/>
              <a:t>Walsh et al., 2009</a:t>
            </a:r>
            <a:endParaRPr lang="en-US" sz="2000" dirty="0"/>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9678</TotalTime>
  <Words>645</Words>
  <Application>Microsoft Office PowerPoint</Application>
  <PresentationFormat>On-screen Show (4:3)</PresentationFormat>
  <Paragraphs>156</Paragraphs>
  <Slides>23</Slides>
  <Notes>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A Case Study of Cooperative Inquiry Techniques in a Classroom of Children with Special Learning Needs </vt:lpstr>
      <vt:lpstr>What is Cooperative Inquiry?</vt:lpstr>
      <vt:lpstr>Why Children with Special Learning Needs?</vt:lpstr>
      <vt:lpstr>Can Cooperative Inquiry be successfully implemented in a classroom of children with special learning needs?</vt:lpstr>
      <vt:lpstr>Maple School</vt:lpstr>
      <vt:lpstr>Project</vt:lpstr>
      <vt:lpstr>Design Sessions</vt:lpstr>
      <vt:lpstr>Design Sessions</vt:lpstr>
      <vt:lpstr>Design Sessions</vt:lpstr>
      <vt:lpstr>Design Sessions</vt:lpstr>
      <vt:lpstr>Design Sessions</vt:lpstr>
      <vt:lpstr>Design Sessions</vt:lpstr>
      <vt:lpstr>Design Sessions</vt:lpstr>
      <vt:lpstr>Design Sessions</vt:lpstr>
      <vt:lpstr>Slide 15</vt:lpstr>
      <vt:lpstr>Slide 16</vt:lpstr>
      <vt:lpstr>Slide 17</vt:lpstr>
      <vt:lpstr>Data Collection</vt:lpstr>
      <vt:lpstr>Analysis</vt:lpstr>
      <vt:lpstr>Findings</vt:lpstr>
      <vt:lpstr>Cooperative Inquiry in a Classroom of Children with Special Learning Needs</vt:lpstr>
      <vt:lpstr>Ongoing Work</vt:lpstr>
      <vt:lpstr>Acknowledgements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Case Study of Cooperative Inquiry Techniques in a Classroom of Children with Special Learning Needs</dc:title>
  <dc:creator>Beth</dc:creator>
  <cp:lastModifiedBy>Beth</cp:lastModifiedBy>
  <cp:revision>627</cp:revision>
  <dcterms:created xsi:type="dcterms:W3CDTF">2012-05-07T16:07:22Z</dcterms:created>
  <dcterms:modified xsi:type="dcterms:W3CDTF">2012-05-18T16:35:51Z</dcterms:modified>
</cp:coreProperties>
</file>