
<file path=[Content_Types].xml><?xml version="1.0" encoding="utf-8"?>
<Types xmlns="http://schemas.openxmlformats.org/package/2006/content-types">
  <Default Extension="xml" ContentType="application/xml"/>
  <Default Extension="mp4" ContentType="video/unknown"/>
  <Default Extension="bin" ContentType="application/vnd.openxmlformats-officedocument.presentationml.printerSettings"/>
  <Default Extension="png" ContentType="image/png"/>
  <Default Extension="jpe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6"/>
  </p:notesMasterIdLst>
  <p:sldIdLst>
    <p:sldId id="256" r:id="rId2"/>
    <p:sldId id="257" r:id="rId3"/>
    <p:sldId id="306" r:id="rId4"/>
    <p:sldId id="316" r:id="rId5"/>
    <p:sldId id="307" r:id="rId6"/>
    <p:sldId id="309" r:id="rId7"/>
    <p:sldId id="308" r:id="rId8"/>
    <p:sldId id="258" r:id="rId9"/>
    <p:sldId id="259" r:id="rId10"/>
    <p:sldId id="260" r:id="rId11"/>
    <p:sldId id="268" r:id="rId12"/>
    <p:sldId id="273" r:id="rId13"/>
    <p:sldId id="275" r:id="rId14"/>
    <p:sldId id="302" r:id="rId15"/>
    <p:sldId id="272" r:id="rId16"/>
    <p:sldId id="323" r:id="rId17"/>
    <p:sldId id="310" r:id="rId18"/>
    <p:sldId id="312" r:id="rId19"/>
    <p:sldId id="313" r:id="rId20"/>
    <p:sldId id="314" r:id="rId21"/>
    <p:sldId id="311" r:id="rId22"/>
    <p:sldId id="271" r:id="rId23"/>
    <p:sldId id="325" r:id="rId24"/>
    <p:sldId id="327" r:id="rId25"/>
    <p:sldId id="276" r:id="rId26"/>
    <p:sldId id="315" r:id="rId27"/>
    <p:sldId id="303" r:id="rId28"/>
    <p:sldId id="274" r:id="rId29"/>
    <p:sldId id="262" r:id="rId30"/>
    <p:sldId id="287" r:id="rId31"/>
    <p:sldId id="288" r:id="rId32"/>
    <p:sldId id="291" r:id="rId33"/>
    <p:sldId id="289" r:id="rId34"/>
    <p:sldId id="286" r:id="rId35"/>
    <p:sldId id="293" r:id="rId36"/>
    <p:sldId id="263" r:id="rId37"/>
    <p:sldId id="264" r:id="rId38"/>
    <p:sldId id="299" r:id="rId39"/>
    <p:sldId id="297" r:id="rId40"/>
    <p:sldId id="295" r:id="rId41"/>
    <p:sldId id="298" r:id="rId42"/>
    <p:sldId id="266" r:id="rId43"/>
    <p:sldId id="300" r:id="rId44"/>
    <p:sldId id="304" r:id="rId45"/>
    <p:sldId id="301" r:id="rId46"/>
    <p:sldId id="294" r:id="rId47"/>
    <p:sldId id="305" r:id="rId48"/>
    <p:sldId id="317" r:id="rId49"/>
    <p:sldId id="284" r:id="rId50"/>
    <p:sldId id="318" r:id="rId51"/>
    <p:sldId id="319" r:id="rId52"/>
    <p:sldId id="320" r:id="rId53"/>
    <p:sldId id="321" r:id="rId54"/>
    <p:sldId id="322" r:id="rId5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949FF"/>
    <a:srgbClr val="31C12A"/>
    <a:srgbClr val="AB0C19"/>
    <a:srgbClr val="2503FF"/>
    <a:srgbClr val="301FF4"/>
    <a:srgbClr val="D1352C"/>
    <a:srgbClr val="0D2749"/>
    <a:srgbClr val="2FC653"/>
    <a:srgbClr val="FDC328"/>
    <a:srgbClr val="BE1E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31" autoAdjust="0"/>
    <p:restoredTop sz="78557" autoAdjust="0"/>
  </p:normalViewPr>
  <p:slideViewPr>
    <p:cSldViewPr snapToGrid="0" snapToObjects="1">
      <p:cViewPr>
        <p:scale>
          <a:sx n="147" d="100"/>
          <a:sy n="147" d="100"/>
        </p:scale>
        <p:origin x="-80" y="2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512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notesMaster" Target="notesMasters/notesMaster1.xml"/><Relationship Id="rId57" Type="http://schemas.openxmlformats.org/officeDocument/2006/relationships/printerSettings" Target="printerSettings/printerSettings1.bin"/><Relationship Id="rId58" Type="http://schemas.openxmlformats.org/officeDocument/2006/relationships/presProps" Target="presProps.xml"/><Relationship Id="rId59" Type="http://schemas.openxmlformats.org/officeDocument/2006/relationships/viewProps" Target="viewProp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theme" Target="theme/theme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1EF8FD-D960-0042-8760-A2E4CCC9C46A}" type="datetimeFigureOut">
              <a:rPr lang="en-US" smtClean="0"/>
              <a:t>5/23/12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44E492-A87F-CE46-AE51-F21FA2756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912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4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Hi.  I’m Mike and this is </a:t>
            </a:r>
            <a:r>
              <a:rPr lang="en-US" dirty="0" err="1" smtClean="0"/>
              <a:t>Jinyoung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We’d like to start our talk with a question…</a:t>
            </a:r>
          </a:p>
          <a:p>
            <a:endParaRPr lang="en-U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trike="sngStrike" dirty="0" smtClean="0">
                <a:latin typeface="Quicksand Book Regular"/>
                <a:cs typeface="Quicksand Book Regular"/>
              </a:rPr>
              <a:t>TOOL FOR CROWDSOURCING SCAFFOLDING FOR SCIENTIFIC INQUIRY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4E492-A87F-CE46-AE51-F21FA275667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5216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interesting part</a:t>
            </a:r>
            <a:r>
              <a:rPr lang="en-US" baseline="0" dirty="0" smtClean="0"/>
              <a:t> of this tool that we are…</a:t>
            </a:r>
          </a:p>
          <a:p>
            <a:endParaRPr lang="en-US" baseline="0" dirty="0" smtClean="0"/>
          </a:p>
          <a:p>
            <a:r>
              <a:rPr lang="en-US" baseline="0" dirty="0" smtClean="0"/>
              <a:t>In other words, we’re crowdsourcing </a:t>
            </a:r>
            <a:r>
              <a:rPr lang="en-US" i="1" baseline="0" dirty="0" smtClean="0"/>
              <a:t>guidance</a:t>
            </a:r>
            <a:r>
              <a:rPr lang="en-US" baseline="0" dirty="0" smtClean="0"/>
              <a:t>, or the set of interactions to help explain, scientific inquiry (show diagram, don’t just say this!)</a:t>
            </a:r>
          </a:p>
          <a:p>
            <a:endParaRPr lang="en-US" baseline="0" dirty="0" smtClean="0"/>
          </a:p>
          <a:p>
            <a:r>
              <a:rPr lang="en-US" baseline="0" dirty="0" smtClean="0"/>
              <a:t>Another way to think about this is that… we’re trying to build a tool that helps children help each other learn how to work through problems scientifically.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4E492-A87F-CE46-AE51-F21FA275667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512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As adults, we like to think of scientific inquiry as a list of simple steps that tell us out to figure something out.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That we can follow these steps to solve our problems.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4E492-A87F-CE46-AE51-F21FA275667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512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We like to think of scientific inquiry as a black box.</a:t>
            </a:r>
          </a:p>
          <a:p>
            <a:endParaRPr lang="en-US" baseline="0" dirty="0" smtClean="0"/>
          </a:p>
          <a:p>
            <a:r>
              <a:rPr lang="en-US" baseline="0" dirty="0" smtClean="0"/>
              <a:t>We can put a question or a problem into the box, and out comes an answer.  But it’s not really like that.  We all know that.</a:t>
            </a:r>
          </a:p>
          <a:p>
            <a:r>
              <a:rPr lang="en-US" baseline="0" dirty="0" smtClean="0"/>
              <a:t>We have to go inside of the box and make it work for ourselves, and science is a hard machine to operate.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This is especially true for children…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4E492-A87F-CE46-AE51-F21FA275667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512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…who aren’t used to operating heavy machinery…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4E492-A87F-CE46-AE51-F21FA275667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278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…this isn’t to say that they can’t.  We just need to present it in a way that is </a:t>
            </a:r>
            <a:r>
              <a:rPr lang="en-US" baseline="0" dirty="0" smtClean="0"/>
              <a:t>accessible for them.</a:t>
            </a:r>
          </a:p>
          <a:p>
            <a:endParaRPr lang="en-US" baseline="0" dirty="0" smtClean="0"/>
          </a:p>
          <a:p>
            <a:r>
              <a:rPr lang="en-US" baseline="0" dirty="0" smtClean="0"/>
              <a:t>	OR</a:t>
            </a:r>
          </a:p>
          <a:p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…this isn’t to say that they can’t.  We just need to present it in a way that makes sense to them.  And is useful for for their</a:t>
            </a:r>
            <a:r>
              <a:rPr lang="en-US" baseline="0" dirty="0" smtClean="0"/>
              <a:t> </a:t>
            </a:r>
            <a:r>
              <a:rPr lang="en-US" dirty="0" smtClean="0"/>
              <a:t>worlds (as children).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4E492-A87F-CE46-AE51-F21FA275667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278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Because to a child, scientific inquiry is kind of like a maze.</a:t>
            </a:r>
          </a:p>
          <a:p>
            <a:endParaRPr lang="en-US" baseline="0" dirty="0" smtClean="0"/>
          </a:p>
          <a:p>
            <a:r>
              <a:rPr lang="en-US" baseline="0" dirty="0" smtClean="0"/>
              <a:t>It’s big, it’s nasty.  They don’t know if it’s helpful or even achievable just by looking at it.</a:t>
            </a:r>
          </a:p>
          <a:p>
            <a:endParaRPr lang="en-US" baseline="0" dirty="0" smtClean="0"/>
          </a:p>
          <a:p>
            <a:r>
              <a:rPr lang="en-US" baseline="0" dirty="0" smtClean="0"/>
              <a:t>And they require certain skills to be able to engage with it.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4E492-A87F-CE46-AE51-F21FA275667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512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And once do, they find out that it’s harder than it looks.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Each step is a maze in itself, that requires a set of skills, and these can be difficult to figure out.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4E492-A87F-CE46-AE51-F21FA275667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512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But if we present it, little by little, children can eventually pick up the skills to do the real thing.</a:t>
            </a:r>
          </a:p>
          <a:p>
            <a:endParaRPr lang="en-US" baseline="0" dirty="0" smtClean="0"/>
          </a:p>
          <a:p>
            <a:r>
              <a:rPr lang="en-US" baseline="0" dirty="0" smtClean="0"/>
              <a:t>(because each step along the incremental presentation is coupled with affordances that invite tinkering with certain aspects of the process, and allow them to learn by doing)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4E492-A87F-CE46-AE51-F21FA2756673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278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But if we present it, little by little, children can eventually pick up the skills to do the real thing.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4E492-A87F-CE46-AE51-F21FA2756673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278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But if we present it, little by little, children can eventually pick up the skills to do the real thing.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4E492-A87F-CE46-AE51-F21FA2756673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278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…why is the poop on fire?</a:t>
            </a:r>
          </a:p>
          <a:p>
            <a:endParaRPr lang="en-US" dirty="0" smtClean="0"/>
          </a:p>
          <a:p>
            <a:r>
              <a:rPr lang="en-US" dirty="0" smtClean="0"/>
              <a:t>Do you know the answer?</a:t>
            </a:r>
            <a:endParaRPr lang="en-US" baseline="0" dirty="0" smtClean="0"/>
          </a:p>
          <a:p>
            <a:endParaRPr lang="en-US" baseline="0" dirty="0" smtClean="0"/>
          </a:p>
          <a:p>
            <a:r>
              <a:rPr lang="en-US" baseline="0" dirty="0" smtClean="0"/>
              <a:t>   OR</a:t>
            </a:r>
          </a:p>
          <a:p>
            <a:endParaRPr lang="en-US" baseline="0" dirty="0" smtClean="0"/>
          </a:p>
          <a:p>
            <a:r>
              <a:rPr lang="en-US" baseline="0" dirty="0" smtClean="0"/>
              <a:t>Seriously.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4E492-A87F-CE46-AE51-F21FA275667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5300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But if we present it, little by little, children can eventually pick up the skills to do the real thing.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4E492-A87F-CE46-AE51-F21FA2756673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278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So,</a:t>
            </a:r>
            <a:r>
              <a:rPr lang="en-US" baseline="0" dirty="0" smtClean="0"/>
              <a:t> how are we doing this in our research?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4E492-A87F-CE46-AE51-F21FA2756673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30954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Scientific inquiry, </a:t>
            </a:r>
          </a:p>
          <a:p>
            <a:r>
              <a:rPr lang="en-US" baseline="0" dirty="0" smtClean="0"/>
              <a:t>like mazes can have multiple entry points.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This gives children a choice about how to start answering their questions…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4E492-A87F-CE46-AE51-F21FA2756673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5122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It also allows multiple children to enter inquiry at the same time,</a:t>
            </a:r>
          </a:p>
          <a:p>
            <a:endParaRPr lang="en-US" baseline="0" dirty="0" smtClean="0"/>
          </a:p>
          <a:p>
            <a:r>
              <a:rPr lang="en-US" baseline="0" dirty="0" smtClean="0"/>
              <a:t>to work on different parts of the same problem.  It becomes a social process.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4E492-A87F-CE46-AE51-F21FA2756673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5122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Our research focuses on this social process.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We’re trying to figure out how to provide guidance to everyone involved in the process, based on the progress of everyone else.</a:t>
            </a:r>
            <a:endParaRPr lang="en-US" strike="sngStrike" baseline="0" dirty="0" smtClean="0"/>
          </a:p>
          <a:p>
            <a:endParaRPr lang="en-US" baseline="0" dirty="0" smtClean="0"/>
          </a:p>
          <a:p>
            <a:r>
              <a:rPr lang="en-US" baseline="0" dirty="0" smtClean="0"/>
              <a:t>We’re trying to </a:t>
            </a:r>
            <a:r>
              <a:rPr lang="en-US" baseline="0" dirty="0" err="1" smtClean="0"/>
              <a:t>crowdsource</a:t>
            </a:r>
            <a:r>
              <a:rPr lang="en-US" baseline="0" dirty="0" smtClean="0"/>
              <a:t> scaffolding for scientific inquiry.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4E492-A87F-CE46-AE51-F21FA2756673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5122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For crowdsourcing to work, we need to divide inquiry up into pieces, so different children can work on different parts…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4E492-A87F-CE46-AE51-F21FA2756673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5122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We let them choose what to do.</a:t>
            </a:r>
          </a:p>
          <a:p>
            <a:endParaRPr lang="en-US" u="none" strike="noStrike" baseline="0" dirty="0" smtClean="0"/>
          </a:p>
          <a:p>
            <a:r>
              <a:rPr lang="en-US" u="none" strike="noStrike" baseline="0" dirty="0" smtClean="0"/>
              <a:t>This allows children to work on the tasks that they are comfortable,</a:t>
            </a:r>
          </a:p>
          <a:p>
            <a:r>
              <a:rPr lang="en-US" u="none" strike="noStrike" baseline="0" dirty="0" smtClean="0"/>
              <a:t>the parts they find interesting.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4E492-A87F-CE46-AE51-F21FA2756673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5122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We then combine what each child has done into to a coherent whole.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4E492-A87F-CE46-AE51-F21FA2756673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5122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This allows children to focus on the parts that they can do, while other children help out with the other parts.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So, while each child is doing one thing, they can see the contributions of others.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The work one child does provides guidance for other children.  Everyone benefits from the contributions of everyone else.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4E492-A87F-CE46-AE51-F21FA2756673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5122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So, how did we get to</a:t>
            </a:r>
            <a:r>
              <a:rPr lang="en-US" baseline="0" dirty="0" smtClean="0"/>
              <a:t> this point?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4E492-A87F-CE46-AE51-F21FA2756673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3095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Imagine that you’re a child</a:t>
            </a:r>
            <a:r>
              <a:rPr lang="en-US" baseline="0" dirty="0" smtClean="0"/>
              <a:t>, and you’re helping out on an urban farm as part of an after-school program.</a:t>
            </a:r>
          </a:p>
          <a:p>
            <a:r>
              <a:rPr lang="en-US" baseline="0" dirty="0" smtClean="0"/>
              <a:t>You want to know something, but don’t have the vocabulary to articulate exactly what you want to know, so you do the best you can.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4E492-A87F-CE46-AE51-F21FA275667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53006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 started on a farm.  The Real Food Farm in Baltimore, MD.</a:t>
            </a:r>
          </a:p>
          <a:p>
            <a:endParaRPr lang="en-US" dirty="0" smtClean="0"/>
          </a:p>
          <a:p>
            <a:r>
              <a:rPr lang="en-US" dirty="0" smtClean="0"/>
              <a:t>This is where the poop</a:t>
            </a:r>
            <a:r>
              <a:rPr lang="en-US" baseline="0" dirty="0" smtClean="0"/>
              <a:t> question came from.  Now you can see why it’s a good question.</a:t>
            </a:r>
          </a:p>
          <a:p>
            <a:endParaRPr lang="en-US" baseline="0" dirty="0" smtClean="0"/>
          </a:p>
          <a:p>
            <a:r>
              <a:rPr lang="en-US" baseline="0" dirty="0" smtClean="0"/>
              <a:t>Within this context it makes perfect sense.</a:t>
            </a:r>
          </a:p>
          <a:p>
            <a:endParaRPr lang="en-US" baseline="0" dirty="0" smtClean="0"/>
          </a:p>
          <a:p>
            <a:r>
              <a:rPr lang="en-US" baseline="0" dirty="0" smtClean="0"/>
              <a:t>We want to support these kinds of questions.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4E492-A87F-CE46-AE51-F21FA2756673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49018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</a:t>
            </a:r>
            <a:r>
              <a:rPr lang="en-US" baseline="0" dirty="0" smtClean="0"/>
              <a:t> worked with children in the HCIL on some activities to learn about the social interactions that take place while doing inquiry activities.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4E492-A87F-CE46-AE51-F21FA2756673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49018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</a:t>
            </a:r>
            <a:r>
              <a:rPr lang="en-US" baseline="0" dirty="0" smtClean="0"/>
              <a:t> ran a pilot study of SINQ at the Barrie School in Silver Spring.  We collected data about how children interacted with SINQ, and traced through their inquiry paths.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4E492-A87F-CE46-AE51-F21FA2756673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49018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</a:t>
            </a:r>
            <a:r>
              <a:rPr lang="en-US" baseline="0" dirty="0" smtClean="0"/>
              <a:t> did a second design session at the HCIL.</a:t>
            </a:r>
          </a:p>
          <a:p>
            <a:endParaRPr lang="en-US" baseline="0" dirty="0" smtClean="0"/>
          </a:p>
          <a:p>
            <a:r>
              <a:rPr lang="en-US" baseline="0" dirty="0" smtClean="0"/>
              <a:t>We asked kids to tell us what they liked and didn’t like about SINQ, and for suggestions about improving it.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They gave us some great ideas about improving SINQ….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4E492-A87F-CE46-AE51-F21FA2756673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49018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 what’s next?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4E492-A87F-CE46-AE51-F21FA2756673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45226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 what’s next? ….</a:t>
            </a:r>
          </a:p>
          <a:p>
            <a:endParaRPr lang="en-US" dirty="0" smtClean="0"/>
          </a:p>
          <a:p>
            <a:r>
              <a:rPr lang="en-US" dirty="0" smtClean="0"/>
              <a:t>Resign</a:t>
            </a:r>
            <a:r>
              <a:rPr lang="en-US" baseline="0" dirty="0" smtClean="0"/>
              <a:t> SINQ</a:t>
            </a:r>
          </a:p>
          <a:p>
            <a:r>
              <a:rPr lang="en-US" baseline="0" dirty="0" smtClean="0"/>
              <a:t>Analysis of engagement with SINQ</a:t>
            </a:r>
          </a:p>
          <a:p>
            <a:r>
              <a:rPr lang="en-US" baseline="0" dirty="0" smtClean="0"/>
              <a:t>Explore learning analytics to provide additional scaffolding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4E492-A87F-CE46-AE51-F21FA2756673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45226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For design…</a:t>
            </a:r>
          </a:p>
          <a:p>
            <a:endParaRPr lang="en-US" dirty="0" smtClean="0"/>
          </a:p>
          <a:p>
            <a:r>
              <a:rPr lang="en-US" dirty="0" smtClean="0"/>
              <a:t>Children want us to make SINQ</a:t>
            </a:r>
            <a:r>
              <a:rPr lang="en-US" baseline="0" dirty="0" smtClean="0"/>
              <a:t> more colorful…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4E492-A87F-CE46-AE51-F21FA2756673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39951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…but they don’t just want</a:t>
            </a:r>
            <a:r>
              <a:rPr lang="en-US" baseline="0" dirty="0" smtClean="0"/>
              <a:t> one color.  They want many colors.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4E492-A87F-CE46-AE51-F21FA2756673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85933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They want to be able to add multimedia.</a:t>
            </a:r>
          </a:p>
          <a:p>
            <a:endParaRPr lang="en-US" dirty="0" smtClean="0"/>
          </a:p>
          <a:p>
            <a:r>
              <a:rPr lang="en-US" dirty="0" smtClean="0"/>
              <a:t>This can help provide context</a:t>
            </a:r>
            <a:r>
              <a:rPr lang="en-US" baseline="0" dirty="0" smtClean="0"/>
              <a:t> to questions, as you saw with our question “Why is the poop on fire?”.  </a:t>
            </a:r>
            <a:r>
              <a:rPr lang="en-US" strike="sngStrike" baseline="0" dirty="0" smtClean="0"/>
              <a:t>Especially in places like an urban farm.</a:t>
            </a:r>
          </a:p>
          <a:p>
            <a:endParaRPr lang="en-US" baseline="0" dirty="0" smtClean="0"/>
          </a:p>
          <a:p>
            <a:r>
              <a:rPr lang="en-US" baseline="0" dirty="0" smtClean="0"/>
              <a:t>A picture would make the question clearer.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4E492-A87F-CE46-AE51-F21FA2756673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85933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Color’s not enough.  Children want SINQ</a:t>
            </a:r>
            <a:r>
              <a:rPr lang="en-US" baseline="0" dirty="0" smtClean="0"/>
              <a:t> to be more engaging, more like a game.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4E492-A87F-CE46-AE51-F21FA2756673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3995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“Why is the poop on fire?”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4E492-A87F-CE46-AE51-F21FA275667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53006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If you think about it, scientific inquiry is kind of like a puzzle.  We’ve</a:t>
            </a:r>
            <a:r>
              <a:rPr lang="en-US" baseline="0" dirty="0" smtClean="0"/>
              <a:t> been representing it as a maze, and it is kind of like a maze.  You start at one point A and want to get to point B, and make wrong turns along the way.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TODO: Update with social elements!  Multiple point As.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4E492-A87F-CE46-AE51-F21FA2756673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39951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So it’s kind of like a game.  Children want SINQ to be more game-like. So we’re going to take some puzzle elements of inquiry and make them feel more game-like.  Well, we tried a few things, …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TODO: Update with social elements!  Multiple point As.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4E492-A87F-CE46-AE51-F21FA2756673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39951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…and here’s the design</a:t>
            </a:r>
            <a:r>
              <a:rPr lang="en-US" baseline="0" dirty="0" smtClean="0"/>
              <a:t> that </a:t>
            </a:r>
            <a:r>
              <a:rPr lang="en-US" dirty="0" smtClean="0"/>
              <a:t>we came up with.  It looks a bit like </a:t>
            </a:r>
            <a:r>
              <a:rPr lang="en-US" dirty="0" err="1" smtClean="0"/>
              <a:t>Pacman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Let</a:t>
            </a:r>
            <a:r>
              <a:rPr lang="en-US" baseline="0" dirty="0" smtClean="0"/>
              <a:t> </a:t>
            </a:r>
            <a:r>
              <a:rPr lang="en-US" baseline="0" smtClean="0"/>
              <a:t>me explain:</a:t>
            </a:r>
            <a:endParaRPr lang="en-US" dirty="0" smtClean="0"/>
          </a:p>
          <a:p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The </a:t>
            </a:r>
            <a:r>
              <a:rPr lang="en-US" baseline="0" dirty="0" err="1" smtClean="0"/>
              <a:t>Pacman</a:t>
            </a:r>
            <a:r>
              <a:rPr lang="en-US" baseline="0" dirty="0" smtClean="0"/>
              <a:t>-like avatars represent children working through inquiry…</a:t>
            </a:r>
          </a:p>
          <a:p>
            <a:r>
              <a:rPr lang="en-US" baseline="0" dirty="0" smtClean="0"/>
              <a:t>Pellets represent inquiry tasks that the children can do…</a:t>
            </a:r>
          </a:p>
          <a:p>
            <a:r>
              <a:rPr lang="en-US" baseline="0" dirty="0" smtClean="0"/>
              <a:t>Ghosts provide the interface scaffolding…</a:t>
            </a:r>
          </a:p>
          <a:p>
            <a:endParaRPr lang="en-US" baseline="0" dirty="0" smtClean="0"/>
          </a:p>
          <a:p>
            <a:r>
              <a:rPr lang="en-US" baseline="0" dirty="0" smtClean="0"/>
              <a:t>(show multiple </a:t>
            </a:r>
            <a:r>
              <a:rPr lang="en-US" baseline="0" dirty="0" err="1" smtClean="0"/>
              <a:t>Pacmen</a:t>
            </a:r>
            <a:r>
              <a:rPr lang="en-US" baseline="0" dirty="0" smtClean="0"/>
              <a:t> of different colors on the screen… and the dots are tasks to be completed… eat all to complete inquiry… </a:t>
            </a:r>
            <a:r>
              <a:rPr lang="en-US" baseline="0" dirty="0" smtClean="0">
                <a:sym typeface="Wingdings"/>
              </a:rPr>
              <a:t></a:t>
            </a:r>
            <a:r>
              <a:rPr lang="en-US" baseline="0" dirty="0" smtClean="0"/>
              <a:t>)</a:t>
            </a: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4E492-A87F-CE46-AE51-F21FA2756673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6616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Just kidding… but really… the children do want more explanation for using SINQ.  Some children weren’t sure what they should do.  They want more direction.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4E492-A87F-CE46-AE51-F21FA2756673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39951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…and explaining things better</a:t>
            </a:r>
            <a:r>
              <a:rPr lang="en-US" baseline="0" dirty="0" smtClean="0"/>
              <a:t> </a:t>
            </a:r>
            <a:r>
              <a:rPr lang="en-US" dirty="0" smtClean="0"/>
              <a:t>can</a:t>
            </a:r>
            <a:r>
              <a:rPr lang="en-US" baseline="0" dirty="0" smtClean="0"/>
              <a:t> help clarify their conceptual model of inquiry, too.</a:t>
            </a:r>
          </a:p>
          <a:p>
            <a:endParaRPr lang="en-US" baseline="0" dirty="0" smtClean="0"/>
          </a:p>
          <a:p>
            <a:r>
              <a:rPr lang="en-US" baseline="0" dirty="0" smtClean="0"/>
              <a:t>And that’s the (takeaway) point of our work.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4E492-A87F-CE46-AE51-F21FA2756673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39951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After redesigning SINQ, we’ll…</a:t>
            </a:r>
          </a:p>
          <a:p>
            <a:endParaRPr lang="en-US" dirty="0" smtClean="0"/>
          </a:p>
          <a:p>
            <a:r>
              <a:rPr lang="en-US" dirty="0" smtClean="0"/>
              <a:t>do more studies,</a:t>
            </a:r>
            <a:r>
              <a:rPr lang="en-US" baseline="0" dirty="0" smtClean="0"/>
              <a:t> collect more data, and do more analysis.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4E492-A87F-CE46-AE51-F21FA2756673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39951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Thanks.</a:t>
            </a:r>
          </a:p>
          <a:p>
            <a:endParaRPr lang="en-US" dirty="0" smtClean="0"/>
          </a:p>
          <a:p>
            <a:r>
              <a:rPr lang="en-US" dirty="0" smtClean="0"/>
              <a:t>(Special</a:t>
            </a:r>
            <a:r>
              <a:rPr lang="en-US" baseline="0" dirty="0" smtClean="0"/>
              <a:t> thanks to many that help us out – June, Ben, …, RFF, KC folks especially Jason and Tammy, the Barrie School, the </a:t>
            </a:r>
            <a:r>
              <a:rPr lang="en-US" baseline="0" dirty="0" err="1" smtClean="0"/>
              <a:t>Kidsteam</a:t>
            </a:r>
            <a:r>
              <a:rPr lang="en-US" baseline="0" dirty="0" smtClean="0"/>
              <a:t> folks)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4E492-A87F-CE46-AE51-F21FA2756673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39951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Thanks.</a:t>
            </a:r>
          </a:p>
          <a:p>
            <a:endParaRPr lang="en-US" dirty="0" smtClean="0"/>
          </a:p>
          <a:p>
            <a:r>
              <a:rPr lang="en-US" dirty="0" smtClean="0"/>
              <a:t>(Special</a:t>
            </a:r>
            <a:r>
              <a:rPr lang="en-US" baseline="0" dirty="0" smtClean="0"/>
              <a:t> thanks to many that help us out – June, Ben, …, RFF, KC folks especially Jason and Tammy, the Barrie School, the </a:t>
            </a:r>
            <a:r>
              <a:rPr lang="en-US" baseline="0" dirty="0" err="1" smtClean="0"/>
              <a:t>Kidsteam</a:t>
            </a:r>
            <a:r>
              <a:rPr lang="en-US" baseline="0" dirty="0" smtClean="0"/>
              <a:t> folks)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4E492-A87F-CE46-AE51-F21FA2756673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39951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the words </a:t>
            </a:r>
            <a:r>
              <a:rPr lang="en-US" dirty="0" err="1" smtClean="0"/>
              <a:t>Surowiecki</a:t>
            </a:r>
            <a:r>
              <a:rPr lang="en-US" baseline="0" dirty="0" smtClean="0"/>
              <a:t> </a:t>
            </a:r>
            <a:r>
              <a:rPr lang="en-US" dirty="0" smtClean="0"/>
              <a:t>of “wise crowds” satisfy four conditions…</a:t>
            </a:r>
          </a:p>
          <a:p>
            <a:endParaRPr lang="en-US" dirty="0" smtClean="0"/>
          </a:p>
          <a:p>
            <a:r>
              <a:rPr lang="en-US" dirty="0" smtClean="0"/>
              <a:t>In our work, we assume that</a:t>
            </a:r>
            <a:r>
              <a:rPr lang="en-US" baseline="0" dirty="0" smtClean="0"/>
              <a:t> children satisfy these requirements.  We believe this is a reasonable assumption.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(James </a:t>
            </a:r>
            <a:r>
              <a:rPr lang="en-US" dirty="0" err="1" smtClean="0"/>
              <a:t>Surowiecki</a:t>
            </a:r>
            <a:r>
              <a:rPr lang="en-US" dirty="0" smtClean="0"/>
              <a:t> in his book </a:t>
            </a:r>
            <a:r>
              <a:rPr lang="en-US" i="1" dirty="0" smtClean="0"/>
              <a:t>The </a:t>
            </a:r>
            <a:r>
              <a:rPr lang="en-US" i="1" dirty="0" err="1" smtClean="0"/>
              <a:t>Wisom</a:t>
            </a:r>
            <a:r>
              <a:rPr lang="en-US" i="1" dirty="0" smtClean="0"/>
              <a:t> of Crowds</a:t>
            </a:r>
            <a:r>
              <a:rPr lang="en-US" i="0" dirty="0" smtClean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4E492-A87F-CE46-AE51-F21FA2756673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30954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Enter the maze.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4E492-A87F-CE46-AE51-F21FA2756673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7842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…n</a:t>
            </a:r>
            <a:r>
              <a:rPr lang="en-US" dirty="0" smtClean="0"/>
              <a:t>ow,</a:t>
            </a:r>
            <a:r>
              <a:rPr lang="en-US" baseline="0" dirty="0" smtClean="0"/>
              <a:t> imagine that you have a technology that allows you to capture that question while you’re on that farm looking at the poop…</a:t>
            </a:r>
          </a:p>
          <a:p>
            <a:endParaRPr lang="en-US" baseline="0" dirty="0" smtClean="0"/>
          </a:p>
          <a:p>
            <a:r>
              <a:rPr lang="en-US" baseline="0" dirty="0" smtClean="0"/>
              <a:t>(show </a:t>
            </a:r>
            <a:r>
              <a:rPr lang="en-US" baseline="0" dirty="0" err="1" smtClean="0"/>
              <a:t>iPad</a:t>
            </a:r>
            <a:r>
              <a:rPr lang="en-US" baseline="0" dirty="0" smtClean="0"/>
              <a:t> or other mobile device)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4E492-A87F-CE46-AE51-F21FA275667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5300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…and the software that allows you and your friends—other children—to work through it together, or come back to it later.</a:t>
            </a:r>
          </a:p>
          <a:p>
            <a:endParaRPr lang="en-US" baseline="0" dirty="0" smtClean="0"/>
          </a:p>
          <a:p>
            <a:r>
              <a:rPr lang="en-US" baseline="0" dirty="0" smtClean="0"/>
              <a:t>	OR</a:t>
            </a:r>
          </a:p>
          <a:p>
            <a:endParaRPr lang="en-US" baseline="0" dirty="0" smtClean="0"/>
          </a:p>
          <a:p>
            <a:r>
              <a:rPr lang="en-US" baseline="0" dirty="0" smtClean="0"/>
              <a:t>…and that your friends and other children could help you out.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4E492-A87F-CE46-AE51-F21FA275667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5300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That’s our vision for SINQ.  We’re building it to help children answer the questions that they encounter in everyday experience.</a:t>
            </a:r>
          </a:p>
          <a:p>
            <a:endParaRPr lang="en-US" baseline="0" dirty="0" smtClean="0"/>
          </a:p>
          <a:p>
            <a:r>
              <a:rPr lang="en-US" baseline="0" dirty="0" smtClean="0"/>
              <a:t>&lt;show video&gt;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4E492-A87F-CE46-AE51-F21FA275667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5300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SINQ</a:t>
            </a:r>
            <a:r>
              <a:rPr lang="en-US" baseline="0" dirty="0" smtClean="0"/>
              <a:t> lets children ask questions… and get help from others to answer them…</a:t>
            </a:r>
          </a:p>
          <a:p>
            <a:endParaRPr lang="en-US" baseline="0" dirty="0" smtClean="0"/>
          </a:p>
          <a:p>
            <a:r>
              <a:rPr lang="en-US" baseline="0" dirty="0" smtClean="0"/>
              <a:t>So, say you’re a child, let’s call you red, and you have a question.  You can ask the question using SINQ.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So you type the question in…  </a:t>
            </a:r>
          </a:p>
          <a:p>
            <a:r>
              <a:rPr lang="en-US" baseline="0" dirty="0" smtClean="0"/>
              <a:t>“Why is the poop on fire?”</a:t>
            </a:r>
          </a:p>
          <a:p>
            <a:r>
              <a:rPr lang="en-US" baseline="0" dirty="0" smtClean="0"/>
              <a:t>…and you add it.</a:t>
            </a:r>
          </a:p>
          <a:p>
            <a:r>
              <a:rPr lang="en-US" baseline="0" dirty="0" smtClean="0"/>
              <a:t>Here you can see that the question was added, and now everyone using SINQ can see it.</a:t>
            </a:r>
          </a:p>
          <a:p>
            <a:endParaRPr lang="en-US" baseline="0" dirty="0" smtClean="0"/>
          </a:p>
          <a:p>
            <a:r>
              <a:rPr lang="en-US" baseline="0" dirty="0" smtClean="0"/>
              <a:t>You’d also like to add some context to the question, to let people know why you’re asking it.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4E492-A87F-CE46-AE51-F21FA275667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2256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…so is…</a:t>
            </a:r>
          </a:p>
          <a:p>
            <a:endParaRPr lang="en-US" baseline="0" dirty="0" smtClean="0"/>
          </a:p>
          <a:p>
            <a:r>
              <a:rPr lang="en-US" baseline="0" dirty="0" smtClean="0"/>
              <a:t>… that you just saw in the video.  That’s what we’ve been working on.</a:t>
            </a:r>
          </a:p>
          <a:p>
            <a:endParaRPr lang="en-US" baseline="0" dirty="0" smtClean="0"/>
          </a:p>
          <a:p>
            <a:r>
              <a:rPr lang="en-US" baseline="0" dirty="0" smtClean="0"/>
              <a:t>Key points: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Focusing on children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/>
              <a:t>Can ask about poop… children ask about whatever they’re interested in (i.e., we are focusing on informal environments)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Focusing on ways to guide learning using social technology</a:t>
            </a:r>
            <a:endParaRPr lang="en-US" strike="noStrike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4E492-A87F-CE46-AE51-F21FA275667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8549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3FA68-CC9A-F449-9A8F-38D2688D6A35}" type="datetimeFigureOut">
              <a:rPr lang="en-US" smtClean="0"/>
              <a:t>5/23/12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E3BDE-3DDB-0945-944C-C4C4CEA212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672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3FA68-CC9A-F449-9A8F-38D2688D6A35}" type="datetimeFigureOut">
              <a:rPr lang="en-US" smtClean="0"/>
              <a:t>5/23/12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E3BDE-3DDB-0945-944C-C4C4CEA212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690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3FA68-CC9A-F449-9A8F-38D2688D6A35}" type="datetimeFigureOut">
              <a:rPr lang="en-US" smtClean="0"/>
              <a:t>5/23/12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E3BDE-3DDB-0945-944C-C4C4CEA212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96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3FA68-CC9A-F449-9A8F-38D2688D6A35}" type="datetimeFigureOut">
              <a:rPr lang="en-US" smtClean="0"/>
              <a:t>5/23/12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E3BDE-3DDB-0945-944C-C4C4CEA212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633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3FA68-CC9A-F449-9A8F-38D2688D6A35}" type="datetimeFigureOut">
              <a:rPr lang="en-US" smtClean="0"/>
              <a:t>5/23/12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E3BDE-3DDB-0945-944C-C4C4CEA212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982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3FA68-CC9A-F449-9A8F-38D2688D6A35}" type="datetimeFigureOut">
              <a:rPr lang="en-US" smtClean="0"/>
              <a:t>5/23/12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E3BDE-3DDB-0945-944C-C4C4CEA212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101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3FA68-CC9A-F449-9A8F-38D2688D6A35}" type="datetimeFigureOut">
              <a:rPr lang="en-US" smtClean="0"/>
              <a:t>5/23/12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E3BDE-3DDB-0945-944C-C4C4CEA212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0937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3FA68-CC9A-F449-9A8F-38D2688D6A35}" type="datetimeFigureOut">
              <a:rPr lang="en-US" smtClean="0"/>
              <a:t>5/23/12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E3BDE-3DDB-0945-944C-C4C4CEA212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441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3FA68-CC9A-F449-9A8F-38D2688D6A35}" type="datetimeFigureOut">
              <a:rPr lang="en-US" smtClean="0"/>
              <a:t>5/23/12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E3BDE-3DDB-0945-944C-C4C4CEA212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118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3FA68-CC9A-F449-9A8F-38D2688D6A35}" type="datetimeFigureOut">
              <a:rPr lang="en-US" smtClean="0"/>
              <a:t>5/23/12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E3BDE-3DDB-0945-944C-C4C4CEA212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970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3FA68-CC9A-F449-9A8F-38D2688D6A35}" type="datetimeFigureOut">
              <a:rPr lang="en-US" smtClean="0"/>
              <a:t>5/23/12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E3BDE-3DDB-0945-944C-C4C4CEA212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508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E3FA68-CC9A-F449-9A8F-38D2688D6A35}" type="datetimeFigureOut">
              <a:rPr lang="en-US" smtClean="0"/>
              <a:t>5/23/12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E3BDE-3DDB-0945-944C-C4C4CEA212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050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7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15.png"/><Relationship Id="rId5" Type="http://schemas.openxmlformats.org/officeDocument/2006/relationships/image" Target="../media/image11.png"/><Relationship Id="rId6" Type="http://schemas.openxmlformats.org/officeDocument/2006/relationships/image" Target="../media/image14.png"/><Relationship Id="rId7" Type="http://schemas.openxmlformats.org/officeDocument/2006/relationships/image" Target="../media/image13.png"/><Relationship Id="rId8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7" Type="http://schemas.openxmlformats.org/officeDocument/2006/relationships/image" Target="../media/image15.png"/><Relationship Id="rId8" Type="http://schemas.openxmlformats.org/officeDocument/2006/relationships/image" Target="../media/image11.png"/><Relationship Id="rId9" Type="http://schemas.openxmlformats.org/officeDocument/2006/relationships/image" Target="../media/image14.png"/><Relationship Id="rId10" Type="http://schemas.openxmlformats.org/officeDocument/2006/relationships/image" Target="../media/image13.png"/><Relationship Id="rId11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7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7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5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30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hereandabove.com/maze/mazeorig.form.html" TargetMode="External"/><Relationship Id="rId3" Type="http://schemas.openxmlformats.org/officeDocument/2006/relationships/hyperlink" Target="http://www.astrolog.org/labyrnth/art.htm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8.xml"/><Relationship Id="rId5" Type="http://schemas.openxmlformats.org/officeDocument/2006/relationships/image" Target="../media/image4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71787" y="1962121"/>
            <a:ext cx="367720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 smtClean="0">
                <a:latin typeface="Monoton"/>
                <a:cs typeface="Monoton"/>
              </a:rPr>
              <a:t>SINQ</a:t>
            </a:r>
            <a:endParaRPr lang="en-US" sz="9600" dirty="0">
              <a:latin typeface="Monoton"/>
              <a:cs typeface="Monoto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6855" y="3467373"/>
            <a:ext cx="37926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Quicksand Regular"/>
                <a:cs typeface="Quicksand Regular"/>
              </a:rPr>
              <a:t>TOOL FOR GUIDING CHILDREN THROUGH SCIENTIFIC </a:t>
            </a:r>
            <a:r>
              <a:rPr lang="en-US" dirty="0" smtClean="0">
                <a:latin typeface="Quicksand Regular"/>
                <a:cs typeface="Quicksand Regular"/>
              </a:rPr>
              <a:t>INQUIRY</a:t>
            </a:r>
            <a:endParaRPr lang="en-US" dirty="0">
              <a:latin typeface="Quicksand Regular"/>
              <a:cs typeface="Quicksand Regular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2254" y="3562625"/>
            <a:ext cx="2362200" cy="23622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031662" y="506363"/>
            <a:ext cx="366523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Quicksand Regular"/>
                <a:cs typeface="Quicksand Regular"/>
              </a:rPr>
              <a:t>June </a:t>
            </a:r>
            <a:r>
              <a:rPr lang="en-US" dirty="0" err="1" smtClean="0">
                <a:latin typeface="Quicksand Regular"/>
                <a:cs typeface="Quicksand Regular"/>
              </a:rPr>
              <a:t>Ahn</a:t>
            </a:r>
            <a:r>
              <a:rPr lang="en-US" dirty="0" smtClean="0">
                <a:latin typeface="Quicksand Regular"/>
                <a:cs typeface="Quicksand Regular"/>
              </a:rPr>
              <a:t>, Ph.D.</a:t>
            </a:r>
          </a:p>
          <a:p>
            <a:r>
              <a:rPr lang="en-US" dirty="0" err="1" smtClean="0">
                <a:latin typeface="Quicksand Regular"/>
                <a:cs typeface="Quicksand Regular"/>
              </a:rPr>
              <a:t>iSchool</a:t>
            </a:r>
            <a:r>
              <a:rPr lang="en-US" dirty="0">
                <a:latin typeface="Quicksand Regular"/>
                <a:cs typeface="Quicksand Regular"/>
              </a:rPr>
              <a:t> </a:t>
            </a:r>
            <a:r>
              <a:rPr lang="en-US" dirty="0" smtClean="0">
                <a:latin typeface="Quicksand Regular"/>
                <a:cs typeface="Quicksand Regular"/>
              </a:rPr>
              <a:t>+ Education, UMD</a:t>
            </a:r>
          </a:p>
          <a:p>
            <a:endParaRPr lang="en-US" dirty="0" smtClean="0">
              <a:latin typeface="Quicksand Regular"/>
              <a:cs typeface="Quicksand Regular"/>
            </a:endParaRPr>
          </a:p>
          <a:p>
            <a:r>
              <a:rPr lang="en-US" dirty="0" smtClean="0">
                <a:latin typeface="Quicksand Regular"/>
                <a:cs typeface="Quicksand Regular"/>
              </a:rPr>
              <a:t>Michael Gubbels, M.S. Student</a:t>
            </a:r>
          </a:p>
          <a:p>
            <a:r>
              <a:rPr lang="en-US" dirty="0" smtClean="0">
                <a:latin typeface="Quicksand Regular"/>
                <a:cs typeface="Quicksand Regular"/>
              </a:rPr>
              <a:t>HCIM, UMD</a:t>
            </a:r>
          </a:p>
          <a:p>
            <a:endParaRPr lang="en-US" dirty="0" smtClean="0">
              <a:latin typeface="Quicksand Regular"/>
              <a:cs typeface="Quicksand Regular"/>
            </a:endParaRPr>
          </a:p>
          <a:p>
            <a:r>
              <a:rPr lang="en-US" dirty="0" err="1" smtClean="0">
                <a:latin typeface="Quicksand Regular"/>
                <a:cs typeface="Quicksand Regular"/>
              </a:rPr>
              <a:t>Jinyoung</a:t>
            </a:r>
            <a:r>
              <a:rPr lang="en-US" dirty="0" smtClean="0">
                <a:latin typeface="Quicksand Regular"/>
                <a:cs typeface="Quicksand Regular"/>
              </a:rPr>
              <a:t> Kim, Ph.D. Student</a:t>
            </a:r>
          </a:p>
          <a:p>
            <a:r>
              <a:rPr lang="en-US" dirty="0" err="1" smtClean="0">
                <a:latin typeface="Quicksand Regular"/>
                <a:cs typeface="Quicksand Regular"/>
              </a:rPr>
              <a:t>iSchool</a:t>
            </a:r>
            <a:r>
              <a:rPr lang="en-US" dirty="0" smtClean="0">
                <a:latin typeface="Quicksand Regular"/>
                <a:cs typeface="Quicksand Regular"/>
              </a:rPr>
              <a:t>, UMD</a:t>
            </a:r>
            <a:endParaRPr lang="en-US" dirty="0">
              <a:latin typeface="Quicksand Regular"/>
              <a:cs typeface="Quicksand Regular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>
            <a:off x="4693614" y="378588"/>
            <a:ext cx="0" cy="612842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99315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912926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Quicksand Regular"/>
                <a:cs typeface="Quicksand Regular"/>
              </a:rPr>
              <a:t>c</a:t>
            </a:r>
            <a:r>
              <a:rPr lang="en-US" sz="2800" dirty="0" smtClean="0">
                <a:latin typeface="Quicksand Regular"/>
                <a:cs typeface="Quicksand Regular"/>
              </a:rPr>
              <a:t>rowdsourcing scaffolding for scientific inquiry</a:t>
            </a:r>
            <a:endParaRPr lang="en-US" sz="2800" dirty="0">
              <a:latin typeface="Quicksand Regular"/>
              <a:cs typeface="Quicksand Regular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3150819" y="2435344"/>
            <a:ext cx="188888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4070262" y="2435344"/>
            <a:ext cx="1" cy="90898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3998272" y="3352915"/>
            <a:ext cx="132624" cy="132624"/>
          </a:xfrm>
          <a:prstGeom prst="ellipse">
            <a:avLst/>
          </a:prstGeom>
          <a:ln w="9525" cmpd="sng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4139464" y="3109291"/>
            <a:ext cx="43243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Quicksand Regular"/>
                <a:cs typeface="Quicksand Regular"/>
              </a:rPr>
              <a:t>guidance</a:t>
            </a:r>
            <a:endParaRPr lang="en-US" sz="2800" dirty="0">
              <a:latin typeface="Quicksand Regular"/>
              <a:cs typeface="Quicksand Regular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4265777" y="3637939"/>
            <a:ext cx="156105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5021309" y="3637939"/>
            <a:ext cx="1" cy="90898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4949319" y="4555510"/>
            <a:ext cx="132624" cy="132624"/>
          </a:xfrm>
          <a:prstGeom prst="ellipse">
            <a:avLst/>
          </a:prstGeom>
          <a:ln w="9525" cmpd="sng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5096200" y="4325649"/>
            <a:ext cx="43243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Quicksand Regular"/>
                <a:cs typeface="Quicksand Regular"/>
              </a:rPr>
              <a:t>interactions</a:t>
            </a:r>
            <a:endParaRPr lang="en-US" sz="2800" dirty="0">
              <a:latin typeface="Quicksand Regular"/>
              <a:cs typeface="Quicksand Regular"/>
            </a:endParaRPr>
          </a:p>
        </p:txBody>
      </p:sp>
    </p:spTree>
    <p:extLst>
      <p:ext uri="{BB962C8B-B14F-4D97-AF65-F5344CB8AC3E}">
        <p14:creationId xmlns:p14="http://schemas.microsoft.com/office/powerpoint/2010/main" val="26046050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1" animBg="1"/>
      <p:bldP spid="17" grpId="0"/>
      <p:bldP spid="11" grpId="0" animBg="1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507373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Quicksand Regular"/>
                <a:cs typeface="Quicksand Regular"/>
              </a:rPr>
              <a:t>s</a:t>
            </a:r>
            <a:r>
              <a:rPr lang="en-US" sz="2800" dirty="0" smtClean="0">
                <a:latin typeface="Quicksand Regular"/>
                <a:cs typeface="Quicksand Regular"/>
              </a:rPr>
              <a:t>cientific inquiry, a method</a:t>
            </a:r>
            <a:endParaRPr lang="en-US" sz="2800" dirty="0">
              <a:latin typeface="Quicksand Regular"/>
              <a:cs typeface="Quicksand Regular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3487212" y="1518353"/>
            <a:ext cx="2171084" cy="1839919"/>
            <a:chOff x="3433334" y="1276380"/>
            <a:chExt cx="2171084" cy="1839919"/>
          </a:xfrm>
        </p:grpSpPr>
        <p:sp>
          <p:nvSpPr>
            <p:cNvPr id="15" name="Oval 14"/>
            <p:cNvSpPr/>
            <p:nvPr/>
          </p:nvSpPr>
          <p:spPr>
            <a:xfrm>
              <a:off x="3433334" y="2308468"/>
              <a:ext cx="120567" cy="120567"/>
            </a:xfrm>
            <a:prstGeom prst="ellipse">
              <a:avLst/>
            </a:prstGeom>
            <a:ln w="9525" cmpd="sng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" name="Straight Connector 15"/>
            <p:cNvCxnSpPr/>
            <p:nvPr/>
          </p:nvCxnSpPr>
          <p:spPr>
            <a:xfrm>
              <a:off x="3715538" y="2370561"/>
              <a:ext cx="188888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8" name="Oval 17"/>
            <p:cNvSpPr/>
            <p:nvPr/>
          </p:nvSpPr>
          <p:spPr>
            <a:xfrm>
              <a:off x="3433334" y="2653292"/>
              <a:ext cx="120567" cy="120567"/>
            </a:xfrm>
            <a:prstGeom prst="ellipse">
              <a:avLst/>
            </a:prstGeom>
            <a:ln w="9525" cmpd="sng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" name="Straight Connector 18"/>
            <p:cNvCxnSpPr/>
            <p:nvPr/>
          </p:nvCxnSpPr>
          <p:spPr>
            <a:xfrm>
              <a:off x="3715538" y="2715385"/>
              <a:ext cx="188888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2" name="Oval 21"/>
            <p:cNvSpPr/>
            <p:nvPr/>
          </p:nvSpPr>
          <p:spPr>
            <a:xfrm>
              <a:off x="3433334" y="2995732"/>
              <a:ext cx="120567" cy="120567"/>
            </a:xfrm>
            <a:prstGeom prst="ellipse">
              <a:avLst/>
            </a:prstGeom>
            <a:ln w="9525" cmpd="sng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3" name="Straight Connector 22"/>
            <p:cNvCxnSpPr/>
            <p:nvPr/>
          </p:nvCxnSpPr>
          <p:spPr>
            <a:xfrm>
              <a:off x="3715538" y="3057825"/>
              <a:ext cx="188888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Oval 23"/>
            <p:cNvSpPr/>
            <p:nvPr/>
          </p:nvSpPr>
          <p:spPr>
            <a:xfrm>
              <a:off x="3433334" y="1621204"/>
              <a:ext cx="120567" cy="120567"/>
            </a:xfrm>
            <a:prstGeom prst="ellipse">
              <a:avLst/>
            </a:prstGeom>
            <a:ln w="9525" cmpd="sng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3715538" y="1683297"/>
              <a:ext cx="188888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6" name="Oval 25"/>
            <p:cNvSpPr/>
            <p:nvPr/>
          </p:nvSpPr>
          <p:spPr>
            <a:xfrm>
              <a:off x="3433334" y="1966028"/>
              <a:ext cx="120567" cy="120567"/>
            </a:xfrm>
            <a:prstGeom prst="ellipse">
              <a:avLst/>
            </a:prstGeom>
            <a:ln w="9525" cmpd="sng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715538" y="2028121"/>
              <a:ext cx="188888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2" name="Oval 31"/>
            <p:cNvSpPr/>
            <p:nvPr/>
          </p:nvSpPr>
          <p:spPr>
            <a:xfrm>
              <a:off x="3433334" y="1276380"/>
              <a:ext cx="120567" cy="120567"/>
            </a:xfrm>
            <a:prstGeom prst="ellipse">
              <a:avLst/>
            </a:prstGeom>
            <a:ln w="9525" cmpd="sng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3" name="Straight Connector 32"/>
            <p:cNvCxnSpPr/>
            <p:nvPr/>
          </p:nvCxnSpPr>
          <p:spPr>
            <a:xfrm>
              <a:off x="3715538" y="1338473"/>
              <a:ext cx="188888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56082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507373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Quicksand Regular"/>
                <a:cs typeface="Quicksand Regular"/>
              </a:rPr>
              <a:t>s</a:t>
            </a:r>
            <a:r>
              <a:rPr lang="en-US" sz="2800" dirty="0" smtClean="0">
                <a:latin typeface="Quicksand Regular"/>
                <a:cs typeface="Quicksand Regular"/>
              </a:rPr>
              <a:t>cientific inquiry, a black box</a:t>
            </a:r>
            <a:endParaRPr lang="en-US" sz="2800" dirty="0">
              <a:latin typeface="Quicksand Regular"/>
              <a:cs typeface="Quicksand Regular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061351" y="1225901"/>
            <a:ext cx="5012549" cy="5023730"/>
          </a:xfrm>
          <a:prstGeom prst="rect">
            <a:avLst/>
          </a:prstGeom>
          <a:solidFill>
            <a:schemeClr val="tx1"/>
          </a:solidFill>
          <a:ln w="9525" cmpd="sng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1477432" y="3672996"/>
            <a:ext cx="29633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7268632" y="3671459"/>
            <a:ext cx="29633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2819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1760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2373" y="2149373"/>
            <a:ext cx="2559255" cy="2559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3698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0100" y="1225900"/>
            <a:ext cx="5003800" cy="50038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07373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Quicksand Regular"/>
                <a:cs typeface="Quicksand Regular"/>
              </a:rPr>
              <a:t>s</a:t>
            </a:r>
            <a:r>
              <a:rPr lang="en-US" sz="2800" dirty="0" smtClean="0">
                <a:latin typeface="Quicksand Regular"/>
                <a:cs typeface="Quicksand Regular"/>
              </a:rPr>
              <a:t>cientific inquiry, a maze</a:t>
            </a:r>
            <a:endParaRPr lang="en-US" sz="2800" dirty="0">
              <a:latin typeface="Quicksand Regular"/>
              <a:cs typeface="Quicksand Regular"/>
            </a:endParaRPr>
          </a:p>
        </p:txBody>
      </p:sp>
    </p:spTree>
    <p:extLst>
      <p:ext uri="{BB962C8B-B14F-4D97-AF65-F5344CB8AC3E}">
        <p14:creationId xmlns:p14="http://schemas.microsoft.com/office/powerpoint/2010/main" val="9816755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507373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Quicksand Regular"/>
                <a:cs typeface="Quicksand Regular"/>
              </a:rPr>
              <a:t>s</a:t>
            </a:r>
            <a:r>
              <a:rPr lang="en-US" sz="2800" dirty="0" smtClean="0">
                <a:latin typeface="Quicksand Regular"/>
                <a:cs typeface="Quicksand Regular"/>
              </a:rPr>
              <a:t>cientific inquiry, maze of mazes</a:t>
            </a:r>
            <a:endParaRPr lang="en-US" sz="2800" dirty="0">
              <a:latin typeface="Quicksand Regular"/>
              <a:cs typeface="Quicksand Regular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60600"/>
            <a:ext cx="9144000" cy="2320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5282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2373" y="2149373"/>
            <a:ext cx="2559255" cy="2559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195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489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0817" y="1517336"/>
            <a:ext cx="6022366" cy="3823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4890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111096"/>
            <a:ext cx="8229600" cy="2626883"/>
          </a:xfrm>
        </p:spPr>
        <p:txBody>
          <a:bodyPr>
            <a:normAutofit/>
          </a:bodyPr>
          <a:lstStyle/>
          <a:p>
            <a:r>
              <a:rPr lang="en-US" sz="4000" dirty="0" smtClean="0">
                <a:latin typeface="Quicksand Regular"/>
                <a:cs typeface="Quicksand Regular"/>
              </a:rPr>
              <a:t>“Why is the </a:t>
            </a:r>
            <a:r>
              <a:rPr lang="en-US" sz="4000" b="1" dirty="0" smtClean="0">
                <a:latin typeface="Quicksand Regular"/>
                <a:cs typeface="Quicksand Regular"/>
              </a:rPr>
              <a:t>poop</a:t>
            </a:r>
            <a:r>
              <a:rPr lang="en-US" sz="4000" dirty="0" smtClean="0">
                <a:latin typeface="Quicksand Regular"/>
                <a:cs typeface="Quicksand Regular"/>
              </a:rPr>
              <a:t> on fire?”</a:t>
            </a:r>
            <a:endParaRPr lang="en-US" sz="4000" dirty="0">
              <a:latin typeface="Quicksand Regular"/>
              <a:cs typeface="Quicksand Regular"/>
            </a:endParaRPr>
          </a:p>
        </p:txBody>
      </p:sp>
    </p:spTree>
    <p:extLst>
      <p:ext uri="{BB962C8B-B14F-4D97-AF65-F5344CB8AC3E}">
        <p14:creationId xmlns:p14="http://schemas.microsoft.com/office/powerpoint/2010/main" val="15850157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-864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4890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74838"/>
            <a:ext cx="8229600" cy="2036762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Quicksand Regular"/>
                <a:cs typeface="Quicksand Regular"/>
              </a:rPr>
              <a:t>how?</a:t>
            </a:r>
            <a:endParaRPr lang="en-US" dirty="0">
              <a:latin typeface="Quicksand Regular"/>
              <a:cs typeface="Quicksand Regular"/>
            </a:endParaRPr>
          </a:p>
        </p:txBody>
      </p:sp>
    </p:spTree>
    <p:extLst>
      <p:ext uri="{BB962C8B-B14F-4D97-AF65-F5344CB8AC3E}">
        <p14:creationId xmlns:p14="http://schemas.microsoft.com/office/powerpoint/2010/main" val="21997141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507373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Quicksand Regular"/>
                <a:cs typeface="Quicksand Regular"/>
              </a:rPr>
              <a:t>m</a:t>
            </a:r>
            <a:r>
              <a:rPr lang="en-US" sz="2800" dirty="0" smtClean="0">
                <a:latin typeface="Quicksand Regular"/>
                <a:cs typeface="Quicksand Regular"/>
              </a:rPr>
              <a:t>ultiple entry points</a:t>
            </a:r>
            <a:endParaRPr lang="en-US" sz="2800" dirty="0">
              <a:latin typeface="Quicksand Regular"/>
              <a:cs typeface="Quicksand Regular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2028378" y="1746227"/>
            <a:ext cx="5092247" cy="4548909"/>
            <a:chOff x="1773766" y="1225900"/>
            <a:chExt cx="5601471" cy="50038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70100" y="1225900"/>
              <a:ext cx="5003800" cy="5003800"/>
            </a:xfrm>
            <a:prstGeom prst="rect">
              <a:avLst/>
            </a:prstGeom>
          </p:spPr>
        </p:pic>
        <p:cxnSp>
          <p:nvCxnSpPr>
            <p:cNvPr id="3" name="Straight Arrow Connector 2"/>
            <p:cNvCxnSpPr/>
            <p:nvPr/>
          </p:nvCxnSpPr>
          <p:spPr>
            <a:xfrm>
              <a:off x="1773766" y="1804171"/>
              <a:ext cx="29633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Straight Arrow Connector 6"/>
            <p:cNvCxnSpPr/>
            <p:nvPr/>
          </p:nvCxnSpPr>
          <p:spPr>
            <a:xfrm>
              <a:off x="1773766" y="2610814"/>
              <a:ext cx="29633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>
            <a:xfrm flipH="1">
              <a:off x="7073900" y="2201337"/>
              <a:ext cx="29633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 flipH="1">
              <a:off x="7078903" y="5555676"/>
              <a:ext cx="29633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1" name="Oval 20"/>
          <p:cNvSpPr/>
          <p:nvPr/>
        </p:nvSpPr>
        <p:spPr>
          <a:xfrm>
            <a:off x="2957001" y="1080876"/>
            <a:ext cx="632199" cy="431800"/>
          </a:xfrm>
          <a:prstGeom prst="ellipse">
            <a:avLst/>
          </a:prstGeom>
          <a:ln w="9525" cmpd="sng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Quicksand Regular"/>
                <a:cs typeface="Quicksand Regular"/>
              </a:rPr>
              <a:t>1</a:t>
            </a:r>
            <a:endParaRPr lang="en-US" sz="2800" dirty="0">
              <a:latin typeface="Quicksand Regular"/>
              <a:cs typeface="Quicksand Regular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3848049" y="1080876"/>
            <a:ext cx="632199" cy="431800"/>
          </a:xfrm>
          <a:prstGeom prst="ellipse">
            <a:avLst/>
          </a:prstGeom>
          <a:ln w="9525" cmpd="sng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Quicksand Regular"/>
                <a:cs typeface="Quicksand Regular"/>
              </a:rPr>
              <a:t>2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503489" y="1108889"/>
            <a:ext cx="4302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Quicksand Regular"/>
                <a:cs typeface="Quicksand Regular"/>
              </a:rPr>
              <a:t>or</a:t>
            </a:r>
            <a:endParaRPr lang="en-US" dirty="0">
              <a:latin typeface="Quicksand Regular"/>
              <a:cs typeface="Quicksand Regular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4663756" y="1080876"/>
            <a:ext cx="632199" cy="431800"/>
          </a:xfrm>
          <a:prstGeom prst="ellipse">
            <a:avLst/>
          </a:prstGeom>
          <a:ln w="9525" cmpd="sng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Quicksand Regular"/>
                <a:cs typeface="Quicksand Regular"/>
              </a:rPr>
              <a:t>3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357841" y="1108889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Quicksand Regular"/>
                <a:cs typeface="Quicksand Regular"/>
              </a:rPr>
              <a:t>or</a:t>
            </a:r>
            <a:endParaRPr lang="en-US" dirty="0">
              <a:latin typeface="Quicksand Regular"/>
              <a:cs typeface="Quicksand Regular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5554802" y="1080876"/>
            <a:ext cx="632199" cy="431800"/>
          </a:xfrm>
          <a:prstGeom prst="ellipse">
            <a:avLst/>
          </a:prstGeom>
          <a:ln w="9525" cmpd="sng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Quicksand Regular"/>
                <a:cs typeface="Quicksand Regular"/>
              </a:rPr>
              <a:t>4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210244" y="1108889"/>
            <a:ext cx="4302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Quicksand Regular"/>
                <a:cs typeface="Quicksand Regular"/>
              </a:rPr>
              <a:t>or</a:t>
            </a:r>
            <a:endParaRPr lang="en-US" dirty="0">
              <a:latin typeface="Quicksand Regular"/>
              <a:cs typeface="Quicksand Regular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1596578" y="2038748"/>
            <a:ext cx="431800" cy="431800"/>
          </a:xfrm>
          <a:prstGeom prst="ellipse">
            <a:avLst/>
          </a:prstGeom>
          <a:ln w="9525" cmpd="sng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Quicksand Regular"/>
                <a:cs typeface="Quicksand Regular"/>
              </a:rPr>
              <a:t>1</a:t>
            </a:r>
            <a:endParaRPr lang="en-US" sz="2800" dirty="0">
              <a:latin typeface="Quicksand Regular"/>
              <a:cs typeface="Quicksand Regular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7120625" y="2391168"/>
            <a:ext cx="431800" cy="431800"/>
          </a:xfrm>
          <a:prstGeom prst="ellipse">
            <a:avLst/>
          </a:prstGeom>
          <a:ln w="9525" cmpd="sng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Quicksand Regular"/>
                <a:cs typeface="Quicksand Regular"/>
              </a:rPr>
              <a:t>2</a:t>
            </a:r>
          </a:p>
        </p:txBody>
      </p:sp>
      <p:sp>
        <p:nvSpPr>
          <p:cNvPr id="37" name="Oval 36"/>
          <p:cNvSpPr/>
          <p:nvPr/>
        </p:nvSpPr>
        <p:spPr>
          <a:xfrm>
            <a:off x="1596578" y="2761050"/>
            <a:ext cx="431800" cy="431800"/>
          </a:xfrm>
          <a:prstGeom prst="ellipse">
            <a:avLst/>
          </a:prstGeom>
          <a:ln w="9525" cmpd="sng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Quicksand Regular"/>
                <a:cs typeface="Quicksand Regular"/>
              </a:rPr>
              <a:t>3</a:t>
            </a:r>
          </a:p>
        </p:txBody>
      </p:sp>
      <p:sp>
        <p:nvSpPr>
          <p:cNvPr id="38" name="Oval 37"/>
          <p:cNvSpPr/>
          <p:nvPr/>
        </p:nvSpPr>
        <p:spPr>
          <a:xfrm>
            <a:off x="7120625" y="5440567"/>
            <a:ext cx="431800" cy="431800"/>
          </a:xfrm>
          <a:prstGeom prst="ellipse">
            <a:avLst/>
          </a:prstGeom>
          <a:ln w="9525" cmpd="sng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Quicksand Regular"/>
                <a:cs typeface="Quicksand Regular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1803210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507373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Quicksand Regular"/>
                <a:cs typeface="Quicksand Regular"/>
              </a:rPr>
              <a:t>simultaneous entry</a:t>
            </a:r>
            <a:endParaRPr lang="en-US" sz="2800" dirty="0">
              <a:latin typeface="Quicksand Regular"/>
              <a:cs typeface="Quicksand Regular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2028378" y="1746227"/>
            <a:ext cx="5092247" cy="4548909"/>
            <a:chOff x="1773766" y="1225900"/>
            <a:chExt cx="5601471" cy="50038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70100" y="1225900"/>
              <a:ext cx="5003800" cy="5003800"/>
            </a:xfrm>
            <a:prstGeom prst="rect">
              <a:avLst/>
            </a:prstGeom>
          </p:spPr>
        </p:pic>
        <p:cxnSp>
          <p:nvCxnSpPr>
            <p:cNvPr id="3" name="Straight Arrow Connector 2"/>
            <p:cNvCxnSpPr/>
            <p:nvPr/>
          </p:nvCxnSpPr>
          <p:spPr>
            <a:xfrm>
              <a:off x="1773766" y="1804171"/>
              <a:ext cx="29633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Straight Arrow Connector 6"/>
            <p:cNvCxnSpPr/>
            <p:nvPr/>
          </p:nvCxnSpPr>
          <p:spPr>
            <a:xfrm>
              <a:off x="1773766" y="2610814"/>
              <a:ext cx="29633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>
            <a:xfrm flipH="1">
              <a:off x="7073900" y="2201337"/>
              <a:ext cx="29633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 flipH="1">
              <a:off x="7078903" y="5555676"/>
              <a:ext cx="29633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1" name="Oval 20"/>
          <p:cNvSpPr/>
          <p:nvPr/>
        </p:nvSpPr>
        <p:spPr>
          <a:xfrm>
            <a:off x="2957001" y="1080876"/>
            <a:ext cx="632199" cy="431800"/>
          </a:xfrm>
          <a:prstGeom prst="ellipse">
            <a:avLst/>
          </a:prstGeom>
          <a:ln w="9525" cmpd="sng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Quicksand Regular"/>
                <a:cs typeface="Quicksand Regular"/>
              </a:rPr>
              <a:t>1</a:t>
            </a:r>
            <a:endParaRPr lang="en-US" sz="2800" dirty="0">
              <a:latin typeface="Quicksand Regular"/>
              <a:cs typeface="Quicksand Regular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3848049" y="1080876"/>
            <a:ext cx="632199" cy="431800"/>
          </a:xfrm>
          <a:prstGeom prst="ellipse">
            <a:avLst/>
          </a:prstGeom>
          <a:ln w="9525" cmpd="sng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Quicksand Regular"/>
                <a:cs typeface="Quicksand Regular"/>
              </a:rPr>
              <a:t>2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545962" y="1108889"/>
            <a:ext cx="345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Quicksand Regular"/>
                <a:cs typeface="Quicksand Regular"/>
              </a:rPr>
              <a:t>&amp;</a:t>
            </a:r>
            <a:endParaRPr lang="en-US" dirty="0">
              <a:latin typeface="Quicksand Regular"/>
              <a:cs typeface="Quicksand Regular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4663756" y="1080876"/>
            <a:ext cx="632199" cy="431800"/>
          </a:xfrm>
          <a:prstGeom prst="ellipse">
            <a:avLst/>
          </a:prstGeom>
          <a:ln w="9525" cmpd="sng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Quicksand Regular"/>
                <a:cs typeface="Quicksand Regular"/>
              </a:rPr>
              <a:t>3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399339" y="1108889"/>
            <a:ext cx="345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Quicksand Regular"/>
                <a:cs typeface="Quicksand Regular"/>
              </a:rPr>
              <a:t>&amp;</a:t>
            </a:r>
            <a:endParaRPr lang="en-US" dirty="0">
              <a:latin typeface="Quicksand Regular"/>
              <a:cs typeface="Quicksand Regular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5554802" y="1080876"/>
            <a:ext cx="632199" cy="431800"/>
          </a:xfrm>
          <a:prstGeom prst="ellipse">
            <a:avLst/>
          </a:prstGeom>
          <a:ln w="9525" cmpd="sng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Quicksand Regular"/>
                <a:cs typeface="Quicksand Regular"/>
              </a:rPr>
              <a:t>4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252717" y="1108889"/>
            <a:ext cx="345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Quicksand Regular"/>
                <a:cs typeface="Quicksand Regular"/>
              </a:rPr>
              <a:t>&amp;</a:t>
            </a:r>
            <a:endParaRPr lang="en-US" dirty="0">
              <a:latin typeface="Quicksand Regular"/>
              <a:cs typeface="Quicksand Regular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1596578" y="2038748"/>
            <a:ext cx="431800" cy="431800"/>
          </a:xfrm>
          <a:prstGeom prst="ellipse">
            <a:avLst/>
          </a:prstGeom>
          <a:ln w="9525" cmpd="sng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Quicksand Regular"/>
                <a:cs typeface="Quicksand Regular"/>
              </a:rPr>
              <a:t>1</a:t>
            </a:r>
            <a:endParaRPr lang="en-US" sz="2800" dirty="0">
              <a:latin typeface="Quicksand Regular"/>
              <a:cs typeface="Quicksand Regular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7120625" y="2391168"/>
            <a:ext cx="431800" cy="431800"/>
          </a:xfrm>
          <a:prstGeom prst="ellipse">
            <a:avLst/>
          </a:prstGeom>
          <a:ln w="9525" cmpd="sng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Quicksand Regular"/>
                <a:cs typeface="Quicksand Regular"/>
              </a:rPr>
              <a:t>2</a:t>
            </a:r>
          </a:p>
        </p:txBody>
      </p:sp>
      <p:sp>
        <p:nvSpPr>
          <p:cNvPr id="37" name="Oval 36"/>
          <p:cNvSpPr/>
          <p:nvPr/>
        </p:nvSpPr>
        <p:spPr>
          <a:xfrm>
            <a:off x="1596578" y="2761050"/>
            <a:ext cx="431800" cy="431800"/>
          </a:xfrm>
          <a:prstGeom prst="ellipse">
            <a:avLst/>
          </a:prstGeom>
          <a:ln w="9525" cmpd="sng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Quicksand Regular"/>
                <a:cs typeface="Quicksand Regular"/>
              </a:rPr>
              <a:t>3</a:t>
            </a:r>
          </a:p>
        </p:txBody>
      </p:sp>
      <p:sp>
        <p:nvSpPr>
          <p:cNvPr id="38" name="Oval 37"/>
          <p:cNvSpPr/>
          <p:nvPr/>
        </p:nvSpPr>
        <p:spPr>
          <a:xfrm>
            <a:off x="7120625" y="5440567"/>
            <a:ext cx="431800" cy="431800"/>
          </a:xfrm>
          <a:prstGeom prst="ellipse">
            <a:avLst/>
          </a:prstGeom>
          <a:ln w="9525" cmpd="sng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Quicksand Regular"/>
                <a:cs typeface="Quicksand Regular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9495871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507373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Quicksand Regular"/>
                <a:cs typeface="Quicksand Regular"/>
              </a:rPr>
              <a:t>social process</a:t>
            </a:r>
            <a:endParaRPr lang="en-US" sz="2800" dirty="0">
              <a:latin typeface="Quicksand Regular"/>
              <a:cs typeface="Quicksand Regular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2028378" y="1746227"/>
            <a:ext cx="5092247" cy="4548909"/>
            <a:chOff x="1773766" y="1225900"/>
            <a:chExt cx="5601471" cy="50038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70100" y="1225900"/>
              <a:ext cx="5003800" cy="5003800"/>
            </a:xfrm>
            <a:prstGeom prst="rect">
              <a:avLst/>
            </a:prstGeom>
          </p:spPr>
        </p:pic>
        <p:cxnSp>
          <p:nvCxnSpPr>
            <p:cNvPr id="3" name="Straight Arrow Connector 2"/>
            <p:cNvCxnSpPr/>
            <p:nvPr/>
          </p:nvCxnSpPr>
          <p:spPr>
            <a:xfrm>
              <a:off x="1773766" y="1804171"/>
              <a:ext cx="29633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Straight Arrow Connector 6"/>
            <p:cNvCxnSpPr/>
            <p:nvPr/>
          </p:nvCxnSpPr>
          <p:spPr>
            <a:xfrm>
              <a:off x="1773766" y="2610814"/>
              <a:ext cx="29633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>
            <a:xfrm flipH="1">
              <a:off x="7073900" y="2201337"/>
              <a:ext cx="29633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 flipH="1">
              <a:off x="7078903" y="5555676"/>
              <a:ext cx="29633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6" name="TextBox 25"/>
          <p:cNvSpPr txBox="1"/>
          <p:nvPr/>
        </p:nvSpPr>
        <p:spPr>
          <a:xfrm>
            <a:off x="3545962" y="1108889"/>
            <a:ext cx="345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Quicksand Regular"/>
                <a:cs typeface="Quicksand Regular"/>
              </a:rPr>
              <a:t>&amp;</a:t>
            </a:r>
            <a:endParaRPr lang="en-US" dirty="0">
              <a:latin typeface="Quicksand Regular"/>
              <a:cs typeface="Quicksand Regular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99339" y="1108889"/>
            <a:ext cx="345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Quicksand Regular"/>
                <a:cs typeface="Quicksand Regular"/>
              </a:rPr>
              <a:t>&amp;</a:t>
            </a:r>
            <a:endParaRPr lang="en-US" dirty="0">
              <a:latin typeface="Quicksand Regular"/>
              <a:cs typeface="Quicksand Regular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252717" y="1108889"/>
            <a:ext cx="345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Quicksand Regular"/>
                <a:cs typeface="Quicksand Regular"/>
              </a:rPr>
              <a:t>&amp;</a:t>
            </a:r>
            <a:endParaRPr lang="en-US" dirty="0">
              <a:latin typeface="Quicksand Regular"/>
              <a:cs typeface="Quicksand Regular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1596578" y="2038748"/>
            <a:ext cx="431800" cy="431800"/>
          </a:xfrm>
          <a:prstGeom prst="ellipse">
            <a:avLst/>
          </a:prstGeom>
          <a:ln w="9525" cmpd="sng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Quicksand Regular"/>
                <a:cs typeface="Quicksand Regular"/>
              </a:rPr>
              <a:t>1</a:t>
            </a:r>
            <a:endParaRPr lang="en-US" sz="2800" dirty="0">
              <a:latin typeface="Quicksand Regular"/>
              <a:cs typeface="Quicksand Regular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7120625" y="2391168"/>
            <a:ext cx="431800" cy="431800"/>
          </a:xfrm>
          <a:prstGeom prst="ellipse">
            <a:avLst/>
          </a:prstGeom>
          <a:ln w="9525" cmpd="sng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Quicksand Regular"/>
                <a:cs typeface="Quicksand Regular"/>
              </a:rPr>
              <a:t>2</a:t>
            </a:r>
          </a:p>
        </p:txBody>
      </p:sp>
      <p:sp>
        <p:nvSpPr>
          <p:cNvPr id="37" name="Oval 36"/>
          <p:cNvSpPr/>
          <p:nvPr/>
        </p:nvSpPr>
        <p:spPr>
          <a:xfrm>
            <a:off x="1596578" y="2761050"/>
            <a:ext cx="431800" cy="431800"/>
          </a:xfrm>
          <a:prstGeom prst="ellipse">
            <a:avLst/>
          </a:prstGeom>
          <a:ln w="9525" cmpd="sng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Quicksand Regular"/>
                <a:cs typeface="Quicksand Regular"/>
              </a:rPr>
              <a:t>3</a:t>
            </a:r>
          </a:p>
        </p:txBody>
      </p:sp>
      <p:sp>
        <p:nvSpPr>
          <p:cNvPr id="38" name="Oval 37"/>
          <p:cNvSpPr/>
          <p:nvPr/>
        </p:nvSpPr>
        <p:spPr>
          <a:xfrm>
            <a:off x="7120625" y="5440567"/>
            <a:ext cx="431800" cy="431800"/>
          </a:xfrm>
          <a:prstGeom prst="ellipse">
            <a:avLst/>
          </a:prstGeom>
          <a:ln w="9525" cmpd="sng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Quicksand Regular"/>
                <a:cs typeface="Quicksand Regular"/>
              </a:rPr>
              <a:t>4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2870" y="2009077"/>
            <a:ext cx="230916" cy="525701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9932" y="1094376"/>
            <a:ext cx="173491" cy="39496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42241" y="2367905"/>
            <a:ext cx="236186" cy="530165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63181" y="1100476"/>
            <a:ext cx="177450" cy="398321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84362" y="1094543"/>
            <a:ext cx="177450" cy="398321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02870" y="2740157"/>
            <a:ext cx="236186" cy="53016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93624" y="1095480"/>
            <a:ext cx="177450" cy="403985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77559" y="5413535"/>
            <a:ext cx="236186" cy="537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9997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507373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Quicksand Regular"/>
                <a:cs typeface="Quicksand Regular"/>
              </a:rPr>
              <a:t>distribute scientific inquiry</a:t>
            </a:r>
            <a:endParaRPr lang="en-US" sz="2800" dirty="0">
              <a:latin typeface="Quicksand Regular"/>
              <a:cs typeface="Quicksand Regular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2452" y="1426542"/>
            <a:ext cx="2259039" cy="2259039"/>
          </a:xfrm>
          <a:prstGeom prst="rect">
            <a:avLst/>
          </a:prstGeom>
        </p:spPr>
      </p:pic>
      <p:grpSp>
        <p:nvGrpSpPr>
          <p:cNvPr id="47" name="Group 46"/>
          <p:cNvGrpSpPr/>
          <p:nvPr/>
        </p:nvGrpSpPr>
        <p:grpSpPr>
          <a:xfrm>
            <a:off x="1290296" y="3892365"/>
            <a:ext cx="6493500" cy="361753"/>
            <a:chOff x="1290296" y="3983040"/>
            <a:chExt cx="6493500" cy="361753"/>
          </a:xfrm>
        </p:grpSpPr>
        <p:cxnSp>
          <p:nvCxnSpPr>
            <p:cNvPr id="18" name="Straight Arrow Connector 17"/>
            <p:cNvCxnSpPr/>
            <p:nvPr/>
          </p:nvCxnSpPr>
          <p:spPr>
            <a:xfrm flipH="1">
              <a:off x="1290296" y="3983040"/>
              <a:ext cx="425064" cy="36175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/>
            <p:nvPr/>
          </p:nvCxnSpPr>
          <p:spPr>
            <a:xfrm>
              <a:off x="7374361" y="3983040"/>
              <a:ext cx="409435" cy="35499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Arrow Connector 24"/>
            <p:cNvCxnSpPr/>
            <p:nvPr/>
          </p:nvCxnSpPr>
          <p:spPr>
            <a:xfrm>
              <a:off x="5507319" y="3983040"/>
              <a:ext cx="143430" cy="36175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/>
            <p:nvPr/>
          </p:nvCxnSpPr>
          <p:spPr>
            <a:xfrm flipH="1">
              <a:off x="3485654" y="3983040"/>
              <a:ext cx="142549" cy="36175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79" name="Group 278"/>
          <p:cNvGrpSpPr/>
          <p:nvPr/>
        </p:nvGrpSpPr>
        <p:grpSpPr>
          <a:xfrm>
            <a:off x="280007" y="4393161"/>
            <a:ext cx="8585075" cy="1841307"/>
            <a:chOff x="280007" y="1465792"/>
            <a:chExt cx="8585075" cy="1841307"/>
          </a:xfrm>
        </p:grpSpPr>
        <p:grpSp>
          <p:nvGrpSpPr>
            <p:cNvPr id="280" name="Group 279"/>
            <p:cNvGrpSpPr/>
            <p:nvPr/>
          </p:nvGrpSpPr>
          <p:grpSpPr>
            <a:xfrm>
              <a:off x="280007" y="1465792"/>
              <a:ext cx="8585075" cy="1841307"/>
              <a:chOff x="280007" y="4391782"/>
              <a:chExt cx="8585075" cy="1841307"/>
            </a:xfrm>
          </p:grpSpPr>
          <p:pic>
            <p:nvPicPr>
              <p:cNvPr id="283" name="Picture 28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80007" y="4391782"/>
                <a:ext cx="1841306" cy="1841307"/>
              </a:xfrm>
              <a:prstGeom prst="rect">
                <a:avLst/>
              </a:prstGeom>
            </p:spPr>
          </p:pic>
          <p:pic>
            <p:nvPicPr>
              <p:cNvPr id="284" name="Picture 28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527566" y="4391782"/>
                <a:ext cx="1841306" cy="1841307"/>
              </a:xfrm>
              <a:prstGeom prst="rect">
                <a:avLst/>
              </a:prstGeom>
            </p:spPr>
          </p:pic>
          <p:pic>
            <p:nvPicPr>
              <p:cNvPr id="285" name="Picture 28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775125" y="4391782"/>
                <a:ext cx="1841306" cy="1841307"/>
              </a:xfrm>
              <a:prstGeom prst="rect">
                <a:avLst/>
              </a:prstGeom>
            </p:spPr>
          </p:pic>
          <p:pic>
            <p:nvPicPr>
              <p:cNvPr id="286" name="Picture 28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023776" y="4391782"/>
                <a:ext cx="1841306" cy="1841307"/>
              </a:xfrm>
              <a:prstGeom prst="rect">
                <a:avLst/>
              </a:prstGeom>
            </p:spPr>
          </p:pic>
          <p:pic>
            <p:nvPicPr>
              <p:cNvPr id="287" name="Picture 286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16804" y="5139132"/>
                <a:ext cx="173491" cy="394967"/>
              </a:xfrm>
              <a:prstGeom prst="rect">
                <a:avLst/>
              </a:prstGeom>
            </p:spPr>
          </p:pic>
          <p:pic>
            <p:nvPicPr>
              <p:cNvPr id="288" name="Picture 287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867143" y="5139132"/>
                <a:ext cx="177450" cy="403985"/>
              </a:xfrm>
              <a:prstGeom prst="rect">
                <a:avLst/>
              </a:prstGeom>
            </p:spPr>
          </p:pic>
        </p:grpSp>
        <p:pic>
          <p:nvPicPr>
            <p:cNvPr id="281" name="Picture 28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353727" y="2209788"/>
              <a:ext cx="177450" cy="398321"/>
            </a:xfrm>
            <a:prstGeom prst="rect">
              <a:avLst/>
            </a:prstGeom>
          </p:spPr>
        </p:pic>
        <p:pic>
          <p:nvPicPr>
            <p:cNvPr id="282" name="Picture 28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612766" y="2217257"/>
              <a:ext cx="177450" cy="3983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54660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507373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Quicksand Regular"/>
                <a:cs typeface="Quicksand Regular"/>
              </a:rPr>
              <a:t>let children participate</a:t>
            </a:r>
            <a:endParaRPr lang="en-US" sz="2800" dirty="0">
              <a:latin typeface="Quicksand Regular"/>
              <a:cs typeface="Quicksand Regular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7566" y="4057654"/>
            <a:ext cx="1841306" cy="184130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0007" y="4057653"/>
            <a:ext cx="1841306" cy="1841307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75125" y="4057652"/>
            <a:ext cx="1841308" cy="184130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22685" y="4057653"/>
            <a:ext cx="1841308" cy="1841308"/>
          </a:xfrm>
          <a:prstGeom prst="rect">
            <a:avLst/>
          </a:prstGeom>
        </p:spPr>
      </p:pic>
      <p:cxnSp>
        <p:nvCxnSpPr>
          <p:cNvPr id="25" name="Straight Arrow Connector 24"/>
          <p:cNvCxnSpPr/>
          <p:nvPr/>
        </p:nvCxnSpPr>
        <p:spPr>
          <a:xfrm>
            <a:off x="1196981" y="3488539"/>
            <a:ext cx="0" cy="36175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7935938" y="3488539"/>
            <a:ext cx="0" cy="36175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5694632" y="3488539"/>
            <a:ext cx="0" cy="36175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H="1">
            <a:off x="3446770" y="3488539"/>
            <a:ext cx="1" cy="36175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55" name="Group 154"/>
          <p:cNvGrpSpPr/>
          <p:nvPr/>
        </p:nvGrpSpPr>
        <p:grpSpPr>
          <a:xfrm>
            <a:off x="280007" y="1465792"/>
            <a:ext cx="8585075" cy="1841307"/>
            <a:chOff x="280007" y="1465792"/>
            <a:chExt cx="8585075" cy="1841307"/>
          </a:xfrm>
        </p:grpSpPr>
        <p:grpSp>
          <p:nvGrpSpPr>
            <p:cNvPr id="141" name="Group 140"/>
            <p:cNvGrpSpPr/>
            <p:nvPr/>
          </p:nvGrpSpPr>
          <p:grpSpPr>
            <a:xfrm>
              <a:off x="280007" y="1465792"/>
              <a:ext cx="8585075" cy="1841307"/>
              <a:chOff x="280007" y="4391782"/>
              <a:chExt cx="8585075" cy="1841307"/>
            </a:xfrm>
          </p:grpSpPr>
          <p:pic>
            <p:nvPicPr>
              <p:cNvPr id="142" name="Picture 141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80007" y="4391782"/>
                <a:ext cx="1841306" cy="1841307"/>
              </a:xfrm>
              <a:prstGeom prst="rect">
                <a:avLst/>
              </a:prstGeom>
            </p:spPr>
          </p:pic>
          <p:pic>
            <p:nvPicPr>
              <p:cNvPr id="143" name="Picture 142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527566" y="4391782"/>
                <a:ext cx="1841306" cy="1841307"/>
              </a:xfrm>
              <a:prstGeom prst="rect">
                <a:avLst/>
              </a:prstGeom>
            </p:spPr>
          </p:pic>
          <p:pic>
            <p:nvPicPr>
              <p:cNvPr id="144" name="Picture 143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775125" y="4391782"/>
                <a:ext cx="1841306" cy="1841307"/>
              </a:xfrm>
              <a:prstGeom prst="rect">
                <a:avLst/>
              </a:prstGeom>
            </p:spPr>
          </p:pic>
          <p:pic>
            <p:nvPicPr>
              <p:cNvPr id="145" name="Picture 144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023776" y="4391782"/>
                <a:ext cx="1841306" cy="1841307"/>
              </a:xfrm>
              <a:prstGeom prst="rect">
                <a:avLst/>
              </a:prstGeom>
            </p:spPr>
          </p:pic>
          <p:pic>
            <p:nvPicPr>
              <p:cNvPr id="146" name="Picture 145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116804" y="5139132"/>
                <a:ext cx="173491" cy="394967"/>
              </a:xfrm>
              <a:prstGeom prst="rect">
                <a:avLst/>
              </a:prstGeom>
            </p:spPr>
          </p:pic>
          <p:pic>
            <p:nvPicPr>
              <p:cNvPr id="149" name="Picture 148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867143" y="5139132"/>
                <a:ext cx="177450" cy="403985"/>
              </a:xfrm>
              <a:prstGeom prst="rect">
                <a:avLst/>
              </a:prstGeom>
            </p:spPr>
          </p:pic>
        </p:grpSp>
        <p:pic>
          <p:nvPicPr>
            <p:cNvPr id="153" name="Picture 152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353727" y="2209788"/>
              <a:ext cx="177450" cy="398321"/>
            </a:xfrm>
            <a:prstGeom prst="rect">
              <a:avLst/>
            </a:prstGeom>
          </p:spPr>
        </p:pic>
        <p:pic>
          <p:nvPicPr>
            <p:cNvPr id="154" name="Picture 153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612766" y="2217257"/>
              <a:ext cx="177450" cy="3983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9430516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507373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Quicksand Regular"/>
                <a:cs typeface="Quicksand Regular"/>
              </a:rPr>
              <a:t>combine into whole</a:t>
            </a:r>
            <a:endParaRPr lang="en-US" sz="2800" dirty="0">
              <a:latin typeface="Quicksand Regular"/>
              <a:cs typeface="Quicksand Regular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80007" y="1423427"/>
            <a:ext cx="8583986" cy="4815265"/>
            <a:chOff x="255096" y="1423427"/>
            <a:chExt cx="8583986" cy="4815265"/>
          </a:xfrm>
        </p:grpSpPr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02655" y="1423429"/>
              <a:ext cx="1841306" cy="1841307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255096" y="1423428"/>
              <a:ext cx="1841306" cy="1841307"/>
            </a:xfrm>
            <a:prstGeom prst="rect">
              <a:avLst/>
            </a:prstGeom>
          </p:spPr>
        </p:pic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750214" y="1423427"/>
              <a:ext cx="1841308" cy="1841308"/>
            </a:xfrm>
            <a:prstGeom prst="rect">
              <a:avLst/>
            </a:prstGeom>
          </p:spPr>
        </p:pic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997774" y="1423428"/>
              <a:ext cx="1841308" cy="1841308"/>
            </a:xfrm>
            <a:prstGeom prst="rect">
              <a:avLst/>
            </a:prstGeom>
          </p:spPr>
        </p:pic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433732" y="3970933"/>
              <a:ext cx="2267759" cy="2267759"/>
            </a:xfrm>
            <a:prstGeom prst="rect">
              <a:avLst/>
            </a:prstGeom>
          </p:spPr>
        </p:pic>
        <p:cxnSp>
          <p:nvCxnSpPr>
            <p:cNvPr id="49" name="Straight Arrow Connector 48"/>
            <p:cNvCxnSpPr/>
            <p:nvPr/>
          </p:nvCxnSpPr>
          <p:spPr>
            <a:xfrm>
              <a:off x="1290296" y="3405513"/>
              <a:ext cx="425064" cy="36175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Straight Arrow Connector 49"/>
            <p:cNvCxnSpPr/>
            <p:nvPr/>
          </p:nvCxnSpPr>
          <p:spPr>
            <a:xfrm flipH="1">
              <a:off x="7374361" y="3412275"/>
              <a:ext cx="409435" cy="35499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1" name="Straight Arrow Connector 50"/>
            <p:cNvCxnSpPr/>
            <p:nvPr/>
          </p:nvCxnSpPr>
          <p:spPr>
            <a:xfrm flipH="1">
              <a:off x="5507319" y="3405513"/>
              <a:ext cx="143430" cy="36175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2" name="Straight Arrow Connector 51"/>
            <p:cNvCxnSpPr/>
            <p:nvPr/>
          </p:nvCxnSpPr>
          <p:spPr>
            <a:xfrm>
              <a:off x="3485654" y="3405513"/>
              <a:ext cx="142549" cy="36175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05619781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507373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Quicksand Regular"/>
                <a:cs typeface="Quicksand Regular"/>
              </a:rPr>
              <a:t>s</a:t>
            </a:r>
            <a:r>
              <a:rPr lang="en-US" sz="2800" dirty="0" smtClean="0">
                <a:latin typeface="Quicksand Regular"/>
                <a:cs typeface="Quicksand Regular"/>
              </a:rPr>
              <a:t>cientific inquiry, socially</a:t>
            </a:r>
            <a:endParaRPr lang="en-US" sz="2800" dirty="0">
              <a:latin typeface="Quicksand Regular"/>
              <a:cs typeface="Quicksand Regular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7546" y="1556147"/>
            <a:ext cx="4548909" cy="4548909"/>
          </a:xfrm>
          <a:prstGeom prst="rect">
            <a:avLst/>
          </a:prstGeom>
        </p:spPr>
      </p:pic>
      <p:grpSp>
        <p:nvGrpSpPr>
          <p:cNvPr id="89" name="Group 88"/>
          <p:cNvGrpSpPr/>
          <p:nvPr/>
        </p:nvGrpSpPr>
        <p:grpSpPr>
          <a:xfrm>
            <a:off x="2033153" y="2081848"/>
            <a:ext cx="5092247" cy="3410459"/>
            <a:chOff x="1773766" y="1804171"/>
            <a:chExt cx="5601471" cy="3751505"/>
          </a:xfrm>
        </p:grpSpPr>
        <p:cxnSp>
          <p:nvCxnSpPr>
            <p:cNvPr id="91" name="Straight Arrow Connector 90"/>
            <p:cNvCxnSpPr/>
            <p:nvPr/>
          </p:nvCxnSpPr>
          <p:spPr>
            <a:xfrm>
              <a:off x="1773766" y="1804171"/>
              <a:ext cx="29633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2" name="Straight Arrow Connector 91"/>
            <p:cNvCxnSpPr/>
            <p:nvPr/>
          </p:nvCxnSpPr>
          <p:spPr>
            <a:xfrm>
              <a:off x="1773766" y="2610814"/>
              <a:ext cx="29633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3" name="Straight Arrow Connector 92"/>
            <p:cNvCxnSpPr/>
            <p:nvPr/>
          </p:nvCxnSpPr>
          <p:spPr>
            <a:xfrm flipH="1">
              <a:off x="7073900" y="2201337"/>
              <a:ext cx="29633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4" name="Straight Arrow Connector 93"/>
            <p:cNvCxnSpPr/>
            <p:nvPr/>
          </p:nvCxnSpPr>
          <p:spPr>
            <a:xfrm flipH="1">
              <a:off x="7078903" y="5555676"/>
              <a:ext cx="29633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5" name="Oval 94"/>
          <p:cNvSpPr/>
          <p:nvPr/>
        </p:nvSpPr>
        <p:spPr>
          <a:xfrm>
            <a:off x="1601353" y="1848668"/>
            <a:ext cx="431800" cy="431800"/>
          </a:xfrm>
          <a:prstGeom prst="ellipse">
            <a:avLst/>
          </a:prstGeom>
          <a:ln w="9525" cmpd="sng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Quicksand Regular"/>
                <a:cs typeface="Quicksand Regular"/>
              </a:rPr>
              <a:t>1</a:t>
            </a:r>
            <a:endParaRPr lang="en-US" sz="2800" dirty="0">
              <a:latin typeface="Quicksand Regular"/>
              <a:cs typeface="Quicksand Regular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7125400" y="2201088"/>
            <a:ext cx="431800" cy="431800"/>
          </a:xfrm>
          <a:prstGeom prst="ellipse">
            <a:avLst/>
          </a:prstGeom>
          <a:ln w="9525" cmpd="sng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Quicksand Regular"/>
                <a:cs typeface="Quicksand Regular"/>
              </a:rPr>
              <a:t>2</a:t>
            </a:r>
          </a:p>
        </p:txBody>
      </p:sp>
      <p:sp>
        <p:nvSpPr>
          <p:cNvPr id="97" name="Oval 96"/>
          <p:cNvSpPr/>
          <p:nvPr/>
        </p:nvSpPr>
        <p:spPr>
          <a:xfrm>
            <a:off x="1601353" y="2570970"/>
            <a:ext cx="431800" cy="431800"/>
          </a:xfrm>
          <a:prstGeom prst="ellipse">
            <a:avLst/>
          </a:prstGeom>
          <a:ln w="9525" cmpd="sng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Quicksand Regular"/>
                <a:cs typeface="Quicksand Regular"/>
              </a:rPr>
              <a:t>3</a:t>
            </a:r>
          </a:p>
        </p:txBody>
      </p:sp>
      <p:sp>
        <p:nvSpPr>
          <p:cNvPr id="98" name="Oval 97"/>
          <p:cNvSpPr/>
          <p:nvPr/>
        </p:nvSpPr>
        <p:spPr>
          <a:xfrm>
            <a:off x="7125400" y="5250487"/>
            <a:ext cx="431800" cy="431800"/>
          </a:xfrm>
          <a:prstGeom prst="ellipse">
            <a:avLst/>
          </a:prstGeom>
          <a:ln w="9525" cmpd="sng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Quicksand Regular"/>
                <a:cs typeface="Quicksand Regular"/>
              </a:rPr>
              <a:t>4</a:t>
            </a:r>
          </a:p>
        </p:txBody>
      </p:sp>
      <p:pic>
        <p:nvPicPr>
          <p:cNvPr id="100" name="Picture 9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7645" y="1818997"/>
            <a:ext cx="230916" cy="525701"/>
          </a:xfrm>
          <a:prstGeom prst="rect">
            <a:avLst/>
          </a:prstGeom>
        </p:spPr>
      </p:pic>
      <p:pic>
        <p:nvPicPr>
          <p:cNvPr id="101" name="Picture 10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47016" y="2177825"/>
            <a:ext cx="236186" cy="530165"/>
          </a:xfrm>
          <a:prstGeom prst="rect">
            <a:avLst/>
          </a:prstGeom>
        </p:spPr>
      </p:pic>
      <p:pic>
        <p:nvPicPr>
          <p:cNvPr id="102" name="Picture 10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07645" y="2550077"/>
            <a:ext cx="236186" cy="530165"/>
          </a:xfrm>
          <a:prstGeom prst="rect">
            <a:avLst/>
          </a:prstGeom>
        </p:spPr>
      </p:pic>
      <p:pic>
        <p:nvPicPr>
          <p:cNvPr id="103" name="Picture 10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82334" y="5223455"/>
            <a:ext cx="236186" cy="537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4776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74838"/>
            <a:ext cx="8229600" cy="2036762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Quicksand Regular"/>
                <a:cs typeface="Quicksand Regular"/>
              </a:rPr>
              <a:t>our</a:t>
            </a:r>
            <a:br>
              <a:rPr lang="en-US" dirty="0" smtClean="0">
                <a:latin typeface="Quicksand Regular"/>
                <a:cs typeface="Quicksand Regular"/>
              </a:rPr>
            </a:br>
            <a:r>
              <a:rPr lang="en-US" dirty="0" smtClean="0">
                <a:latin typeface="Quicksand Regular"/>
                <a:cs typeface="Quicksand Regular"/>
              </a:rPr>
              <a:t>steps</a:t>
            </a:r>
            <a:endParaRPr lang="en-US" dirty="0">
              <a:latin typeface="Quicksand Regular"/>
              <a:cs typeface="Quicksand Regular"/>
            </a:endParaRPr>
          </a:p>
        </p:txBody>
      </p:sp>
    </p:spTree>
    <p:extLst>
      <p:ext uri="{BB962C8B-B14F-4D97-AF65-F5344CB8AC3E}">
        <p14:creationId xmlns:p14="http://schemas.microsoft.com/office/powerpoint/2010/main" val="17193557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0183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2407493"/>
            <a:ext cx="9144000" cy="2136146"/>
          </a:xfrm>
          <a:prstGeom prst="rect">
            <a:avLst/>
          </a:prstGeom>
          <a:solidFill>
            <a:schemeClr val="lt1">
              <a:alpha val="48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latin typeface="Quicksand Regular"/>
              <a:cs typeface="Quicksand Regular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8976" y="2484967"/>
            <a:ext cx="2492717" cy="1888067"/>
          </a:xfrm>
          <a:prstGeom prst="rect">
            <a:avLst/>
          </a:prstGeom>
        </p:spPr>
      </p:pic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0" y="2484967"/>
            <a:ext cx="6517217" cy="2080291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Quicksand Regular"/>
                <a:cs typeface="Quicksand Regular"/>
              </a:rPr>
              <a:t>i.e., “Why is the poop on fire?”</a:t>
            </a:r>
            <a:endParaRPr lang="en-US" sz="2800" dirty="0">
              <a:solidFill>
                <a:schemeClr val="tx1">
                  <a:lumMod val="85000"/>
                  <a:lumOff val="15000"/>
                </a:schemeClr>
              </a:solidFill>
              <a:latin typeface="Quicksand Regular"/>
              <a:cs typeface="Quicksand Regular"/>
            </a:endParaRPr>
          </a:p>
        </p:txBody>
      </p:sp>
    </p:spTree>
    <p:extLst>
      <p:ext uri="{BB962C8B-B14F-4D97-AF65-F5344CB8AC3E}">
        <p14:creationId xmlns:p14="http://schemas.microsoft.com/office/powerpoint/2010/main" val="8873889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2508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3022600"/>
            <a:ext cx="9144000" cy="905933"/>
          </a:xfrm>
          <a:prstGeom prst="rect">
            <a:avLst/>
          </a:prstGeom>
          <a:solidFill>
            <a:schemeClr val="lt1">
              <a:alpha val="48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Quicksand Regular"/>
              <a:cs typeface="Quicksand Regular"/>
            </a:endParaRPr>
          </a:p>
        </p:txBody>
      </p:sp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457200" y="2111096"/>
            <a:ext cx="8229600" cy="2626883"/>
          </a:xfrm>
        </p:spPr>
        <p:txBody>
          <a:bodyPr>
            <a:normAutofit/>
          </a:bodyPr>
          <a:lstStyle/>
          <a:p>
            <a:r>
              <a:rPr lang="en-US" dirty="0" err="1" smtClean="0">
                <a:solidFill>
                  <a:srgbClr val="000000"/>
                </a:solidFill>
                <a:latin typeface="Quicksand Regular"/>
                <a:cs typeface="Quicksand Regular"/>
              </a:rPr>
              <a:t>Kidsteam</a:t>
            </a:r>
            <a:endParaRPr lang="en-US" dirty="0">
              <a:solidFill>
                <a:srgbClr val="000000"/>
              </a:solidFill>
              <a:latin typeface="Quicksand Regular"/>
              <a:cs typeface="Quicksand Regular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7188" y="2629780"/>
            <a:ext cx="1603554" cy="1603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432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3424766"/>
            <a:ext cx="9144000" cy="905933"/>
          </a:xfrm>
          <a:prstGeom prst="rect">
            <a:avLst/>
          </a:prstGeom>
          <a:solidFill>
            <a:schemeClr val="lt1">
              <a:alpha val="48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Quicksand Regular"/>
              <a:cs typeface="Quicksand Regular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500" y="3541181"/>
            <a:ext cx="2857500" cy="67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432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3022600"/>
            <a:ext cx="9144000" cy="905933"/>
          </a:xfrm>
          <a:prstGeom prst="rect">
            <a:avLst/>
          </a:prstGeom>
          <a:solidFill>
            <a:schemeClr val="lt1">
              <a:alpha val="48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Quicksand Regular"/>
              <a:cs typeface="Quicksand Regular"/>
            </a:endParaRPr>
          </a:p>
        </p:txBody>
      </p:sp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931352" y="2111096"/>
            <a:ext cx="8229600" cy="2626883"/>
          </a:xfrm>
        </p:spPr>
        <p:txBody>
          <a:bodyPr>
            <a:normAutofit/>
          </a:bodyPr>
          <a:lstStyle/>
          <a:p>
            <a:r>
              <a:rPr lang="en-US" dirty="0" err="1" smtClean="0">
                <a:latin typeface="Quicksand Regular"/>
                <a:cs typeface="Quicksand Regular"/>
              </a:rPr>
              <a:t>Kidsteam</a:t>
            </a:r>
            <a:r>
              <a:rPr lang="en-US" dirty="0" smtClean="0">
                <a:latin typeface="Quicksand Regular"/>
                <a:cs typeface="Quicksand Regular"/>
              </a:rPr>
              <a:t>, Round 2</a:t>
            </a:r>
            <a:endParaRPr lang="en-US" dirty="0">
              <a:latin typeface="Quicksand Regular"/>
              <a:cs typeface="Quicksand Regular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411" y="2629780"/>
            <a:ext cx="1603554" cy="1603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432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74838"/>
            <a:ext cx="8229600" cy="2036762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Quicksand Regular"/>
                <a:cs typeface="Quicksand Regular"/>
              </a:rPr>
              <a:t>next</a:t>
            </a:r>
            <a:br>
              <a:rPr lang="en-US" dirty="0" smtClean="0">
                <a:latin typeface="Quicksand Regular"/>
                <a:cs typeface="Quicksand Regular"/>
              </a:rPr>
            </a:br>
            <a:r>
              <a:rPr lang="en-US" dirty="0" smtClean="0">
                <a:latin typeface="Quicksand Regular"/>
                <a:cs typeface="Quicksand Regular"/>
              </a:rPr>
              <a:t>steps</a:t>
            </a:r>
            <a:endParaRPr lang="en-US" dirty="0">
              <a:latin typeface="Quicksand Regular"/>
              <a:cs typeface="Quicksand Regular"/>
            </a:endParaRPr>
          </a:p>
        </p:txBody>
      </p:sp>
    </p:spTree>
    <p:extLst>
      <p:ext uri="{BB962C8B-B14F-4D97-AF65-F5344CB8AC3E}">
        <p14:creationId xmlns:p14="http://schemas.microsoft.com/office/powerpoint/2010/main" val="19457086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51801"/>
            <a:ext cx="8229600" cy="5282836"/>
          </a:xfr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dirty="0" smtClean="0">
                <a:latin typeface="Quicksand Regular"/>
                <a:cs typeface="Quicksand Regular"/>
              </a:rPr>
              <a:t>redesign</a:t>
            </a:r>
            <a:br>
              <a:rPr lang="en-US" dirty="0" smtClean="0">
                <a:latin typeface="Quicksand Regular"/>
                <a:cs typeface="Quicksand Regular"/>
              </a:rPr>
            </a:br>
            <a:r>
              <a:rPr lang="en-US" dirty="0" smtClean="0">
                <a:latin typeface="Quicksand Regular"/>
                <a:cs typeface="Quicksand Regular"/>
              </a:rPr>
              <a:t>deeper analysis</a:t>
            </a:r>
            <a:br>
              <a:rPr lang="en-US" dirty="0" smtClean="0">
                <a:latin typeface="Quicksand Regular"/>
                <a:cs typeface="Quicksand Regular"/>
              </a:rPr>
            </a:br>
            <a:r>
              <a:rPr lang="en-US" dirty="0" smtClean="0">
                <a:latin typeface="Quicksand Regular"/>
                <a:cs typeface="Quicksand Regular"/>
              </a:rPr>
              <a:t>learning analytics</a:t>
            </a:r>
            <a:endParaRPr lang="en-US" dirty="0">
              <a:latin typeface="Quicksand Regular"/>
              <a:cs typeface="Quicksand Regular"/>
            </a:endParaRPr>
          </a:p>
        </p:txBody>
      </p:sp>
    </p:spTree>
    <p:extLst>
      <p:ext uri="{BB962C8B-B14F-4D97-AF65-F5344CB8AC3E}">
        <p14:creationId xmlns:p14="http://schemas.microsoft.com/office/powerpoint/2010/main" val="14544343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45268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Quicksand Regular"/>
                <a:cs typeface="Quicksand Regular"/>
              </a:rPr>
              <a:t>“more colorful”</a:t>
            </a:r>
            <a:endParaRPr lang="en-US" dirty="0">
              <a:latin typeface="Quicksand Regular"/>
              <a:cs typeface="Quicksand Regular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33396" y="2688268"/>
            <a:ext cx="367720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solidFill>
                  <a:srgbClr val="BE1E27"/>
                </a:solidFill>
                <a:latin typeface="Monoton"/>
                <a:cs typeface="Monoton"/>
              </a:rPr>
              <a:t>S</a:t>
            </a:r>
            <a:r>
              <a:rPr lang="en-US" sz="9600" dirty="0">
                <a:solidFill>
                  <a:srgbClr val="FDC328"/>
                </a:solidFill>
                <a:latin typeface="Monoton"/>
                <a:cs typeface="Monoton"/>
              </a:rPr>
              <a:t>I</a:t>
            </a:r>
            <a:r>
              <a:rPr lang="en-US" sz="9600" dirty="0">
                <a:solidFill>
                  <a:srgbClr val="2FC653"/>
                </a:solidFill>
                <a:latin typeface="Monoton"/>
                <a:cs typeface="Monoton"/>
              </a:rPr>
              <a:t>N</a:t>
            </a:r>
            <a:r>
              <a:rPr lang="en-US" sz="9600" dirty="0">
                <a:solidFill>
                  <a:srgbClr val="0949FF"/>
                </a:solidFill>
                <a:latin typeface="Monoton"/>
                <a:cs typeface="Monoton"/>
              </a:rPr>
              <a:t>Q</a:t>
            </a:r>
          </a:p>
        </p:txBody>
      </p:sp>
    </p:spTree>
    <p:extLst>
      <p:ext uri="{BB962C8B-B14F-4D97-AF65-F5344CB8AC3E}">
        <p14:creationId xmlns:p14="http://schemas.microsoft.com/office/powerpoint/2010/main" val="13466385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1545268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Quicksand Regular"/>
                <a:cs typeface="Quicksand Regular"/>
              </a:rPr>
              <a:t>“</a:t>
            </a:r>
            <a:r>
              <a:rPr lang="en-US" b="1" dirty="0" smtClean="0">
                <a:latin typeface="Quicksand Regular"/>
                <a:cs typeface="Quicksand Regular"/>
              </a:rPr>
              <a:t>much</a:t>
            </a:r>
            <a:r>
              <a:rPr lang="en-US" dirty="0" smtClean="0">
                <a:latin typeface="Quicksand Regular"/>
                <a:cs typeface="Quicksand Regular"/>
              </a:rPr>
              <a:t> more colorful”</a:t>
            </a:r>
            <a:endParaRPr lang="en-US" dirty="0">
              <a:latin typeface="Quicksand Regular"/>
              <a:cs typeface="Quicksand Regular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33396" y="2688268"/>
            <a:ext cx="367720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solidFill>
                  <a:srgbClr val="BE1E27"/>
                </a:solidFill>
                <a:latin typeface="Monoton"/>
                <a:cs typeface="Monoton"/>
              </a:rPr>
              <a:t>S</a:t>
            </a:r>
            <a:r>
              <a:rPr lang="en-US" sz="9600" dirty="0">
                <a:solidFill>
                  <a:srgbClr val="FDC328"/>
                </a:solidFill>
                <a:latin typeface="Monoton"/>
                <a:cs typeface="Monoton"/>
              </a:rPr>
              <a:t>I</a:t>
            </a:r>
            <a:r>
              <a:rPr lang="en-US" sz="9600" dirty="0">
                <a:solidFill>
                  <a:srgbClr val="2FC653"/>
                </a:solidFill>
                <a:latin typeface="Monoton"/>
                <a:cs typeface="Monoton"/>
              </a:rPr>
              <a:t>N</a:t>
            </a:r>
            <a:r>
              <a:rPr lang="en-US" sz="9600" dirty="0">
                <a:solidFill>
                  <a:srgbClr val="0949FF"/>
                </a:solidFill>
                <a:latin typeface="Monoton"/>
                <a:cs typeface="Monoton"/>
              </a:rPr>
              <a:t>Q</a:t>
            </a:r>
          </a:p>
        </p:txBody>
      </p:sp>
    </p:spTree>
    <p:extLst>
      <p:ext uri="{BB962C8B-B14F-4D97-AF65-F5344CB8AC3E}">
        <p14:creationId xmlns:p14="http://schemas.microsoft.com/office/powerpoint/2010/main" val="6421902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1545268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Quicksand Regular"/>
                <a:cs typeface="Quicksand Regular"/>
              </a:rPr>
              <a:t>“more multimedia”</a:t>
            </a:r>
            <a:endParaRPr lang="en-US" dirty="0">
              <a:latin typeface="Quicksand Regular"/>
              <a:cs typeface="Quicksand Regular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89081" y="2784638"/>
            <a:ext cx="41629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Quicksand Regular"/>
                <a:cs typeface="Quicksand Regular"/>
              </a:rPr>
              <a:t>“Why is the poop on fire?”</a:t>
            </a:r>
            <a:endParaRPr lang="en-US" sz="2400" dirty="0">
              <a:solidFill>
                <a:srgbClr val="0949FF"/>
              </a:solidFill>
              <a:latin typeface="Quicksand Regular"/>
              <a:cs typeface="Quicksand Regular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186373" y="3250129"/>
            <a:ext cx="1168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latin typeface="Quicksand Regular"/>
                <a:cs typeface="Quicksand Regular"/>
              </a:rPr>
              <a:t>&amp;</a:t>
            </a:r>
            <a:endParaRPr lang="en-US" sz="4400" dirty="0">
              <a:latin typeface="Quicksand Regular"/>
              <a:cs typeface="Quicksand Regular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446472" y="4146566"/>
            <a:ext cx="4648203" cy="1676403"/>
            <a:chOff x="2486285" y="4495805"/>
            <a:chExt cx="4648203" cy="1676403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86285" y="4495805"/>
              <a:ext cx="2235203" cy="1676403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99286" y="4495805"/>
              <a:ext cx="2235202" cy="1676401"/>
            </a:xfrm>
            <a:prstGeom prst="rect">
              <a:avLst/>
            </a:prstGeom>
          </p:spPr>
        </p:pic>
      </p:grpSp>
      <p:sp>
        <p:nvSpPr>
          <p:cNvPr id="8" name="TextBox 7"/>
          <p:cNvSpPr txBox="1"/>
          <p:nvPr/>
        </p:nvSpPr>
        <p:spPr>
          <a:xfrm>
            <a:off x="7094675" y="4397364"/>
            <a:ext cx="1168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chemeClr val="bg1">
                    <a:lumMod val="65000"/>
                  </a:schemeClr>
                </a:solidFill>
                <a:latin typeface="Quicksand Regular"/>
                <a:cs typeface="Quicksand Regular"/>
              </a:rPr>
              <a:t>…</a:t>
            </a:r>
            <a:endParaRPr lang="en-US" sz="4400" b="1" dirty="0">
              <a:solidFill>
                <a:schemeClr val="bg1">
                  <a:lumMod val="65000"/>
                </a:schemeClr>
              </a:solidFill>
              <a:latin typeface="Quicksand Regular"/>
              <a:cs typeface="Quicksand Regular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78072" y="4397364"/>
            <a:ext cx="1168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chemeClr val="bg1">
                    <a:lumMod val="65000"/>
                  </a:schemeClr>
                </a:solidFill>
                <a:latin typeface="Quicksand Regular"/>
                <a:cs typeface="Quicksand Regular"/>
              </a:rPr>
              <a:t>…</a:t>
            </a:r>
            <a:endParaRPr lang="en-US" sz="4400" b="1" dirty="0">
              <a:solidFill>
                <a:schemeClr val="bg1">
                  <a:lumMod val="65000"/>
                </a:schemeClr>
              </a:solidFill>
              <a:latin typeface="Quicksand Regular"/>
              <a:cs typeface="Quicksand Regular"/>
            </a:endParaRPr>
          </a:p>
        </p:txBody>
      </p:sp>
    </p:spTree>
    <p:extLst>
      <p:ext uri="{BB962C8B-B14F-4D97-AF65-F5344CB8AC3E}">
        <p14:creationId xmlns:p14="http://schemas.microsoft.com/office/powerpoint/2010/main" val="24626135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45268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Quicksand Regular"/>
                <a:cs typeface="Quicksand Regular"/>
              </a:rPr>
              <a:t>“more game-like”</a:t>
            </a:r>
            <a:endParaRPr lang="en-US" dirty="0">
              <a:latin typeface="Quicksand Regular"/>
              <a:cs typeface="Quicksand Regular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671521" y="2620532"/>
            <a:ext cx="3868104" cy="1569660"/>
            <a:chOff x="4788188" y="2419937"/>
            <a:chExt cx="3868104" cy="1569660"/>
          </a:xfrm>
        </p:grpSpPr>
        <p:sp>
          <p:nvSpPr>
            <p:cNvPr id="6" name="TextBox 5"/>
            <p:cNvSpPr txBox="1"/>
            <p:nvPr/>
          </p:nvSpPr>
          <p:spPr>
            <a:xfrm>
              <a:off x="4797431" y="2419937"/>
              <a:ext cx="3849619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600" b="1" dirty="0" err="1" smtClean="0">
                  <a:solidFill>
                    <a:srgbClr val="FFFF00"/>
                  </a:solidFill>
                  <a:latin typeface="PacFont"/>
                  <a:cs typeface="PacFont"/>
                </a:rPr>
                <a:t>sinc</a:t>
              </a:r>
              <a:endParaRPr lang="en-US" sz="9600" dirty="0">
                <a:solidFill>
                  <a:srgbClr val="FDC328"/>
                </a:solidFill>
                <a:latin typeface="PacFont"/>
                <a:cs typeface="PacFont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788188" y="2419937"/>
              <a:ext cx="3868104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600" b="1" dirty="0" smtClean="0">
                  <a:solidFill>
                    <a:srgbClr val="FF0000"/>
                  </a:solidFill>
                  <a:latin typeface="PacFont"/>
                  <a:cs typeface="PacFont"/>
                </a:rPr>
                <a:t>SIN1</a:t>
              </a:r>
              <a:endParaRPr lang="en-US" sz="9600" dirty="0">
                <a:solidFill>
                  <a:srgbClr val="FDC328"/>
                </a:solidFill>
                <a:latin typeface="PacFont"/>
                <a:cs typeface="PacFon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28479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3022600"/>
            <a:ext cx="9144000" cy="905933"/>
          </a:xfrm>
          <a:prstGeom prst="rect">
            <a:avLst/>
          </a:prstGeom>
          <a:solidFill>
            <a:schemeClr val="lt1">
              <a:alpha val="48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457200" y="2111096"/>
            <a:ext cx="8229600" cy="2626883"/>
          </a:xfrm>
        </p:spPr>
        <p:txBody>
          <a:bodyPr>
            <a:normAutofit/>
          </a:bodyPr>
          <a:lstStyle/>
          <a:p>
            <a:r>
              <a:rPr lang="en-US" sz="4000" dirty="0" smtClean="0">
                <a:latin typeface="Quicksand Regular"/>
                <a:cs typeface="Quicksand Regular"/>
              </a:rPr>
              <a:t>“Why is the poop on fire?”</a:t>
            </a:r>
            <a:endParaRPr lang="en-US" sz="4000" dirty="0">
              <a:latin typeface="Quicksand Regular"/>
              <a:cs typeface="Quicksand Regular"/>
            </a:endParaRPr>
          </a:p>
        </p:txBody>
      </p:sp>
    </p:spTree>
    <p:extLst>
      <p:ext uri="{BB962C8B-B14F-4D97-AF65-F5344CB8AC3E}">
        <p14:creationId xmlns:p14="http://schemas.microsoft.com/office/powerpoint/2010/main" val="783792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0" y="507373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Quicksand Regular"/>
                <a:cs typeface="Quicksand Regular"/>
              </a:rPr>
              <a:t>it's like a puzzle</a:t>
            </a:r>
            <a:endParaRPr lang="en-US" sz="2800" dirty="0">
              <a:latin typeface="Quicksand Regular"/>
              <a:cs typeface="Quicksand Regular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7773" y="1746227"/>
            <a:ext cx="4548910" cy="4548909"/>
          </a:xfrm>
          <a:prstGeom prst="rect">
            <a:avLst/>
          </a:prstGeom>
        </p:spPr>
      </p:pic>
      <p:cxnSp>
        <p:nvCxnSpPr>
          <p:cNvPr id="21" name="Straight Arrow Connector 20"/>
          <p:cNvCxnSpPr/>
          <p:nvPr/>
        </p:nvCxnSpPr>
        <p:spPr>
          <a:xfrm>
            <a:off x="1483688" y="4106720"/>
            <a:ext cx="26939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367113" y="2658908"/>
            <a:ext cx="26939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Oval 25"/>
          <p:cNvSpPr/>
          <p:nvPr/>
        </p:nvSpPr>
        <p:spPr>
          <a:xfrm>
            <a:off x="6888271" y="2391168"/>
            <a:ext cx="431800" cy="431800"/>
          </a:xfrm>
          <a:prstGeom prst="ellipse">
            <a:avLst/>
          </a:prstGeom>
          <a:ln w="9525" cmpd="sng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Quicksand Regular"/>
                <a:cs typeface="Quicksand Regular"/>
              </a:rPr>
              <a:t>b</a:t>
            </a:r>
            <a:endParaRPr lang="en-US" sz="2800" dirty="0">
              <a:latin typeface="Quicksand Regular"/>
              <a:cs typeface="Quicksand Regular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1726178" y="3834780"/>
            <a:ext cx="431800" cy="431800"/>
          </a:xfrm>
          <a:prstGeom prst="ellipse">
            <a:avLst/>
          </a:prstGeom>
          <a:ln w="9525" cmpd="sng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Quicksand Regular"/>
                <a:cs typeface="Quicksand Regular"/>
              </a:rPr>
              <a:t>a</a:t>
            </a:r>
            <a:endParaRPr lang="en-US" sz="2800" dirty="0">
              <a:latin typeface="Quicksand Regular"/>
              <a:cs typeface="Quicksand Regular"/>
            </a:endParaRPr>
          </a:p>
        </p:txBody>
      </p:sp>
    </p:spTree>
    <p:extLst>
      <p:ext uri="{BB962C8B-B14F-4D97-AF65-F5344CB8AC3E}">
        <p14:creationId xmlns:p14="http://schemas.microsoft.com/office/powerpoint/2010/main" val="37179042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0" y="507373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Quicksand Regular"/>
                <a:cs typeface="Quicksand Regular"/>
              </a:rPr>
              <a:t>it's like a game</a:t>
            </a:r>
            <a:endParaRPr lang="en-US" sz="2800" dirty="0">
              <a:latin typeface="Quicksand Regular"/>
              <a:cs typeface="Quicksand Regular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6736" y="1677939"/>
            <a:ext cx="4687455" cy="468745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0400" y="2501901"/>
            <a:ext cx="292100" cy="279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1845733" y="3985684"/>
            <a:ext cx="241300" cy="26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4853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0"/>
            <a:ext cx="59417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5107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45268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Quicksand Regular"/>
                <a:cs typeface="Quicksand Regular"/>
              </a:rPr>
              <a:t>“more explanation”</a:t>
            </a:r>
            <a:endParaRPr lang="en-US" dirty="0">
              <a:latin typeface="Quicksand Regular"/>
              <a:cs typeface="Quicksand Regular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76464" y="2688268"/>
            <a:ext cx="339107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 smtClean="0">
                <a:solidFill>
                  <a:srgbClr val="2503FF"/>
                </a:solidFill>
                <a:latin typeface="Monoton"/>
                <a:cs typeface="Monoton"/>
              </a:rPr>
              <a:t>1. 2. 3.</a:t>
            </a:r>
            <a:endParaRPr lang="en-US" sz="9600" dirty="0">
              <a:solidFill>
                <a:srgbClr val="2503FF"/>
              </a:solidFill>
              <a:latin typeface="Monoton"/>
              <a:cs typeface="Monoton"/>
            </a:endParaRPr>
          </a:p>
        </p:txBody>
      </p:sp>
    </p:spTree>
    <p:extLst>
      <p:ext uri="{BB962C8B-B14F-4D97-AF65-F5344CB8AC3E}">
        <p14:creationId xmlns:p14="http://schemas.microsoft.com/office/powerpoint/2010/main" val="21100397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6317" y="1684867"/>
            <a:ext cx="4449232" cy="352923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667" y="1804143"/>
            <a:ext cx="3290682" cy="329068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507373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Quicksand Regular"/>
                <a:cs typeface="Quicksand Regular"/>
              </a:rPr>
              <a:t>s</a:t>
            </a:r>
            <a:r>
              <a:rPr lang="en-US" sz="2800" dirty="0" smtClean="0">
                <a:latin typeface="Quicksand Regular"/>
                <a:cs typeface="Quicksand Regular"/>
              </a:rPr>
              <a:t>cientific inquiry              conceptual model</a:t>
            </a:r>
            <a:endParaRPr lang="en-US" sz="2800" dirty="0">
              <a:latin typeface="Quicksand Regular"/>
              <a:cs typeface="Quicksand Regular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3829050" y="821267"/>
            <a:ext cx="11938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28810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45268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Quicksand Regular"/>
                <a:cs typeface="Quicksand Regular"/>
              </a:rPr>
              <a:t>more studies</a:t>
            </a:r>
            <a:endParaRPr lang="en-US" dirty="0">
              <a:latin typeface="Quicksand Regular"/>
              <a:cs typeface="Quicksand Regular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2908401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Quicksand Regular"/>
                <a:cs typeface="Quicksand Regular"/>
              </a:rPr>
              <a:t>more data &amp; analysis</a:t>
            </a:r>
            <a:endParaRPr lang="en-US" dirty="0">
              <a:latin typeface="Quicksand Regular"/>
              <a:cs typeface="Quicksand Regular"/>
            </a:endParaRPr>
          </a:p>
        </p:txBody>
      </p:sp>
    </p:spTree>
    <p:extLst>
      <p:ext uri="{BB962C8B-B14F-4D97-AF65-F5344CB8AC3E}">
        <p14:creationId xmlns:p14="http://schemas.microsoft.com/office/powerpoint/2010/main" val="2777769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24201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Quicksand Regular"/>
                <a:cs typeface="Quicksand Regular"/>
              </a:rPr>
              <a:t>thanks.</a:t>
            </a:r>
            <a:endParaRPr lang="en-US" dirty="0">
              <a:latin typeface="Quicksand Regular"/>
              <a:cs typeface="Quicksand Regular"/>
            </a:endParaRPr>
          </a:p>
        </p:txBody>
      </p:sp>
    </p:spTree>
    <p:extLst>
      <p:ext uri="{BB962C8B-B14F-4D97-AF65-F5344CB8AC3E}">
        <p14:creationId xmlns:p14="http://schemas.microsoft.com/office/powerpoint/2010/main" val="25601053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24201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Quicksand Regular"/>
                <a:cs typeface="Quicksand Regular"/>
              </a:rPr>
              <a:t>q? a.</a:t>
            </a:r>
            <a:endParaRPr lang="en-US" dirty="0">
              <a:latin typeface="Quicksand Regular"/>
              <a:cs typeface="Quicksand Regular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57200" y="293380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>
                <a:latin typeface="Quicksand Regular"/>
                <a:cs typeface="Quicksand Regular"/>
              </a:rPr>
              <a:t>2–3 minutes</a:t>
            </a:r>
            <a:endParaRPr lang="en-US" sz="2000" dirty="0">
              <a:latin typeface="Quicksand Regular"/>
              <a:cs typeface="Quicksand Regular"/>
            </a:endParaRPr>
          </a:p>
        </p:txBody>
      </p:sp>
    </p:spTree>
    <p:extLst>
      <p:ext uri="{BB962C8B-B14F-4D97-AF65-F5344CB8AC3E}">
        <p14:creationId xmlns:p14="http://schemas.microsoft.com/office/powerpoint/2010/main" val="15727908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09551" y="2039535"/>
            <a:ext cx="4978908" cy="3416037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Quicksand Regular"/>
                <a:cs typeface="Quicksand Regular"/>
              </a:rPr>
              <a:t>diversity of opinion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Quicksand Regular"/>
                <a:cs typeface="Quicksand Regular"/>
              </a:rPr>
              <a:t>independence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Quicksand Regular"/>
                <a:cs typeface="Quicksand Regular"/>
              </a:rPr>
              <a:t>decentralization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Quicksand Regular"/>
                <a:cs typeface="Quicksand Regular"/>
              </a:rPr>
              <a:t>aggregation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Quicksand Regular"/>
                <a:cs typeface="Quicksand Regular"/>
              </a:rPr>
              <a:t>“wise crowds”</a:t>
            </a:r>
            <a:endParaRPr lang="en-US" dirty="0">
              <a:latin typeface="Quicksand Regular"/>
              <a:cs typeface="Quicksand Regular"/>
            </a:endParaRPr>
          </a:p>
        </p:txBody>
      </p:sp>
    </p:spTree>
    <p:extLst>
      <p:ext uri="{BB962C8B-B14F-4D97-AF65-F5344CB8AC3E}">
        <p14:creationId xmlns:p14="http://schemas.microsoft.com/office/powerpoint/2010/main" val="42113754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Quicksand Regular"/>
                <a:cs typeface="Quicksand Regular"/>
              </a:rPr>
              <a:t>credits</a:t>
            </a:r>
            <a:endParaRPr lang="en-US" dirty="0">
              <a:latin typeface="Quicksand Regular"/>
              <a:cs typeface="Quicksand Regular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 smtClean="0">
                <a:latin typeface="Quicksand Regular"/>
                <a:cs typeface="Quicksand Regular"/>
              </a:rPr>
              <a:t>Maze Maker</a:t>
            </a:r>
            <a:br>
              <a:rPr lang="en-US" sz="1800" dirty="0" smtClean="0">
                <a:latin typeface="Quicksand Regular"/>
                <a:cs typeface="Quicksand Regular"/>
              </a:rPr>
            </a:br>
            <a:r>
              <a:rPr lang="en-US" sz="1800" dirty="0" smtClean="0">
                <a:latin typeface="Quicksand Regular"/>
                <a:cs typeface="Quicksand Regular"/>
                <a:hlinkClick r:id="rId2"/>
              </a:rPr>
              <a:t>http</a:t>
            </a:r>
            <a:r>
              <a:rPr lang="en-US" sz="1800" dirty="0">
                <a:latin typeface="Quicksand Regular"/>
                <a:cs typeface="Quicksand Regular"/>
                <a:hlinkClick r:id="rId2"/>
              </a:rPr>
              <a:t>://hereandabove.com/maze/</a:t>
            </a:r>
            <a:r>
              <a:rPr lang="en-US" sz="1800" dirty="0" smtClean="0">
                <a:latin typeface="Quicksand Regular"/>
                <a:cs typeface="Quicksand Regular"/>
                <a:hlinkClick r:id="rId2"/>
              </a:rPr>
              <a:t>mazeorig.form.html</a:t>
            </a:r>
            <a:endParaRPr lang="en-US" sz="1800" dirty="0">
              <a:latin typeface="Quicksand Regular"/>
              <a:cs typeface="Quicksand Regular"/>
            </a:endParaRPr>
          </a:p>
          <a:p>
            <a:r>
              <a:rPr lang="en-US" sz="1800" dirty="0" smtClean="0">
                <a:latin typeface="Quicksand Regular"/>
                <a:cs typeface="Quicksand Regular"/>
              </a:rPr>
              <a:t>The </a:t>
            </a:r>
            <a:r>
              <a:rPr lang="en-US" sz="1800" dirty="0" err="1" smtClean="0">
                <a:latin typeface="Quicksand Regular"/>
                <a:cs typeface="Quicksand Regular"/>
              </a:rPr>
              <a:t>Spiralstorm</a:t>
            </a:r>
            <a:r>
              <a:rPr lang="en-US" sz="1800" dirty="0" smtClean="0">
                <a:latin typeface="Quicksand Regular"/>
                <a:cs typeface="Quicksand Regular"/>
              </a:rPr>
              <a:t> Maze Gallery</a:t>
            </a:r>
            <a:r>
              <a:rPr lang="en-US" sz="1800" dirty="0">
                <a:latin typeface="Quicksand Regular"/>
                <a:cs typeface="Quicksand Regular"/>
              </a:rPr>
              <a:t/>
            </a:r>
            <a:br>
              <a:rPr lang="en-US" sz="1800" dirty="0">
                <a:latin typeface="Quicksand Regular"/>
                <a:cs typeface="Quicksand Regular"/>
              </a:rPr>
            </a:br>
            <a:r>
              <a:rPr lang="en-US" sz="1800" dirty="0">
                <a:latin typeface="Quicksand Regular"/>
                <a:cs typeface="Quicksand Regular"/>
                <a:hlinkClick r:id="rId3"/>
              </a:rPr>
              <a:t>http://www.astrolog.org/labyrnth/</a:t>
            </a:r>
            <a:r>
              <a:rPr lang="en-US" sz="1800" dirty="0" smtClean="0">
                <a:latin typeface="Quicksand Regular"/>
                <a:cs typeface="Quicksand Regular"/>
                <a:hlinkClick r:id="rId3"/>
              </a:rPr>
              <a:t>art.htm</a:t>
            </a:r>
            <a:r>
              <a:rPr lang="en-US" sz="1800" dirty="0" smtClean="0">
                <a:latin typeface="Quicksand Regular"/>
                <a:cs typeface="Quicksand Regular"/>
              </a:rPr>
              <a:t/>
            </a:r>
            <a:br>
              <a:rPr lang="en-US" sz="1800" dirty="0" smtClean="0">
                <a:latin typeface="Quicksand Regular"/>
                <a:cs typeface="Quicksand Regular"/>
              </a:rPr>
            </a:br>
            <a:endParaRPr lang="en-US" sz="1800" dirty="0" smtClean="0">
              <a:latin typeface="Quicksand Regular"/>
              <a:cs typeface="Quicksand Regular"/>
            </a:endParaRPr>
          </a:p>
        </p:txBody>
      </p:sp>
    </p:spTree>
    <p:extLst>
      <p:ext uri="{BB962C8B-B14F-4D97-AF65-F5344CB8AC3E}">
        <p14:creationId xmlns:p14="http://schemas.microsoft.com/office/powerpoint/2010/main" val="9857539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917222" y="687917"/>
            <a:ext cx="7309556" cy="5482167"/>
            <a:chOff x="917222" y="687917"/>
            <a:chExt cx="7309556" cy="5482167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7222" y="687917"/>
              <a:ext cx="7309556" cy="5482167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06880" y="1280160"/>
              <a:ext cx="5730240" cy="4297680"/>
            </a:xfrm>
            <a:prstGeom prst="rect">
              <a:avLst/>
            </a:prstGeom>
          </p:spPr>
        </p:pic>
      </p:grpSp>
      <p:sp>
        <p:nvSpPr>
          <p:cNvPr id="15" name="Rectangle 14"/>
          <p:cNvSpPr/>
          <p:nvPr/>
        </p:nvSpPr>
        <p:spPr>
          <a:xfrm>
            <a:off x="0" y="3022600"/>
            <a:ext cx="9144000" cy="905933"/>
          </a:xfrm>
          <a:prstGeom prst="rect">
            <a:avLst/>
          </a:prstGeom>
          <a:solidFill>
            <a:schemeClr val="lt1">
              <a:alpha val="48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3"/>
          <p:cNvSpPr>
            <a:spLocks noGrp="1"/>
          </p:cNvSpPr>
          <p:nvPr>
            <p:ph type="title"/>
          </p:nvPr>
        </p:nvSpPr>
        <p:spPr>
          <a:xfrm>
            <a:off x="457200" y="2111096"/>
            <a:ext cx="8229600" cy="2626883"/>
          </a:xfrm>
        </p:spPr>
        <p:txBody>
          <a:bodyPr>
            <a:normAutofit/>
          </a:bodyPr>
          <a:lstStyle/>
          <a:p>
            <a:r>
              <a:rPr lang="en-US" sz="4000" dirty="0" smtClean="0">
                <a:latin typeface="Quicksand Regular"/>
                <a:cs typeface="Quicksand Regular"/>
              </a:rPr>
              <a:t>“Why is the poop on fire?”</a:t>
            </a:r>
            <a:endParaRPr lang="en-US" sz="4000" dirty="0">
              <a:latin typeface="Quicksand Regular"/>
              <a:cs typeface="Quicksand Regular"/>
            </a:endParaRPr>
          </a:p>
        </p:txBody>
      </p:sp>
    </p:spTree>
    <p:extLst>
      <p:ext uri="{BB962C8B-B14F-4D97-AF65-F5344CB8AC3E}">
        <p14:creationId xmlns:p14="http://schemas.microsoft.com/office/powerpoint/2010/main" val="21240625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57200" y="2692538"/>
            <a:ext cx="8229600" cy="2036762"/>
          </a:xfrm>
        </p:spPr>
        <p:txBody>
          <a:bodyPr>
            <a:normAutofit/>
          </a:bodyPr>
          <a:lstStyle/>
          <a:p>
            <a:r>
              <a:rPr lang="en-US" b="1" dirty="0" smtClean="0">
                <a:latin typeface="Quicksand Regular"/>
                <a:cs typeface="Quicksand Regular"/>
              </a:rPr>
              <a:t>you</a:t>
            </a:r>
            <a:endParaRPr lang="en-US" b="1" dirty="0">
              <a:latin typeface="Quicksand Regular"/>
              <a:cs typeface="Quicksand Regular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457200" y="3406538"/>
            <a:ext cx="8229600" cy="2036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latin typeface="Quicksand Regular"/>
                <a:cs typeface="Quicksand Regular"/>
              </a:rPr>
              <a:t>a.k.a.</a:t>
            </a:r>
            <a:r>
              <a:rPr lang="en-US" sz="2800" dirty="0" smtClean="0">
                <a:solidFill>
                  <a:srgbClr val="FDC328"/>
                </a:solidFill>
                <a:latin typeface="Quicksand Regular"/>
                <a:cs typeface="Quicksand Regular"/>
              </a:rPr>
              <a:t> </a:t>
            </a:r>
            <a:r>
              <a:rPr lang="en-US" sz="2800" dirty="0" smtClean="0">
                <a:solidFill>
                  <a:srgbClr val="BE1E27"/>
                </a:solidFill>
                <a:latin typeface="Quicksand Regular"/>
                <a:cs typeface="Quicksand Regular"/>
              </a:rPr>
              <a:t>red</a:t>
            </a:r>
            <a:endParaRPr lang="en-US" sz="2800" dirty="0">
              <a:solidFill>
                <a:srgbClr val="BE1E27"/>
              </a:solidFill>
              <a:latin typeface="Quicksand Regular"/>
              <a:cs typeface="Quicksand Regular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33396" y="1830318"/>
            <a:ext cx="367720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solidFill>
                  <a:srgbClr val="AB0C19"/>
                </a:solidFill>
                <a:latin typeface="Monoton"/>
                <a:cs typeface="Monoton"/>
              </a:rPr>
              <a:t>SINQ</a:t>
            </a:r>
          </a:p>
        </p:txBody>
      </p:sp>
    </p:spTree>
    <p:extLst>
      <p:ext uri="{BB962C8B-B14F-4D97-AF65-F5344CB8AC3E}">
        <p14:creationId xmlns:p14="http://schemas.microsoft.com/office/powerpoint/2010/main" val="41502911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33396" y="1832050"/>
            <a:ext cx="367720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solidFill>
                  <a:srgbClr val="FDC328"/>
                </a:solidFill>
                <a:latin typeface="Monoton"/>
                <a:cs typeface="Monoton"/>
              </a:rPr>
              <a:t>SINQ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2692538"/>
            <a:ext cx="8229600" cy="2036762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Quicksand Regular"/>
                <a:cs typeface="Quicksand Regular"/>
              </a:rPr>
              <a:t>ms. </a:t>
            </a:r>
            <a:r>
              <a:rPr lang="en-US" b="1" dirty="0" smtClean="0">
                <a:latin typeface="Quicksand Regular"/>
                <a:cs typeface="Quicksand Regular"/>
              </a:rPr>
              <a:t>resource</a:t>
            </a:r>
            <a:r>
              <a:rPr lang="en-US" dirty="0" smtClean="0">
                <a:latin typeface="Quicksand Regular"/>
                <a:cs typeface="Quicksand Regular"/>
              </a:rPr>
              <a:t>ful</a:t>
            </a:r>
            <a:endParaRPr lang="en-US" dirty="0">
              <a:latin typeface="Quicksand Regular"/>
              <a:cs typeface="Quicksand Regular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57200" y="3406538"/>
            <a:ext cx="8229600" cy="2036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latin typeface="Quicksand Regular"/>
                <a:cs typeface="Quicksand Regular"/>
              </a:rPr>
              <a:t>a.k.a.</a:t>
            </a:r>
            <a:r>
              <a:rPr lang="en-US" sz="2800" dirty="0" smtClean="0">
                <a:solidFill>
                  <a:srgbClr val="FDC328"/>
                </a:solidFill>
                <a:latin typeface="Quicksand Regular"/>
                <a:cs typeface="Quicksand Regular"/>
              </a:rPr>
              <a:t> yellow</a:t>
            </a:r>
            <a:endParaRPr lang="en-US" sz="2800" dirty="0">
              <a:solidFill>
                <a:srgbClr val="FDC328"/>
              </a:solidFill>
              <a:latin typeface="Quicksand Regular"/>
              <a:cs typeface="Quicksand Regular"/>
            </a:endParaRPr>
          </a:p>
        </p:txBody>
      </p:sp>
    </p:spTree>
    <p:extLst>
      <p:ext uri="{BB962C8B-B14F-4D97-AF65-F5344CB8AC3E}">
        <p14:creationId xmlns:p14="http://schemas.microsoft.com/office/powerpoint/2010/main" val="2368576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457200" y="3406538"/>
            <a:ext cx="8229600" cy="2036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latin typeface="Quicksand Regular"/>
                <a:cs typeface="Quicksand Regular"/>
              </a:rPr>
              <a:t>a.k.a.</a:t>
            </a:r>
            <a:r>
              <a:rPr lang="en-US" sz="2800" dirty="0" smtClean="0">
                <a:solidFill>
                  <a:srgbClr val="FDC328"/>
                </a:solidFill>
                <a:latin typeface="Quicksand Regular"/>
                <a:cs typeface="Quicksand Regular"/>
              </a:rPr>
              <a:t> </a:t>
            </a:r>
            <a:r>
              <a:rPr lang="en-US" sz="2800" dirty="0" smtClean="0">
                <a:solidFill>
                  <a:srgbClr val="2FC653"/>
                </a:solidFill>
                <a:latin typeface="Quicksand Regular"/>
                <a:cs typeface="Quicksand Regular"/>
              </a:rPr>
              <a:t>green</a:t>
            </a:r>
            <a:endParaRPr lang="en-US" sz="2800" dirty="0">
              <a:solidFill>
                <a:srgbClr val="2FC653"/>
              </a:solidFill>
              <a:latin typeface="Quicksand Regular"/>
              <a:cs typeface="Quicksand Regular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33396" y="1832050"/>
            <a:ext cx="367720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solidFill>
                  <a:srgbClr val="31C12A"/>
                </a:solidFill>
                <a:latin typeface="Monoton"/>
                <a:cs typeface="Monoton"/>
              </a:rPr>
              <a:t>SINQ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457200" y="2692538"/>
            <a:ext cx="8229600" cy="2036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Quicksand Regular"/>
                <a:cs typeface="Quicksand Regular"/>
              </a:rPr>
              <a:t>mr. or ms. </a:t>
            </a:r>
            <a:r>
              <a:rPr lang="en-US" b="1" dirty="0" smtClean="0">
                <a:latin typeface="Quicksand Regular"/>
                <a:cs typeface="Quicksand Regular"/>
              </a:rPr>
              <a:t>variable</a:t>
            </a:r>
            <a:endParaRPr lang="en-US" b="1" dirty="0">
              <a:latin typeface="Quicksand Regular"/>
              <a:cs typeface="Quicksand Regular"/>
            </a:endParaRPr>
          </a:p>
        </p:txBody>
      </p:sp>
    </p:spTree>
    <p:extLst>
      <p:ext uri="{BB962C8B-B14F-4D97-AF65-F5344CB8AC3E}">
        <p14:creationId xmlns:p14="http://schemas.microsoft.com/office/powerpoint/2010/main" val="2368576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457200" y="3406538"/>
            <a:ext cx="8229600" cy="2036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latin typeface="Quicksand Regular"/>
                <a:cs typeface="Quicksand Regular"/>
              </a:rPr>
              <a:t>a.k.a.</a:t>
            </a:r>
            <a:r>
              <a:rPr lang="en-US" sz="2800" dirty="0" smtClean="0">
                <a:solidFill>
                  <a:srgbClr val="FDC328"/>
                </a:solidFill>
                <a:latin typeface="Quicksand Regular"/>
                <a:cs typeface="Quicksand Regular"/>
              </a:rPr>
              <a:t> </a:t>
            </a:r>
            <a:r>
              <a:rPr lang="en-US" sz="2800" dirty="0" smtClean="0">
                <a:solidFill>
                  <a:srgbClr val="0949FF"/>
                </a:solidFill>
                <a:latin typeface="Quicksand Regular"/>
                <a:cs typeface="Quicksand Regular"/>
              </a:rPr>
              <a:t>blue</a:t>
            </a:r>
            <a:endParaRPr lang="en-US" sz="2800" dirty="0">
              <a:solidFill>
                <a:srgbClr val="0949FF"/>
              </a:solidFill>
              <a:latin typeface="Quicksand Regular"/>
              <a:cs typeface="Quicksand Regular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33396" y="1829948"/>
            <a:ext cx="367720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solidFill>
                  <a:srgbClr val="0949FF"/>
                </a:solidFill>
                <a:latin typeface="Monoton"/>
                <a:cs typeface="Monoton"/>
              </a:rPr>
              <a:t>SINQ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2690436"/>
            <a:ext cx="8229600" cy="2036762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Quicksand Regular"/>
                <a:cs typeface="Quicksand Regular"/>
              </a:rPr>
              <a:t>mr. </a:t>
            </a:r>
            <a:r>
              <a:rPr lang="en-US" b="1" dirty="0" smtClean="0">
                <a:latin typeface="Quicksand Regular"/>
                <a:cs typeface="Quicksand Regular"/>
              </a:rPr>
              <a:t>feedback</a:t>
            </a:r>
            <a:r>
              <a:rPr lang="en-US" dirty="0" smtClean="0">
                <a:latin typeface="Quicksand Regular"/>
                <a:cs typeface="Quicksand Regular"/>
              </a:rPr>
              <a:t>, jr.</a:t>
            </a:r>
            <a:endParaRPr lang="en-US" dirty="0">
              <a:latin typeface="Quicksand Regular"/>
              <a:cs typeface="Quicksand Regular"/>
            </a:endParaRPr>
          </a:p>
        </p:txBody>
      </p:sp>
    </p:spTree>
    <p:extLst>
      <p:ext uri="{BB962C8B-B14F-4D97-AF65-F5344CB8AC3E}">
        <p14:creationId xmlns:p14="http://schemas.microsoft.com/office/powerpoint/2010/main" val="2368576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800" y="1066800"/>
            <a:ext cx="47244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6543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44775" y="2372193"/>
            <a:ext cx="8454450" cy="2113614"/>
            <a:chOff x="344775" y="2372193"/>
            <a:chExt cx="8454450" cy="2113614"/>
          </a:xfrm>
        </p:grpSpPr>
        <p:grpSp>
          <p:nvGrpSpPr>
            <p:cNvPr id="33" name="Group 32"/>
            <p:cNvGrpSpPr/>
            <p:nvPr/>
          </p:nvGrpSpPr>
          <p:grpSpPr>
            <a:xfrm>
              <a:off x="3162925" y="2372193"/>
              <a:ext cx="2818150" cy="2113614"/>
              <a:chOff x="917222" y="687917"/>
              <a:chExt cx="7309556" cy="5482167"/>
            </a:xfrm>
          </p:grpSpPr>
          <p:pic>
            <p:nvPicPr>
              <p:cNvPr id="34" name="Picture 3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17222" y="687917"/>
                <a:ext cx="7309556" cy="5482167"/>
              </a:xfrm>
              <a:prstGeom prst="rect">
                <a:avLst/>
              </a:prstGeom>
            </p:spPr>
          </p:pic>
          <p:pic>
            <p:nvPicPr>
              <p:cNvPr id="35" name="Picture 3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06880" y="1280160"/>
                <a:ext cx="5730240" cy="4297680"/>
              </a:xfrm>
              <a:prstGeom prst="rect">
                <a:avLst/>
              </a:prstGeom>
            </p:spPr>
          </p:pic>
        </p:grpSp>
        <p:grpSp>
          <p:nvGrpSpPr>
            <p:cNvPr id="36" name="Group 35"/>
            <p:cNvGrpSpPr/>
            <p:nvPr/>
          </p:nvGrpSpPr>
          <p:grpSpPr>
            <a:xfrm>
              <a:off x="5981075" y="2372193"/>
              <a:ext cx="2818150" cy="2113614"/>
              <a:chOff x="917222" y="687917"/>
              <a:chExt cx="7309556" cy="5482167"/>
            </a:xfrm>
          </p:grpSpPr>
          <p:pic>
            <p:nvPicPr>
              <p:cNvPr id="37" name="Picture 36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17222" y="687917"/>
                <a:ext cx="7309556" cy="5482167"/>
              </a:xfrm>
              <a:prstGeom prst="rect">
                <a:avLst/>
              </a:prstGeom>
            </p:spPr>
          </p:pic>
          <p:pic>
            <p:nvPicPr>
              <p:cNvPr id="38" name="Picture 37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06880" y="1280160"/>
                <a:ext cx="5730240" cy="4297680"/>
              </a:xfrm>
              <a:prstGeom prst="rect">
                <a:avLst/>
              </a:prstGeom>
            </p:spPr>
          </p:pic>
        </p:grpSp>
        <p:grpSp>
          <p:nvGrpSpPr>
            <p:cNvPr id="39" name="Group 38"/>
            <p:cNvGrpSpPr/>
            <p:nvPr/>
          </p:nvGrpSpPr>
          <p:grpSpPr>
            <a:xfrm>
              <a:off x="344775" y="2372193"/>
              <a:ext cx="2818150" cy="2113614"/>
              <a:chOff x="917222" y="687917"/>
              <a:chExt cx="7309556" cy="5482167"/>
            </a:xfrm>
          </p:grpSpPr>
          <p:pic>
            <p:nvPicPr>
              <p:cNvPr id="40" name="Picture 39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17222" y="687917"/>
                <a:ext cx="7309556" cy="5482167"/>
              </a:xfrm>
              <a:prstGeom prst="rect">
                <a:avLst/>
              </a:prstGeom>
            </p:spPr>
          </p:pic>
          <p:pic>
            <p:nvPicPr>
              <p:cNvPr id="41" name="Picture 40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06880" y="1280160"/>
                <a:ext cx="5730240" cy="4297680"/>
              </a:xfrm>
              <a:prstGeom prst="rect">
                <a:avLst/>
              </a:prstGeom>
            </p:spPr>
          </p:pic>
        </p:grpSp>
      </p:grpSp>
      <p:sp>
        <p:nvSpPr>
          <p:cNvPr id="26" name="Rectangle 25"/>
          <p:cNvSpPr/>
          <p:nvPr/>
        </p:nvSpPr>
        <p:spPr>
          <a:xfrm>
            <a:off x="0" y="3022600"/>
            <a:ext cx="9144000" cy="905933"/>
          </a:xfrm>
          <a:prstGeom prst="rect">
            <a:avLst/>
          </a:prstGeom>
          <a:solidFill>
            <a:schemeClr val="lt1">
              <a:alpha val="48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itle 3"/>
          <p:cNvSpPr>
            <a:spLocks noGrp="1"/>
          </p:cNvSpPr>
          <p:nvPr>
            <p:ph type="title"/>
          </p:nvPr>
        </p:nvSpPr>
        <p:spPr>
          <a:xfrm>
            <a:off x="457200" y="2111096"/>
            <a:ext cx="8229600" cy="2626883"/>
          </a:xfrm>
        </p:spPr>
        <p:txBody>
          <a:bodyPr>
            <a:normAutofit/>
          </a:bodyPr>
          <a:lstStyle/>
          <a:p>
            <a:r>
              <a:rPr lang="en-US" sz="4000" dirty="0" smtClean="0">
                <a:latin typeface="Quicksand Regular"/>
                <a:cs typeface="Quicksand Regular"/>
              </a:rPr>
              <a:t>“Why is the poop on fire?”</a:t>
            </a:r>
            <a:endParaRPr lang="en-US" sz="4000" dirty="0">
              <a:latin typeface="Quicksand Regular"/>
              <a:cs typeface="Quicksand Regular"/>
            </a:endParaRPr>
          </a:p>
        </p:txBody>
      </p:sp>
    </p:spTree>
    <p:extLst>
      <p:ext uri="{BB962C8B-B14F-4D97-AF65-F5344CB8AC3E}">
        <p14:creationId xmlns:p14="http://schemas.microsoft.com/office/powerpoint/2010/main" val="41369901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222" y="687917"/>
            <a:ext cx="7309556" cy="5482167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024441" y="2767281"/>
            <a:ext cx="3095118" cy="1323439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sz="8000" dirty="0">
                <a:solidFill>
                  <a:srgbClr val="AB0C19"/>
                </a:solidFill>
                <a:latin typeface="Monoton"/>
                <a:cs typeface="Monoton"/>
              </a:rPr>
              <a:t>SINQ</a:t>
            </a:r>
          </a:p>
        </p:txBody>
      </p:sp>
    </p:spTree>
    <p:extLst>
      <p:ext uri="{BB962C8B-B14F-4D97-AF65-F5344CB8AC3E}">
        <p14:creationId xmlns:p14="http://schemas.microsoft.com/office/powerpoint/2010/main" val="41482949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Demo 2012.05.22.00.20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54957" y="1166019"/>
            <a:ext cx="6034087" cy="4525963"/>
          </a:xfrm>
        </p:spPr>
      </p:pic>
    </p:spTree>
    <p:extLst>
      <p:ext uri="{BB962C8B-B14F-4D97-AF65-F5344CB8AC3E}">
        <p14:creationId xmlns:p14="http://schemas.microsoft.com/office/powerpoint/2010/main" val="31888480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939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Monoton"/>
                <a:cs typeface="Monoton"/>
              </a:rPr>
              <a:t>SINQ</a:t>
            </a:r>
            <a:endParaRPr lang="en-US" dirty="0">
              <a:latin typeface="Quicksand Book Regular"/>
              <a:cs typeface="Quicksand Book Regular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2005" y="2783421"/>
            <a:ext cx="4114800" cy="1928264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>
                <a:latin typeface="Quicksand Regular"/>
                <a:cs typeface="Quicksand Regular"/>
              </a:rPr>
              <a:t>a</a:t>
            </a:r>
            <a:r>
              <a:rPr lang="en-US" dirty="0" smtClean="0">
                <a:latin typeface="Quicksand Regular"/>
                <a:cs typeface="Quicksand Regular"/>
              </a:rPr>
              <a:t> </a:t>
            </a:r>
            <a:r>
              <a:rPr lang="en-US" b="1" dirty="0" smtClean="0">
                <a:latin typeface="Quicksand Regular"/>
                <a:cs typeface="Quicksand Regular"/>
              </a:rPr>
              <a:t>tool</a:t>
            </a:r>
            <a:r>
              <a:rPr lang="en-US" dirty="0" smtClean="0">
                <a:latin typeface="Quicksand Regular"/>
                <a:cs typeface="Quicksand Regular"/>
              </a:rPr>
              <a:t> </a:t>
            </a:r>
            <a:r>
              <a:rPr lang="en-US" b="1" dirty="0" smtClean="0">
                <a:latin typeface="Quicksand Regular"/>
                <a:cs typeface="Quicksand Regular"/>
              </a:rPr>
              <a:t>for guiding</a:t>
            </a:r>
            <a:r>
              <a:rPr lang="en-US" dirty="0" smtClean="0">
                <a:latin typeface="Quicksand Regular"/>
                <a:cs typeface="Quicksand Regular"/>
              </a:rPr>
              <a:t/>
            </a:r>
            <a:br>
              <a:rPr lang="en-US" dirty="0" smtClean="0">
                <a:latin typeface="Quicksand Regular"/>
                <a:cs typeface="Quicksand Regular"/>
              </a:rPr>
            </a:br>
            <a:r>
              <a:rPr lang="en-US" b="1" dirty="0" smtClean="0">
                <a:latin typeface="Quicksand Regular"/>
                <a:cs typeface="Quicksand Regular"/>
              </a:rPr>
              <a:t>children</a:t>
            </a:r>
            <a:r>
              <a:rPr lang="en-US" dirty="0" smtClean="0">
                <a:latin typeface="Quicksand Regular"/>
                <a:cs typeface="Quicksand Regular"/>
              </a:rPr>
              <a:t> through </a:t>
            </a:r>
            <a:br>
              <a:rPr lang="en-US" dirty="0" smtClean="0">
                <a:latin typeface="Quicksand Regular"/>
                <a:cs typeface="Quicksand Regular"/>
              </a:rPr>
            </a:br>
            <a:r>
              <a:rPr lang="en-US" dirty="0" smtClean="0">
                <a:latin typeface="Quicksand Regular"/>
                <a:cs typeface="Quicksand Regular"/>
              </a:rPr>
              <a:t>scientific inquiry</a:t>
            </a:r>
            <a:endParaRPr lang="en-US" dirty="0">
              <a:latin typeface="Quicksand Regular"/>
              <a:cs typeface="Quicksand Regular"/>
            </a:endParaRPr>
          </a:p>
        </p:txBody>
      </p:sp>
    </p:spTree>
    <p:extLst>
      <p:ext uri="{BB962C8B-B14F-4D97-AF65-F5344CB8AC3E}">
        <p14:creationId xmlns:p14="http://schemas.microsoft.com/office/powerpoint/2010/main" val="9274213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8349</TotalTime>
  <Words>2019</Words>
  <Application>Microsoft Macintosh PowerPoint</Application>
  <PresentationFormat>On-screen Show (4:3)</PresentationFormat>
  <Paragraphs>330</Paragraphs>
  <Slides>54</Slides>
  <Notes>49</Notes>
  <HiddenSlides>1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55" baseType="lpstr">
      <vt:lpstr>Office Theme</vt:lpstr>
      <vt:lpstr>PowerPoint Presentation</vt:lpstr>
      <vt:lpstr>“Why is the poop on fire?”</vt:lpstr>
      <vt:lpstr>PowerPoint Presentation</vt:lpstr>
      <vt:lpstr>“Why is the poop on fire?”</vt:lpstr>
      <vt:lpstr>“Why is the poop on fire?”</vt:lpstr>
      <vt:lpstr>“Why is the poop on fire?”</vt:lpstr>
      <vt:lpstr>PowerPoint Presentation</vt:lpstr>
      <vt:lpstr>PowerPoint Presentation</vt:lpstr>
      <vt:lpstr>SINQ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our steps</vt:lpstr>
      <vt:lpstr>i.e., “Why is the poop on fire?”</vt:lpstr>
      <vt:lpstr>Kidsteam</vt:lpstr>
      <vt:lpstr>PowerPoint Presentation</vt:lpstr>
      <vt:lpstr>Kidsteam, Round 2</vt:lpstr>
      <vt:lpstr>next steps</vt:lpstr>
      <vt:lpstr>redesign deeper analysis learning analytics</vt:lpstr>
      <vt:lpstr>“more colorful”</vt:lpstr>
      <vt:lpstr>“much more colorful”</vt:lpstr>
      <vt:lpstr>“more multimedia”</vt:lpstr>
      <vt:lpstr>“more game-like”</vt:lpstr>
      <vt:lpstr>PowerPoint Presentation</vt:lpstr>
      <vt:lpstr>PowerPoint Presentation</vt:lpstr>
      <vt:lpstr>PowerPoint Presentation</vt:lpstr>
      <vt:lpstr>“more explanation”</vt:lpstr>
      <vt:lpstr>PowerPoint Presentation</vt:lpstr>
      <vt:lpstr>more studies</vt:lpstr>
      <vt:lpstr>thanks.</vt:lpstr>
      <vt:lpstr>q? a.</vt:lpstr>
      <vt:lpstr>“wise crowds”</vt:lpstr>
      <vt:lpstr>credits</vt:lpstr>
      <vt:lpstr>you</vt:lpstr>
      <vt:lpstr>ms. resourceful</vt:lpstr>
      <vt:lpstr>PowerPoint Presentation</vt:lpstr>
      <vt:lpstr>mr. feedback, jr.</vt:lpstr>
      <vt:lpstr>PowerPoint Presentation</vt:lpstr>
    </vt:vector>
  </TitlesOfParts>
  <Company>University of Maryland, College Park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Michael Gubbels</dc:creator>
  <cp:lastModifiedBy>temp</cp:lastModifiedBy>
  <cp:revision>745</cp:revision>
  <dcterms:created xsi:type="dcterms:W3CDTF">2012-05-16T01:29:55Z</dcterms:created>
  <dcterms:modified xsi:type="dcterms:W3CDTF">2012-05-23T12:42:37Z</dcterms:modified>
</cp:coreProperties>
</file>