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7"/>
  </p:notesMasterIdLst>
  <p:handoutMasterIdLst>
    <p:handoutMasterId r:id="rId58"/>
  </p:handoutMasterIdLst>
  <p:sldIdLst>
    <p:sldId id="256" r:id="rId2"/>
    <p:sldId id="468" r:id="rId3"/>
    <p:sldId id="472" r:id="rId4"/>
    <p:sldId id="399" r:id="rId5"/>
    <p:sldId id="260" r:id="rId6"/>
    <p:sldId id="461" r:id="rId7"/>
    <p:sldId id="424" r:id="rId8"/>
    <p:sldId id="425" r:id="rId9"/>
    <p:sldId id="353" r:id="rId10"/>
    <p:sldId id="426" r:id="rId11"/>
    <p:sldId id="356" r:id="rId12"/>
    <p:sldId id="357" r:id="rId13"/>
    <p:sldId id="429" r:id="rId14"/>
    <p:sldId id="428" r:id="rId15"/>
    <p:sldId id="375" r:id="rId16"/>
    <p:sldId id="295" r:id="rId17"/>
    <p:sldId id="377" r:id="rId18"/>
    <p:sldId id="383" r:id="rId19"/>
    <p:sldId id="381" r:id="rId20"/>
    <p:sldId id="382" r:id="rId21"/>
    <p:sldId id="296" r:id="rId22"/>
    <p:sldId id="294" r:id="rId23"/>
    <p:sldId id="376" r:id="rId24"/>
    <p:sldId id="390" r:id="rId25"/>
    <p:sldId id="433" r:id="rId26"/>
    <p:sldId id="419" r:id="rId27"/>
    <p:sldId id="297" r:id="rId28"/>
    <p:sldId id="300" r:id="rId29"/>
    <p:sldId id="301" r:id="rId30"/>
    <p:sldId id="463" r:id="rId31"/>
    <p:sldId id="303" r:id="rId32"/>
    <p:sldId id="474" r:id="rId33"/>
    <p:sldId id="475" r:id="rId34"/>
    <p:sldId id="435" r:id="rId35"/>
    <p:sldId id="441" r:id="rId36"/>
    <p:sldId id="439" r:id="rId37"/>
    <p:sldId id="442" r:id="rId38"/>
    <p:sldId id="469" r:id="rId39"/>
    <p:sldId id="470" r:id="rId40"/>
    <p:sldId id="471" r:id="rId41"/>
    <p:sldId id="476" r:id="rId42"/>
    <p:sldId id="477" r:id="rId43"/>
    <p:sldId id="478" r:id="rId44"/>
    <p:sldId id="479" r:id="rId45"/>
    <p:sldId id="324" r:id="rId46"/>
    <p:sldId id="473" r:id="rId47"/>
    <p:sldId id="317" r:id="rId48"/>
    <p:sldId id="318" r:id="rId49"/>
    <p:sldId id="325" r:id="rId50"/>
    <p:sldId id="352" r:id="rId51"/>
    <p:sldId id="466" r:id="rId52"/>
    <p:sldId id="437" r:id="rId53"/>
    <p:sldId id="438" r:id="rId54"/>
    <p:sldId id="445" r:id="rId55"/>
    <p:sldId id="446" r:id="rId5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E6C3"/>
    <a:srgbClr val="ECE9E0"/>
    <a:srgbClr val="CBBE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89" autoAdjust="0"/>
    <p:restoredTop sz="94660"/>
  </p:normalViewPr>
  <p:slideViewPr>
    <p:cSldViewPr snapToGrid="0" snapToObjects="1">
      <p:cViewPr varScale="1">
        <p:scale>
          <a:sx n="70" d="100"/>
          <a:sy n="70" d="100"/>
        </p:scale>
        <p:origin x="-127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tableStyles" Target="tableStyle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notesMaster" Target="notesMasters/notesMaster1.xml"/><Relationship Id="rId58" Type="http://schemas.openxmlformats.org/officeDocument/2006/relationships/handoutMaster" Target="handoutMasters/handoutMaster1.xml"/><Relationship Id="rId59" Type="http://schemas.openxmlformats.org/officeDocument/2006/relationships/printerSettings" Target="printerSettings/printerSettings1.bin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presProps" Target="presProps.xml"/><Relationship Id="rId61" Type="http://schemas.openxmlformats.org/officeDocument/2006/relationships/viewProps" Target="viewProps.xml"/><Relationship Id="rId62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B1BFD7-8EF9-7A4E-8C84-BED3CA3D5049}" type="datetimeFigureOut">
              <a:rPr lang="en-US" smtClean="0"/>
              <a:pPr/>
              <a:t>5/23/12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E00560-44E5-F749-800F-F8E142EE6B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96683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C7A80C-B89B-124B-B8BB-E54D275614F8}" type="datetimeFigureOut">
              <a:rPr lang="en-US" smtClean="0"/>
              <a:pPr/>
              <a:t>5/23/12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94E553-438E-474A-86DB-CD7C71131B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35020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3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4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94E553-438E-474A-86DB-CD7C71131B08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Can’t see the word references – turn anything grey into white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41EBA5-C633-AC4A-A68E-8C893A8A10DA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Shorten just say, structure this way, but no</a:t>
            </a:r>
            <a:r>
              <a:rPr lang="en-US" baseline="0" dirty="0" smtClean="0"/>
              <a:t> freedom of presentation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94E553-438E-474A-86DB-CD7C71131B08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Beth can give me different stories,</a:t>
            </a:r>
            <a:r>
              <a:rPr lang="en-US" baseline="0" dirty="0" smtClean="0"/>
              <a:t> because for this one the aspect ratio is messed up</a:t>
            </a:r>
          </a:p>
          <a:p>
            <a:r>
              <a:rPr lang="en-US" baseline="0" dirty="0" smtClean="0"/>
              <a:t>Jason will do 1-26 and I will do 26 through the end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94E553-438E-474A-86DB-CD7C71131B08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Candyce</a:t>
            </a:r>
            <a:r>
              <a:rPr lang="en-US" dirty="0" smtClean="0"/>
              <a:t> began</a:t>
            </a:r>
            <a:r>
              <a:rPr lang="en-US" baseline="0" dirty="0" smtClean="0"/>
              <a:t> to participate in our first Life-relevant Learning Environment, Kitchen Science Investigators, or KSI – also called Kitchen Chemistry (sometimes I use the two terms interchangeably).  I developed KSI with colleagues at Georgia Tech.  It’s an after-school or summer camp learning environment where kids learn science and scientific reasoning skills through cooking.  In KSI learners use the chemistry of foods to make and perfect dishes.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B0D4E-A5BD-6348-8FDE-2BC3EC32F661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 and out quick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94E553-438E-474A-86DB-CD7C71131B08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 the</a:t>
            </a:r>
            <a:r>
              <a:rPr lang="en-US" baseline="0" dirty="0" smtClean="0"/>
              <a:t> analysis method slide back – or just say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94E553-438E-474A-86DB-CD7C71131B08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94E553-438E-474A-86DB-CD7C71131B08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Take out the picture and references, too much text – get rid of picture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94E553-438E-474A-86DB-CD7C71131B08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Take out picture</a:t>
            </a:r>
            <a:r>
              <a:rPr lang="en-US" baseline="0" dirty="0" smtClean="0"/>
              <a:t> and references</a:t>
            </a:r>
          </a:p>
          <a:p>
            <a:r>
              <a:rPr lang="en-US" baseline="0" dirty="0" smtClean="0"/>
              <a:t>Icons for the themes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94E553-438E-474A-86DB-CD7C71131B08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Structured supports at opportune times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Need to be accompanied with tools that allow learners to contribute</a:t>
            </a:r>
          </a:p>
          <a:p>
            <a:pPr lvl="1"/>
            <a:r>
              <a:rPr lang="en-US" dirty="0" smtClean="0">
                <a:solidFill>
                  <a:srgbClr val="FFFFFF"/>
                </a:solidFill>
              </a:rPr>
              <a:t>Reflectively</a:t>
            </a:r>
          </a:p>
          <a:p>
            <a:pPr lvl="1"/>
            <a:r>
              <a:rPr lang="en-US" dirty="0" smtClean="0">
                <a:solidFill>
                  <a:srgbClr val="FFFFFF"/>
                </a:solidFill>
              </a:rPr>
              <a:t>With ease</a:t>
            </a:r>
          </a:p>
          <a:p>
            <a:pPr lvl="1"/>
            <a:r>
              <a:rPr lang="en-US" dirty="0" smtClean="0">
                <a:solidFill>
                  <a:srgbClr val="FFFFFF"/>
                </a:solidFill>
              </a:rPr>
              <a:t>In ways that can be used later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94E553-438E-474A-86DB-CD7C71131B08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Learning activities that are personally meaningful</a:t>
            </a:r>
            <a:r>
              <a:rPr lang="en-US" baseline="0" dirty="0" smtClean="0"/>
              <a:t> to kids and relevant to their lives, that allow them to work in the context of achieving their own personal goals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90988-6037-364C-8F20-6D1312EB5790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Free-form integration of media helped learners use the tools in scientifically and personally meaningful ways</a:t>
            </a:r>
          </a:p>
          <a:p>
            <a:pPr lvl="1"/>
            <a:r>
              <a:rPr lang="en-US" dirty="0" smtClean="0">
                <a:solidFill>
                  <a:srgbClr val="FFFFFF"/>
                </a:solidFill>
              </a:rPr>
              <a:t>Free-form tools like drawing can be used to help learners personalize their scientific contributions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94E553-438E-474A-86DB-CD7C71131B08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Explain what you mean by visualizations</a:t>
            </a:r>
            <a:r>
              <a:rPr lang="en-US" baseline="0" dirty="0" smtClean="0">
                <a:solidFill>
                  <a:srgbClr val="FFFFFF"/>
                </a:solidFill>
              </a:rPr>
              <a:t> (e.g., drawing graphs, producing charts, etc.) – ways of integrating information across multiple groups </a:t>
            </a:r>
            <a:endParaRPr lang="en-US" dirty="0" smtClean="0">
              <a:solidFill>
                <a:srgbClr val="FFFFFF"/>
              </a:solidFill>
            </a:endParaRPr>
          </a:p>
          <a:p>
            <a:r>
              <a:rPr lang="en-US" dirty="0" smtClean="0">
                <a:solidFill>
                  <a:srgbClr val="FFFFFF"/>
                </a:solidFill>
              </a:rPr>
              <a:t>Integrating the affordances of </a:t>
            </a:r>
            <a:r>
              <a:rPr lang="en-US" dirty="0" err="1" smtClean="0">
                <a:solidFill>
                  <a:srgbClr val="FFFFFF"/>
                </a:solidFill>
              </a:rPr>
              <a:t>StoryKit</a:t>
            </a:r>
            <a:r>
              <a:rPr lang="en-US" dirty="0" smtClean="0">
                <a:solidFill>
                  <a:srgbClr val="FFFFFF"/>
                </a:solidFill>
              </a:rPr>
              <a:t> and </a:t>
            </a:r>
            <a:r>
              <a:rPr lang="en-US" dirty="0" err="1" smtClean="0">
                <a:solidFill>
                  <a:srgbClr val="FFFFFF"/>
                </a:solidFill>
              </a:rPr>
              <a:t>Zydeco</a:t>
            </a:r>
            <a:r>
              <a:rPr lang="en-US" dirty="0" smtClean="0">
                <a:solidFill>
                  <a:srgbClr val="FFFFFF"/>
                </a:solidFill>
              </a:rPr>
              <a:t> into one tool</a:t>
            </a:r>
          </a:p>
          <a:p>
            <a:pPr lvl="1"/>
            <a:r>
              <a:rPr lang="en-US" dirty="0" smtClean="0">
                <a:solidFill>
                  <a:srgbClr val="FFFFFF"/>
                </a:solidFill>
              </a:rPr>
              <a:t>Imagine: Storytelling tool that enables learners to “tag” pieces of their story as data that they can annotate and pull out for later analysis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94E553-438E-474A-86DB-CD7C71131B08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Have</a:t>
            </a:r>
            <a:r>
              <a:rPr lang="en-US" baseline="0" dirty="0" smtClean="0"/>
              <a:t> the screenshot Jason used in the poster here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94E553-438E-474A-86DB-CD7C71131B08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8655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Taking lessons learned from Zydeco, we are also designing scaffolds to be incorporated into this free-form technology to promote scientific</a:t>
            </a:r>
            <a:r>
              <a:rPr lang="en-US" baseline="0" dirty="0" smtClean="0"/>
              <a:t> practice and reflection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94E553-438E-474A-86DB-CD7C71131B08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21701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ScienceKit</a:t>
            </a:r>
            <a:r>
              <a:rPr lang="en-US" dirty="0" smtClean="0"/>
              <a:t> toolbox will have</a:t>
            </a:r>
            <a:r>
              <a:rPr lang="en-US" baseline="0" dirty="0" smtClean="0"/>
              <a:t> a special toolkit for documenting quantitative and qualitative observations quickly and easily, in a way that they can be used for later reflection across results.  We are still in the process of designing this part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Have picture of prototype for this part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94E553-438E-474A-86DB-CD7C71131B08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2910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 collected over ? Hours of video of learners activities and discussions</a:t>
            </a:r>
            <a:r>
              <a:rPr lang="en-US" baseline="0" dirty="0" smtClean="0"/>
              <a:t> in KSI, I collected over ? Hours of video of interviews I did with my focal learners, their science teachers, and their parents.  In fact, I did initial, middle, and ending interviews with learners – and initial and ending interviews with their parents and science teachers.  In addition, 2 lead facilitators (including myself) took field notes of our experiences in KSI after each session.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94E553-438E-474A-86DB-CD7C71131B08}" type="slidenum">
              <a:rPr lang="en-US" smtClean="0"/>
              <a:pPr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Scientific practice the majority of the time, here are some of the frequency counts… Just put the raw</a:t>
            </a:r>
            <a:r>
              <a:rPr lang="en-US" baseline="0" dirty="0" smtClean="0"/>
              <a:t> numbers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94E553-438E-474A-86DB-CD7C71131B08}" type="slidenum">
              <a:rPr lang="en-US" smtClean="0"/>
              <a:pPr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Give the raw numbers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94E553-438E-474A-86DB-CD7C71131B08}" type="slidenum">
              <a:rPr lang="en-US" smtClean="0"/>
              <a:pPr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Next</a:t>
            </a:r>
            <a:r>
              <a:rPr lang="en-US" baseline="0" dirty="0" smtClean="0"/>
              <a:t>, we aim to use </a:t>
            </a:r>
            <a:r>
              <a:rPr lang="en-US" baseline="0" dirty="0" err="1" smtClean="0"/>
              <a:t>ScienceKit</a:t>
            </a:r>
            <a:r>
              <a:rPr lang="en-US" baseline="0" dirty="0" smtClean="0"/>
              <a:t> in a range of LRL programs, iteratively re-designing the technology to support the range of contexts – for example, Sports Physics, Backyard Biology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94E553-438E-474A-86DB-CD7C71131B08}" type="slidenum">
              <a:rPr lang="en-US" smtClean="0"/>
              <a:pPr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</a:t>
            </a:r>
            <a:r>
              <a:rPr lang="en-US" baseline="0" dirty="0" smtClean="0"/>
              <a:t> addition, we aim to incorporate other technologies to facilitate: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Better data capture in everyday life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Sharing experiences with others and collaborating on new projects with others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94E553-438E-474A-86DB-CD7C71131B08}" type="slidenum">
              <a:rPr lang="en-US" smtClean="0"/>
              <a:pPr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 in essence, my work points to the need for helping</a:t>
            </a:r>
            <a:r>
              <a:rPr lang="en-US" baseline="0" dirty="0" smtClean="0"/>
              <a:t> learners to have scientifically meaningful experiences – this means we not only need to help learners engage in scientific inquiry practices, we also need to help them to engage in science in personally meaningful ways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94E553-438E-474A-86DB-CD7C71131B08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9A8B10-236C-AC4A-8CA2-5F8750EAF889}" type="slidenum">
              <a:rPr lang="en-US">
                <a:latin typeface="Arial" pitchFamily="-65" charset="0"/>
              </a:rPr>
              <a:pPr/>
              <a:t>7</a:t>
            </a:fld>
            <a:endParaRPr lang="en-US">
              <a:latin typeface="Arial" pitchFamily="-65" charset="0"/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805" y="4343704"/>
            <a:ext cx="5030391" cy="4113892"/>
          </a:xfrm>
          <a:noFill/>
          <a:ln/>
        </p:spPr>
        <p:txBody>
          <a:bodyPr/>
          <a:lstStyle/>
          <a:p>
            <a:pPr eaLnBrk="1" hangingPunct="1"/>
            <a:r>
              <a:rPr lang="en-US" dirty="0" smtClean="0"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Can this one be deleted?</a:t>
            </a:r>
            <a:endParaRPr lang="en-US" dirty="0">
              <a:latin typeface="Arial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72BD099-80D4-43C3-A59E-882464EF0CF4}" type="slidenum">
              <a:rPr lang="en-US">
                <a:ea typeface="ＭＳ Ｐゴシック" pitchFamily="5" charset="-128"/>
                <a:cs typeface="ＭＳ Ｐゴシック" pitchFamily="5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>
              <a:ea typeface="ＭＳ Ｐゴシック" pitchFamily="5" charset="-128"/>
              <a:cs typeface="ＭＳ Ｐゴシック" pitchFamily="5" charset="-128"/>
            </a:endParaRPr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lvl="1">
              <a:lnSpc>
                <a:spcPct val="90000"/>
              </a:lnSpc>
              <a:buNone/>
            </a:pPr>
            <a:r>
              <a:rPr lang="en-US" dirty="0" smtClean="0"/>
              <a:t>Self discovery</a:t>
            </a:r>
          </a:p>
          <a:p>
            <a:pPr lvl="1">
              <a:lnSpc>
                <a:spcPct val="90000"/>
              </a:lnSpc>
              <a:buNone/>
            </a:pPr>
            <a:r>
              <a:rPr lang="en-US" dirty="0" smtClean="0"/>
              <a:t>Citations (fade out)</a:t>
            </a:r>
          </a:p>
          <a:p>
            <a:pPr lvl="1">
              <a:lnSpc>
                <a:spcPct val="90000"/>
              </a:lnSpc>
              <a:buNone/>
            </a:pPr>
            <a:r>
              <a:rPr lang="en-US" dirty="0" smtClean="0"/>
              <a:t>Fields for relations that we are addressing</a:t>
            </a:r>
          </a:p>
          <a:p>
            <a:pPr lvl="1">
              <a:lnSpc>
                <a:spcPct val="90000"/>
              </a:lnSpc>
              <a:buFontTx/>
              <a:buChar char="-"/>
            </a:pPr>
            <a:r>
              <a:rPr lang="en-US" dirty="0" smtClean="0"/>
              <a:t>Relations to people</a:t>
            </a:r>
          </a:p>
          <a:p>
            <a:pPr lvl="1">
              <a:lnSpc>
                <a:spcPct val="90000"/>
              </a:lnSpc>
              <a:buFontTx/>
              <a:buChar char="-"/>
            </a:pPr>
            <a:r>
              <a:rPr lang="en-US" dirty="0" smtClean="0"/>
              <a:t>Relations to activities</a:t>
            </a:r>
          </a:p>
          <a:p>
            <a:pPr lvl="1">
              <a:lnSpc>
                <a:spcPct val="90000"/>
              </a:lnSpc>
              <a:buFontTx/>
              <a:buChar char="-"/>
            </a:pPr>
            <a:r>
              <a:rPr lang="en-US" dirty="0" smtClean="0"/>
              <a:t>Relationship to the domain</a:t>
            </a:r>
          </a:p>
          <a:p>
            <a:pPr lvl="1">
              <a:lnSpc>
                <a:spcPct val="90000"/>
              </a:lnSpc>
              <a:buFontTx/>
              <a:buChar char="-"/>
            </a:pPr>
            <a:r>
              <a:rPr lang="en-US" dirty="0" smtClean="0"/>
              <a:t>Learning preferences</a:t>
            </a:r>
          </a:p>
          <a:p>
            <a:pPr lvl="1">
              <a:lnSpc>
                <a:spcPct val="90000"/>
              </a:lnSpc>
              <a:buFontTx/>
              <a:buChar char="-"/>
            </a:pPr>
            <a:r>
              <a:rPr lang="en-US" dirty="0" smtClean="0"/>
              <a:t>Practical</a:t>
            </a:r>
            <a:r>
              <a:rPr lang="en-US" baseline="0" dirty="0" smtClean="0"/>
              <a:t> domains</a:t>
            </a:r>
            <a:endParaRPr lang="en-US" dirty="0" smtClean="0"/>
          </a:p>
          <a:p>
            <a:pPr lvl="1">
              <a:lnSpc>
                <a:spcPct val="90000"/>
              </a:lnSpc>
              <a:buFontTx/>
              <a:buChar char="-"/>
            </a:pPr>
            <a:r>
              <a:rPr lang="en-US" dirty="0" smtClean="0"/>
              <a:t>Relationship</a:t>
            </a:r>
            <a:r>
              <a:rPr lang="en-US" baseline="0" dirty="0" smtClean="0"/>
              <a:t> to the process</a:t>
            </a:r>
          </a:p>
          <a:p>
            <a:pPr lvl="1">
              <a:lnSpc>
                <a:spcPct val="90000"/>
              </a:lnSpc>
              <a:buFontTx/>
              <a:buChar char="-"/>
            </a:pPr>
            <a:r>
              <a:rPr lang="en-US" baseline="0" dirty="0" smtClean="0"/>
              <a:t>Relationship to the results</a:t>
            </a:r>
          </a:p>
          <a:p>
            <a:pPr lvl="1">
              <a:lnSpc>
                <a:spcPct val="90000"/>
              </a:lnSpc>
              <a:buFontTx/>
              <a:buChar char="-"/>
            </a:pPr>
            <a:endParaRPr lang="en-US" baseline="0" dirty="0" smtClean="0"/>
          </a:p>
          <a:p>
            <a:pPr lvl="1">
              <a:lnSpc>
                <a:spcPct val="90000"/>
              </a:lnSpc>
              <a:buFontTx/>
              <a:buChar char="-"/>
            </a:pPr>
            <a:r>
              <a:rPr lang="en-US" baseline="0" dirty="0" smtClean="0"/>
              <a:t>What we didn’t put on the computer versus what we did</a:t>
            </a:r>
            <a:endParaRPr lang="en-US" dirty="0" smtClean="0"/>
          </a:p>
          <a:p>
            <a:pPr lvl="1">
              <a:lnSpc>
                <a:spcPct val="90000"/>
              </a:lnSpc>
              <a:buNone/>
            </a:pPr>
            <a:r>
              <a:rPr lang="en-US" dirty="0" smtClean="0"/>
              <a:t>Promoting scientific practice</a:t>
            </a:r>
            <a:endParaRPr lang="en-US" sz="2400" dirty="0" smtClean="0"/>
          </a:p>
          <a:p>
            <a:pPr lvl="1">
              <a:lnSpc>
                <a:spcPct val="90000"/>
              </a:lnSpc>
              <a:buNone/>
            </a:pPr>
            <a:r>
              <a:rPr lang="en-US" sz="1600" dirty="0" smtClean="0"/>
              <a:t>Gardner, et al.</a:t>
            </a:r>
          </a:p>
          <a:p>
            <a:pPr lvl="1">
              <a:lnSpc>
                <a:spcPct val="90000"/>
              </a:lnSpc>
              <a:buNone/>
            </a:pPr>
            <a:r>
              <a:rPr lang="en-US" sz="1600" dirty="0" smtClean="0">
                <a:latin typeface="Calibri" pitchFamily="5" charset="0"/>
              </a:rPr>
              <a:t>International Conference of the Learning Sciences</a:t>
            </a:r>
          </a:p>
          <a:p>
            <a:pPr lvl="1">
              <a:lnSpc>
                <a:spcPct val="90000"/>
              </a:lnSpc>
              <a:buNone/>
            </a:pPr>
            <a:r>
              <a:rPr lang="en-US" sz="1600" dirty="0" smtClean="0"/>
              <a:t>2006</a:t>
            </a:r>
          </a:p>
          <a:p>
            <a:pPr lvl="1">
              <a:lnSpc>
                <a:spcPct val="90000"/>
              </a:lnSpc>
              <a:buNone/>
            </a:pPr>
            <a:r>
              <a:rPr lang="en-US" sz="2400" dirty="0" smtClean="0"/>
              <a:t>Promoting a learning community</a:t>
            </a:r>
          </a:p>
          <a:p>
            <a:pPr lvl="1">
              <a:lnSpc>
                <a:spcPct val="90000"/>
              </a:lnSpc>
              <a:buNone/>
            </a:pPr>
            <a:r>
              <a:rPr lang="en-US" sz="2400" dirty="0" smtClean="0"/>
              <a:t>Structured and free-form support</a:t>
            </a:r>
          </a:p>
          <a:p>
            <a:pPr lvl="1">
              <a:lnSpc>
                <a:spcPct val="90000"/>
              </a:lnSpc>
              <a:buNone/>
            </a:pPr>
            <a:r>
              <a:rPr lang="en-US" sz="1600" dirty="0" smtClean="0"/>
              <a:t>Clegg &amp; </a:t>
            </a:r>
            <a:r>
              <a:rPr lang="en-US" sz="1600" dirty="0" err="1" smtClean="0"/>
              <a:t>Kolodner</a:t>
            </a:r>
            <a:r>
              <a:rPr lang="en-US" sz="1600" dirty="0" smtClean="0"/>
              <a:t> 2007 </a:t>
            </a:r>
          </a:p>
          <a:p>
            <a:pPr lvl="1">
              <a:lnSpc>
                <a:spcPct val="90000"/>
              </a:lnSpc>
              <a:buNone/>
            </a:pPr>
            <a:r>
              <a:rPr lang="en-US" sz="1600" i="1" dirty="0" smtClean="0"/>
              <a:t>Research and Practice in Technology Enhanced</a:t>
            </a:r>
          </a:p>
          <a:p>
            <a:pPr lvl="1">
              <a:lnSpc>
                <a:spcPct val="90000"/>
              </a:lnSpc>
              <a:buNone/>
            </a:pPr>
            <a:r>
              <a:rPr lang="en-US" sz="1600" i="1" dirty="0" smtClean="0"/>
              <a:t>Learning </a:t>
            </a:r>
            <a:r>
              <a:rPr lang="en-US" sz="1600" dirty="0" smtClean="0"/>
              <a:t>2(3), 239-266</a:t>
            </a:r>
          </a:p>
          <a:p>
            <a:pPr>
              <a:spcBef>
                <a:spcPct val="0"/>
              </a:spcBef>
            </a:pPr>
            <a:endParaRPr lang="en-US" dirty="0" smtClean="0"/>
          </a:p>
          <a:p>
            <a:pPr>
              <a:spcBef>
                <a:spcPct val="0"/>
              </a:spcBef>
            </a:pPr>
            <a:endParaRPr lang="en-US" dirty="0" smtClean="0"/>
          </a:p>
          <a:p>
            <a:pPr>
              <a:spcBef>
                <a:spcPct val="0"/>
              </a:spcBef>
            </a:pPr>
            <a:r>
              <a:rPr lang="en-US" dirty="0" smtClean="0"/>
              <a:t>Particular things we focus on in KSI</a:t>
            </a:r>
            <a:r>
              <a:rPr lang="en-US" baseline="0" dirty="0" smtClean="0"/>
              <a:t> – specific to us, not just a general definition</a:t>
            </a:r>
          </a:p>
          <a:p>
            <a:pPr>
              <a:spcBef>
                <a:spcPct val="0"/>
              </a:spcBef>
            </a:pPr>
            <a:r>
              <a:rPr lang="en-US" baseline="0" dirty="0" smtClean="0"/>
              <a:t>- Can say: The specific aspects of scientific practice we focus on in KSI are</a:t>
            </a:r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 smtClean="0"/>
              <a:t>How emergent phenomena</a:t>
            </a:r>
            <a:r>
              <a:rPr lang="en-US" baseline="0" dirty="0" smtClean="0"/>
              <a:t> occurs</a:t>
            </a:r>
            <a:endParaRPr lang="en-US" dirty="0" smtClean="0"/>
          </a:p>
          <a:p>
            <a:pPr lvl="1"/>
            <a:r>
              <a:rPr lang="en-US" dirty="0" smtClean="0"/>
              <a:t>Describe</a:t>
            </a:r>
            <a:r>
              <a:rPr lang="en-US" baseline="0" dirty="0" smtClean="0"/>
              <a:t> the technologies </a:t>
            </a:r>
            <a:endParaRPr lang="en-US" dirty="0" smtClean="0"/>
          </a:p>
          <a:p>
            <a:pPr lvl="1"/>
            <a:r>
              <a:rPr lang="en-US" dirty="0" smtClean="0"/>
              <a:t>Scientific Inquiry processes (e.g., argumentation, making connections in emergent phenomenon, engaging in inquiry tasks)</a:t>
            </a:r>
          </a:p>
          <a:p>
            <a:pPr lvl="2"/>
            <a:r>
              <a:rPr lang="en-US" dirty="0" smtClean="0"/>
              <a:t>E.g., Science Simulations - Connected Chemistry, Virtual Worlds – Quest Atlantis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94E553-438E-474A-86DB-CD7C71131B08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 smtClean="0"/>
              <a:t>Learners’ unique, individualized experiences</a:t>
            </a:r>
          </a:p>
          <a:p>
            <a:pPr lvl="2"/>
            <a:r>
              <a:rPr lang="en-US" dirty="0" smtClean="0"/>
              <a:t>E.g., Social Networking – FB, Twitter, </a:t>
            </a:r>
            <a:r>
              <a:rPr lang="en-US" dirty="0" err="1" smtClean="0"/>
              <a:t>MathForum</a:t>
            </a:r>
            <a:r>
              <a:rPr lang="en-US" dirty="0" smtClean="0"/>
              <a:t>, Programming tools – Scratch, </a:t>
            </a:r>
            <a:r>
              <a:rPr lang="en-US" dirty="0" err="1" smtClean="0"/>
              <a:t>eToys</a:t>
            </a:r>
            <a:r>
              <a:rPr lang="en-US" dirty="0" smtClean="0"/>
              <a:t>,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94E553-438E-474A-86DB-CD7C71131B08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Pull out 20 more slides</a:t>
            </a:r>
          </a:p>
          <a:p>
            <a:r>
              <a:rPr lang="en-US" dirty="0" smtClean="0"/>
              <a:t>Put together an interdisciplinary team at UMD </a:t>
            </a:r>
          </a:p>
          <a:p>
            <a:pPr lvl="1"/>
            <a:r>
              <a:rPr lang="en-US" dirty="0" smtClean="0"/>
              <a:t>Educators &amp; technology designers who work with children as design partners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94E553-438E-474A-86DB-CD7C71131B08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Add reference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Connect with identity (like below)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in understanding the context, recognized the importance of giving learners voice in the design of their learning environments – take the same philosophy in technology design</a:t>
            </a:r>
          </a:p>
          <a:p>
            <a:pPr marL="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rgbClr val="FFFFFF"/>
                </a:solidFill>
              </a:rPr>
              <a:t>With Children, Technology Designers, &amp; Educators</a:t>
            </a:r>
          </a:p>
          <a:p>
            <a:pPr marL="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rgbClr val="FFFFFF"/>
                </a:solidFill>
              </a:rPr>
              <a:t>In</a:t>
            </a:r>
            <a:r>
              <a:rPr lang="en-US" baseline="0" dirty="0" smtClean="0">
                <a:solidFill>
                  <a:srgbClr val="FFFFFF"/>
                </a:solidFill>
              </a:rPr>
              <a:t> fact previous research found engaging participants in that process led to social and emotional development that could promote scientific identity</a:t>
            </a:r>
            <a:endParaRPr lang="en-US" dirty="0" smtClean="0">
              <a:solidFill>
                <a:srgbClr val="FFFFFF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94E553-438E-474A-86DB-CD7C71131B08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E5C4E-19F8-194B-BA83-58F02BA4CBC8}" type="datetime1">
              <a:rPr lang="en-US" smtClean="0"/>
              <a:pPr/>
              <a:t>5/23/12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A0731-F425-334C-B399-439DEDA5D76D}" type="datetime1">
              <a:rPr lang="en-US" smtClean="0"/>
              <a:pPr/>
              <a:t>5/23/12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31C77-9209-674D-AA7A-E52879C77B3E}" type="datetime1">
              <a:rPr lang="en-US" smtClean="0"/>
              <a:pPr/>
              <a:t>5/23/12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06B2F6-90A8-9846-BDF8-23D7AED5C447}" type="datetime1">
              <a:rPr lang="en-US" smtClean="0"/>
              <a:pPr>
                <a:defRPr/>
              </a:pPr>
              <a:t>5/23/12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CDE170-5E75-6549-98F6-867C94DC0E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DF8DC-D748-0549-BE13-ABCBD634055E}" type="datetime1">
              <a:rPr lang="en-US" smtClean="0"/>
              <a:pPr/>
              <a:t>5/23/12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9F389-5AC4-884F-9985-17D0E15658EE}" type="datetime1">
              <a:rPr lang="en-US" smtClean="0"/>
              <a:pPr/>
              <a:t>5/23/12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7739D-BC7F-E34D-8DAF-99F3714E7146}" type="datetime1">
              <a:rPr lang="en-US" smtClean="0"/>
              <a:pPr/>
              <a:t>5/23/12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10200-3A0A-6342-A606-BA724210B736}" type="datetime1">
              <a:rPr lang="en-US" smtClean="0"/>
              <a:pPr/>
              <a:t>5/23/12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20FF5-8CB5-DD4D-AD10-AAAE70BA7707}" type="datetime1">
              <a:rPr lang="en-US" smtClean="0"/>
              <a:pPr/>
              <a:t>5/23/12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71AED-E64E-D94E-8288-4B3617049597}" type="datetime1">
              <a:rPr lang="en-US" smtClean="0"/>
              <a:pPr/>
              <a:t>5/23/12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FF247-A8CC-EA49-A30C-4D148B56A7B9}" type="datetime1">
              <a:rPr lang="en-US" smtClean="0"/>
              <a:pPr/>
              <a:t>5/23/12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C9AB2-380D-5843-AB1E-31B3EE3D6ED0}" type="datetime1">
              <a:rPr lang="en-US" smtClean="0"/>
              <a:pPr/>
              <a:t>5/23/12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01341-EC3E-3F4A-8BBB-1573F60F9762}" type="datetime1">
              <a:rPr lang="en-US" smtClean="0"/>
              <a:pPr/>
              <a:t>5/23/12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E7E10-E0CF-B14E-BDA4-578CC5222B6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xmlns:p14="http://schemas.microsoft.com/office/powerpoint/2010/main">
    <p:fade/>
  </p:transition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5" Type="http://schemas.openxmlformats.org/officeDocument/2006/relationships/image" Target="../media/image31.png"/><Relationship Id="rId6" Type="http://schemas.openxmlformats.org/officeDocument/2006/relationships/image" Target="../media/image32.png"/><Relationship Id="rId7" Type="http://schemas.openxmlformats.org/officeDocument/2006/relationships/image" Target="../media/image33.png"/><Relationship Id="rId8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5" Type="http://schemas.openxmlformats.org/officeDocument/2006/relationships/image" Target="../media/image37.png"/><Relationship Id="rId6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6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4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4" Type="http://schemas.openxmlformats.org/officeDocument/2006/relationships/image" Target="../media/image48.png"/><Relationship Id="rId5" Type="http://schemas.openxmlformats.org/officeDocument/2006/relationships/image" Target="../media/image49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50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52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3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4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5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6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4" Type="http://schemas.openxmlformats.org/officeDocument/2006/relationships/image" Target="../media/image60.png"/><Relationship Id="rId5" Type="http://schemas.openxmlformats.org/officeDocument/2006/relationships/image" Target="../media/image61.png"/><Relationship Id="rId6" Type="http://schemas.openxmlformats.org/officeDocument/2006/relationships/image" Target="../media/image62.png"/><Relationship Id="rId7" Type="http://schemas.openxmlformats.org/officeDocument/2006/relationships/image" Target="../media/image63.png"/><Relationship Id="rId8" Type="http://schemas.openxmlformats.org/officeDocument/2006/relationships/image" Target="../media/image64.png"/><Relationship Id="rId9" Type="http://schemas.openxmlformats.org/officeDocument/2006/relationships/image" Target="../media/image65.png"/><Relationship Id="rId10" Type="http://schemas.openxmlformats.org/officeDocument/2006/relationships/image" Target="../media/image66.png"/><Relationship Id="rId11" Type="http://schemas.openxmlformats.org/officeDocument/2006/relationships/image" Target="../media/image67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8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8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4" Type="http://schemas.openxmlformats.org/officeDocument/2006/relationships/image" Target="../media/image71.jpeg"/><Relationship Id="rId5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9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5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4" Type="http://schemas.openxmlformats.org/officeDocument/2006/relationships/image" Target="../media/image74.jpe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4" Type="http://schemas.openxmlformats.org/officeDocument/2006/relationships/image" Target="../media/image76.jpe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5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jpeg"/><Relationship Id="rId5" Type="http://schemas.openxmlformats.org/officeDocument/2006/relationships/image" Target="../media/image7.jpeg"/><Relationship Id="rId6" Type="http://schemas.openxmlformats.org/officeDocument/2006/relationships/image" Target="../media/image10.jpeg"/><Relationship Id="rId7" Type="http://schemas.openxmlformats.org/officeDocument/2006/relationships/image" Target="../media/image11.jpe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 bwMode="auto">
          <a:xfrm>
            <a:off x="559176" y="869553"/>
            <a:ext cx="3761819" cy="50147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495799" y="1254273"/>
            <a:ext cx="411480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smtClean="0">
                <a:solidFill>
                  <a:schemeClr val="accent3">
                    <a:lumMod val="50000"/>
                  </a:schemeClr>
                </a:solidFill>
                <a:latin typeface="Bank Gothic"/>
                <a:cs typeface="Bank Gothic"/>
              </a:rPr>
              <a:t>Technology</a:t>
            </a:r>
            <a:endParaRPr lang="en-US" sz="4400" dirty="0">
              <a:latin typeface="Bank Gothic"/>
              <a:cs typeface="Bank Gothic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152481" y="2208380"/>
            <a:ext cx="19977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Optima"/>
                <a:cs typeface="Optima"/>
              </a:rPr>
              <a:t>for promoting 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495799" y="2813447"/>
            <a:ext cx="551180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000" dirty="0" smtClean="0">
                <a:solidFill>
                  <a:schemeClr val="accent6">
                    <a:lumMod val="75000"/>
                  </a:schemeClr>
                </a:solidFill>
                <a:latin typeface="Courier"/>
                <a:cs typeface="Courier"/>
              </a:rPr>
              <a:t>scientific practice </a:t>
            </a:r>
            <a:endParaRPr lang="en-US" sz="3000" dirty="0">
              <a:latin typeface="Courier"/>
              <a:cs typeface="Courier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400587" y="3613666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Optima"/>
                <a:cs typeface="Optima"/>
              </a:rPr>
              <a:t>&amp;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682065" y="4134934"/>
            <a:ext cx="425026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smtClean="0">
                <a:solidFill>
                  <a:srgbClr val="E46C0A"/>
                </a:solidFill>
                <a:latin typeface="Big Caslon"/>
                <a:cs typeface="Big Caslon"/>
              </a:rPr>
              <a:t>personal meaning </a:t>
            </a:r>
            <a:endParaRPr lang="en-US" sz="4400" dirty="0">
              <a:latin typeface="Big Caslon"/>
              <a:cs typeface="Big Caslon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957355" y="5099504"/>
            <a:ext cx="19749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accent3">
                    <a:lumMod val="50000"/>
                  </a:schemeClr>
                </a:solidFill>
                <a:latin typeface="Optima"/>
                <a:cs typeface="Optima"/>
              </a:rPr>
              <a:t>in Science</a:t>
            </a:r>
            <a:endParaRPr lang="en-US" sz="2800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63211" y="544807"/>
            <a:ext cx="360560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dirty="0" smtClean="0">
                <a:solidFill>
                  <a:srgbClr val="000000"/>
                </a:solidFill>
                <a:latin typeface="Optima"/>
                <a:cs typeface="Optima"/>
              </a:rPr>
              <a:t>Technology</a:t>
            </a:r>
            <a:endParaRPr lang="en-US" sz="5400" dirty="0">
              <a:solidFill>
                <a:srgbClr val="000000"/>
              </a:solidFill>
              <a:latin typeface="Optima"/>
              <a:cs typeface="Optim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82309" y="1439493"/>
            <a:ext cx="22248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latin typeface="Optima"/>
                <a:cs typeface="Optima"/>
              </a:rPr>
              <a:t>c</a:t>
            </a:r>
            <a:r>
              <a:rPr lang="en-US" sz="2800" dirty="0" smtClean="0">
                <a:solidFill>
                  <a:srgbClr val="000000"/>
                </a:solidFill>
                <a:latin typeface="Optima"/>
                <a:cs typeface="Optima"/>
              </a:rPr>
              <a:t>an support</a:t>
            </a:r>
            <a:endParaRPr lang="en-US" sz="2800" dirty="0">
              <a:solidFill>
                <a:srgbClr val="000000"/>
              </a:solidFill>
              <a:latin typeface="Optima"/>
              <a:cs typeface="Optima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495574" y="1439493"/>
            <a:ext cx="4878860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latin typeface="Optima"/>
                <a:cs typeface="Optima"/>
              </a:rPr>
              <a:t>PERSONAL EXPERIENCES</a:t>
            </a:r>
            <a:endParaRPr lang="en-US" sz="3200" b="1" dirty="0">
              <a:solidFill>
                <a:schemeClr val="accent6">
                  <a:lumMod val="75000"/>
                </a:schemeClr>
              </a:solidFill>
              <a:latin typeface="Optima"/>
              <a:cs typeface="Optima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60698" y="5291667"/>
            <a:ext cx="203132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Optima"/>
                <a:cs typeface="Optima"/>
              </a:rPr>
              <a:t>Social Networking</a:t>
            </a:r>
            <a:r>
              <a:rPr lang="en-US" sz="1600" dirty="0" smtClean="0">
                <a:solidFill>
                  <a:srgbClr val="000000"/>
                </a:solidFill>
                <a:latin typeface="Optima"/>
                <a:cs typeface="Optima"/>
              </a:rPr>
              <a:t/>
            </a:r>
            <a:br>
              <a:rPr lang="en-US" sz="1600" dirty="0" smtClean="0">
                <a:solidFill>
                  <a:srgbClr val="000000"/>
                </a:solidFill>
                <a:latin typeface="Optima"/>
                <a:cs typeface="Optima"/>
              </a:rPr>
            </a:br>
            <a:r>
              <a:rPr lang="en-US" sz="1600" dirty="0" smtClean="0">
                <a:solidFill>
                  <a:srgbClr val="000000"/>
                </a:solidFill>
                <a:latin typeface="Optima"/>
                <a:cs typeface="Optima"/>
              </a:rPr>
              <a:t>e.g., </a:t>
            </a:r>
            <a:r>
              <a:rPr lang="en-US" sz="1600" dirty="0" err="1" smtClean="0">
                <a:solidFill>
                  <a:srgbClr val="000000"/>
                </a:solidFill>
                <a:latin typeface="Optima"/>
                <a:cs typeface="Optima"/>
              </a:rPr>
              <a:t>Ahn</a:t>
            </a:r>
            <a:r>
              <a:rPr lang="en-US" sz="1600" dirty="0" smtClean="0">
                <a:solidFill>
                  <a:srgbClr val="000000"/>
                </a:solidFill>
                <a:latin typeface="Optima"/>
                <a:cs typeface="Optima"/>
              </a:rPr>
              <a:t>, 2011</a:t>
            </a:r>
            <a:endParaRPr lang="en-US" sz="1600" dirty="0">
              <a:solidFill>
                <a:srgbClr val="000000"/>
              </a:solidFill>
              <a:latin typeface="Optima"/>
              <a:cs typeface="Optima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448827" y="5291667"/>
            <a:ext cx="23592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Optima"/>
                <a:cs typeface="Optima"/>
              </a:rPr>
              <a:t>Programming Tools</a:t>
            </a:r>
          </a:p>
          <a:p>
            <a:r>
              <a:rPr lang="en-US" sz="1600" dirty="0" smtClean="0">
                <a:solidFill>
                  <a:srgbClr val="000000"/>
                </a:solidFill>
                <a:latin typeface="Optima"/>
                <a:cs typeface="Optima"/>
              </a:rPr>
              <a:t>e.g., </a:t>
            </a:r>
            <a:r>
              <a:rPr lang="en-US" sz="1600" dirty="0" err="1" smtClean="0">
                <a:solidFill>
                  <a:srgbClr val="000000"/>
                </a:solidFill>
                <a:latin typeface="Optima"/>
                <a:cs typeface="Optima"/>
              </a:rPr>
              <a:t>Resnick</a:t>
            </a:r>
            <a:r>
              <a:rPr lang="en-US" sz="1600" dirty="0" smtClean="0">
                <a:solidFill>
                  <a:srgbClr val="000000"/>
                </a:solidFill>
                <a:latin typeface="Optima"/>
                <a:cs typeface="Optima"/>
              </a:rPr>
              <a:t> et al., 2009</a:t>
            </a:r>
            <a:endParaRPr lang="en-US" sz="1600" dirty="0">
              <a:solidFill>
                <a:srgbClr val="000000"/>
              </a:solidFill>
              <a:latin typeface="Optima"/>
              <a:cs typeface="Optima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11" name="Picture 10" descr="scratch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7359" y="2288303"/>
            <a:ext cx="4016833" cy="2756941"/>
          </a:xfrm>
          <a:prstGeom prst="rect">
            <a:avLst/>
          </a:prstGeom>
        </p:spPr>
      </p:pic>
      <p:pic>
        <p:nvPicPr>
          <p:cNvPr id="15" name="Picture 14" descr="facebook-2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697" y="2288303"/>
            <a:ext cx="3614969" cy="2756941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97274" y="287867"/>
            <a:ext cx="8791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  <a:latin typeface="Optima"/>
                <a:cs typeface="Optima"/>
              </a:rPr>
              <a:t>Existing technology was either 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Optima"/>
                <a:cs typeface="Optima"/>
              </a:rPr>
              <a:t>too structured</a:t>
            </a:r>
            <a:endParaRPr lang="en-US" sz="2400" dirty="0" smtClean="0">
              <a:solidFill>
                <a:schemeClr val="accent6">
                  <a:lumMod val="50000"/>
                </a:schemeClr>
              </a:solidFill>
              <a:latin typeface="Optima"/>
              <a:cs typeface="Optima"/>
            </a:endParaRPr>
          </a:p>
        </p:txBody>
      </p:sp>
      <p:pic>
        <p:nvPicPr>
          <p:cNvPr id="8" name="Picture Placeholder 6" descr="classroomsbi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03817" y="937013"/>
            <a:ext cx="7225783" cy="541933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0992_germanlandscape_1920x12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833" y="872067"/>
            <a:ext cx="8487833" cy="530489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97274" y="184934"/>
            <a:ext cx="8791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  <a:latin typeface="Optima"/>
                <a:cs typeface="Optima"/>
              </a:rPr>
              <a:t>Or… </a:t>
            </a:r>
            <a:r>
              <a:rPr lang="en-US" sz="2400" b="1" dirty="0" smtClean="0">
                <a:solidFill>
                  <a:srgbClr val="F79646"/>
                </a:solidFill>
                <a:latin typeface="Optima"/>
                <a:cs typeface="Optima"/>
              </a:rPr>
              <a:t>too open ended</a:t>
            </a:r>
            <a:endParaRPr lang="en-US" sz="2400" dirty="0" smtClean="0">
              <a:solidFill>
                <a:srgbClr val="FFFFFF"/>
              </a:solidFill>
              <a:latin typeface="Optima"/>
              <a:cs typeface="Optima"/>
            </a:endParaRPr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198534" y="2751667"/>
            <a:ext cx="31496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3600" dirty="0" smtClean="0">
                <a:solidFill>
                  <a:srgbClr val="000000"/>
                </a:solidFill>
                <a:latin typeface="Optima"/>
                <a:cs typeface="Optima"/>
              </a:rPr>
              <a:t>Designing technology to promote</a:t>
            </a:r>
            <a:r>
              <a:rPr lang="en-US" sz="3600" dirty="0" smtClean="0">
                <a:solidFill>
                  <a:srgbClr val="FFFFFF"/>
                </a:solidFill>
                <a:latin typeface="Optima"/>
                <a:cs typeface="Optima"/>
              </a:rPr>
              <a:t> </a:t>
            </a:r>
            <a:r>
              <a:rPr lang="en-US" sz="3600" b="1" dirty="0" smtClean="0">
                <a:solidFill>
                  <a:schemeClr val="accent2"/>
                </a:solidFill>
                <a:latin typeface="Optima"/>
                <a:cs typeface="Optima"/>
              </a:rPr>
              <a:t>scientifically meaningful experiences</a:t>
            </a:r>
            <a:endParaRPr lang="en-US" sz="3600" dirty="0">
              <a:solidFill>
                <a:schemeClr val="accent2"/>
              </a:solidFill>
              <a:latin typeface="Optima"/>
              <a:cs typeface="Optim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6731" y="412129"/>
            <a:ext cx="4317736" cy="57558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MG_858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"/>
            <a:ext cx="9144000" cy="68580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722313" y="548351"/>
            <a:ext cx="76793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Optima"/>
                <a:cs typeface="Optima"/>
              </a:rPr>
              <a:t>Participatory</a:t>
            </a:r>
            <a:r>
              <a:rPr lang="en-US" sz="6600" b="1" dirty="0" smtClean="0">
                <a:solidFill>
                  <a:schemeClr val="bg1"/>
                </a:solidFill>
                <a:latin typeface="Optima"/>
                <a:cs typeface="Optima"/>
              </a:rPr>
              <a:t> Design </a:t>
            </a:r>
            <a:endParaRPr lang="en-US" sz="6600" b="1" dirty="0">
              <a:solidFill>
                <a:schemeClr val="bg1"/>
              </a:solidFill>
              <a:latin typeface="Optima"/>
              <a:cs typeface="Optim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2313" y="4566271"/>
            <a:ext cx="19297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Optima"/>
                <a:cs typeface="Optima"/>
              </a:rPr>
              <a:t>Children</a:t>
            </a:r>
            <a:endParaRPr lang="en-US" sz="3600" b="1" dirty="0"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latin typeface="Optima"/>
              <a:cs typeface="Optim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2313" y="5212602"/>
            <a:ext cx="45690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Optima"/>
                <a:cs typeface="Optima"/>
              </a:rPr>
              <a:t>Technology</a:t>
            </a:r>
            <a:r>
              <a:rPr lang="en-US" sz="3600" b="1" dirty="0" smtClean="0">
                <a:solidFill>
                  <a:schemeClr val="bg1"/>
                </a:solidFill>
                <a:latin typeface="Optima"/>
                <a:cs typeface="Optima"/>
              </a:rPr>
              <a:t> </a:t>
            </a:r>
            <a:r>
              <a:rPr lang="en-US" sz="3600" b="1" dirty="0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Optima"/>
                <a:cs typeface="Optima"/>
              </a:rPr>
              <a:t>Designers</a:t>
            </a:r>
            <a:endParaRPr lang="en-US" sz="3600" b="1" dirty="0"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latin typeface="Optima"/>
              <a:cs typeface="Optim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22313" y="5858933"/>
            <a:ext cx="21601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Optima"/>
                <a:cs typeface="Optima"/>
              </a:rPr>
              <a:t>Educators</a:t>
            </a:r>
            <a:endParaRPr lang="en-US" sz="3600" b="1" dirty="0"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latin typeface="Optima"/>
              <a:cs typeface="Optima"/>
            </a:endParaRPr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99083" y="338667"/>
            <a:ext cx="7772400" cy="1362075"/>
          </a:xfrm>
        </p:spPr>
        <p:txBody>
          <a:bodyPr/>
          <a:lstStyle/>
          <a:p>
            <a:r>
              <a:rPr lang="en-US" b="0" cap="none" dirty="0" smtClean="0">
                <a:solidFill>
                  <a:schemeClr val="tx2">
                    <a:lumMod val="25000"/>
                  </a:schemeClr>
                </a:solidFill>
                <a:latin typeface="Optima"/>
                <a:cs typeface="Optima"/>
              </a:rPr>
              <a:t>Balancing structure and freedom</a:t>
            </a:r>
            <a:endParaRPr lang="en-US" b="0" cap="none" dirty="0">
              <a:solidFill>
                <a:schemeClr val="tx2">
                  <a:lumMod val="25000"/>
                </a:schemeClr>
              </a:solidFill>
              <a:latin typeface="Optima"/>
              <a:cs typeface="Optima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083" y="1440237"/>
            <a:ext cx="3220984" cy="42946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TextBox 11"/>
          <p:cNvSpPr txBox="1"/>
          <p:nvPr/>
        </p:nvSpPr>
        <p:spPr>
          <a:xfrm>
            <a:off x="699083" y="5855642"/>
            <a:ext cx="65145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chemeClr val="tx2">
                    <a:lumMod val="25000"/>
                  </a:schemeClr>
                </a:solidFill>
                <a:latin typeface="Optima"/>
                <a:cs typeface="Optima"/>
              </a:rPr>
              <a:t>Zydeco</a:t>
            </a:r>
            <a:r>
              <a:rPr lang="en-US" sz="2800" dirty="0" smtClean="0">
                <a:solidFill>
                  <a:schemeClr val="tx2">
                    <a:lumMod val="25000"/>
                  </a:schemeClr>
                </a:solidFill>
                <a:latin typeface="Optima"/>
                <a:cs typeface="Optima"/>
              </a:rPr>
              <a:t>                            </a:t>
            </a:r>
            <a:r>
              <a:rPr lang="en-US" sz="2800" dirty="0" err="1" smtClean="0">
                <a:solidFill>
                  <a:schemeClr val="tx2">
                    <a:lumMod val="25000"/>
                  </a:schemeClr>
                </a:solidFill>
                <a:latin typeface="Optima"/>
                <a:cs typeface="Optima"/>
              </a:rPr>
              <a:t>StoryKit</a:t>
            </a:r>
            <a:endParaRPr lang="en-US" sz="2800" dirty="0">
              <a:solidFill>
                <a:schemeClr val="tx2">
                  <a:lumMod val="25000"/>
                </a:schemeClr>
              </a:solidFill>
              <a:latin typeface="Optima"/>
              <a:cs typeface="Optima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3271" y="1440237"/>
            <a:ext cx="2863096" cy="42946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3161" y="325965"/>
            <a:ext cx="4482238" cy="59763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418430" y="5562600"/>
            <a:ext cx="8496969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sz="1730" dirty="0" smtClean="0">
              <a:solidFill>
                <a:schemeClr val="tx1">
                  <a:lumMod val="50000"/>
                </a:schemeClr>
              </a:solidFill>
              <a:latin typeface="Optima"/>
              <a:cs typeface="Optima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730" dirty="0" smtClean="0">
                <a:solidFill>
                  <a:schemeClr val="tx1">
                    <a:lumMod val="50000"/>
                  </a:schemeClr>
                </a:solidFill>
                <a:latin typeface="Optima"/>
                <a:cs typeface="Optima"/>
              </a:rPr>
              <a:t>Cahill et al., 2011; Kuhn et al., 2011</a:t>
            </a:r>
            <a:endParaRPr kumimoji="0" lang="en-US" sz="173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Optima"/>
              <a:cs typeface="Optima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18430" y="2506133"/>
            <a:ext cx="4014731" cy="711200"/>
          </a:xfrm>
        </p:spPr>
        <p:txBody>
          <a:bodyPr>
            <a:normAutofit fontScale="90000"/>
          </a:bodyPr>
          <a:lstStyle/>
          <a:p>
            <a:r>
              <a:rPr lang="en-US" cap="none" dirty="0" smtClean="0">
                <a:solidFill>
                  <a:schemeClr val="tx2">
                    <a:lumMod val="25000"/>
                  </a:schemeClr>
                </a:solidFill>
                <a:latin typeface="Optima"/>
                <a:cs typeface="Optima"/>
              </a:rPr>
              <a:t>ZYDECO</a:t>
            </a:r>
            <a:r>
              <a:rPr lang="en-US" b="0" cap="none" dirty="0" smtClean="0">
                <a:solidFill>
                  <a:schemeClr val="tx2">
                    <a:lumMod val="25000"/>
                  </a:schemeClr>
                </a:solidFill>
                <a:latin typeface="Optima"/>
                <a:cs typeface="Optima"/>
              </a:rPr>
              <a:t> </a:t>
            </a:r>
            <a:br>
              <a:rPr lang="en-US" b="0" cap="none" dirty="0" smtClean="0">
                <a:solidFill>
                  <a:schemeClr val="tx2">
                    <a:lumMod val="25000"/>
                  </a:schemeClr>
                </a:solidFill>
                <a:latin typeface="Optima"/>
                <a:cs typeface="Optima"/>
              </a:rPr>
            </a:br>
            <a:r>
              <a:rPr lang="en-US" b="0" cap="none" dirty="0" smtClean="0">
                <a:solidFill>
                  <a:schemeClr val="tx2">
                    <a:lumMod val="25000"/>
                  </a:schemeClr>
                </a:solidFill>
                <a:latin typeface="Optima"/>
                <a:cs typeface="Optima"/>
              </a:rPr>
              <a:t>Structured support</a:t>
            </a:r>
            <a:endParaRPr lang="en-US" b="0" cap="none" dirty="0">
              <a:solidFill>
                <a:schemeClr val="tx2">
                  <a:lumMod val="25000"/>
                </a:schemeClr>
              </a:solidFill>
              <a:latin typeface="Optima"/>
              <a:cs typeface="Optim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>
                <a:latin typeface="Optima"/>
                <a:cs typeface="Optima"/>
              </a:rPr>
              <a:pPr/>
              <a:t>17</a:t>
            </a:fld>
            <a:endParaRPr lang="en-US">
              <a:latin typeface="Optima"/>
              <a:cs typeface="Optima"/>
            </a:endParaRPr>
          </a:p>
        </p:txBody>
      </p:sp>
      <p:sp>
        <p:nvSpPr>
          <p:cNvPr id="10" name="Title 8"/>
          <p:cNvSpPr>
            <a:spLocks noGrp="1"/>
          </p:cNvSpPr>
          <p:nvPr>
            <p:ph type="title"/>
          </p:nvPr>
        </p:nvSpPr>
        <p:spPr>
          <a:xfrm>
            <a:off x="418430" y="2506133"/>
            <a:ext cx="4014731" cy="711200"/>
          </a:xfrm>
        </p:spPr>
        <p:txBody>
          <a:bodyPr>
            <a:normAutofit fontScale="90000"/>
          </a:bodyPr>
          <a:lstStyle/>
          <a:p>
            <a:r>
              <a:rPr lang="en-US" cap="none" dirty="0" smtClean="0">
                <a:solidFill>
                  <a:schemeClr val="tx2">
                    <a:lumMod val="25000"/>
                  </a:schemeClr>
                </a:solidFill>
                <a:latin typeface="Optima"/>
                <a:cs typeface="Optima"/>
              </a:rPr>
              <a:t>ZYDECO</a:t>
            </a:r>
            <a:r>
              <a:rPr lang="en-US" b="0" cap="none" dirty="0" smtClean="0">
                <a:solidFill>
                  <a:schemeClr val="tx2">
                    <a:lumMod val="25000"/>
                  </a:schemeClr>
                </a:solidFill>
                <a:latin typeface="Optima"/>
                <a:cs typeface="Optima"/>
              </a:rPr>
              <a:t> </a:t>
            </a:r>
            <a:br>
              <a:rPr lang="en-US" b="0" cap="none" dirty="0" smtClean="0">
                <a:solidFill>
                  <a:schemeClr val="tx2">
                    <a:lumMod val="25000"/>
                  </a:schemeClr>
                </a:solidFill>
                <a:latin typeface="Optima"/>
                <a:cs typeface="Optima"/>
              </a:rPr>
            </a:br>
            <a:r>
              <a:rPr lang="en-US" b="0" cap="none" dirty="0" smtClean="0">
                <a:solidFill>
                  <a:schemeClr val="tx2">
                    <a:lumMod val="25000"/>
                  </a:schemeClr>
                </a:solidFill>
                <a:latin typeface="Optima"/>
                <a:cs typeface="Optima"/>
              </a:rPr>
              <a:t>Creating an entry</a:t>
            </a:r>
            <a:endParaRPr lang="en-US" b="0" cap="none" dirty="0">
              <a:solidFill>
                <a:schemeClr val="tx2">
                  <a:lumMod val="25000"/>
                </a:schemeClr>
              </a:solidFill>
              <a:latin typeface="Optima"/>
              <a:cs typeface="Optima"/>
            </a:endParaRPr>
          </a:p>
        </p:txBody>
      </p:sp>
      <p:pic>
        <p:nvPicPr>
          <p:cNvPr id="11" name="Picture 10" descr="Zydeco-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3161" y="276079"/>
            <a:ext cx="4498291" cy="59977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>
                <a:latin typeface="Optima"/>
                <a:cs typeface="Optima"/>
              </a:rPr>
              <a:pPr/>
              <a:t>18</a:t>
            </a:fld>
            <a:endParaRPr lang="en-US">
              <a:latin typeface="Optima"/>
              <a:cs typeface="Optima"/>
            </a:endParaRPr>
          </a:p>
        </p:txBody>
      </p:sp>
      <p:sp>
        <p:nvSpPr>
          <p:cNvPr id="10" name="Title 8"/>
          <p:cNvSpPr>
            <a:spLocks noGrp="1"/>
          </p:cNvSpPr>
          <p:nvPr>
            <p:ph type="title"/>
          </p:nvPr>
        </p:nvSpPr>
        <p:spPr>
          <a:xfrm>
            <a:off x="418430" y="2506133"/>
            <a:ext cx="4014731" cy="711200"/>
          </a:xfrm>
        </p:spPr>
        <p:txBody>
          <a:bodyPr>
            <a:normAutofit fontScale="90000"/>
          </a:bodyPr>
          <a:lstStyle/>
          <a:p>
            <a:r>
              <a:rPr lang="en-US" cap="none" dirty="0" smtClean="0">
                <a:solidFill>
                  <a:schemeClr val="tx2">
                    <a:lumMod val="25000"/>
                  </a:schemeClr>
                </a:solidFill>
                <a:latin typeface="Optima"/>
                <a:cs typeface="Optima"/>
              </a:rPr>
              <a:t>ZYDECO</a:t>
            </a:r>
            <a:r>
              <a:rPr lang="en-US" b="0" cap="none" dirty="0" smtClean="0">
                <a:solidFill>
                  <a:schemeClr val="tx2">
                    <a:lumMod val="25000"/>
                  </a:schemeClr>
                </a:solidFill>
                <a:latin typeface="Optima"/>
                <a:cs typeface="Optima"/>
              </a:rPr>
              <a:t> </a:t>
            </a:r>
            <a:br>
              <a:rPr lang="en-US" b="0" cap="none" dirty="0" smtClean="0">
                <a:solidFill>
                  <a:schemeClr val="tx2">
                    <a:lumMod val="25000"/>
                  </a:schemeClr>
                </a:solidFill>
                <a:latin typeface="Optima"/>
                <a:cs typeface="Optima"/>
              </a:rPr>
            </a:br>
            <a:r>
              <a:rPr lang="en-US" b="0" cap="none" dirty="0" smtClean="0">
                <a:solidFill>
                  <a:schemeClr val="tx2">
                    <a:lumMod val="25000"/>
                  </a:schemeClr>
                </a:solidFill>
                <a:latin typeface="Optima"/>
                <a:cs typeface="Optima"/>
              </a:rPr>
              <a:t>Creating an entry</a:t>
            </a:r>
            <a:endParaRPr lang="en-US" b="0" cap="none" dirty="0">
              <a:solidFill>
                <a:schemeClr val="tx2">
                  <a:lumMod val="25000"/>
                </a:schemeClr>
              </a:solidFill>
              <a:latin typeface="Optima"/>
              <a:cs typeface="Optima"/>
            </a:endParaRPr>
          </a:p>
        </p:txBody>
      </p:sp>
      <p:pic>
        <p:nvPicPr>
          <p:cNvPr id="11" name="Picture 10" descr="Zydeco-titl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7109" y="185683"/>
            <a:ext cx="4524343" cy="60881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>
                <a:latin typeface="Optima"/>
                <a:cs typeface="Optima"/>
              </a:rPr>
              <a:pPr/>
              <a:t>19</a:t>
            </a:fld>
            <a:endParaRPr lang="en-US">
              <a:latin typeface="Optima"/>
              <a:cs typeface="Optima"/>
            </a:endParaRPr>
          </a:p>
        </p:txBody>
      </p:sp>
      <p:sp>
        <p:nvSpPr>
          <p:cNvPr id="11" name="Title 8"/>
          <p:cNvSpPr>
            <a:spLocks noGrp="1"/>
          </p:cNvSpPr>
          <p:nvPr>
            <p:ph type="title"/>
          </p:nvPr>
        </p:nvSpPr>
        <p:spPr>
          <a:xfrm>
            <a:off x="418430" y="2506133"/>
            <a:ext cx="4014731" cy="711200"/>
          </a:xfrm>
        </p:spPr>
        <p:txBody>
          <a:bodyPr>
            <a:normAutofit fontScale="90000"/>
          </a:bodyPr>
          <a:lstStyle/>
          <a:p>
            <a:r>
              <a:rPr lang="en-US" cap="none" dirty="0" smtClean="0">
                <a:solidFill>
                  <a:schemeClr val="tx2">
                    <a:lumMod val="25000"/>
                  </a:schemeClr>
                </a:solidFill>
                <a:latin typeface="Optima"/>
                <a:cs typeface="Optima"/>
              </a:rPr>
              <a:t>ZYDECO</a:t>
            </a:r>
            <a:r>
              <a:rPr lang="en-US" b="0" cap="none" dirty="0" smtClean="0">
                <a:solidFill>
                  <a:schemeClr val="tx2">
                    <a:lumMod val="25000"/>
                  </a:schemeClr>
                </a:solidFill>
                <a:latin typeface="Optima"/>
                <a:cs typeface="Optima"/>
              </a:rPr>
              <a:t> </a:t>
            </a:r>
            <a:br>
              <a:rPr lang="en-US" b="0" cap="none" dirty="0" smtClean="0">
                <a:solidFill>
                  <a:schemeClr val="tx2">
                    <a:lumMod val="25000"/>
                  </a:schemeClr>
                </a:solidFill>
                <a:latin typeface="Optima"/>
                <a:cs typeface="Optima"/>
              </a:rPr>
            </a:br>
            <a:r>
              <a:rPr lang="en-US" b="0" cap="none" dirty="0" smtClean="0">
                <a:solidFill>
                  <a:schemeClr val="tx2">
                    <a:lumMod val="25000"/>
                  </a:schemeClr>
                </a:solidFill>
                <a:latin typeface="Optima"/>
                <a:cs typeface="Optima"/>
              </a:rPr>
              <a:t>Creating an entry</a:t>
            </a:r>
            <a:endParaRPr lang="en-US" b="0" cap="none" dirty="0">
              <a:solidFill>
                <a:schemeClr val="tx2">
                  <a:lumMod val="25000"/>
                </a:schemeClr>
              </a:solidFill>
              <a:latin typeface="Optima"/>
              <a:cs typeface="Optima"/>
            </a:endParaRPr>
          </a:p>
        </p:txBody>
      </p:sp>
      <p:pic>
        <p:nvPicPr>
          <p:cNvPr id="12" name="Picture 11" descr="Zydeco-whats-interestin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7109" y="185683"/>
            <a:ext cx="4524343" cy="60324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20700" y="2099608"/>
            <a:ext cx="81661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smtClean="0">
                <a:solidFill>
                  <a:srgbClr val="000000"/>
                </a:solidFill>
                <a:latin typeface="Optima"/>
                <a:cs typeface="Optima"/>
              </a:rPr>
              <a:t>Children need to see science is </a:t>
            </a:r>
            <a:r>
              <a:rPr lang="en-US" sz="4000" b="1" dirty="0" smtClean="0">
                <a:solidFill>
                  <a:schemeClr val="accent6">
                    <a:lumMod val="50000"/>
                  </a:schemeClr>
                </a:solidFill>
                <a:latin typeface="Optima"/>
                <a:cs typeface="Optima"/>
              </a:rPr>
              <a:t>relevant</a:t>
            </a:r>
            <a:r>
              <a:rPr lang="en-US" sz="4000" dirty="0" smtClean="0">
                <a:solidFill>
                  <a:srgbClr val="000000"/>
                </a:solidFill>
                <a:latin typeface="Optima"/>
                <a:cs typeface="Optima"/>
              </a:rPr>
              <a:t>; scientific evidence, skills, and argumentation</a:t>
            </a:r>
            <a:r>
              <a:rPr lang="en-US" sz="4000" dirty="0" smtClean="0">
                <a:solidFill>
                  <a:srgbClr val="FFFFFF"/>
                </a:solidFill>
                <a:latin typeface="Optima"/>
                <a:cs typeface="Optima"/>
              </a:rPr>
              <a:t> </a:t>
            </a:r>
            <a:r>
              <a:rPr lang="en-US" sz="4000" b="1" i="1" dirty="0" smtClean="0">
                <a:solidFill>
                  <a:schemeClr val="accent6">
                    <a:lumMod val="75000"/>
                  </a:schemeClr>
                </a:solidFill>
                <a:latin typeface="Optima"/>
                <a:cs typeface="Optima"/>
              </a:rPr>
              <a:t>matters</a:t>
            </a:r>
            <a:endParaRPr lang="en-US" sz="4000" dirty="0" smtClean="0">
              <a:solidFill>
                <a:schemeClr val="accent6">
                  <a:lumMod val="75000"/>
                </a:schemeClr>
              </a:solidFill>
              <a:latin typeface="Optima"/>
              <a:cs typeface="Optim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209601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>
                <a:latin typeface="Optima"/>
                <a:cs typeface="Optima"/>
              </a:rPr>
              <a:pPr/>
              <a:t>20</a:t>
            </a:fld>
            <a:endParaRPr lang="en-US">
              <a:latin typeface="Optima"/>
              <a:cs typeface="Optima"/>
            </a:endParaRPr>
          </a:p>
        </p:txBody>
      </p:sp>
      <p:sp>
        <p:nvSpPr>
          <p:cNvPr id="10" name="Title 8"/>
          <p:cNvSpPr>
            <a:spLocks noGrp="1"/>
          </p:cNvSpPr>
          <p:nvPr>
            <p:ph type="title"/>
          </p:nvPr>
        </p:nvSpPr>
        <p:spPr>
          <a:xfrm>
            <a:off x="418430" y="2506133"/>
            <a:ext cx="4014731" cy="711200"/>
          </a:xfrm>
        </p:spPr>
        <p:txBody>
          <a:bodyPr>
            <a:normAutofit fontScale="90000"/>
          </a:bodyPr>
          <a:lstStyle/>
          <a:p>
            <a:r>
              <a:rPr lang="en-US" cap="none" dirty="0" smtClean="0">
                <a:solidFill>
                  <a:schemeClr val="tx2">
                    <a:lumMod val="25000"/>
                  </a:schemeClr>
                </a:solidFill>
                <a:latin typeface="Optima"/>
                <a:cs typeface="Optima"/>
              </a:rPr>
              <a:t>ZYDECO</a:t>
            </a:r>
            <a:r>
              <a:rPr lang="en-US" b="0" cap="none" dirty="0" smtClean="0">
                <a:solidFill>
                  <a:schemeClr val="tx2">
                    <a:lumMod val="25000"/>
                  </a:schemeClr>
                </a:solidFill>
                <a:latin typeface="Optima"/>
                <a:cs typeface="Optima"/>
              </a:rPr>
              <a:t> </a:t>
            </a:r>
            <a:br>
              <a:rPr lang="en-US" b="0" cap="none" dirty="0" smtClean="0">
                <a:solidFill>
                  <a:schemeClr val="tx2">
                    <a:lumMod val="25000"/>
                  </a:schemeClr>
                </a:solidFill>
                <a:latin typeface="Optima"/>
                <a:cs typeface="Optima"/>
              </a:rPr>
            </a:br>
            <a:r>
              <a:rPr lang="en-US" b="0" cap="none" dirty="0" smtClean="0">
                <a:solidFill>
                  <a:schemeClr val="tx2">
                    <a:lumMod val="25000"/>
                  </a:schemeClr>
                </a:solidFill>
                <a:latin typeface="Optima"/>
                <a:cs typeface="Optima"/>
              </a:rPr>
              <a:t>Creating an entry</a:t>
            </a:r>
            <a:endParaRPr lang="en-US" b="0" cap="none" dirty="0">
              <a:solidFill>
                <a:schemeClr val="tx2">
                  <a:lumMod val="25000"/>
                </a:schemeClr>
              </a:solidFill>
              <a:latin typeface="Optima"/>
              <a:cs typeface="Optima"/>
            </a:endParaRPr>
          </a:p>
        </p:txBody>
      </p:sp>
      <p:pic>
        <p:nvPicPr>
          <p:cNvPr id="11" name="Picture 10" descr="Zydeco-taggin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1373" y="185683"/>
            <a:ext cx="4500079" cy="60001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090441" y="-1133572"/>
            <a:ext cx="6801453" cy="90686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>
                <a:latin typeface="Optima"/>
                <a:cs typeface="Optima"/>
              </a:rPr>
              <a:pPr/>
              <a:t>21</a:t>
            </a:fld>
            <a:endParaRPr lang="en-US">
              <a:latin typeface="Optima"/>
              <a:cs typeface="Optima"/>
            </a:endParaRPr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ubtitle 2"/>
          <p:cNvSpPr txBox="1">
            <a:spLocks/>
          </p:cNvSpPr>
          <p:nvPr/>
        </p:nvSpPr>
        <p:spPr>
          <a:xfrm>
            <a:off x="418431" y="6276725"/>
            <a:ext cx="8725569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sz="1730" dirty="0" err="1" smtClean="0">
                <a:solidFill>
                  <a:schemeClr val="tx1">
                    <a:lumMod val="50000"/>
                  </a:schemeClr>
                </a:solidFill>
                <a:latin typeface="Optima"/>
                <a:cs typeface="Optima"/>
              </a:rPr>
              <a:t>Bederson</a:t>
            </a:r>
            <a:r>
              <a:rPr lang="en-US" sz="1730" dirty="0" smtClean="0">
                <a:solidFill>
                  <a:schemeClr val="tx1">
                    <a:lumMod val="50000"/>
                  </a:schemeClr>
                </a:solidFill>
                <a:latin typeface="Optima"/>
                <a:cs typeface="Optima"/>
              </a:rPr>
              <a:t> et al., 2009; </a:t>
            </a:r>
            <a:r>
              <a:rPr lang="en-US" sz="1730" dirty="0" err="1" smtClean="0">
                <a:solidFill>
                  <a:schemeClr val="tx1">
                    <a:lumMod val="50000"/>
                  </a:schemeClr>
                </a:solidFill>
                <a:latin typeface="Optima"/>
                <a:cs typeface="Optima"/>
              </a:rPr>
              <a:t>Bonsignore</a:t>
            </a:r>
            <a:r>
              <a:rPr lang="en-US" sz="1730" dirty="0" smtClean="0">
                <a:solidFill>
                  <a:schemeClr val="tx1">
                    <a:lumMod val="50000"/>
                  </a:schemeClr>
                </a:solidFill>
                <a:latin typeface="Optima"/>
                <a:cs typeface="Optima"/>
              </a:rPr>
              <a:t>, 2010; Quinn, 2009</a:t>
            </a:r>
            <a:endParaRPr kumimoji="0" lang="en-US" sz="173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Optima"/>
              <a:cs typeface="Optim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11" name="Title 8"/>
          <p:cNvSpPr txBox="1">
            <a:spLocks/>
          </p:cNvSpPr>
          <p:nvPr/>
        </p:nvSpPr>
        <p:spPr>
          <a:xfrm>
            <a:off x="418430" y="2506133"/>
            <a:ext cx="4014731" cy="7112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/>
                <a:uLnTx/>
                <a:uFillTx/>
                <a:latin typeface="Optima"/>
                <a:ea typeface="+mj-ea"/>
                <a:cs typeface="Optima"/>
              </a:rPr>
              <a:t>STORYKIT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/>
                <a:uLnTx/>
                <a:uFillTx/>
                <a:latin typeface="Optima"/>
                <a:ea typeface="+mj-ea"/>
                <a:cs typeface="Optima"/>
              </a:rPr>
              <a:t> </a:t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/>
                <a:uLnTx/>
                <a:uFillTx/>
                <a:latin typeface="Optima"/>
                <a:ea typeface="+mj-ea"/>
                <a:cs typeface="Optima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/>
                <a:uLnTx/>
                <a:uFillTx/>
                <a:latin typeface="Optima"/>
                <a:ea typeface="+mj-ea"/>
                <a:cs typeface="Optima"/>
              </a:rPr>
              <a:t>Free-form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/>
                <a:uLnTx/>
                <a:uFillTx/>
                <a:latin typeface="Optima"/>
                <a:ea typeface="+mj-ea"/>
                <a:cs typeface="Optima"/>
              </a:rPr>
              <a:t> support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25000"/>
                </a:schemeClr>
              </a:solidFill>
              <a:effectLst/>
              <a:uLnTx/>
              <a:uFillTx/>
              <a:latin typeface="Optima"/>
              <a:ea typeface="+mj-ea"/>
              <a:cs typeface="Optima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6717" y="342608"/>
            <a:ext cx="3832966" cy="57494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>
                <a:latin typeface="Optima"/>
                <a:cs typeface="Optima"/>
              </a:rPr>
              <a:pPr/>
              <a:t>23</a:t>
            </a:fld>
            <a:endParaRPr lang="en-US">
              <a:latin typeface="Optima"/>
              <a:cs typeface="Optima"/>
            </a:endParaRPr>
          </a:p>
        </p:txBody>
      </p:sp>
      <p:sp>
        <p:nvSpPr>
          <p:cNvPr id="11" name="Title 8"/>
          <p:cNvSpPr txBox="1">
            <a:spLocks/>
          </p:cNvSpPr>
          <p:nvPr/>
        </p:nvSpPr>
        <p:spPr>
          <a:xfrm>
            <a:off x="418430" y="2506133"/>
            <a:ext cx="4014731" cy="7112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/>
                <a:uLnTx/>
                <a:uFillTx/>
                <a:latin typeface="Optima"/>
                <a:ea typeface="+mj-ea"/>
                <a:cs typeface="Optima"/>
              </a:rPr>
              <a:t>STORYKIT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/>
                <a:uLnTx/>
                <a:uFillTx/>
                <a:latin typeface="Optima"/>
                <a:ea typeface="+mj-ea"/>
                <a:cs typeface="Optima"/>
              </a:rPr>
              <a:t> </a:t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/>
                <a:uLnTx/>
                <a:uFillTx/>
                <a:latin typeface="Optima"/>
                <a:ea typeface="+mj-ea"/>
                <a:cs typeface="Optima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/>
                <a:uLnTx/>
                <a:uFillTx/>
                <a:latin typeface="Optima"/>
                <a:ea typeface="+mj-ea"/>
                <a:cs typeface="Optima"/>
              </a:rPr>
              <a:t>Reading,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/>
                <a:uLnTx/>
                <a:uFillTx/>
                <a:latin typeface="Optima"/>
                <a:ea typeface="+mj-ea"/>
                <a:cs typeface="Optima"/>
              </a:rPr>
              <a:t> creating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aseline="0" dirty="0" smtClean="0">
                <a:solidFill>
                  <a:schemeClr val="tx2">
                    <a:lumMod val="25000"/>
                  </a:schemeClr>
                </a:solidFill>
                <a:latin typeface="Optima"/>
                <a:ea typeface="+mj-ea"/>
                <a:cs typeface="Optima"/>
              </a:rPr>
              <a:t>&amp;</a:t>
            </a:r>
            <a:r>
              <a:rPr lang="en-US" sz="3600" dirty="0" smtClean="0">
                <a:solidFill>
                  <a:schemeClr val="tx2">
                    <a:lumMod val="25000"/>
                  </a:schemeClr>
                </a:solidFill>
                <a:latin typeface="Optima"/>
                <a:ea typeface="+mj-ea"/>
                <a:cs typeface="Optima"/>
              </a:rPr>
              <a:t> sharing stories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25000"/>
                </a:schemeClr>
              </a:solidFill>
              <a:effectLst/>
              <a:uLnTx/>
              <a:uFillTx/>
              <a:latin typeface="Optima"/>
              <a:ea typeface="+mj-ea"/>
              <a:cs typeface="Optima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4115" y="451501"/>
            <a:ext cx="4632685" cy="5904849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udioToo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7340" y="4935754"/>
            <a:ext cx="1117460" cy="777240"/>
          </a:xfrm>
          <a:prstGeom prst="rect">
            <a:avLst/>
          </a:prstGeom>
        </p:spPr>
      </p:pic>
      <p:pic>
        <p:nvPicPr>
          <p:cNvPr id="10" name="Picture 9" descr="PaintTool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8430" y="5946872"/>
            <a:ext cx="1115568" cy="774603"/>
          </a:xfrm>
          <a:prstGeom prst="rect">
            <a:avLst/>
          </a:prstGeom>
        </p:spPr>
      </p:pic>
      <p:pic>
        <p:nvPicPr>
          <p:cNvPr id="11" name="Picture 10" descr="TextTool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0322" y="4935754"/>
            <a:ext cx="1115568" cy="777240"/>
          </a:xfrm>
          <a:prstGeom prst="rect">
            <a:avLst/>
          </a:prstGeom>
        </p:spPr>
      </p:pic>
      <p:pic>
        <p:nvPicPr>
          <p:cNvPr id="12" name="Picture 11" descr="Camera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8430" y="3932965"/>
            <a:ext cx="1117460" cy="774603"/>
          </a:xfrm>
          <a:prstGeom prst="rect">
            <a:avLst/>
          </a:prstGeom>
        </p:spPr>
      </p:pic>
      <p:pic>
        <p:nvPicPr>
          <p:cNvPr id="13" name="Picture 12" descr="PhotoGallery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29232" y="3930328"/>
            <a:ext cx="1115568" cy="777240"/>
          </a:xfrm>
          <a:prstGeom prst="rect">
            <a:avLst/>
          </a:prstGeom>
        </p:spPr>
      </p:pic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>
                <a:latin typeface="Optima"/>
                <a:cs typeface="Optima"/>
              </a:rPr>
              <a:pPr/>
              <a:t>24</a:t>
            </a:fld>
            <a:endParaRPr lang="en-US">
              <a:latin typeface="Optima"/>
              <a:cs typeface="Optima"/>
            </a:endParaRPr>
          </a:p>
        </p:txBody>
      </p:sp>
      <p:sp>
        <p:nvSpPr>
          <p:cNvPr id="18" name="Title 8"/>
          <p:cNvSpPr txBox="1">
            <a:spLocks/>
          </p:cNvSpPr>
          <p:nvPr/>
        </p:nvSpPr>
        <p:spPr>
          <a:xfrm>
            <a:off x="418430" y="2506133"/>
            <a:ext cx="4014731" cy="7112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/>
                <a:uLnTx/>
                <a:uFillTx/>
                <a:latin typeface="Optima"/>
                <a:ea typeface="+mj-ea"/>
                <a:cs typeface="Optima"/>
              </a:rPr>
              <a:t>STORYKIT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/>
                <a:uLnTx/>
                <a:uFillTx/>
                <a:latin typeface="Optima"/>
                <a:ea typeface="+mj-ea"/>
                <a:cs typeface="Optima"/>
              </a:rPr>
              <a:t> </a:t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/>
                <a:uLnTx/>
                <a:uFillTx/>
                <a:latin typeface="Optima"/>
                <a:ea typeface="+mj-ea"/>
                <a:cs typeface="Optima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/>
                <a:uLnTx/>
                <a:uFillTx/>
                <a:latin typeface="Optima"/>
                <a:ea typeface="+mj-ea"/>
                <a:cs typeface="Optima"/>
              </a:rPr>
              <a:t>Editing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/>
                <a:uLnTx/>
                <a:uFillTx/>
                <a:latin typeface="Optima"/>
                <a:ea typeface="+mj-ea"/>
                <a:cs typeface="Optima"/>
              </a:rPr>
              <a:t> a story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25000"/>
                </a:schemeClr>
              </a:solidFill>
              <a:effectLst/>
              <a:uLnTx/>
              <a:uFillTx/>
              <a:latin typeface="Optima"/>
              <a:ea typeface="+mj-ea"/>
              <a:cs typeface="Optima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70081" y="275083"/>
            <a:ext cx="4616719" cy="5884499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57200" y="2302933"/>
            <a:ext cx="81661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smtClean="0">
                <a:solidFill>
                  <a:srgbClr val="000000"/>
                </a:solidFill>
                <a:latin typeface="Optima"/>
                <a:cs typeface="Optima"/>
              </a:rPr>
              <a:t>How do learners’ use of the technologies show their </a:t>
            </a:r>
            <a:r>
              <a:rPr lang="en-US" sz="4000" b="1" dirty="0" smtClean="0">
                <a:solidFill>
                  <a:schemeClr val="accent3"/>
                </a:solidFill>
                <a:latin typeface="Optima"/>
                <a:cs typeface="Optima"/>
              </a:rPr>
              <a:t>personal meaning </a:t>
            </a:r>
            <a:r>
              <a:rPr lang="en-US" sz="4000" dirty="0" smtClean="0">
                <a:solidFill>
                  <a:srgbClr val="000000"/>
                </a:solidFill>
                <a:latin typeface="Optima"/>
                <a:cs typeface="Optima"/>
              </a:rPr>
              <a:t>and </a:t>
            </a:r>
            <a:r>
              <a:rPr lang="en-US" sz="4000" b="1" dirty="0" smtClean="0">
                <a:solidFill>
                  <a:schemeClr val="accent6">
                    <a:lumMod val="75000"/>
                  </a:schemeClr>
                </a:solidFill>
                <a:latin typeface="Optima"/>
                <a:cs typeface="Optima"/>
              </a:rPr>
              <a:t>scientific practice?</a:t>
            </a:r>
            <a:r>
              <a:rPr lang="en-US" sz="4000" dirty="0" smtClean="0">
                <a:solidFill>
                  <a:schemeClr val="bg1"/>
                </a:solidFill>
                <a:latin typeface="Optima"/>
                <a:cs typeface="Optima"/>
              </a:rPr>
              <a:t>?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KSI_Messy_fingers"/>
          <p:cNvPicPr>
            <a:picLocks noChangeAspect="1" noChangeArrowheads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 bwMode="auto">
          <a:xfrm>
            <a:off x="-1" y="1"/>
            <a:ext cx="9144001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113" y="169333"/>
            <a:ext cx="7772400" cy="1362075"/>
          </a:xfrm>
        </p:spPr>
        <p:txBody>
          <a:bodyPr>
            <a:normAutofit/>
          </a:bodyPr>
          <a:lstStyle/>
          <a:p>
            <a:r>
              <a:rPr lang="en-US" sz="7200" b="0" cap="none" dirty="0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Optima"/>
                <a:cs typeface="Optima"/>
              </a:rPr>
              <a:t>Kitchen Chemistry</a:t>
            </a:r>
            <a:endParaRPr lang="en-US" sz="7200" b="0" cap="none" dirty="0"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latin typeface="Optima"/>
              <a:cs typeface="Optima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F2209-32E3-6C4D-94D3-794182BDDD3A}" type="slidenum">
              <a:rPr lang="en-US" smtClean="0">
                <a:solidFill>
                  <a:srgbClr val="FFFFFF"/>
                </a:solidFill>
                <a:latin typeface="Optima"/>
                <a:cs typeface="Optima"/>
              </a:rPr>
              <a:pPr/>
              <a:t>26</a:t>
            </a:fld>
            <a:endParaRPr lang="en-US">
              <a:solidFill>
                <a:srgbClr val="FFFFFF"/>
              </a:solidFill>
              <a:latin typeface="Optima"/>
              <a:cs typeface="Optim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8113" y="1318849"/>
            <a:ext cx="829733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FFFF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Optima"/>
                <a:cs typeface="Optima"/>
              </a:rPr>
              <a:t>After-school </a:t>
            </a:r>
            <a:r>
              <a:rPr lang="en-US" sz="3200" dirty="0" smtClean="0">
                <a:solidFill>
                  <a:srgbClr val="FFFFFF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Optima"/>
                <a:cs typeface="Optima"/>
              </a:rPr>
              <a:t>or </a:t>
            </a:r>
            <a:r>
              <a:rPr lang="en-US" sz="3200" b="1" dirty="0" smtClean="0">
                <a:solidFill>
                  <a:srgbClr val="FFFFFF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Optima"/>
                <a:cs typeface="Optima"/>
              </a:rPr>
              <a:t>summer camp </a:t>
            </a:r>
            <a:r>
              <a:rPr lang="en-US" sz="3200" dirty="0" smtClean="0">
                <a:solidFill>
                  <a:srgbClr val="FFFFFF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Optima"/>
                <a:cs typeface="Optima"/>
              </a:rPr>
              <a:t>learning environment </a:t>
            </a:r>
            <a:endParaRPr lang="en-US" sz="3200" dirty="0">
              <a:solidFill>
                <a:srgbClr val="FFFFFF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latin typeface="Optima"/>
              <a:cs typeface="Optima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0" y="6510867"/>
            <a:ext cx="9144000" cy="338538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600" dirty="0" smtClean="0">
                <a:latin typeface="Optima"/>
                <a:cs typeface="Optima"/>
              </a:rPr>
              <a:t>e.g., </a:t>
            </a:r>
            <a:r>
              <a:rPr lang="en-US" sz="1600" dirty="0" smtClean="0">
                <a:solidFill>
                  <a:schemeClr val="tx1">
                    <a:lumMod val="50000"/>
                  </a:schemeClr>
                </a:solidFill>
                <a:latin typeface="Optima"/>
                <a:cs typeface="Optima"/>
              </a:rPr>
              <a:t>Clegg et al., 2006 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uLnTx/>
              <a:uFillTx/>
              <a:latin typeface="Optima"/>
              <a:cs typeface="Optima"/>
            </a:endParaRPr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rgbClr val="000000"/>
                </a:solidFill>
                <a:latin typeface="Optima"/>
                <a:cs typeface="Optima"/>
              </a:rPr>
              <a:t>Context</a:t>
            </a:r>
            <a:endParaRPr lang="en-US" dirty="0">
              <a:solidFill>
                <a:srgbClr val="000000"/>
              </a:solidFill>
              <a:latin typeface="Optima"/>
              <a:cs typeface="Optim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1417638"/>
            <a:ext cx="804727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Optima"/>
                <a:cs typeface="Optima"/>
              </a:rPr>
              <a:t>One week summer camp program at a local private school</a:t>
            </a:r>
          </a:p>
          <a:p>
            <a:endParaRPr lang="en-US" sz="2800" dirty="0">
              <a:solidFill>
                <a:srgbClr val="000000"/>
              </a:solidFill>
              <a:latin typeface="Optima"/>
              <a:cs typeface="Optima"/>
            </a:endParaRPr>
          </a:p>
        </p:txBody>
      </p:sp>
      <p:pic>
        <p:nvPicPr>
          <p:cNvPr id="10" name="Picture 9" descr="Participant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995" y="2751348"/>
            <a:ext cx="1546757" cy="17950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457200" y="4796075"/>
            <a:ext cx="43781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Optima"/>
                <a:cs typeface="Optima"/>
              </a:rPr>
              <a:t>6-9 participants </a:t>
            </a:r>
            <a:br>
              <a:rPr lang="en-US" sz="2800" dirty="0" smtClean="0">
                <a:solidFill>
                  <a:srgbClr val="000000"/>
                </a:solidFill>
                <a:latin typeface="Optima"/>
                <a:cs typeface="Optima"/>
              </a:rPr>
            </a:br>
            <a:r>
              <a:rPr lang="en-US" sz="2800" dirty="0" smtClean="0">
                <a:solidFill>
                  <a:srgbClr val="000000"/>
                </a:solidFill>
                <a:latin typeface="Optima"/>
                <a:cs typeface="Optima"/>
              </a:rPr>
              <a:t>each day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692949" y="4749909"/>
            <a:ext cx="174087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>
                <a:solidFill>
                  <a:srgbClr val="000000"/>
                </a:solidFill>
                <a:latin typeface="Optima"/>
                <a:cs typeface="Optima"/>
              </a:rPr>
              <a:t>StoryKit</a:t>
            </a:r>
            <a:r>
              <a:rPr lang="en-US" sz="2800" dirty="0" smtClean="0">
                <a:solidFill>
                  <a:srgbClr val="000000"/>
                </a:solidFill>
                <a:latin typeface="Optima"/>
                <a:cs typeface="Optima"/>
              </a:rPr>
              <a:t> &amp; </a:t>
            </a:r>
            <a:br>
              <a:rPr lang="en-US" sz="2800" dirty="0" smtClean="0">
                <a:solidFill>
                  <a:srgbClr val="000000"/>
                </a:solidFill>
                <a:latin typeface="Optima"/>
                <a:cs typeface="Optima"/>
              </a:rPr>
            </a:br>
            <a:r>
              <a:rPr lang="en-US" sz="2800" dirty="0" err="1" smtClean="0">
                <a:solidFill>
                  <a:srgbClr val="000000"/>
                </a:solidFill>
                <a:latin typeface="Optima"/>
                <a:cs typeface="Optima"/>
              </a:rPr>
              <a:t>Zydeco</a:t>
            </a:r>
            <a:endParaRPr lang="en-US" sz="2800" dirty="0" smtClean="0">
              <a:solidFill>
                <a:srgbClr val="000000"/>
              </a:solidFill>
              <a:latin typeface="Optima"/>
              <a:cs typeface="Optima"/>
            </a:endParaRPr>
          </a:p>
          <a:p>
            <a:endParaRPr lang="en-US" sz="2800" dirty="0">
              <a:solidFill>
                <a:srgbClr val="000000"/>
              </a:solidFill>
              <a:latin typeface="Optima"/>
              <a:cs typeface="Optima"/>
            </a:endParaRPr>
          </a:p>
        </p:txBody>
      </p:sp>
      <p:pic>
        <p:nvPicPr>
          <p:cNvPr id="16" name="Picture 15" descr="Storykit-helen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9507" y="2751348"/>
            <a:ext cx="2502262" cy="17358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/>
              <a:pPr/>
              <a:t>27</a:t>
            </a:fld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0856" y="2486286"/>
            <a:ext cx="2263623" cy="226362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173993" y="4796075"/>
            <a:ext cx="533048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Optima"/>
                <a:cs typeface="Optima"/>
              </a:rPr>
              <a:t>Facilitators: </a:t>
            </a:r>
            <a:br>
              <a:rPr lang="en-US" sz="2800" dirty="0" smtClean="0">
                <a:solidFill>
                  <a:srgbClr val="000000"/>
                </a:solidFill>
                <a:latin typeface="Optima"/>
                <a:cs typeface="Optima"/>
              </a:rPr>
            </a:br>
            <a:r>
              <a:rPr lang="en-US" sz="2800" dirty="0" smtClean="0">
                <a:solidFill>
                  <a:srgbClr val="000000"/>
                </a:solidFill>
                <a:latin typeface="Optima"/>
                <a:cs typeface="Optima"/>
              </a:rPr>
              <a:t>Kitchen Chemistry </a:t>
            </a:r>
            <a:br>
              <a:rPr lang="en-US" sz="2800" dirty="0" smtClean="0">
                <a:solidFill>
                  <a:srgbClr val="000000"/>
                </a:solidFill>
                <a:latin typeface="Optima"/>
                <a:cs typeface="Optima"/>
              </a:rPr>
            </a:br>
            <a:r>
              <a:rPr lang="en-US" sz="2800" dirty="0" smtClean="0">
                <a:solidFill>
                  <a:srgbClr val="000000"/>
                </a:solidFill>
                <a:latin typeface="Optima"/>
                <a:cs typeface="Optima"/>
              </a:rPr>
              <a:t>researchers</a:t>
            </a:r>
          </a:p>
          <a:p>
            <a:endParaRPr lang="en-US" sz="2800" dirty="0">
              <a:solidFill>
                <a:srgbClr val="000000"/>
              </a:solidFill>
              <a:latin typeface="Optima"/>
              <a:cs typeface="Optima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457200" y="1392238"/>
            <a:ext cx="5965978" cy="2540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rgbClr val="000000"/>
                </a:solidFill>
                <a:latin typeface="Optima"/>
                <a:cs typeface="Optima"/>
              </a:rPr>
              <a:t>Data Collection</a:t>
            </a:r>
            <a:endParaRPr lang="en-US" dirty="0">
              <a:solidFill>
                <a:srgbClr val="000000"/>
              </a:solidFill>
              <a:latin typeface="Optima"/>
              <a:cs typeface="Optima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57200" y="1392238"/>
            <a:ext cx="5965978" cy="2540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878" y="3994805"/>
            <a:ext cx="1625600" cy="1625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878" y="1889343"/>
            <a:ext cx="1625600" cy="1625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7180" y="1998659"/>
            <a:ext cx="1777211" cy="177721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64542" y="4213740"/>
            <a:ext cx="1406665" cy="140666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442156" y="2436549"/>
            <a:ext cx="307005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Optima"/>
                <a:cs typeface="Optima"/>
              </a:rPr>
              <a:t>Video of discussions</a:t>
            </a:r>
          </a:p>
          <a:p>
            <a:r>
              <a:rPr lang="en-US" sz="2400" dirty="0" smtClean="0">
                <a:solidFill>
                  <a:srgbClr val="000000"/>
                </a:solidFill>
                <a:latin typeface="Optima"/>
                <a:cs typeface="Optima"/>
              </a:rPr>
              <a:t>&amp; activities (80 hours)</a:t>
            </a:r>
            <a:endParaRPr lang="en-US" sz="2400" dirty="0">
              <a:solidFill>
                <a:srgbClr val="000000"/>
              </a:solidFill>
              <a:latin typeface="Optima"/>
              <a:cs typeface="Optim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42156" y="4484439"/>
            <a:ext cx="2728126" cy="1200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Optima"/>
                <a:cs typeface="Optima"/>
              </a:rPr>
              <a:t>Interviews of </a:t>
            </a:r>
            <a:br>
              <a:rPr lang="en-US" sz="2400" dirty="0" smtClean="0">
                <a:solidFill>
                  <a:srgbClr val="000000"/>
                </a:solidFill>
                <a:latin typeface="Optima"/>
                <a:cs typeface="Optima"/>
              </a:rPr>
            </a:br>
            <a:r>
              <a:rPr lang="en-US" sz="2400" dirty="0" smtClean="0">
                <a:solidFill>
                  <a:srgbClr val="000000"/>
                </a:solidFill>
                <a:latin typeface="Optima"/>
                <a:cs typeface="Optima"/>
              </a:rPr>
              <a:t>adults and children </a:t>
            </a:r>
          </a:p>
          <a:p>
            <a:r>
              <a:rPr lang="en-US" sz="2400" dirty="0" smtClean="0">
                <a:solidFill>
                  <a:srgbClr val="000000"/>
                </a:solidFill>
                <a:latin typeface="Optima"/>
                <a:cs typeface="Optima"/>
              </a:rPr>
              <a:t>(3 hours)</a:t>
            </a:r>
            <a:endParaRPr lang="en-US" sz="2400" dirty="0">
              <a:solidFill>
                <a:srgbClr val="000000"/>
              </a:solidFill>
              <a:latin typeface="Optima"/>
              <a:cs typeface="Optim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74391" y="2436549"/>
            <a:ext cx="179248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rgbClr val="000000"/>
                </a:solidFill>
                <a:latin typeface="Optima"/>
                <a:cs typeface="Optima"/>
              </a:rPr>
              <a:t>StoryKit</a:t>
            </a:r>
            <a:r>
              <a:rPr lang="en-US" sz="2400" dirty="0" smtClean="0">
                <a:solidFill>
                  <a:srgbClr val="000000"/>
                </a:solidFill>
                <a:latin typeface="Optima"/>
                <a:cs typeface="Optima"/>
              </a:rPr>
              <a:t> and</a:t>
            </a:r>
            <a:br>
              <a:rPr lang="en-US" sz="2400" dirty="0" smtClean="0">
                <a:solidFill>
                  <a:srgbClr val="000000"/>
                </a:solidFill>
                <a:latin typeface="Optima"/>
                <a:cs typeface="Optima"/>
              </a:rPr>
            </a:br>
            <a:r>
              <a:rPr lang="en-US" sz="2400" dirty="0" err="1" smtClean="0">
                <a:solidFill>
                  <a:srgbClr val="000000"/>
                </a:solidFill>
                <a:latin typeface="Optima"/>
                <a:cs typeface="Optima"/>
              </a:rPr>
              <a:t>Zydeco</a:t>
            </a:r>
            <a:endParaRPr lang="en-US" sz="2400" dirty="0">
              <a:solidFill>
                <a:srgbClr val="000000"/>
              </a:solidFill>
              <a:latin typeface="Optima"/>
              <a:cs typeface="Optim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245021" y="4256102"/>
            <a:ext cx="16161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Optima"/>
                <a:cs typeface="Optima"/>
              </a:rPr>
              <a:t>Field notes</a:t>
            </a:r>
            <a:endParaRPr lang="en-US" sz="2400" dirty="0">
              <a:solidFill>
                <a:srgbClr val="000000"/>
              </a:solidFill>
              <a:latin typeface="Optima"/>
              <a:cs typeface="Optima"/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rgbClr val="000000"/>
                </a:solidFill>
                <a:latin typeface="Optima"/>
                <a:cs typeface="Optima"/>
              </a:rPr>
              <a:t>Analysis</a:t>
            </a:r>
            <a:endParaRPr lang="en-US" dirty="0">
              <a:solidFill>
                <a:srgbClr val="000000"/>
              </a:solidFill>
              <a:latin typeface="Optima"/>
              <a:cs typeface="Optima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457200" y="1392238"/>
            <a:ext cx="5965978" cy="2540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457200" y="1524257"/>
            <a:ext cx="8229600" cy="4832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Optima"/>
                <a:cs typeface="Optima"/>
              </a:rPr>
              <a:t>Coded software entries</a:t>
            </a:r>
          </a:p>
          <a:p>
            <a:endParaRPr lang="en-US" sz="2800" dirty="0" smtClean="0">
              <a:solidFill>
                <a:srgbClr val="000000"/>
              </a:solidFill>
              <a:latin typeface="Optima"/>
              <a:cs typeface="Optima"/>
            </a:endParaRPr>
          </a:p>
          <a:p>
            <a:endParaRPr lang="en-US" sz="2800" dirty="0" smtClean="0">
              <a:solidFill>
                <a:srgbClr val="000000"/>
              </a:solidFill>
              <a:latin typeface="Optima"/>
              <a:cs typeface="Optima"/>
            </a:endParaRPr>
          </a:p>
          <a:p>
            <a:endParaRPr lang="en-US" sz="2800" dirty="0" smtClean="0">
              <a:solidFill>
                <a:srgbClr val="000000"/>
              </a:solidFill>
              <a:latin typeface="Optima"/>
              <a:cs typeface="Optima"/>
            </a:endParaRPr>
          </a:p>
          <a:p>
            <a:endParaRPr lang="en-US" sz="2800" dirty="0" smtClean="0">
              <a:solidFill>
                <a:srgbClr val="000000"/>
              </a:solidFill>
              <a:latin typeface="Optima"/>
              <a:cs typeface="Optima"/>
            </a:endParaRPr>
          </a:p>
          <a:p>
            <a:endParaRPr lang="en-US" sz="2800" dirty="0" smtClean="0">
              <a:solidFill>
                <a:srgbClr val="000000"/>
              </a:solidFill>
              <a:latin typeface="Optima"/>
              <a:cs typeface="Optima"/>
            </a:endParaRPr>
          </a:p>
          <a:p>
            <a:endParaRPr lang="en-US" sz="2800" dirty="0" smtClean="0">
              <a:solidFill>
                <a:srgbClr val="000000"/>
              </a:solidFill>
              <a:latin typeface="Optima"/>
              <a:cs typeface="Optima"/>
            </a:endParaRPr>
          </a:p>
          <a:p>
            <a:endParaRPr lang="en-US" sz="2800" dirty="0" smtClean="0">
              <a:solidFill>
                <a:srgbClr val="000000"/>
              </a:solidFill>
              <a:latin typeface="Optima"/>
              <a:cs typeface="Optima"/>
            </a:endParaRPr>
          </a:p>
          <a:p>
            <a:endParaRPr lang="en-US" sz="2800" dirty="0" smtClean="0">
              <a:solidFill>
                <a:srgbClr val="000000"/>
              </a:solidFill>
              <a:latin typeface="Optima"/>
              <a:cs typeface="Optima"/>
            </a:endParaRPr>
          </a:p>
          <a:p>
            <a:pPr lvl="1"/>
            <a:r>
              <a:rPr lang="en-US" sz="2800" dirty="0" smtClean="0">
                <a:solidFill>
                  <a:srgbClr val="000000"/>
                </a:solidFill>
                <a:latin typeface="Optima"/>
                <a:cs typeface="Optima"/>
              </a:rPr>
              <a:t/>
            </a:r>
            <a:br>
              <a:rPr lang="en-US" sz="2800" dirty="0" smtClean="0">
                <a:solidFill>
                  <a:srgbClr val="000000"/>
                </a:solidFill>
                <a:latin typeface="Optima"/>
                <a:cs typeface="Optima"/>
              </a:rPr>
            </a:br>
            <a:endParaRPr lang="en-US" sz="2800" dirty="0" smtClean="0">
              <a:solidFill>
                <a:srgbClr val="000000"/>
              </a:solidFill>
              <a:latin typeface="Optima"/>
              <a:cs typeface="Optima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" y="5720718"/>
            <a:ext cx="31500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Optima"/>
                <a:cs typeface="Optima"/>
              </a:rPr>
              <a:t>Stories on </a:t>
            </a:r>
            <a:r>
              <a:rPr lang="en-US" sz="2400" dirty="0" err="1" smtClean="0">
                <a:solidFill>
                  <a:srgbClr val="000000"/>
                </a:solidFill>
                <a:latin typeface="Optima"/>
                <a:cs typeface="Optima"/>
              </a:rPr>
              <a:t>StoryKit</a:t>
            </a:r>
            <a:endParaRPr lang="en-US" sz="2400" dirty="0" smtClean="0">
              <a:solidFill>
                <a:srgbClr val="000000"/>
              </a:solidFill>
              <a:latin typeface="Optima"/>
              <a:cs typeface="Optima"/>
            </a:endParaRPr>
          </a:p>
          <a:p>
            <a:r>
              <a:rPr lang="en-US" sz="2400" dirty="0" smtClean="0">
                <a:solidFill>
                  <a:srgbClr val="000000"/>
                </a:solidFill>
                <a:latin typeface="Optima"/>
                <a:cs typeface="Optima"/>
              </a:rPr>
              <a:t>(15 Stories, 188 Pages)</a:t>
            </a:r>
          </a:p>
        </p:txBody>
      </p:sp>
      <p:sp>
        <p:nvSpPr>
          <p:cNvPr id="8" name="Rectangle 7"/>
          <p:cNvSpPr/>
          <p:nvPr/>
        </p:nvSpPr>
        <p:spPr>
          <a:xfrm>
            <a:off x="4904910" y="5720718"/>
            <a:ext cx="213442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err="1" smtClean="0">
                <a:solidFill>
                  <a:srgbClr val="000000"/>
                </a:solidFill>
                <a:latin typeface="Optima"/>
                <a:cs typeface="Optima"/>
              </a:rPr>
              <a:t>Zydeco</a:t>
            </a:r>
            <a:r>
              <a:rPr lang="en-US" sz="2400" dirty="0" smtClean="0">
                <a:solidFill>
                  <a:srgbClr val="000000"/>
                </a:solidFill>
                <a:latin typeface="Optima"/>
                <a:cs typeface="Optima"/>
              </a:rPr>
              <a:t> entries</a:t>
            </a:r>
          </a:p>
          <a:p>
            <a:r>
              <a:rPr lang="en-US" sz="2400" dirty="0" smtClean="0">
                <a:solidFill>
                  <a:srgbClr val="000000"/>
                </a:solidFill>
                <a:latin typeface="Optima"/>
                <a:cs typeface="Optima"/>
              </a:rPr>
              <a:t>(153 Entries)</a:t>
            </a:r>
            <a:endParaRPr lang="en-US" sz="2400" dirty="0">
              <a:solidFill>
                <a:srgbClr val="000000"/>
              </a:solidFill>
              <a:latin typeface="Optima"/>
              <a:cs typeface="Optima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116667"/>
            <a:ext cx="3106865" cy="35814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4910" y="2116667"/>
            <a:ext cx="2603500" cy="34713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/>
              <a:pPr/>
              <a:t>29</a:t>
            </a:fld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258748" y="287867"/>
            <a:ext cx="853760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Optima"/>
                <a:cs typeface="Optima"/>
              </a:rPr>
              <a:t>Traditional science learning can be </a:t>
            </a:r>
            <a:r>
              <a:rPr lang="en-US" sz="4000" b="1" dirty="0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Optima"/>
                <a:cs typeface="Optima"/>
              </a:rPr>
              <a:t/>
            </a:r>
            <a:br>
              <a:rPr lang="en-US" sz="4000" b="1" dirty="0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Optima"/>
                <a:cs typeface="Optima"/>
              </a:rPr>
            </a:br>
            <a:r>
              <a:rPr lang="en-US" sz="4000" dirty="0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Optima"/>
                <a:cs typeface="Optima"/>
              </a:rPr>
              <a:t/>
            </a:r>
            <a:br>
              <a:rPr lang="en-US" sz="4000" dirty="0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Optima"/>
                <a:cs typeface="Optima"/>
              </a:rPr>
            </a:br>
            <a:endParaRPr lang="en-US" sz="4000" dirty="0" smtClean="0"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latin typeface="Optima"/>
              <a:cs typeface="Optima"/>
            </a:endParaRPr>
          </a:p>
          <a:p>
            <a:endParaRPr lang="en-US" sz="4000" dirty="0"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latin typeface="Optima"/>
              <a:cs typeface="Optima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51932" y="2616382"/>
            <a:ext cx="3657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FFFFFF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Optima"/>
                <a:cs typeface="Optima"/>
              </a:rPr>
              <a:t>Disconnected</a:t>
            </a:r>
            <a:r>
              <a:rPr lang="en-US" sz="4000" b="1" dirty="0" smtClean="0">
                <a:solidFill>
                  <a:srgbClr val="FFFFFF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Helvetica"/>
                <a:cs typeface="Helvetica"/>
              </a:rPr>
              <a:t> </a:t>
            </a:r>
            <a:endParaRPr lang="en-US" sz="4000" dirty="0">
              <a:solidFill>
                <a:srgbClr val="FFFFFF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latin typeface="Helvetica"/>
              <a:cs typeface="Helvetica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51932" y="1908496"/>
            <a:ext cx="168507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>
                <a:solidFill>
                  <a:srgbClr val="FFFFFF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Optima"/>
                <a:cs typeface="Optima"/>
              </a:rPr>
              <a:t>B</a:t>
            </a:r>
            <a:r>
              <a:rPr lang="en-US" sz="4000" b="1" dirty="0" smtClean="0">
                <a:solidFill>
                  <a:srgbClr val="FFFFFF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Optima"/>
                <a:cs typeface="Optima"/>
              </a:rPr>
              <a:t>oring</a:t>
            </a:r>
            <a:endParaRPr lang="en-US" sz="4000" dirty="0">
              <a:solidFill>
                <a:srgbClr val="FFFFFF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latin typeface="Optima"/>
              <a:cs typeface="Optima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51932" y="1200610"/>
            <a:ext cx="1353700" cy="707886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en-US" sz="4000" b="1" dirty="0">
                <a:solidFill>
                  <a:srgbClr val="FFFFFF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Optima"/>
                <a:cs typeface="Optima"/>
              </a:rPr>
              <a:t>A</a:t>
            </a:r>
            <a:r>
              <a:rPr lang="en-US" sz="4000" b="1" dirty="0" smtClean="0">
                <a:solidFill>
                  <a:srgbClr val="FFFFFF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Optima"/>
                <a:cs typeface="Optima"/>
              </a:rPr>
              <a:t>lien</a:t>
            </a:r>
            <a:endParaRPr lang="en-US" sz="4000" dirty="0">
              <a:solidFill>
                <a:srgbClr val="FFFFFF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latin typeface="Optima"/>
              <a:cs typeface="Optima"/>
            </a:endParaRPr>
          </a:p>
        </p:txBody>
      </p:sp>
      <p:sp>
        <p:nvSpPr>
          <p:cNvPr id="17" name="Subtitle 2"/>
          <p:cNvSpPr txBox="1">
            <a:spLocks/>
          </p:cNvSpPr>
          <p:nvPr/>
        </p:nvSpPr>
        <p:spPr>
          <a:xfrm>
            <a:off x="0" y="6510867"/>
            <a:ext cx="9144000" cy="338538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600" dirty="0" smtClean="0">
                <a:latin typeface="Optima"/>
                <a:cs typeface="Optima"/>
              </a:rPr>
              <a:t>e.g., Atwater, 1996; </a:t>
            </a:r>
            <a:r>
              <a:rPr lang="en-US" sz="1600" dirty="0" err="1" smtClean="0">
                <a:latin typeface="Optima"/>
                <a:cs typeface="Optima"/>
              </a:rPr>
              <a:t>Basu</a:t>
            </a:r>
            <a:r>
              <a:rPr lang="en-US" sz="1600" dirty="0" smtClean="0">
                <a:latin typeface="Optima"/>
                <a:cs typeface="Optima"/>
              </a:rPr>
              <a:t> &amp; Barton, 2007; Brickhouse &amp; Potter, 2001; Lee &amp; </a:t>
            </a:r>
            <a:r>
              <a:rPr lang="en-US" sz="1600" dirty="0" err="1" smtClean="0">
                <a:latin typeface="Optima"/>
                <a:cs typeface="Optima"/>
              </a:rPr>
              <a:t>Fradd</a:t>
            </a:r>
            <a:r>
              <a:rPr lang="en-US" sz="1600" dirty="0" smtClean="0">
                <a:latin typeface="Optima"/>
                <a:cs typeface="Optima"/>
              </a:rPr>
              <a:t>, 1998; 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uLnTx/>
              <a:uFillTx/>
              <a:latin typeface="Optima"/>
              <a:cs typeface="Optima"/>
            </a:endParaRPr>
          </a:p>
        </p:txBody>
      </p:sp>
    </p:spTree>
    <p:extLst>
      <p:ext uri="{BB962C8B-B14F-4D97-AF65-F5344CB8AC3E}">
        <p14:creationId xmlns:p14="http://schemas.microsoft.com/office/powerpoint/2010/main" val="2419887751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rgbClr val="000000"/>
                </a:solidFill>
                <a:latin typeface="Optima"/>
                <a:cs typeface="Optima"/>
              </a:rPr>
              <a:t>Analysis</a:t>
            </a:r>
            <a:endParaRPr lang="en-US" dirty="0">
              <a:solidFill>
                <a:srgbClr val="000000"/>
              </a:solidFill>
              <a:latin typeface="Optima"/>
              <a:cs typeface="Optima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57200" y="1392238"/>
            <a:ext cx="5965978" cy="2540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457200" y="1718733"/>
            <a:ext cx="8128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  <a:latin typeface="Optima"/>
                <a:cs typeface="Optima"/>
              </a:rPr>
              <a:t>Examining technology affordances</a:t>
            </a:r>
          </a:p>
          <a:p>
            <a:pPr algn="ctr"/>
            <a:endParaRPr lang="en-US" sz="2400" dirty="0" smtClean="0">
              <a:solidFill>
                <a:srgbClr val="000000"/>
              </a:solidFill>
              <a:latin typeface="Optima"/>
              <a:cs typeface="Optima"/>
            </a:endParaRPr>
          </a:p>
          <a:p>
            <a:pPr algn="ctr"/>
            <a:endParaRPr lang="en-US" sz="2400" dirty="0" smtClean="0">
              <a:solidFill>
                <a:srgbClr val="000000"/>
              </a:solidFill>
              <a:latin typeface="Optima"/>
              <a:cs typeface="Optima"/>
            </a:endParaRPr>
          </a:p>
          <a:p>
            <a:pPr algn="ctr"/>
            <a:r>
              <a:rPr lang="en-US" sz="2400" dirty="0" smtClean="0">
                <a:solidFill>
                  <a:srgbClr val="000000"/>
                </a:solidFill>
                <a:latin typeface="Optima"/>
                <a:cs typeface="Optima"/>
              </a:rPr>
              <a:t>Scientifically meaningful experiences</a:t>
            </a:r>
          </a:p>
          <a:p>
            <a:pPr algn="ctr"/>
            <a:endParaRPr lang="en-US" sz="2400" dirty="0" smtClean="0">
              <a:solidFill>
                <a:srgbClr val="000000"/>
              </a:solidFill>
              <a:latin typeface="Optima"/>
              <a:cs typeface="Optima"/>
            </a:endParaRPr>
          </a:p>
          <a:p>
            <a:r>
              <a:rPr lang="en-US" sz="2400" dirty="0" smtClean="0">
                <a:solidFill>
                  <a:srgbClr val="000000"/>
                </a:solidFill>
                <a:latin typeface="Optima"/>
                <a:cs typeface="Optima"/>
              </a:rPr>
              <a:t/>
            </a:r>
            <a:br>
              <a:rPr lang="en-US" sz="2400" dirty="0" smtClean="0">
                <a:solidFill>
                  <a:srgbClr val="000000"/>
                </a:solidFill>
                <a:latin typeface="Optima"/>
                <a:cs typeface="Optima"/>
              </a:rPr>
            </a:br>
            <a:endParaRPr lang="en-US" sz="2400" dirty="0" smtClean="0">
              <a:solidFill>
                <a:srgbClr val="000000"/>
              </a:solidFill>
              <a:latin typeface="Optima"/>
              <a:cs typeface="Optima"/>
            </a:endParaRPr>
          </a:p>
          <a:p>
            <a:r>
              <a:rPr lang="en-US" sz="2400" dirty="0" smtClean="0">
                <a:solidFill>
                  <a:srgbClr val="000000"/>
                </a:solidFill>
                <a:latin typeface="Optima"/>
                <a:cs typeface="Optima"/>
              </a:rPr>
              <a:t/>
            </a:r>
            <a:br>
              <a:rPr lang="en-US" sz="2400" dirty="0" smtClean="0">
                <a:solidFill>
                  <a:srgbClr val="000000"/>
                </a:solidFill>
                <a:latin typeface="Optima"/>
                <a:cs typeface="Optima"/>
              </a:rPr>
            </a:br>
            <a:endParaRPr lang="en-US" sz="2400" dirty="0" smtClean="0">
              <a:solidFill>
                <a:srgbClr val="000000"/>
              </a:solidFill>
              <a:latin typeface="Optima"/>
              <a:cs typeface="Optima"/>
            </a:endParaRPr>
          </a:p>
          <a:p>
            <a:pPr algn="ctr"/>
            <a:endParaRPr lang="en-US" sz="2400" dirty="0" smtClean="0">
              <a:solidFill>
                <a:srgbClr val="000000"/>
              </a:solidFill>
              <a:latin typeface="Optima"/>
              <a:cs typeface="Optima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327477" y="5981700"/>
            <a:ext cx="5965978" cy="2540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Subtitle 2"/>
          <p:cNvSpPr txBox="1">
            <a:spLocks/>
          </p:cNvSpPr>
          <p:nvPr/>
        </p:nvSpPr>
        <p:spPr>
          <a:xfrm>
            <a:off x="327477" y="6035675"/>
            <a:ext cx="842077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dirty="0" smtClean="0">
                <a:solidFill>
                  <a:schemeClr val="tx1">
                    <a:lumMod val="50000"/>
                  </a:schemeClr>
                </a:solidFill>
                <a:latin typeface="Optima"/>
                <a:cs typeface="Optima"/>
              </a:rPr>
              <a:t>Chinn &amp; </a:t>
            </a:r>
            <a:r>
              <a:rPr lang="en-US" dirty="0" err="1" smtClean="0">
                <a:solidFill>
                  <a:schemeClr val="tx1">
                    <a:lumMod val="50000"/>
                  </a:schemeClr>
                </a:solidFill>
                <a:latin typeface="Optima"/>
                <a:cs typeface="Optima"/>
              </a:rPr>
              <a:t>Malhotra</a:t>
            </a:r>
            <a:r>
              <a:rPr lang="en-US" dirty="0" smtClean="0">
                <a:solidFill>
                  <a:schemeClr val="tx1">
                    <a:lumMod val="50000"/>
                  </a:schemeClr>
                </a:solidFill>
                <a:latin typeface="Optima"/>
                <a:cs typeface="Optima"/>
              </a:rPr>
              <a:t> 2001; Clegg, Gardner, &amp; </a:t>
            </a:r>
            <a:r>
              <a:rPr lang="en-US" dirty="0" err="1" smtClean="0">
                <a:solidFill>
                  <a:schemeClr val="tx1">
                    <a:lumMod val="50000"/>
                  </a:schemeClr>
                </a:solidFill>
                <a:latin typeface="Optima"/>
                <a:cs typeface="Optima"/>
              </a:rPr>
              <a:t>Kolodner</a:t>
            </a:r>
            <a:r>
              <a:rPr lang="en-US" dirty="0" smtClean="0">
                <a:solidFill>
                  <a:schemeClr val="tx1">
                    <a:lumMod val="50000"/>
                  </a:schemeClr>
                </a:solidFill>
                <a:latin typeface="Optima"/>
                <a:cs typeface="Optima"/>
              </a:rPr>
              <a:t>, 2010; Osborne et al., 2001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Optima"/>
              <a:ea typeface="+mn-ea"/>
              <a:cs typeface="Optima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>
                <a:latin typeface="Optima"/>
                <a:cs typeface="Optima"/>
              </a:rPr>
              <a:pPr/>
              <a:t>30</a:t>
            </a:fld>
            <a:endParaRPr lang="en-US">
              <a:latin typeface="Optima"/>
              <a:cs typeface="Optima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57198" y="4736699"/>
            <a:ext cx="27516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  <a:latin typeface="Optima"/>
                <a:cs typeface="Optima"/>
              </a:rPr>
              <a:t>Scientific practice</a:t>
            </a:r>
            <a:br>
              <a:rPr lang="en-US" sz="2400" dirty="0" smtClean="0">
                <a:solidFill>
                  <a:srgbClr val="000000"/>
                </a:solidFill>
                <a:latin typeface="Optima"/>
                <a:cs typeface="Optima"/>
              </a:rPr>
            </a:br>
            <a:r>
              <a:rPr lang="en-US" sz="2400" dirty="0" smtClean="0">
                <a:solidFill>
                  <a:srgbClr val="000000"/>
                </a:solidFill>
                <a:latin typeface="Optima"/>
                <a:cs typeface="Optima"/>
              </a:rPr>
              <a:t>Developed codes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868693" y="4736699"/>
            <a:ext cx="253114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  <a:latin typeface="Optima"/>
                <a:cs typeface="Optima"/>
              </a:rPr>
              <a:t>Personal meaning</a:t>
            </a:r>
            <a:br>
              <a:rPr lang="en-US" sz="2400" dirty="0" smtClean="0">
                <a:solidFill>
                  <a:srgbClr val="000000"/>
                </a:solidFill>
                <a:latin typeface="Optima"/>
                <a:cs typeface="Optima"/>
              </a:rPr>
            </a:br>
            <a:r>
              <a:rPr lang="en-US" sz="2400" dirty="0" smtClean="0">
                <a:solidFill>
                  <a:srgbClr val="000000"/>
                </a:solidFill>
                <a:latin typeface="Optima"/>
                <a:cs typeface="Optima"/>
              </a:rPr>
              <a:t>Open coding</a:t>
            </a:r>
            <a:endParaRPr lang="en-US" sz="2400" dirty="0"/>
          </a:p>
        </p:txBody>
      </p:sp>
      <p:cxnSp>
        <p:nvCxnSpPr>
          <p:cNvPr id="16" name="Straight Arrow Connector 15"/>
          <p:cNvCxnSpPr/>
          <p:nvPr/>
        </p:nvCxnSpPr>
        <p:spPr>
          <a:xfrm rot="16200000" flipH="1">
            <a:off x="4191000" y="2539999"/>
            <a:ext cx="651933" cy="846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endCxn id="13" idx="0"/>
          </p:cNvCxnSpPr>
          <p:nvPr/>
        </p:nvCxnSpPr>
        <p:spPr>
          <a:xfrm rot="10800000" flipV="1">
            <a:off x="1833032" y="3318933"/>
            <a:ext cx="2679700" cy="14177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endCxn id="14" idx="0"/>
          </p:cNvCxnSpPr>
          <p:nvPr/>
        </p:nvCxnSpPr>
        <p:spPr>
          <a:xfrm>
            <a:off x="4512732" y="3318933"/>
            <a:ext cx="2621535" cy="14177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93750" y="-280614"/>
            <a:ext cx="9745537" cy="74766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Rectangle 3"/>
          <p:cNvSpPr/>
          <p:nvPr/>
        </p:nvSpPr>
        <p:spPr>
          <a:xfrm>
            <a:off x="2679276" y="3177232"/>
            <a:ext cx="44138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5400" dirty="0" smtClean="0">
                <a:solidFill>
                  <a:schemeClr val="bg1"/>
                </a:solidFill>
                <a:latin typeface="Optima"/>
                <a:cs typeface="Optima"/>
              </a:rPr>
              <a:t>Findings…</a:t>
            </a:r>
            <a:endParaRPr lang="en-US" sz="5400" dirty="0">
              <a:solidFill>
                <a:schemeClr val="bg1"/>
              </a:solidFill>
              <a:latin typeface="Optima"/>
              <a:cs typeface="Optim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234517" y="1515765"/>
            <a:ext cx="3909483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2000" dirty="0" smtClean="0">
                <a:solidFill>
                  <a:srgbClr val="000000"/>
                </a:solidFill>
                <a:latin typeface="Optima"/>
                <a:cs typeface="Optima"/>
              </a:rPr>
              <a:t>How did the technology support</a:t>
            </a:r>
            <a:r>
              <a:rPr lang="en-US" sz="2400" dirty="0" smtClean="0">
                <a:latin typeface="Optima"/>
                <a:cs typeface="Optima"/>
              </a:rPr>
              <a:t/>
            </a:r>
            <a:br>
              <a:rPr lang="en-US" sz="2400" dirty="0" smtClean="0">
                <a:latin typeface="Optima"/>
                <a:cs typeface="Optima"/>
              </a:rPr>
            </a:br>
            <a:r>
              <a:rPr lang="en-US" sz="3200" b="1" dirty="0" smtClean="0">
                <a:solidFill>
                  <a:schemeClr val="accent3"/>
                </a:solidFill>
                <a:latin typeface="Optima"/>
                <a:cs typeface="Optima"/>
              </a:rPr>
              <a:t>scientific practice?</a:t>
            </a:r>
            <a:endParaRPr lang="en-US" sz="3200" b="1" dirty="0">
              <a:solidFill>
                <a:schemeClr val="accent3"/>
              </a:solidFill>
              <a:latin typeface="Optima"/>
              <a:cs typeface="Optima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234517" y="2805179"/>
            <a:ext cx="35711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Optima"/>
                <a:cs typeface="Optima"/>
              </a:rPr>
              <a:t>Documenting Experiment</a:t>
            </a:r>
            <a:endParaRPr lang="en-US" sz="2400" dirty="0">
              <a:solidFill>
                <a:srgbClr val="000000"/>
              </a:solidFill>
              <a:latin typeface="Optima"/>
              <a:cs typeface="Optim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84978" y="3650022"/>
            <a:ext cx="32217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Optima"/>
                <a:cs typeface="Optima"/>
              </a:rPr>
              <a:t>Scientific Observations</a:t>
            </a:r>
            <a:endParaRPr lang="en-US" sz="2400" dirty="0">
              <a:solidFill>
                <a:srgbClr val="000000"/>
              </a:solidFill>
              <a:latin typeface="Optima"/>
              <a:cs typeface="Optim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84978" y="4549854"/>
            <a:ext cx="4630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Optima"/>
                <a:cs typeface="Optima"/>
              </a:rPr>
              <a:t>Measurement Procedures</a:t>
            </a:r>
            <a:endParaRPr lang="en-US" sz="2400" dirty="0">
              <a:solidFill>
                <a:srgbClr val="000000"/>
              </a:solidFill>
              <a:latin typeface="Optima"/>
              <a:cs typeface="Optima"/>
            </a:endParaRPr>
          </a:p>
        </p:txBody>
      </p:sp>
      <p:pic>
        <p:nvPicPr>
          <p:cNvPr id="10" name="Picture 9" descr="photo-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2" y="0"/>
            <a:ext cx="5143500" cy="6858001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208809" y="1474976"/>
            <a:ext cx="3935191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000000"/>
                </a:solidFill>
                <a:latin typeface="Optima"/>
                <a:cs typeface="Optima"/>
              </a:rPr>
              <a:t>How did the technology support </a:t>
            </a:r>
            <a:r>
              <a:rPr lang="en-US" sz="3200" b="1" dirty="0" smtClean="0">
                <a:solidFill>
                  <a:schemeClr val="accent2"/>
                </a:solidFill>
                <a:latin typeface="Optima"/>
                <a:cs typeface="Optima"/>
              </a:rPr>
              <a:t>personal meaning?</a:t>
            </a:r>
            <a:endParaRPr lang="en-US" sz="3200" b="1" dirty="0">
              <a:solidFill>
                <a:schemeClr val="accent2">
                  <a:lumMod val="60000"/>
                  <a:lumOff val="40000"/>
                </a:schemeClr>
              </a:solidFill>
              <a:latin typeface="Optima"/>
              <a:cs typeface="Optim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08809" y="2367528"/>
            <a:ext cx="3349219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Optima"/>
                <a:cs typeface="Optima"/>
              </a:rPr>
              <a:t/>
            </a:r>
            <a:br>
              <a:rPr lang="en-US" sz="2400" dirty="0" smtClean="0">
                <a:solidFill>
                  <a:srgbClr val="000000"/>
                </a:solidFill>
                <a:latin typeface="Optima"/>
                <a:cs typeface="Optima"/>
              </a:rPr>
            </a:br>
            <a:r>
              <a:rPr lang="en-US" sz="2400" dirty="0" smtClean="0">
                <a:solidFill>
                  <a:srgbClr val="000000"/>
                </a:solidFill>
                <a:latin typeface="Optima"/>
                <a:cs typeface="Optima"/>
              </a:rPr>
              <a:t>Creativity</a:t>
            </a:r>
          </a:p>
          <a:p>
            <a:endParaRPr lang="en-US" sz="2400" dirty="0" smtClean="0">
              <a:solidFill>
                <a:srgbClr val="000000"/>
              </a:solidFill>
              <a:latin typeface="Optima"/>
              <a:cs typeface="Optima"/>
            </a:endParaRPr>
          </a:p>
          <a:p>
            <a:r>
              <a:rPr lang="en-US" sz="2400" dirty="0" smtClean="0">
                <a:solidFill>
                  <a:srgbClr val="000000"/>
                </a:solidFill>
                <a:latin typeface="Optima"/>
                <a:cs typeface="Optima"/>
              </a:rPr>
              <a:t>Documenting the group </a:t>
            </a:r>
            <a:br>
              <a:rPr lang="en-US" sz="2400" dirty="0" smtClean="0">
                <a:solidFill>
                  <a:srgbClr val="000000"/>
                </a:solidFill>
                <a:latin typeface="Optima"/>
                <a:cs typeface="Optima"/>
              </a:rPr>
            </a:br>
            <a:r>
              <a:rPr lang="en-US" sz="2400" dirty="0" smtClean="0">
                <a:solidFill>
                  <a:srgbClr val="000000"/>
                </a:solidFill>
                <a:latin typeface="Optima"/>
                <a:cs typeface="Optima"/>
              </a:rPr>
              <a:t>experience</a:t>
            </a:r>
          </a:p>
          <a:p>
            <a:endParaRPr lang="en-US" sz="2400" dirty="0" smtClean="0">
              <a:solidFill>
                <a:srgbClr val="000000"/>
              </a:solidFill>
              <a:latin typeface="Optima"/>
              <a:cs typeface="Optima"/>
            </a:endParaRPr>
          </a:p>
          <a:p>
            <a:r>
              <a:rPr lang="en-US" sz="2400" dirty="0" smtClean="0">
                <a:solidFill>
                  <a:srgbClr val="000000"/>
                </a:solidFill>
                <a:latin typeface="Optima"/>
                <a:cs typeface="Optima"/>
              </a:rPr>
              <a:t>Playfulness</a:t>
            </a:r>
            <a:endParaRPr lang="en-US" sz="2400" dirty="0">
              <a:solidFill>
                <a:srgbClr val="000000"/>
              </a:solidFill>
              <a:latin typeface="Optima"/>
              <a:cs typeface="Optima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/>
              <a:pPr/>
              <a:t>33</a:t>
            </a:fld>
            <a:endParaRPr lang="en-US"/>
          </a:p>
        </p:txBody>
      </p:sp>
      <p:pic>
        <p:nvPicPr>
          <p:cNvPr id="6" name="Picture 5" descr="photo-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Zydeco-taggin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4539" y="313101"/>
            <a:ext cx="4647308" cy="619641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9808" y="4440320"/>
            <a:ext cx="10364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000000"/>
                </a:solidFill>
                <a:latin typeface="Optima"/>
                <a:cs typeface="Optima"/>
              </a:rPr>
              <a:t>Tags</a:t>
            </a:r>
            <a:endParaRPr lang="en-US" sz="3600" b="1" dirty="0">
              <a:solidFill>
                <a:srgbClr val="000000"/>
              </a:solidFill>
              <a:latin typeface="Optima"/>
              <a:cs typeface="Optim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79347" y="3724924"/>
            <a:ext cx="169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Optima"/>
                <a:cs typeface="Optima"/>
              </a:rPr>
              <a:t>Reflective</a:t>
            </a:r>
            <a:endParaRPr lang="en-US" sz="2800" dirty="0">
              <a:solidFill>
                <a:srgbClr val="000000"/>
              </a:solidFill>
              <a:latin typeface="Optima"/>
              <a:cs typeface="Optim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79347" y="4531154"/>
            <a:ext cx="982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en-US" sz="2800" dirty="0" smtClean="0">
                <a:solidFill>
                  <a:srgbClr val="000000"/>
                </a:solidFill>
                <a:latin typeface="Optima"/>
                <a:cs typeface="Optima"/>
              </a:rPr>
              <a:t>Short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79347" y="5310392"/>
            <a:ext cx="2306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Optima"/>
                <a:cs typeface="Optima"/>
              </a:rPr>
              <a:t>Later Analysis</a:t>
            </a:r>
            <a:endParaRPr lang="en-US" sz="2800" dirty="0">
              <a:solidFill>
                <a:srgbClr val="000000"/>
              </a:solidFill>
              <a:latin typeface="Optima"/>
              <a:cs typeface="Optima"/>
            </a:endParaRPr>
          </a:p>
        </p:txBody>
      </p:sp>
      <p:sp>
        <p:nvSpPr>
          <p:cNvPr id="9" name="Title 8"/>
          <p:cNvSpPr txBox="1">
            <a:spLocks/>
          </p:cNvSpPr>
          <p:nvPr/>
        </p:nvSpPr>
        <p:spPr>
          <a:xfrm>
            <a:off x="179808" y="965200"/>
            <a:ext cx="4014731" cy="7112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/>
                <a:uLnTx/>
                <a:uFillTx/>
                <a:latin typeface="Optima"/>
                <a:ea typeface="+mj-ea"/>
                <a:cs typeface="Optima"/>
              </a:rPr>
              <a:t>ZYDECO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/>
                <a:uLnTx/>
                <a:uFillTx/>
                <a:latin typeface="Optima"/>
                <a:ea typeface="+mj-ea"/>
                <a:cs typeface="Optima"/>
              </a:rPr>
              <a:t> </a:t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/>
                <a:uLnTx/>
                <a:uFillTx/>
                <a:latin typeface="Optima"/>
                <a:ea typeface="+mj-ea"/>
                <a:cs typeface="Optima"/>
              </a:rPr>
            </a:b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/>
                <a:uLnTx/>
                <a:uFillTx/>
                <a:latin typeface="Optima"/>
                <a:ea typeface="+mj-ea"/>
                <a:cs typeface="Optima"/>
              </a:rPr>
              <a:t>Structured supports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/>
                <a:uLnTx/>
                <a:uFillTx/>
                <a:latin typeface="Optima"/>
                <a:ea typeface="+mj-ea"/>
                <a:cs typeface="Optima"/>
              </a:rPr>
              <a:t> </a:t>
            </a:r>
            <a:r>
              <a:rPr lang="en-US" sz="2800" noProof="0" dirty="0" smtClean="0">
                <a:solidFill>
                  <a:schemeClr val="tx2">
                    <a:lumMod val="25000"/>
                  </a:schemeClr>
                </a:solidFill>
                <a:latin typeface="Optima"/>
                <a:ea typeface="+mj-ea"/>
                <a:cs typeface="Optima"/>
              </a:rPr>
              <a:t>at opportune times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25000"/>
                </a:schemeClr>
              </a:solidFill>
              <a:effectLst/>
              <a:uLnTx/>
              <a:uFillTx/>
              <a:latin typeface="Optima"/>
              <a:ea typeface="+mj-ea"/>
              <a:cs typeface="Optima"/>
            </a:endParaRPr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torykit-Playful-science-m-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7333" y="690919"/>
            <a:ext cx="4224866" cy="53537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226696" y="4071406"/>
            <a:ext cx="39678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2400" dirty="0" smtClean="0">
                <a:solidFill>
                  <a:srgbClr val="000000"/>
                </a:solidFill>
                <a:latin typeface="Optima"/>
                <a:cs typeface="Optima"/>
              </a:rPr>
              <a:t>Supported 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Optima"/>
                <a:cs typeface="Optima"/>
              </a:rPr>
              <a:t>scientific inquiry </a:t>
            </a:r>
            <a:r>
              <a:rPr lang="en-US" sz="2400" dirty="0" smtClean="0">
                <a:solidFill>
                  <a:srgbClr val="000000"/>
                </a:solidFill>
                <a:latin typeface="Optima"/>
                <a:cs typeface="Optima"/>
              </a:rPr>
              <a:t>processes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6696" y="5404906"/>
            <a:ext cx="36683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Optima"/>
                <a:cs typeface="Optima"/>
              </a:rPr>
              <a:t>Learners</a:t>
            </a:r>
            <a:r>
              <a:rPr lang="en-US" sz="2400" dirty="0" smtClean="0">
                <a:solidFill>
                  <a:srgbClr val="FFFFFF"/>
                </a:solidFill>
                <a:latin typeface="Optima"/>
                <a:cs typeface="Optima"/>
              </a:rPr>
              <a:t> 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Optima"/>
                <a:cs typeface="Optima"/>
              </a:rPr>
              <a:t>wanted</a:t>
            </a:r>
            <a:r>
              <a:rPr lang="en-US" sz="2400" dirty="0" smtClean="0">
                <a:solidFill>
                  <a:srgbClr val="FFFFFF"/>
                </a:solidFill>
                <a:latin typeface="Optima"/>
                <a:cs typeface="Optima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Optima"/>
                <a:cs typeface="Optima"/>
              </a:rPr>
              <a:t>and </a:t>
            </a:r>
            <a:r>
              <a:rPr lang="en-US" sz="2400" b="1" dirty="0" smtClean="0">
                <a:solidFill>
                  <a:srgbClr val="77933C"/>
                </a:solidFill>
                <a:latin typeface="Optima"/>
                <a:cs typeface="Optima"/>
              </a:rPr>
              <a:t>liked</a:t>
            </a:r>
            <a:r>
              <a:rPr lang="en-US" sz="2400" dirty="0" smtClean="0">
                <a:solidFill>
                  <a:srgbClr val="FFFFFF"/>
                </a:solidFill>
                <a:latin typeface="Optima"/>
                <a:cs typeface="Optima"/>
              </a:rPr>
              <a:t> </a:t>
            </a:r>
            <a:endParaRPr lang="en-US" sz="2400" dirty="0">
              <a:latin typeface="Optima"/>
              <a:cs typeface="Optima"/>
            </a:endParaRPr>
          </a:p>
        </p:txBody>
      </p:sp>
      <p:sp>
        <p:nvSpPr>
          <p:cNvPr id="10" name="Title 8"/>
          <p:cNvSpPr txBox="1">
            <a:spLocks/>
          </p:cNvSpPr>
          <p:nvPr/>
        </p:nvSpPr>
        <p:spPr>
          <a:xfrm>
            <a:off x="179808" y="965200"/>
            <a:ext cx="4014731" cy="7112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/>
                <a:uLnTx/>
                <a:uFillTx/>
                <a:latin typeface="Optima"/>
                <a:ea typeface="+mj-ea"/>
                <a:cs typeface="Optima"/>
              </a:rPr>
              <a:t>STORYKIT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/>
                <a:uLnTx/>
                <a:uFillTx/>
                <a:latin typeface="Optima"/>
                <a:ea typeface="+mj-ea"/>
                <a:cs typeface="Optima"/>
              </a:rPr>
              <a:t> </a:t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/>
                <a:uLnTx/>
                <a:uFillTx/>
                <a:latin typeface="Optima"/>
                <a:ea typeface="+mj-ea"/>
                <a:cs typeface="Optima"/>
              </a:rPr>
            </a:b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/>
                <a:uLnTx/>
                <a:uFillTx/>
                <a:latin typeface="Optima"/>
                <a:ea typeface="+mj-ea"/>
                <a:cs typeface="Optima"/>
              </a:rPr>
              <a:t>Storytelling as a natural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noProof="0" dirty="0" smtClean="0">
                <a:solidFill>
                  <a:schemeClr val="tx2">
                    <a:lumMod val="25000"/>
                  </a:schemeClr>
                </a:solidFill>
                <a:latin typeface="Optima"/>
                <a:ea typeface="+mj-ea"/>
                <a:cs typeface="Optima"/>
              </a:rPr>
              <a:t>scaffold and guide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25000"/>
                </a:schemeClr>
              </a:solidFill>
              <a:effectLst/>
              <a:uLnTx/>
              <a:uFillTx/>
              <a:latin typeface="Optima"/>
              <a:ea typeface="+mj-ea"/>
              <a:cs typeface="Optima"/>
            </a:endParaRPr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torykit-scientific-observation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4802" y="726643"/>
            <a:ext cx="4550952" cy="5300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179808" y="3759200"/>
            <a:ext cx="35067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Optima"/>
                <a:cs typeface="Optima"/>
              </a:rPr>
              <a:t>Document</a:t>
            </a:r>
            <a:r>
              <a:rPr lang="en-US" sz="2400" dirty="0" smtClean="0">
                <a:solidFill>
                  <a:srgbClr val="FFFFFF"/>
                </a:solidFill>
                <a:latin typeface="Optima"/>
                <a:cs typeface="Optima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Optima"/>
                <a:cs typeface="Optima"/>
              </a:rPr>
              <a:t>personal experiences</a:t>
            </a:r>
            <a:endParaRPr lang="en-US" sz="2400" dirty="0">
              <a:solidFill>
                <a:srgbClr val="000000"/>
              </a:solidFill>
              <a:latin typeface="Optima"/>
              <a:cs typeface="Optim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808" y="4922831"/>
            <a:ext cx="35067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Optima"/>
                <a:cs typeface="Optima"/>
              </a:rPr>
              <a:t>Personalize</a:t>
            </a:r>
            <a:r>
              <a:rPr lang="en-US" sz="2400" dirty="0" smtClean="0">
                <a:solidFill>
                  <a:srgbClr val="FFFFFF"/>
                </a:solidFill>
                <a:latin typeface="Optima"/>
                <a:cs typeface="Optima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Optima"/>
                <a:cs typeface="Optima"/>
              </a:rPr>
              <a:t>scientific contributions</a:t>
            </a:r>
            <a:endParaRPr lang="en-US" sz="2400" dirty="0">
              <a:solidFill>
                <a:srgbClr val="000000"/>
              </a:solidFill>
              <a:latin typeface="Optima"/>
              <a:cs typeface="Optima"/>
            </a:endParaRPr>
          </a:p>
        </p:txBody>
      </p:sp>
      <p:sp>
        <p:nvSpPr>
          <p:cNvPr id="8" name="Title 8"/>
          <p:cNvSpPr txBox="1">
            <a:spLocks/>
          </p:cNvSpPr>
          <p:nvPr/>
        </p:nvSpPr>
        <p:spPr>
          <a:xfrm>
            <a:off x="179808" y="965200"/>
            <a:ext cx="4014731" cy="7112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/>
                <a:uLnTx/>
                <a:uFillTx/>
                <a:latin typeface="Optima"/>
                <a:ea typeface="+mj-ea"/>
                <a:cs typeface="Optima"/>
              </a:rPr>
              <a:t>STORYKIT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/>
                <a:uLnTx/>
                <a:uFillTx/>
                <a:latin typeface="Optima"/>
                <a:ea typeface="+mj-ea"/>
                <a:cs typeface="Optima"/>
              </a:rPr>
              <a:t> </a:t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/>
                <a:uLnTx/>
                <a:uFillTx/>
                <a:latin typeface="Optima"/>
                <a:ea typeface="+mj-ea"/>
                <a:cs typeface="Optima"/>
              </a:rPr>
            </a:b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/>
                <a:uLnTx/>
                <a:uFillTx/>
                <a:latin typeface="Optima"/>
                <a:ea typeface="+mj-ea"/>
                <a:cs typeface="Optima"/>
              </a:rPr>
              <a:t>Free-form integration of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 smtClean="0">
                <a:solidFill>
                  <a:schemeClr val="tx2">
                    <a:lumMod val="25000"/>
                  </a:schemeClr>
                </a:solidFill>
                <a:latin typeface="Optima"/>
                <a:ea typeface="+mj-ea"/>
                <a:cs typeface="Optima"/>
              </a:rPr>
              <a:t>media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25000"/>
                </a:schemeClr>
              </a:solidFill>
              <a:effectLst/>
              <a:uLnTx/>
              <a:uFillTx/>
              <a:latin typeface="Optima"/>
              <a:ea typeface="+mj-ea"/>
              <a:cs typeface="Optima"/>
            </a:endParaRPr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6177794" y="5204202"/>
            <a:ext cx="26568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Optima"/>
                <a:cs typeface="Optima"/>
              </a:rPr>
              <a:t>Storytelling Tool</a:t>
            </a:r>
            <a:endParaRPr lang="en-US" sz="2800" dirty="0">
              <a:solidFill>
                <a:srgbClr val="000000"/>
              </a:solidFill>
              <a:latin typeface="Optima"/>
              <a:cs typeface="Optim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05196" y="5204202"/>
            <a:ext cx="13660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Optima"/>
                <a:cs typeface="Optima"/>
              </a:rPr>
              <a:t>Tagging</a:t>
            </a:r>
            <a:endParaRPr lang="en-US" sz="2800" dirty="0">
              <a:solidFill>
                <a:srgbClr val="000000"/>
              </a:solidFill>
              <a:latin typeface="Optima"/>
              <a:cs typeface="Optim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1185" y="5204202"/>
            <a:ext cx="23268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Optima"/>
                <a:cs typeface="Optima"/>
              </a:rPr>
              <a:t>Visualizations</a:t>
            </a:r>
            <a:endParaRPr lang="en-US" sz="2800" dirty="0">
              <a:solidFill>
                <a:srgbClr val="000000"/>
              </a:solidFill>
              <a:latin typeface="Optima"/>
              <a:cs typeface="Optim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4094" y="491067"/>
            <a:ext cx="42896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latin typeface="Optima"/>
                <a:cs typeface="Optima"/>
              </a:rPr>
              <a:t>NEXT STEPS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51929" y="1153504"/>
            <a:ext cx="8265581" cy="2246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0" dirty="0" err="1" smtClean="0">
                <a:solidFill>
                  <a:schemeClr val="accent2"/>
                </a:solidFill>
                <a:latin typeface="Optima"/>
                <a:cs typeface="Optima"/>
              </a:rPr>
              <a:t>ScienceKit</a:t>
            </a:r>
            <a:endParaRPr lang="en-US" sz="14000" dirty="0" smtClean="0">
              <a:solidFill>
                <a:schemeClr val="accent2"/>
              </a:solidFill>
              <a:latin typeface="Optima"/>
              <a:cs typeface="Optima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7794" y="3400273"/>
            <a:ext cx="2358111" cy="157285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5196" y="3400273"/>
            <a:ext cx="2330063" cy="157285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7571" y="3400273"/>
            <a:ext cx="2340499" cy="1572853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867" y="734137"/>
            <a:ext cx="7983118" cy="59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004" y="53099"/>
            <a:ext cx="7772400" cy="1362075"/>
          </a:xfrm>
        </p:spPr>
        <p:txBody>
          <a:bodyPr>
            <a:normAutofit/>
          </a:bodyPr>
          <a:lstStyle/>
          <a:p>
            <a:pPr algn="ctr"/>
            <a:r>
              <a:rPr lang="en-US" sz="3200" cap="none" dirty="0" err="1" smtClean="0">
                <a:latin typeface="Optima"/>
                <a:cs typeface="Optima"/>
              </a:rPr>
              <a:t>ScienceKit</a:t>
            </a:r>
            <a:r>
              <a:rPr lang="en-US" sz="3200" b="0" cap="none" dirty="0" smtClean="0">
                <a:latin typeface="Optima"/>
                <a:cs typeface="Optima"/>
              </a:rPr>
              <a:t>:</a:t>
            </a:r>
            <a:r>
              <a:rPr lang="en-US" sz="3200" cap="none" dirty="0" smtClean="0">
                <a:latin typeface="Optima"/>
                <a:cs typeface="Optima"/>
              </a:rPr>
              <a:t> </a:t>
            </a:r>
            <a:r>
              <a:rPr lang="en-US" sz="3200" b="0" cap="none" dirty="0" smtClean="0">
                <a:latin typeface="Optima"/>
                <a:cs typeface="Optima"/>
              </a:rPr>
              <a:t>Free-form integration of media</a:t>
            </a:r>
            <a:endParaRPr lang="en-US" sz="3200" b="0" cap="none" dirty="0">
              <a:latin typeface="Optima"/>
              <a:cs typeface="Optima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272154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/>
              <a:pPr/>
              <a:t>39</a:t>
            </a:fld>
            <a:endParaRPr lang="en-US"/>
          </a:p>
        </p:txBody>
      </p:sp>
      <p:pic>
        <p:nvPicPr>
          <p:cNvPr id="5" name="Picture 4" descr="New-Investigation-p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867" y="692438"/>
            <a:ext cx="7772400" cy="5829301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541867" y="53099"/>
            <a:ext cx="7772400" cy="136207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tima"/>
                <a:ea typeface="+mj-ea"/>
                <a:cs typeface="Optima"/>
              </a:rPr>
              <a:t>ScienceKit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tima"/>
                <a:ea typeface="+mj-ea"/>
                <a:cs typeface="Optima"/>
              </a:rPr>
              <a:t>: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tima"/>
                <a:ea typeface="+mj-ea"/>
                <a:cs typeface="Optima"/>
              </a:rPr>
              <a:t> </a:t>
            </a:r>
            <a:r>
              <a:rPr lang="en-US" sz="3200" dirty="0" smtClean="0">
                <a:solidFill>
                  <a:srgbClr val="000000"/>
                </a:solidFill>
                <a:latin typeface="Optima"/>
                <a:cs typeface="Optima"/>
              </a:rPr>
              <a:t>Flexible Structured Supports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Optima"/>
              <a:ea typeface="+mj-ea"/>
              <a:cs typeface="Optima"/>
            </a:endParaRPr>
          </a:p>
        </p:txBody>
      </p:sp>
    </p:spTree>
    <p:extLst>
      <p:ext uri="{BB962C8B-B14F-4D97-AF65-F5344CB8AC3E}">
        <p14:creationId xmlns:p14="http://schemas.microsoft.com/office/powerpoint/2010/main" val="1703733137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2512855"/>
            <a:ext cx="5098027" cy="179682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Optima"/>
                <a:ea typeface="+mn-ea"/>
                <a:cs typeface="Optima"/>
              </a:rPr>
              <a:t>Life-relevant Learning </a:t>
            </a:r>
            <a:r>
              <a:rPr kumimoji="0" lang="en-US" sz="480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Optima"/>
                <a:ea typeface="+mn-ea"/>
                <a:cs typeface="Optima"/>
              </a:rPr>
              <a:t>Environments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320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Optima"/>
              <a:ea typeface="+mn-ea"/>
              <a:cs typeface="Optima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3067" y="438987"/>
            <a:ext cx="3783733" cy="56755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0" y="5221288"/>
            <a:ext cx="7772400" cy="1500187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chemeClr val="tx1">
                    <a:lumMod val="50000"/>
                  </a:schemeClr>
                </a:solidFill>
                <a:latin typeface="Optima"/>
                <a:cs typeface="Optima"/>
              </a:rPr>
              <a:t>Observations Toolbox</a:t>
            </a:r>
            <a:endParaRPr lang="en-US" sz="2800" dirty="0">
              <a:solidFill>
                <a:schemeClr val="tx1">
                  <a:lumMod val="50000"/>
                </a:schemeClr>
              </a:solidFill>
              <a:latin typeface="Optima"/>
              <a:cs typeface="Optima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>
                <a:solidFill>
                  <a:srgbClr val="404040"/>
                </a:solidFill>
              </a:rPr>
              <a:pPr/>
              <a:t>40</a:t>
            </a:fld>
            <a:endParaRPr lang="en-US" dirty="0">
              <a:solidFill>
                <a:srgbClr val="404040"/>
              </a:solidFill>
            </a:endParaRPr>
          </a:p>
        </p:txBody>
      </p:sp>
      <p:pic>
        <p:nvPicPr>
          <p:cNvPr id="6" name="Picture 5" descr="4 - Documenting - Measuring widge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388" y="354240"/>
            <a:ext cx="8686800" cy="5854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558476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1446" y="449792"/>
            <a:ext cx="7772400" cy="1362075"/>
          </a:xfrm>
        </p:spPr>
        <p:txBody>
          <a:bodyPr>
            <a:noAutofit/>
          </a:bodyPr>
          <a:lstStyle/>
          <a:p>
            <a:pPr algn="ctr"/>
            <a:r>
              <a:rPr lang="en-US" sz="9600" b="0" cap="none" dirty="0" smtClean="0">
                <a:latin typeface="Optima"/>
                <a:cs typeface="Optima"/>
              </a:rPr>
              <a:t>Take </a:t>
            </a:r>
            <a:r>
              <a:rPr lang="en-US" sz="9600" b="0" cap="none" dirty="0" err="1" smtClean="0">
                <a:latin typeface="Optima"/>
                <a:cs typeface="Optima"/>
              </a:rPr>
              <a:t>aways</a:t>
            </a:r>
            <a:endParaRPr lang="en-US" sz="9600" b="0" cap="none" dirty="0">
              <a:latin typeface="Optima"/>
              <a:cs typeface="Optima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/>
              <a:pPr/>
              <a:t>41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0" y="2292350"/>
            <a:ext cx="4762500" cy="40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970510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/>
              <a:pPr/>
              <a:t>42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10750" y="129600"/>
            <a:ext cx="8883136" cy="95410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latin typeface="Optima"/>
                <a:cs typeface="Optima"/>
              </a:rPr>
              <a:t>Take away #1: </a:t>
            </a:r>
            <a:r>
              <a:rPr lang="en-US" sz="2800" dirty="0" smtClean="0">
                <a:latin typeface="Optima"/>
                <a:cs typeface="Optima"/>
              </a:rPr>
              <a:t>Importance of promoting personally meaningful experiences in science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031" y="1244474"/>
            <a:ext cx="7072268" cy="5304201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/>
              <a:pPr/>
              <a:t>43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29672"/>
            <a:ext cx="9144000" cy="708767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60272" y="2724382"/>
            <a:ext cx="7277879" cy="1077218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Optima"/>
                <a:cs typeface="Optima"/>
              </a:rPr>
              <a:t>Take away #2: </a:t>
            </a:r>
            <a:r>
              <a:rPr lang="en-US" sz="3200" dirty="0" smtClean="0">
                <a:solidFill>
                  <a:schemeClr val="bg1"/>
                </a:solidFill>
                <a:latin typeface="Optima"/>
                <a:cs typeface="Optima"/>
              </a:rPr>
              <a:t/>
            </a:r>
            <a:br>
              <a:rPr lang="en-US" sz="3200" dirty="0" smtClean="0">
                <a:solidFill>
                  <a:schemeClr val="bg1"/>
                </a:solidFill>
                <a:latin typeface="Optima"/>
                <a:cs typeface="Optima"/>
              </a:rPr>
            </a:br>
            <a:r>
              <a:rPr lang="en-US" sz="3200" dirty="0" smtClean="0">
                <a:solidFill>
                  <a:schemeClr val="bg1"/>
                </a:solidFill>
                <a:latin typeface="Optima"/>
                <a:cs typeface="Optima"/>
              </a:rPr>
              <a:t>Need to balance structure and flexibility</a:t>
            </a:r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/>
              <a:pPr/>
              <a:t>44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346700" y="1532467"/>
            <a:ext cx="36957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latin typeface="Optima"/>
                <a:cs typeface="Optima"/>
              </a:rPr>
              <a:t>Take away #3</a:t>
            </a:r>
            <a:r>
              <a:rPr lang="en-US" sz="2800" dirty="0" smtClean="0">
                <a:latin typeface="Optima"/>
                <a:cs typeface="Optima"/>
              </a:rPr>
              <a:t>: </a:t>
            </a:r>
            <a:br>
              <a:rPr lang="en-US" sz="2800" dirty="0" smtClean="0">
                <a:latin typeface="Optima"/>
                <a:cs typeface="Optima"/>
              </a:rPr>
            </a:br>
            <a:r>
              <a:rPr lang="en-US" sz="2800" dirty="0" smtClean="0">
                <a:latin typeface="Optima"/>
                <a:cs typeface="Optima"/>
              </a:rPr>
              <a:t>Life-relevant learning technology</a:t>
            </a:r>
          </a:p>
          <a:p>
            <a:pPr marL="342900" indent="-342900"/>
            <a:r>
              <a:rPr lang="en-US" sz="2800" dirty="0" smtClean="0">
                <a:latin typeface="Optima"/>
                <a:cs typeface="Optima"/>
              </a:rPr>
              <a:t/>
            </a:r>
            <a:br>
              <a:rPr lang="en-US" sz="2800" dirty="0" smtClean="0">
                <a:latin typeface="Optima"/>
                <a:cs typeface="Optima"/>
              </a:rPr>
            </a:br>
            <a:r>
              <a:rPr lang="en-US" sz="2800" dirty="0" smtClean="0">
                <a:latin typeface="Optima"/>
                <a:cs typeface="Optima"/>
              </a:rPr>
              <a:t>Storytelling</a:t>
            </a:r>
            <a:br>
              <a:rPr lang="en-US" sz="2800" dirty="0" smtClean="0">
                <a:latin typeface="Optima"/>
                <a:cs typeface="Optima"/>
              </a:rPr>
            </a:br>
            <a:r>
              <a:rPr lang="en-US" sz="2800" dirty="0" smtClean="0">
                <a:latin typeface="Optima"/>
                <a:cs typeface="Optima"/>
              </a:rPr>
              <a:t/>
            </a:r>
            <a:br>
              <a:rPr lang="en-US" sz="2800" dirty="0" smtClean="0">
                <a:latin typeface="Optima"/>
                <a:cs typeface="Optima"/>
              </a:rPr>
            </a:br>
            <a:r>
              <a:rPr lang="en-US" sz="2800" dirty="0" smtClean="0">
                <a:latin typeface="Optima"/>
                <a:cs typeface="Optima"/>
              </a:rPr>
              <a:t>Tags</a:t>
            </a:r>
            <a:br>
              <a:rPr lang="en-US" sz="2800" dirty="0" smtClean="0">
                <a:latin typeface="Optima"/>
                <a:cs typeface="Optima"/>
              </a:rPr>
            </a:br>
            <a:r>
              <a:rPr lang="en-US" sz="2800" dirty="0" smtClean="0">
                <a:latin typeface="Optima"/>
                <a:cs typeface="Optima"/>
              </a:rPr>
              <a:t/>
            </a:r>
            <a:br>
              <a:rPr lang="en-US" sz="2800" dirty="0" smtClean="0">
                <a:latin typeface="Optima"/>
                <a:cs typeface="Optima"/>
              </a:rPr>
            </a:br>
            <a:r>
              <a:rPr lang="en-US" sz="2800" dirty="0" smtClean="0">
                <a:latin typeface="Optima"/>
                <a:cs typeface="Optima"/>
              </a:rPr>
              <a:t>Integration of media</a:t>
            </a:r>
            <a:endParaRPr lang="en-US" sz="2800" dirty="0">
              <a:latin typeface="Optima"/>
              <a:cs typeface="Optima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Questions</a:t>
            </a:r>
            <a:endParaRPr lang="en-US" dirty="0">
              <a:solidFill>
                <a:schemeClr val="bg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/>
              <a:pPr/>
              <a:t>45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9497" y="0"/>
            <a:ext cx="6350000" cy="47117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89497" y="5156022"/>
            <a:ext cx="6457503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404040"/>
                </a:solidFill>
                <a:latin typeface="Optima"/>
                <a:cs typeface="Optima"/>
              </a:rPr>
              <a:t>Find us on Twitter:</a:t>
            </a:r>
          </a:p>
          <a:p>
            <a:endParaRPr lang="en-US" sz="2400" b="1" dirty="0" smtClean="0">
              <a:solidFill>
                <a:srgbClr val="404040"/>
              </a:solidFill>
              <a:latin typeface="Optima"/>
              <a:cs typeface="Optima"/>
            </a:endParaRPr>
          </a:p>
          <a:p>
            <a:r>
              <a:rPr lang="en-US" sz="2400" dirty="0" smtClean="0">
                <a:solidFill>
                  <a:srgbClr val="404040"/>
                </a:solidFill>
                <a:latin typeface="Optima"/>
                <a:cs typeface="Optima"/>
              </a:rPr>
              <a:t>	@</a:t>
            </a:r>
            <a:r>
              <a:rPr lang="en-US" sz="2400" dirty="0" err="1" smtClean="0">
                <a:solidFill>
                  <a:srgbClr val="404040"/>
                </a:solidFill>
                <a:latin typeface="Optima"/>
                <a:cs typeface="Optima"/>
              </a:rPr>
              <a:t>tlclegg</a:t>
            </a:r>
            <a:r>
              <a:rPr lang="en-US" sz="2400" dirty="0" smtClean="0">
                <a:solidFill>
                  <a:srgbClr val="404040"/>
                </a:solidFill>
                <a:latin typeface="Optima"/>
                <a:cs typeface="Optima"/>
              </a:rPr>
              <a:t>      @</a:t>
            </a:r>
            <a:r>
              <a:rPr lang="en-US" sz="2400" dirty="0" err="1" smtClean="0">
                <a:solidFill>
                  <a:srgbClr val="404040"/>
                </a:solidFill>
                <a:latin typeface="Optima"/>
                <a:cs typeface="Optima"/>
              </a:rPr>
              <a:t>jasoncyip</a:t>
            </a:r>
            <a:r>
              <a:rPr lang="en-US" sz="2400" dirty="0" smtClean="0">
                <a:solidFill>
                  <a:srgbClr val="404040"/>
                </a:solidFill>
                <a:latin typeface="Optima"/>
                <a:cs typeface="Optima"/>
              </a:rPr>
              <a:t>      @</a:t>
            </a:r>
            <a:r>
              <a:rPr lang="en-US" sz="2400" dirty="0" err="1" smtClean="0">
                <a:solidFill>
                  <a:srgbClr val="404040"/>
                </a:solidFill>
                <a:latin typeface="Optima"/>
                <a:cs typeface="Optima"/>
              </a:rPr>
              <a:t>ebonsign</a:t>
            </a:r>
            <a:endParaRPr lang="en-US" sz="2400" dirty="0">
              <a:solidFill>
                <a:srgbClr val="404040"/>
              </a:solidFill>
              <a:latin typeface="Optima"/>
              <a:cs typeface="Optima"/>
            </a:endParaRPr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/>
              <a:pPr/>
              <a:t>46</a:t>
            </a:fld>
            <a:endParaRPr lang="en-US"/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0" y="5240867"/>
            <a:ext cx="91440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tima"/>
                <a:ea typeface="+mn-ea"/>
                <a:cs typeface="Optima"/>
              </a:rPr>
              <a:t>Tamara Clegg,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tima"/>
                <a:ea typeface="+mn-ea"/>
                <a:cs typeface="Optima"/>
              </a:rPr>
              <a:t>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tima"/>
                <a:ea typeface="+mn-ea"/>
                <a:cs typeface="Optima"/>
              </a:rPr>
              <a:t>Jason Yip,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tima"/>
                <a:ea typeface="+mn-ea"/>
                <a:cs typeface="Optima"/>
              </a:rPr>
              <a:t>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tima"/>
                <a:ea typeface="+mn-ea"/>
                <a:cs typeface="Optima"/>
              </a:rPr>
              <a:t>Elizabeth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tima"/>
                <a:ea typeface="+mn-ea"/>
                <a:cs typeface="Optima"/>
              </a:rPr>
              <a:t>Bonsignore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tima"/>
              <a:ea typeface="+mn-ea"/>
              <a:cs typeface="Optima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2000" dirty="0" smtClean="0">
                <a:solidFill>
                  <a:srgbClr val="000000"/>
                </a:solidFill>
                <a:latin typeface="Optima"/>
                <a:cs typeface="Optima"/>
              </a:rPr>
              <a:t>Helene </a:t>
            </a:r>
            <a:r>
              <a:rPr lang="en-US" sz="2000" dirty="0" err="1" smtClean="0">
                <a:solidFill>
                  <a:srgbClr val="000000"/>
                </a:solidFill>
                <a:latin typeface="Optima"/>
                <a:cs typeface="Optima"/>
              </a:rPr>
              <a:t>Gelderblom</a:t>
            </a:r>
            <a:r>
              <a:rPr lang="en-US" sz="2000" dirty="0" smtClean="0">
                <a:solidFill>
                  <a:srgbClr val="000000"/>
                </a:solidFill>
                <a:latin typeface="Optima"/>
                <a:cs typeface="Optima"/>
              </a:rPr>
              <a:t>,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tima"/>
                <a:ea typeface="+mn-ea"/>
                <a:cs typeface="Optima"/>
              </a:rPr>
              <a:t>Alex Kuhn,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tima"/>
                <a:ea typeface="+mn-ea"/>
                <a:cs typeface="Optima"/>
              </a:rPr>
              <a:t>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tima"/>
                <a:ea typeface="+mn-ea"/>
                <a:cs typeface="Optima"/>
              </a:rPr>
              <a:t>Tobin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tima"/>
                <a:ea typeface="+mn-ea"/>
                <a:cs typeface="Optima"/>
              </a:rPr>
              <a:t>Valenstein</a:t>
            </a:r>
            <a:endParaRPr lang="en-US" sz="2000" dirty="0" smtClean="0">
              <a:solidFill>
                <a:srgbClr val="000000"/>
              </a:solidFill>
              <a:latin typeface="Optima"/>
              <a:cs typeface="Optima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tima"/>
                <a:ea typeface="+mn-ea"/>
                <a:cs typeface="Optima"/>
              </a:rPr>
              <a:t>Becky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tima"/>
                <a:ea typeface="+mn-ea"/>
                <a:cs typeface="Optima"/>
              </a:rPr>
              <a:t>Lewittes</a:t>
            </a:r>
            <a:r>
              <a:rPr lang="en-US" sz="2000" noProof="0" dirty="0" smtClean="0">
                <a:solidFill>
                  <a:srgbClr val="000000"/>
                </a:solidFill>
                <a:latin typeface="Optima"/>
                <a:cs typeface="Optima"/>
              </a:rPr>
              <a:t>,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tima"/>
                <a:ea typeface="+mn-ea"/>
                <a:cs typeface="Optima"/>
              </a:rPr>
              <a:t>Emily Rhodes,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tima"/>
                <a:ea typeface="+mn-ea"/>
                <a:cs typeface="Optima"/>
              </a:rPr>
              <a:t>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tima"/>
                <a:ea typeface="+mn-ea"/>
                <a:cs typeface="Optima"/>
              </a:rPr>
              <a:t>Evan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tima"/>
                <a:ea typeface="+mn-ea"/>
                <a:cs typeface="Optima"/>
              </a:rPr>
              <a:t>Golub</a:t>
            </a:r>
            <a:endParaRPr lang="en-US" sz="2000" dirty="0" smtClean="0">
              <a:solidFill>
                <a:srgbClr val="000000"/>
              </a:solidFill>
              <a:latin typeface="Optima"/>
              <a:cs typeface="Optima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tima"/>
                <a:ea typeface="+mn-ea"/>
                <a:cs typeface="Optima"/>
              </a:rPr>
              <a:t>Allison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tima"/>
                <a:ea typeface="+mn-ea"/>
                <a:cs typeface="Optima"/>
              </a:rPr>
              <a:t>Druin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tima"/>
              <a:ea typeface="+mn-ea"/>
              <a:cs typeface="Optima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6915" y="4047069"/>
            <a:ext cx="914400" cy="914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1328" y="685802"/>
            <a:ext cx="914400" cy="914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3457" y="685802"/>
            <a:ext cx="914400" cy="914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81328" y="1814784"/>
            <a:ext cx="914400" cy="914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16915" y="1814784"/>
            <a:ext cx="914400" cy="914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81328" y="2946402"/>
            <a:ext cx="914400" cy="914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33457" y="2946402"/>
            <a:ext cx="914400" cy="914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16915" y="685802"/>
            <a:ext cx="914400" cy="914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16916" y="2946403"/>
            <a:ext cx="914400" cy="914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224990" y="1814784"/>
            <a:ext cx="914400" cy="914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7"/>
          <p:cNvSpPr txBox="1">
            <a:spLocks/>
          </p:cNvSpPr>
          <p:nvPr/>
        </p:nvSpPr>
        <p:spPr>
          <a:xfrm>
            <a:off x="457200" y="495300"/>
            <a:ext cx="5965978" cy="6397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440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tima"/>
                <a:ea typeface="+mn-ea"/>
                <a:cs typeface="Optima"/>
              </a:rPr>
              <a:t>Zydeco</a:t>
            </a:r>
            <a:endParaRPr kumimoji="0" lang="en-US" sz="44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tima"/>
              <a:ea typeface="+mn-ea"/>
              <a:cs typeface="Optima"/>
            </a:endParaRPr>
          </a:p>
        </p:txBody>
      </p:sp>
      <p:sp>
        <p:nvSpPr>
          <p:cNvPr id="5" name="Content Placeholder 8"/>
          <p:cNvSpPr>
            <a:spLocks noGrp="1"/>
          </p:cNvSpPr>
          <p:nvPr>
            <p:ph sz="half" idx="4294967295"/>
          </p:nvPr>
        </p:nvSpPr>
        <p:spPr>
          <a:xfrm>
            <a:off x="457201" y="1978055"/>
            <a:ext cx="4857194" cy="17653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r>
              <a:rPr lang="en-US" sz="2000" dirty="0" smtClean="0">
                <a:solidFill>
                  <a:srgbClr val="000000"/>
                </a:solidFill>
                <a:latin typeface="Optima"/>
                <a:cs typeface="Optima"/>
              </a:rPr>
              <a:t>Short, tweet-like contributions</a:t>
            </a:r>
          </a:p>
          <a:p>
            <a:r>
              <a:rPr lang="en-US" sz="2000" dirty="0" smtClean="0">
                <a:solidFill>
                  <a:srgbClr val="000000"/>
                </a:solidFill>
                <a:latin typeface="Optima"/>
                <a:cs typeface="Optima"/>
              </a:rPr>
              <a:t>Some play (e.g., playful titles)</a:t>
            </a:r>
          </a:p>
          <a:p>
            <a:r>
              <a:rPr lang="en-US" sz="2000" dirty="0" smtClean="0">
                <a:solidFill>
                  <a:srgbClr val="000000"/>
                </a:solidFill>
                <a:latin typeface="Optima"/>
                <a:cs typeface="Optima"/>
              </a:rPr>
              <a:t>Scientific Observations and Documenting experiment</a:t>
            </a:r>
          </a:p>
          <a:p>
            <a:r>
              <a:rPr lang="en-US" sz="2000" dirty="0" smtClean="0">
                <a:solidFill>
                  <a:srgbClr val="000000"/>
                </a:solidFill>
                <a:latin typeface="Optima"/>
                <a:cs typeface="Optima"/>
              </a:rPr>
              <a:t>Visualization across groups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457200" y="1392238"/>
            <a:ext cx="5965978" cy="2540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8"/>
          <p:cNvSpPr>
            <a:spLocks noGrp="1"/>
          </p:cNvSpPr>
          <p:nvPr>
            <p:ph sz="half" idx="4294967295"/>
          </p:nvPr>
        </p:nvSpPr>
        <p:spPr>
          <a:xfrm>
            <a:off x="457200" y="4514790"/>
            <a:ext cx="5965978" cy="12827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000" dirty="0" smtClean="0">
                <a:solidFill>
                  <a:srgbClr val="000000"/>
                </a:solidFill>
                <a:latin typeface="Optima"/>
                <a:cs typeface="Optima"/>
              </a:rPr>
              <a:t>Less context</a:t>
            </a:r>
          </a:p>
          <a:p>
            <a:r>
              <a:rPr lang="en-US" sz="2000" dirty="0" smtClean="0">
                <a:solidFill>
                  <a:srgbClr val="000000"/>
                </a:solidFill>
                <a:latin typeface="Optima"/>
                <a:cs typeface="Optima"/>
              </a:rPr>
              <a:t>Less integration of media</a:t>
            </a:r>
          </a:p>
          <a:p>
            <a:r>
              <a:rPr lang="en-US" sz="2000" dirty="0" smtClean="0">
                <a:solidFill>
                  <a:srgbClr val="000000"/>
                </a:solidFill>
                <a:latin typeface="Optima"/>
                <a:cs typeface="Optima"/>
              </a:rPr>
              <a:t>Tighter control of creation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7200" y="4114680"/>
            <a:ext cx="14542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0000"/>
                </a:solidFill>
                <a:latin typeface="Optima"/>
                <a:cs typeface="Optima"/>
              </a:rPr>
              <a:t>Drawbacks</a:t>
            </a:r>
            <a:endParaRPr lang="en-US" sz="2000" dirty="0">
              <a:solidFill>
                <a:srgbClr val="000000"/>
              </a:solidFill>
              <a:latin typeface="Optima"/>
              <a:cs typeface="Optim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00" y="1577945"/>
            <a:ext cx="16979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0000"/>
                </a:solidFill>
                <a:latin typeface="Optima"/>
                <a:cs typeface="Optima"/>
              </a:rPr>
              <a:t>Contributions</a:t>
            </a:r>
            <a:endParaRPr lang="en-US" sz="2000" dirty="0">
              <a:solidFill>
                <a:srgbClr val="000000"/>
              </a:solidFill>
              <a:latin typeface="Optima"/>
              <a:cs typeface="Optima"/>
            </a:endParaRPr>
          </a:p>
        </p:txBody>
      </p:sp>
      <p:pic>
        <p:nvPicPr>
          <p:cNvPr id="15" name="Picture 14" descr="Zydeco-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4394" y="1513726"/>
            <a:ext cx="3344443" cy="44592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/>
              <a:pPr/>
              <a:t>47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7"/>
          <p:cNvSpPr txBox="1">
            <a:spLocks/>
          </p:cNvSpPr>
          <p:nvPr/>
        </p:nvSpPr>
        <p:spPr>
          <a:xfrm>
            <a:off x="457200" y="495300"/>
            <a:ext cx="5965978" cy="6397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440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tima"/>
                <a:ea typeface="+mn-ea"/>
                <a:cs typeface="Optima"/>
              </a:rPr>
              <a:t>StoryKit</a:t>
            </a:r>
            <a:endParaRPr kumimoji="0" lang="en-US" sz="44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tima"/>
              <a:ea typeface="+mn-ea"/>
              <a:cs typeface="Optima"/>
            </a:endParaRPr>
          </a:p>
        </p:txBody>
      </p:sp>
      <p:sp>
        <p:nvSpPr>
          <p:cNvPr id="5" name="Content Placeholder 8"/>
          <p:cNvSpPr txBox="1">
            <a:spLocks/>
          </p:cNvSpPr>
          <p:nvPr/>
        </p:nvSpPr>
        <p:spPr>
          <a:xfrm>
            <a:off x="457201" y="1978054"/>
            <a:ext cx="3273309" cy="253673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tima"/>
                <a:ea typeface="+mn-ea"/>
                <a:cs typeface="Optima"/>
              </a:rPr>
              <a:t>Sequential free-form stories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sz="2000" noProof="0" dirty="0" smtClean="0">
                <a:solidFill>
                  <a:srgbClr val="000000"/>
                </a:solidFill>
                <a:latin typeface="Optima"/>
                <a:cs typeface="Optima"/>
              </a:rPr>
              <a:t>Authentic means for providing context of experimentation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tima"/>
                <a:ea typeface="+mn-ea"/>
                <a:cs typeface="Optima"/>
              </a:rPr>
              <a:t>Free</a:t>
            </a:r>
            <a:r>
              <a:rPr lang="en-US" sz="2000" dirty="0" smtClean="0">
                <a:solidFill>
                  <a:srgbClr val="000000"/>
                </a:solidFill>
                <a:latin typeface="Optima"/>
                <a:cs typeface="Optima"/>
              </a:rPr>
              <a:t>-form integration of media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tima"/>
              <a:cs typeface="Optima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57200" y="1392238"/>
            <a:ext cx="5965978" cy="2540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8"/>
          <p:cNvSpPr txBox="1">
            <a:spLocks/>
          </p:cNvSpPr>
          <p:nvPr/>
        </p:nvSpPr>
        <p:spPr>
          <a:xfrm>
            <a:off x="450011" y="4817755"/>
            <a:ext cx="3280008" cy="15913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tima"/>
                <a:ea typeface="+mn-ea"/>
                <a:cs typeface="Optima"/>
              </a:rPr>
              <a:t>More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tima"/>
                <a:ea typeface="+mn-ea"/>
                <a:cs typeface="Optima"/>
              </a:rPr>
              <a:t> support needed for looking across experiments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rgbClr val="000000"/>
                </a:solidFill>
                <a:latin typeface="Optima"/>
                <a:cs typeface="Optima"/>
              </a:rPr>
              <a:t>Grouping</a:t>
            </a:r>
            <a:r>
              <a:rPr lang="en-US" sz="2000" dirty="0" smtClean="0">
                <a:solidFill>
                  <a:srgbClr val="000000"/>
                </a:solidFill>
                <a:latin typeface="Optima"/>
                <a:cs typeface="Optima"/>
              </a:rPr>
              <a:t> data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tima"/>
              <a:cs typeface="Optim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4392061"/>
            <a:ext cx="15989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0000"/>
                </a:solidFill>
                <a:latin typeface="Optima"/>
                <a:cs typeface="Optima"/>
              </a:rPr>
              <a:t>Drawbacks</a:t>
            </a:r>
            <a:endParaRPr lang="en-US" sz="2000" dirty="0">
              <a:solidFill>
                <a:srgbClr val="000000"/>
              </a:solidFill>
              <a:latin typeface="Optima"/>
              <a:cs typeface="Optima"/>
            </a:endParaRPr>
          </a:p>
        </p:txBody>
      </p:sp>
      <p:pic>
        <p:nvPicPr>
          <p:cNvPr id="12" name="Picture 11" descr="Whole-stor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0510" y="1577945"/>
            <a:ext cx="5370955" cy="394616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57201" y="1577945"/>
            <a:ext cx="18771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0000"/>
                </a:solidFill>
                <a:latin typeface="Optima"/>
                <a:cs typeface="Optima"/>
              </a:rPr>
              <a:t>Contributions</a:t>
            </a:r>
            <a:endParaRPr lang="en-US" sz="2000" dirty="0">
              <a:solidFill>
                <a:srgbClr val="000000"/>
              </a:solidFill>
              <a:latin typeface="Optima"/>
              <a:cs typeface="Optima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/>
              <a:pPr/>
              <a:t>48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rgbClr val="FFFFFF"/>
                </a:solidFill>
                <a:latin typeface="Optima"/>
                <a:cs typeface="Optima"/>
              </a:rPr>
              <a:t>Acknowledgements</a:t>
            </a:r>
            <a:endParaRPr lang="en-US" dirty="0">
              <a:solidFill>
                <a:srgbClr val="FFFFFF"/>
              </a:solidFill>
              <a:latin typeface="Optima"/>
              <a:cs typeface="Optima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457200" y="1392238"/>
            <a:ext cx="5965978" cy="2540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5750580" y="3184842"/>
            <a:ext cx="293622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9BBB59"/>
                </a:solidFill>
                <a:latin typeface="Gill Sans"/>
                <a:cs typeface="Gill Sans"/>
              </a:rPr>
              <a:t>Beth </a:t>
            </a:r>
            <a:r>
              <a:rPr lang="en-US" sz="3200" dirty="0" err="1" smtClean="0">
                <a:solidFill>
                  <a:srgbClr val="9BBB59"/>
                </a:solidFill>
                <a:latin typeface="Gill Sans"/>
                <a:cs typeface="Gill Sans"/>
              </a:rPr>
              <a:t>Bonsignore</a:t>
            </a:r>
            <a:r>
              <a:rPr lang="en-US" sz="3200" dirty="0" smtClean="0">
                <a:solidFill>
                  <a:srgbClr val="FCD5B5"/>
                </a:solidFill>
                <a:latin typeface="Gill Sans"/>
                <a:cs typeface="Gill Sans"/>
              </a:rPr>
              <a:t/>
            </a:r>
            <a:br>
              <a:rPr lang="en-US" sz="3200" dirty="0" smtClean="0">
                <a:solidFill>
                  <a:srgbClr val="FCD5B5"/>
                </a:solidFill>
                <a:latin typeface="Gill Sans"/>
                <a:cs typeface="Gill Sans"/>
              </a:rPr>
            </a:br>
            <a:endParaRPr lang="en-US" sz="3200" dirty="0">
              <a:solidFill>
                <a:srgbClr val="FCD5B5"/>
              </a:solidFill>
              <a:latin typeface="Gill Sans"/>
              <a:cs typeface="Gill San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0482" y="3184842"/>
            <a:ext cx="248818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accent3">
                    <a:lumMod val="75000"/>
                  </a:schemeClr>
                </a:solidFill>
                <a:latin typeface="Helvetica"/>
                <a:cs typeface="Helvetica"/>
              </a:rPr>
              <a:t>Allison </a:t>
            </a:r>
            <a:r>
              <a:rPr lang="en-US" sz="3200" dirty="0" err="1" smtClean="0">
                <a:solidFill>
                  <a:schemeClr val="accent3">
                    <a:lumMod val="75000"/>
                  </a:schemeClr>
                </a:solidFill>
                <a:latin typeface="Helvetica"/>
                <a:cs typeface="Helvetica"/>
              </a:rPr>
              <a:t>Druin</a:t>
            </a:r>
            <a:endParaRPr lang="en-US" sz="3200" dirty="0">
              <a:solidFill>
                <a:schemeClr val="accent3">
                  <a:lumMod val="75000"/>
                </a:schemeClr>
              </a:solidFill>
              <a:latin typeface="Helvetica"/>
              <a:cs typeface="Helvetic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0482" y="5787123"/>
            <a:ext cx="320652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accent3">
                    <a:lumMod val="75000"/>
                  </a:schemeClr>
                </a:solidFill>
                <a:latin typeface="Georgia"/>
                <a:cs typeface="Georgia"/>
              </a:rPr>
              <a:t>Charley </a:t>
            </a:r>
            <a:r>
              <a:rPr lang="en-US" sz="3200" dirty="0" err="1" smtClean="0">
                <a:solidFill>
                  <a:schemeClr val="accent3">
                    <a:lumMod val="75000"/>
                  </a:schemeClr>
                </a:solidFill>
                <a:latin typeface="Georgia"/>
                <a:cs typeface="Georgia"/>
              </a:rPr>
              <a:t>Lewettis</a:t>
            </a:r>
            <a:endParaRPr lang="en-US" sz="3200" dirty="0">
              <a:solidFill>
                <a:schemeClr val="accent3">
                  <a:lumMod val="75000"/>
                </a:schemeClr>
              </a:solidFill>
              <a:latin typeface="Georgia"/>
              <a:cs typeface="Georgi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4554448"/>
            <a:ext cx="340930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accent6"/>
                </a:solidFill>
                <a:latin typeface="Times New Roman"/>
                <a:cs typeface="Times New Roman"/>
              </a:rPr>
              <a:t>Helene </a:t>
            </a:r>
            <a:r>
              <a:rPr lang="en-US" sz="3200" dirty="0" err="1" smtClean="0">
                <a:solidFill>
                  <a:schemeClr val="accent6"/>
                </a:solidFill>
                <a:latin typeface="Times New Roman"/>
                <a:cs typeface="Times New Roman"/>
              </a:rPr>
              <a:t>Gelderblom</a:t>
            </a:r>
            <a:endParaRPr lang="en-US" sz="3200" dirty="0">
              <a:solidFill>
                <a:schemeClr val="accent6"/>
              </a:solidFill>
              <a:latin typeface="Times New Roman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973" y="3969672"/>
            <a:ext cx="3640339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C0504D"/>
                </a:solidFill>
                <a:latin typeface="Lucida Sans"/>
                <a:cs typeface="Lucida Sans"/>
              </a:rPr>
              <a:t>Mona Leigh </a:t>
            </a:r>
            <a:r>
              <a:rPr lang="en-US" sz="3200" dirty="0" err="1" smtClean="0">
                <a:solidFill>
                  <a:srgbClr val="C0504D"/>
                </a:solidFill>
                <a:latin typeface="Lucida Sans"/>
                <a:cs typeface="Lucida Sans"/>
              </a:rPr>
              <a:t>Guha</a:t>
            </a:r>
            <a:endParaRPr lang="en-US" sz="3200" dirty="0">
              <a:solidFill>
                <a:srgbClr val="C0504D"/>
              </a:solidFill>
              <a:latin typeface="Lucida Sans"/>
              <a:cs typeface="Lucida San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596558" y="5725568"/>
            <a:ext cx="38870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June </a:t>
            </a:r>
            <a:r>
              <a:rPr lang="en-US" sz="3600" dirty="0" err="1" smtClean="0">
                <a:solidFill>
                  <a:srgbClr val="FF0000"/>
                </a:solidFill>
              </a:rPr>
              <a:t>Ahn</a:t>
            </a:r>
            <a:endParaRPr lang="en-US" sz="3600" dirty="0" smtClean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1132" y="1815236"/>
            <a:ext cx="294523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Helvetica"/>
                <a:cs typeface="Helvetica"/>
              </a:rPr>
              <a:t>Janet </a:t>
            </a:r>
            <a:r>
              <a:rPr lang="en-US" sz="3200" dirty="0" err="1" smtClean="0">
                <a:solidFill>
                  <a:srgbClr val="FF0000"/>
                </a:solidFill>
                <a:latin typeface="Helvetica"/>
                <a:cs typeface="Helvetica"/>
              </a:rPr>
              <a:t>Kolodner</a:t>
            </a:r>
            <a:endParaRPr lang="en-US" sz="3200" dirty="0">
              <a:solidFill>
                <a:srgbClr val="FF0000"/>
              </a:solidFill>
              <a:latin typeface="Helvetica"/>
              <a:cs typeface="Helvetic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87967" y="1815236"/>
            <a:ext cx="392928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9BBB59"/>
                </a:solidFill>
                <a:latin typeface="Gill Sans"/>
                <a:cs typeface="Gill Sans"/>
              </a:rPr>
              <a:t>Christina Gardner</a:t>
            </a:r>
            <a:r>
              <a:rPr lang="en-US" sz="3200" b="1" dirty="0" smtClean="0">
                <a:solidFill>
                  <a:srgbClr val="FCD5B5"/>
                </a:solidFill>
                <a:latin typeface="Gill Sans"/>
                <a:cs typeface="Gill Sans"/>
              </a:rPr>
              <a:t/>
            </a:r>
            <a:br>
              <a:rPr lang="en-US" sz="3200" b="1" dirty="0" smtClean="0">
                <a:solidFill>
                  <a:srgbClr val="FCD5B5"/>
                </a:solidFill>
                <a:latin typeface="Gill Sans"/>
                <a:cs typeface="Gill Sans"/>
              </a:rPr>
            </a:br>
            <a:endParaRPr lang="en-US" sz="3200" b="1" dirty="0">
              <a:solidFill>
                <a:srgbClr val="FCD5B5"/>
              </a:solidFill>
              <a:latin typeface="Gill Sans"/>
              <a:cs typeface="Gill San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189313" y="2600066"/>
            <a:ext cx="205577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C0504D"/>
                </a:solidFill>
                <a:latin typeface="Lucida Sans"/>
                <a:cs typeface="Lucida Sans"/>
              </a:rPr>
              <a:t>Jason Yip</a:t>
            </a:r>
            <a:endParaRPr lang="en-US" sz="3200" dirty="0">
              <a:solidFill>
                <a:srgbClr val="C0504D"/>
              </a:solidFill>
              <a:latin typeface="Lucida Sans"/>
              <a:cs typeface="Lucida San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646369" y="1417638"/>
            <a:ext cx="960319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D99694"/>
                </a:solidFill>
                <a:latin typeface="Helvetica"/>
                <a:cs typeface="Helvetica"/>
              </a:rPr>
              <a:t>God</a:t>
            </a:r>
            <a:endParaRPr lang="en-US" sz="3200" dirty="0">
              <a:solidFill>
                <a:srgbClr val="D99694"/>
              </a:solidFill>
              <a:latin typeface="Helvetica"/>
              <a:cs typeface="Helvetica"/>
            </a:endParaRPr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/>
              <a:pPr/>
              <a:t>49</a:t>
            </a:fld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3158663" y="5140792"/>
            <a:ext cx="207781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C0504D"/>
                </a:solidFill>
                <a:latin typeface="Lucida Sans"/>
                <a:cs typeface="Lucida Sans"/>
              </a:rPr>
              <a:t>Beth Foss</a:t>
            </a:r>
            <a:endParaRPr lang="en-US" sz="3200" dirty="0">
              <a:solidFill>
                <a:srgbClr val="C0504D"/>
              </a:solidFill>
              <a:latin typeface="Lucida Sans"/>
              <a:cs typeface="Lucida San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745971" y="4616003"/>
            <a:ext cx="2940829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accent6"/>
                </a:solidFill>
                <a:latin typeface="Times New Roman"/>
                <a:cs typeface="Times New Roman"/>
              </a:rPr>
              <a:t>Tobin </a:t>
            </a:r>
            <a:r>
              <a:rPr lang="en-US" sz="3200" dirty="0" err="1" smtClean="0">
                <a:solidFill>
                  <a:schemeClr val="accent6"/>
                </a:solidFill>
                <a:latin typeface="Times New Roman"/>
                <a:cs typeface="Times New Roman"/>
              </a:rPr>
              <a:t>Valenstein</a:t>
            </a:r>
            <a:endParaRPr lang="en-US" sz="3200" dirty="0">
              <a:solidFill>
                <a:schemeClr val="accent6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2007_1023004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"/>
            <a:ext cx="9144000" cy="68580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213336" y="296333"/>
            <a:ext cx="4679727" cy="707886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Optima"/>
                <a:cs typeface="Optima"/>
              </a:rPr>
              <a:t>identify and explore 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757317" y="1126067"/>
            <a:ext cx="5135746" cy="707886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en-US" sz="4000" dirty="0" smtClean="0">
                <a:solidFill>
                  <a:srgbClr val="FFFFFF"/>
                </a:solidFill>
                <a:latin typeface="Optima"/>
                <a:cs typeface="Optima"/>
              </a:rPr>
              <a:t>personally meaningful</a:t>
            </a:r>
            <a:endParaRPr lang="en-US" sz="4000" dirty="0">
              <a:solidFill>
                <a:srgbClr val="FFFFFF"/>
              </a:solidFill>
              <a:latin typeface="Optima"/>
              <a:cs typeface="Optima"/>
            </a:endParaRPr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gam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749159">
            <a:off x="3585999" y="3500167"/>
            <a:ext cx="3776133" cy="28321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1" name="Picture 10" descr="photo-booth-hindrance-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729803">
            <a:off x="6641601" y="4601731"/>
            <a:ext cx="2287855" cy="17158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Rectangle 5"/>
          <p:cNvSpPr/>
          <p:nvPr/>
        </p:nvSpPr>
        <p:spPr>
          <a:xfrm>
            <a:off x="541204" y="2743081"/>
            <a:ext cx="8267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FFFF"/>
                </a:solidFill>
                <a:latin typeface="Helvetica"/>
                <a:cs typeface="Helvetica"/>
              </a:rPr>
              <a:t>Technology as</a:t>
            </a:r>
            <a:endParaRPr lang="en-US" sz="4800" b="1" dirty="0">
              <a:solidFill>
                <a:srgbClr val="FFFFFF"/>
              </a:solidFill>
              <a:latin typeface="Optima"/>
              <a:cs typeface="Optima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646937" y="3500167"/>
            <a:ext cx="62673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smtClean="0">
                <a:solidFill>
                  <a:schemeClr val="accent3"/>
                </a:solidFill>
                <a:latin typeface="Optima"/>
                <a:cs typeface="Optima"/>
              </a:rPr>
              <a:t>help </a:t>
            </a:r>
            <a:r>
              <a:rPr lang="en-US" sz="4000" dirty="0" smtClean="0">
                <a:solidFill>
                  <a:srgbClr val="FFFFFF"/>
                </a:solidFill>
                <a:latin typeface="Optima"/>
                <a:cs typeface="Optima"/>
              </a:rPr>
              <a:t>&amp; </a:t>
            </a:r>
            <a:r>
              <a:rPr lang="en-US" sz="4000" dirty="0" smtClean="0">
                <a:solidFill>
                  <a:schemeClr val="accent2"/>
                </a:solidFill>
                <a:latin typeface="Wide Latin"/>
                <a:cs typeface="Wide Latin"/>
              </a:rPr>
              <a:t>hindrance</a:t>
            </a:r>
            <a:endParaRPr lang="en-US" sz="4000" dirty="0">
              <a:latin typeface="Wide Latin"/>
              <a:cs typeface="Wide Latin"/>
            </a:endParaRPr>
          </a:p>
        </p:txBody>
      </p:sp>
      <p:pic>
        <p:nvPicPr>
          <p:cNvPr id="8" name="Picture 7" descr="photobooth-hindranc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381498">
            <a:off x="5313233" y="293637"/>
            <a:ext cx="2908629" cy="21814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8" descr="ipad-gaming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70703" y="952977"/>
            <a:ext cx="2400471" cy="22517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/>
              <a:pPr/>
              <a:t>50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rgbClr val="FFFFFF"/>
                </a:solidFill>
                <a:latin typeface="Optima"/>
                <a:cs typeface="Optima"/>
              </a:rPr>
              <a:t>Data Collection</a:t>
            </a:r>
            <a:endParaRPr lang="en-US" dirty="0">
              <a:solidFill>
                <a:srgbClr val="FFFFFF"/>
              </a:solidFill>
              <a:latin typeface="Optima"/>
              <a:cs typeface="Optima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57200" y="1392238"/>
            <a:ext cx="5965978" cy="2540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878" y="3994805"/>
            <a:ext cx="1625600" cy="1625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2478" y="1623749"/>
            <a:ext cx="1625600" cy="16256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22654" y="4213740"/>
            <a:ext cx="1406665" cy="140666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067756" y="2170955"/>
            <a:ext cx="220351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  <a:latin typeface="Optima"/>
                <a:cs typeface="Optima"/>
              </a:rPr>
              <a:t>Video of discussions</a:t>
            </a:r>
          </a:p>
          <a:p>
            <a:r>
              <a:rPr lang="en-US" dirty="0" smtClean="0">
                <a:solidFill>
                  <a:srgbClr val="FFFFFF"/>
                </a:solidFill>
                <a:latin typeface="Optima"/>
                <a:cs typeface="Optima"/>
              </a:rPr>
              <a:t>&amp; activities</a:t>
            </a:r>
          </a:p>
          <a:p>
            <a:r>
              <a:rPr lang="en-US" dirty="0" smtClean="0">
                <a:solidFill>
                  <a:srgbClr val="FFFFFF"/>
                </a:solidFill>
                <a:latin typeface="Optima"/>
                <a:cs typeface="Optima"/>
              </a:rPr>
              <a:t>(200 hours)</a:t>
            </a:r>
            <a:endParaRPr lang="en-US" dirty="0">
              <a:solidFill>
                <a:srgbClr val="FFFFFF"/>
              </a:solidFill>
              <a:latin typeface="Optima"/>
              <a:cs typeface="Optim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42157" y="4484439"/>
            <a:ext cx="22878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  <a:latin typeface="Optima"/>
                <a:cs typeface="Optima"/>
              </a:rPr>
              <a:t>Focal learner interviews</a:t>
            </a:r>
          </a:p>
          <a:p>
            <a:r>
              <a:rPr lang="en-US" dirty="0" smtClean="0">
                <a:solidFill>
                  <a:srgbClr val="FFFFFF"/>
                </a:solidFill>
                <a:latin typeface="Optima"/>
                <a:cs typeface="Optima"/>
              </a:rPr>
              <a:t>(15.5 hours)</a:t>
            </a:r>
            <a:endParaRPr lang="en-US" dirty="0">
              <a:solidFill>
                <a:srgbClr val="FFFFFF"/>
              </a:solidFill>
              <a:latin typeface="Optima"/>
              <a:cs typeface="Optim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703133" y="4256102"/>
            <a:ext cx="12582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  <a:latin typeface="Optima"/>
                <a:cs typeface="Optima"/>
              </a:rPr>
              <a:t>Field notes</a:t>
            </a:r>
            <a:endParaRPr lang="en-US" dirty="0">
              <a:solidFill>
                <a:srgbClr val="FFFFFF"/>
              </a:solidFill>
              <a:latin typeface="Optima"/>
              <a:cs typeface="Optima"/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/>
              <a:pPr/>
              <a:t>51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3085775" y="6276459"/>
            <a:ext cx="2853313" cy="369332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>
                <a:ln>
                  <a:solidFill>
                    <a:schemeClr val="bg1"/>
                  </a:solidFill>
                </a:ln>
                <a:solidFill>
                  <a:srgbClr val="FFFFFF"/>
                </a:solidFill>
                <a:latin typeface="Optima"/>
                <a:cs typeface="Optima"/>
              </a:rPr>
              <a:t>Understanding</a:t>
            </a:r>
            <a:r>
              <a:rPr lang="en-US" dirty="0" smtClean="0">
                <a:solidFill>
                  <a:srgbClr val="FFFFFF"/>
                </a:solidFill>
                <a:latin typeface="Optima"/>
                <a:cs typeface="Optima"/>
              </a:rPr>
              <a:t> the Context</a:t>
            </a:r>
            <a:endParaRPr lang="en-US" dirty="0">
              <a:solidFill>
                <a:srgbClr val="FFFFFF"/>
              </a:solidFill>
              <a:latin typeface="Optima"/>
              <a:cs typeface="Optima"/>
            </a:endParaRPr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rgbClr val="FFFFFF"/>
                </a:solidFill>
                <a:latin typeface="Optima"/>
                <a:cs typeface="Optima"/>
              </a:rPr>
              <a:t>Zydeco</a:t>
            </a:r>
            <a:r>
              <a:rPr lang="en-US" dirty="0" smtClean="0">
                <a:solidFill>
                  <a:srgbClr val="FFFFFF"/>
                </a:solidFill>
                <a:latin typeface="Optima"/>
                <a:cs typeface="Optima"/>
              </a:rPr>
              <a:t> Supported scientific practice</a:t>
            </a:r>
            <a:endParaRPr lang="en-US" dirty="0">
              <a:solidFill>
                <a:srgbClr val="FFFFFF"/>
              </a:solidFill>
              <a:latin typeface="Optima"/>
              <a:cs typeface="Optim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62221" y="6259802"/>
            <a:ext cx="2326278" cy="369332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>
                <a:ln>
                  <a:solidFill>
                    <a:schemeClr val="bg1"/>
                  </a:solidFill>
                </a:ln>
                <a:solidFill>
                  <a:srgbClr val="FFFFFF"/>
                </a:solidFill>
                <a:latin typeface="Optima"/>
                <a:cs typeface="Optima"/>
              </a:rPr>
              <a:t>Design of Technology</a:t>
            </a:r>
            <a:endParaRPr lang="en-US" dirty="0">
              <a:solidFill>
                <a:srgbClr val="FFFFFF"/>
              </a:solidFill>
              <a:latin typeface="Optima"/>
              <a:cs typeface="Optima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1524000" y="1397000"/>
          <a:ext cx="6096000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Code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Frequency in </a:t>
                      </a:r>
                      <a:r>
                        <a:rPr lang="en-US" b="1" baseline="0" dirty="0" err="1" smtClean="0">
                          <a:solidFill>
                            <a:schemeClr val="tx1"/>
                          </a:solidFill>
                        </a:rPr>
                        <a:t>Zydeco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Scientific Practice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Making</a:t>
                      </a:r>
                      <a:r>
                        <a:rPr lang="en-US" baseline="0" dirty="0" smtClean="0"/>
                        <a:t> Scientific Observations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Documenting Experiment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109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Comparison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Measurement Procedures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Raising Questions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Personal Meaning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Creativity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Documenting Experience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Playfulness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35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9" name="Rounded Rectangle 18"/>
          <p:cNvSpPr/>
          <p:nvPr/>
        </p:nvSpPr>
        <p:spPr>
          <a:xfrm>
            <a:off x="1524000" y="2086314"/>
            <a:ext cx="6096000" cy="937329"/>
          </a:xfrm>
          <a:prstGeom prst="round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Storykit</a:t>
            </a:r>
            <a:r>
              <a:rPr lang="en-US" dirty="0" smtClean="0">
                <a:solidFill>
                  <a:schemeClr val="bg1"/>
                </a:solidFill>
              </a:rPr>
              <a:t> supported scientific practice and Personal Meaning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1524000" y="1593534"/>
          <a:ext cx="609600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593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Code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Frequency in </a:t>
                      </a:r>
                      <a:r>
                        <a:rPr lang="en-US" b="1" baseline="0" dirty="0" err="1" smtClean="0">
                          <a:solidFill>
                            <a:schemeClr val="tx1"/>
                          </a:solidFill>
                        </a:rPr>
                        <a:t>StoryKit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59322">
                <a:tc>
                  <a:txBody>
                    <a:bodyPr/>
                    <a:lstStyle/>
                    <a:p>
                      <a:r>
                        <a:rPr lang="en-US" b="1" dirty="0" smtClean="0"/>
                        <a:t>Scientific Practice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9322">
                <a:tc>
                  <a:txBody>
                    <a:bodyPr/>
                    <a:lstStyle/>
                    <a:p>
                      <a:r>
                        <a:rPr lang="en-US" dirty="0" smtClean="0"/>
                        <a:t>Documenting Experiment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101</a:t>
                      </a:r>
                      <a:endParaRPr lang="en-US" dirty="0"/>
                    </a:p>
                  </a:txBody>
                  <a:tcPr/>
                </a:tc>
              </a:tr>
              <a:tr h="359322">
                <a:tc>
                  <a:txBody>
                    <a:bodyPr/>
                    <a:lstStyle/>
                    <a:p>
                      <a:r>
                        <a:rPr lang="en-US" dirty="0" smtClean="0"/>
                        <a:t>Making Scientific Observations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52</a:t>
                      </a:r>
                      <a:endParaRPr lang="en-US" dirty="0"/>
                    </a:p>
                  </a:txBody>
                  <a:tcPr/>
                </a:tc>
              </a:tr>
              <a:tr h="359322">
                <a:tc>
                  <a:txBody>
                    <a:bodyPr/>
                    <a:lstStyle/>
                    <a:p>
                      <a:r>
                        <a:rPr lang="en-US" dirty="0" smtClean="0"/>
                        <a:t>Comparison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34</a:t>
                      </a:r>
                      <a:endParaRPr lang="en-US" dirty="0"/>
                    </a:p>
                  </a:txBody>
                  <a:tcPr/>
                </a:tc>
              </a:tr>
              <a:tr h="359322">
                <a:tc>
                  <a:txBody>
                    <a:bodyPr/>
                    <a:lstStyle/>
                    <a:p>
                      <a:r>
                        <a:rPr lang="en-US" dirty="0" smtClean="0"/>
                        <a:t>Measurement Procedures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22</a:t>
                      </a:r>
                      <a:endParaRPr lang="en-US" dirty="0"/>
                    </a:p>
                  </a:txBody>
                  <a:tcPr/>
                </a:tc>
              </a:tr>
              <a:tr h="359322">
                <a:tc>
                  <a:txBody>
                    <a:bodyPr/>
                    <a:lstStyle/>
                    <a:p>
                      <a:r>
                        <a:rPr lang="en-US" dirty="0" smtClean="0"/>
                        <a:t>Making</a:t>
                      </a:r>
                      <a:r>
                        <a:rPr lang="en-US" baseline="0" dirty="0" smtClean="0"/>
                        <a:t> Claims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</a:t>
                      </a:r>
                      <a:endParaRPr lang="en-US" dirty="0"/>
                    </a:p>
                  </a:txBody>
                  <a:tcPr/>
                </a:tc>
              </a:tr>
              <a:tr h="354400">
                <a:tc>
                  <a:txBody>
                    <a:bodyPr/>
                    <a:lstStyle/>
                    <a:p>
                      <a:r>
                        <a:rPr lang="en-US" b="0" dirty="0" smtClean="0"/>
                        <a:t>Raising</a:t>
                      </a:r>
                      <a:r>
                        <a:rPr lang="en-US" b="0" baseline="0" dirty="0" smtClean="0"/>
                        <a:t> Questions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</a:tr>
              <a:tr h="359322"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59322">
                <a:tc>
                  <a:txBody>
                    <a:bodyPr/>
                    <a:lstStyle/>
                    <a:p>
                      <a:r>
                        <a:rPr lang="en-US" b="1" dirty="0" smtClean="0"/>
                        <a:t>Personal Meaning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59322">
                <a:tc>
                  <a:txBody>
                    <a:bodyPr/>
                    <a:lstStyle/>
                    <a:p>
                      <a:r>
                        <a:rPr lang="en-US" dirty="0" smtClean="0"/>
                        <a:t>Documenting Experience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77</a:t>
                      </a:r>
                      <a:endParaRPr lang="en-US" dirty="0"/>
                    </a:p>
                  </a:txBody>
                  <a:tcPr/>
                </a:tc>
              </a:tr>
              <a:tr h="359322">
                <a:tc>
                  <a:txBody>
                    <a:bodyPr/>
                    <a:lstStyle/>
                    <a:p>
                      <a:r>
                        <a:rPr lang="en-US" dirty="0" smtClean="0"/>
                        <a:t>Creativity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47</a:t>
                      </a:r>
                      <a:endParaRPr lang="en-US" dirty="0"/>
                    </a:p>
                  </a:txBody>
                  <a:tcPr/>
                </a:tc>
              </a:tr>
              <a:tr h="359322">
                <a:tc>
                  <a:txBody>
                    <a:bodyPr/>
                    <a:lstStyle/>
                    <a:p>
                      <a:r>
                        <a:rPr lang="en-US" dirty="0" smtClean="0"/>
                        <a:t>Playfulness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Future Work: New Contexts for STEM Learning</a:t>
            </a:r>
            <a:endParaRPr lang="en-US" dirty="0">
              <a:solidFill>
                <a:srgbClr val="000000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2967810" y="698391"/>
            <a:ext cx="4993675" cy="3554249"/>
            <a:chOff x="2967810" y="698391"/>
            <a:chExt cx="4993675" cy="3554249"/>
          </a:xfrm>
        </p:grpSpPr>
        <p:sp>
          <p:nvSpPr>
            <p:cNvPr id="4" name="TextBox 3"/>
            <p:cNvSpPr txBox="1"/>
            <p:nvPr/>
          </p:nvSpPr>
          <p:spPr>
            <a:xfrm>
              <a:off x="2967810" y="698391"/>
              <a:ext cx="499367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rgbClr val="000000"/>
                  </a:solidFill>
                  <a:latin typeface="Optima"/>
                  <a:cs typeface="Optima"/>
                </a:rPr>
                <a:t>Learning </a:t>
              </a:r>
              <a:r>
                <a:rPr lang="en-US" sz="2400" b="1" dirty="0" smtClean="0">
                  <a:solidFill>
                    <a:schemeClr val="accent6">
                      <a:lumMod val="50000"/>
                    </a:schemeClr>
                  </a:solidFill>
                  <a:latin typeface="Optima"/>
                  <a:cs typeface="Optima"/>
                </a:rPr>
                <a:t>physics</a:t>
              </a:r>
              <a:r>
                <a:rPr lang="en-US" sz="2400" dirty="0" smtClean="0">
                  <a:solidFill>
                    <a:srgbClr val="000000"/>
                  </a:solidFill>
                  <a:latin typeface="Optima"/>
                  <a:cs typeface="Optima"/>
                </a:rPr>
                <a:t> through </a:t>
              </a:r>
              <a:r>
                <a:rPr lang="en-US" sz="2400" b="1" dirty="0" smtClean="0">
                  <a:solidFill>
                    <a:srgbClr val="984807"/>
                  </a:solidFill>
                  <a:latin typeface="Optima"/>
                  <a:cs typeface="Optima"/>
                </a:rPr>
                <a:t>sports play</a:t>
              </a:r>
              <a:endParaRPr lang="en-US" sz="2400" b="1" dirty="0">
                <a:solidFill>
                  <a:srgbClr val="984807"/>
                </a:solidFill>
                <a:latin typeface="Optima"/>
                <a:cs typeface="Optima"/>
              </a:endParaRPr>
            </a:p>
          </p:txBody>
        </p:sp>
        <p:pic>
          <p:nvPicPr>
            <p:cNvPr id="5" name="Picture 4" descr="football_6_Thumb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91289" y="1361215"/>
              <a:ext cx="3855233" cy="2891425"/>
            </a:xfrm>
            <a:prstGeom prst="rect">
              <a:avLst/>
            </a:prstGeom>
            <a:ln w="190500" cap="sq">
              <a:solidFill>
                <a:srgbClr val="C8C6BD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5000"/>
                </a:srgbClr>
              </a:outerShdw>
            </a:effectLst>
            <a:scene3d>
              <a:camera prst="perspectiveFront" fov="5400000"/>
              <a:lightRig rig="threePt" dir="t">
                <a:rot lat="0" lon="0" rev="2100000"/>
              </a:lightRig>
            </a:scene3d>
            <a:sp3d extrusionH="25400">
              <a:bevelT w="304800" h="152400" prst="hardEdge"/>
              <a:extrusionClr>
                <a:srgbClr val="000000"/>
              </a:extrusionClr>
            </a:sp3d>
          </p:spPr>
        </p:pic>
      </p:grpSp>
      <p:grpSp>
        <p:nvGrpSpPr>
          <p:cNvPr id="9" name="Group 8"/>
          <p:cNvGrpSpPr/>
          <p:nvPr/>
        </p:nvGrpSpPr>
        <p:grpSpPr>
          <a:xfrm>
            <a:off x="2678113" y="690790"/>
            <a:ext cx="5816600" cy="3561850"/>
            <a:chOff x="2678113" y="690790"/>
            <a:chExt cx="5816600" cy="3561850"/>
          </a:xfrm>
        </p:grpSpPr>
        <p:sp>
          <p:nvSpPr>
            <p:cNvPr id="7" name="TextBox 6"/>
            <p:cNvSpPr txBox="1"/>
            <p:nvPr/>
          </p:nvSpPr>
          <p:spPr>
            <a:xfrm>
              <a:off x="4236084" y="690790"/>
              <a:ext cx="264194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rgbClr val="000000"/>
                  </a:solidFill>
                  <a:latin typeface="Optima"/>
                  <a:cs typeface="Optima"/>
                </a:rPr>
                <a:t>Other</a:t>
              </a:r>
              <a:r>
                <a:rPr lang="en-US" sz="2400" dirty="0" smtClean="0">
                  <a:solidFill>
                    <a:schemeClr val="bg1"/>
                  </a:solidFill>
                  <a:latin typeface="Optima"/>
                  <a:cs typeface="Optima"/>
                </a:rPr>
                <a:t> </a:t>
              </a:r>
              <a:r>
                <a:rPr lang="en-US" sz="2400" b="1" dirty="0" smtClean="0">
                  <a:solidFill>
                    <a:schemeClr val="accent3">
                      <a:lumMod val="75000"/>
                    </a:schemeClr>
                  </a:solidFill>
                  <a:latin typeface="Optima"/>
                  <a:cs typeface="Optima"/>
                </a:rPr>
                <a:t>STEM</a:t>
              </a:r>
              <a:r>
                <a:rPr lang="en-US" sz="2400" dirty="0" smtClean="0">
                  <a:solidFill>
                    <a:schemeClr val="bg1"/>
                  </a:solidFill>
                  <a:latin typeface="Optima"/>
                  <a:cs typeface="Optima"/>
                </a:rPr>
                <a:t> </a:t>
              </a:r>
              <a:r>
                <a:rPr lang="en-US" sz="2400" dirty="0" smtClean="0">
                  <a:solidFill>
                    <a:srgbClr val="000000"/>
                  </a:solidFill>
                  <a:latin typeface="Optima"/>
                  <a:cs typeface="Optima"/>
                </a:rPr>
                <a:t>Fields</a:t>
              </a:r>
              <a:endParaRPr lang="en-US" sz="2400" dirty="0">
                <a:solidFill>
                  <a:srgbClr val="000000"/>
                </a:solidFill>
                <a:latin typeface="Optima"/>
                <a:cs typeface="Optima"/>
              </a:endParaRPr>
            </a:p>
          </p:txBody>
        </p:sp>
        <p:pic>
          <p:nvPicPr>
            <p:cNvPr id="8" name="Picture 7" descr="commercial-playground-equipment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78113" y="1344340"/>
              <a:ext cx="5816600" cy="2908300"/>
            </a:xfrm>
            <a:prstGeom prst="rect">
              <a:avLst/>
            </a:prstGeom>
            <a:ln w="190500" cap="sq">
              <a:solidFill>
                <a:srgbClr val="C8C6BD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5000"/>
                </a:srgbClr>
              </a:outerShdw>
            </a:effectLst>
            <a:scene3d>
              <a:camera prst="perspectiveFront" fov="5400000"/>
              <a:lightRig rig="threePt" dir="t">
                <a:rot lat="0" lon="0" rev="2100000"/>
              </a:lightRig>
            </a:scene3d>
            <a:sp3d extrusionH="25400">
              <a:bevelT w="304800" h="152400" prst="hardEdge"/>
              <a:extrusionClr>
                <a:srgbClr val="000000"/>
              </a:extrusionClr>
            </a:sp3d>
          </p:spPr>
        </p:pic>
      </p:grp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707" y="4733138"/>
            <a:ext cx="7772400" cy="1362075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Future Work: Integrating Technologies</a:t>
            </a:r>
            <a:endParaRPr lang="en-US" dirty="0">
              <a:solidFill>
                <a:srgbClr val="000000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3051640" y="317518"/>
            <a:ext cx="5014115" cy="4308785"/>
            <a:chOff x="3051640" y="317518"/>
            <a:chExt cx="5014115" cy="4308785"/>
          </a:xfrm>
        </p:grpSpPr>
        <p:sp>
          <p:nvSpPr>
            <p:cNvPr id="4" name="TextBox 3"/>
            <p:cNvSpPr txBox="1"/>
            <p:nvPr/>
          </p:nvSpPr>
          <p:spPr>
            <a:xfrm>
              <a:off x="3499011" y="317518"/>
              <a:ext cx="417374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solidFill>
                    <a:schemeClr val="accent6">
                      <a:lumMod val="75000"/>
                    </a:schemeClr>
                  </a:solidFill>
                  <a:latin typeface="Optima"/>
                  <a:cs typeface="Optima"/>
                </a:rPr>
                <a:t>Data Capture </a:t>
              </a:r>
              <a:r>
                <a:rPr lang="en-US" sz="2400" dirty="0" smtClean="0">
                  <a:solidFill>
                    <a:srgbClr val="000000"/>
                  </a:solidFill>
                  <a:latin typeface="Optima"/>
                  <a:cs typeface="Optima"/>
                </a:rPr>
                <a:t>in Everyday Life</a:t>
              </a:r>
              <a:endParaRPr lang="en-US" sz="2400" dirty="0">
                <a:solidFill>
                  <a:srgbClr val="000000"/>
                </a:solidFill>
                <a:latin typeface="Optima"/>
                <a:cs typeface="Optima"/>
              </a:endParaRPr>
            </a:p>
          </p:txBody>
        </p:sp>
        <p:pic>
          <p:nvPicPr>
            <p:cNvPr id="5" name="Picture 4" descr="photo-6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51640" y="865716"/>
              <a:ext cx="5014115" cy="3760587"/>
            </a:xfrm>
            <a:prstGeom prst="rect">
              <a:avLst/>
            </a:prstGeom>
            <a:ln w="190500" cap="sq">
              <a:solidFill>
                <a:srgbClr val="C8C6BD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5000"/>
                </a:srgbClr>
              </a:outerShdw>
            </a:effectLst>
            <a:scene3d>
              <a:camera prst="perspectiveFront" fov="5400000"/>
              <a:lightRig rig="threePt" dir="t">
                <a:rot lat="0" lon="0" rev="2100000"/>
              </a:lightRig>
            </a:scene3d>
            <a:sp3d extrusionH="25400">
              <a:bevelT w="304800" h="152400" prst="hardEdge"/>
              <a:extrusionClr>
                <a:srgbClr val="000000"/>
              </a:extrusionClr>
            </a:sp3d>
          </p:spPr>
        </p:pic>
      </p:grpSp>
      <p:grpSp>
        <p:nvGrpSpPr>
          <p:cNvPr id="11" name="Group 10"/>
          <p:cNvGrpSpPr/>
          <p:nvPr/>
        </p:nvGrpSpPr>
        <p:grpSpPr>
          <a:xfrm>
            <a:off x="486448" y="317518"/>
            <a:ext cx="8189211" cy="4357259"/>
            <a:chOff x="486448" y="317518"/>
            <a:chExt cx="8189211" cy="4357259"/>
          </a:xfrm>
        </p:grpSpPr>
        <p:sp>
          <p:nvSpPr>
            <p:cNvPr id="7" name="TextBox 6"/>
            <p:cNvSpPr txBox="1"/>
            <p:nvPr/>
          </p:nvSpPr>
          <p:spPr>
            <a:xfrm>
              <a:off x="2478285" y="317518"/>
              <a:ext cx="619737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solidFill>
                    <a:srgbClr val="000000"/>
                  </a:solidFill>
                  <a:latin typeface="Optima"/>
                  <a:cs typeface="Optima"/>
                </a:rPr>
                <a:t>Extending </a:t>
              </a:r>
              <a:r>
                <a:rPr lang="en-US" sz="2400" dirty="0" smtClean="0">
                  <a:solidFill>
                    <a:srgbClr val="000000"/>
                  </a:solidFill>
                  <a:latin typeface="Optima"/>
                  <a:cs typeface="Optima"/>
                </a:rPr>
                <a:t>Life-Relevant Learning Experiences</a:t>
              </a:r>
              <a:endParaRPr lang="en-US" sz="2400" dirty="0">
                <a:solidFill>
                  <a:srgbClr val="000000"/>
                </a:solidFill>
                <a:latin typeface="Optima"/>
                <a:cs typeface="Optima"/>
              </a:endParaRPr>
            </a:p>
          </p:txBody>
        </p:sp>
        <p:pic>
          <p:nvPicPr>
            <p:cNvPr id="8" name="Picture 7" descr="social-media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13344" y="779183"/>
              <a:ext cx="5229412" cy="3895594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665740" y="1710008"/>
              <a:ext cx="191590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rgbClr val="000000"/>
                  </a:solidFill>
                  <a:latin typeface="Optima"/>
                  <a:cs typeface="Optima"/>
                </a:rPr>
                <a:t>Social Media</a:t>
              </a:r>
              <a:endParaRPr lang="en-US" sz="2400" dirty="0">
                <a:solidFill>
                  <a:srgbClr val="000000"/>
                </a:solidFill>
                <a:latin typeface="Optima"/>
                <a:cs typeface="Optima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86448" y="2554905"/>
              <a:ext cx="23153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rgbClr val="000000"/>
                  </a:solidFill>
                  <a:latin typeface="Optima"/>
                  <a:cs typeface="Optima"/>
                </a:rPr>
                <a:t>Crowd Sourcing</a:t>
              </a:r>
              <a:endParaRPr lang="en-US" sz="2400" dirty="0">
                <a:solidFill>
                  <a:srgbClr val="000000"/>
                </a:solidFill>
                <a:latin typeface="Optima"/>
                <a:cs typeface="Optima"/>
              </a:endParaRPr>
            </a:p>
          </p:txBody>
        </p:sp>
      </p:grp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4707" y="1478001"/>
            <a:ext cx="8349853" cy="707980"/>
          </a:xfrm>
        </p:spPr>
        <p:txBody>
          <a:bodyPr/>
          <a:lstStyle/>
          <a:p>
            <a:r>
              <a:rPr lang="en-US" b="0" cap="none" dirty="0" smtClean="0">
                <a:solidFill>
                  <a:srgbClr val="000000"/>
                </a:solidFill>
                <a:latin typeface="Optima"/>
                <a:cs typeface="Optima"/>
              </a:rPr>
              <a:t>Scientifically meaningful experiences</a:t>
            </a:r>
            <a:endParaRPr lang="en-US" b="0" cap="none" dirty="0">
              <a:solidFill>
                <a:srgbClr val="000000"/>
              </a:solidFill>
              <a:latin typeface="Optima"/>
              <a:cs typeface="Optima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6" name="Picture 17" descr="PB06000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269" y="2488693"/>
            <a:ext cx="3302000" cy="2476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9" name="Group 8"/>
          <p:cNvGrpSpPr/>
          <p:nvPr/>
        </p:nvGrpSpPr>
        <p:grpSpPr>
          <a:xfrm>
            <a:off x="0" y="2480052"/>
            <a:ext cx="9144000" cy="2476501"/>
            <a:chOff x="0" y="671501"/>
            <a:chExt cx="9144000" cy="2476501"/>
          </a:xfrm>
        </p:grpSpPr>
        <p:pic>
          <p:nvPicPr>
            <p:cNvPr id="7" name="Picture 6" descr="HA.JP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671501"/>
              <a:ext cx="2956505" cy="247650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8" name="Picture 7" descr="cam1_000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5767677" y="671502"/>
              <a:ext cx="3376323" cy="24765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808833">
            <a:off x="4630990" y="519270"/>
            <a:ext cx="3844418" cy="2883314"/>
          </a:xfrm>
          <a:prstGeom prst="rect">
            <a:avLst/>
          </a:prstGeom>
          <a:ln w="76200" cap="sq" cmpd="sng" algn="ctr">
            <a:solidFill>
              <a:srgbClr val="FF660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5845" name="Picture 12" descr="KSI_Messy_fingers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/>
          <a:srcRect/>
          <a:stretch>
            <a:fillRect/>
          </a:stretch>
        </p:blipFill>
        <p:spPr>
          <a:xfrm rot="21014308">
            <a:off x="4808275" y="3571445"/>
            <a:ext cx="3878525" cy="2835336"/>
          </a:xfrm>
          <a:prstGeom prst="rect">
            <a:avLst/>
          </a:prstGeom>
          <a:ln w="76200" cap="sq" cmpd="sng" algn="ctr">
            <a:solidFill>
              <a:srgbClr val="0000FF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CDE170-5E75-6549-98F6-867C94DC0EB6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pic>
        <p:nvPicPr>
          <p:cNvPr id="35843" name="Picture 7" descr="cam1_000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/>
          <a:srcRect/>
          <a:stretch>
            <a:fillRect/>
          </a:stretch>
        </p:blipFill>
        <p:spPr>
          <a:xfrm rot="20901524">
            <a:off x="538344" y="560699"/>
            <a:ext cx="3930951" cy="2883314"/>
          </a:xfrm>
          <a:prstGeom prst="rect">
            <a:avLst/>
          </a:prstGeom>
          <a:ln w="76200" cap="sq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6"/>
          <a:srcRect/>
          <a:stretch>
            <a:fillRect/>
          </a:stretch>
        </p:blipFill>
        <p:spPr>
          <a:xfrm rot="639249">
            <a:off x="529947" y="3563310"/>
            <a:ext cx="3930951" cy="2835336"/>
          </a:xfrm>
          <a:prstGeom prst="rect">
            <a:avLst/>
          </a:prstGeom>
          <a:ln w="76200" cap="sq" cmpd="sng" algn="ctr">
            <a:solidFill>
              <a:srgbClr val="FFFF0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5847" name="Picture 10" descr="cam2_0029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7"/>
          <a:srcRect/>
          <a:stretch>
            <a:fillRect/>
          </a:stretch>
        </p:blipFill>
        <p:spPr>
          <a:xfrm>
            <a:off x="3352800" y="2138724"/>
            <a:ext cx="2632820" cy="2546780"/>
          </a:xfrm>
          <a:prstGeom prst="ellipse">
            <a:avLst/>
          </a:prstGeom>
          <a:ln w="76200" cap="rnd" cmpd="sng" algn="ctr">
            <a:solidFill>
              <a:srgbClr val="660066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5842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301730" y="2795048"/>
            <a:ext cx="8229600" cy="1143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b="1" dirty="0">
                <a:solidFill>
                  <a:schemeClr val="bg1"/>
                </a:solidFill>
                <a:latin typeface="Optima"/>
                <a:ea typeface="ＭＳ Ｐゴシック" pitchFamily="-65" charset="-128"/>
                <a:cs typeface="Optima"/>
              </a:rPr>
              <a:t>   </a:t>
            </a:r>
            <a:r>
              <a:rPr lang="en-US" sz="4000" b="1" dirty="0" smtClean="0">
                <a:solidFill>
                  <a:schemeClr val="bg1"/>
                </a:solidFill>
                <a:latin typeface="Optima"/>
                <a:ea typeface="ＭＳ Ｐゴシック" pitchFamily="-65" charset="-128"/>
                <a:cs typeface="Optima"/>
              </a:rPr>
              <a:t>Chaotic!</a:t>
            </a:r>
            <a:endParaRPr lang="en-US" sz="4000" b="1" dirty="0">
              <a:solidFill>
                <a:schemeClr val="bg1"/>
              </a:solidFill>
              <a:latin typeface="Optima"/>
              <a:ea typeface="ＭＳ Ｐゴシック" pitchFamily="-65" charset="-128"/>
              <a:cs typeface="Optima"/>
            </a:endParaRPr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9787467" cy="6524977"/>
          </a:xfrm>
          <a:prstGeom prst="rect">
            <a:avLst/>
          </a:prstGeom>
        </p:spPr>
      </p:pic>
      <p:sp>
        <p:nvSpPr>
          <p:cNvPr id="3993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8ED91-4802-48C2-831D-9A55CF11919C}" type="slidenum">
              <a:rPr lang="en-US" smtClean="0">
                <a:solidFill>
                  <a:srgbClr val="FFFFFF"/>
                </a:solidFill>
              </a:rPr>
              <a:pPr/>
              <a:t>8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type="body" idx="4294967295"/>
          </p:nvPr>
        </p:nvSpPr>
        <p:spPr>
          <a:xfrm>
            <a:off x="320629" y="519289"/>
            <a:ext cx="4404037" cy="639763"/>
          </a:xfrm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>
            <a:noAutofit/>
          </a:bodyPr>
          <a:lstStyle/>
          <a:p>
            <a:pPr>
              <a:buNone/>
            </a:pPr>
            <a:r>
              <a:rPr lang="en-US" sz="4000" b="1" dirty="0" smtClean="0">
                <a:solidFill>
                  <a:schemeClr val="bg1"/>
                </a:solidFill>
                <a:latin typeface="Optima"/>
                <a:cs typeface="Optima"/>
              </a:rPr>
              <a:t>Children tend to:</a:t>
            </a:r>
            <a:endParaRPr lang="en-US" sz="4000" b="1" dirty="0">
              <a:solidFill>
                <a:schemeClr val="bg1"/>
              </a:solidFill>
              <a:latin typeface="Optima"/>
              <a:cs typeface="Optim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0629" y="1417638"/>
            <a:ext cx="3082012" cy="523220"/>
          </a:xfrm>
          <a:prstGeom prst="rect">
            <a:avLst/>
          </a:prstGeom>
          <a:noFill/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800" b="1" dirty="0" smtClean="0">
                <a:latin typeface="Optima"/>
                <a:cs typeface="Optima"/>
              </a:rPr>
              <a:t>Forget</a:t>
            </a:r>
            <a:r>
              <a:rPr lang="en-US" sz="2800" dirty="0" smtClean="0">
                <a:solidFill>
                  <a:srgbClr val="FFFFFF"/>
                </a:solidFill>
                <a:latin typeface="Optima"/>
                <a:cs typeface="Optima"/>
              </a:rPr>
              <a:t> the purpose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20629" y="2099733"/>
            <a:ext cx="3413171" cy="1384995"/>
          </a:xfrm>
          <a:prstGeom prst="rect">
            <a:avLst/>
          </a:prstGeom>
          <a:noFill/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800" b="1" dirty="0" smtClean="0">
                <a:solidFill>
                  <a:srgbClr val="000000"/>
                </a:solidFill>
                <a:latin typeface="Optima"/>
                <a:cs typeface="Optima"/>
              </a:rPr>
              <a:t>End</a:t>
            </a:r>
            <a:r>
              <a:rPr lang="en-US" sz="2800" dirty="0" smtClean="0">
                <a:solidFill>
                  <a:srgbClr val="FFFFFF"/>
                </a:solidFill>
                <a:latin typeface="Optima"/>
                <a:cs typeface="Optima"/>
              </a:rPr>
              <a:t> </a:t>
            </a:r>
            <a:r>
              <a:rPr lang="en-US" sz="2800" dirty="0" smtClean="0">
                <a:solidFill>
                  <a:schemeClr val="bg1"/>
                </a:solidFill>
                <a:latin typeface="Optima"/>
                <a:cs typeface="Optima"/>
              </a:rPr>
              <a:t>investigations prematurely</a:t>
            </a:r>
          </a:p>
          <a:p>
            <a:endParaRPr lang="en-US" sz="2800" dirty="0">
              <a:latin typeface="Optima"/>
              <a:cs typeface="Optim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20628" y="3249802"/>
            <a:ext cx="3997370" cy="1384995"/>
          </a:xfrm>
          <a:prstGeom prst="rect">
            <a:avLst/>
          </a:prstGeom>
          <a:noFill/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800" dirty="0" smtClean="0">
                <a:solidFill>
                  <a:schemeClr val="bg1"/>
                </a:solidFill>
                <a:latin typeface="Optima"/>
                <a:cs typeface="Optima"/>
              </a:rPr>
              <a:t>Fail to </a:t>
            </a:r>
            <a:r>
              <a:rPr lang="en-US" sz="2800" b="1" dirty="0" smtClean="0">
                <a:solidFill>
                  <a:srgbClr val="000000"/>
                </a:solidFill>
                <a:latin typeface="Optima"/>
                <a:cs typeface="Optima"/>
              </a:rPr>
              <a:t>recognize</a:t>
            </a:r>
            <a:r>
              <a:rPr lang="en-US" sz="2800" dirty="0" smtClean="0">
                <a:solidFill>
                  <a:schemeClr val="bg1"/>
                </a:solidFill>
                <a:latin typeface="Optima"/>
                <a:cs typeface="Optima"/>
              </a:rPr>
              <a:t> importance of scientific situations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20628" y="4846472"/>
            <a:ext cx="3997371" cy="1384995"/>
          </a:xfrm>
          <a:prstGeom prst="rect">
            <a:avLst/>
          </a:prstGeom>
          <a:noFill/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800" dirty="0" smtClean="0">
                <a:solidFill>
                  <a:schemeClr val="bg1"/>
                </a:solidFill>
                <a:latin typeface="Optima"/>
                <a:cs typeface="Optima"/>
              </a:rPr>
              <a:t>Need help </a:t>
            </a:r>
            <a:r>
              <a:rPr lang="en-US" sz="2800" b="1" dirty="0" smtClean="0">
                <a:solidFill>
                  <a:srgbClr val="000000"/>
                </a:solidFill>
                <a:latin typeface="Optima"/>
                <a:cs typeface="Optima"/>
              </a:rPr>
              <a:t>pursuing</a:t>
            </a:r>
            <a:r>
              <a:rPr lang="en-US" sz="2800" dirty="0" smtClean="0">
                <a:solidFill>
                  <a:schemeClr val="bg1"/>
                </a:solidFill>
                <a:latin typeface="Optima"/>
                <a:cs typeface="Optima"/>
              </a:rPr>
              <a:t> interests and goals</a:t>
            </a:r>
          </a:p>
          <a:p>
            <a:endParaRPr lang="en-US" sz="2800" dirty="0">
              <a:latin typeface="Optima"/>
              <a:cs typeface="Optima"/>
            </a:endParaRPr>
          </a:p>
        </p:txBody>
      </p:sp>
      <p:sp>
        <p:nvSpPr>
          <p:cNvPr id="23" name="Subtitle 2"/>
          <p:cNvSpPr txBox="1">
            <a:spLocks/>
          </p:cNvSpPr>
          <p:nvPr/>
        </p:nvSpPr>
        <p:spPr>
          <a:xfrm>
            <a:off x="320628" y="6510867"/>
            <a:ext cx="8792068" cy="3471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1600" dirty="0" smtClean="0">
                <a:latin typeface="Optima"/>
                <a:cs typeface="Optima"/>
              </a:rPr>
              <a:t>Gleason &amp; </a:t>
            </a:r>
            <a:r>
              <a:rPr lang="en-US" sz="1600" dirty="0" err="1" smtClean="0">
                <a:latin typeface="Optima"/>
                <a:cs typeface="Optima"/>
              </a:rPr>
              <a:t>Schauble</a:t>
            </a:r>
            <a:r>
              <a:rPr lang="en-US" sz="1600" dirty="0" smtClean="0">
                <a:latin typeface="Optima"/>
                <a:cs typeface="Optima"/>
              </a:rPr>
              <a:t>, 1999; Quintana et al., 2004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Optima"/>
              <a:cs typeface="Optima"/>
            </a:endParaRPr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63211" y="544807"/>
            <a:ext cx="360560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dirty="0" smtClean="0">
                <a:latin typeface="Optima"/>
                <a:cs typeface="Optima"/>
              </a:rPr>
              <a:t>Technology</a:t>
            </a:r>
            <a:endParaRPr lang="en-US" sz="5400" dirty="0">
              <a:latin typeface="Optima"/>
              <a:cs typeface="Optim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82309" y="1439493"/>
            <a:ext cx="22248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latin typeface="Optima"/>
                <a:cs typeface="Optima"/>
              </a:rPr>
              <a:t>c</a:t>
            </a:r>
            <a:r>
              <a:rPr lang="en-US" sz="2800" dirty="0" smtClean="0">
                <a:solidFill>
                  <a:srgbClr val="000000"/>
                </a:solidFill>
                <a:latin typeface="Optima"/>
                <a:cs typeface="Optima"/>
              </a:rPr>
              <a:t>an support</a:t>
            </a:r>
            <a:endParaRPr lang="en-US" sz="2800" dirty="0">
              <a:solidFill>
                <a:srgbClr val="000000"/>
              </a:solidFill>
              <a:latin typeface="Optima"/>
              <a:cs typeface="Optima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474460" y="1439493"/>
            <a:ext cx="4160113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accent6"/>
                </a:solidFill>
                <a:latin typeface="Optima"/>
                <a:cs typeface="Optima"/>
              </a:rPr>
              <a:t>SCIENTIFIC INQUIRY </a:t>
            </a:r>
            <a:endParaRPr lang="en-US" sz="3200" b="1" dirty="0">
              <a:solidFill>
                <a:schemeClr val="accent6"/>
              </a:solidFill>
              <a:latin typeface="Optima"/>
              <a:cs typeface="Optima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698" y="2357590"/>
            <a:ext cx="3788129" cy="2941654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660698" y="5493065"/>
            <a:ext cx="27597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Optima"/>
                <a:cs typeface="Optima"/>
              </a:rPr>
              <a:t>Virtual Worlds</a:t>
            </a:r>
            <a:r>
              <a:rPr lang="en-US" sz="1600" dirty="0" smtClean="0">
                <a:solidFill>
                  <a:srgbClr val="000000"/>
                </a:solidFill>
                <a:latin typeface="Optima"/>
                <a:cs typeface="Optima"/>
              </a:rPr>
              <a:t/>
            </a:r>
            <a:br>
              <a:rPr lang="en-US" sz="1600" dirty="0" smtClean="0">
                <a:solidFill>
                  <a:srgbClr val="000000"/>
                </a:solidFill>
                <a:latin typeface="Optima"/>
                <a:cs typeface="Optima"/>
              </a:rPr>
            </a:br>
            <a:r>
              <a:rPr lang="en-US" sz="1600" dirty="0" smtClean="0">
                <a:solidFill>
                  <a:srgbClr val="000000"/>
                </a:solidFill>
                <a:latin typeface="Optima"/>
                <a:cs typeface="Optima"/>
              </a:rPr>
              <a:t>e.g., </a:t>
            </a:r>
            <a:r>
              <a:rPr lang="en-US" sz="1600" dirty="0" err="1" smtClean="0">
                <a:solidFill>
                  <a:srgbClr val="000000"/>
                </a:solidFill>
                <a:latin typeface="Optima"/>
                <a:cs typeface="Optima"/>
              </a:rPr>
              <a:t>Barab</a:t>
            </a:r>
            <a:r>
              <a:rPr lang="en-US" sz="1600" dirty="0" smtClean="0">
                <a:solidFill>
                  <a:srgbClr val="000000"/>
                </a:solidFill>
                <a:latin typeface="Optima"/>
                <a:cs typeface="Optima"/>
              </a:rPr>
              <a:t> et al., 2005; 2007</a:t>
            </a:r>
            <a:endParaRPr lang="en-US" sz="1600" dirty="0">
              <a:solidFill>
                <a:srgbClr val="000000"/>
              </a:solidFill>
              <a:latin typeface="Optima"/>
              <a:cs typeface="Optima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700830" y="5493065"/>
            <a:ext cx="21857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Optima"/>
                <a:cs typeface="Optima"/>
              </a:rPr>
              <a:t>Science Simulations</a:t>
            </a:r>
          </a:p>
          <a:p>
            <a:r>
              <a:rPr lang="en-US" sz="1600" dirty="0" smtClean="0">
                <a:solidFill>
                  <a:srgbClr val="000000"/>
                </a:solidFill>
                <a:latin typeface="Optima"/>
                <a:cs typeface="Optima"/>
              </a:rPr>
              <a:t>e.g., </a:t>
            </a:r>
            <a:r>
              <a:rPr lang="en-US" sz="1600" dirty="0" err="1" smtClean="0">
                <a:solidFill>
                  <a:srgbClr val="000000"/>
                </a:solidFill>
                <a:latin typeface="Optima"/>
                <a:cs typeface="Optima"/>
              </a:rPr>
              <a:t>Stieff</a:t>
            </a:r>
            <a:r>
              <a:rPr lang="en-US" sz="1600" dirty="0" smtClean="0">
                <a:solidFill>
                  <a:srgbClr val="000000"/>
                </a:solidFill>
                <a:latin typeface="Optima"/>
                <a:cs typeface="Optima"/>
              </a:rPr>
              <a:t>, 2005</a:t>
            </a:r>
            <a:endParaRPr lang="en-US" sz="1600" dirty="0">
              <a:solidFill>
                <a:srgbClr val="000000"/>
              </a:solidFill>
              <a:latin typeface="Optima"/>
              <a:cs typeface="Optima"/>
            </a:endParaRPr>
          </a:p>
        </p:txBody>
      </p:sp>
      <p:pic>
        <p:nvPicPr>
          <p:cNvPr id="11" name="Picture 10" descr="connectedChem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0830" y="2357590"/>
            <a:ext cx="3313586" cy="2941654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44606</TotalTime>
  <Words>1673</Words>
  <Application>Microsoft Macintosh PowerPoint</Application>
  <PresentationFormat>On-screen Show (4:3)</PresentationFormat>
  <Paragraphs>381</Paragraphs>
  <Slides>55</Slides>
  <Notes>29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5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Scientifically meaningful experiences</vt:lpstr>
      <vt:lpstr>   Chaotic!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Balancing structure and freedom</vt:lpstr>
      <vt:lpstr>ZYDECO  Structured support</vt:lpstr>
      <vt:lpstr>ZYDECO  Creating an entry</vt:lpstr>
      <vt:lpstr>ZYDECO  Creating an entry</vt:lpstr>
      <vt:lpstr>ZYDECO  Creating an entry</vt:lpstr>
      <vt:lpstr>ZYDECO  Creating an entry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Kitchen Chemistry</vt:lpstr>
      <vt:lpstr>Context</vt:lpstr>
      <vt:lpstr>Data Collection</vt:lpstr>
      <vt:lpstr>Analysis</vt:lpstr>
      <vt:lpstr>Analysis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ScienceKit: Free-form integration of media</vt:lpstr>
      <vt:lpstr>PowerPoint Presentation</vt:lpstr>
      <vt:lpstr>PowerPoint Presentation</vt:lpstr>
      <vt:lpstr>Take aways</vt:lpstr>
      <vt:lpstr>PowerPoint Presentation</vt:lpstr>
      <vt:lpstr>PowerPoint Presentation</vt:lpstr>
      <vt:lpstr>PowerPoint Presentation</vt:lpstr>
      <vt:lpstr>Questions</vt:lpstr>
      <vt:lpstr>PowerPoint Presentation</vt:lpstr>
      <vt:lpstr>PowerPoint Presentation</vt:lpstr>
      <vt:lpstr>PowerPoint Presentation</vt:lpstr>
      <vt:lpstr>Acknowledgements</vt:lpstr>
      <vt:lpstr>PowerPoint Presentation</vt:lpstr>
      <vt:lpstr>Data Collection</vt:lpstr>
      <vt:lpstr>Zydeco Supported scientific practice</vt:lpstr>
      <vt:lpstr>Storykit supported scientific practice and Personal Meaning</vt:lpstr>
      <vt:lpstr>Future Work: New Contexts for STEM Learning</vt:lpstr>
      <vt:lpstr>Future Work: Integrating Technologies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Technology for Supporting Life-Relevant Learning in Science</dc:title>
  <dc:creator>tammy</dc:creator>
  <cp:lastModifiedBy>temp</cp:lastModifiedBy>
  <cp:revision>96</cp:revision>
  <dcterms:created xsi:type="dcterms:W3CDTF">2012-05-18T01:29:18Z</dcterms:created>
  <dcterms:modified xsi:type="dcterms:W3CDTF">2012-05-23T16:57:17Z</dcterms:modified>
</cp:coreProperties>
</file>