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12"/>
  </p:notesMasterIdLst>
  <p:sldIdLst>
    <p:sldId id="256" r:id="rId2"/>
    <p:sldId id="258" r:id="rId3"/>
    <p:sldId id="266" r:id="rId4"/>
    <p:sldId id="257" r:id="rId5"/>
    <p:sldId id="259" r:id="rId6"/>
    <p:sldId id="261" r:id="rId7"/>
    <p:sldId id="260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02" d="100"/>
          <a:sy n="102" d="100"/>
        </p:scale>
        <p:origin x="-4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3E386-CE00-E543-A7FC-AE656D5604A1}" type="datetimeFigureOut">
              <a:rPr lang="en-US" smtClean="0"/>
              <a:t>5/10/12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E1674-E2CC-834D-A042-1DA06590916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86 survey respondents, over half felt some sort of remote interaction would be useful. 50 people didn’t know what their pets did, the rest used technology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E1674-E2CC-834D-A042-1DA06590916A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 point </a:t>
            </a:r>
            <a:r>
              <a:rPr lang="en-US" dirty="0" err="1" smtClean="0"/>
              <a:t>Likert</a:t>
            </a:r>
            <a:r>
              <a:rPr lang="en-US" dirty="0" smtClean="0"/>
              <a:t> scale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E1674-E2CC-834D-A042-1DA06590916A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294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5294"/>
            <a:ext cx="609600" cy="365125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16292582-9FC8-4B1B-8456-B27CC842DEE2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8358" y="2044700"/>
            <a:ext cx="7167284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294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4120411F-49A9-B342-A3EA-056A59C9639C}" type="datetimeFigureOut">
              <a:rPr lang="en-US" smtClean="0"/>
              <a:t>5/8/12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318" y="6275294"/>
            <a:ext cx="5643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294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0207A54A-F957-3E48-9EBF-B179E0CE4B0E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  <p:sldLayoutId r:id="rId13"/>
    <p:sldLayoutId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umd.edu/~golbeck" TargetMode="External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golbeck@cs.umd.ed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Research/Papers/alt.chi%20-%20Dogs/headTilts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Research/Papers/alt.chi%20-%20Dogs/boFish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Vide</a:t>
            </a:r>
            <a:r>
              <a:rPr lang="en-US" b="1" dirty="0" smtClean="0">
                <a:latin typeface="Ennobled Pet"/>
                <a:cs typeface="Ennobled Pet"/>
              </a:rPr>
              <a:t>o</a:t>
            </a:r>
            <a:r>
              <a:rPr lang="en-US" b="1" dirty="0" smtClean="0"/>
              <a:t> Ch</a:t>
            </a:r>
            <a:r>
              <a:rPr lang="en-US" b="1" dirty="0" smtClean="0">
                <a:latin typeface="Ennobled Pet"/>
                <a:cs typeface="Ennobled Pet"/>
              </a:rPr>
              <a:t>a</a:t>
            </a:r>
            <a:r>
              <a:rPr lang="en-US" b="1" dirty="0" smtClean="0"/>
              <a:t>t f</a:t>
            </a:r>
            <a:r>
              <a:rPr lang="en-US" b="1" dirty="0" smtClean="0">
                <a:latin typeface="Ennobled Pet"/>
                <a:cs typeface="Ennobled Pet"/>
              </a:rPr>
              <a:t>o</a:t>
            </a:r>
            <a:r>
              <a:rPr lang="en-US" b="1" dirty="0" smtClean="0"/>
              <a:t>r P</a:t>
            </a:r>
            <a:r>
              <a:rPr lang="en-US" b="1" dirty="0" smtClean="0">
                <a:latin typeface="Ennobled Pet"/>
                <a:cs typeface="Ennobled Pet"/>
              </a:rPr>
              <a:t>e</a:t>
            </a:r>
            <a:r>
              <a:rPr lang="en-US" b="1" dirty="0" smtClean="0"/>
              <a:t>ts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150" y="4191000"/>
            <a:ext cx="8705850" cy="2438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Jennifer Golbeck and Carman </a:t>
            </a:r>
            <a:r>
              <a:rPr lang="en-US" sz="2400" dirty="0" smtClean="0"/>
              <a:t>Neustaedter</a:t>
            </a:r>
            <a:endParaRPr lang="en-US" sz="2400" dirty="0" smtClean="0"/>
          </a:p>
          <a:p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2000" dirty="0" smtClean="0"/>
              <a:t>University of Maryland</a:t>
            </a:r>
          </a:p>
          <a:p>
            <a:r>
              <a:rPr lang="en-US" sz="1600" dirty="0" smtClean="0"/>
              <a:t>Human-Computer Interaction Lab</a:t>
            </a:r>
          </a:p>
          <a:p>
            <a:r>
              <a:rPr lang="en-US" sz="2000" dirty="0" smtClean="0"/>
              <a:t>Simon Fraser University</a:t>
            </a:r>
          </a:p>
          <a:p>
            <a:r>
              <a:rPr lang="en-US" sz="1600" dirty="0" smtClean="0"/>
              <a:t>School of Interactive Arts + Technology</a:t>
            </a:r>
            <a:endParaRPr lang="en-US" sz="1600" dirty="0" smtClean="0"/>
          </a:p>
          <a:p>
            <a:endParaRPr lang="en-US" sz="1800" dirty="0" smtClean="0"/>
          </a:p>
          <a:p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/ Contact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2400" y="2044700"/>
            <a:ext cx="5260042" cy="40814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golbeck@cs.umd.edu</a:t>
            </a:r>
            <a:endParaRPr lang="en-US" dirty="0" smtClean="0"/>
          </a:p>
          <a:p>
            <a:r>
              <a:rPr lang="en-US" dirty="0" smtClean="0"/>
              <a:t>@jengolbeck</a:t>
            </a:r>
          </a:p>
          <a:p>
            <a:r>
              <a:rPr lang="en-US" dirty="0" smtClean="0">
                <a:hlinkClick r:id="rId3"/>
              </a:rPr>
              <a:t>http://www.cs.umd.edu/~golbeck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smtClean="0"/>
              <a:t>tha_sneet</a:t>
            </a:r>
            <a:endParaRPr lang="en-US" dirty="0"/>
          </a:p>
        </p:txBody>
      </p:sp>
      <p:pic>
        <p:nvPicPr>
          <p:cNvPr id="7" name="Picture 6" descr="Screen shot 2012-05-09 at 9.21.39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1828800"/>
            <a:ext cx="3508162" cy="3810000"/>
          </a:xfrm>
          <a:prstGeom prst="rect">
            <a:avLst/>
          </a:prstGeom>
          <a:ln>
            <a:solidFill>
              <a:srgbClr val="FFFF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IMG_15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0224" y="378619"/>
            <a:ext cx="8232776" cy="6174581"/>
          </a:xfrm>
          <a:ln>
            <a:solidFill>
              <a:srgbClr val="FFFF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52400"/>
            <a:ext cx="3962400" cy="5943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5200" y="6336268"/>
            <a:ext cx="2911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textfromdog.tumblr.com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52400"/>
            <a:ext cx="3962400" cy="5943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6200" y="5029200"/>
            <a:ext cx="4572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152400"/>
            <a:ext cx="7918450" cy="788894"/>
          </a:xfrm>
        </p:spPr>
        <p:txBody>
          <a:bodyPr/>
          <a:lstStyle/>
          <a:p>
            <a:r>
              <a:rPr lang="en-US" dirty="0" smtClean="0"/>
              <a:t>Play Along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"/>
            <a:ext cx="9144000" cy="22987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5000" b="1" dirty="0" smtClean="0"/>
          </a:p>
          <a:p>
            <a:pPr algn="ctr">
              <a:buNone/>
            </a:pPr>
            <a:r>
              <a:rPr sz="5000" b="1" dirty="0" smtClean="0"/>
              <a:t>http://tinyurl.com/DogsCHI</a:t>
            </a:r>
            <a:endParaRPr lang="en-US" sz="5000" dirty="0"/>
          </a:p>
        </p:txBody>
      </p:sp>
      <p:pic>
        <p:nvPicPr>
          <p:cNvPr id="4" name="Picture 3" descr="Screen shot 2012-05-09 at 8.10.0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438400"/>
            <a:ext cx="5003395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76200"/>
            <a:ext cx="7918450" cy="788894"/>
          </a:xfrm>
        </p:spPr>
        <p:txBody>
          <a:bodyPr/>
          <a:lstStyle/>
          <a:p>
            <a:r>
              <a:rPr lang="en-US" dirty="0" smtClean="0"/>
              <a:t>Experiments</a:t>
            </a:r>
            <a:endParaRPr lang="en-US" dirty="0"/>
          </a:p>
        </p:txBody>
      </p:sp>
      <p:pic>
        <p:nvPicPr>
          <p:cNvPr id="4" name="Picture 3" descr="DSCN01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952500"/>
            <a:ext cx="5638800" cy="4229100"/>
          </a:xfrm>
          <a:prstGeom prst="rect">
            <a:avLst/>
          </a:prstGeom>
        </p:spPr>
      </p:pic>
      <p:pic>
        <p:nvPicPr>
          <p:cNvPr id="5" name="Picture 4" descr="Screen shot 2012-05-09 at 8.44.5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600200"/>
            <a:ext cx="1476375" cy="1143000"/>
          </a:xfrm>
          <a:prstGeom prst="rect">
            <a:avLst/>
          </a:prstGeom>
        </p:spPr>
      </p:pic>
      <p:pic>
        <p:nvPicPr>
          <p:cNvPr id="6" name="Picture 5" descr="Screen shot 2012-05-09 at 8.44.29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8350" y="5334000"/>
            <a:ext cx="2393950" cy="1370481"/>
          </a:xfrm>
          <a:prstGeom prst="rect">
            <a:avLst/>
          </a:prstGeom>
        </p:spPr>
      </p:pic>
      <p:pic>
        <p:nvPicPr>
          <p:cNvPr id="7" name="Picture 6" descr="Screen shot 2012-05-09 at 8.46.44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9999" y="3048000"/>
            <a:ext cx="1374879" cy="1828800"/>
          </a:xfrm>
          <a:prstGeom prst="rect">
            <a:avLst/>
          </a:prstGeom>
        </p:spPr>
      </p:pic>
      <p:pic>
        <p:nvPicPr>
          <p:cNvPr id="8" name="Picture 7" descr="Screen shot 2012-05-09 at 8.53.49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086" y="3048000"/>
            <a:ext cx="1500890" cy="1413717"/>
          </a:xfrm>
          <a:prstGeom prst="rect">
            <a:avLst/>
          </a:prstGeom>
        </p:spPr>
      </p:pic>
      <p:pic>
        <p:nvPicPr>
          <p:cNvPr id="9" name="Picture 8" descr="Screen shot 2012-05-09 at 11.42.10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9999" y="1371600"/>
            <a:ext cx="1374879" cy="1298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eadTilts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381000"/>
            <a:ext cx="7918450" cy="788894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0999" y="1371600"/>
          <a:ext cx="815022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318"/>
                <a:gridCol w="1164318"/>
                <a:gridCol w="1164318"/>
                <a:gridCol w="1164318"/>
                <a:gridCol w="1164318"/>
                <a:gridCol w="1164318"/>
                <a:gridCol w="1164318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latin typeface="Verdana"/>
                      </a:endParaRPr>
                    </a:p>
                  </a:txBody>
                  <a:tcPr marL="12700" marR="12700" marT="12700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Verdana"/>
                        </a:rPr>
                        <a:t>Like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12700" marR="12700" marT="1270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latin typeface="Verdana"/>
                      </a:endParaRPr>
                    </a:p>
                  </a:txBody>
                  <a:tcPr marL="12700" marR="12700" marT="1270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latin typeface="Verdana"/>
                      </a:endParaRPr>
                    </a:p>
                  </a:txBody>
                  <a:tcPr marL="12700" marR="12700" marT="12700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Verdana"/>
                        </a:rPr>
                        <a:t>Engagement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12700" marR="12700" marT="1270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latin typeface="Verdana"/>
                      </a:endParaRPr>
                    </a:p>
                  </a:txBody>
                  <a:tcPr marL="12700" marR="12700" marT="1270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latin typeface="Verdana"/>
                      </a:endParaRP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latin typeface="Verdana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Laser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2700" marR="12700" marT="1270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Sound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2700" marR="12700" marT="1270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Tadpole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2700" marR="12700" marT="1270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Laser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2700" marR="12700" marT="1270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Sound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2700" marR="12700" marT="1270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Tadpole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2700" marR="12700" marT="12700" marB="0" anchor="b"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latin typeface="Verdana"/>
                        </a:rPr>
                        <a:t>Mean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1.95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4.3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1.9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1.6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3.7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1.5</a:t>
                      </a:r>
                    </a:p>
                  </a:txBody>
                  <a:tcPr marL="12700" marR="12700" marT="1270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latin typeface="Verdana"/>
                        </a:rPr>
                        <a:t>Std. Dev.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1.17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0.67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1.2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0.97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1.34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Verdana"/>
                        </a:rPr>
                        <a:t>0.97</a:t>
                      </a: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381000" y="1371600"/>
            <a:ext cx="8150226" cy="5257800"/>
            <a:chOff x="381000" y="1371600"/>
            <a:chExt cx="8150226" cy="5257800"/>
          </a:xfrm>
        </p:grpSpPr>
        <p:pic>
          <p:nvPicPr>
            <p:cNvPr id="5" name="Picture 4" descr="IMG_2438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9800" y="3175000"/>
              <a:ext cx="5181600" cy="3454400"/>
            </a:xfrm>
            <a:prstGeom prst="rect">
              <a:avLst/>
            </a:prstGeom>
            <a:ln>
              <a:solidFill>
                <a:srgbClr val="FFFFFF"/>
              </a:solidFill>
            </a:ln>
          </p:spPr>
        </p:pic>
        <p:graphicFrame>
          <p:nvGraphicFramePr>
            <p:cNvPr id="6" name="Content Placeholder 3"/>
            <p:cNvGraphicFramePr>
              <a:graphicFrameLocks/>
            </p:cNvGraphicFramePr>
            <p:nvPr/>
          </p:nvGraphicFramePr>
          <p:xfrm>
            <a:off x="381000" y="1371600"/>
            <a:ext cx="8150226" cy="14833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1164318"/>
                  <a:gridCol w="1164318"/>
                  <a:gridCol w="1164318"/>
                  <a:gridCol w="1164318"/>
                  <a:gridCol w="1164318"/>
                  <a:gridCol w="1164318"/>
                  <a:gridCol w="1164318"/>
                </a:tblGrid>
                <a:tr h="370840">
                  <a:tc>
                    <a:txBody>
                      <a:bodyPr/>
                      <a:lstStyle/>
                      <a:p>
                        <a:pPr algn="l" fontAlgn="b"/>
                        <a:endParaRPr lang="en-US" sz="1800" b="0" i="0" u="none" strike="noStrike" dirty="0"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  <a:tc gridSpan="3">
                    <a:txBody>
                      <a:bodyPr/>
                      <a:lstStyle/>
                      <a:p>
                        <a:pPr algn="ctr" fontAlgn="b"/>
                        <a:r>
                          <a:rPr lang="en-US" sz="1800" b="0" i="0" u="none" strike="noStrike" dirty="0" smtClean="0">
                            <a:solidFill>
                              <a:srgbClr val="000000"/>
                            </a:solidFill>
                            <a:latin typeface="Verdana"/>
                          </a:rPr>
                          <a:t>Like</a:t>
                        </a:r>
                        <a:endParaRPr lang="en-US" sz="1800" b="0" i="0" u="none" strike="noStrike" dirty="0">
                          <a:solidFill>
                            <a:srgbClr val="000000"/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  <a:tc hMerge="1">
                    <a:txBody>
                      <a:bodyPr/>
                      <a:lstStyle/>
                      <a:p>
                        <a:pPr algn="l" fontAlgn="b"/>
                        <a:endParaRPr lang="en-US" sz="1800" b="0" i="0" u="none" strike="noStrike" dirty="0"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  <a:tc hMerge="1">
                    <a:txBody>
                      <a:bodyPr/>
                      <a:lstStyle/>
                      <a:p>
                        <a:pPr algn="l" fontAlgn="b"/>
                        <a:endParaRPr lang="en-US" sz="1800" b="0" i="0" u="none" strike="noStrike" dirty="0"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  <a:tc gridSpan="3">
                    <a:txBody>
                      <a:bodyPr/>
                      <a:lstStyle/>
                      <a:p>
                        <a:pPr algn="ctr" fontAlgn="b"/>
                        <a:r>
                          <a:rPr lang="en-US" sz="1800" b="0" i="0" u="none" strike="noStrike" dirty="0" smtClean="0">
                            <a:solidFill>
                              <a:srgbClr val="000000"/>
                            </a:solidFill>
                            <a:latin typeface="Verdana"/>
                          </a:rPr>
                          <a:t>Engagement</a:t>
                        </a:r>
                        <a:endParaRPr lang="en-US" sz="1800" b="0" i="0" u="none" strike="noStrike" dirty="0">
                          <a:solidFill>
                            <a:srgbClr val="000000"/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  <a:tc hMerge="1">
                    <a:txBody>
                      <a:bodyPr/>
                      <a:lstStyle/>
                      <a:p>
                        <a:pPr algn="l" fontAlgn="b"/>
                        <a:endParaRPr lang="en-US" sz="1800" b="0" i="0" u="none" strike="noStrike" dirty="0"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  <a:tc hMerge="1">
                    <a:txBody>
                      <a:bodyPr/>
                      <a:lstStyle/>
                      <a:p>
                        <a:pPr algn="l" fontAlgn="b"/>
                        <a:endParaRPr lang="en-US" sz="1800" b="0" i="0" u="none" strike="noStrike" dirty="0"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</a:tr>
                <a:tr h="370840">
                  <a:tc>
                    <a:txBody>
                      <a:bodyPr/>
                      <a:lstStyle/>
                      <a:p>
                        <a:pPr algn="l" fontAlgn="b"/>
                        <a:endParaRPr lang="en-US" sz="1800" b="0" i="0" u="none" strike="noStrike" dirty="0">
                          <a:latin typeface="Verdana"/>
                        </a:endParaRP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0" i="0" u="none" strike="noStrike" dirty="0" smtClean="0">
                            <a:solidFill>
                              <a:srgbClr val="A6A6A6"/>
                            </a:solidFill>
                            <a:latin typeface="Verdana"/>
                          </a:rPr>
                          <a:t>Laser</a:t>
                        </a:r>
                        <a:endParaRPr lang="en-US" sz="1800" b="0" i="0" u="none" strike="noStrike" dirty="0">
                          <a:solidFill>
                            <a:srgbClr val="A6A6A6"/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1" i="0" u="none" strike="noStrike" dirty="0" smtClean="0">
                            <a:solidFill>
                              <a:schemeClr val="bg1"/>
                            </a:solidFill>
                            <a:latin typeface="Verdana"/>
                          </a:rPr>
                          <a:t>Sound</a:t>
                        </a:r>
                        <a:endParaRPr lang="en-US" sz="1800" b="1" i="0" u="none" strike="noStrike" dirty="0">
                          <a:solidFill>
                            <a:schemeClr val="bg1"/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0" i="0" u="none" strike="noStrike" dirty="0" smtClean="0">
                            <a:solidFill>
                              <a:srgbClr val="A6A6A6"/>
                            </a:solidFill>
                            <a:latin typeface="Verdana"/>
                          </a:rPr>
                          <a:t>Tadpole</a:t>
                        </a:r>
                        <a:endParaRPr lang="en-US" sz="1800" b="0" i="0" u="none" strike="noStrike" dirty="0">
                          <a:solidFill>
                            <a:srgbClr val="A6A6A6"/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0" i="0" u="none" strike="noStrike" dirty="0" smtClean="0">
                            <a:solidFill>
                              <a:schemeClr val="tx1">
                                <a:lumMod val="65000"/>
                              </a:schemeClr>
                            </a:solidFill>
                            <a:latin typeface="Verdana"/>
                          </a:rPr>
                          <a:t>Laser</a:t>
                        </a:r>
                        <a:endParaRPr lang="en-US" sz="1800" b="0" i="0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1" i="0" u="none" strike="noStrike" dirty="0" smtClean="0">
                            <a:solidFill>
                              <a:schemeClr val="bg1"/>
                            </a:solidFill>
                            <a:latin typeface="Verdana"/>
                          </a:rPr>
                          <a:t>Sound</a:t>
                        </a:r>
                        <a:endParaRPr lang="en-US" sz="1800" b="1" i="0" u="none" strike="noStrike" dirty="0">
                          <a:solidFill>
                            <a:schemeClr val="bg1"/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0" i="0" u="none" strike="noStrike" dirty="0" smtClean="0">
                            <a:solidFill>
                              <a:srgbClr val="A6A6A6"/>
                            </a:solidFill>
                            <a:latin typeface="Verdana"/>
                          </a:rPr>
                          <a:t>Tadpole</a:t>
                        </a:r>
                        <a:endParaRPr lang="en-US" sz="1800" b="0" i="0" u="none" strike="noStrike" dirty="0">
                          <a:solidFill>
                            <a:srgbClr val="A6A6A6"/>
                          </a:solidFill>
                          <a:latin typeface="Verdana"/>
                        </a:endParaRPr>
                      </a:p>
                    </a:txBody>
                    <a:tcPr marL="12700" marR="12700" marT="12700" marB="0" anchor="b">
                      <a:solidFill>
                        <a:schemeClr val="accent1"/>
                      </a:solidFill>
                    </a:tcPr>
                  </a:tc>
                </a:tr>
                <a:tr h="370840"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0" i="0" u="none" strike="noStrike" dirty="0">
                            <a:latin typeface="Verdana"/>
                          </a:rPr>
                          <a:t>Mean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rgbClr val="A6A6A6"/>
                            </a:solidFill>
                            <a:latin typeface="Verdana"/>
                          </a:rPr>
                          <a:t>1.95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1" i="0" u="none" strike="noStrike" dirty="0">
                            <a:latin typeface="Verdana"/>
                          </a:rPr>
                          <a:t>4.3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rgbClr val="A6A6A6"/>
                            </a:solidFill>
                            <a:latin typeface="Verdana"/>
                          </a:rPr>
                          <a:t>1.9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chemeClr val="tx1">
                                <a:lumMod val="65000"/>
                              </a:schemeClr>
                            </a:solidFill>
                            <a:latin typeface="Verdana"/>
                          </a:rPr>
                          <a:t>1.6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1" i="0" u="none" strike="noStrike" dirty="0">
                            <a:latin typeface="Verdana"/>
                          </a:rPr>
                          <a:t>3.7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rgbClr val="A6A6A6"/>
                            </a:solidFill>
                            <a:latin typeface="Verdana"/>
                          </a:rPr>
                          <a:t>1.5</a:t>
                        </a:r>
                      </a:p>
                    </a:txBody>
                    <a:tcPr marL="12700" marR="12700" marT="12700" marB="0" anchor="b"/>
                  </a:tc>
                </a:tr>
                <a:tr h="370840">
                  <a:tc>
                    <a:txBody>
                      <a:bodyPr/>
                      <a:lstStyle/>
                      <a:p>
                        <a:pPr algn="l" fontAlgn="b"/>
                        <a:r>
                          <a:rPr lang="en-US" sz="1800" b="0" i="0" u="none" strike="noStrike" dirty="0">
                            <a:latin typeface="Verdana"/>
                          </a:rPr>
                          <a:t>Std. Dev.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rgbClr val="A6A6A6"/>
                            </a:solidFill>
                            <a:latin typeface="Verdana"/>
                          </a:rPr>
                          <a:t>1.17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1" i="0" u="none" strike="noStrike" dirty="0">
                            <a:latin typeface="Verdana"/>
                          </a:rPr>
                          <a:t>0.67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rgbClr val="A6A6A6"/>
                            </a:solidFill>
                            <a:latin typeface="Verdana"/>
                          </a:rPr>
                          <a:t>1.2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chemeClr val="tx1">
                                <a:lumMod val="65000"/>
                              </a:schemeClr>
                            </a:solidFill>
                            <a:latin typeface="Verdana"/>
                          </a:rPr>
                          <a:t>0.97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1" i="0" u="none" strike="noStrike" dirty="0">
                            <a:latin typeface="Verdana"/>
                          </a:rPr>
                          <a:t>1.34</a:t>
                        </a:r>
                      </a:p>
                    </a:txBody>
                    <a:tcPr marL="12700" marR="12700" marT="12700" marB="0" anchor="b"/>
                  </a:tc>
                  <a:tc>
                    <a:txBody>
                      <a:bodyPr/>
                      <a:lstStyle/>
                      <a:p>
                        <a:pPr algn="r" fontAlgn="b"/>
                        <a:r>
                          <a:rPr lang="en-US" sz="1800" b="0" i="0" u="none" strike="noStrike" dirty="0">
                            <a:solidFill>
                              <a:srgbClr val="A6A6A6"/>
                            </a:solidFill>
                            <a:latin typeface="Verdana"/>
                          </a:rPr>
                          <a:t>0.97</a:t>
                        </a:r>
                      </a:p>
                    </a:txBody>
                    <a:tcPr marL="12700" marR="12700" marT="12700" marB="0" anchor="b"/>
                  </a:tc>
                </a:tr>
              </a:tbl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oFish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5387788" cy="4068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Remote human-dog interaction is possible via video chat</a:t>
            </a:r>
          </a:p>
          <a:p>
            <a:r>
              <a:rPr lang="en-US" sz="2400" dirty="0" smtClean="0"/>
              <a:t>Pets get engaged, especially through audio</a:t>
            </a:r>
          </a:p>
          <a:p>
            <a:r>
              <a:rPr lang="en-US" sz="2400" dirty="0" smtClean="0"/>
              <a:t>Explore additional types of remote interaction</a:t>
            </a:r>
          </a:p>
          <a:p>
            <a:r>
              <a:rPr lang="en-US" sz="2400" dirty="0" smtClean="0"/>
              <a:t>Cats (and other pets) may benefit from alternative systems </a:t>
            </a:r>
          </a:p>
          <a:p>
            <a:endParaRPr lang="en-US" sz="2400" dirty="0"/>
          </a:p>
        </p:txBody>
      </p:sp>
      <p:pic>
        <p:nvPicPr>
          <p:cNvPr id="9" name="Content Placeholder 8" descr="IMG_095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7400"/>
            <a:ext cx="2712509" cy="4068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2104</TotalTime>
  <Words>178</Words>
  <Application>Microsoft Macintosh PowerPoint</Application>
  <PresentationFormat>On-screen Show (4:3)</PresentationFormat>
  <Paragraphs>70</Paragraphs>
  <Slides>10</Slides>
  <Notes>2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Twilight</vt:lpstr>
      <vt:lpstr>Video Chat for Pets </vt:lpstr>
      <vt:lpstr>Slide 2</vt:lpstr>
      <vt:lpstr>Slide 3</vt:lpstr>
      <vt:lpstr>Play Along</vt:lpstr>
      <vt:lpstr>Experiments</vt:lpstr>
      <vt:lpstr>Slide 6</vt:lpstr>
      <vt:lpstr>Results</vt:lpstr>
      <vt:lpstr>Slide 8</vt:lpstr>
      <vt:lpstr>Conclusions</vt:lpstr>
      <vt:lpstr>Questions / Contact</vt:lpstr>
    </vt:vector>
  </TitlesOfParts>
  <Company>UMD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http://tinyurl.com/DogsCHI</dc:title>
  <dc:creator>Jennifer Golbeck</dc:creator>
  <cp:lastModifiedBy>Jennifer Golbeck</cp:lastModifiedBy>
  <cp:revision>80</cp:revision>
  <dcterms:created xsi:type="dcterms:W3CDTF">2012-05-09T03:56:32Z</dcterms:created>
  <dcterms:modified xsi:type="dcterms:W3CDTF">2012-05-10T15:01:20Z</dcterms:modified>
</cp:coreProperties>
</file>