
<file path=[Content_Types].xml><?xml version="1.0" encoding="utf-8"?>
<Types xmlns="http://schemas.openxmlformats.org/package/2006/content-types">
  <Override PartName="/ppt/notesSlides/notesSlide4.xml" ContentType="application/vnd.openxmlformats-officedocument.presentationml.notesSlide+xml"/>
  <Override PartName="/ppt/slides/slide9.xml" ContentType="application/vnd.openxmlformats-officedocument.presentationml.slide+xml"/>
  <Override PartName="/ppt/slideLayouts/slideLayout9.xml" ContentType="application/vnd.openxmlformats-officedocument.presentationml.slideLayout+xml"/>
  <Override PartName="/ppt/notesSlides/notesSlide9.xml" ContentType="application/vnd.openxmlformats-officedocument.presentationml.notesSlide+xml"/>
  <Override PartName="/ppt/slides/slide5.xml" ContentType="application/vnd.openxmlformats-officedocument.presentationml.slide+xml"/>
  <Override PartName="/ppt/diagrams/colors1.xml" ContentType="application/vnd.openxmlformats-officedocument.drawingml.diagramColors+xml"/>
  <Override PartName="/ppt/slideLayouts/slideLayout11.xml" ContentType="application/vnd.openxmlformats-officedocument.presentationml.slideLayout+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Layouts/slideLayout5.xml" ContentType="application/vnd.openxmlformats-officedocument.presentationml.slideLayout+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Default Extension="xml" ContentType="application/xml"/>
  <Override PartName="/ppt/notesSlides/notesSlide5.xml" ContentType="application/vnd.openxmlformats-officedocument.presentationml.notesSlide+xml"/>
  <Override PartName="/ppt/tableStyles.xml" ContentType="application/vnd.openxmlformats-officedocument.presentationml.tableStyles+xml"/>
  <Override PartName="/ppt/notesSlides/notesSlide1.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diagrams/quickStyle1.xml" ContentType="application/vnd.openxmlformats-officedocument.drawingml.diagramStyle+xml"/>
  <Override PartName="/ppt/slideLayouts/slideLayout2.xml" ContentType="application/vnd.openxmlformats-officedocument.presentationml.slideLayout+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notesSlides/notesSlide3.xml" ContentType="application/vnd.openxmlformats-officedocument.presentationml.notesSlide+xml"/>
  <Override PartName="/ppt/diagrams/drawing1.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presProps.xml" ContentType="application/vnd.openxmlformats-officedocument.presentationml.presProps+xml"/>
  <Override PartName="/ppt/slideLayouts/slideLayout8.xml" ContentType="application/vnd.openxmlformats-officedocument.presentationml.slideLayout+xml"/>
  <Override PartName="/ppt/notesSlides/notesSlide8.xml" ContentType="application/vnd.openxmlformats-officedocument.presentationml.notesSlide+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viewProps.xml" ContentType="application/vnd.openxmlformats-officedocument.presentationml.viewProps+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720" r:id="rId1"/>
  </p:sldMasterIdLst>
  <p:notesMasterIdLst>
    <p:notesMasterId r:id="rId13"/>
  </p:notesMasterIdLst>
  <p:sldIdLst>
    <p:sldId id="265" r:id="rId2"/>
    <p:sldId id="268" r:id="rId3"/>
    <p:sldId id="257" r:id="rId4"/>
    <p:sldId id="258" r:id="rId5"/>
    <p:sldId id="267" r:id="rId6"/>
    <p:sldId id="259" r:id="rId7"/>
    <p:sldId id="261" r:id="rId8"/>
    <p:sldId id="260" r:id="rId9"/>
    <p:sldId id="262" r:id="rId10"/>
    <p:sldId id="266" r:id="rId11"/>
    <p:sldId id="264"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DEDEDE"/>
    <a:srgbClr val="D7D7D7"/>
    <a:srgbClr val="C7C7C7"/>
    <a:srgbClr val="BCBCBC"/>
    <a:srgbClr val="ABABAB"/>
  </p:clrMru>
  <p:extLst>
    <p:ext uri="{E76CE94A-603C-4142-B9EB-6D1370010A27}">
      <p14:discardImageEditData xmlns:a="http://schemas.openxmlformats.org/drawingml/2006/main" xmlns:r="http://schemas.openxmlformats.org/officeDocument/2006/relationships" xmlns:p="http://schemas.openxmlformats.org/presentationml/2006/main" xmlns="" xmlns:p14="http://schemas.microsoft.com/office/powerpoint/2010/main" xmlns:mv="urn:schemas-microsoft-com:mac:vml" xmlns:mc="http://schemas.openxmlformats.org/markup-compatibility/2006" val="0"/>
    </p:ext>
    <p:ext uri="{D31A062A-798A-4329-ABDD-BBA856620510}">
      <p14:defaultImageDpi xmlns:a="http://schemas.openxmlformats.org/drawingml/2006/main" xmlns:r="http://schemas.openxmlformats.org/officeDocument/2006/relationships" xmlns:p="http://schemas.openxmlformats.org/presentationml/2006/main" xmlns="" xmlns:p14="http://schemas.microsoft.com/office/powerpoint/2010/main" xmlns:mv="urn:schemas-microsoft-com:mac:vml" xmlns:mc="http://schemas.openxmlformats.org/markup-compatibility/2006"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66154" autoAdjust="0"/>
  </p:normalViewPr>
  <p:slideViewPr>
    <p:cSldViewPr>
      <p:cViewPr varScale="1">
        <p:scale>
          <a:sx n="67" d="100"/>
          <a:sy n="67" d="100"/>
        </p:scale>
        <p:origin x="-1496"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0443976-072C-4141-B80D-73A4BE7D0273}" type="doc">
      <dgm:prSet loTypeId="urn:microsoft.com/office/officeart/2005/8/layout/cycle3" loCatId="cycle" qsTypeId="urn:microsoft.com/office/officeart/2005/8/quickstyle/simple4" qsCatId="simple" csTypeId="urn:microsoft.com/office/officeart/2005/8/colors/accent1_2" csCatId="accent1" phldr="1"/>
      <dgm:spPr/>
      <dgm:t>
        <a:bodyPr/>
        <a:lstStyle/>
        <a:p>
          <a:endParaRPr lang="en-US"/>
        </a:p>
      </dgm:t>
    </dgm:pt>
    <dgm:pt modelId="{0C58DFA9-B386-EA4A-BC56-6AC22F0D248C}">
      <dgm:prSet phldrT="[Text]"/>
      <dgm:spPr/>
      <dgm:t>
        <a:bodyPr/>
        <a:lstStyle/>
        <a:p>
          <a:r>
            <a:rPr lang="en-US" dirty="0" smtClean="0"/>
            <a:t>Design:</a:t>
          </a:r>
        </a:p>
        <a:p>
          <a:r>
            <a:rPr lang="en-US" dirty="0" smtClean="0"/>
            <a:t>Socio-cultural Learning Theory</a:t>
          </a:r>
        </a:p>
        <a:p>
          <a:r>
            <a:rPr lang="en-US" dirty="0" smtClean="0"/>
            <a:t>Participatory Design </a:t>
          </a:r>
          <a:r>
            <a:rPr lang="en-US" dirty="0" err="1" smtClean="0"/>
            <a:t>w</a:t>
          </a:r>
          <a:r>
            <a:rPr lang="en-US" dirty="0" smtClean="0"/>
            <a:t>/ Children and Librarians</a:t>
          </a:r>
          <a:endParaRPr lang="en-US" dirty="0"/>
        </a:p>
      </dgm:t>
    </dgm:pt>
    <dgm:pt modelId="{42B48496-A127-F849-BD75-64EA6FB7A24D}" type="parTrans" cxnId="{8203118D-984D-124C-B4F3-9B7B5605C2A1}">
      <dgm:prSet/>
      <dgm:spPr/>
      <dgm:t>
        <a:bodyPr/>
        <a:lstStyle/>
        <a:p>
          <a:endParaRPr lang="en-US"/>
        </a:p>
      </dgm:t>
    </dgm:pt>
    <dgm:pt modelId="{D17180C1-83CE-224B-8743-C8F823B36AEE}" type="sibTrans" cxnId="{8203118D-984D-124C-B4F3-9B7B5605C2A1}">
      <dgm:prSet/>
      <dgm:spPr/>
      <dgm:t>
        <a:bodyPr/>
        <a:lstStyle/>
        <a:p>
          <a:endParaRPr lang="en-US"/>
        </a:p>
      </dgm:t>
    </dgm:pt>
    <dgm:pt modelId="{3549C5B0-12B7-2040-AA8E-5CE02E2BD621}">
      <dgm:prSet phldrT="[Text]"/>
      <dgm:spPr/>
      <dgm:t>
        <a:bodyPr/>
        <a:lstStyle/>
        <a:p>
          <a:r>
            <a:rPr lang="en-US" dirty="0" smtClean="0"/>
            <a:t>Implement:</a:t>
          </a:r>
        </a:p>
        <a:p>
          <a:r>
            <a:rPr lang="en-US" dirty="0" smtClean="0"/>
            <a:t>4 Public School Libraries</a:t>
          </a:r>
        </a:p>
        <a:p>
          <a:r>
            <a:rPr lang="en-US" dirty="0" smtClean="0"/>
            <a:t>Middle School Youth</a:t>
          </a:r>
        </a:p>
        <a:p>
          <a:r>
            <a:rPr lang="en-US" dirty="0" smtClean="0"/>
            <a:t>Online Community</a:t>
          </a:r>
          <a:endParaRPr lang="en-US" dirty="0"/>
        </a:p>
      </dgm:t>
    </dgm:pt>
    <dgm:pt modelId="{6C880753-3D74-7E4B-AB03-9EEBBB2FAB9D}" type="parTrans" cxnId="{43B35429-2467-2540-B9BA-22F851395E6E}">
      <dgm:prSet/>
      <dgm:spPr/>
      <dgm:t>
        <a:bodyPr/>
        <a:lstStyle/>
        <a:p>
          <a:endParaRPr lang="en-US"/>
        </a:p>
      </dgm:t>
    </dgm:pt>
    <dgm:pt modelId="{E11C509B-6A35-AA40-8203-9CB703F838EE}" type="sibTrans" cxnId="{43B35429-2467-2540-B9BA-22F851395E6E}">
      <dgm:prSet/>
      <dgm:spPr/>
      <dgm:t>
        <a:bodyPr/>
        <a:lstStyle/>
        <a:p>
          <a:endParaRPr lang="en-US"/>
        </a:p>
      </dgm:t>
    </dgm:pt>
    <dgm:pt modelId="{0E3CB73F-B070-2548-9A12-A309493E8F21}">
      <dgm:prSet phldrT="[Text]"/>
      <dgm:spPr/>
      <dgm:t>
        <a:bodyPr/>
        <a:lstStyle/>
        <a:p>
          <a:r>
            <a:rPr lang="en-US" dirty="0" smtClean="0"/>
            <a:t>Research:</a:t>
          </a:r>
        </a:p>
        <a:p>
          <a:r>
            <a:rPr lang="en-US" dirty="0" smtClean="0"/>
            <a:t>Ethnographic Data Collection</a:t>
          </a:r>
          <a:endParaRPr lang="en-US" dirty="0"/>
        </a:p>
      </dgm:t>
    </dgm:pt>
    <dgm:pt modelId="{23A6C419-1359-0A47-B10B-DE6A0945E650}" type="parTrans" cxnId="{3316D688-308C-D944-ACAE-AE91FE59846F}">
      <dgm:prSet/>
      <dgm:spPr/>
      <dgm:t>
        <a:bodyPr/>
        <a:lstStyle/>
        <a:p>
          <a:endParaRPr lang="en-US"/>
        </a:p>
      </dgm:t>
    </dgm:pt>
    <dgm:pt modelId="{562E08F4-8AE1-EF4E-B2AF-9AC436317D4D}" type="sibTrans" cxnId="{3316D688-308C-D944-ACAE-AE91FE59846F}">
      <dgm:prSet/>
      <dgm:spPr/>
      <dgm:t>
        <a:bodyPr/>
        <a:lstStyle/>
        <a:p>
          <a:endParaRPr lang="en-US"/>
        </a:p>
      </dgm:t>
    </dgm:pt>
    <dgm:pt modelId="{E5CEE466-00D4-114F-9754-0B836CBF64FE}">
      <dgm:prSet phldrT="[Text]"/>
      <dgm:spPr/>
      <dgm:t>
        <a:bodyPr/>
        <a:lstStyle/>
        <a:p>
          <a:r>
            <a:rPr lang="en-US" dirty="0" smtClean="0"/>
            <a:t>Iterate:</a:t>
          </a:r>
        </a:p>
        <a:p>
          <a:r>
            <a:rPr lang="en-US" dirty="0" smtClean="0"/>
            <a:t>Learning Program</a:t>
          </a:r>
        </a:p>
        <a:p>
          <a:r>
            <a:rPr lang="en-US" dirty="0" smtClean="0"/>
            <a:t>Technology</a:t>
          </a:r>
          <a:endParaRPr lang="en-US" dirty="0"/>
        </a:p>
      </dgm:t>
    </dgm:pt>
    <dgm:pt modelId="{BF89093F-41DD-8B4B-8EBE-FAD4B76A56AD}" type="parTrans" cxnId="{B2183E72-96C5-D747-992A-C9D105D82631}">
      <dgm:prSet/>
      <dgm:spPr/>
      <dgm:t>
        <a:bodyPr/>
        <a:lstStyle/>
        <a:p>
          <a:endParaRPr lang="en-US"/>
        </a:p>
      </dgm:t>
    </dgm:pt>
    <dgm:pt modelId="{7DEA4E74-9B2D-B74F-9BCD-1A632CD77AE6}" type="sibTrans" cxnId="{B2183E72-96C5-D747-992A-C9D105D82631}">
      <dgm:prSet/>
      <dgm:spPr/>
      <dgm:t>
        <a:bodyPr/>
        <a:lstStyle/>
        <a:p>
          <a:endParaRPr lang="en-US"/>
        </a:p>
      </dgm:t>
    </dgm:pt>
    <dgm:pt modelId="{4C7AE354-F660-E548-94CC-B14677450052}" type="pres">
      <dgm:prSet presAssocID="{E0443976-072C-4141-B80D-73A4BE7D0273}" presName="Name0" presStyleCnt="0">
        <dgm:presLayoutVars>
          <dgm:dir/>
          <dgm:resizeHandles val="exact"/>
        </dgm:presLayoutVars>
      </dgm:prSet>
      <dgm:spPr/>
      <dgm:t>
        <a:bodyPr/>
        <a:lstStyle/>
        <a:p>
          <a:endParaRPr lang="en-US"/>
        </a:p>
      </dgm:t>
    </dgm:pt>
    <dgm:pt modelId="{D472136B-FF01-F945-B959-5D23C062B833}" type="pres">
      <dgm:prSet presAssocID="{E0443976-072C-4141-B80D-73A4BE7D0273}" presName="cycle" presStyleCnt="0"/>
      <dgm:spPr/>
    </dgm:pt>
    <dgm:pt modelId="{4C38267F-6777-EF42-91E7-9CACBA37F7DE}" type="pres">
      <dgm:prSet presAssocID="{0C58DFA9-B386-EA4A-BC56-6AC22F0D248C}" presName="nodeFirstNode" presStyleLbl="node1" presStyleIdx="0" presStyleCnt="4">
        <dgm:presLayoutVars>
          <dgm:bulletEnabled val="1"/>
        </dgm:presLayoutVars>
      </dgm:prSet>
      <dgm:spPr/>
      <dgm:t>
        <a:bodyPr/>
        <a:lstStyle/>
        <a:p>
          <a:endParaRPr lang="en-US"/>
        </a:p>
      </dgm:t>
    </dgm:pt>
    <dgm:pt modelId="{42213EDD-205C-D74F-A32D-F97BD441ABD6}" type="pres">
      <dgm:prSet presAssocID="{D17180C1-83CE-224B-8743-C8F823B36AEE}" presName="sibTransFirstNode" presStyleLbl="bgShp" presStyleIdx="0" presStyleCnt="1"/>
      <dgm:spPr/>
      <dgm:t>
        <a:bodyPr/>
        <a:lstStyle/>
        <a:p>
          <a:endParaRPr lang="en-US"/>
        </a:p>
      </dgm:t>
    </dgm:pt>
    <dgm:pt modelId="{526FBD70-CAFC-C74E-A787-2D11C55BC514}" type="pres">
      <dgm:prSet presAssocID="{3549C5B0-12B7-2040-AA8E-5CE02E2BD621}" presName="nodeFollowingNodes" presStyleLbl="node1" presStyleIdx="1" presStyleCnt="4">
        <dgm:presLayoutVars>
          <dgm:bulletEnabled val="1"/>
        </dgm:presLayoutVars>
      </dgm:prSet>
      <dgm:spPr/>
      <dgm:t>
        <a:bodyPr/>
        <a:lstStyle/>
        <a:p>
          <a:endParaRPr lang="en-US"/>
        </a:p>
      </dgm:t>
    </dgm:pt>
    <dgm:pt modelId="{A5FAEC2C-B744-C64B-B5D6-A5AB3CC0E3CC}" type="pres">
      <dgm:prSet presAssocID="{0E3CB73F-B070-2548-9A12-A309493E8F21}" presName="nodeFollowingNodes" presStyleLbl="node1" presStyleIdx="2" presStyleCnt="4">
        <dgm:presLayoutVars>
          <dgm:bulletEnabled val="1"/>
        </dgm:presLayoutVars>
      </dgm:prSet>
      <dgm:spPr/>
      <dgm:t>
        <a:bodyPr/>
        <a:lstStyle/>
        <a:p>
          <a:endParaRPr lang="en-US"/>
        </a:p>
      </dgm:t>
    </dgm:pt>
    <dgm:pt modelId="{B955AE58-21E2-F847-91E3-5A5E72AD9BA7}" type="pres">
      <dgm:prSet presAssocID="{E5CEE466-00D4-114F-9754-0B836CBF64FE}" presName="nodeFollowingNodes" presStyleLbl="node1" presStyleIdx="3" presStyleCnt="4">
        <dgm:presLayoutVars>
          <dgm:bulletEnabled val="1"/>
        </dgm:presLayoutVars>
      </dgm:prSet>
      <dgm:spPr/>
      <dgm:t>
        <a:bodyPr/>
        <a:lstStyle/>
        <a:p>
          <a:endParaRPr lang="en-US"/>
        </a:p>
      </dgm:t>
    </dgm:pt>
  </dgm:ptLst>
  <dgm:cxnLst>
    <dgm:cxn modelId="{F9A722FD-5D21-4F48-B209-DC6D27B6A58F}" type="presOf" srcId="{0C58DFA9-B386-EA4A-BC56-6AC22F0D248C}" destId="{4C38267F-6777-EF42-91E7-9CACBA37F7DE}" srcOrd="0" destOrd="0" presId="urn:microsoft.com/office/officeart/2005/8/layout/cycle3"/>
    <dgm:cxn modelId="{8203118D-984D-124C-B4F3-9B7B5605C2A1}" srcId="{E0443976-072C-4141-B80D-73A4BE7D0273}" destId="{0C58DFA9-B386-EA4A-BC56-6AC22F0D248C}" srcOrd="0" destOrd="0" parTransId="{42B48496-A127-F849-BD75-64EA6FB7A24D}" sibTransId="{D17180C1-83CE-224B-8743-C8F823B36AEE}"/>
    <dgm:cxn modelId="{3316D688-308C-D944-ACAE-AE91FE59846F}" srcId="{E0443976-072C-4141-B80D-73A4BE7D0273}" destId="{0E3CB73F-B070-2548-9A12-A309493E8F21}" srcOrd="2" destOrd="0" parTransId="{23A6C419-1359-0A47-B10B-DE6A0945E650}" sibTransId="{562E08F4-8AE1-EF4E-B2AF-9AC436317D4D}"/>
    <dgm:cxn modelId="{DC62BD5D-ED21-7443-A773-FDEC9ADE508B}" type="presOf" srcId="{0E3CB73F-B070-2548-9A12-A309493E8F21}" destId="{A5FAEC2C-B744-C64B-B5D6-A5AB3CC0E3CC}" srcOrd="0" destOrd="0" presId="urn:microsoft.com/office/officeart/2005/8/layout/cycle3"/>
    <dgm:cxn modelId="{B2183E72-96C5-D747-992A-C9D105D82631}" srcId="{E0443976-072C-4141-B80D-73A4BE7D0273}" destId="{E5CEE466-00D4-114F-9754-0B836CBF64FE}" srcOrd="3" destOrd="0" parTransId="{BF89093F-41DD-8B4B-8EBE-FAD4B76A56AD}" sibTransId="{7DEA4E74-9B2D-B74F-9BCD-1A632CD77AE6}"/>
    <dgm:cxn modelId="{4F82A2F6-21B1-9C4C-B30B-A92AA2BE9F57}" type="presOf" srcId="{D17180C1-83CE-224B-8743-C8F823B36AEE}" destId="{42213EDD-205C-D74F-A32D-F97BD441ABD6}" srcOrd="0" destOrd="0" presId="urn:microsoft.com/office/officeart/2005/8/layout/cycle3"/>
    <dgm:cxn modelId="{43B35429-2467-2540-B9BA-22F851395E6E}" srcId="{E0443976-072C-4141-B80D-73A4BE7D0273}" destId="{3549C5B0-12B7-2040-AA8E-5CE02E2BD621}" srcOrd="1" destOrd="0" parTransId="{6C880753-3D74-7E4B-AB03-9EEBBB2FAB9D}" sibTransId="{E11C509B-6A35-AA40-8203-9CB703F838EE}"/>
    <dgm:cxn modelId="{ACD6AE34-7644-CA43-B734-8134E4B4F1DD}" type="presOf" srcId="{E0443976-072C-4141-B80D-73A4BE7D0273}" destId="{4C7AE354-F660-E548-94CC-B14677450052}" srcOrd="0" destOrd="0" presId="urn:microsoft.com/office/officeart/2005/8/layout/cycle3"/>
    <dgm:cxn modelId="{55BE9617-62C2-F44D-BBB2-39AC36F3C8E8}" type="presOf" srcId="{3549C5B0-12B7-2040-AA8E-5CE02E2BD621}" destId="{526FBD70-CAFC-C74E-A787-2D11C55BC514}" srcOrd="0" destOrd="0" presId="urn:microsoft.com/office/officeart/2005/8/layout/cycle3"/>
    <dgm:cxn modelId="{363C6DF8-6205-9B43-8FE1-A8EE9E37AFF6}" type="presOf" srcId="{E5CEE466-00D4-114F-9754-0B836CBF64FE}" destId="{B955AE58-21E2-F847-91E3-5A5E72AD9BA7}" srcOrd="0" destOrd="0" presId="urn:microsoft.com/office/officeart/2005/8/layout/cycle3"/>
    <dgm:cxn modelId="{B2F626BD-EA1A-3943-9461-BD6EF5A5F9D3}" type="presParOf" srcId="{4C7AE354-F660-E548-94CC-B14677450052}" destId="{D472136B-FF01-F945-B959-5D23C062B833}" srcOrd="0" destOrd="0" presId="urn:microsoft.com/office/officeart/2005/8/layout/cycle3"/>
    <dgm:cxn modelId="{902321FC-33AE-DE43-AF6C-CDA1516E7CCC}" type="presParOf" srcId="{D472136B-FF01-F945-B959-5D23C062B833}" destId="{4C38267F-6777-EF42-91E7-9CACBA37F7DE}" srcOrd="0" destOrd="0" presId="urn:microsoft.com/office/officeart/2005/8/layout/cycle3"/>
    <dgm:cxn modelId="{93FE9BDD-F9DC-5D40-88E0-66C9A8F3DC6C}" type="presParOf" srcId="{D472136B-FF01-F945-B959-5D23C062B833}" destId="{42213EDD-205C-D74F-A32D-F97BD441ABD6}" srcOrd="1" destOrd="0" presId="urn:microsoft.com/office/officeart/2005/8/layout/cycle3"/>
    <dgm:cxn modelId="{7E593AE5-B495-D74A-B04D-40CDD2BE7A05}" type="presParOf" srcId="{D472136B-FF01-F945-B959-5D23C062B833}" destId="{526FBD70-CAFC-C74E-A787-2D11C55BC514}" srcOrd="2" destOrd="0" presId="urn:microsoft.com/office/officeart/2005/8/layout/cycle3"/>
    <dgm:cxn modelId="{63389580-A697-E949-9702-CADB3AC13245}" type="presParOf" srcId="{D472136B-FF01-F945-B959-5D23C062B833}" destId="{A5FAEC2C-B744-C64B-B5D6-A5AB3CC0E3CC}" srcOrd="3" destOrd="0" presId="urn:microsoft.com/office/officeart/2005/8/layout/cycle3"/>
    <dgm:cxn modelId="{8DBFBB83-06F7-3F4A-B7BE-0819CB847C28}" type="presParOf" srcId="{D472136B-FF01-F945-B959-5D23C062B833}" destId="{B955AE58-21E2-F847-91E3-5A5E72AD9BA7}" srcOrd="4" destOrd="0" presId="urn:microsoft.com/office/officeart/2005/8/layout/cycle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2213EDD-205C-D74F-A32D-F97BD441ABD6}">
      <dsp:nvSpPr>
        <dsp:cNvPr id="0" name=""/>
        <dsp:cNvSpPr/>
      </dsp:nvSpPr>
      <dsp:spPr>
        <a:xfrm>
          <a:off x="971528" y="-100037"/>
          <a:ext cx="4762543" cy="4762543"/>
        </a:xfrm>
        <a:prstGeom prst="circularArrow">
          <a:avLst>
            <a:gd name="adj1" fmla="val 4668"/>
            <a:gd name="adj2" fmla="val 272909"/>
            <a:gd name="adj3" fmla="val 12962834"/>
            <a:gd name="adj4" fmla="val 17941858"/>
            <a:gd name="adj5" fmla="val 4847"/>
          </a:avLst>
        </a:prstGeom>
        <a:solidFill>
          <a:schemeClr val="accent1">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4C38267F-6777-EF42-91E7-9CACBA37F7DE}">
      <dsp:nvSpPr>
        <dsp:cNvPr id="0" name=""/>
        <dsp:cNvSpPr/>
      </dsp:nvSpPr>
      <dsp:spPr>
        <a:xfrm>
          <a:off x="1820465" y="263"/>
          <a:ext cx="3064668" cy="1532334"/>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Design:</a:t>
          </a:r>
        </a:p>
        <a:p>
          <a:pPr lvl="0" algn="ctr" defTabSz="755650">
            <a:lnSpc>
              <a:spcPct val="90000"/>
            </a:lnSpc>
            <a:spcBef>
              <a:spcPct val="0"/>
            </a:spcBef>
            <a:spcAft>
              <a:spcPct val="35000"/>
            </a:spcAft>
          </a:pPr>
          <a:r>
            <a:rPr lang="en-US" sz="1700" kern="1200" dirty="0" smtClean="0"/>
            <a:t>Socio-cultural Learning Theory</a:t>
          </a:r>
        </a:p>
        <a:p>
          <a:pPr lvl="0" algn="ctr" defTabSz="755650">
            <a:lnSpc>
              <a:spcPct val="90000"/>
            </a:lnSpc>
            <a:spcBef>
              <a:spcPct val="0"/>
            </a:spcBef>
            <a:spcAft>
              <a:spcPct val="35000"/>
            </a:spcAft>
          </a:pPr>
          <a:r>
            <a:rPr lang="en-US" sz="1700" kern="1200" dirty="0" smtClean="0"/>
            <a:t>Participatory Design </a:t>
          </a:r>
          <a:r>
            <a:rPr lang="en-US" sz="1700" kern="1200" dirty="0" err="1" smtClean="0"/>
            <a:t>w</a:t>
          </a:r>
          <a:r>
            <a:rPr lang="en-US" sz="1700" kern="1200" dirty="0" smtClean="0"/>
            <a:t>/ Children and Librarians</a:t>
          </a:r>
          <a:endParaRPr lang="en-US" sz="1700" kern="1200" dirty="0"/>
        </a:p>
      </dsp:txBody>
      <dsp:txXfrm>
        <a:off x="1820465" y="263"/>
        <a:ext cx="3064668" cy="1532334"/>
      </dsp:txXfrm>
    </dsp:sp>
    <dsp:sp modelId="{526FBD70-CAFC-C74E-A787-2D11C55BC514}">
      <dsp:nvSpPr>
        <dsp:cNvPr id="0" name=""/>
        <dsp:cNvSpPr/>
      </dsp:nvSpPr>
      <dsp:spPr>
        <a:xfrm>
          <a:off x="3530535" y="1710332"/>
          <a:ext cx="3064668" cy="1532334"/>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Implement:</a:t>
          </a:r>
        </a:p>
        <a:p>
          <a:pPr lvl="0" algn="ctr" defTabSz="755650">
            <a:lnSpc>
              <a:spcPct val="90000"/>
            </a:lnSpc>
            <a:spcBef>
              <a:spcPct val="0"/>
            </a:spcBef>
            <a:spcAft>
              <a:spcPct val="35000"/>
            </a:spcAft>
          </a:pPr>
          <a:r>
            <a:rPr lang="en-US" sz="1700" kern="1200" dirty="0" smtClean="0"/>
            <a:t>4 Public School Libraries</a:t>
          </a:r>
        </a:p>
        <a:p>
          <a:pPr lvl="0" algn="ctr" defTabSz="755650">
            <a:lnSpc>
              <a:spcPct val="90000"/>
            </a:lnSpc>
            <a:spcBef>
              <a:spcPct val="0"/>
            </a:spcBef>
            <a:spcAft>
              <a:spcPct val="35000"/>
            </a:spcAft>
          </a:pPr>
          <a:r>
            <a:rPr lang="en-US" sz="1700" kern="1200" dirty="0" smtClean="0"/>
            <a:t>Middle School Youth</a:t>
          </a:r>
        </a:p>
        <a:p>
          <a:pPr lvl="0" algn="ctr" defTabSz="755650">
            <a:lnSpc>
              <a:spcPct val="90000"/>
            </a:lnSpc>
            <a:spcBef>
              <a:spcPct val="0"/>
            </a:spcBef>
            <a:spcAft>
              <a:spcPct val="35000"/>
            </a:spcAft>
          </a:pPr>
          <a:r>
            <a:rPr lang="en-US" sz="1700" kern="1200" dirty="0" smtClean="0"/>
            <a:t>Online Community</a:t>
          </a:r>
          <a:endParaRPr lang="en-US" sz="1700" kern="1200" dirty="0"/>
        </a:p>
      </dsp:txBody>
      <dsp:txXfrm>
        <a:off x="3530535" y="1710332"/>
        <a:ext cx="3064668" cy="1532334"/>
      </dsp:txXfrm>
    </dsp:sp>
    <dsp:sp modelId="{A5FAEC2C-B744-C64B-B5D6-A5AB3CC0E3CC}">
      <dsp:nvSpPr>
        <dsp:cNvPr id="0" name=""/>
        <dsp:cNvSpPr/>
      </dsp:nvSpPr>
      <dsp:spPr>
        <a:xfrm>
          <a:off x="1820465" y="3420402"/>
          <a:ext cx="3064668" cy="1532334"/>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Research:</a:t>
          </a:r>
        </a:p>
        <a:p>
          <a:pPr lvl="0" algn="ctr" defTabSz="755650">
            <a:lnSpc>
              <a:spcPct val="90000"/>
            </a:lnSpc>
            <a:spcBef>
              <a:spcPct val="0"/>
            </a:spcBef>
            <a:spcAft>
              <a:spcPct val="35000"/>
            </a:spcAft>
          </a:pPr>
          <a:r>
            <a:rPr lang="en-US" sz="1700" kern="1200" dirty="0" smtClean="0"/>
            <a:t>Ethnographic Data Collection</a:t>
          </a:r>
          <a:endParaRPr lang="en-US" sz="1700" kern="1200" dirty="0"/>
        </a:p>
      </dsp:txBody>
      <dsp:txXfrm>
        <a:off x="1820465" y="3420402"/>
        <a:ext cx="3064668" cy="1532334"/>
      </dsp:txXfrm>
    </dsp:sp>
    <dsp:sp modelId="{B955AE58-21E2-F847-91E3-5A5E72AD9BA7}">
      <dsp:nvSpPr>
        <dsp:cNvPr id="0" name=""/>
        <dsp:cNvSpPr/>
      </dsp:nvSpPr>
      <dsp:spPr>
        <a:xfrm>
          <a:off x="110396" y="1710332"/>
          <a:ext cx="3064668" cy="1532334"/>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Iterate:</a:t>
          </a:r>
        </a:p>
        <a:p>
          <a:pPr lvl="0" algn="ctr" defTabSz="755650">
            <a:lnSpc>
              <a:spcPct val="90000"/>
            </a:lnSpc>
            <a:spcBef>
              <a:spcPct val="0"/>
            </a:spcBef>
            <a:spcAft>
              <a:spcPct val="35000"/>
            </a:spcAft>
          </a:pPr>
          <a:r>
            <a:rPr lang="en-US" sz="1700" kern="1200" dirty="0" smtClean="0"/>
            <a:t>Learning Program</a:t>
          </a:r>
        </a:p>
        <a:p>
          <a:pPr lvl="0" algn="ctr" defTabSz="755650">
            <a:lnSpc>
              <a:spcPct val="90000"/>
            </a:lnSpc>
            <a:spcBef>
              <a:spcPct val="0"/>
            </a:spcBef>
            <a:spcAft>
              <a:spcPct val="35000"/>
            </a:spcAft>
          </a:pPr>
          <a:r>
            <a:rPr lang="en-US" sz="1700" kern="1200" dirty="0" smtClean="0"/>
            <a:t>Technology</a:t>
          </a:r>
          <a:endParaRPr lang="en-US" sz="1700" kern="1200" dirty="0"/>
        </a:p>
      </dsp:txBody>
      <dsp:txXfrm>
        <a:off x="110396" y="1710332"/>
        <a:ext cx="3064668" cy="1532334"/>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8CDC1D-49F6-421C-867C-54155B2B4C5B}" type="datetimeFigureOut">
              <a:rPr lang="en-US" smtClean="0"/>
              <a:pPr/>
              <a:t>5/22/12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BC9085-8AA6-4DE2-B0E4-14A53B757BE2}" type="slidenum">
              <a:rPr lang="en-US" smtClean="0"/>
              <a:pPr/>
              <a:t>‹#›</a:t>
            </a:fld>
            <a:endParaRPr lang="en-US"/>
          </a:p>
        </p:txBody>
      </p:sp>
    </p:spTree>
    <p:extLst>
      <p:ext uri="{BB962C8B-B14F-4D97-AF65-F5344CB8AC3E}">
        <p14:creationId xmlns:a="http://schemas.openxmlformats.org/drawingml/2006/main" xmlns:r="http://schemas.openxmlformats.org/officeDocument/2006/relationships" xmlns:p="http://schemas.openxmlformats.org/presentationml/2006/main" xmlns="" xmlns:p14="http://schemas.microsoft.com/office/powerpoint/2010/main" xmlns:mv="urn:schemas-microsoft-com:mac:vml" xmlns:mc="http://schemas.openxmlformats.org/markup-compatibility/2006" val="20994021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8BC9085-8AA6-4DE2-B0E4-14A53B757BE2}"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8BC9085-8AA6-4DE2-B0E4-14A53B757BE2}"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BC9085-8AA6-4DE2-B0E4-14A53B757BE2}" type="slidenum">
              <a:rPr lang="en-US" smtClean="0"/>
              <a:pPr/>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8BC9085-8AA6-4DE2-B0E4-14A53B757BE2}"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u="none" strike="noStrike" kern="1200" dirty="0" smtClean="0">
                <a:solidFill>
                  <a:schemeClr val="tx1"/>
                </a:solidFill>
                <a:latin typeface="+mn-lt"/>
                <a:ea typeface="+mn-ea"/>
                <a:cs typeface="+mn-cs"/>
              </a:rPr>
              <a:t>Goals of the project:</a:t>
            </a:r>
            <a:r>
              <a:rPr lang="en-US" sz="1200" b="0" i="0" kern="1200" dirty="0" smtClean="0">
                <a:solidFill>
                  <a:schemeClr val="tx1"/>
                </a:solidFill>
                <a:latin typeface="+mn-lt"/>
                <a:ea typeface="+mn-ea"/>
                <a:cs typeface="+mn-cs"/>
              </a:rPr>
              <a:t/>
            </a:r>
            <a:br>
              <a:rPr lang="en-US" sz="1200" b="0" i="0" kern="1200" dirty="0" smtClean="0">
                <a:solidFill>
                  <a:schemeClr val="tx1"/>
                </a:solidFill>
                <a:latin typeface="+mn-lt"/>
                <a:ea typeface="+mn-ea"/>
                <a:cs typeface="+mn-cs"/>
              </a:rPr>
            </a:br>
            <a:r>
              <a:rPr lang="en-US" sz="1200" b="0" i="0" u="none" strike="noStrike" kern="1200" dirty="0" smtClean="0">
                <a:solidFill>
                  <a:schemeClr val="tx1"/>
                </a:solidFill>
                <a:latin typeface="+mn-lt"/>
                <a:ea typeface="+mn-ea"/>
                <a:cs typeface="+mn-cs"/>
              </a:rPr>
              <a:t>(1) To understand how to use popular narratives and science inspired stories to help young children identify with science as potential academic and career paths, </a:t>
            </a:r>
            <a:r>
              <a:rPr lang="en-US" sz="1200" b="0" i="0" kern="1200" dirty="0" smtClean="0">
                <a:solidFill>
                  <a:schemeClr val="tx1"/>
                </a:solidFill>
                <a:latin typeface="+mn-lt"/>
                <a:ea typeface="+mn-ea"/>
                <a:cs typeface="+mn-cs"/>
              </a:rPr>
              <a:t/>
            </a:r>
            <a:br>
              <a:rPr lang="en-US" sz="1200" b="0" i="0" kern="1200" dirty="0" smtClean="0">
                <a:solidFill>
                  <a:schemeClr val="tx1"/>
                </a:solidFill>
                <a:latin typeface="+mn-lt"/>
                <a:ea typeface="+mn-ea"/>
                <a:cs typeface="+mn-cs"/>
              </a:rPr>
            </a:br>
            <a:r>
              <a:rPr lang="en-US" sz="1200" b="0" i="0" u="none" strike="noStrike" kern="1200" dirty="0" smtClean="0">
                <a:solidFill>
                  <a:schemeClr val="tx1"/>
                </a:solidFill>
                <a:latin typeface="+mn-lt"/>
                <a:ea typeface="+mn-ea"/>
                <a:cs typeface="+mn-cs"/>
              </a:rPr>
              <a:t>(2) To explore how to utilize the affordances of school library spaces to promote deeper interest in STEM, and </a:t>
            </a:r>
            <a:r>
              <a:rPr lang="en-US" sz="1200" b="0" i="0" kern="1200" dirty="0" smtClean="0">
                <a:solidFill>
                  <a:schemeClr val="tx1"/>
                </a:solidFill>
                <a:latin typeface="+mn-lt"/>
                <a:ea typeface="+mn-ea"/>
                <a:cs typeface="+mn-cs"/>
              </a:rPr>
              <a:t/>
            </a:r>
            <a:br>
              <a:rPr lang="en-US" sz="1200" b="0" i="0" kern="1200" dirty="0" smtClean="0">
                <a:solidFill>
                  <a:schemeClr val="tx1"/>
                </a:solidFill>
                <a:latin typeface="+mn-lt"/>
                <a:ea typeface="+mn-ea"/>
                <a:cs typeface="+mn-cs"/>
              </a:rPr>
            </a:br>
            <a:r>
              <a:rPr lang="en-US" sz="1200" b="0" i="0" u="none" strike="noStrike" kern="1200" dirty="0" smtClean="0">
                <a:solidFill>
                  <a:schemeClr val="tx1"/>
                </a:solidFill>
                <a:latin typeface="+mn-lt"/>
                <a:ea typeface="+mn-ea"/>
                <a:cs typeface="+mn-cs"/>
              </a:rPr>
              <a:t>(3) To examine how to design social media platforms to create, share, and incorporate new literacy practices into their evolving STEM interests</a:t>
            </a:r>
            <a:endParaRPr lang="en-US" dirty="0"/>
          </a:p>
        </p:txBody>
      </p:sp>
      <p:sp>
        <p:nvSpPr>
          <p:cNvPr id="4" name="Slide Number Placeholder 3"/>
          <p:cNvSpPr>
            <a:spLocks noGrp="1"/>
          </p:cNvSpPr>
          <p:nvPr>
            <p:ph type="sldNum" sz="quarter" idx="10"/>
          </p:nvPr>
        </p:nvSpPr>
        <p:spPr/>
        <p:txBody>
          <a:bodyPr/>
          <a:lstStyle/>
          <a:p>
            <a:fld id="{F8BC9085-8AA6-4DE2-B0E4-14A53B757BE2}"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u="none" strike="noStrike" kern="1200" dirty="0" smtClean="0">
                <a:solidFill>
                  <a:schemeClr val="tx1"/>
                </a:solidFill>
                <a:latin typeface="+mn-lt"/>
                <a:ea typeface="+mn-ea"/>
                <a:cs typeface="+mn-cs"/>
              </a:rPr>
              <a:t>* After school STEM sessions in four middle school libraries in inner city Washington DC;</a:t>
            </a:r>
            <a:r>
              <a:rPr lang="en-US" sz="1200" b="0" i="0" kern="1200" dirty="0" smtClean="0">
                <a:solidFill>
                  <a:schemeClr val="tx1"/>
                </a:solidFill>
                <a:latin typeface="+mn-lt"/>
                <a:ea typeface="+mn-ea"/>
                <a:cs typeface="+mn-cs"/>
              </a:rPr>
              <a:t/>
            </a:r>
            <a:br>
              <a:rPr lang="en-US" sz="1200" b="0" i="0" kern="1200" dirty="0" smtClean="0">
                <a:solidFill>
                  <a:schemeClr val="tx1"/>
                </a:solidFill>
                <a:latin typeface="+mn-lt"/>
                <a:ea typeface="+mn-ea"/>
                <a:cs typeface="+mn-cs"/>
              </a:rPr>
            </a:br>
            <a:r>
              <a:rPr lang="en-US" sz="1200" b="0" i="0" u="none" strike="noStrike" kern="1200" dirty="0" smtClean="0">
                <a:solidFill>
                  <a:schemeClr val="tx1"/>
                </a:solidFill>
                <a:latin typeface="+mn-lt"/>
                <a:ea typeface="+mn-ea"/>
                <a:cs typeface="+mn-cs"/>
              </a:rPr>
              <a:t>* Launched - January 2012;</a:t>
            </a:r>
            <a:r>
              <a:rPr lang="en-US" sz="1200" b="0" i="0" kern="1200" dirty="0" smtClean="0">
                <a:solidFill>
                  <a:schemeClr val="tx1"/>
                </a:solidFill>
                <a:latin typeface="+mn-lt"/>
                <a:ea typeface="+mn-ea"/>
                <a:cs typeface="+mn-cs"/>
              </a:rPr>
              <a:t/>
            </a:r>
            <a:br>
              <a:rPr lang="en-US" sz="1200" b="0" i="0" kern="1200" dirty="0" smtClean="0">
                <a:solidFill>
                  <a:schemeClr val="tx1"/>
                </a:solidFill>
                <a:latin typeface="+mn-lt"/>
                <a:ea typeface="+mn-ea"/>
                <a:cs typeface="+mn-cs"/>
              </a:rPr>
            </a:br>
            <a:r>
              <a:rPr lang="en-US" sz="1200" b="0" i="0" u="none" strike="noStrike" kern="1200" dirty="0" smtClean="0">
                <a:solidFill>
                  <a:schemeClr val="tx1"/>
                </a:solidFill>
                <a:latin typeface="+mn-lt"/>
                <a:ea typeface="+mn-ea"/>
                <a:cs typeface="+mn-cs"/>
              </a:rPr>
              <a:t>* Three year program - January 2012 - December 2015</a:t>
            </a:r>
            <a:r>
              <a:rPr lang="en-US" sz="1200" b="0" i="0" kern="1200" dirty="0" smtClean="0">
                <a:solidFill>
                  <a:schemeClr val="tx1"/>
                </a:solidFill>
                <a:latin typeface="+mn-lt"/>
                <a:ea typeface="+mn-ea"/>
                <a:cs typeface="+mn-cs"/>
              </a:rPr>
              <a:t/>
            </a:r>
            <a:br>
              <a:rPr lang="en-US" sz="1200" b="0" i="0" kern="1200" dirty="0" smtClean="0">
                <a:solidFill>
                  <a:schemeClr val="tx1"/>
                </a:solidFill>
                <a:latin typeface="+mn-lt"/>
                <a:ea typeface="+mn-ea"/>
                <a:cs typeface="+mn-cs"/>
              </a:rPr>
            </a:br>
            <a:r>
              <a:rPr lang="en-US" sz="1200" b="0" i="0" u="none" strike="noStrike" kern="1200" dirty="0" smtClean="0">
                <a:solidFill>
                  <a:schemeClr val="tx1"/>
                </a:solidFill>
                <a:latin typeface="+mn-lt"/>
                <a:ea typeface="+mn-ea"/>
                <a:cs typeface="+mn-cs"/>
              </a:rPr>
              <a:t>* Ethnographic </a:t>
            </a:r>
            <a:r>
              <a:rPr lang="en-US" sz="1200" b="0" i="0" kern="1200" dirty="0" smtClean="0">
                <a:solidFill>
                  <a:schemeClr val="tx1"/>
                </a:solidFill>
                <a:latin typeface="+mn-lt"/>
                <a:ea typeface="+mn-ea"/>
                <a:cs typeface="+mn-cs"/>
              </a:rPr>
              <a:t/>
            </a:r>
            <a:br>
              <a:rPr lang="en-US" sz="1200" b="0" i="0" kern="1200" dirty="0" smtClean="0">
                <a:solidFill>
                  <a:schemeClr val="tx1"/>
                </a:solidFill>
                <a:latin typeface="+mn-lt"/>
                <a:ea typeface="+mn-ea"/>
                <a:cs typeface="+mn-cs"/>
              </a:rPr>
            </a:br>
            <a:r>
              <a:rPr lang="en-US" sz="1200" b="0" i="0" u="none" strike="noStrike" kern="1200" dirty="0" smtClean="0">
                <a:solidFill>
                  <a:schemeClr val="tx1"/>
                </a:solidFill>
                <a:latin typeface="+mn-lt"/>
                <a:ea typeface="+mn-ea"/>
                <a:cs typeface="+mn-cs"/>
              </a:rPr>
              <a:t>* Design - based research.</a:t>
            </a:r>
            <a:endParaRPr lang="en-US" dirty="0"/>
          </a:p>
        </p:txBody>
      </p:sp>
      <p:sp>
        <p:nvSpPr>
          <p:cNvPr id="4" name="Slide Number Placeholder 3"/>
          <p:cNvSpPr>
            <a:spLocks noGrp="1"/>
          </p:cNvSpPr>
          <p:nvPr>
            <p:ph type="sldNum" sz="quarter" idx="10"/>
          </p:nvPr>
        </p:nvSpPr>
        <p:spPr/>
        <p:txBody>
          <a:bodyPr/>
          <a:lstStyle/>
          <a:p>
            <a:fld id="{F8BC9085-8AA6-4DE2-B0E4-14A53B757BE2}"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u="none" strike="noStrike" kern="1200" dirty="0" smtClean="0">
                <a:solidFill>
                  <a:schemeClr val="tx1"/>
                </a:solidFill>
                <a:latin typeface="+mn-lt"/>
                <a:ea typeface="+mn-ea"/>
                <a:cs typeface="+mn-cs"/>
              </a:rPr>
              <a:t>* Ethnographic </a:t>
            </a:r>
            <a:r>
              <a:rPr lang="en-US" sz="1200" b="0" i="0" kern="1200" dirty="0" smtClean="0">
                <a:solidFill>
                  <a:schemeClr val="tx1"/>
                </a:solidFill>
                <a:latin typeface="+mn-lt"/>
                <a:ea typeface="+mn-ea"/>
                <a:cs typeface="+mn-cs"/>
              </a:rPr>
              <a:t/>
            </a:r>
            <a:br>
              <a:rPr lang="en-US" sz="1200" b="0" i="0" kern="1200" dirty="0" smtClean="0">
                <a:solidFill>
                  <a:schemeClr val="tx1"/>
                </a:solidFill>
                <a:latin typeface="+mn-lt"/>
                <a:ea typeface="+mn-ea"/>
                <a:cs typeface="+mn-cs"/>
              </a:rPr>
            </a:br>
            <a:r>
              <a:rPr lang="en-US" sz="1200" b="0" i="0" u="none" strike="noStrike" kern="1200" dirty="0" smtClean="0">
                <a:solidFill>
                  <a:schemeClr val="tx1"/>
                </a:solidFill>
                <a:latin typeface="+mn-lt"/>
                <a:ea typeface="+mn-ea"/>
                <a:cs typeface="+mn-cs"/>
              </a:rPr>
              <a:t>* Design - based research.</a:t>
            </a:r>
            <a:endParaRPr lang="en-US" dirty="0"/>
          </a:p>
        </p:txBody>
      </p:sp>
      <p:sp>
        <p:nvSpPr>
          <p:cNvPr id="4" name="Slide Number Placeholder 3"/>
          <p:cNvSpPr>
            <a:spLocks noGrp="1"/>
          </p:cNvSpPr>
          <p:nvPr>
            <p:ph type="sldNum" sz="quarter" idx="10"/>
          </p:nvPr>
        </p:nvSpPr>
        <p:spPr/>
        <p:txBody>
          <a:bodyPr/>
          <a:lstStyle/>
          <a:p>
            <a:fld id="{F8BC9085-8AA6-4DE2-B0E4-14A53B757BE2}"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u="none" strike="noStrike" kern="1200" dirty="0" smtClean="0">
                <a:solidFill>
                  <a:schemeClr val="tx1"/>
                </a:solidFill>
                <a:latin typeface="+mn-lt"/>
                <a:ea typeface="+mn-ea"/>
                <a:cs typeface="+mn-cs"/>
              </a:rPr>
              <a:t>* Variety of pedagogical strategies [the use of popular narratives, videos, books] </a:t>
            </a:r>
            <a:endParaRPr lang="en-US" dirty="0"/>
          </a:p>
        </p:txBody>
      </p:sp>
      <p:sp>
        <p:nvSpPr>
          <p:cNvPr id="4" name="Slide Number Placeholder 3"/>
          <p:cNvSpPr>
            <a:spLocks noGrp="1"/>
          </p:cNvSpPr>
          <p:nvPr>
            <p:ph type="sldNum" sz="quarter" idx="10"/>
          </p:nvPr>
        </p:nvSpPr>
        <p:spPr/>
        <p:txBody>
          <a:bodyPr/>
          <a:lstStyle/>
          <a:p>
            <a:fld id="{F8BC9085-8AA6-4DE2-B0E4-14A53B757BE2}"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u="none" strike="noStrike" kern="1200" dirty="0" smtClean="0">
                <a:solidFill>
                  <a:schemeClr val="tx1"/>
                </a:solidFill>
                <a:latin typeface="+mn-lt"/>
                <a:ea typeface="+mn-ea"/>
                <a:cs typeface="+mn-cs"/>
              </a:rPr>
              <a:t>* Incorporation of various digital tools to expand young people learn</a:t>
            </a:r>
            <a:r>
              <a:rPr lang="en-US" sz="1200" b="0" i="0" kern="1200" dirty="0" smtClean="0">
                <a:solidFill>
                  <a:schemeClr val="tx1"/>
                </a:solidFill>
                <a:latin typeface="+mn-lt"/>
                <a:ea typeface="+mn-ea"/>
                <a:cs typeface="+mn-cs"/>
              </a:rPr>
              <a:t/>
            </a:r>
            <a:br>
              <a:rPr lang="en-US" sz="1200" b="0" i="0" kern="1200" dirty="0" smtClean="0">
                <a:solidFill>
                  <a:schemeClr val="tx1"/>
                </a:solidFill>
                <a:latin typeface="+mn-lt"/>
                <a:ea typeface="+mn-ea"/>
                <a:cs typeface="+mn-cs"/>
              </a:rPr>
            </a:br>
            <a:r>
              <a:rPr lang="en-US" sz="1200" b="0" i="0" u="none" strike="noStrike" kern="1200" dirty="0" smtClean="0">
                <a:solidFill>
                  <a:schemeClr val="tx1"/>
                </a:solidFill>
                <a:latin typeface="+mn-lt"/>
                <a:ea typeface="+mn-ea"/>
                <a:cs typeface="+mn-cs"/>
              </a:rPr>
              <a:t>* Potential incorporation of dictation software (what else?) etc.</a:t>
            </a:r>
            <a:endParaRPr lang="en-US" dirty="0"/>
          </a:p>
        </p:txBody>
      </p:sp>
      <p:sp>
        <p:nvSpPr>
          <p:cNvPr id="4" name="Slide Number Placeholder 3"/>
          <p:cNvSpPr>
            <a:spLocks noGrp="1"/>
          </p:cNvSpPr>
          <p:nvPr>
            <p:ph type="sldNum" sz="quarter" idx="10"/>
          </p:nvPr>
        </p:nvSpPr>
        <p:spPr/>
        <p:txBody>
          <a:bodyPr/>
          <a:lstStyle/>
          <a:p>
            <a:fld id="{F8BC9085-8AA6-4DE2-B0E4-14A53B757BE2}"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u="none" strike="noStrike" kern="1200" dirty="0" smtClean="0">
                <a:solidFill>
                  <a:schemeClr val="tx1"/>
                </a:solidFill>
                <a:latin typeface="+mn-lt"/>
                <a:ea typeface="+mn-ea"/>
                <a:cs typeface="+mn-cs"/>
              </a:rPr>
              <a:t>* School librarians as co-designers [show examples of researcher designed lesson plans; and how school librarians input further strengthened the lesson] </a:t>
            </a:r>
            <a:endParaRPr lang="en-US" dirty="0"/>
          </a:p>
        </p:txBody>
      </p:sp>
      <p:sp>
        <p:nvSpPr>
          <p:cNvPr id="4" name="Slide Number Placeholder 3"/>
          <p:cNvSpPr>
            <a:spLocks noGrp="1"/>
          </p:cNvSpPr>
          <p:nvPr>
            <p:ph type="sldNum" sz="quarter" idx="10"/>
          </p:nvPr>
        </p:nvSpPr>
        <p:spPr/>
        <p:txBody>
          <a:bodyPr/>
          <a:lstStyle/>
          <a:p>
            <a:fld id="{F8BC9085-8AA6-4DE2-B0E4-14A53B757BE2}"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i="0" u="none" strike="noStrike" kern="1200" dirty="0" smtClean="0">
                <a:solidFill>
                  <a:schemeClr val="tx1"/>
                </a:solidFill>
                <a:latin typeface="+mn-lt"/>
                <a:ea typeface="+mn-ea"/>
                <a:cs typeface="+mn-cs"/>
              </a:rPr>
              <a:t>* </a:t>
            </a:r>
            <a:r>
              <a:rPr lang="en-US" sz="1200" b="0" i="0" u="none" strike="noStrike" kern="1200" dirty="0" smtClean="0">
                <a:solidFill>
                  <a:schemeClr val="tx1"/>
                </a:solidFill>
                <a:latin typeface="+mn-lt"/>
                <a:ea typeface="+mn-ea"/>
                <a:cs typeface="+mn-cs"/>
              </a:rPr>
              <a:t>Show screenshots of </a:t>
            </a:r>
            <a:r>
              <a:rPr lang="en-US" sz="1200" b="0" i="0" u="none" strike="noStrike" kern="1200" dirty="0" err="1" smtClean="0">
                <a:solidFill>
                  <a:schemeClr val="tx1"/>
                </a:solidFill>
                <a:latin typeface="+mn-lt"/>
                <a:ea typeface="+mn-ea"/>
                <a:cs typeface="+mn-cs"/>
              </a:rPr>
              <a:t>Scidentity</a:t>
            </a:r>
            <a:r>
              <a:rPr lang="en-US" sz="1200" b="0" i="0" u="none" strike="noStrike" kern="1200" dirty="0" smtClean="0">
                <a:solidFill>
                  <a:schemeClr val="tx1"/>
                </a:solidFill>
                <a:latin typeface="+mn-lt"/>
                <a:ea typeface="+mn-ea"/>
                <a:cs typeface="+mn-cs"/>
              </a:rPr>
              <a:t> - profile, collaboration, remix etc (anything specific we want to highlight?)</a:t>
            </a:r>
            <a:endParaRPr lang="en-US" dirty="0"/>
          </a:p>
        </p:txBody>
      </p:sp>
      <p:sp>
        <p:nvSpPr>
          <p:cNvPr id="4" name="Slide Number Placeholder 3"/>
          <p:cNvSpPr>
            <a:spLocks noGrp="1"/>
          </p:cNvSpPr>
          <p:nvPr>
            <p:ph type="sldNum" sz="quarter" idx="10"/>
          </p:nvPr>
        </p:nvSpPr>
        <p:spPr/>
        <p:txBody>
          <a:bodyPr/>
          <a:lstStyle/>
          <a:p>
            <a:fld id="{F8BC9085-8AA6-4DE2-B0E4-14A53B757BE2}"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23B0AC1-2DB9-4F10-A1D8-2F4DE8EAC943}" type="datetimeFigureOut">
              <a:rPr lang="en-US" smtClean="0"/>
              <a:pPr/>
              <a:t>5/22/12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9CB6BA-C41D-401F-8775-544BC69D8D2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3B0AC1-2DB9-4F10-A1D8-2F4DE8EAC943}" type="datetimeFigureOut">
              <a:rPr lang="en-US" smtClean="0"/>
              <a:pPr/>
              <a:t>5/22/12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9CB6BA-C41D-401F-8775-544BC69D8D2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3B0AC1-2DB9-4F10-A1D8-2F4DE8EAC943}" type="datetimeFigureOut">
              <a:rPr lang="en-US" smtClean="0"/>
              <a:pPr/>
              <a:t>5/22/12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9CB6BA-C41D-401F-8775-544BC69D8D2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3B0AC1-2DB9-4F10-A1D8-2F4DE8EAC943}" type="datetimeFigureOut">
              <a:rPr lang="en-US" smtClean="0"/>
              <a:pPr/>
              <a:t>5/22/12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9CB6BA-C41D-401F-8775-544BC69D8D2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3B0AC1-2DB9-4F10-A1D8-2F4DE8EAC943}" type="datetimeFigureOut">
              <a:rPr lang="en-US" smtClean="0"/>
              <a:pPr/>
              <a:t>5/22/12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9CB6BA-C41D-401F-8775-544BC69D8D2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23B0AC1-2DB9-4F10-A1D8-2F4DE8EAC943}" type="datetimeFigureOut">
              <a:rPr lang="en-US" smtClean="0"/>
              <a:pPr/>
              <a:t>5/22/12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9CB6BA-C41D-401F-8775-544BC69D8D2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23B0AC1-2DB9-4F10-A1D8-2F4DE8EAC943}" type="datetimeFigureOut">
              <a:rPr lang="en-US" smtClean="0"/>
              <a:pPr/>
              <a:t>5/22/12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A9CB6BA-C41D-401F-8775-544BC69D8D2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23B0AC1-2DB9-4F10-A1D8-2F4DE8EAC943}" type="datetimeFigureOut">
              <a:rPr lang="en-US" smtClean="0"/>
              <a:pPr/>
              <a:t>5/22/12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A9CB6BA-C41D-401F-8775-544BC69D8D2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3B0AC1-2DB9-4F10-A1D8-2F4DE8EAC943}" type="datetimeFigureOut">
              <a:rPr lang="en-US" smtClean="0"/>
              <a:pPr/>
              <a:t>5/22/12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A9CB6BA-C41D-401F-8775-544BC69D8D2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3B0AC1-2DB9-4F10-A1D8-2F4DE8EAC943}" type="datetimeFigureOut">
              <a:rPr lang="en-US" smtClean="0"/>
              <a:pPr/>
              <a:t>5/22/12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9CB6BA-C41D-401F-8775-544BC69D8D2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3B0AC1-2DB9-4F10-A1D8-2F4DE8EAC943}" type="datetimeFigureOut">
              <a:rPr lang="en-US" smtClean="0"/>
              <a:pPr/>
              <a:t>5/22/12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9CB6BA-C41D-401F-8775-544BC69D8D2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3B0AC1-2DB9-4F10-A1D8-2F4DE8EAC943}" type="datetimeFigureOut">
              <a:rPr lang="en-US" smtClean="0"/>
              <a:pPr/>
              <a:t>5/22/12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9CB6BA-C41D-401F-8775-544BC69D8D2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4" Type="http://schemas.openxmlformats.org/officeDocument/2006/relationships/image" Target="../media/image20.png"/><Relationship Id="rId5" Type="http://schemas.openxmlformats.org/officeDocument/2006/relationships/image" Target="../media/image21.jpe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5" Type="http://schemas.openxmlformats.org/officeDocument/2006/relationships/image" Target="../media/image7.jpeg"/><Relationship Id="rId6" Type="http://schemas.openxmlformats.org/officeDocument/2006/relationships/image" Target="../media/image8.jpe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eg"/><Relationship Id="rId5" Type="http://schemas.openxmlformats.org/officeDocument/2006/relationships/image" Target="../media/image11.jpe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3.jpeg"/><Relationship Id="rId5" Type="http://schemas.openxmlformats.org/officeDocument/2006/relationships/image" Target="../media/image14.jpeg"/><Relationship Id="rId6" Type="http://schemas.openxmlformats.org/officeDocument/2006/relationships/image" Target="../media/image15.jpe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4" Type="http://schemas.openxmlformats.org/officeDocument/2006/relationships/image" Target="../media/image17.png"/><Relationship Id="rId5" Type="http://schemas.openxmlformats.org/officeDocument/2006/relationships/image" Target="../media/image18.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352800"/>
            <a:ext cx="6629400" cy="2514600"/>
          </a:xfrm>
        </p:spPr>
        <p:txBody>
          <a:bodyPr>
            <a:normAutofit fontScale="70000" lnSpcReduction="20000"/>
          </a:bodyPr>
          <a:lstStyle/>
          <a:p>
            <a:r>
              <a:rPr lang="en-US" i="1" dirty="0"/>
              <a:t>June Ahn</a:t>
            </a:r>
            <a:r>
              <a:rPr lang="en-US" i="1" baseline="30000" dirty="0"/>
              <a:t>1,2,3</a:t>
            </a:r>
            <a:r>
              <a:rPr lang="en-US" i="1" dirty="0"/>
              <a:t>, Mega Subramaniam</a:t>
            </a:r>
            <a:r>
              <a:rPr lang="en-US" i="1" baseline="30000" dirty="0"/>
              <a:t>1,4</a:t>
            </a:r>
            <a:r>
              <a:rPr lang="en-US" i="1" dirty="0"/>
              <a:t>, Amanda Waugh</a:t>
            </a:r>
            <a:r>
              <a:rPr lang="en-US" i="1" baseline="30000" dirty="0"/>
              <a:t>1</a:t>
            </a:r>
            <a:r>
              <a:rPr lang="en-US" i="1" dirty="0"/>
              <a:t>, Greg Walsh</a:t>
            </a:r>
            <a:r>
              <a:rPr lang="en-US" i="1" baseline="30000" dirty="0"/>
              <a:t>1,3</a:t>
            </a:r>
            <a:r>
              <a:rPr lang="en-US" i="1" dirty="0" smtClean="0"/>
              <a:t>,</a:t>
            </a:r>
            <a:r>
              <a:rPr lang="en-US" dirty="0"/>
              <a:t> </a:t>
            </a:r>
            <a:r>
              <a:rPr lang="en-US" i="1" dirty="0" smtClean="0"/>
              <a:t>Allison </a:t>
            </a:r>
            <a:r>
              <a:rPr lang="en-US" i="1" dirty="0"/>
              <a:t>Druin</a:t>
            </a:r>
            <a:r>
              <a:rPr lang="en-US" i="1" baseline="30000" dirty="0"/>
              <a:t>1,3</a:t>
            </a:r>
            <a:r>
              <a:rPr lang="en-US" i="1" dirty="0"/>
              <a:t>, Kenneth Fleischmann</a:t>
            </a:r>
            <a:r>
              <a:rPr lang="en-US" i="1" baseline="30000" dirty="0"/>
              <a:t>1,3</a:t>
            </a:r>
            <a:r>
              <a:rPr lang="en-US" dirty="0" smtClean="0"/>
              <a:t/>
            </a:r>
            <a:br>
              <a:rPr lang="en-US" dirty="0" smtClean="0"/>
            </a:br>
            <a:endParaRPr lang="en-US" dirty="0" smtClean="0"/>
          </a:p>
          <a:p>
            <a:r>
              <a:rPr lang="en-US" dirty="0" smtClean="0"/>
              <a:t>College </a:t>
            </a:r>
            <a:r>
              <a:rPr lang="en-US" dirty="0"/>
              <a:t>of Information Studies</a:t>
            </a:r>
            <a:r>
              <a:rPr lang="en-US" baseline="30000" dirty="0"/>
              <a:t>1</a:t>
            </a:r>
            <a:r>
              <a:rPr lang="en-US" dirty="0"/>
              <a:t>, College of Education</a:t>
            </a:r>
            <a:r>
              <a:rPr lang="en-US" baseline="30000" dirty="0"/>
              <a:t>2</a:t>
            </a:r>
            <a:r>
              <a:rPr lang="en-US" dirty="0"/>
              <a:t>,</a:t>
            </a:r>
            <a:br>
              <a:rPr lang="en-US" dirty="0"/>
            </a:br>
            <a:r>
              <a:rPr lang="en-US" dirty="0"/>
              <a:t>Human-Computer Interaction Lab</a:t>
            </a:r>
            <a:r>
              <a:rPr lang="en-US" baseline="30000" dirty="0"/>
              <a:t>3</a:t>
            </a:r>
            <a:r>
              <a:rPr lang="en-US" dirty="0"/>
              <a:t>, </a:t>
            </a:r>
            <a:endParaRPr lang="en-US" dirty="0" smtClean="0"/>
          </a:p>
          <a:p>
            <a:r>
              <a:rPr lang="en-US" dirty="0" smtClean="0"/>
              <a:t>Information </a:t>
            </a:r>
            <a:r>
              <a:rPr lang="en-US" dirty="0"/>
              <a:t>Policy and Access </a:t>
            </a:r>
            <a:r>
              <a:rPr lang="en-US" dirty="0" smtClean="0"/>
              <a:t>Center</a:t>
            </a:r>
            <a:r>
              <a:rPr lang="en-US" baseline="30000" dirty="0" smtClean="0"/>
              <a:t>4</a:t>
            </a:r>
            <a:r>
              <a:rPr lang="en-US" dirty="0" smtClean="0"/>
              <a:t> </a:t>
            </a:r>
          </a:p>
          <a:p>
            <a:r>
              <a:rPr lang="en-US" dirty="0" smtClean="0"/>
              <a:t>University </a:t>
            </a:r>
            <a:r>
              <a:rPr lang="en-US" dirty="0"/>
              <a:t>of Maryland</a:t>
            </a:r>
          </a:p>
        </p:txBody>
      </p:sp>
      <p:sp>
        <p:nvSpPr>
          <p:cNvPr id="2" name="Title 1"/>
          <p:cNvSpPr>
            <a:spLocks noGrp="1"/>
          </p:cNvSpPr>
          <p:nvPr>
            <p:ph type="ctrTitle"/>
          </p:nvPr>
        </p:nvSpPr>
        <p:spPr>
          <a:xfrm>
            <a:off x="685800" y="838201"/>
            <a:ext cx="7772400" cy="2133600"/>
          </a:xfrm>
        </p:spPr>
        <p:txBody>
          <a:bodyPr>
            <a:normAutofit/>
          </a:bodyPr>
          <a:lstStyle/>
          <a:p>
            <a:r>
              <a:rPr lang="en-US" dirty="0">
                <a:solidFill>
                  <a:schemeClr val="bg1"/>
                </a:solidFill>
              </a:rPr>
              <a:t>Designing </a:t>
            </a:r>
            <a:r>
              <a:rPr lang="en-US" dirty="0" err="1" smtClean="0">
                <a:solidFill>
                  <a:schemeClr val="bg1"/>
                </a:solidFill>
              </a:rPr>
              <a:t>Sci</a:t>
            </a:r>
            <a:r>
              <a:rPr lang="en-US" dirty="0" smtClean="0">
                <a:solidFill>
                  <a:schemeClr val="bg1"/>
                </a:solidFill>
              </a:rPr>
              <a:t>-</a:t>
            </a:r>
            <a:r>
              <a:rPr lang="en-US" dirty="0" err="1" smtClean="0">
                <a:solidFill>
                  <a:schemeClr val="bg1"/>
                </a:solidFill>
              </a:rPr>
              <a:t>dentities</a:t>
            </a:r>
            <a:r>
              <a:rPr lang="en-US" dirty="0" smtClean="0">
                <a:solidFill>
                  <a:schemeClr val="bg1"/>
                </a:solidFill>
              </a:rPr>
              <a:t>:</a:t>
            </a:r>
            <a:br>
              <a:rPr lang="en-US" dirty="0" smtClean="0">
                <a:solidFill>
                  <a:schemeClr val="bg1"/>
                </a:solidFill>
              </a:rPr>
            </a:br>
            <a:r>
              <a:rPr lang="en-US" sz="3100" i="1" dirty="0" smtClean="0">
                <a:solidFill>
                  <a:schemeClr val="bg1"/>
                </a:solidFill>
              </a:rPr>
              <a:t>How </a:t>
            </a:r>
            <a:r>
              <a:rPr lang="en-US" sz="3100" i="1" dirty="0">
                <a:solidFill>
                  <a:schemeClr val="bg1"/>
                </a:solidFill>
              </a:rPr>
              <a:t>Sci-Fi, Re-Mix, and Social Media can Promote Youth Interest in Science</a:t>
            </a:r>
          </a:p>
        </p:txBody>
      </p:sp>
      <p:pic>
        <p:nvPicPr>
          <p:cNvPr id="6" name="Picture 5" descr="HCIL-logo.png"/>
          <p:cNvPicPr>
            <a:picLocks noChangeAspect="1"/>
          </p:cNvPicPr>
          <p:nvPr/>
        </p:nvPicPr>
        <p:blipFill>
          <a:blip r:embed="rId3" cstate="print"/>
          <a:stretch>
            <a:fillRect/>
          </a:stretch>
        </p:blipFill>
        <p:spPr>
          <a:xfrm>
            <a:off x="7467600" y="5029200"/>
            <a:ext cx="1524000" cy="1524000"/>
          </a:xfrm>
          <a:prstGeom prst="rect">
            <a:avLst/>
          </a:prstGeom>
        </p:spPr>
      </p:pic>
      <p:sp>
        <p:nvSpPr>
          <p:cNvPr id="7" name="TextBox 6"/>
          <p:cNvSpPr txBox="1"/>
          <p:nvPr/>
        </p:nvSpPr>
        <p:spPr>
          <a:xfrm>
            <a:off x="3200400" y="6019800"/>
            <a:ext cx="2667000" cy="461665"/>
          </a:xfrm>
          <a:prstGeom prst="rect">
            <a:avLst/>
          </a:prstGeom>
          <a:noFill/>
        </p:spPr>
        <p:txBody>
          <a:bodyPr wrap="square" rtlCol="0">
            <a:spAutoFit/>
          </a:bodyPr>
          <a:lstStyle/>
          <a:p>
            <a:pPr algn="ctr"/>
            <a:r>
              <a:rPr lang="en-US" sz="2400" dirty="0" smtClean="0">
                <a:solidFill>
                  <a:schemeClr val="bg1">
                    <a:lumMod val="50000"/>
                  </a:schemeClr>
                </a:solidFill>
              </a:rPr>
              <a:t>May 23, 2012</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Take </a:t>
            </a:r>
            <a:r>
              <a:rPr lang="en-US" dirty="0" err="1" smtClean="0">
                <a:solidFill>
                  <a:schemeClr val="bg1"/>
                </a:solidFill>
              </a:rPr>
              <a:t>Aways</a:t>
            </a:r>
            <a:endParaRPr lang="en-US" dirty="0">
              <a:solidFill>
                <a:schemeClr val="bg1"/>
              </a:solidFill>
            </a:endParaRPr>
          </a:p>
        </p:txBody>
      </p:sp>
      <p:sp>
        <p:nvSpPr>
          <p:cNvPr id="3" name="Content Placeholder 2"/>
          <p:cNvSpPr>
            <a:spLocks noGrp="1"/>
          </p:cNvSpPr>
          <p:nvPr>
            <p:ph idx="1"/>
          </p:nvPr>
        </p:nvSpPr>
        <p:spPr>
          <a:xfrm>
            <a:off x="457200" y="1600200"/>
            <a:ext cx="8229600" cy="4876800"/>
          </a:xfrm>
        </p:spPr>
        <p:txBody>
          <a:bodyPr>
            <a:normAutofit/>
          </a:bodyPr>
          <a:lstStyle/>
          <a:p>
            <a:r>
              <a:rPr lang="en-US" dirty="0" smtClean="0">
                <a:solidFill>
                  <a:schemeClr val="bg1"/>
                </a:solidFill>
              </a:rPr>
              <a:t>Designing deep </a:t>
            </a:r>
            <a:r>
              <a:rPr lang="en-US" dirty="0">
                <a:solidFill>
                  <a:schemeClr val="bg1"/>
                </a:solidFill>
              </a:rPr>
              <a:t>l</a:t>
            </a:r>
            <a:r>
              <a:rPr lang="en-US" dirty="0" smtClean="0">
                <a:solidFill>
                  <a:schemeClr val="bg1"/>
                </a:solidFill>
              </a:rPr>
              <a:t>earning </a:t>
            </a:r>
            <a:r>
              <a:rPr lang="en-US" dirty="0">
                <a:solidFill>
                  <a:schemeClr val="bg1"/>
                </a:solidFill>
              </a:rPr>
              <a:t>e</a:t>
            </a:r>
            <a:r>
              <a:rPr lang="en-US" dirty="0" smtClean="0">
                <a:solidFill>
                  <a:schemeClr val="bg1"/>
                </a:solidFill>
              </a:rPr>
              <a:t>xperiences that build personal </a:t>
            </a:r>
            <a:r>
              <a:rPr lang="en-US" dirty="0">
                <a:solidFill>
                  <a:schemeClr val="bg1"/>
                </a:solidFill>
              </a:rPr>
              <a:t>i</a:t>
            </a:r>
            <a:r>
              <a:rPr lang="en-US" dirty="0" smtClean="0">
                <a:solidFill>
                  <a:schemeClr val="bg1"/>
                </a:solidFill>
              </a:rPr>
              <a:t>dentity requires careful integration of:</a:t>
            </a:r>
          </a:p>
          <a:p>
            <a:pPr lvl="1"/>
            <a:r>
              <a:rPr lang="en-US" dirty="0" smtClean="0">
                <a:solidFill>
                  <a:schemeClr val="bg1"/>
                </a:solidFill>
              </a:rPr>
              <a:t>Pedagogy</a:t>
            </a:r>
          </a:p>
          <a:p>
            <a:pPr lvl="1"/>
            <a:r>
              <a:rPr lang="en-US" dirty="0" smtClean="0">
                <a:solidFill>
                  <a:schemeClr val="bg1"/>
                </a:solidFill>
              </a:rPr>
              <a:t>Setting</a:t>
            </a:r>
          </a:p>
          <a:p>
            <a:pPr lvl="1"/>
            <a:r>
              <a:rPr lang="en-US" dirty="0" smtClean="0">
                <a:solidFill>
                  <a:schemeClr val="bg1"/>
                </a:solidFill>
              </a:rPr>
              <a:t>Technology</a:t>
            </a:r>
          </a:p>
          <a:p>
            <a:pPr lvl="1"/>
            <a:r>
              <a:rPr lang="en-US" dirty="0" smtClean="0">
                <a:solidFill>
                  <a:schemeClr val="bg1"/>
                </a:solidFill>
              </a:rPr>
              <a:t>Relationships</a:t>
            </a:r>
          </a:p>
          <a:p>
            <a:r>
              <a:rPr lang="en-US" dirty="0" smtClean="0">
                <a:solidFill>
                  <a:schemeClr val="bg1"/>
                </a:solidFill>
              </a:rPr>
              <a:t>Design EXPERIENCES, not mere curriculum or technology</a:t>
            </a:r>
          </a:p>
          <a:p>
            <a:pPr lvl="1"/>
            <a:endParaRPr lang="en-US" dirty="0" smtClean="0">
              <a:solidFill>
                <a:schemeClr val="bg1"/>
              </a:solidFill>
            </a:endParaRPr>
          </a:p>
          <a:p>
            <a:endParaRPr lang="en-US" dirty="0" smtClean="0">
              <a:solidFill>
                <a:schemeClr val="bg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Thank You</a:t>
            </a:r>
            <a:endParaRPr lang="en-US" dirty="0">
              <a:solidFill>
                <a:schemeClr val="bg1"/>
              </a:solidFill>
            </a:endParaRPr>
          </a:p>
        </p:txBody>
      </p:sp>
      <p:sp>
        <p:nvSpPr>
          <p:cNvPr id="3" name="Content Placeholder 2"/>
          <p:cNvSpPr>
            <a:spLocks noGrp="1"/>
          </p:cNvSpPr>
          <p:nvPr>
            <p:ph idx="1"/>
          </p:nvPr>
        </p:nvSpPr>
        <p:spPr>
          <a:xfrm>
            <a:off x="1828800" y="1600201"/>
            <a:ext cx="6858000" cy="3429000"/>
          </a:xfrm>
        </p:spPr>
        <p:txBody>
          <a:bodyPr>
            <a:normAutofit/>
          </a:bodyPr>
          <a:lstStyle/>
          <a:p>
            <a:pPr>
              <a:buNone/>
            </a:pPr>
            <a:r>
              <a:rPr lang="en-US" dirty="0">
                <a:solidFill>
                  <a:schemeClr val="bg1"/>
                </a:solidFill>
              </a:rPr>
              <a:t>{</a:t>
            </a:r>
            <a:r>
              <a:rPr lang="en-US" dirty="0" err="1" smtClean="0">
                <a:solidFill>
                  <a:schemeClr val="bg1"/>
                </a:solidFill>
              </a:rPr>
              <a:t>juneahn</a:t>
            </a:r>
            <a:r>
              <a:rPr lang="en-US" dirty="0">
                <a:solidFill>
                  <a:schemeClr val="bg1"/>
                </a:solidFill>
              </a:rPr>
              <a:t>, </a:t>
            </a:r>
            <a:r>
              <a:rPr lang="en-US" dirty="0" err="1">
                <a:solidFill>
                  <a:schemeClr val="bg1"/>
                </a:solidFill>
              </a:rPr>
              <a:t>mmsubram</a:t>
            </a:r>
            <a:r>
              <a:rPr lang="en-US" dirty="0">
                <a:solidFill>
                  <a:schemeClr val="bg1"/>
                </a:solidFill>
              </a:rPr>
              <a:t>, </a:t>
            </a:r>
            <a:r>
              <a:rPr lang="en-US" dirty="0" err="1">
                <a:solidFill>
                  <a:schemeClr val="bg1"/>
                </a:solidFill>
              </a:rPr>
              <a:t>awaugh</a:t>
            </a:r>
            <a:r>
              <a:rPr lang="en-US" dirty="0">
                <a:solidFill>
                  <a:schemeClr val="bg1"/>
                </a:solidFill>
              </a:rPr>
              <a:t>, </a:t>
            </a:r>
            <a:r>
              <a:rPr lang="en-US" dirty="0" err="1">
                <a:solidFill>
                  <a:schemeClr val="bg1"/>
                </a:solidFill>
              </a:rPr>
              <a:t>gwalsh</a:t>
            </a:r>
            <a:r>
              <a:rPr lang="en-US" dirty="0">
                <a:solidFill>
                  <a:schemeClr val="bg1"/>
                </a:solidFill>
              </a:rPr>
              <a:t>, </a:t>
            </a:r>
            <a:r>
              <a:rPr lang="en-US" dirty="0" err="1">
                <a:solidFill>
                  <a:schemeClr val="bg1"/>
                </a:solidFill>
              </a:rPr>
              <a:t>allisond</a:t>
            </a:r>
            <a:r>
              <a:rPr lang="en-US" dirty="0" smtClean="0">
                <a:solidFill>
                  <a:schemeClr val="bg1"/>
                </a:solidFill>
              </a:rPr>
              <a:t>, </a:t>
            </a:r>
            <a:r>
              <a:rPr lang="en-US" dirty="0" err="1" smtClean="0">
                <a:solidFill>
                  <a:schemeClr val="bg1"/>
                </a:solidFill>
              </a:rPr>
              <a:t>kfleish</a:t>
            </a:r>
            <a:r>
              <a:rPr lang="en-US" dirty="0" smtClean="0">
                <a:solidFill>
                  <a:schemeClr val="bg1"/>
                </a:solidFill>
              </a:rPr>
              <a:t>} @</a:t>
            </a:r>
            <a:r>
              <a:rPr lang="en-US" dirty="0" err="1" smtClean="0">
                <a:solidFill>
                  <a:schemeClr val="bg1"/>
                </a:solidFill>
              </a:rPr>
              <a:t>umd.edu</a:t>
            </a:r>
            <a:endParaRPr lang="en-US" dirty="0">
              <a:solidFill>
                <a:schemeClr val="bg1"/>
              </a:solidFill>
            </a:endParaRPr>
          </a:p>
          <a:p>
            <a:pPr>
              <a:buNone/>
            </a:pPr>
            <a:endParaRPr lang="en-US" dirty="0" smtClean="0">
              <a:solidFill>
                <a:schemeClr val="bg1"/>
              </a:solidFill>
            </a:endParaRPr>
          </a:p>
          <a:p>
            <a:pPr>
              <a:buNone/>
            </a:pPr>
            <a:r>
              <a:rPr lang="en-US" dirty="0" smtClean="0">
                <a:solidFill>
                  <a:schemeClr val="bg1"/>
                </a:solidFill>
              </a:rPr>
              <a:t>@</a:t>
            </a:r>
            <a:r>
              <a:rPr lang="en-US" dirty="0" err="1">
                <a:solidFill>
                  <a:schemeClr val="bg1"/>
                </a:solidFill>
              </a:rPr>
              <a:t>ahnjune</a:t>
            </a:r>
            <a:r>
              <a:rPr lang="en-US" dirty="0">
                <a:solidFill>
                  <a:schemeClr val="bg1"/>
                </a:solidFill>
              </a:rPr>
              <a:t>,</a:t>
            </a:r>
            <a:r>
              <a:rPr lang="en-US" dirty="0" smtClean="0">
                <a:solidFill>
                  <a:schemeClr val="bg1"/>
                </a:solidFill>
              </a:rPr>
              <a:t> @</a:t>
            </a:r>
            <a:r>
              <a:rPr lang="en-US" dirty="0" err="1" smtClean="0">
                <a:solidFill>
                  <a:schemeClr val="bg1"/>
                </a:solidFill>
              </a:rPr>
              <a:t>mmsubram</a:t>
            </a:r>
            <a:r>
              <a:rPr lang="en-US" dirty="0" smtClean="0">
                <a:solidFill>
                  <a:schemeClr val="bg1"/>
                </a:solidFill>
              </a:rPr>
              <a:t>, @</a:t>
            </a:r>
            <a:r>
              <a:rPr lang="en-US" dirty="0" err="1" smtClean="0">
                <a:solidFill>
                  <a:schemeClr val="bg1"/>
                </a:solidFill>
              </a:rPr>
              <a:t>adruin</a:t>
            </a:r>
            <a:r>
              <a:rPr lang="en-US" dirty="0" smtClean="0">
                <a:solidFill>
                  <a:schemeClr val="bg1"/>
                </a:solidFill>
              </a:rPr>
              <a:t>,  @</a:t>
            </a:r>
            <a:r>
              <a:rPr lang="en-US" dirty="0" err="1" smtClean="0">
                <a:solidFill>
                  <a:schemeClr val="bg1"/>
                </a:solidFill>
              </a:rPr>
              <a:t>amandainmd</a:t>
            </a:r>
            <a:r>
              <a:rPr lang="en-US" dirty="0" smtClean="0">
                <a:solidFill>
                  <a:schemeClr val="bg1"/>
                </a:solidFill>
              </a:rPr>
              <a:t>, @</a:t>
            </a:r>
            <a:r>
              <a:rPr lang="en-US" dirty="0" err="1" smtClean="0">
                <a:solidFill>
                  <a:schemeClr val="bg1"/>
                </a:solidFill>
              </a:rPr>
              <a:t>gxwalsh</a:t>
            </a:r>
            <a:endParaRPr lang="en-US" dirty="0" smtClean="0">
              <a:solidFill>
                <a:schemeClr val="bg1"/>
              </a:solidFill>
            </a:endParaRPr>
          </a:p>
          <a:p>
            <a:endParaRPr lang="en-US" dirty="0">
              <a:solidFill>
                <a:schemeClr val="bg1"/>
              </a:solidFill>
            </a:endParaRPr>
          </a:p>
          <a:p>
            <a:pPr>
              <a:buNone/>
            </a:pPr>
            <a:endParaRPr lang="en-US" dirty="0">
              <a:solidFill>
                <a:schemeClr val="bg1"/>
              </a:solidFill>
            </a:endParaRPr>
          </a:p>
        </p:txBody>
      </p:sp>
      <p:pic>
        <p:nvPicPr>
          <p:cNvPr id="4" name="Picture 3" descr="twitter bird black background.jpg"/>
          <p:cNvPicPr>
            <a:picLocks noChangeAspect="1"/>
          </p:cNvPicPr>
          <p:nvPr/>
        </p:nvPicPr>
        <p:blipFill>
          <a:blip r:embed="rId3" cstate="print"/>
          <a:stretch>
            <a:fillRect/>
          </a:stretch>
        </p:blipFill>
        <p:spPr>
          <a:xfrm>
            <a:off x="533400" y="3048000"/>
            <a:ext cx="990600" cy="990600"/>
          </a:xfrm>
          <a:prstGeom prst="rect">
            <a:avLst/>
          </a:prstGeom>
        </p:spPr>
      </p:pic>
      <p:pic>
        <p:nvPicPr>
          <p:cNvPr id="4099" name="Picture 3" descr="C:\Users\Owner\AppData\Local\Microsoft\Windows\Temporary Internet Files\Content.IE5\EWS5KIDX\MC900432681[1].png"/>
          <p:cNvPicPr>
            <a:picLocks noChangeAspect="1" noChangeArrowheads="1"/>
          </p:cNvPicPr>
          <p:nvPr/>
        </p:nvPicPr>
        <p:blipFill>
          <a:blip r:embed="rId4" cstate="print"/>
          <a:srcRect/>
          <a:stretch>
            <a:fillRect/>
          </a:stretch>
        </p:blipFill>
        <p:spPr bwMode="auto">
          <a:xfrm>
            <a:off x="457200" y="1600200"/>
            <a:ext cx="1219200" cy="1219200"/>
          </a:xfrm>
          <a:prstGeom prst="rect">
            <a:avLst/>
          </a:prstGeom>
          <a:noFill/>
        </p:spPr>
      </p:pic>
      <p:pic>
        <p:nvPicPr>
          <p:cNvPr id="6" name="Picture 5" descr="NSF_black.jpg"/>
          <p:cNvPicPr>
            <a:picLocks noChangeAspect="1"/>
          </p:cNvPicPr>
          <p:nvPr/>
        </p:nvPicPr>
        <p:blipFill>
          <a:blip r:embed="rId5" cstate="print"/>
          <a:stretch>
            <a:fillRect/>
          </a:stretch>
        </p:blipFill>
        <p:spPr>
          <a:xfrm>
            <a:off x="457200" y="4800600"/>
            <a:ext cx="1295400" cy="1295400"/>
          </a:xfrm>
          <a:prstGeom prst="rect">
            <a:avLst/>
          </a:prstGeom>
        </p:spPr>
      </p:pic>
      <p:sp>
        <p:nvSpPr>
          <p:cNvPr id="7" name="Rectangle 6"/>
          <p:cNvSpPr/>
          <p:nvPr/>
        </p:nvSpPr>
        <p:spPr>
          <a:xfrm>
            <a:off x="1828800" y="4953000"/>
            <a:ext cx="6324600" cy="830997"/>
          </a:xfrm>
          <a:prstGeom prst="rect">
            <a:avLst/>
          </a:prstGeom>
        </p:spPr>
        <p:txBody>
          <a:bodyPr wrap="square">
            <a:spAutoFit/>
          </a:bodyPr>
          <a:lstStyle/>
          <a:p>
            <a:pPr>
              <a:buNone/>
            </a:pPr>
            <a:r>
              <a:rPr lang="en-US" sz="2400" i="1" dirty="0" smtClean="0">
                <a:solidFill>
                  <a:schemeClr val="bg1"/>
                </a:solidFill>
              </a:rPr>
              <a:t>Many thanks to the National Science Foundation for their generous support of this research.</a:t>
            </a:r>
            <a:endParaRPr lang="en-US" sz="2400" i="1" dirty="0">
              <a:solidFill>
                <a:schemeClr val="bg1"/>
              </a:solidFill>
            </a:endParaRPr>
          </a:p>
        </p:txBody>
      </p:sp>
      <p:sp>
        <p:nvSpPr>
          <p:cNvPr id="5" name="Rectangle 4"/>
          <p:cNvSpPr/>
          <p:nvPr/>
        </p:nvSpPr>
        <p:spPr>
          <a:xfrm>
            <a:off x="2294285" y="6019800"/>
            <a:ext cx="4512173" cy="584776"/>
          </a:xfrm>
          <a:prstGeom prst="rect">
            <a:avLst/>
          </a:prstGeom>
        </p:spPr>
        <p:txBody>
          <a:bodyPr wrap="none">
            <a:spAutoFit/>
          </a:bodyPr>
          <a:lstStyle/>
          <a:p>
            <a:pPr algn="ctr">
              <a:buNone/>
            </a:pPr>
            <a:r>
              <a:rPr lang="en-US" sz="3200" b="1" dirty="0" err="1">
                <a:solidFill>
                  <a:schemeClr val="bg1"/>
                </a:solidFill>
              </a:rPr>
              <a:t>www.scidentity.umd.edu</a:t>
            </a:r>
            <a:endParaRPr lang="en-US" sz="3200" b="1" dirty="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609600" y="685801"/>
            <a:ext cx="7924800" cy="5509200"/>
          </a:xfrm>
          <a:prstGeom prst="rect">
            <a:avLst/>
          </a:prstGeom>
          <a:noFill/>
        </p:spPr>
        <p:txBody>
          <a:bodyPr wrap="square" rtlCol="0">
            <a:spAutoFit/>
          </a:bodyPr>
          <a:lstStyle/>
          <a:p>
            <a:pPr algn="just"/>
            <a:r>
              <a:rPr lang="en-US" sz="4400" i="1" dirty="0" smtClean="0">
                <a:solidFill>
                  <a:schemeClr val="bg1"/>
                </a:solidFill>
                <a:latin typeface="Book Antiqua" pitchFamily="18" charset="0"/>
              </a:rPr>
              <a:t>“People said that 2012 the world would end, we would all be consumed in fire, end of story. THEY WERE WRONG!! If and when the world ends it will be by water……”</a:t>
            </a:r>
          </a:p>
          <a:p>
            <a:pPr algn="ctr"/>
            <a:endParaRPr lang="en-US" sz="4400" i="1" dirty="0" smtClean="0">
              <a:solidFill>
                <a:schemeClr val="bg1"/>
              </a:solidFill>
            </a:endParaRPr>
          </a:p>
          <a:p>
            <a:pPr algn="ctr"/>
            <a:endParaRPr lang="en-US" sz="4400" i="1" dirty="0">
              <a:solidFill>
                <a:schemeClr val="bg1"/>
              </a:solidFill>
            </a:endParaRPr>
          </a:p>
        </p:txBody>
      </p:sp>
      <p:sp>
        <p:nvSpPr>
          <p:cNvPr id="5" name="TextBox 4"/>
          <p:cNvSpPr txBox="1"/>
          <p:nvPr/>
        </p:nvSpPr>
        <p:spPr>
          <a:xfrm>
            <a:off x="457200" y="5562600"/>
            <a:ext cx="8382000" cy="830997"/>
          </a:xfrm>
          <a:prstGeom prst="rect">
            <a:avLst/>
          </a:prstGeom>
          <a:noFill/>
        </p:spPr>
        <p:txBody>
          <a:bodyPr wrap="square" rtlCol="0">
            <a:spAutoFit/>
          </a:bodyPr>
          <a:lstStyle/>
          <a:p>
            <a:r>
              <a:rPr lang="en-US" sz="2400" dirty="0" smtClean="0">
                <a:solidFill>
                  <a:schemeClr val="bg1"/>
                </a:solidFill>
              </a:rPr>
              <a:t>From “Polar Ice: When all the ice is gone” by</a:t>
            </a:r>
            <a:r>
              <a:rPr lang="en-US" sz="2400" dirty="0" smtClean="0">
                <a:solidFill>
                  <a:schemeClr val="bg1"/>
                </a:solidFill>
              </a:rPr>
              <a:t> </a:t>
            </a:r>
            <a:r>
              <a:rPr lang="en-US" sz="2400" dirty="0" smtClean="0">
                <a:solidFill>
                  <a:schemeClr val="bg1"/>
                </a:solidFill>
              </a:rPr>
              <a:t>a Student</a:t>
            </a:r>
            <a:endParaRPr lang="en-US" sz="2400" dirty="0" smtClean="0">
              <a:solidFill>
                <a:schemeClr val="bg1"/>
              </a:solidFill>
            </a:endParaRPr>
          </a:p>
          <a:p>
            <a:r>
              <a:rPr lang="en-US" sz="2400" dirty="0" smtClean="0">
                <a:solidFill>
                  <a:schemeClr val="bg1"/>
                </a:solidFill>
              </a:rPr>
              <a:t>Stuart</a:t>
            </a:r>
            <a:r>
              <a:rPr lang="en-US" sz="2400" dirty="0" smtClean="0">
                <a:solidFill>
                  <a:schemeClr val="bg1"/>
                </a:solidFill>
              </a:rPr>
              <a:t>-Hobson Middle School</a:t>
            </a:r>
            <a:endParaRPr lang="en-US" sz="2400"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rot="16200000">
            <a:off x="-1117314" y="3127802"/>
            <a:ext cx="5562601" cy="830997"/>
          </a:xfrm>
          <a:prstGeom prst="rect">
            <a:avLst/>
          </a:prstGeom>
          <a:noFill/>
        </p:spPr>
        <p:txBody>
          <a:bodyPr wrap="square" rtlCol="0">
            <a:spAutoFit/>
          </a:bodyPr>
          <a:lstStyle/>
          <a:p>
            <a:pPr algn="ctr"/>
            <a:r>
              <a:rPr lang="en-US" sz="4800" dirty="0" smtClean="0">
                <a:solidFill>
                  <a:schemeClr val="bg1"/>
                </a:solidFill>
              </a:rPr>
              <a:t>Project Goals</a:t>
            </a:r>
            <a:endParaRPr lang="en-US" sz="4800" dirty="0">
              <a:solidFill>
                <a:schemeClr val="bg1"/>
              </a:solidFill>
            </a:endParaRPr>
          </a:p>
        </p:txBody>
      </p:sp>
      <p:pic>
        <p:nvPicPr>
          <p:cNvPr id="1027" name="Picture 3" descr="C:\Users\Owner\Documents\grad school\iPAC\NSF\scidentity images\1336766644.png"/>
          <p:cNvPicPr>
            <a:picLocks noChangeAspect="1" noChangeArrowheads="1"/>
          </p:cNvPicPr>
          <p:nvPr/>
        </p:nvPicPr>
        <p:blipFill>
          <a:blip r:embed="rId3" cstate="print"/>
          <a:stretch>
            <a:fillRect/>
          </a:stretch>
        </p:blipFill>
        <p:spPr bwMode="auto">
          <a:xfrm>
            <a:off x="3810001" y="2971801"/>
            <a:ext cx="5328260" cy="3886200"/>
          </a:xfrm>
          <a:prstGeom prst="rect">
            <a:avLst/>
          </a:prstGeom>
          <a:noFill/>
        </p:spPr>
      </p:pic>
      <p:pic>
        <p:nvPicPr>
          <p:cNvPr id="1028" name="Picture 4" descr="C:\Users\Owner\Documents\grad school\iPAC\NSF\scidentity images\1336766386.png"/>
          <p:cNvPicPr>
            <a:picLocks noChangeAspect="1" noChangeArrowheads="1"/>
          </p:cNvPicPr>
          <p:nvPr/>
        </p:nvPicPr>
        <p:blipFill>
          <a:blip r:embed="rId4" cstate="print"/>
          <a:stretch>
            <a:fillRect/>
          </a:stretch>
        </p:blipFill>
        <p:spPr bwMode="auto">
          <a:xfrm>
            <a:off x="3810000" y="0"/>
            <a:ext cx="5334001" cy="3000374"/>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3352800" y="381000"/>
            <a:ext cx="1965025" cy="769441"/>
          </a:xfrm>
          <a:prstGeom prst="rect">
            <a:avLst/>
          </a:prstGeom>
          <a:noFill/>
        </p:spPr>
        <p:txBody>
          <a:bodyPr wrap="square" rtlCol="0">
            <a:spAutoFit/>
          </a:bodyPr>
          <a:lstStyle/>
          <a:p>
            <a:r>
              <a:rPr lang="en-US" sz="4400" dirty="0" smtClean="0">
                <a:solidFill>
                  <a:schemeClr val="bg1"/>
                </a:solidFill>
              </a:rPr>
              <a:t>Context</a:t>
            </a:r>
            <a:endParaRPr lang="en-US" sz="4400" dirty="0">
              <a:solidFill>
                <a:schemeClr val="bg1"/>
              </a:solidFill>
            </a:endParaRPr>
          </a:p>
        </p:txBody>
      </p:sp>
      <p:pic>
        <p:nvPicPr>
          <p:cNvPr id="3" name="Picture 2" descr="cyberlearning_map.png"/>
          <p:cNvPicPr>
            <a:picLocks noChangeAspect="1"/>
          </p:cNvPicPr>
          <p:nvPr/>
        </p:nvPicPr>
        <p:blipFill>
          <a:blip r:embed="rId3" cstate="print"/>
          <a:stretch>
            <a:fillRect/>
          </a:stretch>
        </p:blipFill>
        <p:spPr>
          <a:xfrm>
            <a:off x="1" y="1752600"/>
            <a:ext cx="9167272" cy="5131125"/>
          </a:xfrm>
          <a:prstGeom prst="rect">
            <a:avLst/>
          </a:prstGeom>
          <a:ln>
            <a:noFill/>
          </a:ln>
          <a:effectLst>
            <a:softEdge rad="112500"/>
          </a:effectLst>
        </p:spPr>
      </p:pic>
      <p:sp>
        <p:nvSpPr>
          <p:cNvPr id="4" name="TextBox 3"/>
          <p:cNvSpPr txBox="1"/>
          <p:nvPr/>
        </p:nvSpPr>
        <p:spPr>
          <a:xfrm>
            <a:off x="6553200" y="6096000"/>
            <a:ext cx="2286000" cy="369332"/>
          </a:xfrm>
          <a:prstGeom prst="rect">
            <a:avLst/>
          </a:prstGeom>
          <a:noFill/>
        </p:spPr>
        <p:txBody>
          <a:bodyPr wrap="square" rtlCol="0">
            <a:spAutoFit/>
          </a:bodyPr>
          <a:lstStyle/>
          <a:p>
            <a:r>
              <a:rPr lang="en-US" dirty="0" smtClean="0"/>
              <a:t>Sousa Middle School</a:t>
            </a:r>
            <a:endParaRPr lang="en-US" dirty="0"/>
          </a:p>
        </p:txBody>
      </p:sp>
      <p:sp>
        <p:nvSpPr>
          <p:cNvPr id="5" name="TextBox 4"/>
          <p:cNvSpPr txBox="1"/>
          <p:nvPr/>
        </p:nvSpPr>
        <p:spPr>
          <a:xfrm>
            <a:off x="4419600" y="2286000"/>
            <a:ext cx="2938690" cy="369332"/>
          </a:xfrm>
          <a:prstGeom prst="rect">
            <a:avLst/>
          </a:prstGeom>
          <a:noFill/>
        </p:spPr>
        <p:txBody>
          <a:bodyPr wrap="none" rtlCol="0">
            <a:spAutoFit/>
          </a:bodyPr>
          <a:lstStyle/>
          <a:p>
            <a:r>
              <a:rPr lang="en-US" dirty="0" smtClean="0"/>
              <a:t>Langdon Educational Campus</a:t>
            </a:r>
            <a:endParaRPr lang="en-US" dirty="0"/>
          </a:p>
        </p:txBody>
      </p:sp>
      <p:sp>
        <p:nvSpPr>
          <p:cNvPr id="6" name="TextBox 5"/>
          <p:cNvSpPr txBox="1"/>
          <p:nvPr/>
        </p:nvSpPr>
        <p:spPr>
          <a:xfrm>
            <a:off x="2743200" y="5029200"/>
            <a:ext cx="2937471" cy="369332"/>
          </a:xfrm>
          <a:prstGeom prst="rect">
            <a:avLst/>
          </a:prstGeom>
          <a:noFill/>
        </p:spPr>
        <p:txBody>
          <a:bodyPr wrap="none" rtlCol="0">
            <a:spAutoFit/>
          </a:bodyPr>
          <a:lstStyle/>
          <a:p>
            <a:r>
              <a:rPr lang="en-US" dirty="0" smtClean="0"/>
              <a:t>Stuart-Hobson Middle School</a:t>
            </a:r>
            <a:endParaRPr lang="en-US" dirty="0"/>
          </a:p>
        </p:txBody>
      </p:sp>
      <p:sp>
        <p:nvSpPr>
          <p:cNvPr id="7" name="TextBox 6"/>
          <p:cNvSpPr txBox="1"/>
          <p:nvPr/>
        </p:nvSpPr>
        <p:spPr>
          <a:xfrm>
            <a:off x="0" y="3886200"/>
            <a:ext cx="3584186" cy="369332"/>
          </a:xfrm>
          <a:prstGeom prst="rect">
            <a:avLst/>
          </a:prstGeom>
          <a:noFill/>
        </p:spPr>
        <p:txBody>
          <a:bodyPr wrap="none" rtlCol="0">
            <a:spAutoFit/>
          </a:bodyPr>
          <a:lstStyle/>
          <a:p>
            <a:r>
              <a:rPr lang="en-US" dirty="0" smtClean="0"/>
              <a:t>Francis-Stevens Educational Campus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0" y="381000"/>
            <a:ext cx="9144000" cy="769441"/>
          </a:xfrm>
          <a:prstGeom prst="rect">
            <a:avLst/>
          </a:prstGeom>
          <a:noFill/>
        </p:spPr>
        <p:txBody>
          <a:bodyPr wrap="square" rtlCol="0">
            <a:spAutoFit/>
          </a:bodyPr>
          <a:lstStyle/>
          <a:p>
            <a:pPr algn="ctr"/>
            <a:r>
              <a:rPr lang="en-US" sz="4400" dirty="0" smtClean="0">
                <a:solidFill>
                  <a:schemeClr val="bg1"/>
                </a:solidFill>
              </a:rPr>
              <a:t>Approach: Design Based Research</a:t>
            </a:r>
            <a:endParaRPr lang="en-US" sz="4400" dirty="0">
              <a:solidFill>
                <a:schemeClr val="bg1"/>
              </a:solidFill>
            </a:endParaRPr>
          </a:p>
        </p:txBody>
      </p:sp>
      <p:graphicFrame>
        <p:nvGraphicFramePr>
          <p:cNvPr id="8" name="Diagram 7"/>
          <p:cNvGraphicFramePr/>
          <p:nvPr/>
        </p:nvGraphicFramePr>
        <p:xfrm>
          <a:off x="1219200" y="1524000"/>
          <a:ext cx="6705600" cy="4953000"/>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chemeClr val="bg1"/>
                </a:solidFill>
              </a:rPr>
              <a:t>Designing Learning Environments to Foster STEM Identity and </a:t>
            </a:r>
            <a:r>
              <a:rPr lang="en-US" dirty="0" smtClean="0">
                <a:solidFill>
                  <a:schemeClr val="bg1"/>
                </a:solidFill>
              </a:rPr>
              <a:t>Interest </a:t>
            </a:r>
            <a:endParaRPr lang="en-US" dirty="0">
              <a:solidFill>
                <a:schemeClr val="bg1"/>
              </a:solidFill>
            </a:endParaRPr>
          </a:p>
        </p:txBody>
      </p:sp>
      <p:pic>
        <p:nvPicPr>
          <p:cNvPr id="5" name="Picture 4" descr="1336767412.png"/>
          <p:cNvPicPr>
            <a:picLocks noChangeAspect="1"/>
          </p:cNvPicPr>
          <p:nvPr/>
        </p:nvPicPr>
        <p:blipFill>
          <a:blip r:embed="rId3" cstate="print"/>
          <a:stretch>
            <a:fillRect/>
          </a:stretch>
        </p:blipFill>
        <p:spPr>
          <a:xfrm>
            <a:off x="6178804" y="1905000"/>
            <a:ext cx="2958592" cy="1664208"/>
          </a:xfrm>
          <a:prstGeom prst="rect">
            <a:avLst/>
          </a:prstGeom>
          <a:ln>
            <a:noFill/>
          </a:ln>
          <a:effectLst>
            <a:softEdge rad="112500"/>
          </a:effectLst>
        </p:spPr>
      </p:pic>
      <p:pic>
        <p:nvPicPr>
          <p:cNvPr id="4" name="Content Placeholder 3" descr="1336766644.png"/>
          <p:cNvPicPr>
            <a:picLocks noGrp="1" noChangeAspect="1"/>
          </p:cNvPicPr>
          <p:nvPr>
            <p:ph idx="1"/>
          </p:nvPr>
        </p:nvPicPr>
        <p:blipFill>
          <a:blip r:embed="rId4" cstate="print"/>
          <a:stretch>
            <a:fillRect/>
          </a:stretch>
        </p:blipFill>
        <p:spPr>
          <a:xfrm>
            <a:off x="4763" y="3581400"/>
            <a:ext cx="3785681" cy="2827431"/>
          </a:xfrm>
          <a:prstGeom prst="rect">
            <a:avLst/>
          </a:prstGeom>
          <a:ln>
            <a:noFill/>
          </a:ln>
          <a:effectLst>
            <a:softEdge rad="112500"/>
          </a:effectLst>
        </p:spPr>
      </p:pic>
      <p:pic>
        <p:nvPicPr>
          <p:cNvPr id="7" name="Picture 6" descr="1336768228.png"/>
          <p:cNvPicPr>
            <a:picLocks noChangeAspect="1"/>
          </p:cNvPicPr>
          <p:nvPr/>
        </p:nvPicPr>
        <p:blipFill>
          <a:blip r:embed="rId5" cstate="print"/>
          <a:stretch>
            <a:fillRect/>
          </a:stretch>
        </p:blipFill>
        <p:spPr>
          <a:xfrm>
            <a:off x="1465367" y="1828800"/>
            <a:ext cx="2958574" cy="2209800"/>
          </a:xfrm>
          <a:prstGeom prst="rect">
            <a:avLst/>
          </a:prstGeom>
          <a:ln>
            <a:noFill/>
          </a:ln>
          <a:effectLst>
            <a:softEdge rad="112500"/>
          </a:effectLst>
        </p:spPr>
      </p:pic>
      <p:pic>
        <p:nvPicPr>
          <p:cNvPr id="8" name="Picture 7" descr="1336770152.png"/>
          <p:cNvPicPr>
            <a:picLocks noChangeAspect="1"/>
          </p:cNvPicPr>
          <p:nvPr/>
        </p:nvPicPr>
        <p:blipFill>
          <a:blip r:embed="rId6" cstate="print"/>
          <a:stretch>
            <a:fillRect/>
          </a:stretch>
        </p:blipFill>
        <p:spPr>
          <a:xfrm>
            <a:off x="4038600" y="2667000"/>
            <a:ext cx="2847975" cy="37973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Designing for Multiple </a:t>
            </a:r>
            <a:r>
              <a:rPr lang="en-US" dirty="0" err="1">
                <a:solidFill>
                  <a:schemeClr val="bg1"/>
                </a:solidFill>
              </a:rPr>
              <a:t>Literacies</a:t>
            </a:r>
            <a:endParaRPr lang="en-US" dirty="0">
              <a:solidFill>
                <a:schemeClr val="bg1"/>
              </a:solidFill>
            </a:endParaRPr>
          </a:p>
        </p:txBody>
      </p:sp>
      <p:pic>
        <p:nvPicPr>
          <p:cNvPr id="3074" name="Picture 2" descr="C:\Users\Owner\Documents\grad school\iPAC\NSF\scidentity images\1336768360.png"/>
          <p:cNvPicPr>
            <a:picLocks noChangeAspect="1" noChangeArrowheads="1"/>
          </p:cNvPicPr>
          <p:nvPr/>
        </p:nvPicPr>
        <p:blipFill>
          <a:blip r:embed="rId3" cstate="print"/>
          <a:stretch>
            <a:fillRect/>
          </a:stretch>
        </p:blipFill>
        <p:spPr bwMode="auto">
          <a:xfrm>
            <a:off x="5487786" y="2057400"/>
            <a:ext cx="3652310" cy="2727960"/>
          </a:xfrm>
          <a:prstGeom prst="rect">
            <a:avLst/>
          </a:prstGeom>
          <a:ln>
            <a:noFill/>
          </a:ln>
          <a:effectLst>
            <a:softEdge rad="112500"/>
          </a:effectLst>
        </p:spPr>
      </p:pic>
      <p:pic>
        <p:nvPicPr>
          <p:cNvPr id="3075" name="Picture 3" descr="C:\Users\Owner\Documents\grad school\iPAC\NSF\scidentity images\1336768349.png"/>
          <p:cNvPicPr>
            <a:picLocks noChangeAspect="1" noChangeArrowheads="1"/>
          </p:cNvPicPr>
          <p:nvPr/>
        </p:nvPicPr>
        <p:blipFill>
          <a:blip r:embed="rId4" cstate="print"/>
          <a:stretch>
            <a:fillRect/>
          </a:stretch>
        </p:blipFill>
        <p:spPr bwMode="auto">
          <a:xfrm>
            <a:off x="0" y="2642196"/>
            <a:ext cx="3837162" cy="2158403"/>
          </a:xfrm>
          <a:prstGeom prst="rect">
            <a:avLst/>
          </a:prstGeom>
          <a:ln>
            <a:noFill/>
          </a:ln>
          <a:effectLst>
            <a:softEdge rad="112500"/>
          </a:effectLst>
        </p:spPr>
      </p:pic>
      <p:pic>
        <p:nvPicPr>
          <p:cNvPr id="6" name="Content Placeholder 5" descr="1336767507.png"/>
          <p:cNvPicPr>
            <a:picLocks noGrp="1" noChangeAspect="1"/>
          </p:cNvPicPr>
          <p:nvPr>
            <p:ph idx="1"/>
          </p:nvPr>
        </p:nvPicPr>
        <p:blipFill>
          <a:blip r:embed="rId5" cstate="print"/>
          <a:stretch>
            <a:fillRect/>
          </a:stretch>
        </p:blipFill>
        <p:spPr>
          <a:xfrm>
            <a:off x="3781425" y="3416300"/>
            <a:ext cx="2238375" cy="29845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solidFill>
                  <a:schemeClr val="bg1"/>
                </a:solidFill>
              </a:rPr>
              <a:t>Co-Designing with Librarians and Students</a:t>
            </a:r>
            <a:endParaRPr lang="en-US" dirty="0">
              <a:solidFill>
                <a:schemeClr val="bg1"/>
              </a:solidFill>
            </a:endParaRPr>
          </a:p>
        </p:txBody>
      </p:sp>
      <p:pic>
        <p:nvPicPr>
          <p:cNvPr id="4" name="Content Placeholder 3" descr="1336767483.png"/>
          <p:cNvPicPr>
            <a:picLocks noGrp="1" noChangeAspect="1"/>
          </p:cNvPicPr>
          <p:nvPr>
            <p:ph idx="1"/>
          </p:nvPr>
        </p:nvPicPr>
        <p:blipFill>
          <a:blip r:embed="rId3" cstate="print"/>
          <a:stretch>
            <a:fillRect/>
          </a:stretch>
        </p:blipFill>
        <p:spPr>
          <a:xfrm>
            <a:off x="0" y="2895600"/>
            <a:ext cx="2571750" cy="3429000"/>
          </a:xfrm>
          <a:prstGeom prst="rect">
            <a:avLst/>
          </a:prstGeom>
          <a:ln>
            <a:noFill/>
          </a:ln>
          <a:effectLst>
            <a:softEdge rad="112500"/>
          </a:effectLst>
        </p:spPr>
      </p:pic>
      <p:pic>
        <p:nvPicPr>
          <p:cNvPr id="2050" name="Picture 2" descr="C:\Users\Owner\Documents\grad school\iPAC\NSF\scidentity images\1336769044.png"/>
          <p:cNvPicPr>
            <a:picLocks noChangeAspect="1" noChangeArrowheads="1"/>
          </p:cNvPicPr>
          <p:nvPr/>
        </p:nvPicPr>
        <p:blipFill>
          <a:blip r:embed="rId4" cstate="print"/>
          <a:srcRect l="25119" r="8659"/>
          <a:stretch>
            <a:fillRect/>
          </a:stretch>
        </p:blipFill>
        <p:spPr bwMode="auto">
          <a:xfrm rot="5400000">
            <a:off x="3494040" y="4506959"/>
            <a:ext cx="2209801" cy="2492281"/>
          </a:xfrm>
          <a:prstGeom prst="rect">
            <a:avLst/>
          </a:prstGeom>
          <a:ln>
            <a:noFill/>
          </a:ln>
          <a:effectLst>
            <a:softEdge rad="112500"/>
          </a:effectLst>
        </p:spPr>
      </p:pic>
      <p:pic>
        <p:nvPicPr>
          <p:cNvPr id="2051" name="Picture 3" descr="C:\Users\Owner\Documents\grad school\iPAC\NSF\scidentity images\1336768985.png"/>
          <p:cNvPicPr>
            <a:picLocks noChangeAspect="1" noChangeArrowheads="1"/>
          </p:cNvPicPr>
          <p:nvPr/>
        </p:nvPicPr>
        <p:blipFill>
          <a:blip r:embed="rId5" cstate="print"/>
          <a:stretch>
            <a:fillRect/>
          </a:stretch>
        </p:blipFill>
        <p:spPr bwMode="auto">
          <a:xfrm>
            <a:off x="6610350" y="2895600"/>
            <a:ext cx="2533650" cy="3378200"/>
          </a:xfrm>
          <a:prstGeom prst="rect">
            <a:avLst/>
          </a:prstGeom>
          <a:ln>
            <a:noFill/>
          </a:ln>
          <a:effectLst>
            <a:softEdge rad="112500"/>
          </a:effectLst>
        </p:spPr>
      </p:pic>
      <p:pic>
        <p:nvPicPr>
          <p:cNvPr id="1026" name="Picture 2" descr="C:\Users\Owner\Documents\grad school\iPAC\NSF\scidentity images\content.jpg"/>
          <p:cNvPicPr>
            <a:picLocks noChangeAspect="1" noChangeArrowheads="1"/>
          </p:cNvPicPr>
          <p:nvPr/>
        </p:nvPicPr>
        <p:blipFill>
          <a:blip r:embed="rId6" cstate="print"/>
          <a:srcRect/>
          <a:stretch>
            <a:fillRect/>
          </a:stretch>
        </p:blipFill>
        <p:spPr bwMode="auto">
          <a:xfrm flipV="1">
            <a:off x="2590800" y="1524000"/>
            <a:ext cx="3832225" cy="2874169"/>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73162"/>
          </a:xfrm>
        </p:spPr>
        <p:txBody>
          <a:bodyPr>
            <a:normAutofit fontScale="90000"/>
          </a:bodyPr>
          <a:lstStyle/>
          <a:p>
            <a:r>
              <a:rPr lang="en-US" dirty="0">
                <a:solidFill>
                  <a:schemeClr val="bg1"/>
                </a:solidFill>
              </a:rPr>
              <a:t>Designing Online Community to Foster Positive, Enhancing Learning Interaction</a:t>
            </a:r>
          </a:p>
        </p:txBody>
      </p:sp>
      <p:pic>
        <p:nvPicPr>
          <p:cNvPr id="4" name="Content Placeholder 3" descr="homepage.jpg"/>
          <p:cNvPicPr>
            <a:picLocks noGrp="1" noChangeAspect="1"/>
          </p:cNvPicPr>
          <p:nvPr>
            <p:ph idx="1"/>
          </p:nvPr>
        </p:nvPicPr>
        <p:blipFill>
          <a:blip r:embed="rId3" cstate="print"/>
          <a:srcRect b="42757"/>
          <a:stretch>
            <a:fillRect/>
          </a:stretch>
        </p:blipFill>
        <p:spPr>
          <a:xfrm>
            <a:off x="533400" y="1676400"/>
            <a:ext cx="6233885" cy="2590800"/>
          </a:xfrm>
        </p:spPr>
      </p:pic>
      <p:pic>
        <p:nvPicPr>
          <p:cNvPr id="5" name="Picture 4" descr="your_comment_has_been_added.png"/>
          <p:cNvPicPr>
            <a:picLocks noChangeAspect="1"/>
          </p:cNvPicPr>
          <p:nvPr/>
        </p:nvPicPr>
        <p:blipFill>
          <a:blip r:embed="rId4" cstate="print"/>
          <a:stretch>
            <a:fillRect/>
          </a:stretch>
        </p:blipFill>
        <p:spPr>
          <a:xfrm>
            <a:off x="4314151" y="3429000"/>
            <a:ext cx="4829849" cy="1629002"/>
          </a:xfrm>
          <a:prstGeom prst="rect">
            <a:avLst/>
          </a:prstGeom>
        </p:spPr>
      </p:pic>
      <p:pic>
        <p:nvPicPr>
          <p:cNvPr id="6" name="Picture 5" descr="feedback.png"/>
          <p:cNvPicPr>
            <a:picLocks noChangeAspect="1"/>
          </p:cNvPicPr>
          <p:nvPr/>
        </p:nvPicPr>
        <p:blipFill>
          <a:blip r:embed="rId5" cstate="print"/>
          <a:stretch>
            <a:fillRect/>
          </a:stretch>
        </p:blipFill>
        <p:spPr>
          <a:xfrm>
            <a:off x="381000" y="4648200"/>
            <a:ext cx="5334745" cy="1219370"/>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1103</TotalTime>
  <Words>530</Words>
  <Application>Microsoft Macintosh PowerPoint</Application>
  <PresentationFormat>On-screen Show (4:3)</PresentationFormat>
  <Paragraphs>63</Paragraphs>
  <Slides>11</Slides>
  <Notes>11</Notes>
  <HiddenSlides>0</HiddenSlides>
  <MMClips>0</MMClips>
  <ScaleCrop>false</ScaleCrop>
  <HeadingPairs>
    <vt:vector size="4" baseType="variant">
      <vt:variant>
        <vt:lpstr>Design Template</vt:lpstr>
      </vt:variant>
      <vt:variant>
        <vt:i4>1</vt:i4>
      </vt:variant>
      <vt:variant>
        <vt:lpstr>Slide Titles</vt:lpstr>
      </vt:variant>
      <vt:variant>
        <vt:i4>11</vt:i4>
      </vt:variant>
    </vt:vector>
  </HeadingPairs>
  <TitlesOfParts>
    <vt:vector size="12" baseType="lpstr">
      <vt:lpstr>Office Theme</vt:lpstr>
      <vt:lpstr>Designing Sci-dentities: How Sci-Fi, Re-Mix, and Social Media can Promote Youth Interest in Science</vt:lpstr>
      <vt:lpstr>Slide 2</vt:lpstr>
      <vt:lpstr>Slide 3</vt:lpstr>
      <vt:lpstr>Slide 4</vt:lpstr>
      <vt:lpstr>Slide 5</vt:lpstr>
      <vt:lpstr>Designing Learning Environments to Foster STEM Identity and Interest </vt:lpstr>
      <vt:lpstr>Designing for Multiple Literacies</vt:lpstr>
      <vt:lpstr>Co-Designing with Librarians and Students</vt:lpstr>
      <vt:lpstr>Designing Online Community to Foster Positive, Enhancing Learning Interaction</vt:lpstr>
      <vt:lpstr>Take Aways</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Designing Sci-dentities: How Sci-Fi, Re-Mix, and Social Media can Promote Youth Interest in Science</dc:title>
  <dc:creator>Amanda Waugh</dc:creator>
  <cp:lastModifiedBy>June  Ahn</cp:lastModifiedBy>
  <cp:revision>45</cp:revision>
  <dcterms:created xsi:type="dcterms:W3CDTF">2012-05-22T15:01:56Z</dcterms:created>
  <dcterms:modified xsi:type="dcterms:W3CDTF">2012-05-22T15:34:50Z</dcterms:modified>
</cp:coreProperties>
</file>