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26"/>
  </p:notesMasterIdLst>
  <p:sldIdLst>
    <p:sldId id="292" r:id="rId3"/>
    <p:sldId id="291" r:id="rId4"/>
    <p:sldId id="262" r:id="rId5"/>
    <p:sldId id="298" r:id="rId6"/>
    <p:sldId id="257" r:id="rId7"/>
    <p:sldId id="294" r:id="rId8"/>
    <p:sldId id="288" r:id="rId9"/>
    <p:sldId id="295" r:id="rId10"/>
    <p:sldId id="272" r:id="rId11"/>
    <p:sldId id="299" r:id="rId12"/>
    <p:sldId id="256" r:id="rId13"/>
    <p:sldId id="296" r:id="rId14"/>
    <p:sldId id="287" r:id="rId15"/>
    <p:sldId id="271" r:id="rId16"/>
    <p:sldId id="258" r:id="rId17"/>
    <p:sldId id="264" r:id="rId18"/>
    <p:sldId id="275" r:id="rId19"/>
    <p:sldId id="277" r:id="rId20"/>
    <p:sldId id="283" r:id="rId21"/>
    <p:sldId id="285" r:id="rId22"/>
    <p:sldId id="279" r:id="rId23"/>
    <p:sldId id="297" r:id="rId24"/>
    <p:sldId id="29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09" autoAdjust="0"/>
  </p:normalViewPr>
  <p:slideViewPr>
    <p:cSldViewPr snapToGrid="0" snapToObjects="1">
      <p:cViewPr varScale="1">
        <p:scale>
          <a:sx n="117" d="100"/>
          <a:sy n="117" d="100"/>
        </p:scale>
        <p:origin x="-14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ichellefalcone:Downloads:Skills_2_2011-3.xlsx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michellefalcone:Downloads:Skills_2_201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mieSeff:Downloads:Skills_2_2011(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ustin\AppData\Local\Temp\Skills_2_201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C:\Users\Imran%20Omer\AppData\Local\Temp\Skills_2_201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10531496063"/>
          <c:y val="0.0240740740740741"/>
          <c:w val="0.761917541557305"/>
          <c:h val="0.834543307086614"/>
        </c:manualLayout>
      </c:layout>
      <c:lineChart>
        <c:grouping val="standard"/>
        <c:varyColors val="0"/>
        <c:ser>
          <c:idx val="1"/>
          <c:order val="1"/>
          <c:tx>
            <c:v>Assassins</c:v>
          </c:tx>
          <c:cat>
            <c:strRef>
              <c:f>Assassins!$M$9:$S$9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Assassins!$M$10:$S$10</c:f>
              <c:numCache>
                <c:formatCode>0.00</c:formatCode>
                <c:ptCount val="7"/>
                <c:pt idx="0">
                  <c:v>53.62437449015796</c:v>
                </c:pt>
                <c:pt idx="1">
                  <c:v>55.19422132545606</c:v>
                </c:pt>
                <c:pt idx="2">
                  <c:v>53.99218266711863</c:v>
                </c:pt>
                <c:pt idx="3">
                  <c:v>75.58839091762468</c:v>
                </c:pt>
                <c:pt idx="4">
                  <c:v>57.72137616020575</c:v>
                </c:pt>
                <c:pt idx="5">
                  <c:v>24.86451248202118</c:v>
                </c:pt>
                <c:pt idx="6">
                  <c:v>55.96981930025506</c:v>
                </c:pt>
              </c:numCache>
            </c:numRef>
          </c:val>
          <c:smooth val="0"/>
        </c:ser>
        <c:ser>
          <c:idx val="2"/>
          <c:order val="2"/>
          <c:tx>
            <c:v>Angry Birds</c:v>
          </c:tx>
          <c:cat>
            <c:strRef>
              <c:f>Angry_Birds!$M$7:$S$7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Angry_Birds!$M$8:$S$8</c:f>
              <c:numCache>
                <c:formatCode>0.00</c:formatCode>
                <c:ptCount val="7"/>
                <c:pt idx="0">
                  <c:v>39.98880895184246</c:v>
                </c:pt>
                <c:pt idx="1">
                  <c:v>41.75091085696556</c:v>
                </c:pt>
                <c:pt idx="2">
                  <c:v>14.64407025775533</c:v>
                </c:pt>
                <c:pt idx="3">
                  <c:v>43.52793675621164</c:v>
                </c:pt>
                <c:pt idx="4">
                  <c:v>44.89072009399428</c:v>
                </c:pt>
                <c:pt idx="5">
                  <c:v>63.4623717590469</c:v>
                </c:pt>
                <c:pt idx="6">
                  <c:v>63.4469504244</c:v>
                </c:pt>
              </c:numCache>
            </c:numRef>
          </c:val>
          <c:smooth val="0"/>
        </c:ser>
        <c:ser>
          <c:idx val="3"/>
          <c:order val="3"/>
          <c:tx>
            <c:v>Dance Central</c:v>
          </c:tx>
          <c:cat>
            <c:strRef>
              <c:f>Dance_Central!$M$8:$S$8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Dance_Central!$M$9:$S$9</c:f>
              <c:numCache>
                <c:formatCode>0.00</c:formatCode>
                <c:ptCount val="7"/>
                <c:pt idx="0">
                  <c:v>67.56713256352305</c:v>
                </c:pt>
                <c:pt idx="1">
                  <c:v>29.44184752056568</c:v>
                </c:pt>
                <c:pt idx="2">
                  <c:v>26.86683105339373</c:v>
                </c:pt>
                <c:pt idx="3">
                  <c:v>39.60617158126475</c:v>
                </c:pt>
                <c:pt idx="4">
                  <c:v>28.7265168550992</c:v>
                </c:pt>
                <c:pt idx="5">
                  <c:v>28.99330724501396</c:v>
                </c:pt>
                <c:pt idx="6">
                  <c:v>61.32316467275103</c:v>
                </c:pt>
              </c:numCache>
            </c:numRef>
          </c:val>
          <c:smooth val="0"/>
        </c:ser>
        <c:ser>
          <c:idx val="4"/>
          <c:order val="4"/>
          <c:tx>
            <c:v>Final Fantasy</c:v>
          </c:tx>
          <c:cat>
            <c:strRef>
              <c:f>Final_Fantasy!$M$13:$S$13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Final_Fantasy!$M$14:$S$14</c:f>
              <c:numCache>
                <c:formatCode>0.00</c:formatCode>
                <c:ptCount val="7"/>
                <c:pt idx="0">
                  <c:v>22.66529130069276</c:v>
                </c:pt>
                <c:pt idx="1">
                  <c:v>64.75651774743328</c:v>
                </c:pt>
                <c:pt idx="2">
                  <c:v>58.87143616506153</c:v>
                </c:pt>
                <c:pt idx="3">
                  <c:v>40.66012723590355</c:v>
                </c:pt>
                <c:pt idx="4">
                  <c:v>61.5242155317758</c:v>
                </c:pt>
                <c:pt idx="5">
                  <c:v>54.61471386134895</c:v>
                </c:pt>
                <c:pt idx="6">
                  <c:v>53.66321860168071</c:v>
                </c:pt>
              </c:numCache>
            </c:numRef>
          </c:val>
          <c:smooth val="0"/>
        </c:ser>
        <c:ser>
          <c:idx val="5"/>
          <c:order val="5"/>
          <c:tx>
            <c:v>Mario Kart</c:v>
          </c:tx>
          <c:cat>
            <c:strRef>
              <c:f>Mario_Kart!$M$11:$S$11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Mario_Kart!$M$12:$S$12</c:f>
              <c:numCache>
                <c:formatCode>0.00</c:formatCode>
                <c:ptCount val="7"/>
                <c:pt idx="0">
                  <c:v>62.46871221691053</c:v>
                </c:pt>
                <c:pt idx="1">
                  <c:v>30.60667372254994</c:v>
                </c:pt>
                <c:pt idx="2">
                  <c:v>41.7397959996603</c:v>
                </c:pt>
                <c:pt idx="3">
                  <c:v>48.06113156094835</c:v>
                </c:pt>
                <c:pt idx="4">
                  <c:v>31.13568904696128</c:v>
                </c:pt>
                <c:pt idx="5">
                  <c:v>50.69670257932523</c:v>
                </c:pt>
                <c:pt idx="6">
                  <c:v>52.26475802752216</c:v>
                </c:pt>
              </c:numCache>
            </c:numRef>
          </c:val>
          <c:smooth val="0"/>
        </c:ser>
        <c:ser>
          <c:idx val="0"/>
          <c:order val="0"/>
          <c:tx>
            <c:v>Prof Layton</c:v>
          </c:tx>
          <c:cat>
            <c:strRef>
              <c:f>Prof_Layton!$M$9:$S$9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Prof_Layton!$M$10:$S$10</c:f>
              <c:numCache>
                <c:formatCode>0.00</c:formatCode>
                <c:ptCount val="7"/>
                <c:pt idx="0">
                  <c:v>0.412340349745341</c:v>
                </c:pt>
                <c:pt idx="1">
                  <c:v>61.4239726533616</c:v>
                </c:pt>
                <c:pt idx="2">
                  <c:v>12.60344947490677</c:v>
                </c:pt>
                <c:pt idx="3">
                  <c:v>39.34401489888515</c:v>
                </c:pt>
                <c:pt idx="4">
                  <c:v>90.28386252475426</c:v>
                </c:pt>
                <c:pt idx="5">
                  <c:v>42.47032949289517</c:v>
                </c:pt>
                <c:pt idx="6">
                  <c:v>60.36352375719607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1488056"/>
        <c:axId val="2087916744"/>
      </c:lineChart>
      <c:valAx>
        <c:axId val="208791674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091488056"/>
        <c:crosses val="autoZero"/>
        <c:crossBetween val="between"/>
      </c:valAx>
      <c:catAx>
        <c:axId val="2091488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087916744"/>
        <c:crosses val="autoZero"/>
        <c:auto val="1"/>
        <c:lblAlgn val="ctr"/>
        <c:lblOffset val="100"/>
        <c:noMultiLvlLbl val="0"/>
      </c:cat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7106277203035"/>
          <c:y val="0.0538473558601998"/>
          <c:w val="0.744484730759033"/>
          <c:h val="0.71445338817147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chemeClr val="accent2"/>
              </a:solidFill>
            </a:ln>
          </c:spPr>
          <c:marker>
            <c:symbol val="none"/>
          </c:marker>
          <c:cat>
            <c:strRef>
              <c:f>Assassins!$M$9:$S$9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Assassins!$M$10:$S$10</c:f>
              <c:numCache>
                <c:formatCode>0.00</c:formatCode>
                <c:ptCount val="7"/>
                <c:pt idx="0">
                  <c:v>53.62437449015796</c:v>
                </c:pt>
                <c:pt idx="1">
                  <c:v>55.19422132545606</c:v>
                </c:pt>
                <c:pt idx="2">
                  <c:v>53.99218266711863</c:v>
                </c:pt>
                <c:pt idx="3">
                  <c:v>75.58839091762445</c:v>
                </c:pt>
                <c:pt idx="4">
                  <c:v>57.72137616020577</c:v>
                </c:pt>
                <c:pt idx="5">
                  <c:v>24.86451248202118</c:v>
                </c:pt>
                <c:pt idx="6">
                  <c:v>55.96981930025506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1187528"/>
        <c:axId val="2091247848"/>
      </c:lineChart>
      <c:catAx>
        <c:axId val="20911875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091247848"/>
        <c:crosses val="autoZero"/>
        <c:auto val="1"/>
        <c:lblAlgn val="ctr"/>
        <c:lblOffset val="100"/>
        <c:noMultiLvlLbl val="0"/>
      </c:catAx>
      <c:valAx>
        <c:axId val="2091247848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</c:majorGridlines>
        <c:numFmt formatCode="0.00" sourceLinked="1"/>
        <c:majorTickMark val="out"/>
        <c:minorTickMark val="none"/>
        <c:tickLblPos val="nextTo"/>
        <c:crossAx val="20911875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759025701721736"/>
          <c:y val="0.0336237206286312"/>
          <c:w val="0.8989742562795"/>
          <c:h val="0.732700178240341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Angry_Birds!$M$7:$S$7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Angry_Birds!$M$8:$S$8</c:f>
              <c:numCache>
                <c:formatCode>0.00</c:formatCode>
                <c:ptCount val="7"/>
                <c:pt idx="0">
                  <c:v>39.98880895184241</c:v>
                </c:pt>
                <c:pt idx="1">
                  <c:v>41.75091085696556</c:v>
                </c:pt>
                <c:pt idx="2">
                  <c:v>14.64407025775533</c:v>
                </c:pt>
                <c:pt idx="3">
                  <c:v>43.52793675621164</c:v>
                </c:pt>
                <c:pt idx="4">
                  <c:v>44.89072009399428</c:v>
                </c:pt>
                <c:pt idx="5">
                  <c:v>63.4623717590469</c:v>
                </c:pt>
                <c:pt idx="6">
                  <c:v>63.4469504244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5816120"/>
        <c:axId val="2086145576"/>
      </c:lineChart>
      <c:catAx>
        <c:axId val="2085816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086145576"/>
        <c:crosses val="autoZero"/>
        <c:auto val="1"/>
        <c:lblAlgn val="ctr"/>
        <c:lblOffset val="100"/>
        <c:noMultiLvlLbl val="0"/>
      </c:catAx>
      <c:valAx>
        <c:axId val="208614557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085816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601053149606299"/>
          <c:y val="0.0167751511139515"/>
          <c:w val="0.92739468503937"/>
          <c:h val="0.730628497987752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Mario_Kart!$M$11:$S$11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Mario_Kart!$M$12:$S$12</c:f>
              <c:numCache>
                <c:formatCode>0.00</c:formatCode>
                <c:ptCount val="7"/>
                <c:pt idx="0">
                  <c:v>62.46871221691053</c:v>
                </c:pt>
                <c:pt idx="1">
                  <c:v>30.60667372254994</c:v>
                </c:pt>
                <c:pt idx="2">
                  <c:v>41.7397959996603</c:v>
                </c:pt>
                <c:pt idx="3">
                  <c:v>48.06113156094835</c:v>
                </c:pt>
                <c:pt idx="4">
                  <c:v>31.13568904696128</c:v>
                </c:pt>
                <c:pt idx="5">
                  <c:v>50.69670257932523</c:v>
                </c:pt>
                <c:pt idx="6">
                  <c:v>52.26475802752216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6057608"/>
        <c:axId val="2086068008"/>
      </c:lineChart>
      <c:catAx>
        <c:axId val="2086057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2086068008"/>
        <c:crosses val="autoZero"/>
        <c:auto val="1"/>
        <c:lblAlgn val="ctr"/>
        <c:lblOffset val="100"/>
        <c:noMultiLvlLbl val="0"/>
      </c:catAx>
      <c:valAx>
        <c:axId val="208606800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0860576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Prof_Layton!$M$9:$S$9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Prof_Layton!$M$10:$S$10</c:f>
              <c:numCache>
                <c:formatCode>0.00</c:formatCode>
                <c:ptCount val="7"/>
                <c:pt idx="0">
                  <c:v>0.412340349745341</c:v>
                </c:pt>
                <c:pt idx="1">
                  <c:v>61.4239726533616</c:v>
                </c:pt>
                <c:pt idx="2">
                  <c:v>12.60344947490677</c:v>
                </c:pt>
                <c:pt idx="3">
                  <c:v>39.34401489888515</c:v>
                </c:pt>
                <c:pt idx="4">
                  <c:v>90.28386252475417</c:v>
                </c:pt>
                <c:pt idx="5">
                  <c:v>42.47032949289515</c:v>
                </c:pt>
                <c:pt idx="6">
                  <c:v>60.36352375719601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6675272"/>
        <c:axId val="2086684456"/>
      </c:lineChart>
      <c:catAx>
        <c:axId val="2086675272"/>
        <c:scaling>
          <c:orientation val="minMax"/>
        </c:scaling>
        <c:delete val="0"/>
        <c:axPos val="b"/>
        <c:majorTickMark val="out"/>
        <c:minorTickMark val="none"/>
        <c:tickLblPos val="nextTo"/>
        <c:crossAx val="2086684456"/>
        <c:crosses val="autoZero"/>
        <c:auto val="1"/>
        <c:lblAlgn val="ctr"/>
        <c:lblOffset val="100"/>
        <c:noMultiLvlLbl val="0"/>
      </c:catAx>
      <c:valAx>
        <c:axId val="208668445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0866752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2607404144704"/>
          <c:y val="0.0334267315826483"/>
          <c:w val="0.805156344639612"/>
          <c:h val="0.805704693989414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4BACC6">
                  <a:lumMod val="75000"/>
                </a:srgbClr>
              </a:solidFill>
            </a:ln>
          </c:spPr>
          <c:marker>
            <c:symbol val="none"/>
          </c:marker>
          <c:cat>
            <c:strRef>
              <c:f>Final_Fantasy!$M$13:$S$13</c:f>
              <c:strCache>
                <c:ptCount val="7"/>
                <c:pt idx="0">
                  <c:v>Coordination</c:v>
                </c:pt>
                <c:pt idx="1">
                  <c:v>Verbal</c:v>
                </c:pt>
                <c:pt idx="2">
                  <c:v>Resources</c:v>
                </c:pt>
                <c:pt idx="3">
                  <c:v>Observation</c:v>
                </c:pt>
                <c:pt idx="4">
                  <c:v>Creativity</c:v>
                </c:pt>
                <c:pt idx="5">
                  <c:v>Human-Human</c:v>
                </c:pt>
                <c:pt idx="6">
                  <c:v>Persistence</c:v>
                </c:pt>
              </c:strCache>
            </c:strRef>
          </c:cat>
          <c:val>
            <c:numRef>
              <c:f>Final_Fantasy!$M$14:$S$14</c:f>
              <c:numCache>
                <c:formatCode>0.00</c:formatCode>
                <c:ptCount val="7"/>
                <c:pt idx="0">
                  <c:v>22.66529130069276</c:v>
                </c:pt>
                <c:pt idx="1">
                  <c:v>64.75651774743328</c:v>
                </c:pt>
                <c:pt idx="2">
                  <c:v>58.87143616506149</c:v>
                </c:pt>
                <c:pt idx="3">
                  <c:v>40.66012723590355</c:v>
                </c:pt>
                <c:pt idx="4">
                  <c:v>61.5242155317758</c:v>
                </c:pt>
                <c:pt idx="5">
                  <c:v>54.61471386134895</c:v>
                </c:pt>
                <c:pt idx="6">
                  <c:v>53.66321860168071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373496"/>
        <c:axId val="2094376440"/>
      </c:lineChart>
      <c:catAx>
        <c:axId val="2094373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094376440"/>
        <c:crosses val="autoZero"/>
        <c:auto val="1"/>
        <c:lblAlgn val="ctr"/>
        <c:lblOffset val="100"/>
        <c:noMultiLvlLbl val="0"/>
      </c:catAx>
      <c:valAx>
        <c:axId val="20943764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209437349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0.1986</cdr:x>
      <cdr:y>0.79756</cdr:y>
    </cdr:from>
    <cdr:to>
      <cdr:x>0.34724</cdr:x>
      <cdr:y>0.86254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15987" y="5469691"/>
          <a:ext cx="1359206" cy="4455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Prof Layton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0.64765</cdr:x>
      <cdr:y>0.11786</cdr:y>
    </cdr:from>
    <cdr:to>
      <cdr:x>0.7963</cdr:x>
      <cdr:y>0.18284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922122" y="808314"/>
          <a:ext cx="1359206" cy="4455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Final Fantasy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0.72319</cdr:x>
      <cdr:y>0.26802</cdr:y>
    </cdr:from>
    <cdr:to>
      <cdr:x>0.87184</cdr:x>
      <cdr:y>0.34203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612865" y="1838083"/>
          <a:ext cx="1359206" cy="5075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Angry Birds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0.52269</cdr:x>
      <cdr:y>0.0731</cdr:y>
    </cdr:from>
    <cdr:to>
      <cdr:x>0.62269</cdr:x>
      <cdr:y>0.20643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779502" y="50129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2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A628D-C621-204E-8B24-1E82CF780601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5778E-AAD1-E146-BCB3-2E6BF5CB4C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37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9927F-930D-4ECB-A7E8-6B78304E083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9927F-930D-4ECB-A7E8-6B78304E0839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311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31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77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8648"/>
            <a:ext cx="7772400" cy="114442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0248"/>
            <a:ext cx="7772400" cy="4116229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7925"/>
            <a:ext cx="1905953" cy="45862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3248" y="6247925"/>
            <a:ext cx="2897505" cy="45862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2248" y="6247925"/>
            <a:ext cx="1907382" cy="458628"/>
          </a:xfrm>
        </p:spPr>
        <p:txBody>
          <a:bodyPr/>
          <a:lstStyle>
            <a:lvl1pPr>
              <a:defRPr/>
            </a:lvl1pPr>
          </a:lstStyle>
          <a:p>
            <a:fld id="{B0B879A7-4C35-4643-8016-B91748997E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351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71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27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792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70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966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466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0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31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8D482-6C38-DF4C-9199-FAB84A141C28}" type="datetimeFigureOut">
              <a:rPr lang="en-US" smtClean="0"/>
              <a:pPr/>
              <a:t>5/17/12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61EBA-7050-9942-8CF5-C5B4D1026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4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C07FD70-93A3-47AE-873F-CAE979A8C73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5/17/12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F86B119-1AA7-4FD6-AE45-897ECECDDDD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oleObject" Target="../embeddings/Microsoft_Excel_97_-_2004_Worksheet1.xls"/><Relationship Id="rId5" Type="http://schemas.openxmlformats.org/officeDocument/2006/relationships/image" Target="../media/image20.emf"/><Relationship Id="rId6" Type="http://schemas.openxmlformats.org/officeDocument/2006/relationships/image" Target="../media/image22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chart" Target="../charts/chart6.xml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image" Target="../media/image27.jpg"/><Relationship Id="rId5" Type="http://schemas.openxmlformats.org/officeDocument/2006/relationships/image" Target="../media/image28.jpg"/><Relationship Id="rId6" Type="http://schemas.openxmlformats.org/officeDocument/2006/relationships/image" Target="../media/image29.jpg"/><Relationship Id="rId7" Type="http://schemas.openxmlformats.org/officeDocument/2006/relationships/image" Target="../media/image30.jpg"/><Relationship Id="rId8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deo-games_0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308"/>
            <a:ext cx="9144000" cy="6887308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82150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Assessing the Components of Skill Necessary for Playing Video Games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2489" y="2070407"/>
            <a:ext cx="797240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Kent L. Norman</a:t>
            </a:r>
          </a:p>
          <a:p>
            <a:pPr algn="ctr"/>
            <a:r>
              <a:rPr lang="en-US" sz="2400" dirty="0" smtClean="0"/>
              <a:t>Department of Psychology</a:t>
            </a:r>
          </a:p>
          <a:p>
            <a:pPr algn="ctr"/>
            <a:r>
              <a:rPr lang="en-US" sz="2400" dirty="0" smtClean="0"/>
              <a:t>Laboratory for Automation Psychology and Decision Processes</a:t>
            </a:r>
          </a:p>
          <a:p>
            <a:pPr algn="ctr"/>
            <a:r>
              <a:rPr lang="en-US" sz="2400" dirty="0" smtClean="0"/>
              <a:t>and the </a:t>
            </a:r>
          </a:p>
          <a:p>
            <a:pPr algn="ctr"/>
            <a:r>
              <a:rPr lang="en-US" sz="2400" dirty="0" smtClean="0"/>
              <a:t>Human-Computer Interaction Laboratory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Summer Video Game Interns</a:t>
            </a:r>
          </a:p>
          <a:p>
            <a:pPr algn="ctr"/>
            <a:r>
              <a:rPr lang="en-US" sz="2400" dirty="0" smtClean="0"/>
              <a:t>and</a:t>
            </a:r>
          </a:p>
          <a:p>
            <a:pPr algn="ctr"/>
            <a:r>
              <a:rPr lang="en-US" sz="2400" dirty="0" smtClean="0"/>
              <a:t>Students in Psyc445: The Psychology of Video Games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7753" y="5803937"/>
            <a:ext cx="4037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HCIL Symposium May 23, 2012</a:t>
            </a:r>
            <a:endParaRPr lang="en-US" sz="2400" dirty="0"/>
          </a:p>
        </p:txBody>
      </p:sp>
      <p:pic>
        <p:nvPicPr>
          <p:cNvPr id="10" name="Picture 9" descr="HCIL_logo_small_no border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598" y="5433476"/>
            <a:ext cx="1376202" cy="1368514"/>
          </a:xfrm>
          <a:prstGeom prst="rect">
            <a:avLst/>
          </a:prstGeom>
        </p:spPr>
      </p:pic>
      <p:pic>
        <p:nvPicPr>
          <p:cNvPr id="11" name="Picture 10" descr="LAPLogo_diag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649803"/>
            <a:ext cx="16129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10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deogames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395" cy="6858000"/>
          </a:xfrm>
          <a:prstGeom prst="rect">
            <a:avLst/>
          </a:prstGeom>
        </p:spPr>
      </p:pic>
      <p:pic>
        <p:nvPicPr>
          <p:cNvPr id="7" name="Picture 6" descr="Screen_Shot_Skills_20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06" y="0"/>
            <a:ext cx="59702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00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ople-playing-wii-3.jpg"/>
          <p:cNvPicPr>
            <a:picLocks noChangeAspect="1"/>
          </p:cNvPicPr>
          <p:nvPr/>
        </p:nvPicPr>
        <p:blipFill>
          <a:blip r:embed="rId2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244" y="86344"/>
            <a:ext cx="7789154" cy="868051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latin typeface="Times New Roman"/>
                <a:cs typeface="Times New Roman"/>
              </a:rPr>
              <a:t>A Factor Analysis revealed 7 factors that could be labeled as:</a:t>
            </a:r>
            <a:endParaRPr lang="en-US" sz="3200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4245" y="1324823"/>
            <a:ext cx="5336553" cy="449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Times New Roman"/>
                <a:cs typeface="Times New Roman"/>
              </a:rPr>
              <a:t>Motor Coordination</a:t>
            </a:r>
            <a:endParaRPr lang="en-US" sz="2200" b="1" dirty="0">
              <a:solidFill>
                <a:schemeClr val="accent2"/>
              </a:solidFill>
              <a:latin typeface="Times New Roman"/>
              <a:cs typeface="Times New Roman"/>
            </a:endParaRPr>
          </a:p>
          <a:p>
            <a:endParaRPr lang="en-US" sz="2200" dirty="0">
              <a:latin typeface="Times New Roman"/>
              <a:cs typeface="Times New Roman"/>
            </a:endParaRPr>
          </a:p>
          <a:p>
            <a:r>
              <a:rPr lang="en-US" sz="2200" b="1" dirty="0" smtClean="0">
                <a:latin typeface="Times New Roman"/>
                <a:cs typeface="Times New Roman"/>
              </a:rPr>
              <a:t>Verbal Understanding</a:t>
            </a:r>
            <a:endParaRPr lang="en-US" sz="2200" b="1" dirty="0">
              <a:solidFill>
                <a:srgbClr val="C0504D"/>
              </a:solidFill>
              <a:latin typeface="Times New Roman"/>
              <a:cs typeface="Times New Roman"/>
            </a:endParaRPr>
          </a:p>
          <a:p>
            <a:endParaRPr lang="en-US" sz="2200" b="1" dirty="0" smtClean="0">
              <a:latin typeface="Times New Roman"/>
              <a:cs typeface="Times New Roman"/>
            </a:endParaRPr>
          </a:p>
          <a:p>
            <a:r>
              <a:rPr lang="en-US" sz="2200" b="1" dirty="0" smtClean="0">
                <a:latin typeface="Times New Roman"/>
                <a:cs typeface="Times New Roman"/>
              </a:rPr>
              <a:t>Manage Resources</a:t>
            </a:r>
          </a:p>
          <a:p>
            <a:endParaRPr lang="en-US" sz="2200" b="1" dirty="0">
              <a:latin typeface="Times New Roman"/>
              <a:cs typeface="Times New Roman"/>
            </a:endParaRPr>
          </a:p>
          <a:p>
            <a:r>
              <a:rPr lang="en-US" sz="2200" b="1" dirty="0" smtClean="0">
                <a:latin typeface="Times New Roman"/>
                <a:cs typeface="Times New Roman"/>
              </a:rPr>
              <a:t>Observation, Looking Around</a:t>
            </a:r>
            <a:endParaRPr lang="en-US" sz="2200" b="1" dirty="0">
              <a:solidFill>
                <a:srgbClr val="C0504D"/>
              </a:solidFill>
              <a:latin typeface="Times New Roman"/>
              <a:cs typeface="Times New Roman"/>
            </a:endParaRPr>
          </a:p>
          <a:p>
            <a:endParaRPr lang="en-US" sz="2200" dirty="0">
              <a:latin typeface="Times New Roman"/>
              <a:cs typeface="Times New Roman"/>
            </a:endParaRPr>
          </a:p>
          <a:p>
            <a:r>
              <a:rPr lang="en-US" sz="2200" b="1" dirty="0" smtClean="0">
                <a:latin typeface="Times New Roman"/>
                <a:cs typeface="Times New Roman"/>
              </a:rPr>
              <a:t>Creativity and Problem Solving</a:t>
            </a:r>
          </a:p>
          <a:p>
            <a:endParaRPr lang="en-US" sz="2200" b="1" dirty="0">
              <a:latin typeface="Times New Roman"/>
              <a:cs typeface="Times New Roman"/>
            </a:endParaRPr>
          </a:p>
          <a:p>
            <a:r>
              <a:rPr lang="en-US" sz="2200" b="1" dirty="0" smtClean="0">
                <a:latin typeface="Times New Roman"/>
                <a:cs typeface="Times New Roman"/>
              </a:rPr>
              <a:t>Human-Human Interaction</a:t>
            </a:r>
            <a:endParaRPr lang="en-US" sz="2200" b="1" dirty="0">
              <a:solidFill>
                <a:srgbClr val="C0504D"/>
              </a:solidFill>
              <a:latin typeface="Times New Roman"/>
              <a:cs typeface="Times New Roman"/>
            </a:endParaRPr>
          </a:p>
          <a:p>
            <a:endParaRPr lang="en-US" sz="2200" b="1" dirty="0" smtClean="0">
              <a:solidFill>
                <a:srgbClr val="C0504D"/>
              </a:solidFill>
              <a:latin typeface="Times New Roman"/>
              <a:cs typeface="Times New Roman"/>
            </a:endParaRPr>
          </a:p>
          <a:p>
            <a:r>
              <a:rPr lang="en-US" sz="2200" b="1" dirty="0" smtClean="0">
                <a:latin typeface="Times New Roman"/>
                <a:cs typeface="Times New Roman"/>
              </a:rPr>
              <a:t>Persistence</a:t>
            </a:r>
            <a:endParaRPr lang="en-US" sz="22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5124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deogames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39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Results: Study 2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US" dirty="0" smtClean="0">
                <a:latin typeface="Times New Roman"/>
                <a:cs typeface="Times New Roman"/>
              </a:rPr>
              <a:t>We choose </a:t>
            </a:r>
            <a:r>
              <a:rPr lang="en-US" dirty="0">
                <a:latin typeface="Times New Roman"/>
                <a:cs typeface="Times New Roman"/>
              </a:rPr>
              <a:t>6 games that required different skills </a:t>
            </a:r>
            <a:r>
              <a:rPr lang="en-US" dirty="0" smtClean="0">
                <a:latin typeface="Times New Roman"/>
                <a:cs typeface="Times New Roman"/>
              </a:rPr>
              <a:t>from among all of the games coded. </a:t>
            </a:r>
          </a:p>
          <a:p>
            <a:pPr marL="457200" lvl="1" indent="0">
              <a:buNone/>
            </a:pPr>
            <a:endParaRPr lang="en-US" dirty="0">
              <a:latin typeface="Times New Roman"/>
              <a:cs typeface="Times New Roman"/>
            </a:endParaRPr>
          </a:p>
          <a:p>
            <a:pPr lvl="1"/>
            <a:r>
              <a:rPr lang="en-US" dirty="0">
                <a:latin typeface="Times New Roman"/>
                <a:cs typeface="Times New Roman"/>
              </a:rPr>
              <a:t>Assassin’s Creed (Action Adventure</a:t>
            </a:r>
            <a:r>
              <a:rPr lang="en-US" dirty="0" smtClean="0">
                <a:latin typeface="Times New Roman"/>
                <a:cs typeface="Times New Roman"/>
              </a:rPr>
              <a:t>) 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Angry </a:t>
            </a:r>
            <a:r>
              <a:rPr lang="en-US" dirty="0">
                <a:latin typeface="Times New Roman"/>
                <a:cs typeface="Times New Roman"/>
              </a:rPr>
              <a:t>Birds (Puzzle</a:t>
            </a:r>
            <a:r>
              <a:rPr lang="en-US" dirty="0" smtClean="0">
                <a:latin typeface="Times New Roman"/>
                <a:cs typeface="Times New Roman"/>
              </a:rPr>
              <a:t>) 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Mario </a:t>
            </a:r>
            <a:r>
              <a:rPr lang="en-US" dirty="0">
                <a:latin typeface="Times New Roman"/>
                <a:cs typeface="Times New Roman"/>
              </a:rPr>
              <a:t>Kart (Racing</a:t>
            </a:r>
            <a:r>
              <a:rPr lang="en-US" dirty="0" smtClean="0">
                <a:latin typeface="Times New Roman"/>
                <a:cs typeface="Times New Roman"/>
              </a:rPr>
              <a:t>) 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Professor Layton (Puzzle </a:t>
            </a:r>
            <a:r>
              <a:rPr lang="en-US" dirty="0" smtClean="0">
                <a:latin typeface="Times New Roman"/>
                <a:cs typeface="Times New Roman"/>
              </a:rPr>
              <a:t>Adventure</a:t>
            </a:r>
            <a:r>
              <a:rPr lang="en-US" dirty="0" smtClean="0"/>
              <a:t>)</a:t>
            </a:r>
            <a:endParaRPr lang="en-US" dirty="0" smtClean="0">
              <a:latin typeface="Times New Roman"/>
              <a:cs typeface="Times New Roman"/>
            </a:endParaRP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Dance </a:t>
            </a:r>
            <a:r>
              <a:rPr lang="en-US" dirty="0">
                <a:latin typeface="Times New Roman"/>
                <a:cs typeface="Times New Roman"/>
              </a:rPr>
              <a:t>Central (Music Rhythm</a:t>
            </a:r>
            <a:r>
              <a:rPr lang="en-US" dirty="0" smtClean="0">
                <a:latin typeface="Times New Roman"/>
                <a:cs typeface="Times New Roman"/>
              </a:rPr>
              <a:t>) 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Final </a:t>
            </a:r>
            <a:r>
              <a:rPr lang="en-US" dirty="0">
                <a:latin typeface="Times New Roman"/>
                <a:cs typeface="Times New Roman"/>
              </a:rPr>
              <a:t>Fantasy (RPG</a:t>
            </a:r>
            <a:r>
              <a:rPr lang="en-US" dirty="0" smtClean="0">
                <a:latin typeface="Times New Roman"/>
                <a:cs typeface="Times New Roman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4564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112378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93869" y="30539"/>
            <a:ext cx="266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Times New Roman"/>
                <a:cs typeface="Times New Roman"/>
              </a:rPr>
              <a:t>Results</a:t>
            </a:r>
            <a:endParaRPr lang="en-US" sz="3600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8435" y="1290140"/>
            <a:ext cx="1359206" cy="44559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Assassins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1719896" y="1602056"/>
            <a:ext cx="1359206" cy="44559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Dance Central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3212794" y="3206202"/>
            <a:ext cx="1359206" cy="44559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Mario Kart</a:t>
            </a: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75899" y="3159565"/>
            <a:ext cx="1359206" cy="5389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Standardized Factor Scores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80417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creed.jpg"/>
          <p:cNvPicPr>
            <a:picLocks noChangeAspect="1"/>
          </p:cNvPicPr>
          <p:nvPr/>
        </p:nvPicPr>
        <p:blipFill>
          <a:blip r:embed="rId2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2097" y="0"/>
            <a:ext cx="8229600" cy="894063"/>
          </a:xfrm>
        </p:spPr>
        <p:txBody>
          <a:bodyPr/>
          <a:lstStyle/>
          <a:p>
            <a:pPr algn="l"/>
            <a:r>
              <a:rPr lang="en-US" dirty="0" smtClean="0">
                <a:latin typeface="Times New Roman"/>
                <a:cs typeface="Times New Roman"/>
              </a:rPr>
              <a:t>Assassins Creed 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" y="1338704"/>
            <a:ext cx="2768656" cy="4418932"/>
          </a:xfrm>
        </p:spPr>
        <p:txBody>
          <a:bodyPr>
            <a:normAutofit fontScale="70000" lnSpcReduction="20000"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Observation </a:t>
            </a:r>
            <a:r>
              <a:rPr lang="en-US" dirty="0" smtClean="0">
                <a:latin typeface="Times New Roman"/>
                <a:cs typeface="Times New Roman"/>
              </a:rPr>
              <a:t>-- Assessing ones environment and finding the enemy 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Coordination</a:t>
            </a:r>
            <a:r>
              <a:rPr lang="en-US" dirty="0" smtClean="0">
                <a:latin typeface="Times New Roman"/>
                <a:cs typeface="Times New Roman"/>
              </a:rPr>
              <a:t> -- Moving the character around 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Resource</a:t>
            </a:r>
            <a:r>
              <a:rPr lang="en-US" dirty="0" smtClean="0">
                <a:latin typeface="Times New Roman"/>
                <a:cs typeface="Times New Roman"/>
              </a:rPr>
              <a:t> -- Weapon choice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Persistence</a:t>
            </a:r>
            <a:r>
              <a:rPr lang="en-US" dirty="0" smtClean="0">
                <a:latin typeface="Times New Roman"/>
                <a:cs typeface="Times New Roman"/>
              </a:rPr>
              <a:t> -- Defeating the game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Verbal: </a:t>
            </a:r>
            <a:r>
              <a:rPr lang="en-US" dirty="0" smtClean="0">
                <a:latin typeface="Times New Roman"/>
                <a:cs typeface="Times New Roman"/>
              </a:rPr>
              <a:t>Understanding commands and instructions </a:t>
            </a:r>
          </a:p>
          <a:p>
            <a:pPr marL="457200" lvl="1" indent="0">
              <a:buNone/>
            </a:pPr>
            <a:endParaRPr lang="en-US" dirty="0" smtClean="0">
              <a:latin typeface="Times New Roman"/>
              <a:cs typeface="Times New Roman"/>
            </a:endParaRPr>
          </a:p>
          <a:p>
            <a:pPr lvl="1"/>
            <a:endParaRPr lang="en-US" dirty="0" smtClean="0">
              <a:latin typeface="Times New Roman"/>
              <a:cs typeface="Times New Roman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477829"/>
              </p:ext>
            </p:extLst>
          </p:nvPr>
        </p:nvGraphicFramePr>
        <p:xfrm>
          <a:off x="2410358" y="1338704"/>
          <a:ext cx="7417141" cy="569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33080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alphaModFix amt="53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11" name="Picture 10" descr="Screen Shot 2011-12-07 at 6.40.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773" y="20089"/>
            <a:ext cx="6558057" cy="14209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882" y="20089"/>
            <a:ext cx="1623814" cy="1539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2265" y="-22031"/>
            <a:ext cx="1581736" cy="15817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52399" y="4033322"/>
            <a:ext cx="2411603" cy="1861793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1017" y="4178137"/>
            <a:ext cx="21612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*</a:t>
            </a:r>
            <a:r>
              <a:rPr lang="en-US" sz="1600" b="1" i="1" dirty="0" smtClean="0">
                <a:latin typeface="Times New Roman"/>
                <a:cs typeface="Times New Roman"/>
              </a:rPr>
              <a:t>Persistence</a:t>
            </a:r>
            <a:r>
              <a:rPr lang="en-US" sz="1600" dirty="0" smtClean="0">
                <a:latin typeface="Times New Roman"/>
                <a:cs typeface="Times New Roman"/>
              </a:rPr>
              <a:t>: refers primarily to the player’s patience to continue through parts of the game that may be difficult or boring.</a:t>
            </a:r>
            <a:r>
              <a:rPr lang="en-US" sz="16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 *</a:t>
            </a:r>
            <a:r>
              <a:rPr lang="en-US" sz="1600" dirty="0" smtClean="0">
                <a:latin typeface="Times New Roman"/>
                <a:cs typeface="Times New Roman"/>
              </a:rPr>
              <a:t> </a:t>
            </a:r>
          </a:p>
          <a:p>
            <a:endParaRPr lang="en-US" sz="1600" dirty="0"/>
          </a:p>
        </p:txBody>
      </p:sp>
      <p:sp>
        <p:nvSpPr>
          <p:cNvPr id="13" name="Rounded Rectangle 12"/>
          <p:cNvSpPr/>
          <p:nvPr/>
        </p:nvSpPr>
        <p:spPr>
          <a:xfrm>
            <a:off x="140822" y="1904836"/>
            <a:ext cx="2323180" cy="1815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35464" y="1933197"/>
            <a:ext cx="21068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*</a:t>
            </a:r>
            <a:r>
              <a:rPr lang="en-US" sz="1600" b="1" i="1" dirty="0" smtClean="0">
                <a:latin typeface="Times New Roman"/>
                <a:cs typeface="Times New Roman"/>
              </a:rPr>
              <a:t>Human-Human interaction</a:t>
            </a:r>
            <a:r>
              <a:rPr lang="en-US" sz="1600" dirty="0" smtClean="0">
                <a:latin typeface="Times New Roman"/>
                <a:cs typeface="Times New Roman"/>
              </a:rPr>
              <a:t>: The interaction with other people playing the game (team members or opponents).</a:t>
            </a:r>
            <a:r>
              <a:rPr lang="en-US" sz="16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 *</a:t>
            </a:r>
            <a:r>
              <a:rPr lang="en-US" sz="1600" dirty="0" smtClean="0">
                <a:latin typeface="Times New Roman"/>
                <a:cs typeface="Times New Roman"/>
              </a:rPr>
              <a:t> </a:t>
            </a:r>
          </a:p>
          <a:p>
            <a:endParaRPr lang="en-US" sz="1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804266"/>
              </p:ext>
            </p:extLst>
          </p:nvPr>
        </p:nvGraphicFramePr>
        <p:xfrm>
          <a:off x="2475914" y="1794740"/>
          <a:ext cx="6571622" cy="4910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390158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0" y="-662362"/>
            <a:ext cx="9144000" cy="32165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3" y="88900"/>
            <a:ext cx="8229600" cy="753367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Times New Roman"/>
                <a:cs typeface="Times New Roman"/>
              </a:rPr>
              <a:t>Mario Kart</a:t>
            </a:r>
            <a:endParaRPr lang="en-US" dirty="0">
              <a:latin typeface="Times New Roman"/>
              <a:cs typeface="Times New Roman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6768957"/>
              </p:ext>
            </p:extLst>
          </p:nvPr>
        </p:nvGraphicFramePr>
        <p:xfrm>
          <a:off x="2993465" y="2363490"/>
          <a:ext cx="6150535" cy="4542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1693" y="2554222"/>
            <a:ext cx="25510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Coordination</a:t>
            </a:r>
            <a:r>
              <a:rPr lang="en-US" dirty="0" smtClean="0"/>
              <a:t>:  Steering the kart.</a:t>
            </a:r>
          </a:p>
          <a:p>
            <a:r>
              <a:rPr lang="en-US" i="1" dirty="0" smtClean="0"/>
              <a:t>Verbal </a:t>
            </a:r>
            <a:r>
              <a:rPr lang="en-US" dirty="0" smtClean="0"/>
              <a:t>Minimal</a:t>
            </a:r>
          </a:p>
          <a:p>
            <a:r>
              <a:rPr lang="en-US" i="1" dirty="0" smtClean="0"/>
              <a:t>Resources: </a:t>
            </a:r>
            <a:r>
              <a:rPr lang="en-US" dirty="0" smtClean="0"/>
              <a:t>Selecting karts and characters and managing bombs.</a:t>
            </a:r>
          </a:p>
          <a:p>
            <a:r>
              <a:rPr lang="en-US" i="1" dirty="0" smtClean="0"/>
              <a:t>Observation: </a:t>
            </a:r>
            <a:r>
              <a:rPr lang="en-US" dirty="0" smtClean="0"/>
              <a:t>of other racers</a:t>
            </a:r>
          </a:p>
          <a:p>
            <a:r>
              <a:rPr lang="en-US" dirty="0" smtClean="0"/>
              <a:t>Creativity: Minimal</a:t>
            </a:r>
          </a:p>
          <a:p>
            <a:r>
              <a:rPr lang="en-US" i="1" dirty="0" smtClean="0"/>
              <a:t>Human-Human Interaction:  </a:t>
            </a:r>
            <a:r>
              <a:rPr lang="en-US" dirty="0" smtClean="0"/>
              <a:t>Multi-player competition.</a:t>
            </a:r>
          </a:p>
          <a:p>
            <a:r>
              <a:rPr lang="en-US" i="1" dirty="0" smtClean="0"/>
              <a:t>Persistence: </a:t>
            </a:r>
            <a:r>
              <a:rPr lang="en-US" dirty="0" smtClean="0"/>
              <a:t>to finish and win.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49072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405" y="54352"/>
            <a:ext cx="8229600" cy="787915"/>
          </a:xfrm>
        </p:spPr>
        <p:txBody>
          <a:bodyPr/>
          <a:lstStyle/>
          <a:p>
            <a:pPr algn="l"/>
            <a:r>
              <a:rPr lang="en-US" dirty="0" smtClean="0">
                <a:latin typeface="Times New Roman"/>
                <a:cs typeface="Times New Roman"/>
              </a:rPr>
              <a:t>Professor Layton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67930"/>
            <a:ext cx="4224545" cy="4800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/>
                <a:cs typeface="Times New Roman"/>
              </a:rPr>
              <a:t>Puzzle/adventure games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Coordination:</a:t>
            </a:r>
            <a:r>
              <a:rPr lang="en-US" dirty="0" smtClean="0">
                <a:latin typeface="Times New Roman"/>
                <a:cs typeface="Times New Roman"/>
              </a:rPr>
              <a:t> None. All puzzles are turn based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Verbal</a:t>
            </a:r>
            <a:r>
              <a:rPr lang="en-US" dirty="0" smtClean="0">
                <a:latin typeface="Times New Roman"/>
                <a:cs typeface="Times New Roman"/>
              </a:rPr>
              <a:t>: Puzzles explained with text instructions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Resources</a:t>
            </a:r>
            <a:r>
              <a:rPr lang="en-US" dirty="0" smtClean="0">
                <a:latin typeface="Times New Roman"/>
                <a:cs typeface="Times New Roman"/>
              </a:rPr>
              <a:t>: Must manage hint coins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Observation: Hidden hint coins in the environment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Creativity</a:t>
            </a:r>
            <a:r>
              <a:rPr lang="en-US" dirty="0" smtClean="0">
                <a:latin typeface="Times New Roman"/>
                <a:cs typeface="Times New Roman"/>
              </a:rPr>
              <a:t>: Puzzles require you to think critically and in unobvious ways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Human-Human</a:t>
            </a:r>
            <a:r>
              <a:rPr lang="en-US" dirty="0" smtClean="0">
                <a:latin typeface="Times New Roman"/>
                <a:cs typeface="Times New Roman"/>
              </a:rPr>
              <a:t>: No multiplayer or human interaction</a:t>
            </a:r>
          </a:p>
          <a:p>
            <a:r>
              <a:rPr lang="en-US" i="1" dirty="0" smtClean="0">
                <a:latin typeface="Times New Roman"/>
                <a:cs typeface="Times New Roman"/>
              </a:rPr>
              <a:t>Persistence</a:t>
            </a:r>
            <a:r>
              <a:rPr lang="en-US" dirty="0" smtClean="0">
                <a:latin typeface="Times New Roman"/>
                <a:cs typeface="Times New Roman"/>
              </a:rPr>
              <a:t>: Puzzles are often difficult</a:t>
            </a:r>
          </a:p>
        </p:txBody>
      </p:sp>
      <p:pic>
        <p:nvPicPr>
          <p:cNvPr id="5" name="Picture 4" descr="742713-2_lar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007" y="33256"/>
            <a:ext cx="2252217" cy="3048000"/>
          </a:xfrm>
          <a:prstGeom prst="rect">
            <a:avLst/>
          </a:prstGeom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13936316"/>
              </p:ext>
            </p:extLst>
          </p:nvPr>
        </p:nvGraphicFramePr>
        <p:xfrm>
          <a:off x="4224545" y="2643425"/>
          <a:ext cx="4989106" cy="3947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62844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http://cache.gawkerassets.com/assets/images/9/2010/11/dancec.jpg"/>
          <p:cNvPicPr>
            <a:picLocks noChangeAspect="1" noChangeArrowheads="1"/>
          </p:cNvPicPr>
          <p:nvPr/>
        </p:nvPicPr>
        <p:blipFill>
          <a:blip r:embed="rId3">
            <a:lum contrast="-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5820" cy="691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1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412825"/>
              </p:ext>
            </p:extLst>
          </p:nvPr>
        </p:nvGraphicFramePr>
        <p:xfrm>
          <a:off x="3874659" y="2205230"/>
          <a:ext cx="6778028" cy="4781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" name="Worksheet" r:id="rId4" imgW="4041000" imgH="2843280" progId="Excel.Sheet.8">
                  <p:embed/>
                </p:oleObj>
              </mc:Choice>
              <mc:Fallback>
                <p:oleObj name="Worksheet" r:id="rId4" imgW="4041000" imgH="2843280" progId="Excel.Sheet.8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4659" y="2205230"/>
                        <a:ext cx="6778028" cy="47812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464" y="0"/>
            <a:ext cx="2323223" cy="229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-5353" y="1777703"/>
            <a:ext cx="3763385" cy="4753110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" lvl="1" indent="0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Kinect</a:t>
            </a:r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 tracks body movements</a:t>
            </a:r>
          </a:p>
          <a:p>
            <a:pPr marL="411480" lvl="1" indent="-308610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i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Coordination: </a:t>
            </a:r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Have to follow along (mimic) with the moves in game and dance to the beat</a:t>
            </a:r>
          </a:p>
          <a:p>
            <a:pPr marL="411480" lvl="1" indent="-308610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i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Observation: </a:t>
            </a:r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Watching dance moves</a:t>
            </a:r>
          </a:p>
          <a:p>
            <a:pPr marL="411480" lvl="1" indent="-308610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i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Persistence: </a:t>
            </a:r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To get it right.</a:t>
            </a:r>
            <a:endParaRPr lang="en-US" i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9" name="Rectangle 1"/>
          <p:cNvSpPr>
            <a:spLocks noGrp="1" noChangeArrowheads="1"/>
          </p:cNvSpPr>
          <p:nvPr>
            <p:ph type="title"/>
          </p:nvPr>
        </p:nvSpPr>
        <p:spPr>
          <a:xfrm>
            <a:off x="222885" y="274320"/>
            <a:ext cx="8698230" cy="822960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900" dirty="0">
                <a:solidFill>
                  <a:schemeClr val="bg1"/>
                </a:solidFill>
                <a:latin typeface="Times New Roman"/>
                <a:cs typeface="Times New Roman"/>
              </a:rPr>
              <a:t>Dance Central (XBOX 360 </a:t>
            </a:r>
            <a:r>
              <a:rPr lang="en-US" sz="3900" dirty="0" err="1">
                <a:solidFill>
                  <a:schemeClr val="bg1"/>
                </a:solidFill>
                <a:latin typeface="Times New Roman"/>
                <a:cs typeface="Times New Roman"/>
              </a:rPr>
              <a:t>Kinect</a:t>
            </a:r>
            <a:r>
              <a:rPr lang="en-US" sz="3900" dirty="0">
                <a:solidFill>
                  <a:schemeClr val="bg1"/>
                </a:solidFill>
                <a:latin typeface="Times New Roman"/>
                <a:cs typeface="Times New Roman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27247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9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800" y="146031"/>
            <a:ext cx="8458200" cy="1706562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Final Fantasy</a:t>
            </a:r>
            <a:endParaRPr lang="en-US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80" y="2729232"/>
            <a:ext cx="8229600" cy="32687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>
                <a:solidFill>
                  <a:schemeClr val="bg1"/>
                </a:solidFill>
                <a:latin typeface="Times New Roman"/>
                <a:cs typeface="Times New Roman"/>
              </a:rPr>
              <a:t>Games included in survey</a:t>
            </a:r>
          </a:p>
          <a:p>
            <a:pPr lvl="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Times New Roman"/>
                <a:cs typeface="Times New Roman"/>
              </a:rPr>
              <a:t>Final fantasy </a:t>
            </a:r>
            <a:r>
              <a:rPr lang="en-US" sz="24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IV</a:t>
            </a:r>
          </a:p>
          <a:p>
            <a:pPr lvl="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Times New Roman"/>
                <a:cs typeface="Times New Roman"/>
              </a:rPr>
              <a:t>Final Fantasy VI</a:t>
            </a:r>
            <a:endParaRPr lang="en-US" sz="24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Times New Roman"/>
                <a:cs typeface="Times New Roman"/>
              </a:rPr>
              <a:t>Final Fantasy VII</a:t>
            </a:r>
          </a:p>
          <a:p>
            <a:pPr lvl="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  <a:latin typeface="Times New Roman"/>
                <a:cs typeface="Times New Roman"/>
              </a:rPr>
              <a:t>Final Fantasy </a:t>
            </a:r>
            <a:r>
              <a:rPr lang="en-US" sz="2400" dirty="0" smtClean="0">
                <a:solidFill>
                  <a:schemeClr val="bg1"/>
                </a:solidFill>
                <a:latin typeface="Times New Roman"/>
                <a:cs typeface="Times New Roman"/>
              </a:rPr>
              <a:t>VIII</a:t>
            </a:r>
          </a:p>
          <a:p>
            <a:pPr lvl="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Times New Roman"/>
                <a:cs typeface="Times New Roman"/>
              </a:rPr>
              <a:t>Final </a:t>
            </a:r>
            <a:r>
              <a:rPr lang="en-US" sz="2400" dirty="0">
                <a:solidFill>
                  <a:schemeClr val="bg1"/>
                </a:solidFill>
                <a:latin typeface="Times New Roman"/>
                <a:cs typeface="Times New Roman"/>
              </a:rPr>
              <a:t>Fantasy </a:t>
            </a:r>
            <a:r>
              <a:rPr lang="en-US" sz="2400" dirty="0" smtClean="0">
                <a:solidFill>
                  <a:schemeClr val="bg1"/>
                </a:solidFill>
                <a:latin typeface="Times New Roman"/>
                <a:cs typeface="Times New Roman"/>
              </a:rPr>
              <a:t>X</a:t>
            </a:r>
          </a:p>
          <a:p>
            <a:pPr lvl="0">
              <a:buFont typeface="+mj-lt"/>
              <a:buAutoNum type="arabicPeriod"/>
            </a:pPr>
            <a:endParaRPr lang="en-US" sz="24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lvl="0">
              <a:buNone/>
            </a:pPr>
            <a:endParaRPr lang="en-US" sz="2000" dirty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deogames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395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5929"/>
            <a:ext cx="4513384" cy="48405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93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Why Video Game Skills?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3384" y="1235930"/>
            <a:ext cx="4630616" cy="56220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>
                <a:latin typeface="Times New Roman"/>
                <a:cs typeface="Times New Roman"/>
              </a:rPr>
              <a:t>V</a:t>
            </a:r>
            <a:r>
              <a:rPr lang="en-US" sz="3400" dirty="0" smtClean="0">
                <a:latin typeface="Times New Roman"/>
                <a:cs typeface="Times New Roman"/>
              </a:rPr>
              <a:t>ideo games to improve: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Visual skills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Attention skills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Multitasking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Spatial cognition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Creativity</a:t>
            </a:r>
          </a:p>
          <a:p>
            <a:r>
              <a:rPr lang="en-US" sz="3400" dirty="0">
                <a:latin typeface="Times New Roman"/>
                <a:cs typeface="Times New Roman"/>
              </a:rPr>
              <a:t>D</a:t>
            </a:r>
            <a:r>
              <a:rPr lang="en-US" sz="3400" dirty="0" smtClean="0">
                <a:latin typeface="Times New Roman"/>
                <a:cs typeface="Times New Roman"/>
              </a:rPr>
              <a:t>ecision making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Probabilistic inference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716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589" y="0"/>
            <a:ext cx="8382000" cy="803393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latin typeface="Times New Roman"/>
                <a:cs typeface="Times New Roman"/>
              </a:rPr>
              <a:t>Final Fantasy Results </a:t>
            </a:r>
            <a:endParaRPr lang="en-US" dirty="0">
              <a:latin typeface="Times New Roman"/>
              <a:cs typeface="Times New Roman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860345"/>
              </p:ext>
            </p:extLst>
          </p:nvPr>
        </p:nvGraphicFramePr>
        <p:xfrm>
          <a:off x="2630620" y="1600199"/>
          <a:ext cx="6284779" cy="5121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0" y="1205088"/>
            <a:ext cx="3187846" cy="551619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i="1" dirty="0" smtClean="0">
                <a:latin typeface="Times New Roman"/>
                <a:cs typeface="Times New Roman"/>
              </a:rPr>
              <a:t>Coordination</a:t>
            </a:r>
            <a:r>
              <a:rPr lang="en-US" sz="2000" dirty="0" smtClean="0">
                <a:latin typeface="Times New Roman"/>
                <a:cs typeface="Times New Roman"/>
              </a:rPr>
              <a:t>: Minimal.</a:t>
            </a:r>
          </a:p>
          <a:p>
            <a:r>
              <a:rPr lang="en-US" sz="2000" i="1" dirty="0" smtClean="0">
                <a:latin typeface="Times New Roman"/>
                <a:cs typeface="Times New Roman"/>
              </a:rPr>
              <a:t>Verbal/ Comprehension</a:t>
            </a:r>
            <a:r>
              <a:rPr lang="en-US" sz="2000" dirty="0" smtClean="0">
                <a:latin typeface="Times New Roman"/>
                <a:cs typeface="Times New Roman"/>
              </a:rPr>
              <a:t>: Players must be able to read and understand dialogue.</a:t>
            </a:r>
          </a:p>
          <a:p>
            <a:r>
              <a:rPr lang="en-US" sz="2000" i="1" dirty="0" smtClean="0">
                <a:latin typeface="Times New Roman"/>
                <a:cs typeface="Times New Roman"/>
              </a:rPr>
              <a:t> Observation</a:t>
            </a:r>
            <a:r>
              <a:rPr lang="en-US" sz="2000" dirty="0" smtClean="0">
                <a:latin typeface="Times New Roman"/>
                <a:cs typeface="Times New Roman"/>
              </a:rPr>
              <a:t>: Unlike other RPGs it does not require movement in an open world. </a:t>
            </a:r>
          </a:p>
          <a:p>
            <a:r>
              <a:rPr lang="en-US" sz="2000" i="1" dirty="0" smtClean="0">
                <a:latin typeface="Times New Roman"/>
                <a:cs typeface="Times New Roman"/>
              </a:rPr>
              <a:t>Creativity: </a:t>
            </a:r>
            <a:r>
              <a:rPr lang="en-US" sz="2000" dirty="0" smtClean="0">
                <a:latin typeface="Times New Roman"/>
                <a:cs typeface="Times New Roman"/>
              </a:rPr>
              <a:t>Variety of weapons, armor, magic and summon creatures to defeat their enemy. </a:t>
            </a:r>
          </a:p>
          <a:p>
            <a:r>
              <a:rPr lang="en-US" sz="2000" i="1" dirty="0" smtClean="0">
                <a:latin typeface="Times New Roman"/>
                <a:cs typeface="Times New Roman"/>
              </a:rPr>
              <a:t>Human Interaction: </a:t>
            </a:r>
            <a:r>
              <a:rPr lang="en-US" sz="2000" dirty="0" smtClean="0">
                <a:latin typeface="Times New Roman"/>
                <a:cs typeface="Times New Roman"/>
              </a:rPr>
              <a:t>None. It is a single player game.</a:t>
            </a:r>
          </a:p>
          <a:p>
            <a:r>
              <a:rPr lang="en-US" sz="2000" i="1" dirty="0" smtClean="0">
                <a:latin typeface="Times New Roman"/>
                <a:cs typeface="Times New Roman"/>
              </a:rPr>
              <a:t>Persistence</a:t>
            </a:r>
            <a:r>
              <a:rPr lang="en-US" sz="2000" dirty="0" smtClean="0">
                <a:latin typeface="Times New Roman"/>
                <a:cs typeface="Times New Roman"/>
              </a:rPr>
              <a:t>:  </a:t>
            </a:r>
            <a:r>
              <a:rPr lang="en-US" sz="2000" dirty="0" err="1" smtClean="0">
                <a:latin typeface="Times New Roman"/>
                <a:cs typeface="Times New Roman"/>
              </a:rPr>
              <a:t>Requies</a:t>
            </a:r>
            <a:r>
              <a:rPr lang="en-US" sz="2000" dirty="0" smtClean="0">
                <a:latin typeface="Times New Roman"/>
                <a:cs typeface="Times New Roman"/>
              </a:rPr>
              <a:t> patience to continue through boring or difficult parts</a:t>
            </a:r>
          </a:p>
          <a:p>
            <a:r>
              <a:rPr lang="en-US" sz="2000" i="1" dirty="0" smtClean="0">
                <a:latin typeface="Times New Roman"/>
                <a:cs typeface="Times New Roman"/>
              </a:rPr>
              <a:t>Resources</a:t>
            </a:r>
            <a:r>
              <a:rPr lang="en-US" sz="2000" dirty="0" smtClean="0">
                <a:latin typeface="Times New Roman"/>
                <a:cs typeface="Times New Roman"/>
              </a:rPr>
              <a:t>: Player manages items ( like potions) through the inventory.  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deo-games_0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308"/>
            <a:ext cx="9144000" cy="6887308"/>
          </a:xfrm>
          <a:prstGeom prst="rect">
            <a:avLst/>
          </a:prstGeom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Conclusions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82559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/>
                <a:cs typeface="Times New Roman"/>
              </a:rPr>
              <a:t>P</a:t>
            </a:r>
            <a:r>
              <a:rPr lang="en-US" dirty="0" smtClean="0">
                <a:latin typeface="Times New Roman"/>
                <a:cs typeface="Times New Roman"/>
              </a:rPr>
              <a:t>rofiles of video games reveal great differences in the skill sets necessary to perform well.</a:t>
            </a:r>
          </a:p>
          <a:p>
            <a:endParaRPr lang="en-US" dirty="0" smtClean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The skill profile of a particular game reveals interesting aspects of the game that can be mapped to game play and features of the game. 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38249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deo-games_0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308"/>
            <a:ext cx="9144000" cy="6887308"/>
          </a:xfrm>
          <a:prstGeom prst="rect">
            <a:avLst/>
          </a:prstGeom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/>
                <a:cs typeface="Times New Roman"/>
              </a:rPr>
              <a:t>Future </a:t>
            </a:r>
            <a:r>
              <a:rPr lang="en-US" dirty="0" smtClean="0">
                <a:latin typeface="Times New Roman"/>
                <a:cs typeface="Times New Roman"/>
              </a:rPr>
              <a:t>Development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82559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/>
                <a:cs typeface="Times New Roman"/>
              </a:rPr>
              <a:t>Focus more on specific games (diverse genres); more data and therefore more </a:t>
            </a:r>
            <a:r>
              <a:rPr lang="en-US" dirty="0" smtClean="0">
                <a:latin typeface="Times New Roman"/>
                <a:cs typeface="Times New Roman"/>
              </a:rPr>
              <a:t>generalizability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Include as a part of game reviews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Help to define game genres</a:t>
            </a:r>
            <a:endParaRPr lang="en-US" dirty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Implications </a:t>
            </a:r>
            <a:r>
              <a:rPr lang="en-US" dirty="0">
                <a:latin typeface="Times New Roman"/>
                <a:cs typeface="Times New Roman"/>
              </a:rPr>
              <a:t>for application of skills</a:t>
            </a:r>
          </a:p>
          <a:p>
            <a:pPr lvl="1"/>
            <a:r>
              <a:rPr lang="en-US" dirty="0">
                <a:latin typeface="Times New Roman"/>
                <a:cs typeface="Times New Roman"/>
              </a:rPr>
              <a:t>Learning/improving skills from video games?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Game recommendation by proficiency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1049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lass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694" y="5221378"/>
            <a:ext cx="2457306" cy="1636622"/>
          </a:xfrm>
          <a:prstGeom prst="rect">
            <a:avLst/>
          </a:prstGeom>
        </p:spPr>
      </p:pic>
      <p:pic>
        <p:nvPicPr>
          <p:cNvPr id="19" name="Picture 18" descr="class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24" y="5259096"/>
            <a:ext cx="2403031" cy="1598904"/>
          </a:xfrm>
          <a:prstGeom prst="rect">
            <a:avLst/>
          </a:prstGeom>
        </p:spPr>
      </p:pic>
      <p:pic>
        <p:nvPicPr>
          <p:cNvPr id="18" name="Picture 17" descr="class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304" y="3520218"/>
            <a:ext cx="2652695" cy="1856113"/>
          </a:xfrm>
          <a:prstGeom prst="rect">
            <a:avLst/>
          </a:prstGeom>
        </p:spPr>
      </p:pic>
      <p:pic>
        <p:nvPicPr>
          <p:cNvPr id="17" name="Picture 16" descr="class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147" y="3520219"/>
            <a:ext cx="2643488" cy="1842428"/>
          </a:xfrm>
          <a:prstGeom prst="rect">
            <a:avLst/>
          </a:prstGeom>
        </p:spPr>
      </p:pic>
      <p:pic>
        <p:nvPicPr>
          <p:cNvPr id="16" name="Picture 15" descr="team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2832"/>
            <a:ext cx="4700224" cy="3525168"/>
          </a:xfrm>
          <a:prstGeom prst="rect">
            <a:avLst/>
          </a:prstGeom>
        </p:spPr>
      </p:pic>
      <p:pic>
        <p:nvPicPr>
          <p:cNvPr id="14" name="Picture 13" descr="lapdp201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5993"/>
            <a:ext cx="4700225" cy="3525169"/>
          </a:xfrm>
          <a:prstGeom prst="rect">
            <a:avLst/>
          </a:prstGeom>
        </p:spPr>
      </p:pic>
      <p:pic>
        <p:nvPicPr>
          <p:cNvPr id="15" name="Picture 14" descr="summe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916" y="0"/>
            <a:ext cx="4868083" cy="35310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760" y="221715"/>
            <a:ext cx="8229600" cy="776997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All of those who contributed to this work</a:t>
            </a:r>
            <a:br>
              <a:rPr lang="en-US" sz="2400" dirty="0" smtClean="0">
                <a:solidFill>
                  <a:schemeClr val="bg1"/>
                </a:solidFill>
              </a:rPr>
            </a:b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5302" y="2816895"/>
            <a:ext cx="2893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Summer Video Game Interns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298" y="2699886"/>
            <a:ext cx="2955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Undergraduate and Graduate 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Research </a:t>
            </a:r>
            <a:r>
              <a:rPr lang="en-US" dirty="0" smtClean="0">
                <a:solidFill>
                  <a:schemeClr val="bg1"/>
                </a:solidFill>
              </a:rPr>
              <a:t>Assistants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32641" y="6113778"/>
            <a:ext cx="1743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Psyc</a:t>
            </a:r>
            <a:r>
              <a:rPr lang="en-US" dirty="0" smtClean="0">
                <a:solidFill>
                  <a:schemeClr val="bg1"/>
                </a:solidFill>
              </a:rPr>
              <a:t> 445 Team 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1343" y="537633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Psyc</a:t>
            </a:r>
            <a:r>
              <a:rPr lang="en-US" dirty="0" smtClean="0">
                <a:solidFill>
                  <a:schemeClr val="bg1"/>
                </a:solidFill>
              </a:rPr>
              <a:t> 445 Video Game Class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66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deogames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395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5929"/>
            <a:ext cx="4513384" cy="48405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93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Why Video Game Skills?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3384" y="1235930"/>
            <a:ext cx="4630616" cy="5622070"/>
          </a:xfrm>
        </p:spPr>
        <p:txBody>
          <a:bodyPr>
            <a:normAutofit fontScale="92500" lnSpcReduction="20000"/>
          </a:bodyPr>
          <a:lstStyle/>
          <a:p>
            <a:r>
              <a:rPr lang="en-US" sz="3400" dirty="0" smtClean="0">
                <a:latin typeface="Times New Roman"/>
                <a:cs typeface="Times New Roman"/>
              </a:rPr>
              <a:t>One fourth of the variability in the video game performance can be predicted by measuring the volume of certain structures in their brains!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Video game performance correlated with laparoscopic surgery skills.</a:t>
            </a:r>
          </a:p>
          <a:p>
            <a:r>
              <a:rPr lang="en-US" sz="3400" dirty="0" smtClean="0">
                <a:latin typeface="Times New Roman"/>
                <a:cs typeface="Times New Roman"/>
              </a:rPr>
              <a:t>Action video games train the brain to better process certain visual information.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716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deogames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39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93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Measuring Video Game Skills?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2621" y="1482914"/>
            <a:ext cx="75402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/>
                <a:cs typeface="Times New Roman"/>
              </a:rPr>
              <a:t>No reliable, standardized method for assessing the skills involved in playing video games</a:t>
            </a:r>
          </a:p>
          <a:p>
            <a:endParaRPr lang="en-US" sz="3200" dirty="0">
              <a:latin typeface="Times New Roman"/>
              <a:cs typeface="Times New Roman"/>
            </a:endParaRPr>
          </a:p>
          <a:p>
            <a:r>
              <a:rPr lang="en-US" sz="3200" dirty="0" smtClean="0">
                <a:latin typeface="Times New Roman"/>
                <a:cs typeface="Times New Roman"/>
              </a:rPr>
              <a:t>This project has sought to </a:t>
            </a:r>
          </a:p>
          <a:p>
            <a:r>
              <a:rPr lang="en-US" sz="3200" dirty="0"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latin typeface="Times New Roman"/>
                <a:cs typeface="Times New Roman"/>
              </a:rPr>
              <a:t> • develop an easy to use coding procedure for video games </a:t>
            </a:r>
          </a:p>
          <a:p>
            <a:r>
              <a:rPr lang="en-US" sz="3200" dirty="0"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latin typeface="Times New Roman"/>
                <a:cs typeface="Times New Roman"/>
              </a:rPr>
              <a:t> • explore its usefulness for both scientific and industry purposes.</a:t>
            </a:r>
            <a:endParaRPr lang="en-US"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69605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deo-games_0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308"/>
            <a:ext cx="9144000" cy="68873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110" y="259926"/>
            <a:ext cx="6275195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Video Game Skills: Study 1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Skills were </a:t>
            </a:r>
            <a:r>
              <a:rPr lang="en-US" sz="2400" dirty="0">
                <a:latin typeface="Times New Roman"/>
                <a:cs typeface="Times New Roman"/>
              </a:rPr>
              <a:t>discussed </a:t>
            </a:r>
            <a:r>
              <a:rPr lang="en-US" sz="2400" dirty="0" smtClean="0">
                <a:latin typeface="Times New Roman"/>
                <a:cs typeface="Times New Roman"/>
              </a:rPr>
              <a:t>and items </a:t>
            </a:r>
            <a:r>
              <a:rPr lang="en-US" sz="2400" dirty="0">
                <a:latin typeface="Times New Roman"/>
                <a:cs typeface="Times New Roman"/>
              </a:rPr>
              <a:t>generated by the participants in </a:t>
            </a:r>
            <a:r>
              <a:rPr lang="en-US" sz="2400" dirty="0" smtClean="0">
                <a:latin typeface="Times New Roman"/>
                <a:cs typeface="Times New Roman"/>
              </a:rPr>
              <a:t>a Summer </a:t>
            </a:r>
            <a:r>
              <a:rPr lang="en-US" sz="2400" dirty="0">
                <a:latin typeface="Times New Roman"/>
                <a:cs typeface="Times New Roman"/>
              </a:rPr>
              <a:t>Video Game Internship. </a:t>
            </a:r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24 items were used</a:t>
            </a:r>
          </a:p>
          <a:p>
            <a:pPr lvl="1"/>
            <a:r>
              <a:rPr lang="en-US" sz="2400" dirty="0" smtClean="0">
                <a:latin typeface="Times New Roman"/>
                <a:cs typeface="Times New Roman"/>
              </a:rPr>
              <a:t>Each item stated a skill or ability required for playing a video game and was associated with a 9</a:t>
            </a:r>
            <a:r>
              <a:rPr lang="en-US" sz="2400" dirty="0">
                <a:latin typeface="Times New Roman"/>
                <a:cs typeface="Times New Roman"/>
              </a:rPr>
              <a:t>-point </a:t>
            </a:r>
            <a:r>
              <a:rPr lang="en-US" sz="2400" dirty="0" err="1" smtClean="0">
                <a:latin typeface="Times New Roman"/>
                <a:cs typeface="Times New Roman"/>
              </a:rPr>
              <a:t>Likert</a:t>
            </a:r>
            <a:r>
              <a:rPr lang="en-US" sz="2400" dirty="0" smtClean="0">
                <a:latin typeface="Times New Roman"/>
                <a:cs typeface="Times New Roman"/>
              </a:rPr>
              <a:t> scale </a:t>
            </a:r>
            <a:r>
              <a:rPr lang="en-US" sz="2400" dirty="0">
                <a:latin typeface="Times New Roman"/>
                <a:cs typeface="Times New Roman"/>
              </a:rPr>
              <a:t>with the end points “Not necessary” and “Very necessary.</a:t>
            </a:r>
            <a:r>
              <a:rPr lang="en-US" sz="2400" dirty="0" smtClean="0">
                <a:latin typeface="Times New Roman"/>
                <a:cs typeface="Times New Roman"/>
              </a:rPr>
              <a:t>”</a:t>
            </a:r>
          </a:p>
          <a:p>
            <a:pPr lvl="1"/>
            <a:r>
              <a:rPr lang="en-US" sz="2400" i="1" dirty="0" smtClean="0">
                <a:latin typeface="Times New Roman"/>
                <a:cs typeface="Times New Roman"/>
              </a:rPr>
              <a:t>For </a:t>
            </a:r>
            <a:r>
              <a:rPr lang="en-US" sz="2400" i="1" dirty="0">
                <a:latin typeface="Times New Roman"/>
                <a:cs typeface="Times New Roman"/>
              </a:rPr>
              <a:t>each of the following indicate the extent to which the skill or ability is necessary in the </a:t>
            </a:r>
            <a:r>
              <a:rPr lang="en-US" sz="2400" i="1" dirty="0" smtClean="0">
                <a:latin typeface="Times New Roman"/>
                <a:cs typeface="Times New Roman"/>
              </a:rPr>
              <a:t>game</a:t>
            </a:r>
            <a:r>
              <a:rPr lang="en-US" sz="2400" dirty="0" smtClean="0">
                <a:latin typeface="Times New Roman"/>
                <a:cs typeface="Times New Roman"/>
              </a:rPr>
              <a:t> </a:t>
            </a:r>
          </a:p>
          <a:p>
            <a:r>
              <a:rPr lang="en-US" sz="2400" dirty="0" smtClean="0">
                <a:latin typeface="Times New Roman"/>
                <a:cs typeface="Times New Roman"/>
              </a:rPr>
              <a:t>Participants entered the name of the game they rated, and additional comments about the game. 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5778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ople-playing-wii-3.jpg"/>
          <p:cNvPicPr>
            <a:picLocks noChangeAspect="1"/>
          </p:cNvPicPr>
          <p:nvPr/>
        </p:nvPicPr>
        <p:blipFill>
          <a:blip r:embed="rId2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4" name="Picture 3" descr="Skills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34" y="0"/>
            <a:ext cx="6364224" cy="669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8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deo-game-designer.jpg"/>
          <p:cNvPicPr>
            <a:picLocks noChangeAspect="1"/>
          </p:cNvPicPr>
          <p:nvPr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"/>
            <a:ext cx="9144000" cy="685800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A total of 79 games were rated, several </a:t>
            </a:r>
            <a:r>
              <a:rPr lang="en-US" sz="2400" dirty="0" smtClean="0">
                <a:latin typeface="Times New Roman"/>
                <a:cs typeface="Times New Roman"/>
              </a:rPr>
              <a:t>games being </a:t>
            </a:r>
            <a:r>
              <a:rPr lang="en-US" sz="2400" dirty="0">
                <a:latin typeface="Times New Roman"/>
                <a:cs typeface="Times New Roman"/>
              </a:rPr>
              <a:t>rated twice or </a:t>
            </a:r>
            <a:r>
              <a:rPr lang="en-US" sz="2400" dirty="0" smtClean="0">
                <a:latin typeface="Times New Roman"/>
                <a:cs typeface="Times New Roman"/>
              </a:rPr>
              <a:t>more.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A Factor Analysis suggested the following factors: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Factor 1: Perceptual</a:t>
            </a:r>
            <a:r>
              <a:rPr lang="en-US" sz="2400" dirty="0" smtClean="0">
                <a:latin typeface="Times New Roman"/>
                <a:cs typeface="Times New Roman"/>
              </a:rPr>
              <a:t>-Motor Abilities</a:t>
            </a:r>
            <a:endParaRPr lang="en-US" sz="2400" dirty="0">
              <a:latin typeface="Times New Roman"/>
              <a:cs typeface="Times New Roman"/>
            </a:endParaRPr>
          </a:p>
          <a:p>
            <a:pPr lvl="1"/>
            <a:r>
              <a:rPr lang="en-US" sz="2400" dirty="0" smtClean="0">
                <a:latin typeface="Times New Roman"/>
                <a:cs typeface="Times New Roman"/>
              </a:rPr>
              <a:t>Factor 2: Cognitive</a:t>
            </a:r>
            <a:r>
              <a:rPr lang="en-US" sz="2400" dirty="0">
                <a:latin typeface="Times New Roman"/>
                <a:cs typeface="Times New Roman"/>
              </a:rPr>
              <a:t>-Verbal Abilities;</a:t>
            </a:r>
          </a:p>
          <a:p>
            <a:pPr lvl="1"/>
            <a:r>
              <a:rPr lang="en-US" sz="2400" dirty="0" smtClean="0">
                <a:latin typeface="Times New Roman"/>
                <a:cs typeface="Times New Roman"/>
              </a:rPr>
              <a:t>Factor 3: Problem</a:t>
            </a:r>
            <a:r>
              <a:rPr lang="en-US" sz="2400" dirty="0">
                <a:latin typeface="Times New Roman"/>
                <a:cs typeface="Times New Roman"/>
              </a:rPr>
              <a:t>-Solving Abilities</a:t>
            </a:r>
            <a:r>
              <a:rPr lang="en-US" sz="2400" dirty="0" smtClean="0">
                <a:latin typeface="Times New Roman"/>
                <a:cs typeface="Times New Roman"/>
              </a:rPr>
              <a:t>,</a:t>
            </a:r>
          </a:p>
          <a:p>
            <a:pPr lvl="1"/>
            <a:r>
              <a:rPr lang="en-US" sz="2400" dirty="0" smtClean="0">
                <a:latin typeface="Times New Roman"/>
                <a:cs typeface="Times New Roman"/>
              </a:rPr>
              <a:t>Factor 4: Information Utilization Abilities</a:t>
            </a:r>
            <a:endParaRPr lang="en-US" sz="2400" dirty="0">
              <a:latin typeface="Times New Roman"/>
              <a:cs typeface="Times New Roman"/>
            </a:endParaRPr>
          </a:p>
          <a:p>
            <a:pPr lvl="1"/>
            <a:r>
              <a:rPr lang="en-US" sz="2400" dirty="0" smtClean="0">
                <a:latin typeface="Times New Roman"/>
                <a:cs typeface="Times New Roman"/>
              </a:rPr>
              <a:t>Factor 5: Persistence</a:t>
            </a:r>
          </a:p>
          <a:p>
            <a:pPr lvl="1"/>
            <a:r>
              <a:rPr lang="en-US" sz="2400" dirty="0" smtClean="0">
                <a:latin typeface="Times New Roman"/>
                <a:cs typeface="Times New Roman"/>
              </a:rPr>
              <a:t>Factor 6: Human-Human </a:t>
            </a:r>
            <a:r>
              <a:rPr lang="en-US" sz="2400" dirty="0">
                <a:latin typeface="Times New Roman"/>
                <a:cs typeface="Times New Roman"/>
              </a:rPr>
              <a:t>Interaction.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Results: Study 1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634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igure_3_Genre_pos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50" y="672759"/>
            <a:ext cx="6520306" cy="591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Factor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103" y="3038896"/>
            <a:ext cx="1931697" cy="150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4591" y="141132"/>
            <a:ext cx="8756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Games were clustered by genre to see how the skill profiles differed.  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381076" y="6488668"/>
            <a:ext cx="7279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-2                 -1                 0                 +1                +2  Standardized Factor Scores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657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deogames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39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66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Study 2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5446"/>
            <a:ext cx="8229600" cy="4820717"/>
          </a:xfrm>
        </p:spPr>
        <p:txBody>
          <a:bodyPr>
            <a:normAutofit fontScale="77500" lnSpcReduction="20000"/>
          </a:bodyPr>
          <a:lstStyle/>
          <a:p>
            <a:r>
              <a:rPr lang="en-US" sz="3100" dirty="0" smtClean="0">
                <a:latin typeface="Times New Roman"/>
                <a:cs typeface="Times New Roman"/>
              </a:rPr>
              <a:t>From the comments about games in Study 1, six items were added to the coding scheme.</a:t>
            </a:r>
          </a:p>
          <a:p>
            <a:r>
              <a:rPr lang="en-US" sz="3100" dirty="0" smtClean="0">
                <a:latin typeface="Times New Roman"/>
                <a:cs typeface="Times New Roman"/>
              </a:rPr>
              <a:t>Students in </a:t>
            </a:r>
            <a:r>
              <a:rPr lang="en-US" sz="3100" dirty="0" err="1" smtClean="0">
                <a:latin typeface="Times New Roman"/>
                <a:cs typeface="Times New Roman"/>
              </a:rPr>
              <a:t>Psyc</a:t>
            </a:r>
            <a:r>
              <a:rPr lang="en-US" sz="3100" dirty="0" smtClean="0">
                <a:latin typeface="Times New Roman"/>
                <a:cs typeface="Times New Roman"/>
              </a:rPr>
              <a:t> 445 were asked to code 5 games that they were familiar with.</a:t>
            </a:r>
          </a:p>
          <a:p>
            <a:r>
              <a:rPr lang="en-US" sz="3100" dirty="0">
                <a:latin typeface="Times New Roman"/>
                <a:cs typeface="Times New Roman"/>
              </a:rPr>
              <a:t>T</a:t>
            </a:r>
            <a:r>
              <a:rPr lang="en-US" sz="3100" dirty="0" smtClean="0">
                <a:latin typeface="Times New Roman"/>
                <a:cs typeface="Times New Roman"/>
              </a:rPr>
              <a:t>he study was posted online:</a:t>
            </a:r>
          </a:p>
          <a:p>
            <a:pPr lvl="1"/>
            <a:r>
              <a:rPr lang="en-US" sz="3100" dirty="0" smtClean="0">
                <a:latin typeface="Times New Roman"/>
                <a:cs typeface="Times New Roman"/>
              </a:rPr>
              <a:t>Game forums </a:t>
            </a:r>
          </a:p>
          <a:p>
            <a:pPr lvl="1"/>
            <a:r>
              <a:rPr lang="en-US" sz="3100" dirty="0" err="1" smtClean="0">
                <a:latin typeface="Times New Roman"/>
                <a:cs typeface="Times New Roman"/>
              </a:rPr>
              <a:t>Facebook</a:t>
            </a:r>
            <a:r>
              <a:rPr lang="en-US" sz="3100" dirty="0" smtClean="0">
                <a:latin typeface="Times New Roman"/>
                <a:cs typeface="Times New Roman"/>
              </a:rPr>
              <a:t> game pages </a:t>
            </a:r>
          </a:p>
          <a:p>
            <a:pPr lvl="1"/>
            <a:r>
              <a:rPr lang="en-US" sz="3100" dirty="0" smtClean="0">
                <a:latin typeface="Times New Roman"/>
                <a:cs typeface="Times New Roman"/>
              </a:rPr>
              <a:t>Created a </a:t>
            </a:r>
            <a:r>
              <a:rPr lang="en-US" sz="3100" dirty="0">
                <a:latin typeface="Times New Roman"/>
                <a:cs typeface="Times New Roman"/>
              </a:rPr>
              <a:t>F</a:t>
            </a:r>
            <a:r>
              <a:rPr lang="en-US" sz="3100" dirty="0" smtClean="0">
                <a:latin typeface="Times New Roman"/>
                <a:cs typeface="Times New Roman"/>
              </a:rPr>
              <a:t>acebook event for friends to participate as well </a:t>
            </a:r>
          </a:p>
          <a:p>
            <a:endParaRPr lang="en-US" sz="3100" dirty="0" smtClean="0">
              <a:latin typeface="Times New Roman"/>
              <a:cs typeface="Times New Roman"/>
            </a:endParaRPr>
          </a:p>
          <a:p>
            <a:r>
              <a:rPr lang="en-US" sz="3100" dirty="0" smtClean="0">
                <a:latin typeface="Times New Roman"/>
                <a:cs typeface="Times New Roman"/>
              </a:rPr>
              <a:t>About </a:t>
            </a:r>
            <a:r>
              <a:rPr lang="en-US" sz="3100" dirty="0">
                <a:latin typeface="Times New Roman"/>
                <a:cs typeface="Times New Roman"/>
              </a:rPr>
              <a:t>100 different games were coded.</a:t>
            </a:r>
          </a:p>
          <a:p>
            <a:r>
              <a:rPr lang="en-US" sz="3100" dirty="0" smtClean="0">
                <a:latin typeface="Times New Roman"/>
                <a:cs typeface="Times New Roman"/>
              </a:rPr>
              <a:t>A total of 335 </a:t>
            </a:r>
            <a:r>
              <a:rPr lang="en-US" sz="3100" dirty="0" err="1" smtClean="0">
                <a:latin typeface="Times New Roman"/>
                <a:cs typeface="Times New Roman"/>
              </a:rPr>
              <a:t>codings</a:t>
            </a:r>
            <a:r>
              <a:rPr lang="en-US" sz="3100" dirty="0" smtClean="0">
                <a:latin typeface="Times New Roman"/>
                <a:cs typeface="Times New Roman"/>
              </a:rPr>
              <a:t> were recorded</a:t>
            </a:r>
            <a:r>
              <a:rPr lang="en-US" dirty="0" smtClean="0">
                <a:latin typeface="Times New Roman"/>
                <a:cs typeface="Times New Roman"/>
              </a:rPr>
              <a:t>. </a:t>
            </a:r>
            <a:endParaRPr lang="en-US" dirty="0">
              <a:latin typeface="Times New Roman"/>
              <a:cs typeface="Times New Roman"/>
            </a:endParaRPr>
          </a:p>
          <a:p>
            <a:pPr lvl="1"/>
            <a:endParaRPr lang="en-U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en-US" dirty="0" smtClean="0"/>
              <a:t>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228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3614</TotalTime>
  <Words>998</Words>
  <Application>Microsoft Macintosh PowerPoint</Application>
  <PresentationFormat>On-screen Show (4:3)</PresentationFormat>
  <Paragraphs>158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1_Office Theme</vt:lpstr>
      <vt:lpstr>Worksheet</vt:lpstr>
      <vt:lpstr>Assessing the Components of Skill Necessary for Playing Video Games </vt:lpstr>
      <vt:lpstr>Why Video Game Skills?</vt:lpstr>
      <vt:lpstr>Why Video Game Skills?</vt:lpstr>
      <vt:lpstr>Measuring Video Game Skills?</vt:lpstr>
      <vt:lpstr>Video Game Skills: Study 1</vt:lpstr>
      <vt:lpstr>PowerPoint Presentation</vt:lpstr>
      <vt:lpstr>Results: Study 1</vt:lpstr>
      <vt:lpstr>PowerPoint Presentation</vt:lpstr>
      <vt:lpstr>Study 2</vt:lpstr>
      <vt:lpstr>PowerPoint Presentation</vt:lpstr>
      <vt:lpstr>A Factor Analysis revealed 7 factors that could be labeled as:</vt:lpstr>
      <vt:lpstr>Results: Study 2</vt:lpstr>
      <vt:lpstr>PowerPoint Presentation</vt:lpstr>
      <vt:lpstr>Assassins Creed </vt:lpstr>
      <vt:lpstr>PowerPoint Presentation</vt:lpstr>
      <vt:lpstr>Mario Kart</vt:lpstr>
      <vt:lpstr>Professor Layton</vt:lpstr>
      <vt:lpstr>Dance Central (XBOX 360 Kinect)</vt:lpstr>
      <vt:lpstr>Final Fantasy</vt:lpstr>
      <vt:lpstr>Final Fantasy Results </vt:lpstr>
      <vt:lpstr>Conclusions</vt:lpstr>
      <vt:lpstr>Future Development</vt:lpstr>
      <vt:lpstr>All of those who contributed to this work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Components</dc:title>
  <dc:creator>Michelle Falcone</dc:creator>
  <cp:lastModifiedBy>knorman2031</cp:lastModifiedBy>
  <cp:revision>88</cp:revision>
  <dcterms:created xsi:type="dcterms:W3CDTF">2011-12-07T21:38:51Z</dcterms:created>
  <dcterms:modified xsi:type="dcterms:W3CDTF">2012-05-17T13:48:56Z</dcterms:modified>
</cp:coreProperties>
</file>