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notesSlides/notesSlide4.xml" ContentType="application/vnd.openxmlformats-officedocument.presentationml.notes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pict" ContentType="image/pict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vml" ContentType="application/vnd.openxmlformats-officedocument.vmlDrawin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notesMasterIdLst>
    <p:notesMasterId r:id="rId19"/>
  </p:notesMasterIdLst>
  <p:sldIdLst>
    <p:sldId id="292" r:id="rId2"/>
    <p:sldId id="273" r:id="rId3"/>
    <p:sldId id="306" r:id="rId4"/>
    <p:sldId id="275" r:id="rId5"/>
    <p:sldId id="263" r:id="rId6"/>
    <p:sldId id="300" r:id="rId7"/>
    <p:sldId id="290" r:id="rId8"/>
    <p:sldId id="299" r:id="rId9"/>
    <p:sldId id="280" r:id="rId10"/>
    <p:sldId id="302" r:id="rId11"/>
    <p:sldId id="303" r:id="rId12"/>
    <p:sldId id="298" r:id="rId13"/>
    <p:sldId id="296" r:id="rId14"/>
    <p:sldId id="278" r:id="rId15"/>
    <p:sldId id="305" r:id="rId16"/>
    <p:sldId id="304" r:id="rId17"/>
    <p:sldId id="307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prstClr val="red"/>
    </p:penClr>
    <p:extLst>
      <p:ext uri="{EC167BDD-8182-4AB7-AECC-EB403E3ABB37}">
        <p14:laserClr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>
          <a:srgbClr val="FF0000"/>
        </p14:laserClr>
      </p:ext>
      <p:ext uri="{2FDB2607-1784-4EEB-B798-7EB5836EED8A}">
        <p14:showMediaCtrls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"/>
      </p:ext>
    </p:extLst>
  </p:showPr>
  <p:clrMru>
    <a:srgbClr val="EDFF4C"/>
  </p:clrMru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3397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680" y="8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24" Type="http://schemas.openxmlformats.org/officeDocument/2006/relationships/tableStyles" Target="tableStyles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19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slide" Target="slides/slide1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8E0E09-00CE-8F4C-87D7-51EA0AF90C43}" type="datetimeFigureOut">
              <a:rPr lang="en-US" smtClean="0"/>
              <a:pPr/>
              <a:t>5/23/12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5837B5-FA8D-1C41-9026-4F82889197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80585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even though these are being created, we</a:t>
            </a:r>
            <a:br>
              <a:rPr lang="en-US" dirty="0" smtClean="0"/>
            </a:br>
            <a:r>
              <a:rPr lang="en-US" dirty="0" smtClean="0"/>
              <a:t>don't yet have good methods for prototyping new ones. that's why we've</a:t>
            </a:r>
            <a:br>
              <a:rPr lang="en-US" dirty="0" smtClean="0"/>
            </a:br>
            <a:r>
              <a:rPr lang="en-US" dirty="0" smtClean="0"/>
              <a:t>developed the PLACE approach.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37B5-FA8D-1C41-9026-4F82889197F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37B5-FA8D-1C41-9026-4F82889197FB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1" dirty="0" smtClean="0"/>
          </a:p>
          <a:p>
            <a:r>
              <a:rPr lang="en-US" b="1" dirty="0" smtClean="0"/>
              <a:t>“A mobile version of the national citizen science campaign to observe plant responses to climate”</a:t>
            </a:r>
          </a:p>
          <a:p>
            <a:r>
              <a:rPr lang="en-US" b="1" dirty="0" smtClean="0"/>
              <a:t>Focused on plant phenology (e.g., when flowers bloom, leaves fall off,…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37B5-FA8D-1C41-9026-4F82889197FB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1" dirty="0" smtClean="0"/>
          </a:p>
          <a:p>
            <a:r>
              <a:rPr lang="en-US" b="1" dirty="0" smtClean="0"/>
              <a:t>“A mobile version of the national citizen science campaign to observe plant responses to climate”</a:t>
            </a:r>
          </a:p>
          <a:p>
            <a:r>
              <a:rPr lang="en-US" b="1" dirty="0" smtClean="0"/>
              <a:t>Focused on plant phenology (e.g., when flowers bloom, leaves fall off,…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837B5-FA8D-1C41-9026-4F82889197FB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Two techniques</a:t>
            </a:r>
            <a:r>
              <a:rPr lang="en-US" baseline="0" dirty="0" smtClean="0"/>
              <a:t> we found in the literature are prototyping with a game board and prototyping with cards representing different mobile phone screens</a:t>
            </a:r>
          </a:p>
          <a:p>
            <a:r>
              <a:rPr lang="en-US" baseline="0" dirty="0" smtClean="0"/>
              <a:t>Prototyping with a game board- represents the social aspects of the gaming experience and condenses time</a:t>
            </a:r>
          </a:p>
          <a:p>
            <a:r>
              <a:rPr lang="en-US" baseline="0" dirty="0" err="1" smtClean="0"/>
              <a:t>Prototypnig</a:t>
            </a:r>
            <a:r>
              <a:rPr lang="en-US" baseline="0" dirty="0" smtClean="0"/>
              <a:t> with cars- allows users to test in an actual location and with an actual handheld mobile device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98848-5E8C-EE47-A1B7-FDE5DFB03FD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66BA-C908-F44F-BECD-D067595A302E}" type="datetimeFigureOut">
              <a:rPr lang="en-US" smtClean="0"/>
              <a:pPr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476A-87C4-4645-B6F1-8F26D89B6C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66BA-C908-F44F-BECD-D067595A302E}" type="datetimeFigureOut">
              <a:rPr lang="en-US" smtClean="0"/>
              <a:pPr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476A-87C4-4645-B6F1-8F26D89B6C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66BA-C908-F44F-BECD-D067595A302E}" type="datetimeFigureOut">
              <a:rPr lang="en-US" smtClean="0"/>
              <a:pPr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476A-87C4-4645-B6F1-8F26D89B6C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66BA-C908-F44F-BECD-D067595A302E}" type="datetimeFigureOut">
              <a:rPr lang="en-US" smtClean="0"/>
              <a:pPr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476A-87C4-4645-B6F1-8F26D89B6C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66BA-C908-F44F-BECD-D067595A302E}" type="datetimeFigureOut">
              <a:rPr lang="en-US" smtClean="0"/>
              <a:pPr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476A-87C4-4645-B6F1-8F26D89B6C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66BA-C908-F44F-BECD-D067595A302E}" type="datetimeFigureOut">
              <a:rPr lang="en-US" smtClean="0"/>
              <a:pPr/>
              <a:t>5/23/12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476A-87C4-4645-B6F1-8F26D89B6C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66BA-C908-F44F-BECD-D067595A302E}" type="datetimeFigureOut">
              <a:rPr lang="en-US" smtClean="0"/>
              <a:pPr/>
              <a:t>5/23/12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476A-87C4-4645-B6F1-8F26D89B6C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66BA-C908-F44F-BECD-D067595A302E}" type="datetimeFigureOut">
              <a:rPr lang="en-US" smtClean="0"/>
              <a:pPr/>
              <a:t>5/23/12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476A-87C4-4645-B6F1-8F26D89B6C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66BA-C908-F44F-BECD-D067595A302E}" type="datetimeFigureOut">
              <a:rPr lang="en-US" smtClean="0"/>
              <a:pPr/>
              <a:t>5/23/12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476A-87C4-4645-B6F1-8F26D89B6C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66BA-C908-F44F-BECD-D067595A302E}" type="datetimeFigureOut">
              <a:rPr lang="en-US" smtClean="0"/>
              <a:pPr/>
              <a:t>5/23/12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476A-87C4-4645-B6F1-8F26D89B6C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66BA-C908-F44F-BECD-D067595A302E}" type="datetimeFigureOut">
              <a:rPr lang="en-US" smtClean="0"/>
              <a:pPr/>
              <a:t>5/23/12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2476A-87C4-4645-B6F1-8F26D89B6C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866BA-C908-F44F-BECD-D067595A302E}" type="datetimeFigureOut">
              <a:rPr lang="en-US" smtClean="0"/>
              <a:pPr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2476A-87C4-4645-B6F1-8F26D89B6C3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5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oleObject" Target="Macintosh%20HD:Users:charleslivermore:Desktop:Anne's%20computer%20is%20a%20POS:User%20Packet.docx!OLE_LINK1" TargetMode="External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3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5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3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6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4" Type="http://schemas.openxmlformats.org/officeDocument/2006/relationships/image" Target="../media/image13.png"/><Relationship Id="rId5" Type="http://schemas.openxmlformats.org/officeDocument/2006/relationships/image" Target="../media/image14.jpe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6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image" Target="../media/image17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jpeg"/><Relationship Id="rId5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-16934" y="1791764"/>
            <a:ext cx="9144000" cy="1470025"/>
          </a:xfrm>
        </p:spPr>
        <p:txBody>
          <a:bodyPr>
            <a:noAutofit/>
          </a:bodyPr>
          <a:lstStyle/>
          <a:p>
            <a:r>
              <a:rPr lang="en-US" sz="4800" dirty="0" smtClean="0"/>
              <a:t>Low Fidelity Prototyping for Location-based, Social Games</a:t>
            </a:r>
            <a:endParaRPr lang="en-US" sz="4800" b="1" dirty="0">
              <a:latin typeface="+mn-lt"/>
              <a:cs typeface="Calibri (Headings)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3384814"/>
            <a:ext cx="6400800" cy="1441186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Century Schoolbook"/>
                <a:cs typeface="Century Schoolbook"/>
              </a:rPr>
              <a:t>Anne Bowser,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  <a:latin typeface="Century Schoolbook"/>
                <a:cs typeface="Century Schoolbook"/>
              </a:rPr>
              <a:t>Yurong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Century Schoolbook"/>
                <a:cs typeface="Century Schoolbook"/>
              </a:rPr>
              <a:t> He, </a:t>
            </a:r>
          </a:p>
          <a:p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Century Schoolbook"/>
                <a:cs typeface="Century Schoolbook"/>
              </a:rPr>
              <a:t>Derek Hansen, Dana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  <a:latin typeface="Century Schoolbook"/>
                <a:cs typeface="Century Schoolbook"/>
              </a:rPr>
              <a:t>Rotman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Century Schoolbook"/>
                <a:cs typeface="Century Schoolbook"/>
              </a:rPr>
              <a:t>, Jenny Preece</a:t>
            </a:r>
            <a:endParaRPr lang="en-US" sz="2400" dirty="0">
              <a:solidFill>
                <a:schemeClr val="tx2">
                  <a:lumMod val="50000"/>
                </a:schemeClr>
              </a:solidFill>
              <a:latin typeface="Century Schoolbook"/>
              <a:cs typeface="Century Schoolbook"/>
            </a:endParaRPr>
          </a:p>
        </p:txBody>
      </p:sp>
      <p:pic>
        <p:nvPicPr>
          <p:cNvPr id="8" name="Picture 7" descr="BYU_logo-fu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025" y="5592236"/>
            <a:ext cx="1045630" cy="1045630"/>
          </a:xfrm>
          <a:prstGeom prst="rect">
            <a:avLst/>
          </a:prstGeom>
        </p:spPr>
      </p:pic>
      <p:pic>
        <p:nvPicPr>
          <p:cNvPr id="13" name="Picture 12" descr="Picture 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0655" y="5872694"/>
            <a:ext cx="1456959" cy="765172"/>
          </a:xfrm>
          <a:prstGeom prst="rect">
            <a:avLst/>
          </a:prstGeom>
        </p:spPr>
      </p:pic>
      <p:pic>
        <p:nvPicPr>
          <p:cNvPr id="14" name="Picture 13" descr="Picture 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7614" y="6044484"/>
            <a:ext cx="2901699" cy="593382"/>
          </a:xfrm>
          <a:prstGeom prst="rect">
            <a:avLst/>
          </a:prstGeom>
        </p:spPr>
      </p:pic>
      <p:pic>
        <p:nvPicPr>
          <p:cNvPr id="12" name="Picture 11" descr="ischool-umd-LOG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9312" y="6059077"/>
            <a:ext cx="2704687" cy="5787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15239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CSCW 2012: Mixed Reality Games Workshop</a:t>
            </a:r>
            <a:endParaRPr lang="en-US" sz="3600" b="1" dirty="0"/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/>
          </a:p>
        </p:txBody>
      </p:sp>
      <p:pic>
        <p:nvPicPr>
          <p:cNvPr id="15" name="Picture 14" descr="nsf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55" y="5592236"/>
            <a:ext cx="1039369" cy="104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714793" y="272143"/>
            <a:ext cx="6057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Co-design basics: The map</a:t>
            </a:r>
            <a:endParaRPr lang="en-US" sz="3600" b="1" dirty="0"/>
          </a:p>
        </p:txBody>
      </p:sp>
      <p:sp>
        <p:nvSpPr>
          <p:cNvPr id="36" name="Rectangle 35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entury Schoolbook"/>
                <a:cs typeface="Century Schoolbook"/>
              </a:rPr>
              <a:t>Sign Up</a:t>
            </a:r>
            <a:endParaRPr lang="en-US" sz="3200" dirty="0">
              <a:latin typeface="Century Schoolbook"/>
              <a:cs typeface="Century Schoolbook"/>
            </a:endParaRPr>
          </a:p>
        </p:txBody>
      </p:sp>
      <p:pic>
        <p:nvPicPr>
          <p:cNvPr id="6" name="Picture 5" descr="This item is an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036339" y="1316296"/>
            <a:ext cx="3294711" cy="4465822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Public\Pictures\photo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lc="http://schemas.openxmlformats.org/drawingml/2006/lockedCanvas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xmlns:mv="urn:schemas-microsoft-com:mac:vml" xmlns:mc="http://schemas.openxmlformats.org/markup-compatibility/2006" val="0"/>
              </a:ext>
            </a:extLst>
          </a:blip>
          <a:srcRect l="41453" t="20000" r="32051" b="6667"/>
          <a:stretch/>
        </p:blipFill>
        <p:spPr bwMode="auto">
          <a:xfrm>
            <a:off x="7400304" y="3028419"/>
            <a:ext cx="685800" cy="2593110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jbe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056" y="1272499"/>
            <a:ext cx="3206337" cy="44658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80310" y="6061446"/>
            <a:ext cx="77304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entury Schoolbook"/>
                <a:cs typeface="Century Schoolbook"/>
              </a:rPr>
              <a:t>Recruitment, Social sharing, Serendipitous discovery</a:t>
            </a:r>
            <a:endParaRPr lang="en-US" sz="2400" dirty="0">
              <a:latin typeface="Century Schoolbook"/>
              <a:cs typeface="Century School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714793" y="272143"/>
            <a:ext cx="6057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Co-design basics: The map</a:t>
            </a:r>
            <a:endParaRPr lang="en-US" sz="3600" b="1" dirty="0"/>
          </a:p>
        </p:txBody>
      </p:sp>
      <p:sp>
        <p:nvSpPr>
          <p:cNvPr id="36" name="Rectangle 35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entury Schoolbook"/>
                <a:cs typeface="Century Schoolbook"/>
              </a:rPr>
              <a:t>Choose Activities</a:t>
            </a:r>
            <a:endParaRPr lang="en-US" sz="3200" dirty="0">
              <a:latin typeface="Century Schoolbook"/>
              <a:cs typeface="Century Schoolbook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006705" y="1631744"/>
            <a:ext cx="2562488" cy="4798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399033" y="1956302"/>
          <a:ext cx="5242718" cy="3156640"/>
        </p:xfrm>
        <a:graphic>
          <a:graphicData uri="http://schemas.openxmlformats.org/presentationml/2006/ole">
            <p:oleObj spid="_x0000_s70658" name="Document" r:id="rId4" imgW="5486400" imgH="2959100" progId="Word.Document.12">
              <p:link updateAutomatic="1"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99033" y="5234806"/>
            <a:ext cx="5242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entury Schoolbook"/>
                <a:cs typeface="Century Schoolbook"/>
              </a:rPr>
              <a:t>After an introduction, participants choose what they want to do </a:t>
            </a:r>
            <a:endParaRPr lang="en-US" sz="2400" dirty="0">
              <a:latin typeface="Century Schoolbook"/>
              <a:cs typeface="Century School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an0001.jpg"/>
          <p:cNvPicPr>
            <a:picLocks noChangeAspect="1"/>
          </p:cNvPicPr>
          <p:nvPr/>
        </p:nvPicPr>
        <p:blipFill>
          <a:blip r:embed="rId2"/>
          <a:srcRect l="36989" t="29179" r="15376" b="34161"/>
          <a:stretch>
            <a:fillRect/>
          </a:stretch>
        </p:blipFill>
        <p:spPr>
          <a:xfrm rot="16200000">
            <a:off x="757806" y="1771897"/>
            <a:ext cx="3588749" cy="3865963"/>
          </a:xfrm>
          <a:prstGeom prst="rect">
            <a:avLst/>
          </a:prstGeom>
          <a:scene3d>
            <a:camera prst="orthographicFront">
              <a:rot lat="0" lon="0" rev="60000"/>
            </a:camera>
            <a:lightRig rig="threePt" dir="t"/>
          </a:scene3d>
        </p:spPr>
      </p:pic>
      <p:sp>
        <p:nvSpPr>
          <p:cNvPr id="60" name="Oval 59"/>
          <p:cNvSpPr/>
          <p:nvPr/>
        </p:nvSpPr>
        <p:spPr>
          <a:xfrm>
            <a:off x="2250370" y="2155309"/>
            <a:ext cx="355660" cy="299826"/>
          </a:xfrm>
          <a:prstGeom prst="ellipse">
            <a:avLst/>
          </a:prstGeom>
          <a:solidFill>
            <a:srgbClr val="99F963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1" name="TextBox 60"/>
          <p:cNvSpPr txBox="1"/>
          <p:nvPr/>
        </p:nvSpPr>
        <p:spPr>
          <a:xfrm>
            <a:off x="2234595" y="2096994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</a:t>
            </a:r>
            <a:endParaRPr lang="en-US" dirty="0"/>
          </a:p>
        </p:txBody>
      </p:sp>
      <p:sp>
        <p:nvSpPr>
          <p:cNvPr id="68" name="Oval 67"/>
          <p:cNvSpPr/>
          <p:nvPr/>
        </p:nvSpPr>
        <p:spPr>
          <a:xfrm>
            <a:off x="2295032" y="3401682"/>
            <a:ext cx="355660" cy="299826"/>
          </a:xfrm>
          <a:prstGeom prst="ellipse">
            <a:avLst/>
          </a:prstGeom>
          <a:solidFill>
            <a:srgbClr val="99F963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1" name="TextBox 80"/>
          <p:cNvSpPr txBox="1"/>
          <p:nvPr/>
        </p:nvSpPr>
        <p:spPr>
          <a:xfrm>
            <a:off x="2259948" y="3339181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15</a:t>
            </a:r>
            <a:endParaRPr lang="en-US" dirty="0"/>
          </a:p>
        </p:txBody>
      </p:sp>
      <p:sp>
        <p:nvSpPr>
          <p:cNvPr id="83" name="Oval 82"/>
          <p:cNvSpPr/>
          <p:nvPr/>
        </p:nvSpPr>
        <p:spPr>
          <a:xfrm>
            <a:off x="1147963" y="4163691"/>
            <a:ext cx="355660" cy="299826"/>
          </a:xfrm>
          <a:prstGeom prst="ellipse">
            <a:avLst/>
          </a:prstGeom>
          <a:solidFill>
            <a:srgbClr val="99F963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4" name="Rectangle 83"/>
          <p:cNvSpPr/>
          <p:nvPr/>
        </p:nvSpPr>
        <p:spPr>
          <a:xfrm>
            <a:off x="1120053" y="4110629"/>
            <a:ext cx="418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20</a:t>
            </a:r>
            <a:endParaRPr lang="en-US" dirty="0"/>
          </a:p>
        </p:txBody>
      </p:sp>
      <p:sp>
        <p:nvSpPr>
          <p:cNvPr id="88" name="Isosceles Triangle 87"/>
          <p:cNvSpPr/>
          <p:nvPr/>
        </p:nvSpPr>
        <p:spPr>
          <a:xfrm>
            <a:off x="2678602" y="3335232"/>
            <a:ext cx="362829" cy="366276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658390" y="3368379"/>
            <a:ext cx="353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224025" y="2096994"/>
            <a:ext cx="937039" cy="1630527"/>
          </a:xfrm>
          <a:prstGeom prst="rect">
            <a:avLst/>
          </a:prstGeom>
          <a:noFill/>
          <a:ln w="38100" cmpd="sng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1714793" y="272143"/>
            <a:ext cx="6057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Co-design basics: The map</a:t>
            </a:r>
            <a:endParaRPr lang="en-US" sz="36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1220535" y="3238395"/>
            <a:ext cx="1057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660066"/>
                </a:solidFill>
              </a:rPr>
              <a:t>Elevator</a:t>
            </a:r>
            <a:endParaRPr lang="en-US" sz="2000" b="1" dirty="0">
              <a:solidFill>
                <a:srgbClr val="660066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234595" y="2693647"/>
            <a:ext cx="9542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660066"/>
                </a:solidFill>
              </a:rPr>
              <a:t>Lounge</a:t>
            </a:r>
            <a:endParaRPr lang="en-US" sz="2000" b="1" dirty="0">
              <a:solidFill>
                <a:srgbClr val="660066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entury Schoolbook"/>
                <a:cs typeface="Century Schoolbook"/>
              </a:rPr>
              <a:t>Find Floracaches</a:t>
            </a:r>
            <a:endParaRPr lang="en-US" sz="3200" dirty="0">
              <a:latin typeface="Century Schoolbook"/>
              <a:cs typeface="Century Schoolbook"/>
            </a:endParaRPr>
          </a:p>
        </p:txBody>
      </p:sp>
      <p:pic>
        <p:nvPicPr>
          <p:cNvPr id="4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16182" r="23995"/>
          <a:stretch>
            <a:fillRect/>
          </a:stretch>
        </p:blipFill>
        <p:spPr bwMode="auto">
          <a:xfrm>
            <a:off x="4805422" y="1917439"/>
            <a:ext cx="3865964" cy="356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398329" y="5830613"/>
            <a:ext cx="68141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entury Schoolbook"/>
                <a:cs typeface="Century Schoolbook"/>
              </a:rPr>
              <a:t>First a classroom, than a campus wide activity</a:t>
            </a:r>
            <a:endParaRPr lang="en-US" sz="2400" dirty="0">
              <a:latin typeface="Century Schoolbook"/>
              <a:cs typeface="Century School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714793" y="272143"/>
            <a:ext cx="6057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Co-design basics: The map</a:t>
            </a:r>
            <a:endParaRPr lang="en-US" sz="3600" b="1" dirty="0"/>
          </a:p>
        </p:txBody>
      </p:sp>
      <p:sp>
        <p:nvSpPr>
          <p:cNvPr id="36" name="Rectangle 35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entury Schoolbook"/>
                <a:cs typeface="Century Schoolbook"/>
              </a:rPr>
              <a:t>Visit Floracaches</a:t>
            </a:r>
            <a:endParaRPr lang="en-US" sz="3200" dirty="0">
              <a:latin typeface="Century Schoolbook"/>
              <a:cs typeface="Century Schoolbook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70491" y="1447686"/>
            <a:ext cx="3344037" cy="4465823"/>
          </a:xfrm>
          <a:prstGeom prst="rect">
            <a:avLst/>
          </a:prstGeom>
          <a:solidFill>
            <a:srgbClr val="FFFF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 descr="qr co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456" y="4979150"/>
            <a:ext cx="739697" cy="86136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840" y="1520682"/>
            <a:ext cx="3104708" cy="3344039"/>
          </a:xfrm>
          <a:prstGeom prst="rect">
            <a:avLst/>
          </a:prstGeom>
        </p:spPr>
      </p:pic>
      <p:pic>
        <p:nvPicPr>
          <p:cNvPr id="20" name="Picture 6" descr="This item is an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1793200" y="6461919"/>
            <a:ext cx="4800600" cy="7171024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Public\Pictures\photo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41453" t="20000" r="32051" b="6667"/>
          <a:stretch/>
        </p:blipFill>
        <p:spPr bwMode="auto">
          <a:xfrm>
            <a:off x="25298400" y="10729119"/>
            <a:ext cx="685800" cy="2593110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This item is an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1945600" y="6614319"/>
            <a:ext cx="4800600" cy="7171024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Public\Pictures\photo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41453" t="20000" r="32051" b="6667"/>
          <a:stretch/>
        </p:blipFill>
        <p:spPr bwMode="auto">
          <a:xfrm>
            <a:off x="25450800" y="10881519"/>
            <a:ext cx="685800" cy="2593110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This item is an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lc="http://schemas.openxmlformats.org/drawingml/2006/lockedCanvas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036339" y="1433088"/>
            <a:ext cx="3294711" cy="4465822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 descr="C:\Users\Public\Pictures\photo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lc="http://schemas.openxmlformats.org/drawingml/2006/lockedCanvas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xmlns:mv="urn:schemas-microsoft-com:mac:vml" xmlns:mc="http://schemas.openxmlformats.org/markup-compatibility/2006" val="0"/>
              </a:ext>
            </a:extLst>
          </a:blip>
          <a:srcRect l="41453" t="20000" r="32051" b="6667"/>
          <a:stretch/>
        </p:blipFill>
        <p:spPr bwMode="auto">
          <a:xfrm>
            <a:off x="7400304" y="3145211"/>
            <a:ext cx="685800" cy="2593110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045762" y="6000254"/>
            <a:ext cx="3682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merican Typewriter"/>
              </a:rPr>
              <a:t>Players visit real things</a:t>
            </a:r>
            <a:endParaRPr lang="en-US" sz="2400" dirty="0">
              <a:latin typeface="American Typewrit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Century Schoolbook"/>
                <a:cs typeface="Century Schoolbook"/>
              </a:rPr>
              <a:t>Get feedback, scale up</a:t>
            </a:r>
            <a:endParaRPr lang="en-US" sz="2800" dirty="0">
              <a:latin typeface="Century Schoolbook"/>
              <a:cs typeface="Century Schoolbook"/>
            </a:endParaRPr>
          </a:p>
        </p:txBody>
      </p:sp>
      <p:pic>
        <p:nvPicPr>
          <p:cNvPr id="6" name="Content Placeholder 3" descr="empty room"/>
          <p:cNvPicPr>
            <a:picLocks noGrp="1" noChangeAspect="1"/>
          </p:cNvPicPr>
          <p:nvPr>
            <p:ph idx="1"/>
          </p:nvPr>
        </p:nvPicPr>
        <p:blipFill>
          <a:blip r:embed="rId2"/>
          <a:srcRect l="9876" r="2856" b="10134"/>
          <a:stretch>
            <a:fillRect/>
          </a:stretch>
        </p:blipFill>
        <p:spPr>
          <a:xfrm>
            <a:off x="-13725" y="1860840"/>
            <a:ext cx="4611434" cy="3396960"/>
          </a:xfrm>
        </p:spPr>
      </p:pic>
      <p:pic>
        <p:nvPicPr>
          <p:cNvPr id="7" name="Picture 6" descr="tre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5009" y="1848140"/>
            <a:ext cx="4609791" cy="339696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4087169" y="5629910"/>
            <a:ext cx="995680" cy="576580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ight Arrow 18"/>
          <p:cNvSpPr/>
          <p:nvPr/>
        </p:nvSpPr>
        <p:spPr>
          <a:xfrm>
            <a:off x="5392420" y="5541010"/>
            <a:ext cx="1630680" cy="728980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Right Arrow 19"/>
          <p:cNvSpPr/>
          <p:nvPr/>
        </p:nvSpPr>
        <p:spPr>
          <a:xfrm>
            <a:off x="2887671" y="5706110"/>
            <a:ext cx="795329" cy="402590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7712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88117" y="4131589"/>
            <a:ext cx="85513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sz="2800" dirty="0" smtClean="0">
                <a:latin typeface="Century Schoolbook"/>
                <a:cs typeface="Century Schoolbook"/>
              </a:rPr>
              <a:t>Start small, scale up, and let the users choose.  </a:t>
            </a:r>
          </a:p>
          <a:p>
            <a:endParaRPr lang="en-US" sz="2800" dirty="0" smtClean="0">
              <a:latin typeface="Century Schoolbook"/>
              <a:cs typeface="Century Schoolbook"/>
            </a:endParaRPr>
          </a:p>
          <a:p>
            <a:endParaRPr lang="en-US" sz="2800" b="1" i="1" dirty="0" smtClean="0">
              <a:latin typeface="Century Schoolbook"/>
              <a:cs typeface="Century Schoolbook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entury Schoolbook"/>
                <a:cs typeface="Century Schoolbook"/>
              </a:rPr>
              <a:t>Recap</a:t>
            </a:r>
            <a:endParaRPr lang="en-US" sz="3200" dirty="0">
              <a:latin typeface="Century Schoolbook"/>
              <a:cs typeface="Century Schoolbook"/>
            </a:endParaRPr>
          </a:p>
        </p:txBody>
      </p:sp>
      <p:sp>
        <p:nvSpPr>
          <p:cNvPr id="4" name="Text Box 23"/>
          <p:cNvSpPr txBox="1">
            <a:spLocks noChangeArrowheads="1"/>
          </p:cNvSpPr>
          <p:nvPr/>
        </p:nvSpPr>
        <p:spPr bwMode="auto">
          <a:xfrm>
            <a:off x="-364950" y="1974802"/>
            <a:ext cx="9982200" cy="144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6" tIns="45718" rIns="91436" bIns="45718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 smtClean="0">
                <a:latin typeface="Century Schoolbook"/>
                <a:ea typeface="Arial" pitchFamily="-111" charset="0"/>
                <a:cs typeface="Century Schoolbook"/>
              </a:rPr>
              <a:t>The PLACE Approach</a:t>
            </a:r>
            <a:r>
              <a:rPr lang="en-US" sz="3200" dirty="0" smtClean="0">
                <a:latin typeface="Century Schoolbook"/>
                <a:ea typeface="Arial" pitchFamily="-111" charset="0"/>
                <a:cs typeface="Century Schoolbook"/>
              </a:rPr>
              <a:t>: </a:t>
            </a:r>
          </a:p>
          <a:p>
            <a:pPr algn="ctr"/>
            <a:r>
              <a:rPr lang="en-US" sz="2800" b="1" dirty="0" smtClean="0">
                <a:latin typeface="Century Schoolbook"/>
                <a:ea typeface="Arial" pitchFamily="-111" charset="0"/>
                <a:cs typeface="Century Schoolbook"/>
              </a:rPr>
              <a:t>P</a:t>
            </a:r>
            <a:r>
              <a:rPr lang="en-US" sz="2800" dirty="0" smtClean="0">
                <a:latin typeface="Century Schoolbook"/>
                <a:ea typeface="Arial" pitchFamily="-111" charset="0"/>
                <a:cs typeface="Century Schoolbook"/>
              </a:rPr>
              <a:t>rototyping </a:t>
            </a:r>
            <a:r>
              <a:rPr lang="en-US" sz="2800" b="1" dirty="0" smtClean="0">
                <a:latin typeface="Century Schoolbook"/>
                <a:ea typeface="Arial" pitchFamily="-111" charset="0"/>
                <a:cs typeface="Century Schoolbook"/>
              </a:rPr>
              <a:t>L</a:t>
            </a:r>
            <a:r>
              <a:rPr lang="en-US" sz="2800" dirty="0" smtClean="0">
                <a:latin typeface="Century Schoolbook"/>
                <a:ea typeface="Arial" pitchFamily="-111" charset="0"/>
                <a:cs typeface="Century Schoolbook"/>
              </a:rPr>
              <a:t>ocation,</a:t>
            </a:r>
            <a:r>
              <a:rPr lang="en-US" sz="2800" dirty="0" smtClean="0">
                <a:latin typeface="Century Schoolbook"/>
                <a:ea typeface="Arial" pitchFamily="-111" charset="0"/>
                <a:cs typeface="Century Schoolbook"/>
              </a:rPr>
              <a:t> </a:t>
            </a:r>
          </a:p>
          <a:p>
            <a:pPr algn="ctr"/>
            <a:r>
              <a:rPr lang="en-US" sz="2800" b="1" dirty="0" smtClean="0">
                <a:latin typeface="Century Schoolbook"/>
                <a:ea typeface="Arial" pitchFamily="-111" charset="0"/>
                <a:cs typeface="Century Schoolbook"/>
              </a:rPr>
              <a:t>A</a:t>
            </a:r>
            <a:r>
              <a:rPr lang="en-US" sz="2800" dirty="0" smtClean="0">
                <a:latin typeface="Century Schoolbook"/>
                <a:ea typeface="Arial" pitchFamily="-111" charset="0"/>
                <a:cs typeface="Century Schoolbook"/>
              </a:rPr>
              <a:t>ctivities</a:t>
            </a:r>
            <a:r>
              <a:rPr lang="en-US" sz="2800" dirty="0" smtClean="0">
                <a:latin typeface="Century Schoolbook"/>
                <a:ea typeface="Arial" pitchFamily="-111" charset="0"/>
                <a:cs typeface="Century Schoolbook"/>
              </a:rPr>
              <a:t>, &amp; </a:t>
            </a:r>
            <a:r>
              <a:rPr lang="en-US" sz="2800" b="1" dirty="0" smtClean="0">
                <a:latin typeface="Century Schoolbook"/>
                <a:ea typeface="Arial" pitchFamily="-111" charset="0"/>
                <a:cs typeface="Century Schoolbook"/>
              </a:rPr>
              <a:t>C</a:t>
            </a:r>
            <a:r>
              <a:rPr lang="en-US" sz="2800" dirty="0" smtClean="0">
                <a:latin typeface="Century Schoolbook"/>
                <a:ea typeface="Arial" pitchFamily="-111" charset="0"/>
                <a:cs typeface="Century Schoolbook"/>
              </a:rPr>
              <a:t>ollective </a:t>
            </a:r>
            <a:r>
              <a:rPr lang="en-US" sz="2800" b="1" dirty="0" smtClean="0">
                <a:latin typeface="Century Schoolbook"/>
                <a:ea typeface="Arial" pitchFamily="-111" charset="0"/>
                <a:cs typeface="Century Schoolbook"/>
              </a:rPr>
              <a:t>E</a:t>
            </a:r>
            <a:r>
              <a:rPr lang="en-US" sz="2800" dirty="0" smtClean="0">
                <a:latin typeface="Century Schoolbook"/>
                <a:ea typeface="Arial" pitchFamily="-111" charset="0"/>
                <a:cs typeface="Century Schoolbook"/>
              </a:rPr>
              <a:t>xperience</a:t>
            </a:r>
            <a:endParaRPr lang="en-US" sz="2800" dirty="0">
              <a:latin typeface="Century Schoolbook"/>
              <a:ea typeface="Arial" pitchFamily="-111" charset="0"/>
              <a:cs typeface="Century Schoolbook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7712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2308" y="1663700"/>
            <a:ext cx="8551333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2800" dirty="0" smtClean="0">
                <a:latin typeface="Century Schoolbook"/>
                <a:cs typeface="Century Schoolbook"/>
              </a:rPr>
              <a:t>Low-fidelity prototypes should not be polished</a:t>
            </a:r>
          </a:p>
          <a:p>
            <a:pPr marL="514350" indent="-514350">
              <a:buAutoNum type="arabicPeriod"/>
            </a:pPr>
            <a:endParaRPr lang="en-US" sz="2800" dirty="0" smtClean="0">
              <a:latin typeface="Century Schoolbook"/>
              <a:cs typeface="Century Schoolbook"/>
            </a:endParaRPr>
          </a:p>
          <a:p>
            <a:pPr marL="514350" indent="-514350">
              <a:buAutoNum type="arabicPeriod"/>
            </a:pPr>
            <a:r>
              <a:rPr lang="en-US" sz="2800" dirty="0" smtClean="0">
                <a:latin typeface="Century Schoolbook"/>
                <a:cs typeface="Century Schoolbook"/>
              </a:rPr>
              <a:t>Activities &gt; Interfaces</a:t>
            </a:r>
          </a:p>
          <a:p>
            <a:pPr marL="514350" indent="-514350">
              <a:buAutoNum type="arabicPeriod"/>
            </a:pPr>
            <a:endParaRPr lang="en-US" sz="2800" dirty="0" smtClean="0">
              <a:latin typeface="Century Schoolbook"/>
              <a:cs typeface="Century Schoolbook"/>
            </a:endParaRPr>
          </a:p>
          <a:p>
            <a:pPr marL="514350" indent="-514350">
              <a:buAutoNum type="arabicPeriod"/>
            </a:pPr>
            <a:r>
              <a:rPr lang="en-US" sz="2800" dirty="0" smtClean="0">
                <a:latin typeface="Century Schoolbook"/>
                <a:cs typeface="Century Schoolbook"/>
              </a:rPr>
              <a:t>Start small, scale up</a:t>
            </a:r>
          </a:p>
          <a:p>
            <a:pPr marL="514350" indent="-514350">
              <a:buAutoNum type="arabicPeriod"/>
            </a:pPr>
            <a:endParaRPr lang="en-US" sz="2800" dirty="0" smtClean="0">
              <a:latin typeface="Century Schoolbook"/>
              <a:cs typeface="Century Schoolbook"/>
            </a:endParaRPr>
          </a:p>
          <a:p>
            <a:pPr marL="514350" indent="-514350">
              <a:buAutoNum type="arabicPeriod"/>
            </a:pPr>
            <a:r>
              <a:rPr lang="en-US" sz="2800" dirty="0" smtClean="0">
                <a:latin typeface="Century Schoolbook"/>
                <a:cs typeface="Century Schoolbook"/>
              </a:rPr>
              <a:t>Testing should be done in the field</a:t>
            </a:r>
          </a:p>
          <a:p>
            <a:pPr marL="514350" indent="-514350">
              <a:buAutoNum type="arabicPeriod"/>
            </a:pPr>
            <a:endParaRPr lang="en-US" sz="3200" dirty="0" smtClean="0"/>
          </a:p>
          <a:p>
            <a:pPr marL="514350" indent="-514350">
              <a:buAutoNum type="arabicPeriod"/>
            </a:pPr>
            <a:r>
              <a:rPr lang="en-US" sz="2800" dirty="0" smtClean="0">
                <a:latin typeface="Century Schoolbook"/>
                <a:cs typeface="Century Schoolbook"/>
              </a:rPr>
              <a:t>Respect authentic social experience</a:t>
            </a:r>
          </a:p>
          <a:p>
            <a:pPr marL="514350" indent="-514350">
              <a:buAutoNum type="arabicPeriod"/>
            </a:pPr>
            <a:endParaRPr lang="en-US" sz="3200" dirty="0" smtClean="0"/>
          </a:p>
          <a:p>
            <a:endParaRPr lang="en-US" sz="3200" dirty="0" smtClean="0"/>
          </a:p>
          <a:p>
            <a:endParaRPr lang="en-US" sz="3200" b="1" i="1" dirty="0" smtClean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entury Schoolbook"/>
                <a:cs typeface="Century Schoolbook"/>
              </a:rPr>
              <a:t>PLACE Principles</a:t>
            </a:r>
            <a:endParaRPr lang="en-US" sz="3200" dirty="0">
              <a:latin typeface="Century Schoolbook"/>
              <a:cs typeface="Century Schoolbook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7712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j031559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65200"/>
            <a:ext cx="9144000" cy="65246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69808" y="4935279"/>
            <a:ext cx="49265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/>
            <a:r>
              <a:rPr lang="en-US" sz="1600" dirty="0" smtClean="0"/>
              <a:t>And thanks to Ryan </a:t>
            </a:r>
            <a:r>
              <a:rPr lang="en-US" sz="1600" dirty="0" err="1" smtClean="0"/>
              <a:t>Gamett</a:t>
            </a:r>
            <a:r>
              <a:rPr lang="en-US" sz="1600" dirty="0" smtClean="0"/>
              <a:t>,</a:t>
            </a:r>
            <a:r>
              <a:rPr lang="en-US" sz="1600" dirty="0" smtClean="0"/>
              <a:t> </a:t>
            </a:r>
          </a:p>
          <a:p>
            <a:pPr marL="514350" indent="-514350" algn="ctr"/>
            <a:r>
              <a:rPr lang="en-US" sz="1600" dirty="0" smtClean="0"/>
              <a:t>Jocelyn </a:t>
            </a:r>
            <a:r>
              <a:rPr lang="en-US" sz="1600" dirty="0" smtClean="0"/>
              <a:t>Raphael, and Matthew Reid</a:t>
            </a:r>
            <a:endParaRPr lang="en-US" sz="1600" dirty="0" smtClean="0"/>
          </a:p>
          <a:p>
            <a:pPr marL="514350" indent="-514350"/>
            <a:endParaRPr lang="en-US" sz="3200" dirty="0" smtClean="0"/>
          </a:p>
          <a:p>
            <a:pPr marL="514350" indent="-514350"/>
            <a:endParaRPr lang="en-US" sz="3200" dirty="0" smtClean="0"/>
          </a:p>
          <a:p>
            <a:endParaRPr lang="en-US" sz="3200" dirty="0" smtClean="0"/>
          </a:p>
          <a:p>
            <a:endParaRPr lang="en-US" sz="3200" b="1" i="1" dirty="0" smtClean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Thank you!</a:t>
            </a:r>
            <a:endParaRPr lang="en-US" sz="4000" dirty="0"/>
          </a:p>
        </p:txBody>
      </p:sp>
      <p:sp>
        <p:nvSpPr>
          <p:cNvPr id="4" name="Rectangle 3"/>
          <p:cNvSpPr/>
          <p:nvPr/>
        </p:nvSpPr>
        <p:spPr>
          <a:xfrm>
            <a:off x="5702388" y="5716369"/>
            <a:ext cx="22858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 smtClean="0"/>
              <a:t>Questions?</a:t>
            </a:r>
            <a:endParaRPr lang="en-US" sz="3600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7712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/>
          </a:p>
        </p:txBody>
      </p:sp>
      <p:sp>
        <p:nvSpPr>
          <p:cNvPr id="4" name="Text Box 23"/>
          <p:cNvSpPr txBox="1">
            <a:spLocks noChangeArrowheads="1"/>
          </p:cNvSpPr>
          <p:nvPr/>
        </p:nvSpPr>
        <p:spPr bwMode="auto">
          <a:xfrm>
            <a:off x="11277600" y="5928519"/>
            <a:ext cx="9982200" cy="163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6" tIns="45718" rIns="91436" bIns="45718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The PLACE Approach</a:t>
            </a:r>
            <a:r>
              <a:rPr lang="en-US" sz="36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: </a:t>
            </a:r>
          </a:p>
          <a:p>
            <a:pPr algn="ctr"/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P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rototyping </a:t>
            </a:r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L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ocation, </a:t>
            </a:r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A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ctivities, &amp; </a:t>
            </a:r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C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ollective </a:t>
            </a:r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E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xperience</a:t>
            </a:r>
            <a:endParaRPr lang="en-US" sz="3200" dirty="0">
              <a:latin typeface="Arial" pitchFamily="-111" charset="0"/>
              <a:ea typeface="Arial" pitchFamily="-111" charset="0"/>
              <a:cs typeface="Arial" pitchFamily="-111" charset="0"/>
            </a:endParaRPr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11430000" y="6080919"/>
            <a:ext cx="9982200" cy="163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6" tIns="45718" rIns="91436" bIns="45718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The PLACE Approach</a:t>
            </a:r>
            <a:r>
              <a:rPr lang="en-US" sz="36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: </a:t>
            </a:r>
          </a:p>
          <a:p>
            <a:pPr algn="ctr"/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P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rototyping </a:t>
            </a:r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L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ocation, </a:t>
            </a:r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A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ctivities, &amp; </a:t>
            </a:r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C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ollective </a:t>
            </a:r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E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xperience</a:t>
            </a:r>
            <a:endParaRPr lang="en-US" sz="3200" dirty="0">
              <a:latin typeface="Arial" pitchFamily="-111" charset="0"/>
              <a:ea typeface="Arial" pitchFamily="-111" charset="0"/>
              <a:cs typeface="Arial" pitchFamily="-111" charset="0"/>
            </a:endParaRPr>
          </a:p>
        </p:txBody>
      </p: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-364950" y="1974802"/>
            <a:ext cx="9982200" cy="163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6" tIns="45718" rIns="91436" bIns="45718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b="1" dirty="0" smtClean="0">
                <a:latin typeface="Century Schoolbook"/>
                <a:ea typeface="Arial" pitchFamily="-111" charset="0"/>
                <a:cs typeface="Century Schoolbook"/>
              </a:rPr>
              <a:t>The PLACE Approach</a:t>
            </a:r>
            <a:r>
              <a:rPr lang="en-US" sz="3600" dirty="0" smtClean="0">
                <a:latin typeface="Century Schoolbook"/>
                <a:ea typeface="Arial" pitchFamily="-111" charset="0"/>
                <a:cs typeface="Century Schoolbook"/>
              </a:rPr>
              <a:t>: </a:t>
            </a:r>
          </a:p>
          <a:p>
            <a:pPr algn="ctr"/>
            <a:r>
              <a:rPr lang="en-US" sz="3200" b="1" dirty="0" smtClean="0">
                <a:latin typeface="Century Schoolbook"/>
                <a:ea typeface="Arial" pitchFamily="-111" charset="0"/>
                <a:cs typeface="Century Schoolbook"/>
              </a:rPr>
              <a:t>P</a:t>
            </a:r>
            <a:r>
              <a:rPr lang="en-US" sz="3200" dirty="0" smtClean="0">
                <a:latin typeface="Century Schoolbook"/>
                <a:ea typeface="Arial" pitchFamily="-111" charset="0"/>
                <a:cs typeface="Century Schoolbook"/>
              </a:rPr>
              <a:t>rototyping </a:t>
            </a:r>
            <a:r>
              <a:rPr lang="en-US" sz="3200" b="1" dirty="0" smtClean="0">
                <a:latin typeface="Century Schoolbook"/>
                <a:ea typeface="Arial" pitchFamily="-111" charset="0"/>
                <a:cs typeface="Century Schoolbook"/>
              </a:rPr>
              <a:t>L</a:t>
            </a:r>
            <a:r>
              <a:rPr lang="en-US" sz="3200" dirty="0" smtClean="0">
                <a:latin typeface="Century Schoolbook"/>
                <a:ea typeface="Arial" pitchFamily="-111" charset="0"/>
                <a:cs typeface="Century Schoolbook"/>
              </a:rPr>
              <a:t>ocation, </a:t>
            </a:r>
            <a:r>
              <a:rPr lang="en-US" sz="3200" b="1" dirty="0" smtClean="0">
                <a:latin typeface="Century Schoolbook"/>
                <a:ea typeface="Arial" pitchFamily="-111" charset="0"/>
                <a:cs typeface="Century Schoolbook"/>
              </a:rPr>
              <a:t>A</a:t>
            </a:r>
            <a:r>
              <a:rPr lang="en-US" sz="3200" dirty="0" smtClean="0">
                <a:latin typeface="Century Schoolbook"/>
                <a:ea typeface="Arial" pitchFamily="-111" charset="0"/>
                <a:cs typeface="Century Schoolbook"/>
              </a:rPr>
              <a:t>ctivities, &amp; </a:t>
            </a:r>
            <a:r>
              <a:rPr lang="en-US" sz="3200" b="1" dirty="0" smtClean="0">
                <a:latin typeface="Century Schoolbook"/>
                <a:ea typeface="Arial" pitchFamily="-111" charset="0"/>
                <a:cs typeface="Century Schoolbook"/>
              </a:rPr>
              <a:t>C</a:t>
            </a:r>
            <a:r>
              <a:rPr lang="en-US" sz="3200" dirty="0" smtClean="0">
                <a:latin typeface="Century Schoolbook"/>
                <a:ea typeface="Arial" pitchFamily="-111" charset="0"/>
                <a:cs typeface="Century Schoolbook"/>
              </a:rPr>
              <a:t>ollective </a:t>
            </a:r>
            <a:r>
              <a:rPr lang="en-US" sz="3200" b="1" dirty="0" smtClean="0">
                <a:latin typeface="Century Schoolbook"/>
                <a:ea typeface="Arial" pitchFamily="-111" charset="0"/>
                <a:cs typeface="Century Schoolbook"/>
              </a:rPr>
              <a:t>E</a:t>
            </a:r>
            <a:r>
              <a:rPr lang="en-US" sz="3200" dirty="0" smtClean="0">
                <a:latin typeface="Century Schoolbook"/>
                <a:ea typeface="Arial" pitchFamily="-111" charset="0"/>
                <a:cs typeface="Century Schoolbook"/>
              </a:rPr>
              <a:t>xperience</a:t>
            </a:r>
            <a:endParaRPr lang="en-US" sz="3200" dirty="0">
              <a:latin typeface="Century Schoolbook"/>
              <a:ea typeface="Arial" pitchFamily="-111" charset="0"/>
              <a:cs typeface="Century Schoolbook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45626" y="4118553"/>
            <a:ext cx="55548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Century Schoolbook"/>
                <a:cs typeface="Century Schoolbook"/>
              </a:rPr>
              <a:t>A scalable approach for prototyping </a:t>
            </a:r>
          </a:p>
          <a:p>
            <a:pPr algn="ctr"/>
            <a:r>
              <a:rPr lang="en-US" sz="2400" dirty="0" smtClean="0">
                <a:latin typeface="Century Schoolbook"/>
                <a:cs typeface="Century Schoolbook"/>
              </a:rPr>
              <a:t>location-based, social games and apps</a:t>
            </a:r>
            <a:endParaRPr lang="en-US" sz="2400" dirty="0">
              <a:latin typeface="Century Schoolbook"/>
              <a:cs typeface="Century School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rcRect b="5511"/>
          <a:stretch>
            <a:fillRect/>
          </a:stretch>
        </p:blipFill>
        <p:spPr>
          <a:xfrm>
            <a:off x="896371" y="1381919"/>
            <a:ext cx="4602729" cy="29591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/>
          </a:p>
        </p:txBody>
      </p:sp>
      <p:sp>
        <p:nvSpPr>
          <p:cNvPr id="4" name="Text Box 23"/>
          <p:cNvSpPr txBox="1">
            <a:spLocks noChangeArrowheads="1"/>
          </p:cNvSpPr>
          <p:nvPr/>
        </p:nvSpPr>
        <p:spPr bwMode="auto">
          <a:xfrm>
            <a:off x="11277600" y="5928519"/>
            <a:ext cx="9982200" cy="163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6" tIns="45718" rIns="91436" bIns="45718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The PLACE Approach</a:t>
            </a:r>
            <a:r>
              <a:rPr lang="en-US" sz="36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: </a:t>
            </a:r>
          </a:p>
          <a:p>
            <a:pPr algn="ctr"/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P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rototyping </a:t>
            </a:r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L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ocation, </a:t>
            </a:r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A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ctivities, &amp; </a:t>
            </a:r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C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ollective </a:t>
            </a:r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E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xperience</a:t>
            </a:r>
            <a:endParaRPr lang="en-US" sz="3200" dirty="0">
              <a:latin typeface="Arial" pitchFamily="-111" charset="0"/>
              <a:ea typeface="Arial" pitchFamily="-111" charset="0"/>
              <a:cs typeface="Arial" pitchFamily="-111" charset="0"/>
            </a:endParaRPr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11430000" y="6080919"/>
            <a:ext cx="9982200" cy="163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6" tIns="45718" rIns="91436" bIns="45718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The PLACE Approach</a:t>
            </a:r>
            <a:r>
              <a:rPr lang="en-US" sz="36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: </a:t>
            </a:r>
          </a:p>
          <a:p>
            <a:pPr algn="ctr"/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P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rototyping </a:t>
            </a:r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L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ocation, </a:t>
            </a:r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A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ctivities, &amp; </a:t>
            </a:r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C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ollective </a:t>
            </a:r>
            <a:r>
              <a:rPr lang="en-US" sz="3200" b="1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E</a:t>
            </a:r>
            <a:r>
              <a:rPr lang="en-US" sz="3200" dirty="0" smtClean="0">
                <a:latin typeface="Arial" pitchFamily="-111" charset="0"/>
                <a:ea typeface="Arial" pitchFamily="-111" charset="0"/>
                <a:cs typeface="Arial" pitchFamily="-111" charset="0"/>
              </a:rPr>
              <a:t>xperience</a:t>
            </a:r>
            <a:endParaRPr lang="en-US" sz="3200" dirty="0">
              <a:latin typeface="Arial" pitchFamily="-111" charset="0"/>
              <a:ea typeface="Arial" pitchFamily="-111" charset="0"/>
              <a:cs typeface="Arial" pitchFamily="-111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" y="14111"/>
            <a:ext cx="9211553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entury Schoolbook"/>
                <a:cs typeface="Century Schoolbook"/>
              </a:rPr>
              <a:t>Why is PLACE needed?</a:t>
            </a:r>
            <a:endParaRPr lang="en-US" sz="3200" dirty="0">
              <a:latin typeface="Century Schoolbook"/>
              <a:cs typeface="Century Schoolbook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rcRect b="10946"/>
          <a:stretch>
            <a:fillRect/>
          </a:stretch>
        </p:blipFill>
        <p:spPr>
          <a:xfrm>
            <a:off x="6604276" y="3120849"/>
            <a:ext cx="1788244" cy="289163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rcRect l="50000" b="6757"/>
          <a:stretch>
            <a:fillRect/>
          </a:stretch>
        </p:blipFill>
        <p:spPr>
          <a:xfrm>
            <a:off x="3048000" y="3013869"/>
            <a:ext cx="1720850" cy="306705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rcRect l="9206" r="57937" b="6667"/>
          <a:stretch>
            <a:fillRect/>
          </a:stretch>
        </p:blipFill>
        <p:spPr>
          <a:xfrm>
            <a:off x="4943265" y="2064720"/>
            <a:ext cx="1635611" cy="29600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/>
          <a:srcRect l="2190" t="-307" r="54014" b="6207"/>
          <a:stretch>
            <a:fillRect/>
          </a:stretch>
        </p:blipFill>
        <p:spPr>
          <a:xfrm>
            <a:off x="6578876" y="1042811"/>
            <a:ext cx="1861502" cy="2116597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883699" y="4353719"/>
            <a:ext cx="29136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entury Schoolbook"/>
                <a:cs typeface="Century Schoolbook"/>
              </a:rPr>
              <a:t>Many apps,</a:t>
            </a:r>
          </a:p>
          <a:p>
            <a:r>
              <a:rPr lang="en-US" sz="2800" dirty="0" smtClean="0">
                <a:latin typeface="Century Schoolbook"/>
                <a:cs typeface="Century Schoolbook"/>
              </a:rPr>
              <a:t>few </a:t>
            </a:r>
          </a:p>
          <a:p>
            <a:r>
              <a:rPr lang="en-US" sz="2800" dirty="0" smtClean="0">
                <a:latin typeface="Century Schoolbook"/>
                <a:cs typeface="Century Schoolbook"/>
              </a:rPr>
              <a:t>prototyping</a:t>
            </a:r>
          </a:p>
          <a:p>
            <a:r>
              <a:rPr lang="en-US" sz="2800" dirty="0" smtClean="0">
                <a:latin typeface="Century Schoolbook"/>
                <a:cs typeface="Century Schoolbook"/>
              </a:rPr>
              <a:t>approaches</a:t>
            </a:r>
          </a:p>
          <a:p>
            <a:endParaRPr lang="en-US" sz="2800" dirty="0">
              <a:latin typeface="Century Schoolbook"/>
              <a:cs typeface="Century School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cture 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" y="979311"/>
            <a:ext cx="9143449" cy="5892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14111"/>
            <a:ext cx="9144000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entury Schoolbook"/>
                <a:cs typeface="Century Schoolbook"/>
              </a:rPr>
              <a:t>Geocaching: A real-life treasure hunt</a:t>
            </a:r>
            <a:endParaRPr lang="en-US" sz="3200" dirty="0">
              <a:latin typeface="Century Schoolbook"/>
              <a:cs typeface="Century School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rgbClr val="EDEDED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14111"/>
            <a:ext cx="9211553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entury Schoolbook"/>
                <a:cs typeface="Century Schoolbook"/>
              </a:rPr>
              <a:t>Floracaching: Geocaching for citizen scientists</a:t>
            </a:r>
            <a:endParaRPr lang="en-US" sz="3200" dirty="0">
              <a:latin typeface="Century Schoolbook"/>
              <a:cs typeface="Century Schoolbook"/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372205" y="1616179"/>
            <a:ext cx="2452516" cy="4595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rgbClr val="EDEDED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14111"/>
            <a:ext cx="9211553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entury Schoolbook"/>
                <a:cs typeface="Century Schoolbook"/>
              </a:rPr>
              <a:t>We use PLACE to prototype Floracaching</a:t>
            </a:r>
            <a:endParaRPr lang="en-US" sz="3200" dirty="0">
              <a:latin typeface="Century Schoolbook"/>
              <a:cs typeface="Century Schoolbook"/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000447" y="1786765"/>
            <a:ext cx="1923695" cy="360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679" y="4387939"/>
            <a:ext cx="1768274" cy="1479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This item is an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738029" y="1651603"/>
            <a:ext cx="1665571" cy="2487991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Users\Public\Pictures\photo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lc="http://schemas.openxmlformats.org/drawingml/2006/lockedCanvas" val="0"/>
              </a:ext>
            </a:extLst>
          </a:blip>
          <a:srcRect l="41453" t="20000" r="32051" b="6667"/>
          <a:stretch/>
        </p:blipFill>
        <p:spPr bwMode="auto">
          <a:xfrm>
            <a:off x="2794000" y="2955780"/>
            <a:ext cx="260165" cy="960091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8436" y="2955780"/>
            <a:ext cx="983200" cy="1842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b="10769"/>
          <a:stretch/>
        </p:blipFill>
        <p:spPr bwMode="auto">
          <a:xfrm>
            <a:off x="3760036" y="3457033"/>
            <a:ext cx="795528" cy="1042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3" descr="Picture 2.png"/>
          <p:cNvPicPr>
            <a:picLocks noChangeAspect="1"/>
          </p:cNvPicPr>
          <p:nvPr/>
        </p:nvPicPr>
        <p:blipFill>
          <a:blip r:embed="rId8"/>
          <a:srcRect l="11654" t="26275" r="74250" b="38612"/>
          <a:stretch>
            <a:fillRect/>
          </a:stretch>
        </p:blipFill>
        <p:spPr>
          <a:xfrm>
            <a:off x="7245465" y="2912519"/>
            <a:ext cx="1288935" cy="20067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314052" y="5867885"/>
            <a:ext cx="14912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entury Schoolbook"/>
                <a:cs typeface="Century Schoolbook"/>
              </a:rPr>
              <a:t>Find </a:t>
            </a:r>
          </a:p>
          <a:p>
            <a:pPr algn="ctr"/>
            <a:r>
              <a:rPr lang="en-US" dirty="0" smtClean="0">
                <a:latin typeface="Century Schoolbook"/>
                <a:cs typeface="Century Schoolbook"/>
              </a:rPr>
              <a:t>Floracaches</a:t>
            </a:r>
          </a:p>
          <a:p>
            <a:pPr algn="ctr"/>
            <a:endParaRPr lang="en-US" sz="2800" dirty="0">
              <a:latin typeface="Century Schoolbook"/>
              <a:cs typeface="Century Schoolbook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21880" y="4139594"/>
            <a:ext cx="14912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entury Schoolbook"/>
                <a:cs typeface="Century Schoolbook"/>
              </a:rPr>
              <a:t>Visit</a:t>
            </a:r>
          </a:p>
          <a:p>
            <a:pPr algn="ctr"/>
            <a:r>
              <a:rPr lang="en-US" dirty="0" smtClean="0">
                <a:latin typeface="Century Schoolbook"/>
                <a:cs typeface="Century Schoolbook"/>
              </a:rPr>
              <a:t>Floracaches</a:t>
            </a:r>
          </a:p>
          <a:p>
            <a:pPr algn="ctr"/>
            <a:endParaRPr lang="en-US" sz="2800" dirty="0">
              <a:latin typeface="Century Schoolbook"/>
              <a:cs typeface="Century Schoolbook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63881" y="4880684"/>
            <a:ext cx="1491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entury Schoolbook"/>
                <a:cs typeface="Century Schoolbook"/>
              </a:rPr>
              <a:t>Scan QR Codes</a:t>
            </a:r>
            <a:endParaRPr lang="en-US" dirty="0" smtClean="0">
              <a:latin typeface="Century Schoolbook"/>
              <a:cs typeface="Century Schoolbook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09082" y="5353535"/>
            <a:ext cx="1491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entury Schoolbook"/>
                <a:cs typeface="Century Schoolbook"/>
              </a:rPr>
              <a:t>Complete Activities</a:t>
            </a:r>
            <a:endParaRPr lang="en-US" dirty="0" smtClean="0">
              <a:latin typeface="Century Schoolbook"/>
              <a:cs typeface="Century Schoolbook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81965" y="5033084"/>
            <a:ext cx="1491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entury Schoolbook"/>
                <a:cs typeface="Century Schoolbook"/>
              </a:rPr>
              <a:t>Earn Badges</a:t>
            </a:r>
            <a:endParaRPr lang="en-US" dirty="0" smtClean="0">
              <a:latin typeface="Century Schoolbook"/>
              <a:cs typeface="Century Schoolbook"/>
            </a:endParaRPr>
          </a:p>
        </p:txBody>
      </p:sp>
      <p:sp>
        <p:nvSpPr>
          <p:cNvPr id="30" name="Right Arrow 29"/>
          <p:cNvSpPr/>
          <p:nvPr/>
        </p:nvSpPr>
        <p:spPr>
          <a:xfrm>
            <a:off x="1996554" y="6164966"/>
            <a:ext cx="5928246" cy="469900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6821928" y="2252127"/>
            <a:ext cx="2322072" cy="31817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2252127"/>
            <a:ext cx="2345063" cy="31817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4578465" y="2252127"/>
            <a:ext cx="2243463" cy="31817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335002" y="2252127"/>
            <a:ext cx="2243463" cy="31817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14111"/>
            <a:ext cx="9144000" cy="965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/>
          </a:p>
        </p:txBody>
      </p:sp>
      <p:pic>
        <p:nvPicPr>
          <p:cNvPr id="10" name="Picture 9" descr="social"/>
          <p:cNvPicPr>
            <a:picLocks noChangeAspect="1"/>
          </p:cNvPicPr>
          <p:nvPr/>
        </p:nvPicPr>
        <p:blipFill>
          <a:blip r:embed="rId3"/>
          <a:srcRect r="39178"/>
          <a:stretch>
            <a:fillRect/>
          </a:stretch>
        </p:blipFill>
        <p:spPr bwMode="auto">
          <a:xfrm>
            <a:off x="2660690" y="2408768"/>
            <a:ext cx="1737304" cy="1888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LS00938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1837" y="2290226"/>
            <a:ext cx="1455523" cy="2006703"/>
          </a:xfrm>
          <a:prstGeom prst="rect">
            <a:avLst/>
          </a:prstGeom>
        </p:spPr>
      </p:pic>
      <p:pic>
        <p:nvPicPr>
          <p:cNvPr id="13" name="Picture 12" descr="200235995-0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540" y="2370669"/>
            <a:ext cx="1744332" cy="1744332"/>
          </a:xfrm>
          <a:prstGeom prst="rect">
            <a:avLst/>
          </a:prstGeom>
        </p:spPr>
      </p:pic>
      <p:pic>
        <p:nvPicPr>
          <p:cNvPr id="15" name="Picture 14" descr="Picture 2.png"/>
          <p:cNvPicPr>
            <a:picLocks noChangeAspect="1"/>
          </p:cNvPicPr>
          <p:nvPr/>
        </p:nvPicPr>
        <p:blipFill>
          <a:blip r:embed="rId6"/>
          <a:srcRect l="11654" t="26275" r="70146" b="38612"/>
          <a:stretch>
            <a:fillRect/>
          </a:stretch>
        </p:blipFill>
        <p:spPr>
          <a:xfrm>
            <a:off x="4850729" y="2370669"/>
            <a:ext cx="1664204" cy="20067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Picture 15" descr="Picture 2.png"/>
          <p:cNvPicPr>
            <a:picLocks noChangeAspect="1"/>
          </p:cNvPicPr>
          <p:nvPr/>
        </p:nvPicPr>
        <p:blipFill>
          <a:blip r:embed="rId6"/>
          <a:srcRect l="11654" t="60700" r="79406" b="17683"/>
          <a:stretch>
            <a:fillRect/>
          </a:stretch>
        </p:blipFill>
        <p:spPr>
          <a:xfrm>
            <a:off x="5697429" y="2751667"/>
            <a:ext cx="817504" cy="12354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24540" y="4581995"/>
            <a:ext cx="16144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entury Schoolbook"/>
                <a:cs typeface="Century Schoolbook"/>
              </a:rPr>
              <a:t>Location</a:t>
            </a:r>
            <a:endParaRPr lang="en-US" sz="2800" dirty="0">
              <a:latin typeface="Century Schoolbook"/>
              <a:cs typeface="Century Schoolbook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82889" y="4390902"/>
            <a:ext cx="20328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Century Schoolbook"/>
                <a:cs typeface="Century Schoolbook"/>
              </a:rPr>
              <a:t>Social</a:t>
            </a:r>
          </a:p>
          <a:p>
            <a:pPr algn="ctr"/>
            <a:r>
              <a:rPr lang="en-US" sz="2800" dirty="0" smtClean="0">
                <a:latin typeface="Century Schoolbook"/>
                <a:cs typeface="Century Schoolbook"/>
              </a:rPr>
              <a:t>Experience</a:t>
            </a:r>
            <a:endParaRPr lang="en-US" sz="2800" dirty="0">
              <a:latin typeface="Century Schoolbook"/>
              <a:cs typeface="Century Schoolbook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54240" y="4581995"/>
            <a:ext cx="1760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entury Schoolbook"/>
                <a:cs typeface="Century Schoolbook"/>
              </a:rPr>
              <a:t>Activities</a:t>
            </a:r>
            <a:endParaRPr lang="en-US" sz="2800" dirty="0">
              <a:latin typeface="Century Schoolbook"/>
              <a:cs typeface="Century Schoolbook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15399" y="4581995"/>
            <a:ext cx="10360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Century Schoolbook"/>
                <a:cs typeface="Century Schoolbook"/>
              </a:rPr>
              <a:t>Time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74178" y="218989"/>
            <a:ext cx="793638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Century Schoolbook"/>
                <a:cs typeface="Century Schoolbook"/>
              </a:rPr>
              <a:t>Problem Space: Condense and Represent</a:t>
            </a:r>
            <a:endParaRPr lang="en-US" sz="3200" dirty="0">
              <a:latin typeface="Century Schoolbook"/>
              <a:cs typeface="Century School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3" descr="empty room"/>
          <p:cNvPicPr>
            <a:picLocks noGrp="1" noChangeAspect="1"/>
          </p:cNvPicPr>
          <p:nvPr>
            <p:ph idx="1"/>
          </p:nvPr>
        </p:nvPicPr>
        <p:blipFill>
          <a:blip r:embed="rId2"/>
          <a:srcRect l="9876" r="2856" b="10134"/>
          <a:stretch>
            <a:fillRect/>
          </a:stretch>
        </p:blipFill>
        <p:spPr>
          <a:xfrm>
            <a:off x="-165858" y="0"/>
            <a:ext cx="9309858" cy="6858000"/>
          </a:xfrm>
        </p:spPr>
      </p:pic>
      <p:sp>
        <p:nvSpPr>
          <p:cNvPr id="10" name="TextBox 9"/>
          <p:cNvSpPr txBox="1"/>
          <p:nvPr/>
        </p:nvSpPr>
        <p:spPr>
          <a:xfrm>
            <a:off x="2058358" y="1367161"/>
            <a:ext cx="38101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entury Schoolbook"/>
                <a:cs typeface="Century Schoolbook"/>
              </a:rPr>
              <a:t>Small </a:t>
            </a:r>
          </a:p>
          <a:p>
            <a:pPr algn="ctr"/>
            <a:endParaRPr lang="en-US" sz="3200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3903550" y="1367161"/>
            <a:ext cx="111941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Century Schoolbook"/>
                <a:cs typeface="Century Schoolbook"/>
              </a:rPr>
              <a:t>scale</a:t>
            </a:r>
            <a:endParaRPr lang="en-US" sz="3200" dirty="0">
              <a:latin typeface="Century Schoolbook"/>
              <a:cs typeface="Century Schoolbook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752924" y="1320994"/>
            <a:ext cx="154481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Century Schoolbook"/>
                <a:cs typeface="Century Schoolbook"/>
              </a:rPr>
              <a:t>session</a:t>
            </a:r>
            <a:endParaRPr lang="en-US" sz="3200" dirty="0">
              <a:latin typeface="Century Schoolbook"/>
              <a:cs typeface="Century School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re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83897" y="802959"/>
            <a:ext cx="381015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entury Schoolbook"/>
                <a:cs typeface="Century Schoolbook"/>
              </a:rPr>
              <a:t>Scale 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2694</TotalTime>
  <Words>475</Words>
  <Application>Microsoft Macintosh PowerPoint</Application>
  <PresentationFormat>On-screen Show (4:3)</PresentationFormat>
  <Paragraphs>97</Paragraphs>
  <Slides>17</Slides>
  <Notes>5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Office Theme</vt:lpstr>
      <vt:lpstr>Macintosh HD:Users:charleslivermore:Desktop:Anne's computer is a POS:User Packet.docx!OLE_LINK1</vt:lpstr>
      <vt:lpstr>Low Fidelity Prototyping for Location-based, Social Games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Recent work with Floracaching</dc:title>
  <dc:creator>Charles Livermore</dc:creator>
  <cp:lastModifiedBy>Charles Livermore</cp:lastModifiedBy>
  <cp:revision>34</cp:revision>
  <dcterms:created xsi:type="dcterms:W3CDTF">2012-05-23T05:30:42Z</dcterms:created>
  <dcterms:modified xsi:type="dcterms:W3CDTF">2012-05-23T16:52:10Z</dcterms:modified>
</cp:coreProperties>
</file>